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6" r:id="rId4"/>
    <p:sldMasterId id="2147483779" r:id="rId5"/>
  </p:sldMasterIdLst>
  <p:notesMasterIdLst>
    <p:notesMasterId r:id="rId43"/>
  </p:notesMasterIdLst>
  <p:sldIdLst>
    <p:sldId id="526" r:id="rId6"/>
    <p:sldId id="527" r:id="rId7"/>
    <p:sldId id="550" r:id="rId8"/>
    <p:sldId id="570" r:id="rId9"/>
    <p:sldId id="569" r:id="rId10"/>
    <p:sldId id="577" r:id="rId11"/>
    <p:sldId id="578" r:id="rId12"/>
    <p:sldId id="579" r:id="rId13"/>
    <p:sldId id="580" r:id="rId14"/>
    <p:sldId id="584" r:id="rId15"/>
    <p:sldId id="571" r:id="rId16"/>
    <p:sldId id="568" r:id="rId17"/>
    <p:sldId id="551" r:id="rId18"/>
    <p:sldId id="572" r:id="rId19"/>
    <p:sldId id="573" r:id="rId20"/>
    <p:sldId id="583" r:id="rId21"/>
    <p:sldId id="606" r:id="rId22"/>
    <p:sldId id="607" r:id="rId23"/>
    <p:sldId id="608" r:id="rId24"/>
    <p:sldId id="609" r:id="rId25"/>
    <p:sldId id="610" r:id="rId26"/>
    <p:sldId id="611" r:id="rId27"/>
    <p:sldId id="612" r:id="rId28"/>
    <p:sldId id="613" r:id="rId29"/>
    <p:sldId id="614" r:id="rId30"/>
    <p:sldId id="615" r:id="rId31"/>
    <p:sldId id="574" r:id="rId32"/>
    <p:sldId id="552" r:id="rId33"/>
    <p:sldId id="553" r:id="rId34"/>
    <p:sldId id="575" r:id="rId35"/>
    <p:sldId id="601" r:id="rId36"/>
    <p:sldId id="602" r:id="rId37"/>
    <p:sldId id="603" r:id="rId38"/>
    <p:sldId id="604" r:id="rId39"/>
    <p:sldId id="605" r:id="rId40"/>
    <p:sldId id="616" r:id="rId41"/>
    <p:sldId id="617"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53" autoAdjust="0"/>
    <p:restoredTop sz="94618" autoAdjust="0"/>
  </p:normalViewPr>
  <p:slideViewPr>
    <p:cSldViewPr>
      <p:cViewPr varScale="1">
        <p:scale>
          <a:sx n="65" d="100"/>
          <a:sy n="65" d="100"/>
        </p:scale>
        <p:origin x="868" y="40"/>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5E7DB9-BFFB-4C85-B114-E24A5185EB8F}" type="datetimeFigureOut">
              <a:rPr lang="en-US" smtClean="0"/>
              <a:pPr/>
              <a:t>6/19/2020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3F5EA5-E171-43DA-B44E-38F019ECE8A5}" type="slidenum">
              <a:rPr lang="en-US" smtClean="0"/>
              <a:pPr/>
              <a:t>‹#›</a:t>
            </a:fld>
            <a:endParaRPr lang="en-US" dirty="0"/>
          </a:p>
        </p:txBody>
      </p:sp>
    </p:spTree>
    <p:extLst>
      <p:ext uri="{BB962C8B-B14F-4D97-AF65-F5344CB8AC3E}">
        <p14:creationId xmlns:p14="http://schemas.microsoft.com/office/powerpoint/2010/main" val="2619570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endParaRPr lang="en-US" dirty="0"/>
          </a:p>
        </p:txBody>
      </p:sp>
      <p:sp>
        <p:nvSpPr>
          <p:cNvPr id="4" name="Slide Number Placeholder 3"/>
          <p:cNvSpPr>
            <a:spLocks noGrp="1"/>
          </p:cNvSpPr>
          <p:nvPr>
            <p:ph type="sldNum" sz="quarter" idx="10"/>
          </p:nvPr>
        </p:nvSpPr>
        <p:spPr/>
        <p:txBody>
          <a:bodyPr/>
          <a:lstStyle/>
          <a:p>
            <a:fld id="{CB3F5EA5-E171-43DA-B44E-38F019ECE8A5}" type="slidenum">
              <a:rPr lang="en-US" smtClean="0"/>
              <a:pPr/>
              <a:t>13</a:t>
            </a:fld>
            <a:endParaRPr lang="en-US" dirty="0"/>
          </a:p>
        </p:txBody>
      </p:sp>
    </p:spTree>
    <p:extLst>
      <p:ext uri="{BB962C8B-B14F-4D97-AF65-F5344CB8AC3E}">
        <p14:creationId xmlns:p14="http://schemas.microsoft.com/office/powerpoint/2010/main" val="2039262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endParaRPr lang="en-US" dirty="0"/>
          </a:p>
        </p:txBody>
      </p:sp>
      <p:sp>
        <p:nvSpPr>
          <p:cNvPr id="4" name="Slide Number Placeholder 3"/>
          <p:cNvSpPr>
            <a:spLocks noGrp="1"/>
          </p:cNvSpPr>
          <p:nvPr>
            <p:ph type="sldNum" sz="quarter" idx="10"/>
          </p:nvPr>
        </p:nvSpPr>
        <p:spPr/>
        <p:txBody>
          <a:bodyPr/>
          <a:lstStyle/>
          <a:p>
            <a:fld id="{CB3F5EA5-E171-43DA-B44E-38F019ECE8A5}" type="slidenum">
              <a:rPr lang="en-US" smtClean="0"/>
              <a:pPr/>
              <a:t>22</a:t>
            </a:fld>
            <a:endParaRPr lang="en-US" dirty="0"/>
          </a:p>
        </p:txBody>
      </p:sp>
    </p:spTree>
    <p:extLst>
      <p:ext uri="{BB962C8B-B14F-4D97-AF65-F5344CB8AC3E}">
        <p14:creationId xmlns:p14="http://schemas.microsoft.com/office/powerpoint/2010/main" val="1732022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endParaRPr lang="en-US" dirty="0"/>
          </a:p>
        </p:txBody>
      </p:sp>
      <p:sp>
        <p:nvSpPr>
          <p:cNvPr id="4" name="Slide Number Placeholder 3"/>
          <p:cNvSpPr>
            <a:spLocks noGrp="1"/>
          </p:cNvSpPr>
          <p:nvPr>
            <p:ph type="sldNum" sz="quarter" idx="10"/>
          </p:nvPr>
        </p:nvSpPr>
        <p:spPr/>
        <p:txBody>
          <a:bodyPr/>
          <a:lstStyle/>
          <a:p>
            <a:fld id="{CB3F5EA5-E171-43DA-B44E-38F019ECE8A5}" type="slidenum">
              <a:rPr lang="en-US" smtClean="0"/>
              <a:pPr/>
              <a:t>23</a:t>
            </a:fld>
            <a:endParaRPr lang="en-US" dirty="0"/>
          </a:p>
        </p:txBody>
      </p:sp>
    </p:spTree>
    <p:extLst>
      <p:ext uri="{BB962C8B-B14F-4D97-AF65-F5344CB8AC3E}">
        <p14:creationId xmlns:p14="http://schemas.microsoft.com/office/powerpoint/2010/main" val="2520322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endParaRPr lang="en-US" dirty="0"/>
          </a:p>
        </p:txBody>
      </p:sp>
      <p:sp>
        <p:nvSpPr>
          <p:cNvPr id="4" name="Slide Number Placeholder 3"/>
          <p:cNvSpPr>
            <a:spLocks noGrp="1"/>
          </p:cNvSpPr>
          <p:nvPr>
            <p:ph type="sldNum" sz="quarter" idx="10"/>
          </p:nvPr>
        </p:nvSpPr>
        <p:spPr/>
        <p:txBody>
          <a:bodyPr/>
          <a:lstStyle/>
          <a:p>
            <a:fld id="{CB3F5EA5-E171-43DA-B44E-38F019ECE8A5}" type="slidenum">
              <a:rPr lang="en-US" smtClean="0"/>
              <a:pPr/>
              <a:t>24</a:t>
            </a:fld>
            <a:endParaRPr lang="en-US" dirty="0"/>
          </a:p>
        </p:txBody>
      </p:sp>
    </p:spTree>
    <p:extLst>
      <p:ext uri="{BB962C8B-B14F-4D97-AF65-F5344CB8AC3E}">
        <p14:creationId xmlns:p14="http://schemas.microsoft.com/office/powerpoint/2010/main" val="483739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endParaRPr lang="en-US" dirty="0"/>
          </a:p>
        </p:txBody>
      </p:sp>
      <p:sp>
        <p:nvSpPr>
          <p:cNvPr id="4" name="Slide Number Placeholder 3"/>
          <p:cNvSpPr>
            <a:spLocks noGrp="1"/>
          </p:cNvSpPr>
          <p:nvPr>
            <p:ph type="sldNum" sz="quarter" idx="10"/>
          </p:nvPr>
        </p:nvSpPr>
        <p:spPr/>
        <p:txBody>
          <a:bodyPr/>
          <a:lstStyle/>
          <a:p>
            <a:fld id="{CB3F5EA5-E171-43DA-B44E-38F019ECE8A5}" type="slidenum">
              <a:rPr lang="en-US" smtClean="0"/>
              <a:pPr/>
              <a:t>25</a:t>
            </a:fld>
            <a:endParaRPr lang="en-US" dirty="0"/>
          </a:p>
        </p:txBody>
      </p:sp>
    </p:spTree>
    <p:extLst>
      <p:ext uri="{BB962C8B-B14F-4D97-AF65-F5344CB8AC3E}">
        <p14:creationId xmlns:p14="http://schemas.microsoft.com/office/powerpoint/2010/main" val="2068002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endParaRPr lang="en-US" dirty="0"/>
          </a:p>
        </p:txBody>
      </p:sp>
      <p:sp>
        <p:nvSpPr>
          <p:cNvPr id="4" name="Slide Number Placeholder 3"/>
          <p:cNvSpPr>
            <a:spLocks noGrp="1"/>
          </p:cNvSpPr>
          <p:nvPr>
            <p:ph type="sldNum" sz="quarter" idx="10"/>
          </p:nvPr>
        </p:nvSpPr>
        <p:spPr/>
        <p:txBody>
          <a:bodyPr/>
          <a:lstStyle/>
          <a:p>
            <a:fld id="{CB3F5EA5-E171-43DA-B44E-38F019ECE8A5}" type="slidenum">
              <a:rPr lang="en-US" smtClean="0"/>
              <a:pPr/>
              <a:t>26</a:t>
            </a:fld>
            <a:endParaRPr lang="en-US" dirty="0"/>
          </a:p>
        </p:txBody>
      </p:sp>
    </p:spTree>
    <p:extLst>
      <p:ext uri="{BB962C8B-B14F-4D97-AF65-F5344CB8AC3E}">
        <p14:creationId xmlns:p14="http://schemas.microsoft.com/office/powerpoint/2010/main" val="577342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endParaRPr lang="en-US" dirty="0"/>
          </a:p>
        </p:txBody>
      </p:sp>
      <p:sp>
        <p:nvSpPr>
          <p:cNvPr id="4" name="Slide Number Placeholder 3"/>
          <p:cNvSpPr>
            <a:spLocks noGrp="1"/>
          </p:cNvSpPr>
          <p:nvPr>
            <p:ph type="sldNum" sz="quarter" idx="10"/>
          </p:nvPr>
        </p:nvSpPr>
        <p:spPr/>
        <p:txBody>
          <a:bodyPr/>
          <a:lstStyle/>
          <a:p>
            <a:fld id="{CB3F5EA5-E171-43DA-B44E-38F019ECE8A5}" type="slidenum">
              <a:rPr lang="en-US" smtClean="0"/>
              <a:pPr/>
              <a:t>27</a:t>
            </a:fld>
            <a:endParaRPr lang="en-US" dirty="0"/>
          </a:p>
        </p:txBody>
      </p:sp>
    </p:spTree>
    <p:extLst>
      <p:ext uri="{BB962C8B-B14F-4D97-AF65-F5344CB8AC3E}">
        <p14:creationId xmlns:p14="http://schemas.microsoft.com/office/powerpoint/2010/main" val="66616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endParaRPr lang="en-US" dirty="0"/>
          </a:p>
        </p:txBody>
      </p:sp>
      <p:sp>
        <p:nvSpPr>
          <p:cNvPr id="4" name="Slide Number Placeholder 3"/>
          <p:cNvSpPr>
            <a:spLocks noGrp="1"/>
          </p:cNvSpPr>
          <p:nvPr>
            <p:ph type="sldNum" sz="quarter" idx="10"/>
          </p:nvPr>
        </p:nvSpPr>
        <p:spPr/>
        <p:txBody>
          <a:bodyPr/>
          <a:lstStyle/>
          <a:p>
            <a:fld id="{CB3F5EA5-E171-43DA-B44E-38F019ECE8A5}" type="slidenum">
              <a:rPr lang="en-US" smtClean="0"/>
              <a:pPr/>
              <a:t>14</a:t>
            </a:fld>
            <a:endParaRPr lang="en-US" dirty="0"/>
          </a:p>
        </p:txBody>
      </p:sp>
    </p:spTree>
    <p:extLst>
      <p:ext uri="{BB962C8B-B14F-4D97-AF65-F5344CB8AC3E}">
        <p14:creationId xmlns:p14="http://schemas.microsoft.com/office/powerpoint/2010/main" val="68576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endParaRPr lang="en-US" dirty="0"/>
          </a:p>
        </p:txBody>
      </p:sp>
      <p:sp>
        <p:nvSpPr>
          <p:cNvPr id="4" name="Slide Number Placeholder 3"/>
          <p:cNvSpPr>
            <a:spLocks noGrp="1"/>
          </p:cNvSpPr>
          <p:nvPr>
            <p:ph type="sldNum" sz="quarter" idx="10"/>
          </p:nvPr>
        </p:nvSpPr>
        <p:spPr/>
        <p:txBody>
          <a:bodyPr/>
          <a:lstStyle/>
          <a:p>
            <a:fld id="{CB3F5EA5-E171-43DA-B44E-38F019ECE8A5}" type="slidenum">
              <a:rPr lang="en-US" smtClean="0"/>
              <a:pPr/>
              <a:t>15</a:t>
            </a:fld>
            <a:endParaRPr lang="en-US" dirty="0"/>
          </a:p>
        </p:txBody>
      </p:sp>
    </p:spTree>
    <p:extLst>
      <p:ext uri="{BB962C8B-B14F-4D97-AF65-F5344CB8AC3E}">
        <p14:creationId xmlns:p14="http://schemas.microsoft.com/office/powerpoint/2010/main" val="2110327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endParaRPr lang="en-US" dirty="0"/>
          </a:p>
        </p:txBody>
      </p:sp>
      <p:sp>
        <p:nvSpPr>
          <p:cNvPr id="4" name="Slide Number Placeholder 3"/>
          <p:cNvSpPr>
            <a:spLocks noGrp="1"/>
          </p:cNvSpPr>
          <p:nvPr>
            <p:ph type="sldNum" sz="quarter" idx="10"/>
          </p:nvPr>
        </p:nvSpPr>
        <p:spPr/>
        <p:txBody>
          <a:bodyPr/>
          <a:lstStyle/>
          <a:p>
            <a:fld id="{CB3F5EA5-E171-43DA-B44E-38F019ECE8A5}" type="slidenum">
              <a:rPr lang="en-US" smtClean="0"/>
              <a:pPr/>
              <a:t>16</a:t>
            </a:fld>
            <a:endParaRPr lang="en-US" dirty="0"/>
          </a:p>
        </p:txBody>
      </p:sp>
    </p:spTree>
    <p:extLst>
      <p:ext uri="{BB962C8B-B14F-4D97-AF65-F5344CB8AC3E}">
        <p14:creationId xmlns:p14="http://schemas.microsoft.com/office/powerpoint/2010/main" val="3968724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endParaRPr lang="en-US" dirty="0"/>
          </a:p>
        </p:txBody>
      </p:sp>
      <p:sp>
        <p:nvSpPr>
          <p:cNvPr id="4" name="Slide Number Placeholder 3"/>
          <p:cNvSpPr>
            <a:spLocks noGrp="1"/>
          </p:cNvSpPr>
          <p:nvPr>
            <p:ph type="sldNum" sz="quarter" idx="10"/>
          </p:nvPr>
        </p:nvSpPr>
        <p:spPr/>
        <p:txBody>
          <a:bodyPr/>
          <a:lstStyle/>
          <a:p>
            <a:fld id="{CB3F5EA5-E171-43DA-B44E-38F019ECE8A5}" type="slidenum">
              <a:rPr lang="en-US" smtClean="0"/>
              <a:pPr/>
              <a:t>17</a:t>
            </a:fld>
            <a:endParaRPr lang="en-US" dirty="0"/>
          </a:p>
        </p:txBody>
      </p:sp>
    </p:spTree>
    <p:extLst>
      <p:ext uri="{BB962C8B-B14F-4D97-AF65-F5344CB8AC3E}">
        <p14:creationId xmlns:p14="http://schemas.microsoft.com/office/powerpoint/2010/main" val="2671023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endParaRPr lang="en-US" dirty="0"/>
          </a:p>
        </p:txBody>
      </p:sp>
      <p:sp>
        <p:nvSpPr>
          <p:cNvPr id="4" name="Slide Number Placeholder 3"/>
          <p:cNvSpPr>
            <a:spLocks noGrp="1"/>
          </p:cNvSpPr>
          <p:nvPr>
            <p:ph type="sldNum" sz="quarter" idx="10"/>
          </p:nvPr>
        </p:nvSpPr>
        <p:spPr/>
        <p:txBody>
          <a:bodyPr/>
          <a:lstStyle/>
          <a:p>
            <a:fld id="{CB3F5EA5-E171-43DA-B44E-38F019ECE8A5}" type="slidenum">
              <a:rPr lang="en-US" smtClean="0"/>
              <a:pPr/>
              <a:t>18</a:t>
            </a:fld>
            <a:endParaRPr lang="en-US" dirty="0"/>
          </a:p>
        </p:txBody>
      </p:sp>
    </p:spTree>
    <p:extLst>
      <p:ext uri="{BB962C8B-B14F-4D97-AF65-F5344CB8AC3E}">
        <p14:creationId xmlns:p14="http://schemas.microsoft.com/office/powerpoint/2010/main" val="4198926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endParaRPr lang="en-US" dirty="0"/>
          </a:p>
        </p:txBody>
      </p:sp>
      <p:sp>
        <p:nvSpPr>
          <p:cNvPr id="4" name="Slide Number Placeholder 3"/>
          <p:cNvSpPr>
            <a:spLocks noGrp="1"/>
          </p:cNvSpPr>
          <p:nvPr>
            <p:ph type="sldNum" sz="quarter" idx="10"/>
          </p:nvPr>
        </p:nvSpPr>
        <p:spPr/>
        <p:txBody>
          <a:bodyPr/>
          <a:lstStyle/>
          <a:p>
            <a:fld id="{CB3F5EA5-E171-43DA-B44E-38F019ECE8A5}" type="slidenum">
              <a:rPr lang="en-US" smtClean="0"/>
              <a:pPr/>
              <a:t>19</a:t>
            </a:fld>
            <a:endParaRPr lang="en-US" dirty="0"/>
          </a:p>
        </p:txBody>
      </p:sp>
    </p:spTree>
    <p:extLst>
      <p:ext uri="{BB962C8B-B14F-4D97-AF65-F5344CB8AC3E}">
        <p14:creationId xmlns:p14="http://schemas.microsoft.com/office/powerpoint/2010/main" val="3988307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endParaRPr lang="en-US" dirty="0"/>
          </a:p>
        </p:txBody>
      </p:sp>
      <p:sp>
        <p:nvSpPr>
          <p:cNvPr id="4" name="Slide Number Placeholder 3"/>
          <p:cNvSpPr>
            <a:spLocks noGrp="1"/>
          </p:cNvSpPr>
          <p:nvPr>
            <p:ph type="sldNum" sz="quarter" idx="10"/>
          </p:nvPr>
        </p:nvSpPr>
        <p:spPr/>
        <p:txBody>
          <a:bodyPr/>
          <a:lstStyle/>
          <a:p>
            <a:fld id="{CB3F5EA5-E171-43DA-B44E-38F019ECE8A5}" type="slidenum">
              <a:rPr lang="en-US" smtClean="0"/>
              <a:pPr/>
              <a:t>20</a:t>
            </a:fld>
            <a:endParaRPr lang="en-US" dirty="0"/>
          </a:p>
        </p:txBody>
      </p:sp>
    </p:spTree>
    <p:extLst>
      <p:ext uri="{BB962C8B-B14F-4D97-AF65-F5344CB8AC3E}">
        <p14:creationId xmlns:p14="http://schemas.microsoft.com/office/powerpoint/2010/main" val="3010572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endParaRPr lang="en-US" dirty="0"/>
          </a:p>
        </p:txBody>
      </p:sp>
      <p:sp>
        <p:nvSpPr>
          <p:cNvPr id="4" name="Slide Number Placeholder 3"/>
          <p:cNvSpPr>
            <a:spLocks noGrp="1"/>
          </p:cNvSpPr>
          <p:nvPr>
            <p:ph type="sldNum" sz="quarter" idx="10"/>
          </p:nvPr>
        </p:nvSpPr>
        <p:spPr/>
        <p:txBody>
          <a:bodyPr/>
          <a:lstStyle/>
          <a:p>
            <a:fld id="{CB3F5EA5-E171-43DA-B44E-38F019ECE8A5}" type="slidenum">
              <a:rPr lang="en-US" smtClean="0"/>
              <a:pPr/>
              <a:t>21</a:t>
            </a:fld>
            <a:endParaRPr lang="en-US" dirty="0"/>
          </a:p>
        </p:txBody>
      </p:sp>
    </p:spTree>
    <p:extLst>
      <p:ext uri="{BB962C8B-B14F-4D97-AF65-F5344CB8AC3E}">
        <p14:creationId xmlns:p14="http://schemas.microsoft.com/office/powerpoint/2010/main" val="2727656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533400" y="1403350"/>
            <a:ext cx="7810500" cy="972344"/>
          </a:xfrm>
          <a:prstGeom prst="rect">
            <a:avLst/>
          </a:prstGeom>
        </p:spPr>
        <p:txBody>
          <a:bodyPr anchor="t"/>
          <a:lstStyle>
            <a:lvl1pPr algn="l">
              <a:defRPr>
                <a:solidFill>
                  <a:schemeClr val="accent1">
                    <a:hueOff val="114395"/>
                    <a:lumOff val="-24975"/>
                  </a:schemeClr>
                </a:solidFill>
              </a:defRPr>
            </a:lvl1pPr>
          </a:lstStyle>
          <a:p>
            <a:r>
              <a:t>Title Text</a:t>
            </a:r>
          </a:p>
        </p:txBody>
      </p:sp>
      <p:sp>
        <p:nvSpPr>
          <p:cNvPr id="12" name="Body Level One…"/>
          <p:cNvSpPr txBox="1">
            <a:spLocks noGrp="1"/>
          </p:cNvSpPr>
          <p:nvPr>
            <p:ph type="body" sz="half" idx="1"/>
          </p:nvPr>
        </p:nvSpPr>
        <p:spPr>
          <a:xfrm>
            <a:off x="533400" y="2501007"/>
            <a:ext cx="7810500" cy="2083693"/>
          </a:xfrm>
          <a:prstGeom prst="rect">
            <a:avLst/>
          </a:prstGeom>
        </p:spPr>
        <p:txBody>
          <a:bodyPr anchor="t"/>
          <a:lstStyle>
            <a:lvl1pPr marL="0" indent="0">
              <a:spcBef>
                <a:spcPts val="0"/>
              </a:spcBef>
              <a:buSzTx/>
              <a:buNone/>
              <a:defRPr sz="2025">
                <a:solidFill>
                  <a:srgbClr val="5E5E5E"/>
                </a:solidFill>
              </a:defRPr>
            </a:lvl1pPr>
            <a:lvl2pPr marL="0" indent="0">
              <a:spcBef>
                <a:spcPts val="0"/>
              </a:spcBef>
              <a:buSzTx/>
              <a:buNone/>
              <a:defRPr sz="2025">
                <a:solidFill>
                  <a:srgbClr val="5E5E5E"/>
                </a:solidFill>
              </a:defRPr>
            </a:lvl2pPr>
            <a:lvl3pPr marL="0" indent="0">
              <a:spcBef>
                <a:spcPts val="0"/>
              </a:spcBef>
              <a:buSzTx/>
              <a:buNone/>
              <a:defRPr sz="2025">
                <a:solidFill>
                  <a:srgbClr val="5E5E5E"/>
                </a:solidFill>
              </a:defRPr>
            </a:lvl3pPr>
            <a:lvl4pPr marL="0" indent="0">
              <a:spcBef>
                <a:spcPts val="0"/>
              </a:spcBef>
              <a:buSzTx/>
              <a:buNone/>
              <a:defRPr sz="2025">
                <a:solidFill>
                  <a:srgbClr val="5E5E5E"/>
                </a:solidFill>
              </a:defRPr>
            </a:lvl4pPr>
            <a:lvl5pPr marL="0" indent="0">
              <a:spcBef>
                <a:spcPts val="0"/>
              </a:spcBef>
              <a:buSzTx/>
              <a:buNone/>
              <a:defRPr sz="2025">
                <a:solidFill>
                  <a:srgbClr val="5E5E5E"/>
                </a:solidFill>
              </a:defRPr>
            </a:lvl5pPr>
          </a:lstStyle>
          <a:p>
            <a:r>
              <a:t>Body Level One</a:t>
            </a:r>
          </a:p>
          <a:p>
            <a:pPr lvl="1"/>
            <a:r>
              <a:t>Body Level Two</a:t>
            </a:r>
          </a:p>
          <a:p>
            <a:pPr lvl="2"/>
            <a:r>
              <a:t>Body Level Three</a:t>
            </a:r>
          </a:p>
          <a:p>
            <a:pPr lvl="3"/>
            <a:r>
              <a:t>Body Level Four</a:t>
            </a:r>
          </a:p>
          <a:p>
            <a:pPr lvl="4"/>
            <a:r>
              <a:t>Body Level Five</a:t>
            </a:r>
          </a:p>
        </p:txBody>
      </p:sp>
      <p:pic>
        <p:nvPicPr>
          <p:cNvPr id="13" name="AEBG_PowerPoint20182.png" descr="AEBG_PowerPoint20182.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81672587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59981074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pic>
        <p:nvPicPr>
          <p:cNvPr id="13" name="AEBG_PowerPoint2018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2"/>
            <a:ext cx="9144000" cy="5143499"/>
          </a:xfrm>
          <a:prstGeom prst="rect">
            <a:avLst/>
          </a:prstGeom>
          <a:ln w="12700">
            <a:miter lim="400000"/>
          </a:ln>
        </p:spPr>
      </p:pic>
      <p:sp>
        <p:nvSpPr>
          <p:cNvPr id="11" name="Title Text"/>
          <p:cNvSpPr txBox="1">
            <a:spLocks noGrp="1"/>
          </p:cNvSpPr>
          <p:nvPr>
            <p:ph type="title"/>
          </p:nvPr>
        </p:nvSpPr>
        <p:spPr>
          <a:xfrm>
            <a:off x="823043" y="4872943"/>
            <a:ext cx="7810500" cy="972344"/>
          </a:xfrm>
          <a:prstGeom prst="rect">
            <a:avLst/>
          </a:prstGeom>
        </p:spPr>
        <p:txBody>
          <a:bodyPr anchor="t"/>
          <a:lstStyle>
            <a:lvl1pPr algn="ctr">
              <a:defRPr>
                <a:solidFill>
                  <a:schemeClr val="bg1"/>
                </a:solidFill>
              </a:defRPr>
            </a:lvl1pPr>
          </a:lstStyle>
          <a:p>
            <a:r>
              <a:rPr dirty="0"/>
              <a:t>Title Text</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1327659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 name="AEBG_PowerPoint20182.png" descr="AEBG_PowerPoint20182.png">
            <a:extLst>
              <a:ext uri="{FF2B5EF4-FFF2-40B4-BE49-F238E27FC236}">
                <a16:creationId xmlns:a16="http://schemas.microsoft.com/office/drawing/2014/main" id="{EAD81273-D7D5-47DA-A909-FC98C5A42048}"/>
              </a:ext>
            </a:extLst>
          </p:cNvPr>
          <p:cNvPicPr>
            <a:picLocks noChangeAspect="1"/>
          </p:cNvPicPr>
          <p:nvPr userDrawn="1"/>
        </p:nvPicPr>
        <p:blipFill>
          <a:blip r:embed="rId2">
            <a:extLst/>
          </a:blip>
          <a:stretch>
            <a:fillRect/>
          </a:stretch>
        </p:blipFill>
        <p:spPr>
          <a:xfrm>
            <a:off x="0" y="0"/>
            <a:ext cx="9144000" cy="6858000"/>
          </a:xfrm>
          <a:prstGeom prst="rect">
            <a:avLst/>
          </a:prstGeom>
          <a:ln w="12700">
            <a:miter lim="400000"/>
          </a:ln>
        </p:spPr>
      </p:pic>
    </p:spTree>
    <p:extLst>
      <p:ext uri="{BB962C8B-B14F-4D97-AF65-F5344CB8AC3E}">
        <p14:creationId xmlns:p14="http://schemas.microsoft.com/office/powerpoint/2010/main" val="364798142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AEBG_PowerPoint20182.png" descr="AEBG_PowerPoint20182.png">
            <a:extLst>
              <a:ext uri="{FF2B5EF4-FFF2-40B4-BE49-F238E27FC236}">
                <a16:creationId xmlns:a16="http://schemas.microsoft.com/office/drawing/2014/main" id="{2613A912-2F77-4E81-8901-0E88BC9D8406}"/>
              </a:ext>
            </a:extLst>
          </p:cNvPr>
          <p:cNvPicPr>
            <a:picLocks noChangeAspect="1"/>
          </p:cNvPicPr>
          <p:nvPr userDrawn="1"/>
        </p:nvPicPr>
        <p:blipFill>
          <a:blip r:embed="rId2">
            <a:extLst/>
          </a:blip>
          <a:stretch>
            <a:fillRect/>
          </a:stretch>
        </p:blipFill>
        <p:spPr>
          <a:xfrm>
            <a:off x="0" y="0"/>
            <a:ext cx="9144000" cy="6858000"/>
          </a:xfrm>
          <a:prstGeom prst="rect">
            <a:avLst/>
          </a:prstGeom>
          <a:ln w="12700">
            <a:miter lim="400000"/>
          </a:ln>
        </p:spPr>
      </p:pic>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959608-952C-483B-AC74-BEAA6DA69B15}" type="slidenum">
              <a:rPr lang="en-US" smtClean="0"/>
              <a:t>‹#›</a:t>
            </a:fld>
            <a:endParaRPr lang="en-US"/>
          </a:p>
        </p:txBody>
      </p:sp>
    </p:spTree>
    <p:extLst>
      <p:ext uri="{BB962C8B-B14F-4D97-AF65-F5344CB8AC3E}">
        <p14:creationId xmlns:p14="http://schemas.microsoft.com/office/powerpoint/2010/main" val="36731960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77800"/>
            <a:ext cx="7877175" cy="1143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574800"/>
            <a:ext cx="7877175" cy="4648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84637" y="6540500"/>
            <a:ext cx="243656"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dirty="0"/>
          </a:p>
        </p:txBody>
      </p:sp>
    </p:spTree>
    <p:extLst>
      <p:ext uri="{BB962C8B-B14F-4D97-AF65-F5344CB8AC3E}">
        <p14:creationId xmlns:p14="http://schemas.microsoft.com/office/powerpoint/2010/main" val="4214041109"/>
      </p:ext>
    </p:extLst>
  </p:cSld>
  <p:clrMap bg1="lt1" tx1="dk1" bg2="lt2" tx2="dk2" accent1="accent1" accent2="accent2" accent3="accent3" accent4="accent4" accent5="accent5" accent6="accent6" hlink="hlink" folHlink="folHlink"/>
  <p:sldLayoutIdLst>
    <p:sldLayoutId id="2147483777" r:id="rId1"/>
    <p:sldLayoutId id="2147483778" r:id="rId2"/>
  </p:sldLayoutIdLst>
  <p:transition spd="med"/>
  <p:hf hdr="0" ftr="0" dt="0"/>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9pPr>
    </p:titleStyle>
    <p:bodyStyle>
      <a:lvl1pPr marL="2381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1pPr>
      <a:lvl2pPr marL="47625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2pPr>
      <a:lvl3pPr marL="71437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3pPr>
      <a:lvl4pPr marL="95250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4pPr>
      <a:lvl5pPr marL="11906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5pPr>
      <a:lvl6pPr marL="142875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6pPr>
      <a:lvl7pPr marL="166687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7pPr>
      <a:lvl8pPr marL="190500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8pPr>
      <a:lvl9pPr marL="21431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77800"/>
            <a:ext cx="7877175" cy="114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574800"/>
            <a:ext cx="7877175" cy="4648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84637" y="6540500"/>
            <a:ext cx="208390" cy="206467"/>
          </a:xfrm>
          <a:prstGeom prst="rect">
            <a:avLst/>
          </a:prstGeom>
          <a:ln w="12700">
            <a:miter lim="400000"/>
          </a:ln>
        </p:spPr>
        <p:txBody>
          <a:bodyPr wrap="none" lIns="50800" tIns="50800" rIns="50800" bIns="50800">
            <a:spAutoFit/>
          </a:bodyPr>
          <a:lstStyle>
            <a:lvl1pPr>
              <a:defRPr sz="675" b="0">
                <a:latin typeface="Helvetica Neue Light"/>
                <a:ea typeface="Helvetica Neue Light"/>
                <a:cs typeface="Helvetica Neue Light"/>
                <a:sym typeface="Helvetica Neue Light"/>
              </a:defRPr>
            </a:lvl1pPr>
          </a:lstStyle>
          <a:p>
            <a:fld id="{86CB4B4D-7CA3-9044-876B-883B54F8677D}" type="slidenum">
              <a:t>‹#›</a:t>
            </a:fld>
            <a:endParaRPr/>
          </a:p>
        </p:txBody>
      </p:sp>
    </p:spTree>
    <p:extLst>
      <p:ext uri="{BB962C8B-B14F-4D97-AF65-F5344CB8AC3E}">
        <p14:creationId xmlns:p14="http://schemas.microsoft.com/office/powerpoint/2010/main" val="205635828"/>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Lst>
  <p:transition spd="med"/>
  <p:hf hdr="0" ftr="0" dt="0"/>
  <p:txStyles>
    <p:titleStyle>
      <a:lvl1pPr marL="0" marR="0" indent="0" algn="ctr" defTabSz="232172" rtl="0" latinLnBrk="0">
        <a:lnSpc>
          <a:spcPct val="100000"/>
        </a:lnSpc>
        <a:spcBef>
          <a:spcPts val="0"/>
        </a:spcBef>
        <a:spcAft>
          <a:spcPts val="0"/>
        </a:spcAft>
        <a:buClrTx/>
        <a:buSzTx/>
        <a:buFontTx/>
        <a:buNone/>
        <a:tabLst/>
        <a:defRPr sz="3150" b="0" i="0" u="none" strike="noStrike" cap="none" spc="0" baseline="0">
          <a:ln>
            <a:noFill/>
          </a:ln>
          <a:solidFill>
            <a:srgbClr val="000000"/>
          </a:solidFill>
          <a:uFillTx/>
          <a:latin typeface="+mn-lt"/>
          <a:ea typeface="+mn-ea"/>
          <a:cs typeface="+mn-cs"/>
          <a:sym typeface="Helvetica Neue Medium"/>
        </a:defRPr>
      </a:lvl1pPr>
      <a:lvl2pPr marL="0" marR="0" indent="0" algn="ctr" defTabSz="232172" rtl="0" latinLnBrk="0">
        <a:lnSpc>
          <a:spcPct val="100000"/>
        </a:lnSpc>
        <a:spcBef>
          <a:spcPts val="0"/>
        </a:spcBef>
        <a:spcAft>
          <a:spcPts val="0"/>
        </a:spcAft>
        <a:buClrTx/>
        <a:buSzTx/>
        <a:buFontTx/>
        <a:buNone/>
        <a:tabLst/>
        <a:defRPr sz="3150" b="0" i="0" u="none" strike="noStrike" cap="none" spc="0" baseline="0">
          <a:ln>
            <a:noFill/>
          </a:ln>
          <a:solidFill>
            <a:srgbClr val="000000"/>
          </a:solidFill>
          <a:uFillTx/>
          <a:latin typeface="+mn-lt"/>
          <a:ea typeface="+mn-ea"/>
          <a:cs typeface="+mn-cs"/>
          <a:sym typeface="Helvetica Neue Medium"/>
        </a:defRPr>
      </a:lvl2pPr>
      <a:lvl3pPr marL="0" marR="0" indent="0" algn="ctr" defTabSz="232172" rtl="0" latinLnBrk="0">
        <a:lnSpc>
          <a:spcPct val="100000"/>
        </a:lnSpc>
        <a:spcBef>
          <a:spcPts val="0"/>
        </a:spcBef>
        <a:spcAft>
          <a:spcPts val="0"/>
        </a:spcAft>
        <a:buClrTx/>
        <a:buSzTx/>
        <a:buFontTx/>
        <a:buNone/>
        <a:tabLst/>
        <a:defRPr sz="3150" b="0" i="0" u="none" strike="noStrike" cap="none" spc="0" baseline="0">
          <a:ln>
            <a:noFill/>
          </a:ln>
          <a:solidFill>
            <a:srgbClr val="000000"/>
          </a:solidFill>
          <a:uFillTx/>
          <a:latin typeface="+mn-lt"/>
          <a:ea typeface="+mn-ea"/>
          <a:cs typeface="+mn-cs"/>
          <a:sym typeface="Helvetica Neue Medium"/>
        </a:defRPr>
      </a:lvl3pPr>
      <a:lvl4pPr marL="0" marR="0" indent="0" algn="ctr" defTabSz="232172" rtl="0" latinLnBrk="0">
        <a:lnSpc>
          <a:spcPct val="100000"/>
        </a:lnSpc>
        <a:spcBef>
          <a:spcPts val="0"/>
        </a:spcBef>
        <a:spcAft>
          <a:spcPts val="0"/>
        </a:spcAft>
        <a:buClrTx/>
        <a:buSzTx/>
        <a:buFontTx/>
        <a:buNone/>
        <a:tabLst/>
        <a:defRPr sz="3150" b="0" i="0" u="none" strike="noStrike" cap="none" spc="0" baseline="0">
          <a:ln>
            <a:noFill/>
          </a:ln>
          <a:solidFill>
            <a:srgbClr val="000000"/>
          </a:solidFill>
          <a:uFillTx/>
          <a:latin typeface="+mn-lt"/>
          <a:ea typeface="+mn-ea"/>
          <a:cs typeface="+mn-cs"/>
          <a:sym typeface="Helvetica Neue Medium"/>
        </a:defRPr>
      </a:lvl4pPr>
      <a:lvl5pPr marL="0" marR="0" indent="0" algn="ctr" defTabSz="232172" rtl="0" latinLnBrk="0">
        <a:lnSpc>
          <a:spcPct val="100000"/>
        </a:lnSpc>
        <a:spcBef>
          <a:spcPts val="0"/>
        </a:spcBef>
        <a:spcAft>
          <a:spcPts val="0"/>
        </a:spcAft>
        <a:buClrTx/>
        <a:buSzTx/>
        <a:buFontTx/>
        <a:buNone/>
        <a:tabLst/>
        <a:defRPr sz="3150" b="0" i="0" u="none" strike="noStrike" cap="none" spc="0" baseline="0">
          <a:ln>
            <a:noFill/>
          </a:ln>
          <a:solidFill>
            <a:srgbClr val="000000"/>
          </a:solidFill>
          <a:uFillTx/>
          <a:latin typeface="+mn-lt"/>
          <a:ea typeface="+mn-ea"/>
          <a:cs typeface="+mn-cs"/>
          <a:sym typeface="Helvetica Neue Medium"/>
        </a:defRPr>
      </a:lvl5pPr>
      <a:lvl6pPr marL="0" marR="0" indent="0" algn="ctr" defTabSz="232172" rtl="0" latinLnBrk="0">
        <a:lnSpc>
          <a:spcPct val="100000"/>
        </a:lnSpc>
        <a:spcBef>
          <a:spcPts val="0"/>
        </a:spcBef>
        <a:spcAft>
          <a:spcPts val="0"/>
        </a:spcAft>
        <a:buClrTx/>
        <a:buSzTx/>
        <a:buFontTx/>
        <a:buNone/>
        <a:tabLst/>
        <a:defRPr sz="3150" b="0" i="0" u="none" strike="noStrike" cap="none" spc="0" baseline="0">
          <a:ln>
            <a:noFill/>
          </a:ln>
          <a:solidFill>
            <a:srgbClr val="000000"/>
          </a:solidFill>
          <a:uFillTx/>
          <a:latin typeface="+mn-lt"/>
          <a:ea typeface="+mn-ea"/>
          <a:cs typeface="+mn-cs"/>
          <a:sym typeface="Helvetica Neue Medium"/>
        </a:defRPr>
      </a:lvl6pPr>
      <a:lvl7pPr marL="0" marR="0" indent="0" algn="ctr" defTabSz="232172" rtl="0" latinLnBrk="0">
        <a:lnSpc>
          <a:spcPct val="100000"/>
        </a:lnSpc>
        <a:spcBef>
          <a:spcPts val="0"/>
        </a:spcBef>
        <a:spcAft>
          <a:spcPts val="0"/>
        </a:spcAft>
        <a:buClrTx/>
        <a:buSzTx/>
        <a:buFontTx/>
        <a:buNone/>
        <a:tabLst/>
        <a:defRPr sz="3150" b="0" i="0" u="none" strike="noStrike" cap="none" spc="0" baseline="0">
          <a:ln>
            <a:noFill/>
          </a:ln>
          <a:solidFill>
            <a:srgbClr val="000000"/>
          </a:solidFill>
          <a:uFillTx/>
          <a:latin typeface="+mn-lt"/>
          <a:ea typeface="+mn-ea"/>
          <a:cs typeface="+mn-cs"/>
          <a:sym typeface="Helvetica Neue Medium"/>
        </a:defRPr>
      </a:lvl7pPr>
      <a:lvl8pPr marL="0" marR="0" indent="0" algn="ctr" defTabSz="232172" rtl="0" latinLnBrk="0">
        <a:lnSpc>
          <a:spcPct val="100000"/>
        </a:lnSpc>
        <a:spcBef>
          <a:spcPts val="0"/>
        </a:spcBef>
        <a:spcAft>
          <a:spcPts val="0"/>
        </a:spcAft>
        <a:buClrTx/>
        <a:buSzTx/>
        <a:buFontTx/>
        <a:buNone/>
        <a:tabLst/>
        <a:defRPr sz="3150" b="0" i="0" u="none" strike="noStrike" cap="none" spc="0" baseline="0">
          <a:ln>
            <a:noFill/>
          </a:ln>
          <a:solidFill>
            <a:srgbClr val="000000"/>
          </a:solidFill>
          <a:uFillTx/>
          <a:latin typeface="+mn-lt"/>
          <a:ea typeface="+mn-ea"/>
          <a:cs typeface="+mn-cs"/>
          <a:sym typeface="Helvetica Neue Medium"/>
        </a:defRPr>
      </a:lvl8pPr>
      <a:lvl9pPr marL="0" marR="0" indent="0" algn="ctr" defTabSz="232172" rtl="0" latinLnBrk="0">
        <a:lnSpc>
          <a:spcPct val="100000"/>
        </a:lnSpc>
        <a:spcBef>
          <a:spcPts val="0"/>
        </a:spcBef>
        <a:spcAft>
          <a:spcPts val="0"/>
        </a:spcAft>
        <a:buClrTx/>
        <a:buSzTx/>
        <a:buFontTx/>
        <a:buNone/>
        <a:tabLst/>
        <a:defRPr sz="3150" b="0" i="0" u="none" strike="noStrike" cap="none" spc="0" baseline="0">
          <a:ln>
            <a:noFill/>
          </a:ln>
          <a:solidFill>
            <a:srgbClr val="000000"/>
          </a:solidFill>
          <a:uFillTx/>
          <a:latin typeface="+mn-lt"/>
          <a:ea typeface="+mn-ea"/>
          <a:cs typeface="+mn-cs"/>
          <a:sym typeface="Helvetica Neue Medium"/>
        </a:defRPr>
      </a:lvl9pPr>
    </p:titleStyle>
    <p:bodyStyle>
      <a:lvl1pPr marL="178594" marR="0" indent="-178594" algn="l" defTabSz="232172" rtl="0" latinLnBrk="0">
        <a:lnSpc>
          <a:spcPct val="100000"/>
        </a:lnSpc>
        <a:spcBef>
          <a:spcPts val="1660"/>
        </a:spcBef>
        <a:spcAft>
          <a:spcPts val="0"/>
        </a:spcAft>
        <a:buClrTx/>
        <a:buSzPct val="125000"/>
        <a:buFontTx/>
        <a:buChar char="•"/>
        <a:tabLst/>
        <a:defRPr sz="1350" b="0" i="0" u="none" strike="noStrike" cap="none" spc="0" baseline="0">
          <a:ln>
            <a:noFill/>
          </a:ln>
          <a:solidFill>
            <a:srgbClr val="000000"/>
          </a:solidFill>
          <a:uFillTx/>
          <a:latin typeface="Helvetica Neue"/>
          <a:ea typeface="Helvetica Neue"/>
          <a:cs typeface="Helvetica Neue"/>
          <a:sym typeface="Helvetica Neue"/>
        </a:defRPr>
      </a:lvl1pPr>
      <a:lvl2pPr marL="357188" marR="0" indent="-178594" algn="l" defTabSz="232172" rtl="0" latinLnBrk="0">
        <a:lnSpc>
          <a:spcPct val="100000"/>
        </a:lnSpc>
        <a:spcBef>
          <a:spcPts val="1660"/>
        </a:spcBef>
        <a:spcAft>
          <a:spcPts val="0"/>
        </a:spcAft>
        <a:buClrTx/>
        <a:buSzPct val="125000"/>
        <a:buFontTx/>
        <a:buChar char="•"/>
        <a:tabLst/>
        <a:defRPr sz="1350" b="0" i="0" u="none" strike="noStrike" cap="none" spc="0" baseline="0">
          <a:ln>
            <a:noFill/>
          </a:ln>
          <a:solidFill>
            <a:srgbClr val="000000"/>
          </a:solidFill>
          <a:uFillTx/>
          <a:latin typeface="Helvetica Neue"/>
          <a:ea typeface="Helvetica Neue"/>
          <a:cs typeface="Helvetica Neue"/>
          <a:sym typeface="Helvetica Neue"/>
        </a:defRPr>
      </a:lvl2pPr>
      <a:lvl3pPr marL="535781" marR="0" indent="-178594" algn="l" defTabSz="232172" rtl="0" latinLnBrk="0">
        <a:lnSpc>
          <a:spcPct val="100000"/>
        </a:lnSpc>
        <a:spcBef>
          <a:spcPts val="1660"/>
        </a:spcBef>
        <a:spcAft>
          <a:spcPts val="0"/>
        </a:spcAft>
        <a:buClrTx/>
        <a:buSzPct val="125000"/>
        <a:buFontTx/>
        <a:buChar char="•"/>
        <a:tabLst/>
        <a:defRPr sz="1350" b="0" i="0" u="none" strike="noStrike" cap="none" spc="0" baseline="0">
          <a:ln>
            <a:noFill/>
          </a:ln>
          <a:solidFill>
            <a:srgbClr val="000000"/>
          </a:solidFill>
          <a:uFillTx/>
          <a:latin typeface="Helvetica Neue"/>
          <a:ea typeface="Helvetica Neue"/>
          <a:cs typeface="Helvetica Neue"/>
          <a:sym typeface="Helvetica Neue"/>
        </a:defRPr>
      </a:lvl3pPr>
      <a:lvl4pPr marL="714375" marR="0" indent="-178594" algn="l" defTabSz="232172" rtl="0" latinLnBrk="0">
        <a:lnSpc>
          <a:spcPct val="100000"/>
        </a:lnSpc>
        <a:spcBef>
          <a:spcPts val="1660"/>
        </a:spcBef>
        <a:spcAft>
          <a:spcPts val="0"/>
        </a:spcAft>
        <a:buClrTx/>
        <a:buSzPct val="125000"/>
        <a:buFontTx/>
        <a:buChar char="•"/>
        <a:tabLst/>
        <a:defRPr sz="1350" b="0" i="0" u="none" strike="noStrike" cap="none" spc="0" baseline="0">
          <a:ln>
            <a:noFill/>
          </a:ln>
          <a:solidFill>
            <a:srgbClr val="000000"/>
          </a:solidFill>
          <a:uFillTx/>
          <a:latin typeface="Helvetica Neue"/>
          <a:ea typeface="Helvetica Neue"/>
          <a:cs typeface="Helvetica Neue"/>
          <a:sym typeface="Helvetica Neue"/>
        </a:defRPr>
      </a:lvl4pPr>
      <a:lvl5pPr marL="892969" marR="0" indent="-178594" algn="l" defTabSz="232172" rtl="0" latinLnBrk="0">
        <a:lnSpc>
          <a:spcPct val="100000"/>
        </a:lnSpc>
        <a:spcBef>
          <a:spcPts val="1660"/>
        </a:spcBef>
        <a:spcAft>
          <a:spcPts val="0"/>
        </a:spcAft>
        <a:buClrTx/>
        <a:buSzPct val="125000"/>
        <a:buFontTx/>
        <a:buChar char="•"/>
        <a:tabLst/>
        <a:defRPr sz="1350" b="0" i="0" u="none" strike="noStrike" cap="none" spc="0" baseline="0">
          <a:ln>
            <a:noFill/>
          </a:ln>
          <a:solidFill>
            <a:srgbClr val="000000"/>
          </a:solidFill>
          <a:uFillTx/>
          <a:latin typeface="Helvetica Neue"/>
          <a:ea typeface="Helvetica Neue"/>
          <a:cs typeface="Helvetica Neue"/>
          <a:sym typeface="Helvetica Neue"/>
        </a:defRPr>
      </a:lvl5pPr>
      <a:lvl6pPr marL="1071563" marR="0" indent="-178594" algn="l" defTabSz="232172" rtl="0" latinLnBrk="0">
        <a:lnSpc>
          <a:spcPct val="100000"/>
        </a:lnSpc>
        <a:spcBef>
          <a:spcPts val="1660"/>
        </a:spcBef>
        <a:spcAft>
          <a:spcPts val="0"/>
        </a:spcAft>
        <a:buClrTx/>
        <a:buSzPct val="125000"/>
        <a:buFontTx/>
        <a:buChar char="•"/>
        <a:tabLst/>
        <a:defRPr sz="1350" b="0" i="0" u="none" strike="noStrike" cap="none" spc="0" baseline="0">
          <a:ln>
            <a:noFill/>
          </a:ln>
          <a:solidFill>
            <a:srgbClr val="000000"/>
          </a:solidFill>
          <a:uFillTx/>
          <a:latin typeface="Helvetica Neue"/>
          <a:ea typeface="Helvetica Neue"/>
          <a:cs typeface="Helvetica Neue"/>
          <a:sym typeface="Helvetica Neue"/>
        </a:defRPr>
      </a:lvl6pPr>
      <a:lvl7pPr marL="1250156" marR="0" indent="-178594" algn="l" defTabSz="232172" rtl="0" latinLnBrk="0">
        <a:lnSpc>
          <a:spcPct val="100000"/>
        </a:lnSpc>
        <a:spcBef>
          <a:spcPts val="1660"/>
        </a:spcBef>
        <a:spcAft>
          <a:spcPts val="0"/>
        </a:spcAft>
        <a:buClrTx/>
        <a:buSzPct val="125000"/>
        <a:buFontTx/>
        <a:buChar char="•"/>
        <a:tabLst/>
        <a:defRPr sz="1350" b="0" i="0" u="none" strike="noStrike" cap="none" spc="0" baseline="0">
          <a:ln>
            <a:noFill/>
          </a:ln>
          <a:solidFill>
            <a:srgbClr val="000000"/>
          </a:solidFill>
          <a:uFillTx/>
          <a:latin typeface="Helvetica Neue"/>
          <a:ea typeface="Helvetica Neue"/>
          <a:cs typeface="Helvetica Neue"/>
          <a:sym typeface="Helvetica Neue"/>
        </a:defRPr>
      </a:lvl7pPr>
      <a:lvl8pPr marL="1428750" marR="0" indent="-178594" algn="l" defTabSz="232172" rtl="0" latinLnBrk="0">
        <a:lnSpc>
          <a:spcPct val="100000"/>
        </a:lnSpc>
        <a:spcBef>
          <a:spcPts val="1660"/>
        </a:spcBef>
        <a:spcAft>
          <a:spcPts val="0"/>
        </a:spcAft>
        <a:buClrTx/>
        <a:buSzPct val="125000"/>
        <a:buFontTx/>
        <a:buChar char="•"/>
        <a:tabLst/>
        <a:defRPr sz="1350" b="0" i="0" u="none" strike="noStrike" cap="none" spc="0" baseline="0">
          <a:ln>
            <a:noFill/>
          </a:ln>
          <a:solidFill>
            <a:srgbClr val="000000"/>
          </a:solidFill>
          <a:uFillTx/>
          <a:latin typeface="Helvetica Neue"/>
          <a:ea typeface="Helvetica Neue"/>
          <a:cs typeface="Helvetica Neue"/>
          <a:sym typeface="Helvetica Neue"/>
        </a:defRPr>
      </a:lvl8pPr>
      <a:lvl9pPr marL="1607344" marR="0" indent="-178594" algn="l" defTabSz="232172" rtl="0" latinLnBrk="0">
        <a:lnSpc>
          <a:spcPct val="100000"/>
        </a:lnSpc>
        <a:spcBef>
          <a:spcPts val="1660"/>
        </a:spcBef>
        <a:spcAft>
          <a:spcPts val="0"/>
        </a:spcAft>
        <a:buClrTx/>
        <a:buSzPct val="125000"/>
        <a:buFontTx/>
        <a:buChar char="•"/>
        <a:tabLst/>
        <a:defRPr sz="135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232172" latinLnBrk="0">
        <a:lnSpc>
          <a:spcPct val="100000"/>
        </a:lnSpc>
        <a:spcBef>
          <a:spcPts val="0"/>
        </a:spcBef>
        <a:spcAft>
          <a:spcPts val="0"/>
        </a:spcAft>
        <a:buClrTx/>
        <a:buSzTx/>
        <a:buFontTx/>
        <a:buNone/>
        <a:tabLst/>
        <a:defRPr sz="675" b="0" i="0" u="none" strike="noStrike" cap="none" spc="0" baseline="0">
          <a:ln>
            <a:noFill/>
          </a:ln>
          <a:solidFill>
            <a:schemeClr val="tx1"/>
          </a:solidFill>
          <a:uFillTx/>
          <a:latin typeface="+mn-lt"/>
          <a:ea typeface="+mn-ea"/>
          <a:cs typeface="+mn-cs"/>
          <a:sym typeface="Helvetica Neue Light"/>
        </a:defRPr>
      </a:lvl1pPr>
      <a:lvl2pPr marL="0" marR="0" indent="64294" algn="ctr" defTabSz="232172" latinLnBrk="0">
        <a:lnSpc>
          <a:spcPct val="100000"/>
        </a:lnSpc>
        <a:spcBef>
          <a:spcPts val="0"/>
        </a:spcBef>
        <a:spcAft>
          <a:spcPts val="0"/>
        </a:spcAft>
        <a:buClrTx/>
        <a:buSzTx/>
        <a:buFontTx/>
        <a:buNone/>
        <a:tabLst/>
        <a:defRPr sz="675" b="0" i="0" u="none" strike="noStrike" cap="none" spc="0" baseline="0">
          <a:ln>
            <a:noFill/>
          </a:ln>
          <a:solidFill>
            <a:schemeClr val="tx1"/>
          </a:solidFill>
          <a:uFillTx/>
          <a:latin typeface="+mn-lt"/>
          <a:ea typeface="+mn-ea"/>
          <a:cs typeface="+mn-cs"/>
          <a:sym typeface="Helvetica Neue Light"/>
        </a:defRPr>
      </a:lvl2pPr>
      <a:lvl3pPr marL="0" marR="0" indent="128588" algn="ctr" defTabSz="232172" latinLnBrk="0">
        <a:lnSpc>
          <a:spcPct val="100000"/>
        </a:lnSpc>
        <a:spcBef>
          <a:spcPts val="0"/>
        </a:spcBef>
        <a:spcAft>
          <a:spcPts val="0"/>
        </a:spcAft>
        <a:buClrTx/>
        <a:buSzTx/>
        <a:buFontTx/>
        <a:buNone/>
        <a:tabLst/>
        <a:defRPr sz="675" b="0" i="0" u="none" strike="noStrike" cap="none" spc="0" baseline="0">
          <a:ln>
            <a:noFill/>
          </a:ln>
          <a:solidFill>
            <a:schemeClr val="tx1"/>
          </a:solidFill>
          <a:uFillTx/>
          <a:latin typeface="+mn-lt"/>
          <a:ea typeface="+mn-ea"/>
          <a:cs typeface="+mn-cs"/>
          <a:sym typeface="Helvetica Neue Light"/>
        </a:defRPr>
      </a:lvl3pPr>
      <a:lvl4pPr marL="0" marR="0" indent="192881" algn="ctr" defTabSz="232172" latinLnBrk="0">
        <a:lnSpc>
          <a:spcPct val="100000"/>
        </a:lnSpc>
        <a:spcBef>
          <a:spcPts val="0"/>
        </a:spcBef>
        <a:spcAft>
          <a:spcPts val="0"/>
        </a:spcAft>
        <a:buClrTx/>
        <a:buSzTx/>
        <a:buFontTx/>
        <a:buNone/>
        <a:tabLst/>
        <a:defRPr sz="675" b="0" i="0" u="none" strike="noStrike" cap="none" spc="0" baseline="0">
          <a:ln>
            <a:noFill/>
          </a:ln>
          <a:solidFill>
            <a:schemeClr val="tx1"/>
          </a:solidFill>
          <a:uFillTx/>
          <a:latin typeface="+mn-lt"/>
          <a:ea typeface="+mn-ea"/>
          <a:cs typeface="+mn-cs"/>
          <a:sym typeface="Helvetica Neue Light"/>
        </a:defRPr>
      </a:lvl4pPr>
      <a:lvl5pPr marL="0" marR="0" indent="257175" algn="ctr" defTabSz="232172" latinLnBrk="0">
        <a:lnSpc>
          <a:spcPct val="100000"/>
        </a:lnSpc>
        <a:spcBef>
          <a:spcPts val="0"/>
        </a:spcBef>
        <a:spcAft>
          <a:spcPts val="0"/>
        </a:spcAft>
        <a:buClrTx/>
        <a:buSzTx/>
        <a:buFontTx/>
        <a:buNone/>
        <a:tabLst/>
        <a:defRPr sz="675" b="0" i="0" u="none" strike="noStrike" cap="none" spc="0" baseline="0">
          <a:ln>
            <a:noFill/>
          </a:ln>
          <a:solidFill>
            <a:schemeClr val="tx1"/>
          </a:solidFill>
          <a:uFillTx/>
          <a:latin typeface="+mn-lt"/>
          <a:ea typeface="+mn-ea"/>
          <a:cs typeface="+mn-cs"/>
          <a:sym typeface="Helvetica Neue Light"/>
        </a:defRPr>
      </a:lvl5pPr>
      <a:lvl6pPr marL="0" marR="0" indent="321469" algn="ctr" defTabSz="232172" latinLnBrk="0">
        <a:lnSpc>
          <a:spcPct val="100000"/>
        </a:lnSpc>
        <a:spcBef>
          <a:spcPts val="0"/>
        </a:spcBef>
        <a:spcAft>
          <a:spcPts val="0"/>
        </a:spcAft>
        <a:buClrTx/>
        <a:buSzTx/>
        <a:buFontTx/>
        <a:buNone/>
        <a:tabLst/>
        <a:defRPr sz="675" b="0" i="0" u="none" strike="noStrike" cap="none" spc="0" baseline="0">
          <a:ln>
            <a:noFill/>
          </a:ln>
          <a:solidFill>
            <a:schemeClr val="tx1"/>
          </a:solidFill>
          <a:uFillTx/>
          <a:latin typeface="+mn-lt"/>
          <a:ea typeface="+mn-ea"/>
          <a:cs typeface="+mn-cs"/>
          <a:sym typeface="Helvetica Neue Light"/>
        </a:defRPr>
      </a:lvl6pPr>
      <a:lvl7pPr marL="0" marR="0" indent="385763" algn="ctr" defTabSz="232172" latinLnBrk="0">
        <a:lnSpc>
          <a:spcPct val="100000"/>
        </a:lnSpc>
        <a:spcBef>
          <a:spcPts val="0"/>
        </a:spcBef>
        <a:spcAft>
          <a:spcPts val="0"/>
        </a:spcAft>
        <a:buClrTx/>
        <a:buSzTx/>
        <a:buFontTx/>
        <a:buNone/>
        <a:tabLst/>
        <a:defRPr sz="675" b="0" i="0" u="none" strike="noStrike" cap="none" spc="0" baseline="0">
          <a:ln>
            <a:noFill/>
          </a:ln>
          <a:solidFill>
            <a:schemeClr val="tx1"/>
          </a:solidFill>
          <a:uFillTx/>
          <a:latin typeface="+mn-lt"/>
          <a:ea typeface="+mn-ea"/>
          <a:cs typeface="+mn-cs"/>
          <a:sym typeface="Helvetica Neue Light"/>
        </a:defRPr>
      </a:lvl7pPr>
      <a:lvl8pPr marL="0" marR="0" indent="450056" algn="ctr" defTabSz="232172" latinLnBrk="0">
        <a:lnSpc>
          <a:spcPct val="100000"/>
        </a:lnSpc>
        <a:spcBef>
          <a:spcPts val="0"/>
        </a:spcBef>
        <a:spcAft>
          <a:spcPts val="0"/>
        </a:spcAft>
        <a:buClrTx/>
        <a:buSzTx/>
        <a:buFontTx/>
        <a:buNone/>
        <a:tabLst/>
        <a:defRPr sz="675" b="0" i="0" u="none" strike="noStrike" cap="none" spc="0" baseline="0">
          <a:ln>
            <a:noFill/>
          </a:ln>
          <a:solidFill>
            <a:schemeClr val="tx1"/>
          </a:solidFill>
          <a:uFillTx/>
          <a:latin typeface="+mn-lt"/>
          <a:ea typeface="+mn-ea"/>
          <a:cs typeface="+mn-cs"/>
          <a:sym typeface="Helvetica Neue Light"/>
        </a:defRPr>
      </a:lvl8pPr>
      <a:lvl9pPr marL="0" marR="0" indent="514350" algn="ctr" defTabSz="232172" latinLnBrk="0">
        <a:lnSpc>
          <a:spcPct val="100000"/>
        </a:lnSpc>
        <a:spcBef>
          <a:spcPts val="0"/>
        </a:spcBef>
        <a:spcAft>
          <a:spcPts val="0"/>
        </a:spcAft>
        <a:buClrTx/>
        <a:buSzTx/>
        <a:buFontTx/>
        <a:buNone/>
        <a:tabLst/>
        <a:defRPr sz="675"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resources.caladulted.or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nces.ed.gov/surveys/piaac/skillsmap/" TargetMode="External"/><Relationship Id="rId5" Type="http://schemas.openxmlformats.org/officeDocument/2006/relationships/hyperlink" Target="https://caladulted.org/2019FactSheets" TargetMode="External"/><Relationship Id="rId4" Type="http://schemas.openxmlformats.org/officeDocument/2006/relationships/hyperlink" Target="https://caladulted.org/DownloadFile/656"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pixabay.com/en/puzzle-share-question-mark-question-1746546/" TargetMode="External"/><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81000" y="3505200"/>
            <a:ext cx="7810500" cy="2410495"/>
          </a:xfrm>
        </p:spPr>
        <p:txBody>
          <a:bodyPr>
            <a:noAutofit/>
          </a:bodyPr>
          <a:lstStyle/>
          <a:p>
            <a:r>
              <a:rPr lang="en-US" sz="4000" b="1" dirty="0" smtClean="0">
                <a:solidFill>
                  <a:srgbClr val="FF6600"/>
                </a:solidFill>
                <a:latin typeface="+mn-lt"/>
                <a:ea typeface="+mn-ea"/>
                <a:cs typeface="+mn-cs"/>
                <a:sym typeface="Helvetica Neue Medium"/>
              </a:rPr>
              <a:t>The CAEP Annual Planning &amp; Fiscal Reporting Webinar</a:t>
            </a:r>
          </a:p>
          <a:p>
            <a:r>
              <a:rPr lang="en-US" sz="4000" b="1" dirty="0" smtClean="0">
                <a:solidFill>
                  <a:srgbClr val="FF6600"/>
                </a:solidFill>
                <a:latin typeface="+mn-lt"/>
                <a:ea typeface="+mn-ea"/>
                <a:cs typeface="+mn-cs"/>
                <a:sym typeface="Helvetica Neue Medium"/>
              </a:rPr>
              <a:t>June 2020</a:t>
            </a:r>
            <a:endParaRPr lang="en-US" sz="4000" b="1" dirty="0">
              <a:solidFill>
                <a:srgbClr val="FF6600"/>
              </a:solidFill>
              <a:latin typeface="+mn-lt"/>
              <a:ea typeface="+mn-ea"/>
              <a:cs typeface="+mn-cs"/>
              <a:sym typeface="Helvetica Neue Medium"/>
            </a:endParaRPr>
          </a:p>
        </p:txBody>
      </p:sp>
      <p:pic>
        <p:nvPicPr>
          <p:cNvPr id="2" name="Picture 1" descr="Here's a practical team building plan - in just 7 word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457200"/>
            <a:ext cx="3800475" cy="2867025"/>
          </a:xfrm>
          <a:prstGeom prst="rect">
            <a:avLst/>
          </a:prstGeom>
        </p:spPr>
      </p:pic>
    </p:spTree>
    <p:extLst>
      <p:ext uri="{BB962C8B-B14F-4D97-AF65-F5344CB8AC3E}">
        <p14:creationId xmlns:p14="http://schemas.microsoft.com/office/powerpoint/2010/main" val="131555178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810500" cy="972344"/>
          </a:xfrm>
        </p:spPr>
        <p:txBody>
          <a:bodyPr>
            <a:normAutofit/>
          </a:bodyPr>
          <a:lstStyle/>
          <a:p>
            <a:r>
              <a:rPr lang="en-US" dirty="0" smtClean="0"/>
              <a:t>Regional Needs &amp; Strategies</a:t>
            </a:r>
            <a:endParaRPr lang="en-US" dirty="0"/>
          </a:p>
        </p:txBody>
      </p:sp>
      <p:sp>
        <p:nvSpPr>
          <p:cNvPr id="3" name="Text Placeholder 2"/>
          <p:cNvSpPr>
            <a:spLocks noGrp="1"/>
          </p:cNvSpPr>
          <p:nvPr>
            <p:ph type="body" sz="half" idx="1"/>
          </p:nvPr>
        </p:nvSpPr>
        <p:spPr>
          <a:xfrm>
            <a:off x="228600" y="2039144"/>
            <a:ext cx="8763000" cy="4209255"/>
          </a:xfrm>
        </p:spPr>
        <p:txBody>
          <a:bodyPr>
            <a:normAutofit/>
          </a:bodyPr>
          <a:lstStyle/>
          <a:p>
            <a:pPr marL="457200" indent="-457200">
              <a:buFont typeface="Arial" panose="020B0604020202020204" pitchFamily="34" charset="0"/>
              <a:buChar char="•"/>
            </a:pPr>
            <a:r>
              <a:rPr lang="en-US" sz="2800" dirty="0" smtClean="0"/>
              <a:t>Keep in mind the three key areas mentioned as you examine and address the regional gaps.</a:t>
            </a:r>
          </a:p>
          <a:p>
            <a:endParaRPr lang="en-US" sz="2800" dirty="0" smtClean="0"/>
          </a:p>
          <a:p>
            <a:pPr marL="457200" indent="-457200">
              <a:buFont typeface="Arial" panose="020B0604020202020204" pitchFamily="34" charset="0"/>
              <a:buChar char="•"/>
            </a:pPr>
            <a:r>
              <a:rPr lang="en-US" sz="2800" dirty="0" smtClean="0"/>
              <a:t>List any strategies that will assist you in meeting the need to address those areas: COVID-19 (use of distance/remote learning), Budget Reductions (strategic use of funds), and </a:t>
            </a:r>
            <a:r>
              <a:rPr lang="en-US" sz="2800" dirty="0" smtClean="0"/>
              <a:t>Systemic Racial Injustices </a:t>
            </a:r>
            <a:r>
              <a:rPr lang="en-US" sz="2800" dirty="0" smtClean="0"/>
              <a:t>(ensuring equitable student progress &amp; success).</a:t>
            </a:r>
          </a:p>
          <a:p>
            <a:pPr marL="457200" indent="-457200">
              <a:buFont typeface="Arial" panose="020B0604020202020204" pitchFamily="34" charset="0"/>
              <a:buChar char="•"/>
            </a:pPr>
            <a:endParaRPr lang="en-US" sz="2800" dirty="0" smtClean="0"/>
          </a:p>
        </p:txBody>
      </p:sp>
    </p:spTree>
    <p:extLst>
      <p:ext uri="{BB962C8B-B14F-4D97-AF65-F5344CB8AC3E}">
        <p14:creationId xmlns:p14="http://schemas.microsoft.com/office/powerpoint/2010/main" val="17924941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810500" cy="972344"/>
          </a:xfrm>
        </p:spPr>
        <p:txBody>
          <a:bodyPr/>
          <a:lstStyle/>
          <a:p>
            <a:r>
              <a:rPr lang="en-US" dirty="0" smtClean="0"/>
              <a:t>Review of Annual Plan Prompts</a:t>
            </a:r>
            <a:endParaRPr lang="en-US" dirty="0"/>
          </a:p>
        </p:txBody>
      </p:sp>
      <p:pic>
        <p:nvPicPr>
          <p:cNvPr id="5" name="Picture 4" descr="May Challenge Prompts | Dawn Nicole Desig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5075" y="2133600"/>
            <a:ext cx="3867150" cy="3867150"/>
          </a:xfrm>
          <a:prstGeom prst="rect">
            <a:avLst/>
          </a:prstGeom>
        </p:spPr>
      </p:pic>
    </p:spTree>
    <p:extLst>
      <p:ext uri="{BB962C8B-B14F-4D97-AF65-F5344CB8AC3E}">
        <p14:creationId xmlns:p14="http://schemas.microsoft.com/office/powerpoint/2010/main" val="262671264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US" smtClean="0"/>
              <a:t>12</a:t>
            </a:fld>
            <a:endParaRPr lang="en-US" dirty="0"/>
          </a:p>
        </p:txBody>
      </p:sp>
      <p:pic>
        <p:nvPicPr>
          <p:cNvPr id="4" name="Picture 3"/>
          <p:cNvPicPr>
            <a:picLocks noChangeAspect="1"/>
          </p:cNvPicPr>
          <p:nvPr/>
        </p:nvPicPr>
        <p:blipFill>
          <a:blip r:embed="rId2"/>
          <a:stretch>
            <a:fillRect/>
          </a:stretch>
        </p:blipFill>
        <p:spPr>
          <a:xfrm>
            <a:off x="0" y="533400"/>
            <a:ext cx="9144000" cy="5212080"/>
          </a:xfrm>
          <a:prstGeom prst="rect">
            <a:avLst/>
          </a:prstGeom>
        </p:spPr>
      </p:pic>
    </p:spTree>
    <p:extLst>
      <p:ext uri="{BB962C8B-B14F-4D97-AF65-F5344CB8AC3E}">
        <p14:creationId xmlns:p14="http://schemas.microsoft.com/office/powerpoint/2010/main" val="218756351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810500" cy="972344"/>
          </a:xfrm>
        </p:spPr>
        <p:txBody>
          <a:bodyPr/>
          <a:lstStyle/>
          <a:p>
            <a:r>
              <a:rPr lang="en-US" dirty="0" smtClean="0"/>
              <a:t>NOVA Annual Plan Tips</a:t>
            </a:r>
            <a:endParaRPr lang="en-US" dirty="0"/>
          </a:p>
        </p:txBody>
      </p:sp>
      <p:sp>
        <p:nvSpPr>
          <p:cNvPr id="3" name="Text Placeholder 2"/>
          <p:cNvSpPr>
            <a:spLocks noGrp="1"/>
          </p:cNvSpPr>
          <p:nvPr>
            <p:ph type="body" sz="half" idx="1"/>
          </p:nvPr>
        </p:nvSpPr>
        <p:spPr>
          <a:xfrm>
            <a:off x="533400" y="2039144"/>
            <a:ext cx="8229600" cy="4209255"/>
          </a:xfrm>
        </p:spPr>
        <p:txBody>
          <a:bodyPr>
            <a:normAutofit/>
          </a:bodyPr>
          <a:lstStyle/>
          <a:p>
            <a:pPr marL="257175" indent="-257175">
              <a:buFont typeface="Arial" panose="020B0604020202020204" pitchFamily="34" charset="0"/>
              <a:buChar char="•"/>
            </a:pPr>
            <a:r>
              <a:rPr lang="en-US" sz="3200" dirty="0" smtClean="0"/>
              <a:t>Review your 3-year plan.</a:t>
            </a:r>
          </a:p>
          <a:p>
            <a:pPr marL="257175" indent="-257175">
              <a:buFont typeface="Arial" panose="020B0604020202020204" pitchFamily="34" charset="0"/>
              <a:buChar char="•"/>
            </a:pPr>
            <a:r>
              <a:rPr lang="en-US" sz="3200" dirty="0" smtClean="0"/>
              <a:t>Annual Plan strategies will become your member work plan objectives.</a:t>
            </a:r>
          </a:p>
          <a:p>
            <a:pPr marL="257175" indent="-257175">
              <a:buFont typeface="Arial" panose="020B0604020202020204" pitchFamily="34" charset="0"/>
              <a:buChar char="•"/>
            </a:pPr>
            <a:r>
              <a:rPr lang="en-US" sz="3200" dirty="0" smtClean="0"/>
              <a:t>Make sure your strategies are broad enough for members to use in their work plans.</a:t>
            </a:r>
          </a:p>
          <a:p>
            <a:pPr marL="257175" indent="-257175">
              <a:buFont typeface="Arial" panose="020B0604020202020204" pitchFamily="34" charset="0"/>
              <a:buChar char="•"/>
            </a:pPr>
            <a:r>
              <a:rPr lang="en-US" sz="3200" dirty="0" smtClean="0"/>
              <a:t>Work plans are supported by the member’s budget.</a:t>
            </a:r>
          </a:p>
          <a:p>
            <a:pPr marL="257175" indent="-257175">
              <a:buFont typeface="Arial" panose="020B0604020202020204" pitchFamily="34" charset="0"/>
              <a:buChar char="•"/>
            </a:pPr>
            <a:endParaRPr lang="en-US" sz="3200" dirty="0" smtClean="0"/>
          </a:p>
          <a:p>
            <a:pPr marL="257175" indent="-257175">
              <a:buFont typeface="Arial" panose="020B0604020202020204" pitchFamily="34" charset="0"/>
              <a:buChar char="•"/>
            </a:pPr>
            <a:endParaRPr lang="en-US" sz="3200" dirty="0"/>
          </a:p>
        </p:txBody>
      </p:sp>
    </p:spTree>
    <p:extLst>
      <p:ext uri="{BB962C8B-B14F-4D97-AF65-F5344CB8AC3E}">
        <p14:creationId xmlns:p14="http://schemas.microsoft.com/office/powerpoint/2010/main" val="41958866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810500" cy="972344"/>
          </a:xfrm>
        </p:spPr>
        <p:txBody>
          <a:bodyPr/>
          <a:lstStyle/>
          <a:p>
            <a:r>
              <a:rPr lang="en-US" dirty="0" smtClean="0"/>
              <a:t>NOVA Annual Plan Tips (cont.)</a:t>
            </a:r>
            <a:endParaRPr lang="en-US" dirty="0"/>
          </a:p>
        </p:txBody>
      </p:sp>
      <p:sp>
        <p:nvSpPr>
          <p:cNvPr id="3" name="Text Placeholder 2"/>
          <p:cNvSpPr>
            <a:spLocks noGrp="1"/>
          </p:cNvSpPr>
          <p:nvPr>
            <p:ph type="body" sz="half" idx="1"/>
          </p:nvPr>
        </p:nvSpPr>
        <p:spPr>
          <a:xfrm>
            <a:off x="533400" y="2039144"/>
            <a:ext cx="8229600" cy="4209255"/>
          </a:xfrm>
        </p:spPr>
        <p:txBody>
          <a:bodyPr>
            <a:normAutofit/>
          </a:bodyPr>
          <a:lstStyle/>
          <a:p>
            <a:pPr marL="257175" indent="-257175">
              <a:buFont typeface="Arial" panose="020B0604020202020204" pitchFamily="34" charset="0"/>
              <a:buChar char="•"/>
            </a:pPr>
            <a:r>
              <a:rPr lang="en-US" sz="3200" dirty="0" smtClean="0"/>
              <a:t>Consortium certification of annual plan and member work plans &amp; budgets will satisfy State’s need for consortium &amp; district approval to spend CAEP funding for the year.</a:t>
            </a:r>
          </a:p>
          <a:p>
            <a:pPr marL="257175" indent="-257175">
              <a:buFont typeface="Arial" panose="020B0604020202020204" pitchFamily="34" charset="0"/>
              <a:buChar char="•"/>
            </a:pPr>
            <a:r>
              <a:rPr lang="en-US" sz="3200" dirty="0" smtClean="0"/>
              <a:t>Use the Fiscal Management section to explain your consortium’s carry over policies and how funds will be liquidated.</a:t>
            </a:r>
          </a:p>
          <a:p>
            <a:pPr marL="257175" indent="-257175">
              <a:buFont typeface="Arial" panose="020B0604020202020204" pitchFamily="34" charset="0"/>
              <a:buChar char="•"/>
            </a:pPr>
            <a:endParaRPr lang="en-US" sz="3200" dirty="0" smtClean="0"/>
          </a:p>
          <a:p>
            <a:pPr marL="257175" indent="-257175">
              <a:buFont typeface="Arial" panose="020B0604020202020204" pitchFamily="34" charset="0"/>
              <a:buChar char="•"/>
            </a:pPr>
            <a:endParaRPr lang="en-US" sz="3200" dirty="0"/>
          </a:p>
        </p:txBody>
      </p:sp>
    </p:spTree>
    <p:extLst>
      <p:ext uri="{BB962C8B-B14F-4D97-AF65-F5344CB8AC3E}">
        <p14:creationId xmlns:p14="http://schemas.microsoft.com/office/powerpoint/2010/main" val="59994141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810500" cy="972344"/>
          </a:xfrm>
        </p:spPr>
        <p:txBody>
          <a:bodyPr>
            <a:normAutofit fontScale="90000"/>
          </a:bodyPr>
          <a:lstStyle/>
          <a:p>
            <a:r>
              <a:rPr lang="en-US" dirty="0" smtClean="0"/>
              <a:t>NOVA Annual Plan Tips (cont. 1)</a:t>
            </a:r>
            <a:endParaRPr lang="en-US" dirty="0"/>
          </a:p>
        </p:txBody>
      </p:sp>
      <p:sp>
        <p:nvSpPr>
          <p:cNvPr id="3" name="Text Placeholder 2"/>
          <p:cNvSpPr>
            <a:spLocks noGrp="1"/>
          </p:cNvSpPr>
          <p:nvPr>
            <p:ph type="body" sz="half" idx="1"/>
          </p:nvPr>
        </p:nvSpPr>
        <p:spPr>
          <a:xfrm>
            <a:off x="533400" y="2039144"/>
            <a:ext cx="8229600" cy="4209255"/>
          </a:xfrm>
        </p:spPr>
        <p:txBody>
          <a:bodyPr>
            <a:normAutofit/>
          </a:bodyPr>
          <a:lstStyle/>
          <a:p>
            <a:pPr marL="257175" indent="-257175">
              <a:buFont typeface="Arial" panose="020B0604020202020204" pitchFamily="34" charset="0"/>
              <a:buChar char="•"/>
            </a:pPr>
            <a:r>
              <a:rPr lang="en-US" sz="3200" dirty="0" smtClean="0"/>
              <a:t>Annual plans must be approved in NOVA by all the consortium members.</a:t>
            </a:r>
          </a:p>
          <a:p>
            <a:pPr marL="257175" indent="-257175">
              <a:buFont typeface="Arial" panose="020B0604020202020204" pitchFamily="34" charset="0"/>
              <a:buChar char="•"/>
            </a:pPr>
            <a:r>
              <a:rPr lang="en-US" sz="3200" dirty="0" smtClean="0"/>
              <a:t>Make sure you are in contact with your members about the 8/15/20 due date.</a:t>
            </a:r>
          </a:p>
          <a:p>
            <a:pPr marL="257175" indent="-257175">
              <a:buFont typeface="Arial" panose="020B0604020202020204" pitchFamily="34" charset="0"/>
              <a:buChar char="•"/>
            </a:pPr>
            <a:r>
              <a:rPr lang="en-US" sz="3200" dirty="0" smtClean="0"/>
              <a:t>If you miss the 8/15 due date, it will delay your members from creating their work plans and budgets.</a:t>
            </a:r>
          </a:p>
          <a:p>
            <a:pPr marL="257175" indent="-257175">
              <a:buFont typeface="Arial" panose="020B0604020202020204" pitchFamily="34" charset="0"/>
              <a:buChar char="•"/>
            </a:pPr>
            <a:endParaRPr lang="en-US" sz="3200" dirty="0" smtClean="0"/>
          </a:p>
          <a:p>
            <a:pPr marL="257175" indent="-257175">
              <a:buFont typeface="Arial" panose="020B0604020202020204" pitchFamily="34" charset="0"/>
              <a:buChar char="•"/>
            </a:pPr>
            <a:endParaRPr lang="en-US" sz="3200" dirty="0" smtClean="0"/>
          </a:p>
          <a:p>
            <a:pPr marL="257175" indent="-257175">
              <a:buFont typeface="Arial" panose="020B0604020202020204" pitchFamily="34" charset="0"/>
              <a:buChar char="•"/>
            </a:pPr>
            <a:endParaRPr lang="en-US" sz="3200" dirty="0"/>
          </a:p>
        </p:txBody>
      </p:sp>
    </p:spTree>
    <p:extLst>
      <p:ext uri="{BB962C8B-B14F-4D97-AF65-F5344CB8AC3E}">
        <p14:creationId xmlns:p14="http://schemas.microsoft.com/office/powerpoint/2010/main" val="79785752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810500" cy="972344"/>
          </a:xfrm>
        </p:spPr>
        <p:txBody>
          <a:bodyPr>
            <a:normAutofit/>
          </a:bodyPr>
          <a:lstStyle/>
          <a:p>
            <a:r>
              <a:rPr lang="en-US" dirty="0" smtClean="0"/>
              <a:t>Planning Resources</a:t>
            </a:r>
            <a:endParaRPr lang="en-US" dirty="0"/>
          </a:p>
        </p:txBody>
      </p:sp>
      <p:sp>
        <p:nvSpPr>
          <p:cNvPr id="3" name="Text Placeholder 2"/>
          <p:cNvSpPr>
            <a:spLocks noGrp="1"/>
          </p:cNvSpPr>
          <p:nvPr>
            <p:ph type="body" sz="half" idx="1"/>
          </p:nvPr>
        </p:nvSpPr>
        <p:spPr>
          <a:xfrm>
            <a:off x="566928" y="1905000"/>
            <a:ext cx="8763000" cy="4209255"/>
          </a:xfrm>
        </p:spPr>
        <p:txBody>
          <a:bodyPr>
            <a:normAutofit/>
          </a:bodyPr>
          <a:lstStyle/>
          <a:p>
            <a:pPr marL="257175" indent="-257175">
              <a:buFont typeface="Arial" panose="020B0604020202020204" pitchFamily="34" charset="0"/>
              <a:buChar char="•"/>
            </a:pPr>
            <a:r>
              <a:rPr lang="en-US" sz="3200" dirty="0" smtClean="0"/>
              <a:t>Planning Tools</a:t>
            </a:r>
          </a:p>
          <a:p>
            <a:r>
              <a:rPr lang="en-US" sz="3200" dirty="0">
                <a:hlinkClick r:id="rId3"/>
              </a:rPr>
              <a:t>https://resources.caladulted.org</a:t>
            </a:r>
            <a:r>
              <a:rPr lang="en-US" sz="3200" dirty="0" smtClean="0">
                <a:hlinkClick r:id="rId3"/>
              </a:rPr>
              <a:t>/</a:t>
            </a:r>
            <a:endParaRPr lang="en-US" sz="3200" dirty="0" smtClean="0"/>
          </a:p>
          <a:p>
            <a:pPr marL="457200" indent="-457200">
              <a:buFont typeface="Arial" panose="020B0604020202020204" pitchFamily="34" charset="0"/>
              <a:buChar char="•"/>
            </a:pPr>
            <a:r>
              <a:rPr lang="en-US" sz="3200" dirty="0" smtClean="0"/>
              <a:t>CAEP Consortium Self-Assessment Tool</a:t>
            </a:r>
          </a:p>
          <a:p>
            <a:r>
              <a:rPr lang="en-US" sz="3200" dirty="0">
                <a:hlinkClick r:id="rId4"/>
              </a:rPr>
              <a:t>https://caladulted.org/DownloadFile/656</a:t>
            </a:r>
            <a:endParaRPr lang="en-US" sz="3200" dirty="0" smtClean="0"/>
          </a:p>
          <a:p>
            <a:pPr marL="457200" indent="-457200">
              <a:buFont typeface="Arial" panose="020B0604020202020204" pitchFamily="34" charset="0"/>
              <a:buChar char="•"/>
            </a:pPr>
            <a:r>
              <a:rPr lang="en-US" sz="3200" dirty="0" smtClean="0"/>
              <a:t>CAEP Regional Fact Sheets</a:t>
            </a:r>
          </a:p>
          <a:p>
            <a:r>
              <a:rPr lang="en-US" sz="3200" dirty="0">
                <a:hlinkClick r:id="rId5"/>
              </a:rPr>
              <a:t>https://</a:t>
            </a:r>
            <a:r>
              <a:rPr lang="en-US" sz="3200" dirty="0" smtClean="0">
                <a:hlinkClick r:id="rId5"/>
              </a:rPr>
              <a:t>caladulted.org/2019FactSheets</a:t>
            </a:r>
            <a:endParaRPr lang="en-US" sz="3200" dirty="0" smtClean="0"/>
          </a:p>
          <a:p>
            <a:pPr marL="457200" indent="-457200">
              <a:buFont typeface="Arial" panose="020B0604020202020204" pitchFamily="34" charset="0"/>
              <a:buChar char="•"/>
            </a:pPr>
            <a:r>
              <a:rPr lang="en-US" sz="3200" dirty="0" smtClean="0"/>
              <a:t>US Skills Maps – Adult Literacy &amp; Numeracy</a:t>
            </a:r>
          </a:p>
          <a:p>
            <a:r>
              <a:rPr lang="en-US" sz="3200" dirty="0">
                <a:hlinkClick r:id="rId6"/>
              </a:rPr>
              <a:t>https://nces.ed.gov/surveys/piaac/skillsmap/</a:t>
            </a:r>
            <a:endParaRPr lang="en-US" sz="3200" dirty="0" smtClean="0"/>
          </a:p>
          <a:p>
            <a:pPr marL="257175" indent="-257175">
              <a:buFont typeface="Arial" panose="020B0604020202020204" pitchFamily="34" charset="0"/>
              <a:buChar char="•"/>
            </a:pPr>
            <a:endParaRPr lang="en-US" sz="3200" dirty="0" smtClean="0"/>
          </a:p>
          <a:p>
            <a:pPr marL="257175" indent="-257175">
              <a:buFont typeface="Arial" panose="020B0604020202020204" pitchFamily="34" charset="0"/>
              <a:buChar char="•"/>
            </a:pPr>
            <a:endParaRPr lang="en-US" sz="3200" dirty="0" smtClean="0"/>
          </a:p>
          <a:p>
            <a:pPr marL="257175" indent="-257175">
              <a:buFont typeface="Arial" panose="020B0604020202020204" pitchFamily="34" charset="0"/>
              <a:buChar char="•"/>
            </a:pPr>
            <a:endParaRPr lang="en-US" sz="3200" dirty="0"/>
          </a:p>
        </p:txBody>
      </p:sp>
    </p:spTree>
    <p:extLst>
      <p:ext uri="{BB962C8B-B14F-4D97-AF65-F5344CB8AC3E}">
        <p14:creationId xmlns:p14="http://schemas.microsoft.com/office/powerpoint/2010/main" val="332328288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700" y="822734"/>
            <a:ext cx="9132600" cy="5212532"/>
          </a:xfrm>
          <a:prstGeom prst="rect">
            <a:avLst/>
          </a:prstGeom>
        </p:spPr>
      </p:pic>
      <p:cxnSp>
        <p:nvCxnSpPr>
          <p:cNvPr id="5" name="Straight Arrow Connector 4"/>
          <p:cNvCxnSpPr/>
          <p:nvPr/>
        </p:nvCxnSpPr>
        <p:spPr>
          <a:xfrm flipV="1">
            <a:off x="8229600" y="1447800"/>
            <a:ext cx="538019" cy="1066800"/>
          </a:xfrm>
          <a:prstGeom prst="straightConnector1">
            <a:avLst/>
          </a:prstGeom>
          <a:noFill/>
          <a:ln w="5715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77492470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914400"/>
            <a:ext cx="9144000" cy="5181600"/>
          </a:xfrm>
          <a:prstGeom prst="rect">
            <a:avLst/>
          </a:prstGeom>
        </p:spPr>
      </p:pic>
    </p:spTree>
    <p:extLst>
      <p:ext uri="{BB962C8B-B14F-4D97-AF65-F5344CB8AC3E}">
        <p14:creationId xmlns:p14="http://schemas.microsoft.com/office/powerpoint/2010/main" val="73345424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914400"/>
            <a:ext cx="9144000" cy="5121084"/>
          </a:xfrm>
          <a:prstGeom prst="rect">
            <a:avLst/>
          </a:prstGeom>
        </p:spPr>
      </p:pic>
      <p:cxnSp>
        <p:nvCxnSpPr>
          <p:cNvPr id="5" name="Straight Arrow Connector 4"/>
          <p:cNvCxnSpPr/>
          <p:nvPr/>
        </p:nvCxnSpPr>
        <p:spPr>
          <a:xfrm flipV="1">
            <a:off x="8001000" y="1447800"/>
            <a:ext cx="766619" cy="1066800"/>
          </a:xfrm>
          <a:prstGeom prst="straightConnector1">
            <a:avLst/>
          </a:prstGeom>
          <a:noFill/>
          <a:ln w="5715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93057151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942" y="990600"/>
            <a:ext cx="7810500" cy="533400"/>
          </a:xfrm>
        </p:spPr>
        <p:txBody>
          <a:bodyPr>
            <a:normAutofit fontScale="90000"/>
          </a:bodyPr>
          <a:lstStyle/>
          <a:p>
            <a:r>
              <a:rPr lang="en-US" dirty="0" smtClean="0"/>
              <a:t>Agenda</a:t>
            </a:r>
            <a:endParaRPr lang="en-US" dirty="0"/>
          </a:p>
        </p:txBody>
      </p:sp>
      <p:sp>
        <p:nvSpPr>
          <p:cNvPr id="3" name="Text Placeholder 2"/>
          <p:cNvSpPr>
            <a:spLocks noGrp="1"/>
          </p:cNvSpPr>
          <p:nvPr>
            <p:ph type="body" sz="half" idx="1"/>
          </p:nvPr>
        </p:nvSpPr>
        <p:spPr>
          <a:xfrm>
            <a:off x="533400" y="1905000"/>
            <a:ext cx="8382000" cy="4343399"/>
          </a:xfrm>
        </p:spPr>
        <p:txBody>
          <a:bodyPr>
            <a:noAutofit/>
          </a:bodyPr>
          <a:lstStyle/>
          <a:p>
            <a:pPr marL="257175" indent="-257175">
              <a:buFont typeface="Arial" panose="020B0604020202020204" pitchFamily="34" charset="0"/>
              <a:buChar char="•"/>
            </a:pPr>
            <a:r>
              <a:rPr lang="en-US" sz="2800" dirty="0" smtClean="0"/>
              <a:t>CAEP Planning</a:t>
            </a:r>
          </a:p>
          <a:p>
            <a:pPr marL="257175" indent="-257175">
              <a:buFont typeface="Arial" panose="020B0604020202020204" pitchFamily="34" charset="0"/>
              <a:buChar char="•"/>
            </a:pPr>
            <a:r>
              <a:rPr lang="en-US" sz="2800" dirty="0" smtClean="0"/>
              <a:t>Annual </a:t>
            </a:r>
            <a:r>
              <a:rPr lang="en-US" sz="2800" dirty="0"/>
              <a:t>plans</a:t>
            </a:r>
          </a:p>
          <a:p>
            <a:pPr marL="257175" indent="-257175">
              <a:buFont typeface="Arial" panose="020B0604020202020204" pitchFamily="34" charset="0"/>
              <a:buChar char="•"/>
            </a:pPr>
            <a:r>
              <a:rPr lang="en-US" sz="2800" dirty="0" smtClean="0"/>
              <a:t>NOVA Annual Plan Processing </a:t>
            </a:r>
          </a:p>
          <a:p>
            <a:pPr marL="257175" indent="-257175">
              <a:buFont typeface="Arial" panose="020B0604020202020204" pitchFamily="34" charset="0"/>
              <a:buChar char="•"/>
            </a:pPr>
            <a:r>
              <a:rPr lang="en-US" sz="2800" dirty="0" smtClean="0"/>
              <a:t>Fiscal Reporting in NOVA</a:t>
            </a:r>
          </a:p>
          <a:p>
            <a:pPr marL="257175" indent="-257175">
              <a:buFont typeface="Arial" panose="020B0604020202020204" pitchFamily="34" charset="0"/>
              <a:buChar char="•"/>
            </a:pPr>
            <a:r>
              <a:rPr lang="en-US" sz="2800" dirty="0" smtClean="0"/>
              <a:t>Questions</a:t>
            </a:r>
          </a:p>
          <a:p>
            <a:pPr marL="257175" indent="-257175">
              <a:buFont typeface="Arial" panose="020B0604020202020204" pitchFamily="34" charset="0"/>
              <a:buChar char="•"/>
            </a:pPr>
            <a:endParaRPr lang="en-US" sz="2400" dirty="0"/>
          </a:p>
        </p:txBody>
      </p:sp>
    </p:spTree>
    <p:extLst>
      <p:ext uri="{BB962C8B-B14F-4D97-AF65-F5344CB8AC3E}">
        <p14:creationId xmlns:p14="http://schemas.microsoft.com/office/powerpoint/2010/main" val="140641794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7" y="822734"/>
            <a:ext cx="9144793" cy="5212532"/>
          </a:xfrm>
          <a:prstGeom prst="rect">
            <a:avLst/>
          </a:prstGeom>
        </p:spPr>
      </p:pic>
      <p:cxnSp>
        <p:nvCxnSpPr>
          <p:cNvPr id="3" name="Straight Arrow Connector 2"/>
          <p:cNvCxnSpPr/>
          <p:nvPr/>
        </p:nvCxnSpPr>
        <p:spPr>
          <a:xfrm flipV="1">
            <a:off x="8077200" y="1371600"/>
            <a:ext cx="538019" cy="1066800"/>
          </a:xfrm>
          <a:prstGeom prst="straightConnector1">
            <a:avLst/>
          </a:prstGeom>
          <a:noFill/>
          <a:ln w="5715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81174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97" y="914182"/>
            <a:ext cx="9144793" cy="5029636"/>
          </a:xfrm>
          <a:prstGeom prst="rect">
            <a:avLst/>
          </a:prstGeom>
        </p:spPr>
      </p:pic>
      <p:cxnSp>
        <p:nvCxnSpPr>
          <p:cNvPr id="3" name="Straight Arrow Connector 2"/>
          <p:cNvCxnSpPr/>
          <p:nvPr/>
        </p:nvCxnSpPr>
        <p:spPr>
          <a:xfrm flipV="1">
            <a:off x="8305800" y="1524000"/>
            <a:ext cx="461819" cy="1066800"/>
          </a:xfrm>
          <a:prstGeom prst="straightConnector1">
            <a:avLst/>
          </a:prstGeom>
          <a:noFill/>
          <a:ln w="5715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73059051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7" y="868458"/>
            <a:ext cx="9144793" cy="5121084"/>
          </a:xfrm>
          <a:prstGeom prst="rect">
            <a:avLst/>
          </a:prstGeom>
        </p:spPr>
      </p:pic>
      <p:cxnSp>
        <p:nvCxnSpPr>
          <p:cNvPr id="3" name="Straight Arrow Connector 2"/>
          <p:cNvCxnSpPr/>
          <p:nvPr/>
        </p:nvCxnSpPr>
        <p:spPr>
          <a:xfrm flipV="1">
            <a:off x="8229600" y="1447800"/>
            <a:ext cx="538019" cy="1143000"/>
          </a:xfrm>
          <a:prstGeom prst="straightConnector1">
            <a:avLst/>
          </a:prstGeom>
          <a:noFill/>
          <a:ln w="5715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40437763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7" y="914182"/>
            <a:ext cx="9144793" cy="5029636"/>
          </a:xfrm>
          <a:prstGeom prst="rect">
            <a:avLst/>
          </a:prstGeom>
        </p:spPr>
      </p:pic>
      <p:cxnSp>
        <p:nvCxnSpPr>
          <p:cNvPr id="3" name="Straight Arrow Connector 2"/>
          <p:cNvCxnSpPr/>
          <p:nvPr/>
        </p:nvCxnSpPr>
        <p:spPr>
          <a:xfrm flipV="1">
            <a:off x="8229600" y="1524000"/>
            <a:ext cx="538019" cy="1066800"/>
          </a:xfrm>
          <a:prstGeom prst="straightConnector1">
            <a:avLst/>
          </a:prstGeom>
          <a:noFill/>
          <a:ln w="5715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5116981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7" y="822734"/>
            <a:ext cx="9144793" cy="5212532"/>
          </a:xfrm>
          <a:prstGeom prst="rect">
            <a:avLst/>
          </a:prstGeom>
        </p:spPr>
      </p:pic>
      <p:cxnSp>
        <p:nvCxnSpPr>
          <p:cNvPr id="3" name="Straight Arrow Connector 2"/>
          <p:cNvCxnSpPr/>
          <p:nvPr/>
        </p:nvCxnSpPr>
        <p:spPr>
          <a:xfrm flipV="1">
            <a:off x="8229600" y="1447800"/>
            <a:ext cx="538019" cy="1066800"/>
          </a:xfrm>
          <a:prstGeom prst="straightConnector1">
            <a:avLst/>
          </a:prstGeom>
          <a:noFill/>
          <a:ln w="5715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23054986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97" y="822734"/>
            <a:ext cx="9144793" cy="5212532"/>
          </a:xfrm>
          <a:prstGeom prst="rect">
            <a:avLst/>
          </a:prstGeom>
        </p:spPr>
      </p:pic>
      <p:cxnSp>
        <p:nvCxnSpPr>
          <p:cNvPr id="4" name="Straight Arrow Connector 3"/>
          <p:cNvCxnSpPr/>
          <p:nvPr/>
        </p:nvCxnSpPr>
        <p:spPr>
          <a:xfrm flipV="1">
            <a:off x="8229600" y="1447800"/>
            <a:ext cx="538019" cy="1066800"/>
          </a:xfrm>
          <a:prstGeom prst="straightConnector1">
            <a:avLst/>
          </a:prstGeom>
          <a:noFill/>
          <a:ln w="5715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8214456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914400"/>
            <a:ext cx="9143999" cy="5029200"/>
          </a:xfrm>
          <a:prstGeom prst="rect">
            <a:avLst/>
          </a:prstGeom>
        </p:spPr>
      </p:pic>
      <p:sp>
        <p:nvSpPr>
          <p:cNvPr id="3" name="TextBox 2"/>
          <p:cNvSpPr txBox="1"/>
          <p:nvPr/>
        </p:nvSpPr>
        <p:spPr>
          <a:xfrm>
            <a:off x="8229600" y="5257800"/>
            <a:ext cx="660400" cy="564257"/>
          </a:xfrm>
          <a:prstGeom prst="rect">
            <a:avLst/>
          </a:prstGeom>
          <a:noFill/>
          <a:ln w="57150"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256591907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6800"/>
            <a:ext cx="7810500" cy="972344"/>
          </a:xfrm>
        </p:spPr>
        <p:txBody>
          <a:bodyPr>
            <a:normAutofit/>
          </a:bodyPr>
          <a:lstStyle/>
          <a:p>
            <a:pPr algn="ctr"/>
            <a:r>
              <a:rPr lang="en-US" dirty="0" smtClean="0"/>
              <a:t>Fiscal Reporting in NOVA</a:t>
            </a:r>
            <a:endParaRPr lang="en-US" dirty="0"/>
          </a:p>
        </p:txBody>
      </p:sp>
      <p:pic>
        <p:nvPicPr>
          <p:cNvPr id="5" name="Picture 4" descr="File:1966 Chevrolet Chevy II Nova Sport Coup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2286000"/>
            <a:ext cx="5181600" cy="3209766"/>
          </a:xfrm>
          <a:prstGeom prst="rect">
            <a:avLst/>
          </a:prstGeom>
        </p:spPr>
      </p:pic>
    </p:spTree>
    <p:extLst>
      <p:ext uri="{BB962C8B-B14F-4D97-AF65-F5344CB8AC3E}">
        <p14:creationId xmlns:p14="http://schemas.microsoft.com/office/powerpoint/2010/main" val="51678326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810500" cy="972344"/>
          </a:xfrm>
        </p:spPr>
        <p:txBody>
          <a:bodyPr/>
          <a:lstStyle/>
          <a:p>
            <a:r>
              <a:rPr lang="en-US" dirty="0" smtClean="0"/>
              <a:t>Fiscal Reporting</a:t>
            </a:r>
            <a:endParaRPr lang="en-US" dirty="0"/>
          </a:p>
        </p:txBody>
      </p:sp>
      <p:sp>
        <p:nvSpPr>
          <p:cNvPr id="3" name="Text Placeholder 2"/>
          <p:cNvSpPr>
            <a:spLocks noGrp="1"/>
          </p:cNvSpPr>
          <p:nvPr>
            <p:ph type="body" sz="half" idx="1"/>
          </p:nvPr>
        </p:nvSpPr>
        <p:spPr>
          <a:xfrm>
            <a:off x="533400" y="1828800"/>
            <a:ext cx="8229600" cy="4209255"/>
          </a:xfrm>
        </p:spPr>
        <p:txBody>
          <a:bodyPr>
            <a:normAutofit/>
          </a:bodyPr>
          <a:lstStyle/>
          <a:p>
            <a:pPr marL="257175" indent="-257175">
              <a:buFont typeface="Arial" panose="020B0604020202020204" pitchFamily="34" charset="0"/>
              <a:buChar char="•"/>
            </a:pPr>
            <a:r>
              <a:rPr lang="en-US" sz="3200" dirty="0" smtClean="0"/>
              <a:t>Member budgets are based on work plans and the consortium annual plan.</a:t>
            </a:r>
          </a:p>
          <a:p>
            <a:pPr marL="257175" indent="-257175">
              <a:buFont typeface="Arial" panose="020B0604020202020204" pitchFamily="34" charset="0"/>
              <a:buChar char="•"/>
            </a:pPr>
            <a:r>
              <a:rPr lang="en-US" sz="3200" dirty="0" smtClean="0"/>
              <a:t>Prior year carry-over will be included in member budgets &amp; expense reporting.</a:t>
            </a:r>
          </a:p>
          <a:p>
            <a:pPr marL="257175" indent="-257175">
              <a:buFont typeface="Arial" panose="020B0604020202020204" pitchFamily="34" charset="0"/>
              <a:buChar char="•"/>
            </a:pPr>
            <a:r>
              <a:rPr lang="en-US" sz="3200" dirty="0" smtClean="0"/>
              <a:t>All members must be up to date on their work plans, budgets &amp; expense reporting in order to move into the next year and/or next quarter.</a:t>
            </a:r>
          </a:p>
          <a:p>
            <a:endParaRPr lang="en-US" sz="3200" dirty="0" smtClean="0"/>
          </a:p>
          <a:p>
            <a:pPr marL="257175" indent="-257175">
              <a:buFont typeface="Arial" panose="020B0604020202020204" pitchFamily="34" charset="0"/>
              <a:buChar char="•"/>
            </a:pPr>
            <a:endParaRPr lang="en-US" sz="3200" dirty="0"/>
          </a:p>
        </p:txBody>
      </p:sp>
    </p:spTree>
    <p:extLst>
      <p:ext uri="{BB962C8B-B14F-4D97-AF65-F5344CB8AC3E}">
        <p14:creationId xmlns:p14="http://schemas.microsoft.com/office/powerpoint/2010/main" val="130100564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810500" cy="972344"/>
          </a:xfrm>
        </p:spPr>
        <p:txBody>
          <a:bodyPr/>
          <a:lstStyle/>
          <a:p>
            <a:r>
              <a:rPr lang="en-US" dirty="0" smtClean="0"/>
              <a:t>What’s FIFO?</a:t>
            </a:r>
            <a:endParaRPr lang="en-US" dirty="0"/>
          </a:p>
        </p:txBody>
      </p:sp>
      <p:sp>
        <p:nvSpPr>
          <p:cNvPr id="3" name="Text Placeholder 2"/>
          <p:cNvSpPr>
            <a:spLocks noGrp="1"/>
          </p:cNvSpPr>
          <p:nvPr>
            <p:ph type="body" sz="half" idx="1"/>
          </p:nvPr>
        </p:nvSpPr>
        <p:spPr>
          <a:xfrm>
            <a:off x="533400" y="1905000"/>
            <a:ext cx="8229600" cy="4209255"/>
          </a:xfrm>
        </p:spPr>
        <p:txBody>
          <a:bodyPr>
            <a:normAutofit/>
          </a:bodyPr>
          <a:lstStyle/>
          <a:p>
            <a:pPr marL="257175" indent="-257175">
              <a:buFont typeface="Arial" panose="020B0604020202020204" pitchFamily="34" charset="0"/>
              <a:buChar char="•"/>
            </a:pPr>
            <a:r>
              <a:rPr lang="en-US" sz="3200" dirty="0" smtClean="0"/>
              <a:t>FIFO = First In, First Out.</a:t>
            </a:r>
          </a:p>
          <a:p>
            <a:pPr marL="257175" indent="-257175">
              <a:buFont typeface="Arial" panose="020B0604020202020204" pitchFamily="34" charset="0"/>
              <a:buChar char="•"/>
            </a:pPr>
            <a:r>
              <a:rPr lang="en-US" sz="3200" dirty="0" smtClean="0"/>
              <a:t>CAEP funds are 3 year funds.</a:t>
            </a:r>
          </a:p>
          <a:p>
            <a:pPr marL="257175" indent="-257175">
              <a:buFont typeface="Arial" panose="020B0604020202020204" pitchFamily="34" charset="0"/>
              <a:buChar char="•"/>
            </a:pPr>
            <a:r>
              <a:rPr lang="en-US" sz="3200" dirty="0" smtClean="0"/>
              <a:t>State tracks CAEP funds via NOVA.</a:t>
            </a:r>
          </a:p>
          <a:p>
            <a:pPr marL="257175" indent="-257175">
              <a:buFont typeface="Arial" panose="020B0604020202020204" pitchFamily="34" charset="0"/>
              <a:buChar char="•"/>
            </a:pPr>
            <a:r>
              <a:rPr lang="en-US" sz="3200" dirty="0" smtClean="0"/>
              <a:t>Member district must also track CAEP funds expenses via their accounting office.</a:t>
            </a:r>
          </a:p>
          <a:p>
            <a:pPr marL="257175" indent="-257175">
              <a:buFont typeface="Arial" panose="020B0604020202020204" pitchFamily="34" charset="0"/>
              <a:buChar char="•"/>
            </a:pPr>
            <a:r>
              <a:rPr lang="en-US" sz="3200" dirty="0" smtClean="0"/>
              <a:t>NOVA = 3 year expense reporting.</a:t>
            </a:r>
          </a:p>
          <a:p>
            <a:pPr marL="257175" indent="-257175">
              <a:buFont typeface="Arial" panose="020B0604020202020204" pitchFamily="34" charset="0"/>
              <a:buChar char="•"/>
            </a:pPr>
            <a:r>
              <a:rPr lang="en-US" sz="3200" dirty="0" smtClean="0"/>
              <a:t>Local accounting = 1 year expense reporting.</a:t>
            </a:r>
          </a:p>
          <a:p>
            <a:pPr marL="257175" indent="-257175">
              <a:buFont typeface="Arial" panose="020B0604020202020204" pitchFamily="34" charset="0"/>
              <a:buChar char="•"/>
            </a:pPr>
            <a:endParaRPr lang="en-US" sz="3200" dirty="0"/>
          </a:p>
        </p:txBody>
      </p:sp>
    </p:spTree>
    <p:extLst>
      <p:ext uri="{BB962C8B-B14F-4D97-AF65-F5344CB8AC3E}">
        <p14:creationId xmlns:p14="http://schemas.microsoft.com/office/powerpoint/2010/main" val="92697692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810500" cy="972344"/>
          </a:xfrm>
        </p:spPr>
        <p:txBody>
          <a:bodyPr/>
          <a:lstStyle/>
          <a:p>
            <a:r>
              <a:rPr lang="en-US" dirty="0" smtClean="0"/>
              <a:t>CAEP Planning</a:t>
            </a:r>
            <a:endParaRPr lang="en-US" dirty="0"/>
          </a:p>
        </p:txBody>
      </p:sp>
      <p:sp>
        <p:nvSpPr>
          <p:cNvPr id="3" name="Text Placeholder 2"/>
          <p:cNvSpPr>
            <a:spLocks noGrp="1"/>
          </p:cNvSpPr>
          <p:nvPr>
            <p:ph type="body" sz="half" idx="1"/>
          </p:nvPr>
        </p:nvSpPr>
        <p:spPr>
          <a:xfrm>
            <a:off x="533400" y="2039144"/>
            <a:ext cx="8229600" cy="4209255"/>
          </a:xfrm>
        </p:spPr>
        <p:txBody>
          <a:bodyPr>
            <a:normAutofit/>
          </a:bodyPr>
          <a:lstStyle/>
          <a:p>
            <a:pPr marL="257175" indent="-257175">
              <a:buFont typeface="Arial" panose="020B0604020202020204" pitchFamily="34" charset="0"/>
              <a:buChar char="•"/>
            </a:pPr>
            <a:r>
              <a:rPr lang="en-US" sz="3200" dirty="0" smtClean="0"/>
              <a:t>The current 3 year plans were submitted in  June 2019.</a:t>
            </a:r>
          </a:p>
          <a:p>
            <a:pPr marL="257175" indent="-257175">
              <a:buFont typeface="Arial" panose="020B0604020202020204" pitchFamily="34" charset="0"/>
              <a:buChar char="•"/>
            </a:pPr>
            <a:r>
              <a:rPr lang="en-US" sz="3200" dirty="0" smtClean="0"/>
              <a:t>These are the regional plans to guide your consortium.</a:t>
            </a:r>
          </a:p>
          <a:p>
            <a:pPr marL="257175" indent="-257175">
              <a:buFont typeface="Arial" panose="020B0604020202020204" pitchFamily="34" charset="0"/>
              <a:buChar char="•"/>
            </a:pPr>
            <a:r>
              <a:rPr lang="en-US" sz="3200" dirty="0" smtClean="0"/>
              <a:t>3 year plans drive the annual plans – due August 15</a:t>
            </a:r>
            <a:r>
              <a:rPr lang="en-US" sz="3200" baseline="30000" dirty="0" smtClean="0"/>
              <a:t>th</a:t>
            </a:r>
            <a:r>
              <a:rPr lang="en-US" sz="3200" dirty="0" smtClean="0"/>
              <a:t>.</a:t>
            </a:r>
          </a:p>
          <a:p>
            <a:pPr marL="257175" indent="-257175">
              <a:buFont typeface="Arial" panose="020B0604020202020204" pitchFamily="34" charset="0"/>
              <a:buChar char="•"/>
            </a:pPr>
            <a:r>
              <a:rPr lang="en-US" sz="3200" dirty="0" smtClean="0"/>
              <a:t>Annual plans drive the member work plans due September 30</a:t>
            </a:r>
            <a:r>
              <a:rPr lang="en-US" sz="3200" baseline="30000" dirty="0" smtClean="0"/>
              <a:t>th</a:t>
            </a:r>
            <a:r>
              <a:rPr lang="en-US" sz="3200" dirty="0" smtClean="0"/>
              <a:t>.</a:t>
            </a:r>
          </a:p>
          <a:p>
            <a:pPr marL="257175" indent="-257175">
              <a:buFont typeface="Arial" panose="020B0604020202020204" pitchFamily="34" charset="0"/>
              <a:buChar char="•"/>
            </a:pPr>
            <a:endParaRPr lang="en-US" sz="3200" dirty="0" smtClean="0"/>
          </a:p>
          <a:p>
            <a:pPr marL="257175" indent="-257175">
              <a:buFont typeface="Arial" panose="020B0604020202020204" pitchFamily="34" charset="0"/>
              <a:buChar char="•"/>
            </a:pPr>
            <a:endParaRPr lang="en-US" sz="3200" dirty="0"/>
          </a:p>
        </p:txBody>
      </p:sp>
    </p:spTree>
    <p:extLst>
      <p:ext uri="{BB962C8B-B14F-4D97-AF65-F5344CB8AC3E}">
        <p14:creationId xmlns:p14="http://schemas.microsoft.com/office/powerpoint/2010/main" val="139374946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810500" cy="972344"/>
          </a:xfrm>
        </p:spPr>
        <p:txBody>
          <a:bodyPr/>
          <a:lstStyle/>
          <a:p>
            <a:r>
              <a:rPr lang="en-US" dirty="0" smtClean="0"/>
              <a:t>What’s FIFO? (cont.)</a:t>
            </a:r>
            <a:endParaRPr lang="en-US" dirty="0"/>
          </a:p>
        </p:txBody>
      </p:sp>
      <p:sp>
        <p:nvSpPr>
          <p:cNvPr id="3" name="Text Placeholder 2"/>
          <p:cNvSpPr>
            <a:spLocks noGrp="1"/>
          </p:cNvSpPr>
          <p:nvPr>
            <p:ph type="body" sz="half" idx="1"/>
          </p:nvPr>
        </p:nvSpPr>
        <p:spPr>
          <a:xfrm>
            <a:off x="533400" y="1905000"/>
            <a:ext cx="8229600" cy="4209255"/>
          </a:xfrm>
        </p:spPr>
        <p:txBody>
          <a:bodyPr>
            <a:normAutofit/>
          </a:bodyPr>
          <a:lstStyle/>
          <a:p>
            <a:pPr marL="257175" indent="-257175">
              <a:buFont typeface="Arial" panose="020B0604020202020204" pitchFamily="34" charset="0"/>
              <a:buChar char="•"/>
            </a:pPr>
            <a:r>
              <a:rPr lang="en-US" sz="3200" dirty="0" smtClean="0"/>
              <a:t>Sometimes the NOVA expenses will not match the local district accounting expenses.</a:t>
            </a:r>
          </a:p>
          <a:p>
            <a:pPr marL="257175" indent="-257175">
              <a:buFont typeface="Arial" panose="020B0604020202020204" pitchFamily="34" charset="0"/>
              <a:buChar char="•"/>
            </a:pPr>
            <a:r>
              <a:rPr lang="en-US" sz="3200" dirty="0" smtClean="0"/>
              <a:t>Once a Q4 report is certified by the consortium in NOVA – we cannot reopen that year for any changes.</a:t>
            </a:r>
          </a:p>
          <a:p>
            <a:pPr marL="257175" indent="-257175">
              <a:buFont typeface="Arial" panose="020B0604020202020204" pitchFamily="34" charset="0"/>
              <a:buChar char="•"/>
            </a:pPr>
            <a:r>
              <a:rPr lang="en-US" sz="3200" dirty="0" smtClean="0"/>
              <a:t>If expenses are missed – reconcile in the next year.  It’s 3 year funding.</a:t>
            </a:r>
          </a:p>
          <a:p>
            <a:pPr marL="257175" indent="-257175">
              <a:buFont typeface="Arial" panose="020B0604020202020204" pitchFamily="34" charset="0"/>
              <a:buChar char="•"/>
            </a:pPr>
            <a:endParaRPr lang="en-US" sz="3200" dirty="0" smtClean="0"/>
          </a:p>
          <a:p>
            <a:pPr marL="257175" indent="-257175">
              <a:buFont typeface="Arial" panose="020B0604020202020204" pitchFamily="34" charset="0"/>
              <a:buChar char="•"/>
            </a:pPr>
            <a:endParaRPr lang="en-US" sz="3200" dirty="0"/>
          </a:p>
        </p:txBody>
      </p:sp>
    </p:spTree>
    <p:extLst>
      <p:ext uri="{BB962C8B-B14F-4D97-AF65-F5344CB8AC3E}">
        <p14:creationId xmlns:p14="http://schemas.microsoft.com/office/powerpoint/2010/main" val="158714733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97" y="1417145"/>
            <a:ext cx="9144793" cy="4023709"/>
          </a:xfrm>
          <a:prstGeom prst="rect">
            <a:avLst/>
          </a:prstGeom>
        </p:spPr>
      </p:pic>
    </p:spTree>
    <p:extLst>
      <p:ext uri="{BB962C8B-B14F-4D97-AF65-F5344CB8AC3E}">
        <p14:creationId xmlns:p14="http://schemas.microsoft.com/office/powerpoint/2010/main" val="774147142"/>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7" y="914182"/>
            <a:ext cx="9144793" cy="5029636"/>
          </a:xfrm>
          <a:prstGeom prst="rect">
            <a:avLst/>
          </a:prstGeom>
        </p:spPr>
      </p:pic>
    </p:spTree>
    <p:extLst>
      <p:ext uri="{BB962C8B-B14F-4D97-AF65-F5344CB8AC3E}">
        <p14:creationId xmlns:p14="http://schemas.microsoft.com/office/powerpoint/2010/main" val="378075330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97" y="914182"/>
            <a:ext cx="9144793" cy="5029636"/>
          </a:xfrm>
          <a:prstGeom prst="rect">
            <a:avLst/>
          </a:prstGeom>
        </p:spPr>
      </p:pic>
    </p:spTree>
    <p:extLst>
      <p:ext uri="{BB962C8B-B14F-4D97-AF65-F5344CB8AC3E}">
        <p14:creationId xmlns:p14="http://schemas.microsoft.com/office/powerpoint/2010/main" val="371931512"/>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7" y="822734"/>
            <a:ext cx="9144793" cy="5212532"/>
          </a:xfrm>
          <a:prstGeom prst="rect">
            <a:avLst/>
          </a:prstGeom>
        </p:spPr>
      </p:pic>
      <p:cxnSp>
        <p:nvCxnSpPr>
          <p:cNvPr id="4" name="Straight Arrow Connector 3"/>
          <p:cNvCxnSpPr/>
          <p:nvPr/>
        </p:nvCxnSpPr>
        <p:spPr>
          <a:xfrm flipV="1">
            <a:off x="8001000" y="1447800"/>
            <a:ext cx="685800" cy="533400"/>
          </a:xfrm>
          <a:prstGeom prst="straightConnector1">
            <a:avLst/>
          </a:prstGeom>
          <a:noFill/>
          <a:ln w="5715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536649227"/>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7" y="822734"/>
            <a:ext cx="9144793" cy="5212532"/>
          </a:xfrm>
          <a:prstGeom prst="rect">
            <a:avLst/>
          </a:prstGeom>
        </p:spPr>
      </p:pic>
      <p:cxnSp>
        <p:nvCxnSpPr>
          <p:cNvPr id="3" name="Straight Arrow Connector 2"/>
          <p:cNvCxnSpPr/>
          <p:nvPr/>
        </p:nvCxnSpPr>
        <p:spPr>
          <a:xfrm flipV="1">
            <a:off x="8229600" y="1371600"/>
            <a:ext cx="533400" cy="457200"/>
          </a:xfrm>
          <a:prstGeom prst="straightConnector1">
            <a:avLst/>
          </a:prstGeom>
          <a:noFill/>
          <a:ln w="5715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240357085"/>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title"/>
          </p:nvPr>
        </p:nvSpPr>
        <p:spPr>
          <a:xfrm>
            <a:off x="628650" y="1555188"/>
            <a:ext cx="7886700" cy="671281"/>
          </a:xfrm>
        </p:spPr>
        <p:txBody>
          <a:bodyPr/>
          <a:lstStyle/>
          <a:p>
            <a:r>
              <a:rPr lang="en-US" dirty="0"/>
              <a:t>Wrap Up and Questions</a:t>
            </a:r>
          </a:p>
        </p:txBody>
      </p:sp>
      <p:sp>
        <p:nvSpPr>
          <p:cNvPr id="2" name="Slide Number Placeholder 1"/>
          <p:cNvSpPr>
            <a:spLocks noGrp="1"/>
          </p:cNvSpPr>
          <p:nvPr>
            <p:ph type="sldNum" sz="quarter" idx="12"/>
          </p:nvPr>
        </p:nvSpPr>
        <p:spPr/>
        <p:txBody>
          <a:bodyPr/>
          <a:lstStyle/>
          <a:p>
            <a:pPr defTabSz="342900" fontAlgn="auto">
              <a:spcBef>
                <a:spcPts val="0"/>
              </a:spcBef>
              <a:spcAft>
                <a:spcPts val="0"/>
              </a:spcAft>
            </a:pPr>
            <a:fld id="{DE959608-952C-483B-AC74-BEAA6DA69B15}" type="slidenum">
              <a:rPr lang="en-US">
                <a:solidFill>
                  <a:srgbClr val="000000"/>
                </a:solidFill>
              </a:rPr>
              <a:pPr defTabSz="342900" fontAlgn="auto">
                <a:spcBef>
                  <a:spcPts val="0"/>
                </a:spcBef>
                <a:spcAft>
                  <a:spcPts val="0"/>
                </a:spcAft>
              </a:pPr>
              <a:t>36</a:t>
            </a:fld>
            <a:endParaRPr lang="en-US">
              <a:solidFill>
                <a:srgbClr val="000000"/>
              </a:solidFill>
            </a:endParaRPr>
          </a:p>
        </p:txBody>
      </p:sp>
      <p:pic>
        <p:nvPicPr>
          <p:cNvPr id="11" name="Content Placeholder 10">
            <a:extLst>
              <a:ext uri="{FF2B5EF4-FFF2-40B4-BE49-F238E27FC236}">
                <a16:creationId xmlns:a16="http://schemas.microsoft.com/office/drawing/2014/main" id="{D1519E9D-D01E-4037-A669-A0546A4A5274}"/>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2940248" y="2226469"/>
            <a:ext cx="3263504" cy="3263504"/>
          </a:xfrm>
        </p:spPr>
      </p:pic>
    </p:spTree>
    <p:extLst>
      <p:ext uri="{BB962C8B-B14F-4D97-AF65-F5344CB8AC3E}">
        <p14:creationId xmlns:p14="http://schemas.microsoft.com/office/powerpoint/2010/main" val="3823122299"/>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title"/>
          </p:nvPr>
        </p:nvSpPr>
        <p:spPr>
          <a:xfrm>
            <a:off x="628650" y="1029924"/>
            <a:ext cx="7886700" cy="671281"/>
          </a:xfrm>
        </p:spPr>
        <p:txBody>
          <a:bodyPr/>
          <a:lstStyle/>
          <a:p>
            <a:r>
              <a:rPr lang="en-US" dirty="0"/>
              <a:t>Request Support from CAEP TAP</a:t>
            </a:r>
          </a:p>
        </p:txBody>
      </p:sp>
      <p:pic>
        <p:nvPicPr>
          <p:cNvPr id="5" name="Content Placeholder 3"/>
          <p:cNvPicPr>
            <a:picLocks noGrp="1" noChangeAspect="1"/>
          </p:cNvPicPr>
          <p:nvPr>
            <p:ph idx="1"/>
          </p:nvPr>
        </p:nvPicPr>
        <p:blipFill rotWithShape="1">
          <a:blip r:embed="rId2"/>
          <a:srcRect l="19305" t="7235" r="19414" b="18241"/>
          <a:stretch/>
        </p:blipFill>
        <p:spPr>
          <a:xfrm>
            <a:off x="1459008" y="1828800"/>
            <a:ext cx="6259647" cy="4114800"/>
          </a:xfrm>
          <a:prstGeom prst="rect">
            <a:avLst/>
          </a:prstGeom>
        </p:spPr>
      </p:pic>
      <p:sp>
        <p:nvSpPr>
          <p:cNvPr id="2" name="Slide Number Placeholder 1"/>
          <p:cNvSpPr>
            <a:spLocks noGrp="1"/>
          </p:cNvSpPr>
          <p:nvPr>
            <p:ph type="sldNum" sz="quarter" idx="12"/>
          </p:nvPr>
        </p:nvSpPr>
        <p:spPr/>
        <p:txBody>
          <a:bodyPr/>
          <a:lstStyle/>
          <a:p>
            <a:pPr defTabSz="342900" fontAlgn="auto">
              <a:spcBef>
                <a:spcPts val="0"/>
              </a:spcBef>
              <a:spcAft>
                <a:spcPts val="0"/>
              </a:spcAft>
            </a:pPr>
            <a:fld id="{DE959608-952C-483B-AC74-BEAA6DA69B15}" type="slidenum">
              <a:rPr lang="en-US">
                <a:solidFill>
                  <a:srgbClr val="000000"/>
                </a:solidFill>
              </a:rPr>
              <a:pPr defTabSz="342900" fontAlgn="auto">
                <a:spcBef>
                  <a:spcPts val="0"/>
                </a:spcBef>
                <a:spcAft>
                  <a:spcPts val="0"/>
                </a:spcAft>
              </a:pPr>
              <a:t>37</a:t>
            </a:fld>
            <a:endParaRPr lang="en-US">
              <a:solidFill>
                <a:srgbClr val="000000"/>
              </a:solidFill>
            </a:endParaRPr>
          </a:p>
        </p:txBody>
      </p:sp>
    </p:spTree>
    <p:extLst>
      <p:ext uri="{BB962C8B-B14F-4D97-AF65-F5344CB8AC3E}">
        <p14:creationId xmlns:p14="http://schemas.microsoft.com/office/powerpoint/2010/main" val="142592742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US" smtClean="0"/>
              <a:t>4</a:t>
            </a:fld>
            <a:endParaRPr lang="en-US" dirty="0"/>
          </a:p>
        </p:txBody>
      </p:sp>
      <p:pic>
        <p:nvPicPr>
          <p:cNvPr id="3" name="Picture 2"/>
          <p:cNvPicPr>
            <a:picLocks noChangeAspect="1"/>
          </p:cNvPicPr>
          <p:nvPr/>
        </p:nvPicPr>
        <p:blipFill>
          <a:blip r:embed="rId2"/>
          <a:stretch>
            <a:fillRect/>
          </a:stretch>
        </p:blipFill>
        <p:spPr>
          <a:xfrm>
            <a:off x="222127" y="277095"/>
            <a:ext cx="8699746" cy="6303810"/>
          </a:xfrm>
          <a:prstGeom prst="rect">
            <a:avLst/>
          </a:prstGeom>
        </p:spPr>
      </p:pic>
    </p:spTree>
    <p:extLst>
      <p:ext uri="{BB962C8B-B14F-4D97-AF65-F5344CB8AC3E}">
        <p14:creationId xmlns:p14="http://schemas.microsoft.com/office/powerpoint/2010/main" val="397602730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810500" cy="972344"/>
          </a:xfrm>
        </p:spPr>
        <p:txBody>
          <a:bodyPr/>
          <a:lstStyle/>
          <a:p>
            <a:r>
              <a:rPr lang="en-US" dirty="0" smtClean="0"/>
              <a:t>CAEP 20-21 Annual Plan</a:t>
            </a:r>
            <a:endParaRPr lang="en-US" dirty="0"/>
          </a:p>
        </p:txBody>
      </p:sp>
      <p:sp>
        <p:nvSpPr>
          <p:cNvPr id="3" name="Text Placeholder 2"/>
          <p:cNvSpPr>
            <a:spLocks noGrp="1"/>
          </p:cNvSpPr>
          <p:nvPr>
            <p:ph type="body" sz="half" idx="1"/>
          </p:nvPr>
        </p:nvSpPr>
        <p:spPr>
          <a:xfrm>
            <a:off x="533400" y="2039144"/>
            <a:ext cx="8229600" cy="4209255"/>
          </a:xfrm>
        </p:spPr>
        <p:txBody>
          <a:bodyPr>
            <a:normAutofit/>
          </a:bodyPr>
          <a:lstStyle/>
          <a:p>
            <a:pPr marL="257175" indent="-257175">
              <a:buFont typeface="Arial" panose="020B0604020202020204" pitchFamily="34" charset="0"/>
              <a:buChar char="•"/>
            </a:pPr>
            <a:r>
              <a:rPr lang="en-US" sz="3200" dirty="0" smtClean="0"/>
              <a:t>Same text boxes to complete in NOVA.</a:t>
            </a:r>
          </a:p>
          <a:p>
            <a:pPr marL="257175" indent="-257175">
              <a:buFont typeface="Arial" panose="020B0604020202020204" pitchFamily="34" charset="0"/>
              <a:buChar char="•"/>
            </a:pPr>
            <a:r>
              <a:rPr lang="en-US" sz="3200" dirty="0" smtClean="0"/>
              <a:t>Aligns with the 3 year planning process.</a:t>
            </a:r>
          </a:p>
          <a:p>
            <a:pPr marL="257175" indent="-257175">
              <a:buFont typeface="Arial" panose="020B0604020202020204" pitchFamily="34" charset="0"/>
              <a:buChar char="•"/>
            </a:pPr>
            <a:r>
              <a:rPr lang="en-US" sz="3200" dirty="0" smtClean="0"/>
              <a:t>Consortium must type in NOVA the responses to the annual planning prompts.</a:t>
            </a:r>
          </a:p>
          <a:p>
            <a:pPr marL="257175" indent="-257175">
              <a:buFont typeface="Arial" panose="020B0604020202020204" pitchFamily="34" charset="0"/>
              <a:buChar char="•"/>
            </a:pPr>
            <a:r>
              <a:rPr lang="en-US" sz="3200" dirty="0" smtClean="0"/>
              <a:t>All members must certify the annual plan.</a:t>
            </a:r>
          </a:p>
          <a:p>
            <a:pPr marL="257175" indent="-257175">
              <a:buFont typeface="Arial" panose="020B0604020202020204" pitchFamily="34" charset="0"/>
              <a:buChar char="•"/>
            </a:pPr>
            <a:r>
              <a:rPr lang="en-US" sz="3200" dirty="0" smtClean="0"/>
              <a:t>State Guidance will be released shortly.</a:t>
            </a:r>
          </a:p>
          <a:p>
            <a:pPr marL="257175" indent="-257175">
              <a:buFont typeface="Arial" panose="020B0604020202020204" pitchFamily="34" charset="0"/>
              <a:buChar char="•"/>
            </a:pPr>
            <a:endParaRPr lang="en-US" sz="3200" dirty="0" smtClean="0"/>
          </a:p>
          <a:p>
            <a:pPr marL="257175" indent="-257175">
              <a:buFont typeface="Arial" panose="020B0604020202020204" pitchFamily="34" charset="0"/>
              <a:buChar char="•"/>
            </a:pPr>
            <a:endParaRPr lang="en-US" sz="3200" dirty="0" smtClean="0"/>
          </a:p>
          <a:p>
            <a:pPr marL="257175" indent="-257175">
              <a:buFont typeface="Arial" panose="020B0604020202020204" pitchFamily="34" charset="0"/>
              <a:buChar char="•"/>
            </a:pPr>
            <a:endParaRPr lang="en-US" sz="3200" dirty="0"/>
          </a:p>
        </p:txBody>
      </p:sp>
    </p:spTree>
    <p:extLst>
      <p:ext uri="{BB962C8B-B14F-4D97-AF65-F5344CB8AC3E}">
        <p14:creationId xmlns:p14="http://schemas.microsoft.com/office/powerpoint/2010/main" val="114269920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810500" cy="972344"/>
          </a:xfrm>
        </p:spPr>
        <p:txBody>
          <a:bodyPr/>
          <a:lstStyle/>
          <a:p>
            <a:r>
              <a:rPr lang="en-US" dirty="0" smtClean="0"/>
              <a:t>CAEP Annual Plan Memo</a:t>
            </a:r>
            <a:endParaRPr lang="en-US" dirty="0"/>
          </a:p>
        </p:txBody>
      </p:sp>
      <p:sp>
        <p:nvSpPr>
          <p:cNvPr id="3" name="Text Placeholder 2"/>
          <p:cNvSpPr>
            <a:spLocks noGrp="1"/>
          </p:cNvSpPr>
          <p:nvPr>
            <p:ph type="body" sz="half" idx="1"/>
          </p:nvPr>
        </p:nvSpPr>
        <p:spPr>
          <a:xfrm>
            <a:off x="533400" y="2039144"/>
            <a:ext cx="8458200" cy="4209255"/>
          </a:xfrm>
        </p:spPr>
        <p:txBody>
          <a:bodyPr>
            <a:normAutofit/>
          </a:bodyPr>
          <a:lstStyle/>
          <a:p>
            <a:pPr marL="257175" indent="-257175">
              <a:buFont typeface="Arial" panose="020B0604020202020204" pitchFamily="34" charset="0"/>
              <a:buChar char="•"/>
            </a:pPr>
            <a:r>
              <a:rPr lang="en-US" sz="3200" dirty="0" smtClean="0"/>
              <a:t>Memo requires consortia to use the executive summary to highlight consortia responses to the following:</a:t>
            </a:r>
          </a:p>
          <a:p>
            <a:pPr marL="1885950" lvl="5" indent="-457200">
              <a:buFont typeface="Wingdings" panose="05000000000000000000" pitchFamily="2" charset="2"/>
              <a:buChar char="ü"/>
            </a:pPr>
            <a:r>
              <a:rPr lang="en-US" sz="2975" dirty="0" smtClean="0"/>
              <a:t>COVID-19</a:t>
            </a:r>
          </a:p>
          <a:p>
            <a:pPr marL="1885950" lvl="5" indent="-457200">
              <a:buFont typeface="Wingdings" panose="05000000000000000000" pitchFamily="2" charset="2"/>
              <a:buChar char="ü"/>
            </a:pPr>
            <a:r>
              <a:rPr lang="en-US" sz="2975" dirty="0" smtClean="0"/>
              <a:t>Budget Reductions</a:t>
            </a:r>
          </a:p>
          <a:p>
            <a:pPr marL="1885950" lvl="5" indent="-457200">
              <a:buFont typeface="Wingdings" panose="05000000000000000000" pitchFamily="2" charset="2"/>
              <a:buChar char="ü"/>
            </a:pPr>
            <a:r>
              <a:rPr lang="en-US" sz="2975" dirty="0" smtClean="0"/>
              <a:t>Systemic Racial Injustices</a:t>
            </a:r>
          </a:p>
          <a:p>
            <a:pPr marL="257175" indent="-257175">
              <a:buFont typeface="Arial" panose="020B0604020202020204" pitchFamily="34" charset="0"/>
              <a:buChar char="•"/>
            </a:pPr>
            <a:endParaRPr lang="en-US" sz="3200" dirty="0" smtClean="0"/>
          </a:p>
          <a:p>
            <a:pPr marL="257175" indent="-257175">
              <a:buFont typeface="Arial" panose="020B0604020202020204" pitchFamily="34" charset="0"/>
              <a:buChar char="•"/>
            </a:pPr>
            <a:endParaRPr lang="en-US" sz="3200" dirty="0" smtClean="0"/>
          </a:p>
          <a:p>
            <a:pPr marL="257175" indent="-257175">
              <a:buFont typeface="Arial" panose="020B0604020202020204" pitchFamily="34" charset="0"/>
              <a:buChar char="•"/>
            </a:pPr>
            <a:endParaRPr lang="en-US" sz="3200" dirty="0"/>
          </a:p>
        </p:txBody>
      </p:sp>
    </p:spTree>
    <p:extLst>
      <p:ext uri="{BB962C8B-B14F-4D97-AF65-F5344CB8AC3E}">
        <p14:creationId xmlns:p14="http://schemas.microsoft.com/office/powerpoint/2010/main" val="388919325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810500" cy="972344"/>
          </a:xfrm>
        </p:spPr>
        <p:txBody>
          <a:bodyPr>
            <a:normAutofit fontScale="90000"/>
          </a:bodyPr>
          <a:lstStyle/>
          <a:p>
            <a:r>
              <a:rPr lang="en-US" dirty="0" smtClean="0"/>
              <a:t>CAEP Annual Plan Memo (cont.)</a:t>
            </a:r>
            <a:endParaRPr lang="en-US" dirty="0"/>
          </a:p>
        </p:txBody>
      </p:sp>
      <p:sp>
        <p:nvSpPr>
          <p:cNvPr id="3" name="Text Placeholder 2"/>
          <p:cNvSpPr>
            <a:spLocks noGrp="1"/>
          </p:cNvSpPr>
          <p:nvPr>
            <p:ph type="body" sz="half" idx="1"/>
          </p:nvPr>
        </p:nvSpPr>
        <p:spPr>
          <a:xfrm>
            <a:off x="530942" y="1828800"/>
            <a:ext cx="8384458" cy="4419599"/>
          </a:xfrm>
        </p:spPr>
        <p:txBody>
          <a:bodyPr>
            <a:normAutofit/>
          </a:bodyPr>
          <a:lstStyle/>
          <a:p>
            <a:pPr marL="257175" indent="-257175">
              <a:buFont typeface="Arial" panose="020B0604020202020204" pitchFamily="34" charset="0"/>
              <a:buChar char="•"/>
            </a:pPr>
            <a:r>
              <a:rPr lang="en-US" sz="2800" dirty="0" smtClean="0"/>
              <a:t>COVID-19………in </a:t>
            </a:r>
            <a:r>
              <a:rPr lang="en-US" sz="2800" dirty="0"/>
              <a:t>response to COVID-19, the Executive Summary should address how the consortium is serving students in a distance learning environment and meeting their learning needs, along with meeting staff, teacher, and faculty needs. Also, the Executive Summary should address how the consortium is responding to student supports (food, employment, clothing, health, shelter, public assistance, etc.).</a:t>
            </a:r>
            <a:endParaRPr lang="en-US" sz="2800" dirty="0" smtClean="0"/>
          </a:p>
          <a:p>
            <a:pPr marL="257175" indent="-257175">
              <a:buFont typeface="Arial" panose="020B0604020202020204" pitchFamily="34" charset="0"/>
              <a:buChar char="•"/>
            </a:pPr>
            <a:endParaRPr lang="en-US" sz="3200" dirty="0" smtClean="0"/>
          </a:p>
          <a:p>
            <a:pPr marL="257175" indent="-257175">
              <a:buFont typeface="Arial" panose="020B0604020202020204" pitchFamily="34" charset="0"/>
              <a:buChar char="•"/>
            </a:pPr>
            <a:endParaRPr lang="en-US" sz="3200" dirty="0"/>
          </a:p>
        </p:txBody>
      </p:sp>
    </p:spTree>
    <p:extLst>
      <p:ext uri="{BB962C8B-B14F-4D97-AF65-F5344CB8AC3E}">
        <p14:creationId xmlns:p14="http://schemas.microsoft.com/office/powerpoint/2010/main" val="219433625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810500" cy="972344"/>
          </a:xfrm>
        </p:spPr>
        <p:txBody>
          <a:bodyPr>
            <a:normAutofit fontScale="90000"/>
          </a:bodyPr>
          <a:lstStyle/>
          <a:p>
            <a:r>
              <a:rPr lang="en-US" dirty="0" smtClean="0"/>
              <a:t>CAEP Annual Plan Memo (cont.1)</a:t>
            </a:r>
            <a:endParaRPr lang="en-US" dirty="0"/>
          </a:p>
        </p:txBody>
      </p:sp>
      <p:sp>
        <p:nvSpPr>
          <p:cNvPr id="3" name="Text Placeholder 2"/>
          <p:cNvSpPr>
            <a:spLocks noGrp="1"/>
          </p:cNvSpPr>
          <p:nvPr>
            <p:ph type="body" sz="half" idx="1"/>
          </p:nvPr>
        </p:nvSpPr>
        <p:spPr>
          <a:xfrm>
            <a:off x="228600" y="1828800"/>
            <a:ext cx="8763000" cy="4419599"/>
          </a:xfrm>
        </p:spPr>
        <p:txBody>
          <a:bodyPr>
            <a:normAutofit/>
          </a:bodyPr>
          <a:lstStyle/>
          <a:p>
            <a:pPr marL="257175" indent="-257175">
              <a:buFont typeface="Arial" panose="020B0604020202020204" pitchFamily="34" charset="0"/>
              <a:buChar char="•"/>
            </a:pPr>
            <a:r>
              <a:rPr lang="en-US" sz="2800" dirty="0" smtClean="0"/>
              <a:t>Budget </a:t>
            </a:r>
            <a:r>
              <a:rPr lang="en-US" sz="2800" dirty="0"/>
              <a:t>Reductions</a:t>
            </a:r>
            <a:r>
              <a:rPr lang="en-US" sz="2800" dirty="0" smtClean="0"/>
              <a:t>………the </a:t>
            </a:r>
            <a:r>
              <a:rPr lang="en-US" sz="2800" dirty="0"/>
              <a:t>COVID-19 epidemic has drastically changed California’s budget outlook since the release of the Governor’s Budget on January </a:t>
            </a:r>
            <a:r>
              <a:rPr lang="en-US" sz="2800" dirty="0" smtClean="0"/>
              <a:t>10…..The </a:t>
            </a:r>
            <a:r>
              <a:rPr lang="en-US" sz="2800" dirty="0"/>
              <a:t>Executive Summary must demonstrate </a:t>
            </a:r>
            <a:r>
              <a:rPr lang="en-US" sz="2800" dirty="0" smtClean="0"/>
              <a:t>that consortium </a:t>
            </a:r>
            <a:r>
              <a:rPr lang="en-US" sz="2800" dirty="0"/>
              <a:t>allocations are being strategic and responsive to the changes </a:t>
            </a:r>
            <a:r>
              <a:rPr lang="en-US" sz="2800" dirty="0" smtClean="0"/>
              <a:t>in the </a:t>
            </a:r>
            <a:r>
              <a:rPr lang="en-US" sz="2800" dirty="0"/>
              <a:t>economy and </a:t>
            </a:r>
            <a:r>
              <a:rPr lang="en-US" sz="2800" dirty="0" smtClean="0"/>
              <a:t>to the </a:t>
            </a:r>
            <a:r>
              <a:rPr lang="en-US" sz="2800" dirty="0"/>
              <a:t>impacts </a:t>
            </a:r>
            <a:r>
              <a:rPr lang="en-US" sz="2800" dirty="0" smtClean="0"/>
              <a:t>on adult education programs &amp; students.</a:t>
            </a:r>
            <a:endParaRPr lang="en-US" sz="3200" dirty="0" smtClean="0"/>
          </a:p>
          <a:p>
            <a:pPr marL="257175" indent="-257175">
              <a:buFont typeface="Arial" panose="020B0604020202020204" pitchFamily="34" charset="0"/>
              <a:buChar char="•"/>
            </a:pPr>
            <a:endParaRPr lang="en-US" sz="3200" dirty="0"/>
          </a:p>
        </p:txBody>
      </p:sp>
    </p:spTree>
    <p:extLst>
      <p:ext uri="{BB962C8B-B14F-4D97-AF65-F5344CB8AC3E}">
        <p14:creationId xmlns:p14="http://schemas.microsoft.com/office/powerpoint/2010/main" val="149419957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810500" cy="972344"/>
          </a:xfrm>
        </p:spPr>
        <p:txBody>
          <a:bodyPr>
            <a:normAutofit fontScale="90000"/>
          </a:bodyPr>
          <a:lstStyle/>
          <a:p>
            <a:r>
              <a:rPr lang="en-US" dirty="0" smtClean="0"/>
              <a:t>CAEP Annual Plan Memo (cont. 2)</a:t>
            </a:r>
            <a:endParaRPr lang="en-US" dirty="0"/>
          </a:p>
        </p:txBody>
      </p:sp>
      <p:sp>
        <p:nvSpPr>
          <p:cNvPr id="3" name="Text Placeholder 2"/>
          <p:cNvSpPr>
            <a:spLocks noGrp="1"/>
          </p:cNvSpPr>
          <p:nvPr>
            <p:ph type="body" sz="half" idx="1"/>
          </p:nvPr>
        </p:nvSpPr>
        <p:spPr>
          <a:xfrm>
            <a:off x="228600" y="1828800"/>
            <a:ext cx="8763000" cy="4419599"/>
          </a:xfrm>
        </p:spPr>
        <p:txBody>
          <a:bodyPr>
            <a:normAutofit/>
          </a:bodyPr>
          <a:lstStyle/>
          <a:p>
            <a:pPr marL="257175" indent="-257175">
              <a:buFont typeface="Arial" panose="020B0604020202020204" pitchFamily="34" charset="0"/>
              <a:buChar char="•"/>
            </a:pPr>
            <a:r>
              <a:rPr lang="en-US" sz="2800" dirty="0" smtClean="0"/>
              <a:t>Systemic Racial Injustices………</a:t>
            </a:r>
            <a:r>
              <a:rPr lang="en-US" sz="2800" dirty="0"/>
              <a:t>Consortia in their executive summaries should describe any plans to examine the issue of their role in addressing structural racism within their membership and partners. We would encourage consortia and their members to examine the adult education student journeys by demographics. </a:t>
            </a:r>
            <a:r>
              <a:rPr lang="en-US" sz="2800" dirty="0" smtClean="0"/>
              <a:t>…What </a:t>
            </a:r>
            <a:r>
              <a:rPr lang="en-US" sz="2800" dirty="0"/>
              <a:t>strategies and student supports can your consortium and its members use to ensure equitable student progress and success?  </a:t>
            </a:r>
            <a:endParaRPr lang="en-US" sz="3200" dirty="0"/>
          </a:p>
        </p:txBody>
      </p:sp>
    </p:spTree>
    <p:extLst>
      <p:ext uri="{BB962C8B-B14F-4D97-AF65-F5344CB8AC3E}">
        <p14:creationId xmlns:p14="http://schemas.microsoft.com/office/powerpoint/2010/main" val="671794254"/>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58020F-4A05-4DD4-A4A8-F2FAB6A40866}">
  <ds:schemaRefs>
    <ds:schemaRef ds:uri="89474bdd-c09e-4360-a4ae-bc1ba9dad73d"/>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c879b346-0b7d-453e-989e-4db3ade23c72"/>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B9BAC97F-F28F-4494-95AC-4E645C533506}">
  <ds:schemaRefs>
    <ds:schemaRef ds:uri="http://schemas.microsoft.com/sharepoint/v3/contenttype/forms"/>
  </ds:schemaRefs>
</ds:datastoreItem>
</file>

<file path=customXml/itemProps3.xml><?xml version="1.0" encoding="utf-8"?>
<ds:datastoreItem xmlns:ds="http://schemas.openxmlformats.org/officeDocument/2006/customXml" ds:itemID="{03E0219F-1862-4B4F-8D3B-E948CF25D1FD}"/>
</file>

<file path=docProps/app.xml><?xml version="1.0" encoding="utf-8"?>
<Properties xmlns="http://schemas.openxmlformats.org/officeDocument/2006/extended-properties" xmlns:vt="http://schemas.openxmlformats.org/officeDocument/2006/docPropsVTypes">
  <Template>TM03457452[[fn=Celestial]]</Template>
  <TotalTime>15635</TotalTime>
  <Words>831</Words>
  <Application>Microsoft Office PowerPoint</Application>
  <PresentationFormat>On-screen Show (4:3)</PresentationFormat>
  <Paragraphs>112</Paragraphs>
  <Slides>37</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Arial</vt:lpstr>
      <vt:lpstr>Calibri</vt:lpstr>
      <vt:lpstr>Helvetica Neue</vt:lpstr>
      <vt:lpstr>Helvetica Neue Light</vt:lpstr>
      <vt:lpstr>Helvetica Neue Medium</vt:lpstr>
      <vt:lpstr>Wingdings</vt:lpstr>
      <vt:lpstr>White</vt:lpstr>
      <vt:lpstr>1_White</vt:lpstr>
      <vt:lpstr>PowerPoint Presentation</vt:lpstr>
      <vt:lpstr>Agenda</vt:lpstr>
      <vt:lpstr>CAEP Planning</vt:lpstr>
      <vt:lpstr>PowerPoint Presentation</vt:lpstr>
      <vt:lpstr>CAEP 20-21 Annual Plan</vt:lpstr>
      <vt:lpstr>CAEP Annual Plan Memo</vt:lpstr>
      <vt:lpstr>CAEP Annual Plan Memo (cont.)</vt:lpstr>
      <vt:lpstr>CAEP Annual Plan Memo (cont.1)</vt:lpstr>
      <vt:lpstr>CAEP Annual Plan Memo (cont. 2)</vt:lpstr>
      <vt:lpstr>Regional Needs &amp; Strategies</vt:lpstr>
      <vt:lpstr>Review of Annual Plan Prompts</vt:lpstr>
      <vt:lpstr>PowerPoint Presentation</vt:lpstr>
      <vt:lpstr>NOVA Annual Plan Tips</vt:lpstr>
      <vt:lpstr>NOVA Annual Plan Tips (cont.)</vt:lpstr>
      <vt:lpstr>NOVA Annual Plan Tips (cont. 1)</vt:lpstr>
      <vt:lpstr>Planning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Fiscal Reporting in NOVA</vt:lpstr>
      <vt:lpstr>Fiscal Reporting</vt:lpstr>
      <vt:lpstr>What’s FIFO?</vt:lpstr>
      <vt:lpstr>What’s FIFO? (cont.)</vt:lpstr>
      <vt:lpstr>PowerPoint Presentation</vt:lpstr>
      <vt:lpstr>PowerPoint Presentation</vt:lpstr>
      <vt:lpstr>PowerPoint Presentation</vt:lpstr>
      <vt:lpstr>PowerPoint Presentation</vt:lpstr>
      <vt:lpstr>PowerPoint Presentation</vt:lpstr>
      <vt:lpstr>Wrap Up and Questions</vt:lpstr>
      <vt:lpstr>Request Support from CAEP TAP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aevans</dc:creator>
  <cp:lastModifiedBy>Veronica Parker</cp:lastModifiedBy>
  <cp:revision>733</cp:revision>
  <dcterms:created xsi:type="dcterms:W3CDTF">2008-02-08T22:36:51Z</dcterms:created>
  <dcterms:modified xsi:type="dcterms:W3CDTF">2020-06-19T17:39:15Z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