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5" r:id="rId6"/>
  </p:sldMasterIdLst>
  <p:notesMasterIdLst>
    <p:notesMasterId r:id="rId90"/>
  </p:notesMasterIdLst>
  <p:handoutMasterIdLst>
    <p:handoutMasterId r:id="rId91"/>
  </p:handoutMasterIdLst>
  <p:sldIdLst>
    <p:sldId id="1387" r:id="rId7"/>
    <p:sldId id="347" r:id="rId8"/>
    <p:sldId id="1391" r:id="rId9"/>
    <p:sldId id="422" r:id="rId10"/>
    <p:sldId id="423" r:id="rId11"/>
    <p:sldId id="424" r:id="rId12"/>
    <p:sldId id="414" r:id="rId13"/>
    <p:sldId id="417" r:id="rId14"/>
    <p:sldId id="416" r:id="rId15"/>
    <p:sldId id="324" r:id="rId16"/>
    <p:sldId id="415" r:id="rId17"/>
    <p:sldId id="349" r:id="rId18"/>
    <p:sldId id="283" r:id="rId19"/>
    <p:sldId id="284" r:id="rId20"/>
    <p:sldId id="323" r:id="rId21"/>
    <p:sldId id="425" r:id="rId22"/>
    <p:sldId id="437" r:id="rId23"/>
    <p:sldId id="257" r:id="rId24"/>
    <p:sldId id="1390" r:id="rId25"/>
    <p:sldId id="1345" r:id="rId26"/>
    <p:sldId id="1346" r:id="rId27"/>
    <p:sldId id="1344" r:id="rId28"/>
    <p:sldId id="1357" r:id="rId29"/>
    <p:sldId id="1358" r:id="rId30"/>
    <p:sldId id="1359" r:id="rId31"/>
    <p:sldId id="1354" r:id="rId32"/>
    <p:sldId id="1360" r:id="rId33"/>
    <p:sldId id="1361" r:id="rId34"/>
    <p:sldId id="1362" r:id="rId35"/>
    <p:sldId id="383" r:id="rId36"/>
    <p:sldId id="1347" r:id="rId37"/>
    <p:sldId id="359" r:id="rId38"/>
    <p:sldId id="1350" r:id="rId39"/>
    <p:sldId id="439" r:id="rId40"/>
    <p:sldId id="1386" r:id="rId41"/>
    <p:sldId id="279" r:id="rId42"/>
    <p:sldId id="1365" r:id="rId43"/>
    <p:sldId id="1389" r:id="rId44"/>
    <p:sldId id="363" r:id="rId45"/>
    <p:sldId id="364" r:id="rId46"/>
    <p:sldId id="368" r:id="rId47"/>
    <p:sldId id="369" r:id="rId48"/>
    <p:sldId id="374" r:id="rId49"/>
    <p:sldId id="375" r:id="rId50"/>
    <p:sldId id="371" r:id="rId51"/>
    <p:sldId id="428" r:id="rId52"/>
    <p:sldId id="429" r:id="rId53"/>
    <p:sldId id="430" r:id="rId54"/>
    <p:sldId id="431" r:id="rId55"/>
    <p:sldId id="432" r:id="rId56"/>
    <p:sldId id="376" r:id="rId57"/>
    <p:sldId id="377" r:id="rId58"/>
    <p:sldId id="378" r:id="rId59"/>
    <p:sldId id="379" r:id="rId60"/>
    <p:sldId id="380" r:id="rId61"/>
    <p:sldId id="381" r:id="rId62"/>
    <p:sldId id="433" r:id="rId63"/>
    <p:sldId id="434" r:id="rId64"/>
    <p:sldId id="382" r:id="rId65"/>
    <p:sldId id="418" r:id="rId66"/>
    <p:sldId id="343" r:id="rId67"/>
    <p:sldId id="342" r:id="rId68"/>
    <p:sldId id="344" r:id="rId69"/>
    <p:sldId id="435" r:id="rId70"/>
    <p:sldId id="436" r:id="rId71"/>
    <p:sldId id="385" r:id="rId72"/>
    <p:sldId id="386" r:id="rId73"/>
    <p:sldId id="1392" r:id="rId74"/>
    <p:sldId id="391" r:id="rId75"/>
    <p:sldId id="1394" r:id="rId76"/>
    <p:sldId id="392" r:id="rId77"/>
    <p:sldId id="419" r:id="rId78"/>
    <p:sldId id="394" r:id="rId79"/>
    <p:sldId id="395" r:id="rId80"/>
    <p:sldId id="396" r:id="rId81"/>
    <p:sldId id="427" r:id="rId82"/>
    <p:sldId id="420" r:id="rId83"/>
    <p:sldId id="421" r:id="rId84"/>
    <p:sldId id="412" r:id="rId85"/>
    <p:sldId id="399" r:id="rId86"/>
    <p:sldId id="1388" r:id="rId87"/>
    <p:sldId id="1393" r:id="rId88"/>
    <p:sldId id="300" r:id="rId8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6395" autoAdjust="0"/>
  </p:normalViewPr>
  <p:slideViewPr>
    <p:cSldViewPr snapToGrid="0">
      <p:cViewPr varScale="1">
        <p:scale>
          <a:sx n="62" d="100"/>
          <a:sy n="62" d="100"/>
        </p:scale>
        <p:origin x="788" y="56"/>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8/5/2020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8/5/2020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a:t>
            </a:fld>
            <a:endParaRPr lang="en-US" dirty="0"/>
          </a:p>
        </p:txBody>
      </p:sp>
    </p:spTree>
    <p:extLst>
      <p:ext uri="{BB962C8B-B14F-4D97-AF65-F5344CB8AC3E}">
        <p14:creationId xmlns:p14="http://schemas.microsoft.com/office/powerpoint/2010/main" val="1933030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3161824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2617518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15</a:t>
            </a:fld>
            <a:endParaRPr lang="en-US" dirty="0"/>
          </a:p>
        </p:txBody>
      </p:sp>
    </p:spTree>
    <p:extLst>
      <p:ext uri="{BB962C8B-B14F-4D97-AF65-F5344CB8AC3E}">
        <p14:creationId xmlns:p14="http://schemas.microsoft.com/office/powerpoint/2010/main" val="20131966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16</a:t>
            </a:fld>
            <a:endParaRPr lang="en-US" dirty="0"/>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dirty="0"/>
              <a:t>Strategies for Delivery DL</a:t>
            </a:r>
          </a:p>
        </p:txBody>
      </p:sp>
    </p:spTree>
    <p:extLst>
      <p:ext uri="{BB962C8B-B14F-4D97-AF65-F5344CB8AC3E}">
        <p14:creationId xmlns:p14="http://schemas.microsoft.com/office/powerpoint/2010/main" val="4086849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4251129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1066716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3831401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733543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613757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3453768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1225995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670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2203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0788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222455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291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4288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1354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1805615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79666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31</a:t>
            </a:fld>
            <a:endParaRPr lang="en-US" dirty="0"/>
          </a:p>
        </p:txBody>
      </p:sp>
    </p:spTree>
    <p:extLst>
      <p:ext uri="{BB962C8B-B14F-4D97-AF65-F5344CB8AC3E}">
        <p14:creationId xmlns:p14="http://schemas.microsoft.com/office/powerpoint/2010/main" val="39726971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7946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33</a:t>
            </a:fld>
            <a:endParaRPr lang="en-US" dirty="0"/>
          </a:p>
        </p:txBody>
      </p:sp>
    </p:spTree>
    <p:extLst>
      <p:ext uri="{BB962C8B-B14F-4D97-AF65-F5344CB8AC3E}">
        <p14:creationId xmlns:p14="http://schemas.microsoft.com/office/powerpoint/2010/main" val="42636874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825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8316C-8FAC-445F-9475-2B7C26FF4B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9372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1672722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3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38</a:t>
            </a:fld>
            <a:endParaRPr lang="en-US" dirty="0"/>
          </a:p>
        </p:txBody>
      </p:sp>
    </p:spTree>
    <p:extLst>
      <p:ext uri="{BB962C8B-B14F-4D97-AF65-F5344CB8AC3E}">
        <p14:creationId xmlns:p14="http://schemas.microsoft.com/office/powerpoint/2010/main" val="907707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43</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44</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45</a:t>
            </a:fld>
            <a:endParaRPr lang="en-US" dirty="0"/>
          </a:p>
        </p:txBody>
      </p:sp>
    </p:spTree>
    <p:extLst>
      <p:ext uri="{BB962C8B-B14F-4D97-AF65-F5344CB8AC3E}">
        <p14:creationId xmlns:p14="http://schemas.microsoft.com/office/powerpoint/2010/main" val="41300863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46</a:t>
            </a:fld>
            <a:endParaRPr lang="en-US" dirty="0"/>
          </a:p>
        </p:txBody>
      </p:sp>
    </p:spTree>
    <p:extLst>
      <p:ext uri="{BB962C8B-B14F-4D97-AF65-F5344CB8AC3E}">
        <p14:creationId xmlns:p14="http://schemas.microsoft.com/office/powerpoint/2010/main" val="25865179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47</a:t>
            </a:fld>
            <a:endParaRPr lang="en-US" dirty="0"/>
          </a:p>
        </p:txBody>
      </p:sp>
    </p:spTree>
    <p:extLst>
      <p:ext uri="{BB962C8B-B14F-4D97-AF65-F5344CB8AC3E}">
        <p14:creationId xmlns:p14="http://schemas.microsoft.com/office/powerpoint/2010/main" val="3544091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53</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54</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55</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56</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57</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58</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59</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60</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61</a:t>
            </a:fld>
            <a:endParaRPr lang="en-US" dirty="0"/>
          </a:p>
        </p:txBody>
      </p:sp>
    </p:spTree>
    <p:extLst>
      <p:ext uri="{BB962C8B-B14F-4D97-AF65-F5344CB8AC3E}">
        <p14:creationId xmlns:p14="http://schemas.microsoft.com/office/powerpoint/2010/main" val="40527151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62</a:t>
            </a:fld>
            <a:endParaRPr lang="en-US" dirty="0"/>
          </a:p>
        </p:txBody>
      </p:sp>
    </p:spTree>
    <p:extLst>
      <p:ext uri="{BB962C8B-B14F-4D97-AF65-F5344CB8AC3E}">
        <p14:creationId xmlns:p14="http://schemas.microsoft.com/office/powerpoint/2010/main" val="36177340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63</a:t>
            </a:fld>
            <a:endParaRPr lang="en-US" dirty="0"/>
          </a:p>
        </p:txBody>
      </p:sp>
    </p:spTree>
    <p:extLst>
      <p:ext uri="{BB962C8B-B14F-4D97-AF65-F5344CB8AC3E}">
        <p14:creationId xmlns:p14="http://schemas.microsoft.com/office/powerpoint/2010/main" val="28428900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64</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65</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67</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68</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69</a:t>
            </a:fld>
            <a:endParaRPr lang="en-US" dirty="0"/>
          </a:p>
        </p:txBody>
      </p:sp>
    </p:spTree>
    <p:extLst>
      <p:ext uri="{BB962C8B-B14F-4D97-AF65-F5344CB8AC3E}">
        <p14:creationId xmlns:p14="http://schemas.microsoft.com/office/powerpoint/2010/main" val="30651895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70</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40366893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71</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72</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73</a:t>
            </a:fld>
            <a:endParaRPr lang="en-US" dirty="0"/>
          </a:p>
        </p:txBody>
      </p:sp>
    </p:spTree>
    <p:extLst>
      <p:ext uri="{BB962C8B-B14F-4D97-AF65-F5344CB8AC3E}">
        <p14:creationId xmlns:p14="http://schemas.microsoft.com/office/powerpoint/2010/main" val="9947531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74</a:t>
            </a:fld>
            <a:endParaRPr lang="en-US" dirty="0"/>
          </a:p>
        </p:txBody>
      </p:sp>
    </p:spTree>
    <p:extLst>
      <p:ext uri="{BB962C8B-B14F-4D97-AF65-F5344CB8AC3E}">
        <p14:creationId xmlns:p14="http://schemas.microsoft.com/office/powerpoint/2010/main" val="174456764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75</a:t>
            </a:fld>
            <a:endParaRPr lang="en-US" dirty="0"/>
          </a:p>
        </p:txBody>
      </p:sp>
    </p:spTree>
    <p:extLst>
      <p:ext uri="{BB962C8B-B14F-4D97-AF65-F5344CB8AC3E}">
        <p14:creationId xmlns:p14="http://schemas.microsoft.com/office/powerpoint/2010/main" val="40123786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76</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77</a:t>
            </a:fld>
            <a:endParaRPr lang="en-US" dirty="0"/>
          </a:p>
        </p:txBody>
      </p:sp>
    </p:spTree>
    <p:extLst>
      <p:ext uri="{BB962C8B-B14F-4D97-AF65-F5344CB8AC3E}">
        <p14:creationId xmlns:p14="http://schemas.microsoft.com/office/powerpoint/2010/main" val="374910037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78</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79</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80</a:t>
            </a:fld>
            <a:endParaRPr lang="en-US" dirty="0"/>
          </a:p>
        </p:txBody>
      </p:sp>
    </p:spTree>
    <p:extLst>
      <p:ext uri="{BB962C8B-B14F-4D97-AF65-F5344CB8AC3E}">
        <p14:creationId xmlns:p14="http://schemas.microsoft.com/office/powerpoint/2010/main" val="2075738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81</a:t>
            </a:fld>
            <a:endParaRPr lang="en-US" dirty="0"/>
          </a:p>
        </p:txBody>
      </p:sp>
    </p:spTree>
    <p:extLst>
      <p:ext uri="{BB962C8B-B14F-4D97-AF65-F5344CB8AC3E}">
        <p14:creationId xmlns:p14="http://schemas.microsoft.com/office/powerpoint/2010/main" val="24281573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82</a:t>
            </a:fld>
            <a:endParaRPr lang="en-US" dirty="0"/>
          </a:p>
        </p:txBody>
      </p:sp>
    </p:spTree>
    <p:extLst>
      <p:ext uri="{BB962C8B-B14F-4D97-AF65-F5344CB8AC3E}">
        <p14:creationId xmlns:p14="http://schemas.microsoft.com/office/powerpoint/2010/main" val="21881415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83</a:t>
            </a:fld>
            <a:endParaRPr lang="en-US" dirty="0"/>
          </a:p>
        </p:txBody>
      </p:sp>
    </p:spTree>
    <p:extLst>
      <p:ext uri="{BB962C8B-B14F-4D97-AF65-F5344CB8AC3E}">
        <p14:creationId xmlns:p14="http://schemas.microsoft.com/office/powerpoint/2010/main" val="3707856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3070460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41512-5988-4546-9FA5-999472F9CA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9BA1FE-08F3-1040-A849-7A56844162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000F26-B7DD-4F48-AD40-F12EFD8EC650}"/>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28737C27-1985-EF47-BA81-CF60C0B0D5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6BDA6E-BCE9-8F4A-8378-BF8198C49198}"/>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273968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FF1F7-39BC-AA40-ADC5-8C9E39B9D6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F61EDB-9F5A-FB4E-9570-4E69888EAB2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CD0F2F-CBD8-4541-B969-7A6BE701AB44}"/>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932D210A-4D01-624D-99AE-255DAB47389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C6B4D3-3768-3F49-A746-6362BA255682}"/>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016722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7EF82-7097-DA45-9156-0D959D000B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6E8E8C-D081-284A-BFFA-74B96E761A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097C19-1EB2-2F43-8A23-ACF178E512E5}"/>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85EBF2CB-B7BC-BE49-B6D7-0771315666E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AE61E-B8FF-E043-8B47-16C9CBC7BD57}"/>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503469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8B2F9-9BE0-0D41-927E-FAF86C863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E4BC51-CAF2-5345-A007-1809ED5CF7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6C2808-6816-F84C-AD6E-D35B5FC71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AD7F17-9526-DB45-B6CA-43E5E2397960}"/>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6" name="Footer Placeholder 5">
            <a:extLst>
              <a:ext uri="{FF2B5EF4-FFF2-40B4-BE49-F238E27FC236}">
                <a16:creationId xmlns:a16="http://schemas.microsoft.com/office/drawing/2014/main" id="{E0079398-F7B2-804D-AC4C-330E358CF0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C56B36-2D1C-3546-99B4-711DA7F7C90D}"/>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20048141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33F59-79C4-FA42-A1E4-393220919FC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08BAF9-8946-E244-AC25-3128E11BBB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EE1E1D-88B9-8241-BDD2-7A4477CA15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929F9C-0294-EA42-B448-8994D09DEF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25ABA3-AA81-CC4B-96AF-CD780F76FD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22AF26-1B77-4347-BB5C-649A71A86CB5}"/>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8" name="Footer Placeholder 7">
            <a:extLst>
              <a:ext uri="{FF2B5EF4-FFF2-40B4-BE49-F238E27FC236}">
                <a16:creationId xmlns:a16="http://schemas.microsoft.com/office/drawing/2014/main" id="{68D0658A-F317-2D4A-9EF1-6A31EA422A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7F194B7-A125-BE4F-8E64-D1F4D5F4FBD1}"/>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71376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CE28E-9A6E-7045-9669-4B17988A09A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E7A6C85-B830-DE45-B374-590B3DF8C5B9}"/>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4" name="Footer Placeholder 3">
            <a:extLst>
              <a:ext uri="{FF2B5EF4-FFF2-40B4-BE49-F238E27FC236}">
                <a16:creationId xmlns:a16="http://schemas.microsoft.com/office/drawing/2014/main" id="{44141A23-DC65-F549-AF74-AF119CCB416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D85D2DB-4905-9544-98A4-10AB5D2C3187}"/>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463211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00AD34-37BE-CD40-9930-B3D1FD193519}"/>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3" name="Footer Placeholder 2">
            <a:extLst>
              <a:ext uri="{FF2B5EF4-FFF2-40B4-BE49-F238E27FC236}">
                <a16:creationId xmlns:a16="http://schemas.microsoft.com/office/drawing/2014/main" id="{1CE3D826-9D94-8D4A-87E5-4604A07350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0FC879-321F-0D47-8A50-E6986EB19E9E}"/>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79385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36ADC-F030-F14B-8BC0-AE7A2723A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594EF6-3916-C245-B624-499BBEEF2F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95A746-BEDA-D245-ABBE-7EEDF12E12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1988CE-5A0E-CD4F-993D-2690C81CD7CA}"/>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6" name="Footer Placeholder 5">
            <a:extLst>
              <a:ext uri="{FF2B5EF4-FFF2-40B4-BE49-F238E27FC236}">
                <a16:creationId xmlns:a16="http://schemas.microsoft.com/office/drawing/2014/main" id="{41748728-BC44-514D-9643-F01E441951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88AC90-1E02-CA4A-B436-DDC0490F4234}"/>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973674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77F2-2263-274F-BA72-00A5E374A5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DBBB27F-58AB-F24E-8D98-9888B1D976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F6AA983-53EA-EB44-987A-867EE0B82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044FEB-F091-FE4D-BBA8-9D7F656B3B9F}"/>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6" name="Footer Placeholder 5">
            <a:extLst>
              <a:ext uri="{FF2B5EF4-FFF2-40B4-BE49-F238E27FC236}">
                <a16:creationId xmlns:a16="http://schemas.microsoft.com/office/drawing/2014/main" id="{CB78E2D6-CD1D-1B41-B0ED-C20207A740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FAA90F8-E67A-E44E-BC7D-5B866D1B5559}"/>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37755844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919A5-6E7C-1E4C-9626-F820C92B41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7FD33E-D0CE-1E46-94E1-06382DB21C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BEB14A-3B10-FE4C-84CE-AA365E627266}"/>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0ADD377F-90B5-0245-AC42-E5538F983E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51E37B-A549-0043-9DC9-485204DFBDED}"/>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7671121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8F36A4-40F9-AE4F-8ED3-CE7380CDDD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838350-B66C-C545-9FEA-D85C418D8A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E5E1C-A365-8F4F-98B5-61140502A6A4}"/>
              </a:ext>
            </a:extLst>
          </p:cNvPr>
          <p:cNvSpPr>
            <a:spLocks noGrp="1"/>
          </p:cNvSpPr>
          <p:nvPr>
            <p:ph type="dt" sz="half" idx="10"/>
          </p:nvPr>
        </p:nvSpPr>
        <p:spPr/>
        <p:txBody>
          <a:body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94BD0556-857B-454F-AAF8-2E47B8A8C43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6BA3BC-4621-C749-B3B7-8E170679D4AB}"/>
              </a:ext>
            </a:extLst>
          </p:cNvPr>
          <p:cNvSpPr>
            <a:spLocks noGrp="1"/>
          </p:cNvSpPr>
          <p:nvPr>
            <p:ph type="sldNum" sz="quarter" idx="12"/>
          </p:nvPr>
        </p:nvSpPr>
        <p:spPr/>
        <p:txBody>
          <a:bodyPr/>
          <a:lstStyle/>
          <a:p>
            <a:fld id="{7FB9EFC2-84ED-324B-A477-345F9E42927C}" type="slidenum">
              <a:rPr lang="en-US" smtClean="0"/>
              <a:t>‹#›</a:t>
            </a:fld>
            <a:endParaRPr lang="en-US" dirty="0"/>
          </a:p>
        </p:txBody>
      </p:sp>
    </p:spTree>
    <p:extLst>
      <p:ext uri="{BB962C8B-B14F-4D97-AF65-F5344CB8AC3E}">
        <p14:creationId xmlns:p14="http://schemas.microsoft.com/office/powerpoint/2010/main" val="15201557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8/5/2020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CD9FC8-14EA-7549-89C2-5552A43FA5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44209F9-D963-5447-A761-3B2E3F6C33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CB586-0901-3D4E-AB6B-182FCC3B33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D750D-B586-E542-AB05-26FEAAD3F897}" type="datetimeFigureOut">
              <a:rPr lang="en-US" smtClean="0"/>
              <a:t>8/5/2020</a:t>
            </a:fld>
            <a:endParaRPr lang="en-US" dirty="0"/>
          </a:p>
        </p:txBody>
      </p:sp>
      <p:sp>
        <p:nvSpPr>
          <p:cNvPr id="5" name="Footer Placeholder 4">
            <a:extLst>
              <a:ext uri="{FF2B5EF4-FFF2-40B4-BE49-F238E27FC236}">
                <a16:creationId xmlns:a16="http://schemas.microsoft.com/office/drawing/2014/main" id="{D6054E0E-BEB3-EB48-A250-D6DD070E5E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62F9FAC-80B5-3547-8D1A-E3485868D1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B9EFC2-84ED-324B-A477-345F9E42927C}" type="slidenum">
              <a:rPr lang="en-US" smtClean="0"/>
              <a:t>‹#›</a:t>
            </a:fld>
            <a:endParaRPr lang="en-US" dirty="0"/>
          </a:p>
        </p:txBody>
      </p:sp>
    </p:spTree>
    <p:extLst>
      <p:ext uri="{BB962C8B-B14F-4D97-AF65-F5344CB8AC3E}">
        <p14:creationId xmlns:p14="http://schemas.microsoft.com/office/powerpoint/2010/main" val="186980135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hyperlink" Target="about:blank" TargetMode="External"/><Relationship Id="rId3" Type="http://schemas.openxmlformats.org/officeDocument/2006/relationships/image" Target="../media/image12.png"/><Relationship Id="rId7" Type="http://schemas.openxmlformats.org/officeDocument/2006/relationships/hyperlink" Target="about:blank"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15.jpg"/><Relationship Id="rId5" Type="http://schemas.openxmlformats.org/officeDocument/2006/relationships/image" Target="../media/image14.tiff"/><Relationship Id="rId10" Type="http://schemas.openxmlformats.org/officeDocument/2006/relationships/image" Target="../media/image10.png"/><Relationship Id="rId4" Type="http://schemas.openxmlformats.org/officeDocument/2006/relationships/image" Target="../media/image13.jpeg"/><Relationship Id="rId9" Type="http://schemas.openxmlformats.org/officeDocument/2006/relationships/hyperlink" Target="about:blank"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about:blank" TargetMode="External"/><Relationship Id="rId3" Type="http://schemas.openxmlformats.org/officeDocument/2006/relationships/image" Target="../media/image16.png"/><Relationship Id="rId7" Type="http://schemas.openxmlformats.org/officeDocument/2006/relationships/hyperlink" Target="about:blank" TargetMode="External"/><Relationship Id="rId12"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hyperlink" Target="about:blank" TargetMode="External"/><Relationship Id="rId11" Type="http://schemas.openxmlformats.org/officeDocument/2006/relationships/image" Target="../media/image15.jpg"/><Relationship Id="rId5" Type="http://schemas.openxmlformats.org/officeDocument/2006/relationships/hyperlink" Target="about:blank" TargetMode="External"/><Relationship Id="rId10"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hyperlink" Target="about:blank"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3.jpg"/><Relationship Id="rId7"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5.jpg"/><Relationship Id="rId4" Type="http://schemas.openxmlformats.org/officeDocument/2006/relationships/image" Target="../media/image24.jpg"/><Relationship Id="rId9"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18.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8" Type="http://schemas.openxmlformats.org/officeDocument/2006/relationships/image" Target="../media/image28.jpg"/><Relationship Id="rId13" Type="http://schemas.openxmlformats.org/officeDocument/2006/relationships/image" Target="../media/image26.png"/><Relationship Id="rId3" Type="http://schemas.openxmlformats.org/officeDocument/2006/relationships/hyperlink" Target="about:blank" TargetMode="External"/><Relationship Id="rId7" Type="http://schemas.openxmlformats.org/officeDocument/2006/relationships/hyperlink" Target="about:blank" TargetMode="External"/><Relationship Id="rId12" Type="http://schemas.openxmlformats.org/officeDocument/2006/relationships/image" Target="../media/image31.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about:blank" TargetMode="External"/><Relationship Id="rId11" Type="http://schemas.openxmlformats.org/officeDocument/2006/relationships/image" Target="../media/image22.png"/><Relationship Id="rId5" Type="http://schemas.openxmlformats.org/officeDocument/2006/relationships/hyperlink" Target="about:blank" TargetMode="External"/><Relationship Id="rId15" Type="http://schemas.openxmlformats.org/officeDocument/2006/relationships/image" Target="../media/image10.png"/><Relationship Id="rId10" Type="http://schemas.openxmlformats.org/officeDocument/2006/relationships/image" Target="../media/image30.jpg"/><Relationship Id="rId4" Type="http://schemas.openxmlformats.org/officeDocument/2006/relationships/hyperlink" Target="about:blank" TargetMode="External"/><Relationship Id="rId9" Type="http://schemas.openxmlformats.org/officeDocument/2006/relationships/image" Target="../media/image29.jpg"/><Relationship Id="rId14"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about:blank"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65.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10.png"/><Relationship Id="rId4" Type="http://schemas.openxmlformats.org/officeDocument/2006/relationships/image" Target="../media/image47.png"/><Relationship Id="rId9"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about:blank" TargetMode="External"/><Relationship Id="rId7" Type="http://schemas.openxmlformats.org/officeDocument/2006/relationships/image" Target="../media/image59.png"/><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58.png"/><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image" Target="../media/image63.jfif"/><Relationship Id="rId5" Type="http://schemas.openxmlformats.org/officeDocument/2006/relationships/image" Target="../media/image62.jfif"/><Relationship Id="rId4" Type="http://schemas.openxmlformats.org/officeDocument/2006/relationships/image" Target="../media/image61.png"/></Relationships>
</file>

<file path=ppt/slides/_rels/slide75.xml.rels><?xml version="1.0" encoding="UTF-8" standalone="yes"?>
<Relationships xmlns="http://schemas.openxmlformats.org/package/2006/relationships"><Relationship Id="rId3" Type="http://schemas.openxmlformats.org/officeDocument/2006/relationships/image" Target="../media/image62.jfif"/><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63.jfif"/></Relationships>
</file>

<file path=ppt/slides/_rels/slide7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64.png"/></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7.xml"/><Relationship Id="rId1" Type="http://schemas.openxmlformats.org/officeDocument/2006/relationships/slideLayout" Target="../slideLayouts/slideLayout14.xml"/><Relationship Id="rId5" Type="http://schemas.openxmlformats.org/officeDocument/2006/relationships/image" Target="../media/image58.png"/><Relationship Id="rId4" Type="http://schemas.openxmlformats.org/officeDocument/2006/relationships/image" Target="../media/image66.png"/></Relationships>
</file>

<file path=ppt/slides/_rels/slide79.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78.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9.xml"/><Relationship Id="rId1" Type="http://schemas.openxmlformats.org/officeDocument/2006/relationships/slideLayout" Target="../slideLayouts/slideLayout6.xml"/><Relationship Id="rId5" Type="http://schemas.openxmlformats.org/officeDocument/2006/relationships/image" Target="../media/image69.png"/><Relationship Id="rId4" Type="http://schemas.openxmlformats.org/officeDocument/2006/relationships/hyperlink" Target="about:blank"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80.xml"/><Relationship Id="rId1" Type="http://schemas.openxmlformats.org/officeDocument/2006/relationships/slideLayout" Target="../slideLayouts/slideLayout28.xml"/><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8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28.xml"/><Relationship Id="rId4" Type="http://schemas.openxmlformats.org/officeDocument/2006/relationships/hyperlink" Target="about:blan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690B3-4730-4B65-A884-2A2CBF664A3B}"/>
              </a:ext>
            </a:extLst>
          </p:cNvPr>
          <p:cNvSpPr>
            <a:spLocks noGrp="1"/>
          </p:cNvSpPr>
          <p:nvPr>
            <p:ph type="title"/>
          </p:nvPr>
        </p:nvSpPr>
        <p:spPr>
          <a:xfrm>
            <a:off x="888998" y="4707825"/>
            <a:ext cx="10414000" cy="972344"/>
          </a:xfrm>
        </p:spPr>
        <p:txBody>
          <a:bodyPr>
            <a:normAutofit fontScale="90000"/>
          </a:bodyPr>
          <a:lstStyle/>
          <a:p>
            <a:r>
              <a:rPr lang="en-US" sz="3300" b="1" dirty="0"/>
              <a:t>Data and Accountability for 2020-21 and More</a:t>
            </a:r>
            <a:br>
              <a:rPr lang="en-US" b="1" dirty="0"/>
            </a:br>
            <a:br>
              <a:rPr lang="en-US" dirty="0"/>
            </a:br>
            <a:endParaRPr lang="en-US" dirty="0"/>
          </a:p>
        </p:txBody>
      </p:sp>
      <p:sp>
        <p:nvSpPr>
          <p:cNvPr id="3" name="TextBox 2">
            <a:extLst>
              <a:ext uri="{FF2B5EF4-FFF2-40B4-BE49-F238E27FC236}">
                <a16:creationId xmlns:a16="http://schemas.microsoft.com/office/drawing/2014/main" id="{85B30797-54C9-4EE1-B6D9-25E561C4510B}"/>
              </a:ext>
            </a:extLst>
          </p:cNvPr>
          <p:cNvSpPr txBox="1"/>
          <p:nvPr/>
        </p:nvSpPr>
        <p:spPr>
          <a:xfrm>
            <a:off x="2919456" y="5107076"/>
            <a:ext cx="6353085" cy="9643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Dr. Carolyn Zachry and Javier Romero, CAEP Office</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b="1" dirty="0">
                <a:solidFill>
                  <a:srgbClr val="FFFFFF"/>
                </a:solidFill>
                <a:latin typeface="Helvetica Neue"/>
                <a:ea typeface="Helvetica Neue"/>
                <a:cs typeface="Helvetica Neue"/>
                <a:sym typeface="Helvetica Neue"/>
              </a:rPr>
              <a:t>OTAN, WestEd and CASAS</a:t>
            </a:r>
            <a:r>
              <a:rPr kumimoji="0" lang="en-US" sz="18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600" b="1" dirty="0">
                <a:solidFill>
                  <a:srgbClr val="FFFFFF"/>
                </a:solidFill>
                <a:latin typeface="Helvetica Neue"/>
                <a:ea typeface="Helvetica Neue"/>
                <a:cs typeface="Helvetica Neue"/>
                <a:sym typeface="Helvetica Neue"/>
              </a:rPr>
              <a:t>August</a:t>
            </a:r>
            <a:r>
              <a:rPr kumimoji="0" lang="en-US" sz="16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5, 2020</a:t>
            </a:r>
            <a:r>
              <a:rPr kumimoji="0" lang="en-US" sz="2000" b="1" i="0" u="none" strike="noStrike" kern="1200" cap="none" spc="0" normalizeH="0" baseline="0" noProof="0" dirty="0">
                <a:ln>
                  <a:noFill/>
                </a:ln>
                <a:solidFill>
                  <a:srgbClr val="FFFFFF"/>
                </a:solidFill>
                <a:effectLst/>
                <a:uLnTx/>
                <a:uFillTx/>
                <a:latin typeface="Helvetica Neue"/>
                <a:ea typeface="Helvetica Neue"/>
                <a:cs typeface="Helvetica Neue"/>
                <a:sym typeface="Helvetica Neue"/>
              </a:rPr>
              <a:t> </a:t>
            </a:r>
          </a:p>
        </p:txBody>
      </p:sp>
    </p:spTree>
    <p:extLst>
      <p:ext uri="{BB962C8B-B14F-4D97-AF65-F5344CB8AC3E}">
        <p14:creationId xmlns:p14="http://schemas.microsoft.com/office/powerpoint/2010/main" val="149075307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3600" dirty="0"/>
              <a:t>Basic Education – includes both ABE and ASE</a:t>
            </a:r>
          </a:p>
          <a:p>
            <a:pPr marL="971550" lvl="1" indent="-514350">
              <a:buFont typeface="+mj-lt"/>
              <a:buAutoNum type="arabicPeriod"/>
            </a:pPr>
            <a:r>
              <a:rPr lang="en-US" sz="3200" dirty="0"/>
              <a:t>Basic Skills (ABE)</a:t>
            </a:r>
          </a:p>
          <a:p>
            <a:pPr marL="971550" lvl="1" indent="-514350">
              <a:buFont typeface="+mj-lt"/>
              <a:buAutoNum type="arabicPeriod"/>
            </a:pPr>
            <a:r>
              <a:rPr lang="en-US" sz="3200" dirty="0"/>
              <a:t>High School Equivalency (HSE)</a:t>
            </a:r>
          </a:p>
          <a:p>
            <a:pPr marL="971550" lvl="1" indent="-514350">
              <a:buFont typeface="+mj-lt"/>
              <a:buAutoNum type="arabicPeriod"/>
            </a:pPr>
            <a:r>
              <a:rPr lang="en-US" sz="3200" dirty="0"/>
              <a:t>High School Diploma</a:t>
            </a:r>
          </a:p>
          <a:p>
            <a:pPr marL="0" indent="0">
              <a:buNone/>
            </a:pPr>
            <a:endParaRPr lang="en-US" sz="3600" dirty="0"/>
          </a:p>
          <a:p>
            <a:pPr marL="0" indent="0">
              <a:buNone/>
            </a:pPr>
            <a:r>
              <a:rPr lang="en-US" sz="3600" dirty="0"/>
              <a:t>CTE –includes three subcategories </a:t>
            </a:r>
          </a:p>
          <a:p>
            <a:pPr marL="971550" lvl="1" indent="-514350">
              <a:buFont typeface="+mj-lt"/>
              <a:buAutoNum type="arabicPeriod"/>
            </a:pPr>
            <a:r>
              <a:rPr lang="en-US" sz="3200" dirty="0"/>
              <a:t>Short Term CTE</a:t>
            </a:r>
          </a:p>
          <a:p>
            <a:pPr marL="971550" lvl="1" indent="-514350">
              <a:buFont typeface="+mj-lt"/>
              <a:buAutoNum type="arabicPeriod"/>
            </a:pPr>
            <a:r>
              <a:rPr lang="en-US" sz="3200" dirty="0"/>
              <a:t>Workforce Preparation</a:t>
            </a:r>
          </a:p>
          <a:p>
            <a:pPr marL="971550" lvl="1" indent="-514350">
              <a:buFont typeface="+mj-lt"/>
              <a:buAutoNum type="arabicPeriod"/>
            </a:pPr>
            <a:r>
              <a:rPr lang="en-US" sz="3200" dirty="0"/>
              <a:t>Pre-apprenticeship</a:t>
            </a:r>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3996400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515600" cy="947481"/>
          </a:xfrm>
        </p:spPr>
        <p:txBody>
          <a:bodyPr>
            <a:normAutofit fontScale="90000"/>
          </a:bodyPr>
          <a:lstStyle/>
          <a:p>
            <a:r>
              <a:rPr lang="en-US" dirty="0"/>
              <a:t>PY 2020-21 CAEP Program Structure: </a:t>
            </a:r>
            <a:br>
              <a:rPr lang="en-US" dirty="0"/>
            </a:br>
            <a:r>
              <a:rPr lang="en-US" dirty="0"/>
              <a:t>AB 104 Outcomes</a:t>
            </a:r>
          </a:p>
        </p:txBody>
      </p:sp>
      <p:pic>
        <p:nvPicPr>
          <p:cNvPr id="3" name="Picture 2"/>
          <p:cNvPicPr>
            <a:picLocks noChangeAspect="1"/>
          </p:cNvPicPr>
          <p:nvPr/>
        </p:nvPicPr>
        <p:blipFill>
          <a:blip r:embed="rId3"/>
          <a:stretch>
            <a:fillRect/>
          </a:stretch>
        </p:blipFill>
        <p:spPr>
          <a:xfrm>
            <a:off x="2224704" y="1651819"/>
            <a:ext cx="7742591" cy="4911387"/>
          </a:xfrm>
          <a:prstGeom prst="rect">
            <a:avLst/>
          </a:prstGeom>
        </p:spPr>
      </p:pic>
      <p:pic>
        <p:nvPicPr>
          <p:cNvPr id="5" name="Picture 4">
            <a:extLst>
              <a:ext uri="{FF2B5EF4-FFF2-40B4-BE49-F238E27FC236}">
                <a16:creationId xmlns:a16="http://schemas.microsoft.com/office/drawing/2014/main" id="{AA15C73D-22F4-4586-9A5C-5311E08B67DB}"/>
              </a:ext>
            </a:extLst>
          </p:cNvPr>
          <p:cNvPicPr>
            <a:picLocks noChangeAspect="1"/>
          </p:cNvPicPr>
          <p:nvPr/>
        </p:nvPicPr>
        <p:blipFill>
          <a:blip r:embed="rId4"/>
          <a:stretch>
            <a:fillRect/>
          </a:stretch>
        </p:blipFill>
        <p:spPr>
          <a:xfrm>
            <a:off x="36050" y="6262775"/>
            <a:ext cx="2188654" cy="548688"/>
          </a:xfrm>
          <a:prstGeom prst="rect">
            <a:avLst/>
          </a:prstGeom>
        </p:spPr>
      </p:pic>
    </p:spTree>
    <p:extLst>
      <p:ext uri="{BB962C8B-B14F-4D97-AF65-F5344CB8AC3E}">
        <p14:creationId xmlns:p14="http://schemas.microsoft.com/office/powerpoint/2010/main" val="2888614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420190" y="1566832"/>
            <a:ext cx="11533238" cy="4938969"/>
          </a:xfrm>
        </p:spPr>
        <p:txBody>
          <a:bodyPr>
            <a:noAutofit/>
          </a:bodyPr>
          <a:lstStyle/>
          <a:p>
            <a:pPr marL="0" indent="0">
              <a:buNone/>
            </a:pPr>
            <a:r>
              <a:rPr lang="en-US" sz="3600" dirty="0"/>
              <a:t>CAEP reports the number of “</a:t>
            </a:r>
            <a:r>
              <a:rPr lang="en-US" sz="3600" b="1" dirty="0"/>
              <a:t>Adults Served” </a:t>
            </a:r>
            <a:r>
              <a:rPr lang="en-US" sz="3600" dirty="0"/>
              <a:t> includes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b="1" dirty="0"/>
              <a:t>Participants </a:t>
            </a:r>
            <a:r>
              <a:rPr lang="en-US" sz="3200" dirty="0"/>
              <a:t>who received 12 or more instructional contact hours over a single program year. </a:t>
            </a:r>
          </a:p>
        </p:txBody>
      </p:sp>
      <p:pic>
        <p:nvPicPr>
          <p:cNvPr id="5" name="Picture 4">
            <a:extLst>
              <a:ext uri="{FF2B5EF4-FFF2-40B4-BE49-F238E27FC236}">
                <a16:creationId xmlns:a16="http://schemas.microsoft.com/office/drawing/2014/main" id="{2676B70D-B1C6-4E3B-AEFD-E39DADE8977F}"/>
              </a:ext>
            </a:extLst>
          </p:cNvPr>
          <p:cNvPicPr>
            <a:picLocks noChangeAspect="1"/>
          </p:cNvPicPr>
          <p:nvPr/>
        </p:nvPicPr>
        <p:blipFill>
          <a:blip r:embed="rId3"/>
          <a:stretch>
            <a:fillRect/>
          </a:stretch>
        </p:blipFill>
        <p:spPr>
          <a:xfrm>
            <a:off x="80352" y="6218531"/>
            <a:ext cx="2188654" cy="548688"/>
          </a:xfrm>
          <a:prstGeom prst="rect">
            <a:avLst/>
          </a:prstGeom>
        </p:spPr>
      </p:pic>
    </p:spTree>
    <p:extLst>
      <p:ext uri="{BB962C8B-B14F-4D97-AF65-F5344CB8AC3E}">
        <p14:creationId xmlns:p14="http://schemas.microsoft.com/office/powerpoint/2010/main" val="1310004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744618"/>
          </a:xfrm>
        </p:spPr>
        <p:txBody>
          <a:bodyPr>
            <a:normAutofit lnSpcReduction="10000"/>
          </a:bodyPr>
          <a:lstStyle/>
          <a:p>
            <a:pPr marL="0" indent="0">
              <a:buNone/>
            </a:pPr>
            <a:r>
              <a:rPr lang="en-US" sz="3200" b="1" dirty="0"/>
              <a:t>Enrollment / Instructional Hours </a:t>
            </a:r>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pic>
        <p:nvPicPr>
          <p:cNvPr id="5" name="Picture 4">
            <a:extLst>
              <a:ext uri="{FF2B5EF4-FFF2-40B4-BE49-F238E27FC236}">
                <a16:creationId xmlns:a16="http://schemas.microsoft.com/office/drawing/2014/main" id="{318681F7-4B64-42B1-8E92-66FC37FCBBA5}"/>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485199" y="1004224"/>
            <a:ext cx="10713721" cy="5643302"/>
          </a:xfrm>
        </p:spPr>
        <p:txBody>
          <a:bodyPr anchor="ctr">
            <a:normAutofit/>
          </a:bodyPr>
          <a:lstStyle/>
          <a:p>
            <a:pPr marL="0" indent="0">
              <a:buNone/>
            </a:pPr>
            <a:r>
              <a:rPr lang="en-US" sz="3500" b="1" dirty="0">
                <a:solidFill>
                  <a:srgbClr val="000000"/>
                </a:solidFill>
              </a:rPr>
              <a:t>Distance Education</a:t>
            </a:r>
            <a:r>
              <a:rPr lang="en-US" sz="3500" dirty="0">
                <a:solidFill>
                  <a:srgbClr val="000000"/>
                </a:solidFill>
              </a:rPr>
              <a:t>—Formal learning activity where students and instructors are separated by geography, time, or both, for the majority of the instructional period. </a:t>
            </a:r>
          </a:p>
          <a:p>
            <a:r>
              <a:rPr lang="en-US" sz="3000" dirty="0">
                <a:solidFill>
                  <a:srgbClr val="000000"/>
                </a:solidFill>
              </a:rPr>
              <a:t>Distance learning materials are delivered through a variety of media, including but not limited to, print, audio recording, videotape, broadcasts, computer software, Web-based programs, and other online technology. </a:t>
            </a:r>
          </a:p>
          <a:p>
            <a:r>
              <a:rPr lang="en-US" sz="3000" dirty="0">
                <a:solidFill>
                  <a:srgbClr val="000000"/>
                </a:solidFill>
              </a:rPr>
              <a:t>Teachers support distance learners through communication by mail, telephone, e-mail, or online technologies and software.</a:t>
            </a: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16</a:t>
            </a:fld>
            <a:endParaRPr lang="en-US" dirty="0"/>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Distance Learning </a:t>
            </a:r>
            <a:endParaRPr lang="en-US" dirty="0"/>
          </a:p>
        </p:txBody>
      </p:sp>
      <p:pic>
        <p:nvPicPr>
          <p:cNvPr id="7" name="Picture 6">
            <a:extLst>
              <a:ext uri="{FF2B5EF4-FFF2-40B4-BE49-F238E27FC236}">
                <a16:creationId xmlns:a16="http://schemas.microsoft.com/office/drawing/2014/main" id="{B9FCE66F-E281-47F6-8279-208E554AF0EC}"/>
              </a:ext>
            </a:extLst>
          </p:cNvPr>
          <p:cNvPicPr>
            <a:picLocks noChangeAspect="1"/>
          </p:cNvPicPr>
          <p:nvPr/>
        </p:nvPicPr>
        <p:blipFill>
          <a:blip r:embed="rId4"/>
          <a:stretch>
            <a:fillRect/>
          </a:stretch>
        </p:blipFill>
        <p:spPr>
          <a:xfrm>
            <a:off x="121448" y="6264568"/>
            <a:ext cx="2188654" cy="548688"/>
          </a:xfrm>
          <a:prstGeom prst="rect">
            <a:avLst/>
          </a:prstGeom>
        </p:spPr>
      </p:pic>
    </p:spTree>
    <p:extLst>
      <p:ext uri="{BB962C8B-B14F-4D97-AF65-F5344CB8AC3E}">
        <p14:creationId xmlns:p14="http://schemas.microsoft.com/office/powerpoint/2010/main" val="1880334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Rectangle 141">
            <a:extLst>
              <a:ext uri="{FF2B5EF4-FFF2-40B4-BE49-F238E27FC236}">
                <a16:creationId xmlns:a16="http://schemas.microsoft.com/office/drawing/2014/main" id="{7D2AA9EB-ACE2-48F8-8185-792EE94134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83095" cy="6858000"/>
          </a:xfrm>
          <a:prstGeom prst="rect">
            <a:avLst/>
          </a:prstGeom>
          <a:gradFill>
            <a:gsLst>
              <a:gs pos="0">
                <a:schemeClr val="accent1">
                  <a:lumMod val="100000"/>
                  <a:alpha val="72000"/>
                </a:schemeClr>
              </a:gs>
              <a:gs pos="25000">
                <a:schemeClr val="accent1">
                  <a:alpha val="55000"/>
                </a:schemeClr>
              </a:gs>
              <a:gs pos="94000">
                <a:schemeClr val="bg2">
                  <a:lumMod val="75000"/>
                  <a:alpha val="90000"/>
                </a:schemeClr>
              </a:gs>
              <a:gs pos="100000">
                <a:schemeClr val="bg2">
                  <a:lumMod val="75000"/>
                  <a:alpha val="90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4" name="Picture 143">
            <a:extLst>
              <a:ext uri="{FF2B5EF4-FFF2-40B4-BE49-F238E27FC236}">
                <a16:creationId xmlns:a16="http://schemas.microsoft.com/office/drawing/2014/main" id="{59D7A164-22E7-4B37-B0E3-935FC9C314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4" name="Title 3">
            <a:extLst>
              <a:ext uri="{FF2B5EF4-FFF2-40B4-BE49-F238E27FC236}">
                <a16:creationId xmlns:a16="http://schemas.microsoft.com/office/drawing/2014/main" id="{785A3332-5B23-2B49-A0E2-541A816F073D}"/>
              </a:ext>
            </a:extLst>
          </p:cNvPr>
          <p:cNvSpPr>
            <a:spLocks noGrp="1"/>
          </p:cNvSpPr>
          <p:nvPr>
            <p:ph type="title"/>
          </p:nvPr>
        </p:nvSpPr>
        <p:spPr>
          <a:xfrm>
            <a:off x="6738267" y="802955"/>
            <a:ext cx="4333814" cy="1454051"/>
          </a:xfrm>
        </p:spPr>
        <p:txBody>
          <a:bodyPr>
            <a:normAutofit/>
          </a:bodyPr>
          <a:lstStyle/>
          <a:p>
            <a:r>
              <a:rPr lang="en-US" sz="4000" dirty="0">
                <a:solidFill>
                  <a:srgbClr val="000000"/>
                </a:solidFill>
              </a:rPr>
              <a:t>DL Strategies </a:t>
            </a:r>
          </a:p>
        </p:txBody>
      </p:sp>
      <p:sp>
        <p:nvSpPr>
          <p:cNvPr id="146" name="Freeform 67">
            <a:extLst>
              <a:ext uri="{FF2B5EF4-FFF2-40B4-BE49-F238E27FC236}">
                <a16:creationId xmlns:a16="http://schemas.microsoft.com/office/drawing/2014/main" id="{730F02D6-D4A4-42E5-A722-43B088C7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07136"/>
            <a:ext cx="3177287" cy="2650864"/>
          </a:xfrm>
          <a:custGeom>
            <a:avLst/>
            <a:gdLst>
              <a:gd name="connsiteX0" fmla="*/ 1465277 w 3242130"/>
              <a:gd name="connsiteY0" fmla="*/ 0 h 2704964"/>
              <a:gd name="connsiteX1" fmla="*/ 3242130 w 3242130"/>
              <a:gd name="connsiteY1" fmla="*/ 1776853 h 2704964"/>
              <a:gd name="connsiteX2" fmla="*/ 3027674 w 3242130"/>
              <a:gd name="connsiteY2" fmla="*/ 2623807 h 2704964"/>
              <a:gd name="connsiteX3" fmla="*/ 2978369 w 3242130"/>
              <a:gd name="connsiteY3" fmla="*/ 2704964 h 2704964"/>
              <a:gd name="connsiteX4" fmla="*/ 0 w 3242130"/>
              <a:gd name="connsiteY4" fmla="*/ 2704964 h 2704964"/>
              <a:gd name="connsiteX5" fmla="*/ 0 w 3242130"/>
              <a:gd name="connsiteY5" fmla="*/ 772542 h 2704964"/>
              <a:gd name="connsiteX6" fmla="*/ 94171 w 3242130"/>
              <a:gd name="connsiteY6" fmla="*/ 646610 h 2704964"/>
              <a:gd name="connsiteX7" fmla="*/ 1465277 w 3242130"/>
              <a:gd name="connsiteY7" fmla="*/ 0 h 270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2130" h="2704964">
                <a:moveTo>
                  <a:pt x="1465277" y="0"/>
                </a:moveTo>
                <a:cubicBezTo>
                  <a:pt x="2446606" y="0"/>
                  <a:pt x="3242130" y="795524"/>
                  <a:pt x="3242130" y="1776853"/>
                </a:cubicBezTo>
                <a:cubicBezTo>
                  <a:pt x="3242130" y="2083519"/>
                  <a:pt x="3164442" y="2372039"/>
                  <a:pt x="3027674" y="2623807"/>
                </a:cubicBezTo>
                <a:lnTo>
                  <a:pt x="2978369" y="2704964"/>
                </a:lnTo>
                <a:lnTo>
                  <a:pt x="0" y="2704964"/>
                </a:lnTo>
                <a:lnTo>
                  <a:pt x="0" y="772542"/>
                </a:lnTo>
                <a:lnTo>
                  <a:pt x="94171" y="646610"/>
                </a:lnTo>
                <a:cubicBezTo>
                  <a:pt x="420072" y="251709"/>
                  <a:pt x="913280" y="0"/>
                  <a:pt x="1465277"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8" name="Oval 147">
            <a:extLst>
              <a:ext uri="{FF2B5EF4-FFF2-40B4-BE49-F238E27FC236}">
                <a16:creationId xmlns:a16="http://schemas.microsoft.com/office/drawing/2014/main" id="{F2C965BE-B8BF-4344-8E81-62E0BFE4CB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69751" y="2897495"/>
            <a:ext cx="2788232" cy="2788232"/>
          </a:xfrm>
          <a:prstGeom prst="ellipse">
            <a:avLst/>
          </a:pr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0" name="Freeform 65">
            <a:extLst>
              <a:ext uri="{FF2B5EF4-FFF2-40B4-BE49-F238E27FC236}">
                <a16:creationId xmlns:a16="http://schemas.microsoft.com/office/drawing/2014/main" id="{122DB9C1-63F1-47FD-BE8D-08903F853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090921" cy="3465906"/>
          </a:xfrm>
          <a:custGeom>
            <a:avLst/>
            <a:gdLst>
              <a:gd name="connsiteX0" fmla="*/ 0 w 4090921"/>
              <a:gd name="connsiteY0" fmla="*/ 0 h 3465906"/>
              <a:gd name="connsiteX1" fmla="*/ 3746474 w 4090921"/>
              <a:gd name="connsiteY1" fmla="*/ 0 h 3465906"/>
              <a:gd name="connsiteX2" fmla="*/ 3817144 w 4090921"/>
              <a:gd name="connsiteY2" fmla="*/ 116327 h 3465906"/>
              <a:gd name="connsiteX3" fmla="*/ 4090921 w 4090921"/>
              <a:gd name="connsiteY3" fmla="*/ 1197557 h 3465906"/>
              <a:gd name="connsiteX4" fmla="*/ 1822572 w 4090921"/>
              <a:gd name="connsiteY4" fmla="*/ 3465906 h 3465906"/>
              <a:gd name="connsiteX5" fmla="*/ 72204 w 4090921"/>
              <a:gd name="connsiteY5" fmla="*/ 2640438 h 3465906"/>
              <a:gd name="connsiteX6" fmla="*/ 0 w 4090921"/>
              <a:gd name="connsiteY6" fmla="*/ 2543882 h 3465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90921" h="3465906">
                <a:moveTo>
                  <a:pt x="0" y="0"/>
                </a:moveTo>
                <a:lnTo>
                  <a:pt x="3746474" y="0"/>
                </a:lnTo>
                <a:lnTo>
                  <a:pt x="3817144" y="116327"/>
                </a:lnTo>
                <a:cubicBezTo>
                  <a:pt x="3991744" y="437737"/>
                  <a:pt x="4090921" y="806065"/>
                  <a:pt x="4090921" y="1197557"/>
                </a:cubicBezTo>
                <a:cubicBezTo>
                  <a:pt x="4090921" y="2450332"/>
                  <a:pt x="3075348" y="3465906"/>
                  <a:pt x="1822572" y="3465906"/>
                </a:cubicBezTo>
                <a:cubicBezTo>
                  <a:pt x="1117886" y="3465906"/>
                  <a:pt x="488252" y="3144572"/>
                  <a:pt x="72204" y="2640438"/>
                </a:cubicBezTo>
                <a:lnTo>
                  <a:pt x="0" y="2543882"/>
                </a:ln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26" name="Picture 2" descr="Student, Education, In The Distance, School, Study">
            <a:extLst>
              <a:ext uri="{FF2B5EF4-FFF2-40B4-BE49-F238E27FC236}">
                <a16:creationId xmlns:a16="http://schemas.microsoft.com/office/drawing/2014/main" id="{4DE474DB-9F2B-6342-A1BF-322C46E9A92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9972" y="345781"/>
            <a:ext cx="3298594" cy="20946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0CFFA3F-0F76-8D4A-B71C-805FF49C02B4}"/>
              </a:ext>
            </a:extLst>
          </p:cNvPr>
          <p:cNvPicPr>
            <a:picLocks noChangeAspect="1"/>
          </p:cNvPicPr>
          <p:nvPr/>
        </p:nvPicPr>
        <p:blipFill>
          <a:blip r:embed="rId5"/>
          <a:stretch>
            <a:fillRect/>
          </a:stretch>
        </p:blipFill>
        <p:spPr>
          <a:xfrm>
            <a:off x="284239" y="4838838"/>
            <a:ext cx="2245902" cy="1796722"/>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BADF898A-0353-7E40-AAE2-19A583741B52}"/>
              </a:ext>
            </a:extLst>
          </p:cNvPr>
          <p:cNvPicPr>
            <a:picLocks noChangeAspect="1"/>
          </p:cNvPicPr>
          <p:nvPr/>
        </p:nvPicPr>
        <p:blipFill>
          <a:blip r:embed="rId6"/>
          <a:stretch>
            <a:fillRect/>
          </a:stretch>
        </p:blipFill>
        <p:spPr>
          <a:xfrm>
            <a:off x="3868031" y="3356443"/>
            <a:ext cx="1785723" cy="1785723"/>
          </a:xfrm>
          <a:prstGeom prst="rect">
            <a:avLst/>
          </a:prstGeom>
        </p:spPr>
      </p:pic>
      <p:sp>
        <p:nvSpPr>
          <p:cNvPr id="5" name="Content Placeholder 4">
            <a:extLst>
              <a:ext uri="{FF2B5EF4-FFF2-40B4-BE49-F238E27FC236}">
                <a16:creationId xmlns:a16="http://schemas.microsoft.com/office/drawing/2014/main" id="{1F356799-7531-334B-9D4A-219F3431E4C6}"/>
              </a:ext>
            </a:extLst>
          </p:cNvPr>
          <p:cNvSpPr>
            <a:spLocks noGrp="1"/>
          </p:cNvSpPr>
          <p:nvPr>
            <p:ph idx="1"/>
          </p:nvPr>
        </p:nvSpPr>
        <p:spPr>
          <a:xfrm>
            <a:off x="6734684" y="2421682"/>
            <a:ext cx="4333468" cy="3639289"/>
          </a:xfrm>
        </p:spPr>
        <p:txBody>
          <a:bodyPr anchor="ctr">
            <a:normAutofit/>
          </a:bodyPr>
          <a:lstStyle/>
          <a:p>
            <a:r>
              <a:rPr lang="en-US" sz="2000" dirty="0">
                <a:solidFill>
                  <a:srgbClr val="000000"/>
                </a:solidFill>
              </a:rPr>
              <a:t>Blended and Distance </a:t>
            </a:r>
          </a:p>
          <a:p>
            <a:pPr lvl="1"/>
            <a:r>
              <a:rPr lang="en-US" sz="2000" dirty="0">
                <a:solidFill>
                  <a:srgbClr val="000000"/>
                </a:solidFill>
              </a:rPr>
              <a:t>Over or under 50% </a:t>
            </a:r>
          </a:p>
          <a:p>
            <a:endParaRPr lang="en-US" sz="2000" dirty="0">
              <a:solidFill>
                <a:srgbClr val="000000"/>
              </a:solidFill>
            </a:endParaRPr>
          </a:p>
          <a:p>
            <a:pPr>
              <a:buFont typeface="Wingdings" pitchFamily="2" charset="2"/>
              <a:buChar char="Ø"/>
            </a:pPr>
            <a:r>
              <a:rPr lang="en-US" sz="2000" dirty="0">
                <a:solidFill>
                  <a:srgbClr val="000000"/>
                </a:solidFill>
              </a:rPr>
              <a:t>Clock Time </a:t>
            </a:r>
          </a:p>
          <a:p>
            <a:pPr>
              <a:buFont typeface="Wingdings" pitchFamily="2" charset="2"/>
              <a:buChar char="Ø"/>
            </a:pPr>
            <a:r>
              <a:rPr lang="en-US" sz="2000" dirty="0">
                <a:solidFill>
                  <a:srgbClr val="000000"/>
                </a:solidFill>
              </a:rPr>
              <a:t>Teacher Verification </a:t>
            </a:r>
          </a:p>
          <a:p>
            <a:pPr>
              <a:buFont typeface="Wingdings" pitchFamily="2" charset="2"/>
              <a:buChar char="Ø"/>
            </a:pPr>
            <a:r>
              <a:rPr lang="en-US" sz="2000" dirty="0">
                <a:solidFill>
                  <a:srgbClr val="000000"/>
                </a:solidFill>
              </a:rPr>
              <a:t>Learner Mastery </a:t>
            </a:r>
          </a:p>
          <a:p>
            <a:endParaRPr lang="en-US" sz="1700" dirty="0">
              <a:solidFill>
                <a:srgbClr val="000000"/>
              </a:solidFill>
            </a:endParaRPr>
          </a:p>
          <a:p>
            <a:pPr>
              <a:buFont typeface="Wingdings" pitchFamily="2" charset="2"/>
              <a:buChar char="ü"/>
            </a:pPr>
            <a:r>
              <a:rPr lang="en-US" sz="1700" dirty="0">
                <a:solidFill>
                  <a:srgbClr val="000000"/>
                </a:solidFill>
                <a:hlinkClick r:id="rId7"/>
              </a:rPr>
              <a:t>IDEAL handbook </a:t>
            </a:r>
            <a:endParaRPr lang="en-US" sz="1700" dirty="0">
              <a:solidFill>
                <a:srgbClr val="000000"/>
              </a:solidFill>
            </a:endParaRPr>
          </a:p>
          <a:p>
            <a:pPr>
              <a:buFont typeface="Wingdings" pitchFamily="2" charset="2"/>
              <a:buChar char="ü"/>
            </a:pPr>
            <a:r>
              <a:rPr lang="en-US" sz="1700" dirty="0">
                <a:solidFill>
                  <a:srgbClr val="000000"/>
                </a:solidFill>
                <a:hlinkClick r:id="rId8"/>
              </a:rPr>
              <a:t>NRS Technical Assistance Guide </a:t>
            </a:r>
            <a:r>
              <a:rPr lang="en-US" sz="1700" dirty="0">
                <a:solidFill>
                  <a:srgbClr val="000000"/>
                </a:solidFill>
              </a:rPr>
              <a:t>(Page 47)</a:t>
            </a:r>
          </a:p>
        </p:txBody>
      </p:sp>
      <p:sp>
        <p:nvSpPr>
          <p:cNvPr id="10" name="Rectangle 1">
            <a:extLst>
              <a:ext uri="{FF2B5EF4-FFF2-40B4-BE49-F238E27FC236}">
                <a16:creationId xmlns:a16="http://schemas.microsoft.com/office/drawing/2014/main" id="{A99CFB5E-30DA-EF4D-BFF4-4F3A65EE3386}"/>
              </a:ext>
            </a:extLst>
          </p:cNvPr>
          <p:cNvSpPr>
            <a:spLocks noChangeArrowheads="1"/>
          </p:cNvSpPr>
          <p:nvPr/>
        </p:nvSpPr>
        <p:spPr bwMode="auto">
          <a:xfrm>
            <a:off x="8542392" y="-31849261"/>
            <a:ext cx="2346279" cy="6081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48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endParaRPr kumimoji="0" lang="en-US" altLang="en-US" sz="1200" b="0" i="0" u="none" strike="noStrike" kern="1200" cap="none" spc="0" normalizeH="0" baseline="0" noProof="0" dirty="0">
              <a:ln>
                <a:noFill/>
              </a:ln>
              <a:solidFill>
                <a:srgbClr val="191B26"/>
              </a:solidFill>
              <a:effectLst/>
              <a:uLnTx/>
              <a:uFillTx/>
              <a:latin typeface="Open Sans"/>
              <a:ea typeface="+mn-ea"/>
              <a:cs typeface="+mn-cs"/>
            </a:endParaRP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US" altLang="en-US" sz="1200" b="0" i="0" u="none" strike="noStrike" kern="1200" cap="none" spc="0" normalizeH="0" baseline="0" noProof="0" dirty="0">
                <a:ln>
                  <a:noFill/>
                </a:ln>
                <a:solidFill>
                  <a:srgbClr val="FFFFFF"/>
                </a:solidFill>
                <a:effectLst/>
                <a:uLnTx/>
                <a:uFillTx/>
                <a:latin typeface="Open Sans"/>
                <a:ea typeface="+mn-ea"/>
                <a:cs typeface="+mn-cs"/>
                <a:hlinkClick r:id="rId9"/>
              </a:rPr>
              <a:t>Student</a:t>
            </a:r>
            <a:r>
              <a:rPr kumimoji="0" lang="en-US" altLang="en-US" sz="1200" b="0" i="0" u="none" strike="noStrike" kern="1200" cap="none" spc="0" normalizeH="0" baseline="0" noProof="0" dirty="0">
                <a:ln>
                  <a:noFill/>
                </a:ln>
                <a:solidFill>
                  <a:srgbClr val="191B26"/>
                </a:solidFill>
                <a:effectLst/>
                <a:uLnTx/>
                <a:uFillTx/>
                <a:latin typeface="Open Sans"/>
                <a:ea typeface="+mn-ea"/>
                <a:cs typeface="+mn-cs"/>
              </a:rPr>
              <a:t> </a:t>
            </a:r>
          </a:p>
          <a:p>
            <a:pPr marL="0" marR="0" lvl="0" indent="0" algn="l" defTabSz="914400" rtl="0" eaLnBrk="0" fontAlgn="base" latinLnBrk="0" hangingPunct="0">
              <a:lnSpc>
                <a:spcPct val="100000"/>
              </a:lnSpc>
              <a:spcBef>
                <a:spcPct val="0"/>
              </a:spcBef>
              <a:spcAft>
                <a:spcPts val="60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FD61372-9424-478F-9A9C-A9A3721BD9C3}"/>
              </a:ext>
            </a:extLst>
          </p:cNvPr>
          <p:cNvPicPr>
            <a:picLocks noChangeAspect="1"/>
          </p:cNvPicPr>
          <p:nvPr/>
        </p:nvPicPr>
        <p:blipFill>
          <a:blip r:embed="rId10"/>
          <a:stretch>
            <a:fillRect/>
          </a:stretch>
        </p:blipFill>
        <p:spPr>
          <a:xfrm>
            <a:off x="9884085" y="6225647"/>
            <a:ext cx="2188654" cy="548688"/>
          </a:xfrm>
          <a:prstGeom prst="rect">
            <a:avLst/>
          </a:prstGeom>
        </p:spPr>
      </p:pic>
    </p:spTree>
    <p:extLst>
      <p:ext uri="{BB962C8B-B14F-4D97-AF65-F5344CB8AC3E}">
        <p14:creationId xmlns:p14="http://schemas.microsoft.com/office/powerpoint/2010/main" val="3195389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17">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Picture 19">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38B8E79C-CF99-3348-B58A-0376FA369C86}"/>
              </a:ext>
            </a:extLst>
          </p:cNvPr>
          <p:cNvSpPr>
            <a:spLocks noGrp="1"/>
          </p:cNvSpPr>
          <p:nvPr>
            <p:ph type="title"/>
          </p:nvPr>
        </p:nvSpPr>
        <p:spPr>
          <a:xfrm>
            <a:off x="804998" y="798445"/>
            <a:ext cx="4803636" cy="1311664"/>
          </a:xfrm>
        </p:spPr>
        <p:txBody>
          <a:bodyPr>
            <a:normAutofit/>
          </a:bodyPr>
          <a:lstStyle/>
          <a:p>
            <a:r>
              <a:rPr lang="en-US" dirty="0">
                <a:solidFill>
                  <a:srgbClr val="000000"/>
                </a:solidFill>
              </a:rPr>
              <a:t>Resources &amp; Tools </a:t>
            </a:r>
          </a:p>
        </p:txBody>
      </p:sp>
      <p:sp>
        <p:nvSpPr>
          <p:cNvPr id="3" name="Content Placeholder 2">
            <a:extLst>
              <a:ext uri="{FF2B5EF4-FFF2-40B4-BE49-F238E27FC236}">
                <a16:creationId xmlns:a16="http://schemas.microsoft.com/office/drawing/2014/main" id="{E3A030EB-CAC3-4A40-868E-9A0991BC8A74}"/>
              </a:ext>
            </a:extLst>
          </p:cNvPr>
          <p:cNvSpPr>
            <a:spLocks noGrp="1"/>
          </p:cNvSpPr>
          <p:nvPr>
            <p:ph idx="1"/>
          </p:nvPr>
        </p:nvSpPr>
        <p:spPr>
          <a:xfrm>
            <a:off x="804997" y="2272143"/>
            <a:ext cx="4706803" cy="3788830"/>
          </a:xfrm>
        </p:spPr>
        <p:txBody>
          <a:bodyPr anchor="ctr">
            <a:normAutofit/>
          </a:bodyPr>
          <a:lstStyle/>
          <a:p>
            <a:r>
              <a:rPr lang="en-US" sz="2000" dirty="0">
                <a:solidFill>
                  <a:srgbClr val="000000"/>
                </a:solidFill>
                <a:hlinkClick r:id="rId4"/>
              </a:rPr>
              <a:t>OTAN Website</a:t>
            </a:r>
            <a:endParaRPr lang="en-US" sz="2000" dirty="0">
              <a:solidFill>
                <a:srgbClr val="000000"/>
              </a:solidFill>
            </a:endParaRPr>
          </a:p>
          <a:p>
            <a:pPr lvl="1"/>
            <a:r>
              <a:rPr lang="en-US" sz="2000" dirty="0">
                <a:solidFill>
                  <a:srgbClr val="000000"/>
                </a:solidFill>
                <a:hlinkClick r:id="rId5"/>
              </a:rPr>
              <a:t>COVID-19 Field Support</a:t>
            </a:r>
            <a:endParaRPr lang="en-US" sz="2000" dirty="0">
              <a:solidFill>
                <a:srgbClr val="000000"/>
              </a:solidFill>
            </a:endParaRPr>
          </a:p>
          <a:p>
            <a:pPr lvl="1"/>
            <a:r>
              <a:rPr lang="en-US" sz="2000" dirty="0">
                <a:solidFill>
                  <a:srgbClr val="000000"/>
                </a:solidFill>
                <a:hlinkClick r:id="rId6"/>
              </a:rPr>
              <a:t>Webinars and slides (recorded and future) </a:t>
            </a:r>
            <a:endParaRPr lang="en-US" sz="2000" dirty="0">
              <a:solidFill>
                <a:srgbClr val="000000"/>
              </a:solidFill>
            </a:endParaRPr>
          </a:p>
          <a:p>
            <a:pPr lvl="1"/>
            <a:r>
              <a:rPr lang="en-US" sz="2000" dirty="0">
                <a:solidFill>
                  <a:srgbClr val="000000"/>
                </a:solidFill>
                <a:hlinkClick r:id="rId7"/>
              </a:rPr>
              <a:t>Teaching with Technology resources </a:t>
            </a:r>
            <a:endParaRPr lang="en-US" sz="2000" dirty="0">
              <a:solidFill>
                <a:srgbClr val="000000"/>
              </a:solidFill>
            </a:endParaRPr>
          </a:p>
          <a:p>
            <a:pPr lvl="1"/>
            <a:r>
              <a:rPr lang="en-US" sz="2000" dirty="0">
                <a:solidFill>
                  <a:srgbClr val="000000"/>
                </a:solidFill>
                <a:hlinkClick r:id="rId8"/>
              </a:rPr>
              <a:t>Curriculum Offers</a:t>
            </a:r>
            <a:endParaRPr lang="en-US" sz="2000" dirty="0">
              <a:solidFill>
                <a:srgbClr val="000000"/>
              </a:solidFill>
            </a:endParaRPr>
          </a:p>
          <a:p>
            <a:pPr lvl="1"/>
            <a:r>
              <a:rPr lang="en-US" sz="2000" dirty="0">
                <a:solidFill>
                  <a:srgbClr val="000000"/>
                </a:solidFill>
                <a:hlinkClick r:id="rId9"/>
              </a:rPr>
              <a:t>YouTube</a:t>
            </a:r>
            <a:r>
              <a:rPr lang="en-US" sz="2000" dirty="0">
                <a:solidFill>
                  <a:srgbClr val="000000"/>
                </a:solidFill>
              </a:rPr>
              <a:t> and </a:t>
            </a:r>
            <a:r>
              <a:rPr lang="en-US" sz="2000" dirty="0">
                <a:solidFill>
                  <a:srgbClr val="000000"/>
                </a:solidFill>
                <a:hlinkClick r:id="rId10"/>
              </a:rPr>
              <a:t>membership </a:t>
            </a:r>
            <a:endParaRPr lang="en-US" sz="2000" dirty="0">
              <a:solidFill>
                <a:srgbClr val="000000"/>
              </a:solidFill>
            </a:endParaRPr>
          </a:p>
          <a:p>
            <a:pPr lvl="1"/>
            <a:r>
              <a:rPr lang="en-US" sz="2000" dirty="0">
                <a:solidFill>
                  <a:srgbClr val="000000"/>
                </a:solidFill>
              </a:rPr>
              <a:t>Social Media ~Twitter, Facebook, and LinkedIn</a:t>
            </a:r>
          </a:p>
          <a:p>
            <a:pPr lvl="1"/>
            <a:endParaRPr lang="en-US" sz="2000" dirty="0">
              <a:solidFill>
                <a:srgbClr val="000000"/>
              </a:solidFill>
            </a:endParaRPr>
          </a:p>
        </p:txBody>
      </p:sp>
      <p:sp>
        <p:nvSpPr>
          <p:cNvPr id="26"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A picture containing drawing&#10;&#10;Description automatically generated">
            <a:extLst>
              <a:ext uri="{FF2B5EF4-FFF2-40B4-BE49-F238E27FC236}">
                <a16:creationId xmlns:a16="http://schemas.microsoft.com/office/drawing/2014/main" id="{4B1B34C9-B96D-664F-8332-DAA9EA837F85}"/>
              </a:ext>
            </a:extLst>
          </p:cNvPr>
          <p:cNvPicPr>
            <a:picLocks noChangeAspect="1"/>
          </p:cNvPicPr>
          <p:nvPr/>
        </p:nvPicPr>
        <p:blipFill rotWithShape="1">
          <a:blip r:embed="rId11"/>
          <a:srcRect l="2831" r="10271" b="3"/>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pic>
        <p:nvPicPr>
          <p:cNvPr id="6" name="Picture 5">
            <a:extLst>
              <a:ext uri="{FF2B5EF4-FFF2-40B4-BE49-F238E27FC236}">
                <a16:creationId xmlns:a16="http://schemas.microsoft.com/office/drawing/2014/main" id="{8A057044-E454-4550-8FF9-5680DC26A016}"/>
              </a:ext>
            </a:extLst>
          </p:cNvPr>
          <p:cNvPicPr>
            <a:picLocks noChangeAspect="1"/>
          </p:cNvPicPr>
          <p:nvPr/>
        </p:nvPicPr>
        <p:blipFill>
          <a:blip r:embed="rId12"/>
          <a:stretch>
            <a:fillRect/>
          </a:stretch>
        </p:blipFill>
        <p:spPr>
          <a:xfrm>
            <a:off x="73977" y="6223007"/>
            <a:ext cx="2188654" cy="548688"/>
          </a:xfrm>
          <a:prstGeom prst="rect">
            <a:avLst/>
          </a:prstGeom>
        </p:spPr>
      </p:pic>
    </p:spTree>
    <p:extLst>
      <p:ext uri="{BB962C8B-B14F-4D97-AF65-F5344CB8AC3E}">
        <p14:creationId xmlns:p14="http://schemas.microsoft.com/office/powerpoint/2010/main" val="3904559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extBox 8">
            <a:extLst>
              <a:ext uri="{FF2B5EF4-FFF2-40B4-BE49-F238E27FC236}">
                <a16:creationId xmlns:a16="http://schemas.microsoft.com/office/drawing/2014/main" id="{23AE52F6-770C-4D7C-AECC-E29328A4C1F3}"/>
              </a:ext>
            </a:extLst>
          </p:cNvPr>
          <p:cNvSpPr txBox="1"/>
          <p:nvPr/>
        </p:nvSpPr>
        <p:spPr>
          <a:xfrm>
            <a:off x="384378" y="3044279"/>
            <a:ext cx="11684000" cy="769441"/>
          </a:xfrm>
          <a:prstGeom prst="rect">
            <a:avLst/>
          </a:prstGeom>
          <a:noFill/>
        </p:spPr>
        <p:txBody>
          <a:bodyPr wrap="square">
            <a:spAutoFit/>
          </a:bodyPr>
          <a:lstStyle/>
          <a:p>
            <a:r>
              <a:rPr lang="en-US" sz="4400" dirty="0">
                <a:solidFill>
                  <a:srgbClr val="0070C0"/>
                </a:solidFill>
                <a:latin typeface="Century Gothic" panose="020B0502020202020204" pitchFamily="34" charset="0"/>
              </a:rPr>
              <a:t>CAEP MIS Reporting for Colleges (2020-21)</a:t>
            </a:r>
            <a:endParaRPr lang="en-US" sz="4400" dirty="0">
              <a:solidFill>
                <a:prstClr val="black"/>
              </a:solidFill>
              <a:latin typeface="Calibri" panose="020F0502020204030204"/>
            </a:endParaRPr>
          </a:p>
        </p:txBody>
      </p:sp>
    </p:spTree>
    <p:extLst>
      <p:ext uri="{BB962C8B-B14F-4D97-AF65-F5344CB8AC3E}">
        <p14:creationId xmlns:p14="http://schemas.microsoft.com/office/powerpoint/2010/main" val="225909643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Zoom Room Controls</a:t>
            </a:r>
          </a:p>
        </p:txBody>
      </p:sp>
      <p:sp>
        <p:nvSpPr>
          <p:cNvPr id="4" name="Slide Number Placeholder 3"/>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7" name="TextBox 6"/>
          <p:cNvSpPr txBox="1"/>
          <p:nvPr/>
        </p:nvSpPr>
        <p:spPr>
          <a:xfrm>
            <a:off x="-178666" y="1998564"/>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Everyone is muted upon entry</a:t>
            </a:r>
          </a:p>
        </p:txBody>
      </p:sp>
      <p:pic>
        <p:nvPicPr>
          <p:cNvPr id="8" name="Picture 7"/>
          <p:cNvPicPr>
            <a:picLocks noChangeAspect="1"/>
          </p:cNvPicPr>
          <p:nvPr/>
        </p:nvPicPr>
        <p:blipFill>
          <a:blip r:embed="rId3"/>
          <a:stretch>
            <a:fillRect/>
          </a:stretch>
        </p:blipFill>
        <p:spPr>
          <a:xfrm>
            <a:off x="923924" y="2848377"/>
            <a:ext cx="1371601"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97447" y="3889539"/>
            <a:ext cx="3576782"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You can use your camera…or not</a:t>
            </a:r>
          </a:p>
        </p:txBody>
      </p:sp>
      <p:pic>
        <p:nvPicPr>
          <p:cNvPr id="10" name="Picture 9"/>
          <p:cNvPicPr>
            <a:picLocks noChangeAspect="1"/>
          </p:cNvPicPr>
          <p:nvPr/>
        </p:nvPicPr>
        <p:blipFill>
          <a:blip r:embed="rId4"/>
          <a:stretch>
            <a:fillRect/>
          </a:stretch>
        </p:blipFill>
        <p:spPr>
          <a:xfrm>
            <a:off x="833694" y="4721401"/>
            <a:ext cx="171450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p:cNvSpPr txBox="1"/>
          <p:nvPr/>
        </p:nvSpPr>
        <p:spPr>
          <a:xfrm>
            <a:off x="3179288" y="1402411"/>
            <a:ext cx="5071461"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Everyone has the ability to speak…please raise your hand first</a:t>
            </a:r>
          </a:p>
        </p:txBody>
      </p:sp>
      <p:pic>
        <p:nvPicPr>
          <p:cNvPr id="12" name="Picture 11"/>
          <p:cNvPicPr>
            <a:picLocks noChangeAspect="1"/>
          </p:cNvPicPr>
          <p:nvPr/>
        </p:nvPicPr>
        <p:blipFill>
          <a:blip r:embed="rId5"/>
          <a:stretch>
            <a:fillRect/>
          </a:stretch>
        </p:blipFill>
        <p:spPr>
          <a:xfrm>
            <a:off x="4414982" y="2247317"/>
            <a:ext cx="2646946"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8182302" y="1998563"/>
            <a:ext cx="4009698"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Helvetica Neue"/>
                <a:ea typeface="Helvetica Neue"/>
                <a:cs typeface="Helvetica Neue"/>
                <a:sym typeface="Helvetica Neue"/>
              </a:rPr>
              <a:t>Feel free to communicate via the chat – even share files</a:t>
            </a:r>
          </a:p>
        </p:txBody>
      </p:sp>
      <p:pic>
        <p:nvPicPr>
          <p:cNvPr id="14" name="Picture 13"/>
          <p:cNvPicPr>
            <a:picLocks noChangeAspect="1"/>
          </p:cNvPicPr>
          <p:nvPr/>
        </p:nvPicPr>
        <p:blipFill>
          <a:blip r:embed="rId6"/>
          <a:stretch>
            <a:fillRect/>
          </a:stretch>
        </p:blipFill>
        <p:spPr>
          <a:xfrm>
            <a:off x="8733129" y="2840358"/>
            <a:ext cx="2908044" cy="3102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p:cNvPicPr>
            <a:picLocks noChangeAspect="1"/>
          </p:cNvPicPr>
          <p:nvPr/>
        </p:nvPicPr>
        <p:blipFill rotWithShape="1">
          <a:blip r:embed="rId7"/>
          <a:srcRect b="27729"/>
          <a:stretch/>
        </p:blipFill>
        <p:spPr>
          <a:xfrm>
            <a:off x="4985744" y="5648846"/>
            <a:ext cx="1458548" cy="45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69099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MIS Reporting for Colleges(2020-21)</a:t>
            </a:r>
          </a:p>
        </p:txBody>
      </p:sp>
      <p:pic>
        <p:nvPicPr>
          <p:cNvPr id="8" name="Picture 7" descr="A picture containing computer&#10;&#10;Description automatically generated">
            <a:extLst>
              <a:ext uri="{FF2B5EF4-FFF2-40B4-BE49-F238E27FC236}">
                <a16:creationId xmlns:a16="http://schemas.microsoft.com/office/drawing/2014/main" id="{0FE56DE7-6906-4DD6-A198-08746C2E6BB8}"/>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10" name="Picture 9" descr="A picture containing computer&#10;&#10;Description automatically generated">
            <a:extLst>
              <a:ext uri="{FF2B5EF4-FFF2-40B4-BE49-F238E27FC236}">
                <a16:creationId xmlns:a16="http://schemas.microsoft.com/office/drawing/2014/main" id="{2E9DF1A3-AAB1-40E8-BEFE-B6EE4302E465}"/>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1419404" y="1796357"/>
            <a:ext cx="10004192" cy="3854005"/>
          </a:xfrm>
          <a:prstGeom prst="rect">
            <a:avLst/>
          </a:prstGeom>
        </p:spPr>
        <p:txBody>
          <a:bodyPr vert="horz" wrap="square" lIns="91440" tIns="45720" rIns="91440" bIns="45720" rtlCol="0">
            <a:noAutofit/>
          </a:bodyPr>
          <a:lstStyle/>
          <a:p>
            <a:pPr marL="285750" marR="0" lvl="0" indent="-285750" algn="l" defTabSz="914400" rtl="0" eaLnBrk="1" fontAlgn="auto" latinLnBrk="0" hangingPunct="1">
              <a:lnSpc>
                <a:spcPct val="100000"/>
              </a:lnSpc>
              <a:spcBef>
                <a:spcPts val="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MIS Data Collection: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 Districts required to collect and enter all required CAEP adult learner student, enrollment, and other data into MIS</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Data Uploads: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Data uploads 0ccur as part of the colleges regular data upload to COMIS. There is no separate reporting process for college noncredit data.</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WIOA Title II Reporting: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Colleges receiving WIOA Title II funds must report quarterly through TOPSpro Enterprise as required by CDE</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TE Reporting for Non-WIOA II Colleges: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Colleges may </a:t>
            </a:r>
            <a:r>
              <a:rPr kumimoji="0" lang="en-US" sz="2300" b="0" i="1" u="none" strike="noStrike" kern="1200" cap="none" spc="0" normalizeH="0" baseline="0" noProof="0" dirty="0">
                <a:ln>
                  <a:noFill/>
                </a:ln>
                <a:solidFill>
                  <a:prstClr val="black"/>
                </a:solidFill>
                <a:effectLst/>
                <a:uLnTx/>
                <a:uFillTx/>
                <a:latin typeface="Calibri" panose="020F0502020204030204"/>
                <a:ea typeface="+mn-ea"/>
                <a:cs typeface="+mn-cs"/>
              </a:rPr>
              <a:t>ALSO</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 use TOPSpro to report students </a:t>
            </a:r>
            <a:r>
              <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rPr>
              <a:t>who do not have a record in MIS</a:t>
            </a:r>
          </a:p>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Primary Data Source: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For every student with an MIS record, MIS is the </a:t>
            </a:r>
            <a:r>
              <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rPr>
              <a:t>PRIMARY VALIDATED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source</a:t>
            </a:r>
            <a:r>
              <a:rPr kumimoji="0" lang="en-US" sz="2300" b="0"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rPr>
              <a:t>for student, course, enrollment, and outcome data</a:t>
            </a:r>
          </a:p>
          <a:p>
            <a:pPr marL="0"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Picture 4" descr="A picture containing flower, drawing&#10;&#10;Description automatically generated">
            <a:extLst>
              <a:ext uri="{FF2B5EF4-FFF2-40B4-BE49-F238E27FC236}">
                <a16:creationId xmlns:a16="http://schemas.microsoft.com/office/drawing/2014/main" id="{6C93064A-CEB7-40A0-AE7A-26D062C4F370}"/>
              </a:ext>
            </a:extLst>
          </p:cNvPr>
          <p:cNvPicPr>
            <a:picLocks noChangeAspect="1"/>
          </p:cNvPicPr>
          <p:nvPr/>
        </p:nvPicPr>
        <p:blipFill rotWithShape="1">
          <a:blip r:embed="rId4"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6" name="Picture 5">
            <a:extLst>
              <a:ext uri="{FF2B5EF4-FFF2-40B4-BE49-F238E27FC236}">
                <a16:creationId xmlns:a16="http://schemas.microsoft.com/office/drawing/2014/main" id="{2C2886B4-08D4-4FDB-8A86-A2D7D623FFCF}"/>
              </a:ext>
            </a:extLst>
          </p:cNvPr>
          <p:cNvPicPr>
            <a:picLocks noChangeAspect="1"/>
          </p:cNvPicPr>
          <p:nvPr/>
        </p:nvPicPr>
        <p:blipFill>
          <a:blip r:embed="rId5"/>
          <a:stretch>
            <a:fillRect/>
          </a:stretch>
        </p:blipFill>
        <p:spPr>
          <a:xfrm>
            <a:off x="146689" y="6238510"/>
            <a:ext cx="2188654" cy="548688"/>
          </a:xfrm>
          <a:prstGeom prst="rect">
            <a:avLst/>
          </a:prstGeom>
        </p:spPr>
      </p:pic>
    </p:spTree>
    <p:extLst>
      <p:ext uri="{BB962C8B-B14F-4D97-AF65-F5344CB8AC3E}">
        <p14:creationId xmlns:p14="http://schemas.microsoft.com/office/powerpoint/2010/main" val="324946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Reporting Requirements for Colleges(2020-21)</a:t>
            </a:r>
          </a:p>
        </p:txBody>
      </p:sp>
      <p:pic>
        <p:nvPicPr>
          <p:cNvPr id="10" name="Picture 9" descr="A picture containing computer&#10;&#10;Description automatically generated">
            <a:extLst>
              <a:ext uri="{FF2B5EF4-FFF2-40B4-BE49-F238E27FC236}">
                <a16:creationId xmlns:a16="http://schemas.microsoft.com/office/drawing/2014/main" id="{2E9DF1A3-AAB1-40E8-BEFE-B6EE4302E465}"/>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1480364" y="1938597"/>
            <a:ext cx="10004192" cy="3854005"/>
          </a:xfrm>
          <a:prstGeom prst="rect">
            <a:avLst/>
          </a:prstGeom>
        </p:spPr>
        <p:txBody>
          <a:bodyPr vert="horz" wrap="square" lIns="91440" tIns="45720" rIns="91440" bIns="45720" rtlCol="0">
            <a:noAutofit/>
          </a:bodyPr>
          <a:lstStyle/>
          <a:p>
            <a:pPr marL="346075" marR="0" lvl="0" indent="-346075" algn="l" defTabSz="914400" rtl="0" eaLnBrk="1" fontAlgn="auto" latinLnBrk="0" hangingPunct="1">
              <a:lnSpc>
                <a:spcPct val="90000"/>
              </a:lnSpc>
              <a:spcBef>
                <a:spcPts val="10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Colleges upload MIS enrollment files approximately 30 days after the end of each term. Applies to both quarters and semesters</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These files include all credit and noncredit students at the college</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Certain MIS records are not uploaded until the following academic year such as college awards</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There are no separate reporting processes or deadlines for college programs to report their data </a:t>
            </a:r>
          </a:p>
          <a:p>
            <a:pPr marL="346075" marR="0" lvl="0" indent="-346075" algn="l" defTabSz="914400" rtl="0" eaLnBrk="1" fontAlgn="auto" latinLnBrk="0" hangingPunct="1">
              <a:lnSpc>
                <a:spcPct val="90000"/>
              </a:lnSpc>
              <a:spcBef>
                <a:spcPts val="1200"/>
              </a:spcBef>
              <a:spcAft>
                <a:spcPts val="0"/>
              </a:spcAft>
              <a:buClr>
                <a:srgbClr val="0070C0"/>
              </a:buClr>
              <a:buSzPct val="11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Colleges should capture all data relevant to their students and ensure it is entered completely into their local MIS system</a:t>
            </a:r>
          </a:p>
          <a:p>
            <a:pPr marL="0"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300" b="0" i="0" u="sng"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3" name="Picture 2" descr="A picture containing computer&#10;&#10;Description automatically generated">
            <a:extLst>
              <a:ext uri="{FF2B5EF4-FFF2-40B4-BE49-F238E27FC236}">
                <a16:creationId xmlns:a16="http://schemas.microsoft.com/office/drawing/2014/main" id="{E4DBE6A5-D95D-4859-9DEF-738B5DE23630}"/>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6" name="Picture 5" descr="A picture containing flower, drawing&#10;&#10;Description automatically generated">
            <a:extLst>
              <a:ext uri="{FF2B5EF4-FFF2-40B4-BE49-F238E27FC236}">
                <a16:creationId xmlns:a16="http://schemas.microsoft.com/office/drawing/2014/main" id="{1F0C0A75-0450-44A2-8FE2-9233D7A08FB5}"/>
              </a:ext>
            </a:extLst>
          </p:cNvPr>
          <p:cNvPicPr>
            <a:picLocks noChangeAspect="1"/>
          </p:cNvPicPr>
          <p:nvPr/>
        </p:nvPicPr>
        <p:blipFill rotWithShape="1">
          <a:blip r:embed="rId4"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7" name="Picture 6">
            <a:extLst>
              <a:ext uri="{FF2B5EF4-FFF2-40B4-BE49-F238E27FC236}">
                <a16:creationId xmlns:a16="http://schemas.microsoft.com/office/drawing/2014/main" id="{6BFFCC1C-B727-4EBF-BB48-A73C2937C0A2}"/>
              </a:ext>
            </a:extLst>
          </p:cNvPr>
          <p:cNvPicPr>
            <a:picLocks noChangeAspect="1"/>
          </p:cNvPicPr>
          <p:nvPr/>
        </p:nvPicPr>
        <p:blipFill>
          <a:blip r:embed="rId5"/>
          <a:stretch>
            <a:fillRect/>
          </a:stretch>
        </p:blipFill>
        <p:spPr>
          <a:xfrm>
            <a:off x="184632" y="6238510"/>
            <a:ext cx="2188654" cy="548688"/>
          </a:xfrm>
          <a:prstGeom prst="rect">
            <a:avLst/>
          </a:prstGeom>
        </p:spPr>
      </p:pic>
    </p:spTree>
    <p:extLst>
      <p:ext uri="{BB962C8B-B14F-4D97-AF65-F5344CB8AC3E}">
        <p14:creationId xmlns:p14="http://schemas.microsoft.com/office/powerpoint/2010/main" val="113822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016" y="1128103"/>
            <a:ext cx="11013759" cy="599575"/>
          </a:xfrm>
        </p:spPr>
        <p:txBody>
          <a:bodyPr>
            <a:normAutofit/>
          </a:bodyPr>
          <a:lstStyle/>
          <a:p>
            <a:r>
              <a:rPr lang="en-US" sz="2600" b="0" dirty="0">
                <a:solidFill>
                  <a:srgbClr val="0070C0"/>
                </a:solidFill>
                <a:latin typeface="Century Gothic" panose="020B0502020202020204" pitchFamily="34" charset="0"/>
              </a:rPr>
              <a:t>CAEP Reporting Requirements or Colleges(2019-20)</a:t>
            </a:r>
          </a:p>
        </p:txBody>
      </p:sp>
      <p:pic>
        <p:nvPicPr>
          <p:cNvPr id="10" name="Picture 9" descr="A picture containing computer&#10;&#10;Description automatically generated">
            <a:extLst>
              <a:ext uri="{FF2B5EF4-FFF2-40B4-BE49-F238E27FC236}">
                <a16:creationId xmlns:a16="http://schemas.microsoft.com/office/drawing/2014/main" id="{2E9DF1A3-AAB1-40E8-BEFE-B6EE4302E465}"/>
              </a:ext>
            </a:extLst>
          </p:cNvPr>
          <p:cNvPicPr>
            <a:picLocks noChangeAspect="1"/>
          </p:cNvPicPr>
          <p:nvPr/>
        </p:nvPicPr>
        <p:blipFill rotWithShape="1">
          <a:blip r:embed="rId3"/>
          <a:srcRect l="14017" b="11406"/>
          <a:stretch/>
        </p:blipFill>
        <p:spPr>
          <a:xfrm>
            <a:off x="1241016" y="732211"/>
            <a:ext cx="4225158" cy="568779"/>
          </a:xfrm>
          <a:prstGeom prst="rect">
            <a:avLst/>
          </a:prstGeom>
        </p:spPr>
      </p:pic>
      <p:sp>
        <p:nvSpPr>
          <p:cNvPr id="11" name="TextBox 10">
            <a:extLst>
              <a:ext uri="{FF2B5EF4-FFF2-40B4-BE49-F238E27FC236}">
                <a16:creationId xmlns:a16="http://schemas.microsoft.com/office/drawing/2014/main" id="{818EA3DE-10EA-4FDF-B5BD-AE5104C4B284}"/>
              </a:ext>
            </a:extLst>
          </p:cNvPr>
          <p:cNvSpPr txBox="1"/>
          <p:nvPr/>
        </p:nvSpPr>
        <p:spPr>
          <a:xfrm>
            <a:off x="2796881" y="1913550"/>
            <a:ext cx="8943175" cy="3312734"/>
          </a:xfrm>
          <a:prstGeom prst="rect">
            <a:avLst/>
          </a:prstGeom>
        </p:spPr>
        <p:txBody>
          <a:bodyPr vert="horz" wrap="square" lIns="91440" tIns="45720" rIns="91440" bIns="45720" rtlCol="0">
            <a:noAutofit/>
          </a:bodyPr>
          <a:lstStyle/>
          <a:p>
            <a:pPr marL="285750" marR="0" lvl="0" indent="-285750" algn="l" defTabSz="914400" rtl="0" eaLnBrk="1" fontAlgn="auto" latinLnBrk="0" hangingPunct="1">
              <a:lnSpc>
                <a:spcPct val="100000"/>
              </a:lnSpc>
              <a:spcBef>
                <a:spcPts val="1200"/>
              </a:spcBef>
              <a:spcAft>
                <a:spcPts val="0"/>
              </a:spcAft>
              <a:buClr>
                <a:srgbClr val="0070C0"/>
              </a:buClr>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Not for Credit Courses or Third-Party Providers: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Colleges using ‘not for credit’ courses funded by CAEP for adult learners or using third party providers for instruction should have those courses approved as non-credit courses.</a:t>
            </a:r>
          </a:p>
          <a:p>
            <a:pPr marL="284163" marR="0" lvl="0" indent="0" algn="l" defTabSz="914400" rtl="0" eaLnBrk="1" fontAlgn="auto" latinLnBrk="0" hangingPunct="1">
              <a:lnSpc>
                <a:spcPct val="100000"/>
              </a:lnSpc>
              <a:spcBef>
                <a:spcPts val="1200"/>
              </a:spcBef>
              <a:spcAft>
                <a:spcPts val="0"/>
              </a:spcAft>
              <a:buClr>
                <a:srgbClr val="0070C0"/>
              </a:buClr>
              <a:buSzPct val="125000"/>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Colleges providing services to students not registered for classes or using third party providers for services should enroll those students into the college to create MIS records for them regardless of whether they are taking courses.</a:t>
            </a:r>
          </a:p>
          <a:p>
            <a:pPr marL="284163" marR="0" lvl="0" indent="0" algn="l" defTabSz="914400" rtl="0" eaLnBrk="1" fontAlgn="auto" latinLnBrk="0" hangingPunct="1">
              <a:lnSpc>
                <a:spcPct val="100000"/>
              </a:lnSpc>
              <a:spcBef>
                <a:spcPts val="1200"/>
              </a:spcBef>
              <a:spcAft>
                <a:spcPts val="0"/>
              </a:spcAft>
              <a:buClr>
                <a:srgbClr val="0070C0"/>
              </a:buClr>
              <a:buSzPct val="125000"/>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31755A44-F80D-4A30-BE45-20D7B09FE405}"/>
              </a:ext>
            </a:extLst>
          </p:cNvPr>
          <p:cNvSpPr/>
          <p:nvPr/>
        </p:nvSpPr>
        <p:spPr>
          <a:xfrm rot="-2700000">
            <a:off x="-206097" y="1634483"/>
            <a:ext cx="4610663" cy="77776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6DF62BBD-1443-4736-9B02-1DADA334EC26}"/>
              </a:ext>
            </a:extLst>
          </p:cNvPr>
          <p:cNvSpPr txBox="1">
            <a:spLocks/>
          </p:cNvSpPr>
          <p:nvPr/>
        </p:nvSpPr>
        <p:spPr>
          <a:xfrm rot="-2700000">
            <a:off x="-336830" y="1613763"/>
            <a:ext cx="4872128" cy="599575"/>
          </a:xfrm>
          <a:prstGeom prst="rect">
            <a:avLst/>
          </a:prstGeom>
          <a:ln w="0">
            <a:noFill/>
          </a:ln>
        </p:spPr>
        <p:txBody>
          <a:bodyPr vert="horz" lIns="91440" tIns="45720" rIns="91440" bIns="45720" rtlCol="0" anchor="ctr">
            <a:noAutofit/>
          </a:bodyPr>
          <a:lstStyle>
            <a:lvl1pPr algn="l" defTabSz="914400" rtl="0" eaLnBrk="1" fontAlgn="t" latinLnBrk="0" hangingPunct="1">
              <a:lnSpc>
                <a:spcPct val="90000"/>
              </a:lnSpc>
              <a:spcBef>
                <a:spcPct val="0"/>
              </a:spcBef>
              <a:spcAft>
                <a:spcPts val="600"/>
              </a:spcAft>
              <a:buNone/>
              <a:defRPr sz="4500" b="1" kern="1200" baseline="0">
                <a:solidFill>
                  <a:schemeClr val="tx1"/>
                </a:solidFill>
                <a:latin typeface="Corbel" charset="0"/>
                <a:ea typeface="Corbel" charset="0"/>
                <a:cs typeface="Corbel" charset="0"/>
              </a:defRPr>
            </a:lvl1pPr>
          </a:lstStyle>
          <a:p>
            <a:pPr marL="0" marR="0" lvl="0" indent="0" algn="l" defTabSz="914400" rtl="0" eaLnBrk="1" fontAlgn="t"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Ravie" panose="04040805050809020602" pitchFamily="82" charset="0"/>
              </a:rPr>
              <a:t>EDGE CASE!</a:t>
            </a:r>
          </a:p>
        </p:txBody>
      </p:sp>
      <p:pic>
        <p:nvPicPr>
          <p:cNvPr id="6" name="Picture 5" descr="A picture containing black, dark, night, white&#10;&#10;Description automatically generated">
            <a:extLst>
              <a:ext uri="{FF2B5EF4-FFF2-40B4-BE49-F238E27FC236}">
                <a16:creationId xmlns:a16="http://schemas.microsoft.com/office/drawing/2014/main" id="{667A007D-6AC7-4188-A528-48B3E994289F}"/>
              </a:ext>
            </a:extLst>
          </p:cNvPr>
          <p:cNvPicPr>
            <a:picLocks noChangeAspect="1"/>
          </p:cNvPicPr>
          <p:nvPr/>
        </p:nvPicPr>
        <p:blipFill rotWithShape="1">
          <a:blip r:embed="rId4"/>
          <a:srcRect l="20673" t="27923" r="20673" b="26724"/>
          <a:stretch/>
        </p:blipFill>
        <p:spPr>
          <a:xfrm>
            <a:off x="245116" y="4265832"/>
            <a:ext cx="2182071" cy="1687230"/>
          </a:xfrm>
          <a:prstGeom prst="rect">
            <a:avLst/>
          </a:prstGeom>
        </p:spPr>
      </p:pic>
      <p:pic>
        <p:nvPicPr>
          <p:cNvPr id="5" name="Picture 4" descr="A picture containing computer&#10;&#10;Description automatically generated">
            <a:extLst>
              <a:ext uri="{FF2B5EF4-FFF2-40B4-BE49-F238E27FC236}">
                <a16:creationId xmlns:a16="http://schemas.microsoft.com/office/drawing/2014/main" id="{FE6E536E-968D-46D0-A33E-99DCE1CFB265}"/>
              </a:ext>
            </a:extLst>
          </p:cNvPr>
          <p:cNvPicPr>
            <a:picLocks noChangeAspect="1"/>
          </p:cNvPicPr>
          <p:nvPr/>
        </p:nvPicPr>
        <p:blipFill rotWithShape="1">
          <a:blip r:embed="rId3"/>
          <a:srcRect r="86238"/>
          <a:stretch/>
        </p:blipFill>
        <p:spPr>
          <a:xfrm>
            <a:off x="468280" y="871231"/>
            <a:ext cx="810679" cy="769609"/>
          </a:xfrm>
          <a:prstGeom prst="rect">
            <a:avLst/>
          </a:prstGeom>
        </p:spPr>
      </p:pic>
      <p:pic>
        <p:nvPicPr>
          <p:cNvPr id="15" name="Picture 14" descr="A picture containing flower, drawing&#10;&#10;Description automatically generated">
            <a:extLst>
              <a:ext uri="{FF2B5EF4-FFF2-40B4-BE49-F238E27FC236}">
                <a16:creationId xmlns:a16="http://schemas.microsoft.com/office/drawing/2014/main" id="{7BF28FF9-A104-48BE-9D9A-D75384346B44}"/>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8" name="Picture 7">
            <a:extLst>
              <a:ext uri="{FF2B5EF4-FFF2-40B4-BE49-F238E27FC236}">
                <a16:creationId xmlns:a16="http://schemas.microsoft.com/office/drawing/2014/main" id="{0C148F3E-E761-4E59-A9C6-70779A81BF65}"/>
              </a:ext>
            </a:extLst>
          </p:cNvPr>
          <p:cNvPicPr>
            <a:picLocks noChangeAspect="1"/>
          </p:cNvPicPr>
          <p:nvPr/>
        </p:nvPicPr>
        <p:blipFill>
          <a:blip r:embed="rId6"/>
          <a:stretch>
            <a:fillRect/>
          </a:stretch>
        </p:blipFill>
        <p:spPr>
          <a:xfrm>
            <a:off x="146689" y="6221014"/>
            <a:ext cx="2188654" cy="548688"/>
          </a:xfrm>
          <a:prstGeom prst="rect">
            <a:avLst/>
          </a:prstGeom>
        </p:spPr>
      </p:pic>
    </p:spTree>
    <p:extLst>
      <p:ext uri="{BB962C8B-B14F-4D97-AF65-F5344CB8AC3E}">
        <p14:creationId xmlns:p14="http://schemas.microsoft.com/office/powerpoint/2010/main" val="259128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12183" y="843757"/>
            <a:ext cx="11013759" cy="398634"/>
          </a:xfrm>
        </p:spPr>
        <p:txBody>
          <a:bodyPr>
            <a:normAutofit fontScale="90000"/>
          </a:bodyPr>
          <a:lstStyle/>
          <a:p>
            <a:r>
              <a:rPr lang="en-US" sz="2800" b="0" dirty="0">
                <a:solidFill>
                  <a:srgbClr val="0070C0"/>
                </a:solidFill>
                <a:latin typeface="Century Gothic" panose="020B0502020202020204" pitchFamily="34" charset="0"/>
              </a:rPr>
              <a:t>Important MIS Elements – Students, Programs and Services</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967408" y="1351490"/>
            <a:ext cx="10257183" cy="4731788"/>
          </a:xfrm>
        </p:spPr>
        <p:txBody>
          <a:bodyPr>
            <a:normAutofit/>
          </a:bodyPr>
          <a:lstStyle/>
          <a:p>
            <a:pPr marL="0" indent="0">
              <a:buNone/>
            </a:pPr>
            <a:r>
              <a:rPr lang="en-US" sz="2200" dirty="0">
                <a:solidFill>
                  <a:srgbClr val="0070C0"/>
                </a:solidFill>
                <a:latin typeface="Century Gothic" panose="020B0502020202020204" pitchFamily="34" charset="0"/>
              </a:rPr>
              <a:t>Instructional</a:t>
            </a:r>
            <a:r>
              <a:rPr lang="en-US" sz="2400" dirty="0">
                <a:solidFill>
                  <a:srgbClr val="0070C0"/>
                </a:solidFill>
                <a:latin typeface="Century Gothic" panose="020B0502020202020204" pitchFamily="34" charset="0"/>
              </a:rPr>
              <a:t> </a:t>
            </a:r>
            <a:r>
              <a:rPr lang="en-US" sz="2200" dirty="0">
                <a:solidFill>
                  <a:srgbClr val="0070C0"/>
                </a:solidFill>
                <a:latin typeface="Century Gothic" panose="020B0502020202020204" pitchFamily="34" charset="0"/>
              </a:rPr>
              <a:t>Programs</a:t>
            </a:r>
          </a:p>
          <a:p>
            <a:pPr marL="514350" indent="-285750">
              <a:spcBef>
                <a:spcPts val="60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Student Identifiers – SB31 (FirstName), SB32 (LastName), SB03 (Birthdate), SB04 (Gender)</a:t>
            </a:r>
          </a:p>
          <a:p>
            <a:pPr marL="514350" indent="-285750">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CB03 Course-TOP-Code – Identifies course discipline area and if CTE</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CB04 Course Credit Status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CB21 Course-Prior-to-College-Level – Req for all math, Eng, ESL courses; Distinguishes ASE/ABE courses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CB22 Course-Noncredit Category – Identifies CAEP Program Areas (must use CB22 and CB03)</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CB26 Course-Support-Course-Status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SX04 Enrollment-Grade – Used in calculating certain milestones/progress metrics</a:t>
            </a:r>
          </a:p>
          <a:p>
            <a:pPr marL="51435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mn-lt"/>
              </a:rPr>
              <a:t>SX05 Enrollment-Positive-Attendance-Hours – Must track even if using census for apportionment</a:t>
            </a:r>
          </a:p>
          <a:p>
            <a:pPr marL="0" lvl="0" indent="0">
              <a:buNone/>
            </a:pPr>
            <a:r>
              <a:rPr lang="en-US" sz="2200" b="0" dirty="0">
                <a:solidFill>
                  <a:srgbClr val="005C8A"/>
                </a:solidFill>
                <a:latin typeface="Century Gothic" panose="020B0502020202020204" pitchFamily="34" charset="0"/>
              </a:rPr>
              <a:t>Services</a:t>
            </a:r>
          </a:p>
          <a:p>
            <a:pPr marL="514350" lvl="0" indent="-285750">
              <a:spcBef>
                <a:spcPts val="60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SS16 Student-Noncredit-Initial-Orientation-Services</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SS17 Student-Noncredit-Initial-Assessment-Services-Placement</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SS18 Student-Noncredit-Counseling/Advisement-Services</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SS19 Student-Noncredit-Education-Plan</a:t>
            </a:r>
          </a:p>
          <a:p>
            <a:pPr marL="514350" lvl="0" indent="-285750">
              <a:lnSpc>
                <a:spcPct val="100000"/>
              </a:lnSpc>
              <a:spcBef>
                <a:spcPts val="0"/>
              </a:spcBef>
              <a:buClr>
                <a:srgbClr val="C00000"/>
              </a:buClr>
              <a:buSzPct val="130000"/>
              <a:buFont typeface="Arial" panose="020B0604020202020204" pitchFamily="34" charset="0"/>
              <a:buChar char="•"/>
            </a:pPr>
            <a:r>
              <a:rPr lang="en-US" sz="1800" b="0" dirty="0">
                <a:solidFill>
                  <a:schemeClr val="tx1">
                    <a:lumMod val="75000"/>
                    <a:lumOff val="25000"/>
                  </a:schemeClr>
                </a:solidFill>
                <a:latin typeface="Calibri" panose="020F0502020204030204"/>
              </a:rPr>
              <a:t>SS20 Student-Noncredit-Success-Other-Services</a:t>
            </a:r>
          </a:p>
          <a:p>
            <a:pPr marL="0" indent="0">
              <a:buNone/>
            </a:pPr>
            <a:endParaRPr lang="en-US" dirty="0"/>
          </a:p>
        </p:txBody>
      </p:sp>
      <p:pic>
        <p:nvPicPr>
          <p:cNvPr id="8" name="Picture 7" descr="A picture containing flower, drawing&#10;&#10;Description automatically generated">
            <a:extLst>
              <a:ext uri="{FF2B5EF4-FFF2-40B4-BE49-F238E27FC236}">
                <a16:creationId xmlns:a16="http://schemas.microsoft.com/office/drawing/2014/main" id="{42241297-537F-4039-93D1-42A9DC261FD3}"/>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DD5E1578-CC83-4858-B3A8-BDFCFD3BA6E9}"/>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66273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D71128C-3D7D-45D1-ACF4-4B5CE0613310}"/>
              </a:ext>
            </a:extLst>
          </p:cNvPr>
          <p:cNvSpPr/>
          <p:nvPr/>
        </p:nvSpPr>
        <p:spPr>
          <a:xfrm>
            <a:off x="6204030" y="2321838"/>
            <a:ext cx="4603369" cy="301621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A0DD44C3-FBD2-4B9A-B751-01A6ACA81466}"/>
              </a:ext>
            </a:extLst>
          </p:cNvPr>
          <p:cNvSpPr/>
          <p:nvPr/>
        </p:nvSpPr>
        <p:spPr>
          <a:xfrm>
            <a:off x="1172902" y="2347584"/>
            <a:ext cx="4533416" cy="3016210"/>
          </a:xfrm>
          <a:prstGeom prst="rect">
            <a:avLst/>
          </a:prstGeom>
          <a:solidFill>
            <a:schemeClr val="bg2">
              <a:lumMod val="20000"/>
              <a:lumOff val="80000"/>
            </a:schemeClr>
          </a:solidFill>
          <a:ln>
            <a:solidFill>
              <a:schemeClr val="tx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12183" y="800654"/>
            <a:ext cx="11013759" cy="542852"/>
          </a:xfrm>
        </p:spPr>
        <p:txBody>
          <a:bodyPr>
            <a:noAutofit/>
          </a:bodyPr>
          <a:lstStyle/>
          <a:p>
            <a:r>
              <a:rPr lang="en-US" sz="2500" b="0" dirty="0">
                <a:solidFill>
                  <a:srgbClr val="0070C0"/>
                </a:solidFill>
                <a:latin typeface="Century Gothic" panose="020B0502020202020204" pitchFamily="34" charset="0"/>
              </a:rPr>
              <a:t>Student Barriers to Employment</a:t>
            </a: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35498" y="1345881"/>
            <a:ext cx="10364624" cy="646331"/>
          </a:xfrm>
        </p:spPr>
        <p:txBody>
          <a:bodyPr>
            <a:noAutofit/>
          </a:bodyPr>
          <a:lstStyle/>
          <a:p>
            <a:pPr marL="0" indent="0">
              <a:lnSpc>
                <a:spcPct val="100000"/>
              </a:lnSpc>
              <a:spcBef>
                <a:spcPts val="0"/>
              </a:spcBef>
              <a:buNone/>
            </a:pPr>
            <a:r>
              <a:rPr lang="en-US" sz="2400" b="0" u="sng" dirty="0">
                <a:latin typeface="+mn-lt"/>
              </a:rPr>
              <a:t>Reportable Individuals </a:t>
            </a:r>
            <a:r>
              <a:rPr lang="en-US" sz="2400" b="0" dirty="0">
                <a:latin typeface="+mn-lt"/>
              </a:rPr>
              <a:t>who had &gt;1 instructional contact hour or received support services in the selected year are broken up into two categories:</a:t>
            </a:r>
          </a:p>
        </p:txBody>
      </p:sp>
      <p:sp>
        <p:nvSpPr>
          <p:cNvPr id="5" name="Rectangle 4">
            <a:extLst>
              <a:ext uri="{FF2B5EF4-FFF2-40B4-BE49-F238E27FC236}">
                <a16:creationId xmlns:a16="http://schemas.microsoft.com/office/drawing/2014/main" id="{83AC03C2-F3B5-4396-A387-037C27F4896C}"/>
              </a:ext>
            </a:extLst>
          </p:cNvPr>
          <p:cNvSpPr/>
          <p:nvPr/>
        </p:nvSpPr>
        <p:spPr>
          <a:xfrm>
            <a:off x="735498" y="5512119"/>
            <a:ext cx="10503520" cy="769441"/>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0000"/>
                </a:solidFill>
                <a:effectLst/>
                <a:uLnTx/>
                <a:uFillTx/>
                <a:latin typeface="Calibri" panose="020F0502020204030204"/>
                <a:ea typeface="+mn-ea"/>
                <a:cs typeface="+mn-cs"/>
              </a:rPr>
              <a:t>NOTE: </a:t>
            </a:r>
            <a:r>
              <a:rPr kumimoji="0" lang="en-US" sz="2200" b="0" i="0" u="none" strike="noStrike" kern="1200" cap="none" spc="0" normalizeH="0" baseline="0" noProof="0" dirty="0">
                <a:ln>
                  <a:noFill/>
                </a:ln>
                <a:solidFill>
                  <a:srgbClr val="5B9BD5"/>
                </a:solidFill>
                <a:effectLst/>
                <a:uLnTx/>
                <a:uFillTx/>
                <a:latin typeface="Calibri" panose="020F0502020204030204"/>
                <a:ea typeface="+mn-ea"/>
                <a:cs typeface="+mn-cs"/>
              </a:rPr>
              <a:t>Make sure that the flags for the barriers </a:t>
            </a:r>
            <a:r>
              <a:rPr kumimoji="0" lang="en-US" sz="2200" b="0" i="0" u="sng" strike="noStrike" kern="1200" cap="none" spc="0" normalizeH="0" baseline="0" noProof="0" dirty="0">
                <a:ln>
                  <a:noFill/>
                </a:ln>
                <a:solidFill>
                  <a:srgbClr val="FF0000"/>
                </a:solidFill>
                <a:effectLst/>
                <a:uLnTx/>
                <a:uFillTx/>
                <a:latin typeface="Calibri" panose="020F0502020204030204"/>
                <a:ea typeface="+mn-ea"/>
                <a:cs typeface="+mn-cs"/>
              </a:rPr>
              <a:t>only in the selected year </a:t>
            </a:r>
            <a:r>
              <a:rPr kumimoji="0" lang="en-US" sz="2200" b="0" i="0" u="none" strike="noStrike" kern="1200" cap="none" spc="0" normalizeH="0" baseline="0" noProof="0" dirty="0">
                <a:ln>
                  <a:noFill/>
                </a:ln>
                <a:solidFill>
                  <a:srgbClr val="5B9BD5"/>
                </a:solidFill>
                <a:effectLst/>
                <a:uLnTx/>
                <a:uFillTx/>
                <a:latin typeface="Calibri" panose="020F0502020204030204"/>
                <a:ea typeface="+mn-ea"/>
                <a:cs typeface="+mn-cs"/>
              </a:rPr>
              <a:t>are updated each year since students will need to be flagged in any term of the academic year to be included</a:t>
            </a:r>
          </a:p>
        </p:txBody>
      </p:sp>
      <p:sp>
        <p:nvSpPr>
          <p:cNvPr id="6" name="Rectangle 5">
            <a:extLst>
              <a:ext uri="{FF2B5EF4-FFF2-40B4-BE49-F238E27FC236}">
                <a16:creationId xmlns:a16="http://schemas.microsoft.com/office/drawing/2014/main" id="{83392177-4027-448E-BAAB-FAE0677A3F4A}"/>
              </a:ext>
            </a:extLst>
          </p:cNvPr>
          <p:cNvSpPr/>
          <p:nvPr/>
        </p:nvSpPr>
        <p:spPr>
          <a:xfrm>
            <a:off x="1172903" y="2342565"/>
            <a:ext cx="4703916" cy="30931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 Ever Flagged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 having barriers to employment </a:t>
            </a:r>
            <a:r>
              <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rPr>
              <a:t>at any time up to and including the selected year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Cultural Barriers (SG18)</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English Language Learner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(enrolled in ESL)</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Ex-Offender (SG15)</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Foster Youth (SG03)</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Low Income (SG14)</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Low Literacy (SG20)</a:t>
            </a:r>
          </a:p>
        </p:txBody>
      </p:sp>
      <p:sp>
        <p:nvSpPr>
          <p:cNvPr id="7" name="Rectangle 6">
            <a:extLst>
              <a:ext uri="{FF2B5EF4-FFF2-40B4-BE49-F238E27FC236}">
                <a16:creationId xmlns:a16="http://schemas.microsoft.com/office/drawing/2014/main" id="{5F4B684F-2EA8-4530-97FA-9EC1352160CE}"/>
              </a:ext>
            </a:extLst>
          </p:cNvPr>
          <p:cNvSpPr/>
          <p:nvPr/>
        </p:nvSpPr>
        <p:spPr>
          <a:xfrm>
            <a:off x="6239005" y="2347584"/>
            <a:ext cx="4533417" cy="3131627"/>
          </a:xfrm>
          <a:prstGeom prst="rect">
            <a:avLst/>
          </a:prstGeom>
        </p:spPr>
        <p:txBody>
          <a:bodyPr wrap="square">
            <a:spAutoFit/>
          </a:bodyPr>
          <a:lstStyle/>
          <a:p>
            <a:pPr marL="0" marR="0" lvl="1" indent="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2000" b="1" i="0" u="none" strike="noStrike" kern="1200" cap="none" spc="0" normalizeH="0" baseline="0" noProof="0" dirty="0">
                <a:ln>
                  <a:noFill/>
                </a:ln>
                <a:solidFill>
                  <a:srgbClr val="0070C0"/>
                </a:solidFill>
                <a:effectLst/>
                <a:uLnTx/>
                <a:uFillTx/>
                <a:latin typeface="Calibri" panose="020F0502020204030204"/>
                <a:ea typeface="+mn-ea"/>
                <a:cs typeface="+mn-cs"/>
              </a:rPr>
              <a:t> Flagged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as having barriers to employment </a:t>
            </a:r>
            <a:r>
              <a:rPr kumimoji="0" lang="en-US" sz="2000" b="0" i="0" u="sng" strike="noStrike" kern="1200" cap="none" spc="0" normalizeH="0" baseline="0" noProof="0" dirty="0">
                <a:ln>
                  <a:noFill/>
                </a:ln>
                <a:solidFill>
                  <a:prstClr val="black"/>
                </a:solidFill>
                <a:effectLst/>
                <a:uLnTx/>
                <a:uFillTx/>
                <a:latin typeface="Calibri" panose="020F0502020204030204"/>
                <a:ea typeface="+mn-ea"/>
                <a:cs typeface="+mn-cs"/>
              </a:rPr>
              <a:t>ONLY in the selected year</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Displaced Homemaker (SV05)</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Homeless (SG16)</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Long Term Unemployed (SG17)</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Migrant Farmworker (SV09)</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Seasonal Farmworker (SG19)</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Exhausting TANF within 2 Years (SC18)</a:t>
            </a:r>
          </a:p>
          <a:p>
            <a:pPr marL="228600" marR="0" lvl="1" indent="-228600" algn="l" defTabSz="914400" rtl="0" eaLnBrk="1" fontAlgn="auto" latinLnBrk="0" hangingPunct="1">
              <a:lnSpc>
                <a:spcPct val="100000"/>
              </a:lnSpc>
              <a:spcBef>
                <a:spcPts val="200"/>
              </a:spcBef>
              <a:spcAft>
                <a:spcPts val="0"/>
              </a:spcAft>
              <a:buClr>
                <a:srgbClr val="C00000"/>
              </a:buClr>
              <a:buSzPct val="13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Single Parent (SV04)</a:t>
            </a:r>
          </a:p>
        </p:txBody>
      </p:sp>
      <p:pic>
        <p:nvPicPr>
          <p:cNvPr id="13" name="Picture 12" descr="A picture containing flower, drawing&#10;&#10;Description automatically generated">
            <a:extLst>
              <a:ext uri="{FF2B5EF4-FFF2-40B4-BE49-F238E27FC236}">
                <a16:creationId xmlns:a16="http://schemas.microsoft.com/office/drawing/2014/main" id="{D93E2408-C860-4593-9039-34D2A9EB2779}"/>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12" name="Picture 11">
            <a:extLst>
              <a:ext uri="{FF2B5EF4-FFF2-40B4-BE49-F238E27FC236}">
                <a16:creationId xmlns:a16="http://schemas.microsoft.com/office/drawing/2014/main" id="{AA70F457-E3A6-41EF-969F-0976300A9A7C}"/>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92868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Educational Functioning Levels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Three ways LaunchBoard AE Pipeline Captures EFL Gains:</a:t>
            </a:r>
          </a:p>
          <a:p>
            <a:pPr marL="457200" indent="-284163">
              <a:lnSpc>
                <a:spcPct val="100000"/>
              </a:lnSpc>
              <a:spcBef>
                <a:spcPts val="1800"/>
              </a:spcBef>
              <a:buClr>
                <a:srgbClr val="0070C0"/>
              </a:buClr>
              <a:buSzPct val="120000"/>
            </a:pPr>
            <a:r>
              <a:rPr lang="en-US" sz="2400" dirty="0">
                <a:solidFill>
                  <a:srgbClr val="0070C0"/>
                </a:solidFill>
                <a:latin typeface="Century Gothic" panose="020B0502020202020204" pitchFamily="34" charset="0"/>
              </a:rPr>
              <a:t>CB21 Course Progression: </a:t>
            </a:r>
            <a:r>
              <a:rPr lang="en-US" sz="2400" dirty="0"/>
              <a:t>Student progression from a CB21 coded math, English, or ESL course into the next higher level course in the same discipline</a:t>
            </a:r>
          </a:p>
          <a:p>
            <a:pPr marL="457200" indent="-284163">
              <a:lnSpc>
                <a:spcPct val="100000"/>
              </a:lnSpc>
              <a:spcBef>
                <a:spcPts val="1800"/>
              </a:spcBef>
              <a:buClr>
                <a:srgbClr val="0070C0"/>
              </a:buClr>
              <a:buSzPct val="120000"/>
            </a:pPr>
            <a:r>
              <a:rPr lang="en-US" sz="2400" b="0" dirty="0">
                <a:solidFill>
                  <a:srgbClr val="0070C0"/>
                </a:solidFill>
                <a:latin typeface="Century Gothic" panose="020B0502020202020204" pitchFamily="34" charset="0"/>
              </a:rPr>
              <a:t>SA07 MIS Data Element: </a:t>
            </a:r>
            <a:r>
              <a:rPr lang="en-US" sz="2400" b="0" dirty="0">
                <a:latin typeface="+mn-lt"/>
              </a:rPr>
              <a:t>Allows college to enter the student EFL level based on pre and post testing using an NRS approved testing instrument (fix for logic check with SA01, enter yyyy when prompted)</a:t>
            </a:r>
          </a:p>
          <a:p>
            <a:pPr marL="457200" indent="-284163">
              <a:lnSpc>
                <a:spcPct val="100000"/>
              </a:lnSpc>
              <a:spcBef>
                <a:spcPts val="1800"/>
              </a:spcBef>
              <a:buClr>
                <a:srgbClr val="0070C0"/>
              </a:buClr>
              <a:buSzPct val="120000"/>
            </a:pPr>
            <a:r>
              <a:rPr lang="en-US" sz="2400" dirty="0">
                <a:solidFill>
                  <a:srgbClr val="0070C0"/>
                </a:solidFill>
                <a:latin typeface="Century Gothic" panose="020B0502020202020204" pitchFamily="34" charset="0"/>
              </a:rPr>
              <a:t>TOPSpro Enterprise: </a:t>
            </a:r>
            <a:r>
              <a:rPr lang="en-US" sz="2400" dirty="0"/>
              <a:t>AE Pipeline uses EFL data from TE for WIOA Title II colleges using CASAS to report EFL data to CDE </a:t>
            </a:r>
            <a:endParaRPr lang="en-US" sz="2400" b="0" dirty="0">
              <a:latin typeface="+mn-lt"/>
            </a:endParaRPr>
          </a:p>
        </p:txBody>
      </p:sp>
      <p:pic>
        <p:nvPicPr>
          <p:cNvPr id="13" name="Picture 12" descr="A picture containing flower, drawing&#10;&#10;Description automatically generated">
            <a:extLst>
              <a:ext uri="{FF2B5EF4-FFF2-40B4-BE49-F238E27FC236}">
                <a16:creationId xmlns:a16="http://schemas.microsoft.com/office/drawing/2014/main" id="{4D9C8DEF-68CC-416D-85EF-E02B240E242A}"/>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8D75FE1B-D2B0-4010-9B7D-28352AC32278}"/>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11583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7F95-8A50-4BF0-8F86-9C815CDF743F}"/>
              </a:ext>
            </a:extLst>
          </p:cNvPr>
          <p:cNvSpPr>
            <a:spLocks noGrp="1"/>
          </p:cNvSpPr>
          <p:nvPr>
            <p:ph type="title"/>
          </p:nvPr>
        </p:nvSpPr>
        <p:spPr>
          <a:xfrm>
            <a:off x="468280" y="574836"/>
            <a:ext cx="11013759" cy="477131"/>
          </a:xfrm>
        </p:spPr>
        <p:txBody>
          <a:bodyPr>
            <a:normAutofit fontScale="90000"/>
          </a:bodyPr>
          <a:lstStyle/>
          <a:p>
            <a:pPr algn="ctr"/>
            <a:r>
              <a:rPr lang="en-US" sz="3300" b="0" dirty="0">
                <a:solidFill>
                  <a:srgbClr val="0070C0"/>
                </a:solidFill>
                <a:latin typeface="Century Gothic" panose="020B0502020202020204" pitchFamily="34" charset="0"/>
              </a:rPr>
              <a:t>CB21/EFL Alignment</a:t>
            </a:r>
          </a:p>
        </p:txBody>
      </p:sp>
      <p:pic>
        <p:nvPicPr>
          <p:cNvPr id="4" name="Picture 3">
            <a:extLst>
              <a:ext uri="{FF2B5EF4-FFF2-40B4-BE49-F238E27FC236}">
                <a16:creationId xmlns:a16="http://schemas.microsoft.com/office/drawing/2014/main" id="{4655B132-7A75-4C63-A619-05C626762917}"/>
              </a:ext>
            </a:extLst>
          </p:cNvPr>
          <p:cNvPicPr>
            <a:picLocks noChangeAspect="1"/>
          </p:cNvPicPr>
          <p:nvPr/>
        </p:nvPicPr>
        <p:blipFill rotWithShape="1">
          <a:blip r:embed="rId3"/>
          <a:srcRect l="13006" t="30717" r="13891" b="5654"/>
          <a:stretch/>
        </p:blipFill>
        <p:spPr>
          <a:xfrm>
            <a:off x="1285137" y="1273214"/>
            <a:ext cx="9621726" cy="4710897"/>
          </a:xfrm>
          <a:prstGeom prst="rect">
            <a:avLst/>
          </a:prstGeom>
        </p:spPr>
      </p:pic>
      <p:pic>
        <p:nvPicPr>
          <p:cNvPr id="6" name="Picture 5">
            <a:extLst>
              <a:ext uri="{FF2B5EF4-FFF2-40B4-BE49-F238E27FC236}">
                <a16:creationId xmlns:a16="http://schemas.microsoft.com/office/drawing/2014/main" id="{C0053DFA-8E4B-4965-983A-54CEB1C546D1}"/>
              </a:ext>
            </a:extLst>
          </p:cNvPr>
          <p:cNvPicPr>
            <a:picLocks noChangeAspect="1"/>
          </p:cNvPicPr>
          <p:nvPr/>
        </p:nvPicPr>
        <p:blipFill>
          <a:blip r:embed="rId4"/>
          <a:stretch>
            <a:fillRect/>
          </a:stretch>
        </p:blipFill>
        <p:spPr>
          <a:xfrm>
            <a:off x="98343" y="6205358"/>
            <a:ext cx="2188654" cy="548688"/>
          </a:xfrm>
          <a:prstGeom prst="rect">
            <a:avLst/>
          </a:prstGeom>
        </p:spPr>
      </p:pic>
    </p:spTree>
    <p:extLst>
      <p:ext uri="{BB962C8B-B14F-4D97-AF65-F5344CB8AC3E}">
        <p14:creationId xmlns:p14="http://schemas.microsoft.com/office/powerpoint/2010/main" val="371738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Adults Served and Participants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CAEP Reports Data on Two Types of Students:</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Adults Served: </a:t>
            </a:r>
            <a:r>
              <a:rPr lang="en-US" sz="2400" dirty="0"/>
              <a:t>Any student with 1 or more instructional contact hours in a CAEP program or who receives a service. This roughly corresponds to the WIOA definition of a Reportable Individual)</a:t>
            </a:r>
          </a:p>
          <a:p>
            <a:pPr marL="457200" indent="-284163">
              <a:lnSpc>
                <a:spcPct val="100000"/>
              </a:lnSpc>
              <a:spcBef>
                <a:spcPts val="1200"/>
              </a:spcBef>
              <a:buClr>
                <a:srgbClr val="0070C0"/>
              </a:buClr>
              <a:buSzPct val="120000"/>
            </a:pPr>
            <a:r>
              <a:rPr lang="en-US" sz="2400" b="0" dirty="0">
                <a:solidFill>
                  <a:srgbClr val="0070C0"/>
                </a:solidFill>
                <a:latin typeface="Century Gothic" panose="020B0502020202020204" pitchFamily="34" charset="0"/>
              </a:rPr>
              <a:t>Participants: </a:t>
            </a:r>
            <a:r>
              <a:rPr lang="en-US" sz="2400" b="0" dirty="0">
                <a:latin typeface="+mn-lt"/>
              </a:rPr>
              <a:t>Any student who receives 12 or more instructional contact hours of instruction across any CAEP program in the same program year</a:t>
            </a:r>
          </a:p>
          <a:p>
            <a:pPr marL="457200" indent="-284163">
              <a:lnSpc>
                <a:spcPct val="100000"/>
              </a:lnSpc>
              <a:spcBef>
                <a:spcPts val="1200"/>
              </a:spcBef>
              <a:buClr>
                <a:srgbClr val="0070C0"/>
              </a:buClr>
              <a:buSzPct val="120000"/>
            </a:pPr>
            <a:r>
              <a:rPr lang="en-US" sz="2400" dirty="0"/>
              <a:t>In order to be captured as either an adult served or a participant the student record must include </a:t>
            </a:r>
            <a:r>
              <a:rPr lang="en-US" sz="2400" u="sng" dirty="0"/>
              <a:t>first name, last name, date of birth, and gender</a:t>
            </a:r>
          </a:p>
          <a:p>
            <a:pPr marL="457200" indent="-284163">
              <a:lnSpc>
                <a:spcPct val="100000"/>
              </a:lnSpc>
              <a:spcBef>
                <a:spcPts val="1200"/>
              </a:spcBef>
              <a:buClr>
                <a:srgbClr val="0070C0"/>
              </a:buClr>
              <a:buSzPct val="120000"/>
            </a:pPr>
            <a:r>
              <a:rPr lang="en-US" sz="2400" dirty="0"/>
              <a:t>CASAS CAEP Reports include students with less than 1 instructional contact hour to help agencies vet their local data systems. These reports will not match the adults served counts in the LaunchBoard</a:t>
            </a:r>
          </a:p>
        </p:txBody>
      </p:sp>
      <p:pic>
        <p:nvPicPr>
          <p:cNvPr id="8" name="Picture 7" descr="A picture containing flower, drawing&#10;&#10;Description automatically generated">
            <a:extLst>
              <a:ext uri="{FF2B5EF4-FFF2-40B4-BE49-F238E27FC236}">
                <a16:creationId xmlns:a16="http://schemas.microsoft.com/office/drawing/2014/main" id="{8786BDE6-EEBB-40A1-A13E-589D291FACB8}"/>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E2DA34F4-7009-41E0-88E6-A58B80805709}"/>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302100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Special Admit Adult Education Students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0" indent="0">
              <a:lnSpc>
                <a:spcPct val="100000"/>
              </a:lnSpc>
              <a:spcBef>
                <a:spcPts val="0"/>
              </a:spcBef>
              <a:buNone/>
            </a:pPr>
            <a:r>
              <a:rPr lang="en-US" sz="2400" b="0" dirty="0">
                <a:latin typeface="+mn-lt"/>
              </a:rPr>
              <a:t>SB554 passed by the legislature last year supports dual enrollment and special admit status for adult education students co enrolled in AE and college credit programs. There were two MIS changes associated with this legislation:</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SB11- Student Basic Data Elements: </a:t>
            </a:r>
            <a:r>
              <a:rPr lang="en-US" sz="2400" dirty="0"/>
              <a:t>Creates a new data flag in SB11 for “Adult Education Special Admit Student” (SB11-21000)</a:t>
            </a:r>
          </a:p>
          <a:p>
            <a:pPr marL="457200" indent="-284163">
              <a:lnSpc>
                <a:spcPct val="100000"/>
              </a:lnSpc>
              <a:spcBef>
                <a:spcPts val="1200"/>
              </a:spcBef>
              <a:buClr>
                <a:srgbClr val="0070C0"/>
              </a:buClr>
              <a:buSzPct val="120000"/>
            </a:pPr>
            <a:r>
              <a:rPr lang="en-US" sz="2400" dirty="0">
                <a:solidFill>
                  <a:srgbClr val="0070C0"/>
                </a:solidFill>
                <a:latin typeface="Century Gothic" panose="020B0502020202020204" pitchFamily="34" charset="0"/>
              </a:rPr>
              <a:t>SB15 - Student Enrollment Status</a:t>
            </a:r>
            <a:r>
              <a:rPr lang="en-US" sz="2400" b="0" dirty="0">
                <a:solidFill>
                  <a:srgbClr val="0070C0"/>
                </a:solidFill>
                <a:latin typeface="Century Gothic" panose="020B0502020202020204" pitchFamily="34" charset="0"/>
              </a:rPr>
              <a:t>: </a:t>
            </a:r>
            <a:r>
              <a:rPr lang="en-US" sz="2400" b="0" dirty="0">
                <a:latin typeface="+mn-lt"/>
              </a:rPr>
              <a:t>Keeps the student from being identified as a first time student or continuing student to preserve future participation in college promise program (SB15-YYYY)</a:t>
            </a:r>
            <a:endParaRPr lang="en-US" sz="2400" dirty="0"/>
          </a:p>
        </p:txBody>
      </p:sp>
      <p:pic>
        <p:nvPicPr>
          <p:cNvPr id="8" name="Picture 7" descr="A picture containing flower, drawing&#10;&#10;Description automatically generated">
            <a:extLst>
              <a:ext uri="{FF2B5EF4-FFF2-40B4-BE49-F238E27FC236}">
                <a16:creationId xmlns:a16="http://schemas.microsoft.com/office/drawing/2014/main" id="{542C49B2-0418-48F0-A6C4-78752646DCBE}"/>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59CF2451-674B-47BC-A298-DF89BB2120D5}"/>
              </a:ext>
            </a:extLst>
          </p:cNvPr>
          <p:cNvPicPr>
            <a:picLocks noChangeAspect="1"/>
          </p:cNvPicPr>
          <p:nvPr/>
        </p:nvPicPr>
        <p:blipFill>
          <a:blip r:embed="rId4"/>
          <a:stretch>
            <a:fillRect/>
          </a:stretch>
        </p:blipFill>
        <p:spPr>
          <a:xfrm>
            <a:off x="86064" y="6232290"/>
            <a:ext cx="2188654" cy="548688"/>
          </a:xfrm>
          <a:prstGeom prst="rect">
            <a:avLst/>
          </a:prstGeom>
        </p:spPr>
      </p:pic>
    </p:spTree>
    <p:extLst>
      <p:ext uri="{BB962C8B-B14F-4D97-AF65-F5344CB8AC3E}">
        <p14:creationId xmlns:p14="http://schemas.microsoft.com/office/powerpoint/2010/main" val="4089482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3B67-365C-4E7E-8387-FB3CF3B36B11}"/>
              </a:ext>
            </a:extLst>
          </p:cNvPr>
          <p:cNvSpPr>
            <a:spLocks noGrp="1"/>
          </p:cNvSpPr>
          <p:nvPr>
            <p:ph type="title"/>
          </p:nvPr>
        </p:nvSpPr>
        <p:spPr>
          <a:xfrm>
            <a:off x="632503" y="973374"/>
            <a:ext cx="11013759" cy="542852"/>
          </a:xfrm>
        </p:spPr>
        <p:txBody>
          <a:bodyPr>
            <a:noAutofit/>
          </a:bodyPr>
          <a:lstStyle/>
          <a:p>
            <a:r>
              <a:rPr lang="en-US" sz="2500" dirty="0">
                <a:solidFill>
                  <a:srgbClr val="0070C0"/>
                </a:solidFill>
                <a:latin typeface="Century Gothic" panose="020B0502020202020204" pitchFamily="34" charset="0"/>
              </a:rPr>
              <a:t>MIS Reporting Issues – WIOA Title II Colleges</a:t>
            </a:r>
            <a:endParaRPr lang="en-US" sz="2500" b="0" dirty="0">
              <a:solidFill>
                <a:srgbClr val="0070C0"/>
              </a:solidFill>
              <a:latin typeface="Century Gothic" panose="020B0502020202020204" pitchFamily="34" charset="0"/>
            </a:endParaRPr>
          </a:p>
        </p:txBody>
      </p:sp>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755818" y="1518601"/>
            <a:ext cx="10364624" cy="646331"/>
          </a:xfrm>
        </p:spPr>
        <p:txBody>
          <a:bodyPr>
            <a:noAutofit/>
          </a:bodyPr>
          <a:lstStyle/>
          <a:p>
            <a:pPr marL="457200" indent="-284163">
              <a:lnSpc>
                <a:spcPct val="100000"/>
              </a:lnSpc>
              <a:spcBef>
                <a:spcPts val="1200"/>
              </a:spcBef>
              <a:buClr>
                <a:srgbClr val="0070C0"/>
              </a:buClr>
              <a:buSzPct val="120000"/>
            </a:pPr>
            <a:r>
              <a:rPr lang="en-US" sz="2400" dirty="0"/>
              <a:t>College districts receiving WIOA Title II funding must continue to report complete data about their students into TOPSpro Enterprise</a:t>
            </a:r>
          </a:p>
          <a:p>
            <a:pPr marL="457200" indent="-284163">
              <a:lnSpc>
                <a:spcPct val="100000"/>
              </a:lnSpc>
              <a:spcBef>
                <a:spcPts val="1200"/>
              </a:spcBef>
              <a:buClr>
                <a:srgbClr val="0070C0"/>
              </a:buClr>
              <a:buSzPct val="120000"/>
            </a:pPr>
            <a:r>
              <a:rPr lang="en-US" sz="2400" b="0" dirty="0">
                <a:latin typeface="+mn-lt"/>
              </a:rPr>
              <a:t>Conversely, college districts receiving WIOA Title II funding must keep complete MIS data records on their students even if they are also reporting using TOPSpro Enterprise for reporting Title II to CDE</a:t>
            </a:r>
          </a:p>
          <a:p>
            <a:pPr marL="457200" indent="-284163">
              <a:lnSpc>
                <a:spcPct val="100000"/>
              </a:lnSpc>
              <a:spcBef>
                <a:spcPts val="1200"/>
              </a:spcBef>
              <a:buClr>
                <a:srgbClr val="0070C0"/>
              </a:buClr>
              <a:buSzPct val="120000"/>
            </a:pPr>
            <a:r>
              <a:rPr lang="en-US" sz="2400" dirty="0"/>
              <a:t>The LaunchBoard uses both TE and MIS data to populate data in the LaunchBoard.</a:t>
            </a:r>
            <a:endParaRPr lang="en-US" sz="2400" b="0" dirty="0">
              <a:latin typeface="+mn-lt"/>
            </a:endParaRPr>
          </a:p>
          <a:p>
            <a:pPr marL="457200" indent="-284163">
              <a:lnSpc>
                <a:spcPct val="100000"/>
              </a:lnSpc>
              <a:spcBef>
                <a:spcPts val="1200"/>
              </a:spcBef>
              <a:buClr>
                <a:srgbClr val="0070C0"/>
              </a:buClr>
              <a:buSzPct val="120000"/>
            </a:pPr>
            <a:endParaRPr lang="en-US" sz="2400" dirty="0"/>
          </a:p>
        </p:txBody>
      </p:sp>
      <p:pic>
        <p:nvPicPr>
          <p:cNvPr id="12" name="Picture 11" descr="A picture containing flower, drawing&#10;&#10;Description automatically generated">
            <a:extLst>
              <a:ext uri="{FF2B5EF4-FFF2-40B4-BE49-F238E27FC236}">
                <a16:creationId xmlns:a16="http://schemas.microsoft.com/office/drawing/2014/main" id="{D1E4B2B0-6033-4D95-8792-E6895B476D69}"/>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A036DCD4-D7F8-4A2E-9308-CA5ED806D447}"/>
              </a:ext>
            </a:extLst>
          </p:cNvPr>
          <p:cNvPicPr>
            <a:picLocks noChangeAspect="1"/>
          </p:cNvPicPr>
          <p:nvPr/>
        </p:nvPicPr>
        <p:blipFill>
          <a:blip r:embed="rId4"/>
          <a:stretch>
            <a:fillRect/>
          </a:stretch>
        </p:blipFill>
        <p:spPr>
          <a:xfrm>
            <a:off x="86064" y="6238510"/>
            <a:ext cx="2188654" cy="548688"/>
          </a:xfrm>
          <a:prstGeom prst="rect">
            <a:avLst/>
          </a:prstGeom>
        </p:spPr>
      </p:pic>
    </p:spTree>
    <p:extLst>
      <p:ext uri="{BB962C8B-B14F-4D97-AF65-F5344CB8AC3E}">
        <p14:creationId xmlns:p14="http://schemas.microsoft.com/office/powerpoint/2010/main" val="29830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9" name="Picture 8">
            <a:extLst>
              <a:ext uri="{FF2B5EF4-FFF2-40B4-BE49-F238E27FC236}">
                <a16:creationId xmlns:a16="http://schemas.microsoft.com/office/drawing/2014/main" id="{F6B97CFA-BACC-4F41-9CBE-56C990DE4790}"/>
              </a:ext>
            </a:extLst>
          </p:cNvPr>
          <p:cNvPicPr>
            <a:picLocks noChangeAspect="1"/>
          </p:cNvPicPr>
          <p:nvPr/>
        </p:nvPicPr>
        <p:blipFill>
          <a:blip r:embed="rId3"/>
          <a:stretch>
            <a:fillRect/>
          </a:stretch>
        </p:blipFill>
        <p:spPr>
          <a:xfrm>
            <a:off x="4376779" y="534254"/>
            <a:ext cx="3438442" cy="1524132"/>
          </a:xfrm>
          <a:prstGeom prst="rect">
            <a:avLst/>
          </a:prstGeom>
        </p:spPr>
      </p:pic>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2216237"/>
            <a:ext cx="10515600" cy="36605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COVID-19’s Effect on Adult Education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CAEP Overview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Distance Learning Strategies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Colleges using MIS Reporting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K12/COEs using TE Reporting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Questions/Answers</a:t>
            </a:r>
          </a:p>
        </p:txBody>
      </p:sp>
    </p:spTree>
    <p:extLst>
      <p:ext uri="{BB962C8B-B14F-4D97-AF65-F5344CB8AC3E}">
        <p14:creationId xmlns:p14="http://schemas.microsoft.com/office/powerpoint/2010/main" val="265554186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936CB52-6D6A-4AF6-8E93-ADA4A03E2F2F}"/>
              </a:ext>
            </a:extLst>
          </p:cNvPr>
          <p:cNvSpPr/>
          <p:nvPr/>
        </p:nvSpPr>
        <p:spPr>
          <a:xfrm>
            <a:off x="0" y="207196"/>
            <a:ext cx="12264887"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44546A">
                    <a:lumMod val="60000"/>
                    <a:lumOff val="40000"/>
                  </a:srgbClr>
                </a:solidFill>
                <a:effectLst/>
                <a:uLnTx/>
                <a:uFillTx/>
                <a:latin typeface="Century Gothic" panose="020B0502020202020204" pitchFamily="34" charset="0"/>
                <a:ea typeface="+mn-ea"/>
                <a:cs typeface="+mn-cs"/>
              </a:rPr>
              <a:t>Adult Education Pipeline</a:t>
            </a:r>
          </a:p>
        </p:txBody>
      </p:sp>
      <p:pic>
        <p:nvPicPr>
          <p:cNvPr id="3" name="Picture 2">
            <a:extLst>
              <a:ext uri="{FF2B5EF4-FFF2-40B4-BE49-F238E27FC236}">
                <a16:creationId xmlns:a16="http://schemas.microsoft.com/office/drawing/2014/main" id="{82E817DD-93D2-4079-95D9-2231FBCB16DA}"/>
              </a:ext>
            </a:extLst>
          </p:cNvPr>
          <p:cNvPicPr>
            <a:picLocks noChangeAspect="1"/>
          </p:cNvPicPr>
          <p:nvPr/>
        </p:nvPicPr>
        <p:blipFill>
          <a:blip r:embed="rId3"/>
          <a:stretch>
            <a:fillRect/>
          </a:stretch>
        </p:blipFill>
        <p:spPr>
          <a:xfrm>
            <a:off x="2068863" y="796683"/>
            <a:ext cx="8127160" cy="5806135"/>
          </a:xfrm>
          <a:prstGeom prst="rect">
            <a:avLst/>
          </a:prstGeom>
        </p:spPr>
      </p:pic>
      <p:pic>
        <p:nvPicPr>
          <p:cNvPr id="28" name="Picture 27" descr="A picture containing drawing&#10;&#10;Description automatically generated">
            <a:extLst>
              <a:ext uri="{FF2B5EF4-FFF2-40B4-BE49-F238E27FC236}">
                <a16:creationId xmlns:a16="http://schemas.microsoft.com/office/drawing/2014/main" id="{54278297-CCB2-4021-B7B2-EC7BF893AE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29" name="Picture 28" descr="A picture containing flower, drawing&#10;&#10;Description automatically generated">
            <a:extLst>
              <a:ext uri="{FF2B5EF4-FFF2-40B4-BE49-F238E27FC236}">
                <a16:creationId xmlns:a16="http://schemas.microsoft.com/office/drawing/2014/main" id="{A0275949-8D0E-4A81-8C15-289628B754C0}"/>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pic>
        <p:nvPicPr>
          <p:cNvPr id="4" name="Picture 3">
            <a:extLst>
              <a:ext uri="{FF2B5EF4-FFF2-40B4-BE49-F238E27FC236}">
                <a16:creationId xmlns:a16="http://schemas.microsoft.com/office/drawing/2014/main" id="{C3E87947-0A02-45AD-B87D-F0BC434D0B20}"/>
              </a:ext>
            </a:extLst>
          </p:cNvPr>
          <p:cNvPicPr>
            <a:picLocks noChangeAspect="1"/>
          </p:cNvPicPr>
          <p:nvPr/>
        </p:nvPicPr>
        <p:blipFill>
          <a:blip r:embed="rId6"/>
          <a:stretch>
            <a:fillRect/>
          </a:stretch>
        </p:blipFill>
        <p:spPr>
          <a:xfrm>
            <a:off x="86064" y="6233131"/>
            <a:ext cx="2188654" cy="548688"/>
          </a:xfrm>
          <a:prstGeom prst="rect">
            <a:avLst/>
          </a:prstGeom>
        </p:spPr>
      </p:pic>
    </p:spTree>
    <p:extLst>
      <p:ext uri="{BB962C8B-B14F-4D97-AF65-F5344CB8AC3E}">
        <p14:creationId xmlns:p14="http://schemas.microsoft.com/office/powerpoint/2010/main" val="43703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flower, drawing&#10;&#10;Description automatically generated">
            <a:extLst>
              <a:ext uri="{FF2B5EF4-FFF2-40B4-BE49-F238E27FC236}">
                <a16:creationId xmlns:a16="http://schemas.microsoft.com/office/drawing/2014/main" id="{635324B8-ADC5-46E1-9193-B34E192BCDF1}"/>
              </a:ext>
            </a:extLst>
          </p:cNvPr>
          <p:cNvPicPr>
            <a:picLocks noChangeAspect="1"/>
          </p:cNvPicPr>
          <p:nvPr/>
        </p:nvPicPr>
        <p:blipFill rotWithShape="1">
          <a:blip r:embed="rId3" cstate="print">
            <a:alphaModFix amt="60000"/>
            <a:extLst>
              <a:ext uri="{28A0092B-C50C-407E-A947-70E740481C1C}">
                <a14:useLocalDpi xmlns:a14="http://schemas.microsoft.com/office/drawing/2010/main" val="0"/>
              </a:ext>
            </a:extLst>
          </a:blip>
          <a:srcRect l="27172" t="24533" r="27385" b="22638"/>
          <a:stretch/>
        </p:blipFill>
        <p:spPr>
          <a:xfrm>
            <a:off x="11080376" y="5690664"/>
            <a:ext cx="1025560" cy="1084935"/>
          </a:xfrm>
          <a:prstGeom prst="rect">
            <a:avLst/>
          </a:prstGeom>
        </p:spPr>
      </p:pic>
      <p:sp>
        <p:nvSpPr>
          <p:cNvPr id="9" name="Oval 8">
            <a:extLst>
              <a:ext uri="{FF2B5EF4-FFF2-40B4-BE49-F238E27FC236}">
                <a16:creationId xmlns:a16="http://schemas.microsoft.com/office/drawing/2014/main" id="{B26CD954-9168-45FE-9A99-B91955B0DDEA}"/>
              </a:ext>
            </a:extLst>
          </p:cNvPr>
          <p:cNvSpPr>
            <a:spLocks noChangeAspect="1"/>
          </p:cNvSpPr>
          <p:nvPr/>
        </p:nvSpPr>
        <p:spPr>
          <a:xfrm>
            <a:off x="2598539" y="1663276"/>
            <a:ext cx="2286000" cy="226009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Progress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EFL Attainment</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Workforce Prep</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Occup  Skills</a:t>
            </a:r>
          </a:p>
        </p:txBody>
      </p:sp>
      <p:sp>
        <p:nvSpPr>
          <p:cNvPr id="10" name="Oval 9">
            <a:extLst>
              <a:ext uri="{FF2B5EF4-FFF2-40B4-BE49-F238E27FC236}">
                <a16:creationId xmlns:a16="http://schemas.microsoft.com/office/drawing/2014/main" id="{8F8F7D5A-C314-4131-A428-5EB0D413920E}"/>
              </a:ext>
            </a:extLst>
          </p:cNvPr>
          <p:cNvSpPr/>
          <p:nvPr/>
        </p:nvSpPr>
        <p:spPr>
          <a:xfrm>
            <a:off x="4953000" y="1650325"/>
            <a:ext cx="2286000" cy="2286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Transition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ABE/ESL to ASE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Transition to Postsecondary</a:t>
            </a:r>
          </a:p>
        </p:txBody>
      </p:sp>
      <p:sp>
        <p:nvSpPr>
          <p:cNvPr id="11" name="Oval 10">
            <a:extLst>
              <a:ext uri="{FF2B5EF4-FFF2-40B4-BE49-F238E27FC236}">
                <a16:creationId xmlns:a16="http://schemas.microsoft.com/office/drawing/2014/main" id="{7051131B-9650-43C4-8D0D-32BE4CFA6265}"/>
              </a:ext>
            </a:extLst>
          </p:cNvPr>
          <p:cNvSpPr/>
          <p:nvPr/>
        </p:nvSpPr>
        <p:spPr>
          <a:xfrm>
            <a:off x="7307461" y="1650325"/>
            <a:ext cx="2286000" cy="2286000"/>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Completion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700" b="1" i="0" u="none" strike="noStrike" kern="1200" cap="none" spc="0" normalizeH="0" baseline="0" noProof="0" dirty="0">
                <a:ln>
                  <a:noFill/>
                </a:ln>
                <a:solidFill>
                  <a:prstClr val="black">
                    <a:lumMod val="75000"/>
                  </a:prstClr>
                </a:solidFill>
                <a:effectLst/>
                <a:uLnTx/>
                <a:uFillTx/>
                <a:latin typeface="Calibri" panose="020F0502020204030204"/>
                <a:ea typeface="+mn-ea"/>
                <a:cs typeface="+mn-cs"/>
              </a:rPr>
              <a:t>Diploma/HSE</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1" i="0" u="none" strike="noStrike" kern="1200" cap="none" spc="0" normalizeH="0" baseline="0" noProof="0" dirty="0">
                <a:ln>
                  <a:noFill/>
                </a:ln>
                <a:solidFill>
                  <a:prstClr val="black">
                    <a:lumMod val="75000"/>
                  </a:prstClr>
                </a:solidFill>
                <a:effectLst/>
                <a:uLnTx/>
                <a:uFillTx/>
                <a:latin typeface="Calibri" panose="020F0502020204030204"/>
                <a:ea typeface="+mn-ea"/>
                <a:cs typeface="+mn-cs"/>
              </a:rPr>
              <a:t>Postsecondary Credentials</a:t>
            </a:r>
          </a:p>
        </p:txBody>
      </p:sp>
      <p:sp>
        <p:nvSpPr>
          <p:cNvPr id="6" name="Title 1">
            <a:extLst>
              <a:ext uri="{FF2B5EF4-FFF2-40B4-BE49-F238E27FC236}">
                <a16:creationId xmlns:a16="http://schemas.microsoft.com/office/drawing/2014/main" id="{B4D026F7-54AA-4E43-9656-57BD742B17CE}"/>
              </a:ext>
            </a:extLst>
          </p:cNvPr>
          <p:cNvSpPr>
            <a:spLocks noGrp="1"/>
          </p:cNvSpPr>
          <p:nvPr>
            <p:ph type="title"/>
          </p:nvPr>
        </p:nvSpPr>
        <p:spPr>
          <a:xfrm>
            <a:off x="0" y="787304"/>
            <a:ext cx="12192000" cy="372628"/>
          </a:xfrm>
        </p:spPr>
        <p:txBody>
          <a:bodyPr>
            <a:noAutofit/>
          </a:bodyPr>
          <a:lstStyle/>
          <a:p>
            <a:pPr algn="ctr"/>
            <a:r>
              <a:rPr lang="en-US" sz="2800" b="0" dirty="0">
                <a:solidFill>
                  <a:schemeClr val="tx2">
                    <a:lumMod val="60000"/>
                    <a:lumOff val="40000"/>
                  </a:schemeClr>
                </a:solidFill>
                <a:latin typeface="Century Gothic" panose="020B0502020202020204" pitchFamily="34" charset="0"/>
              </a:rPr>
              <a:t>CAEP Student Metric Buckets</a:t>
            </a:r>
          </a:p>
        </p:txBody>
      </p:sp>
      <p:sp>
        <p:nvSpPr>
          <p:cNvPr id="8" name="Oval 7">
            <a:extLst>
              <a:ext uri="{FF2B5EF4-FFF2-40B4-BE49-F238E27FC236}">
                <a16:creationId xmlns:a16="http://schemas.microsoft.com/office/drawing/2014/main" id="{FA4C37A9-DE74-4593-AE4A-3B9D60D9BEA9}"/>
              </a:ext>
            </a:extLst>
          </p:cNvPr>
          <p:cNvSpPr/>
          <p:nvPr/>
        </p:nvSpPr>
        <p:spPr>
          <a:xfrm>
            <a:off x="9661922" y="1650325"/>
            <a:ext cx="2286000" cy="22860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Employment</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0"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 </a:t>
            </a: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Employment</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Wage Gains</a:t>
            </a:r>
          </a:p>
          <a:p>
            <a:pPr marL="0" marR="0" lvl="0" indent="0" algn="ctr" defTabSz="914400" rtl="0" eaLnBrk="1" fontAlgn="auto" latinLnBrk="0" hangingPunct="1">
              <a:lnSpc>
                <a:spcPct val="100000"/>
              </a:lnSpc>
              <a:spcBef>
                <a:spcPts val="450"/>
              </a:spcBef>
              <a:spcAft>
                <a:spcPts val="0"/>
              </a:spcAft>
              <a:buClrTx/>
              <a:buSzTx/>
              <a:buFontTx/>
              <a:buNone/>
              <a:tabLst/>
              <a:defRPr/>
            </a:pPr>
            <a:r>
              <a:rPr kumimoji="0" lang="en-US" sz="17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Living Wage</a:t>
            </a:r>
          </a:p>
        </p:txBody>
      </p:sp>
      <p:sp>
        <p:nvSpPr>
          <p:cNvPr id="13" name="Oval 12">
            <a:extLst>
              <a:ext uri="{FF2B5EF4-FFF2-40B4-BE49-F238E27FC236}">
                <a16:creationId xmlns:a16="http://schemas.microsoft.com/office/drawing/2014/main" id="{B12DCF7B-E231-4175-805E-242497F277F1}"/>
              </a:ext>
            </a:extLst>
          </p:cNvPr>
          <p:cNvSpPr/>
          <p:nvPr/>
        </p:nvSpPr>
        <p:spPr>
          <a:xfrm>
            <a:off x="244078" y="1650325"/>
            <a:ext cx="2286000" cy="228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C000">
                    <a:lumMod val="20000"/>
                    <a:lumOff val="80000"/>
                  </a:srgbClr>
                </a:solidFill>
                <a:effectLst/>
                <a:uLnTx/>
                <a:uFillTx/>
                <a:latin typeface="Calibri" panose="020F0502020204030204"/>
                <a:ea typeface="+mn-ea"/>
                <a:cs typeface="+mn-cs"/>
              </a:rPr>
              <a:t>Participation</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700" b="0"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 </a:t>
            </a: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Adults Served</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Participants</a:t>
            </a: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white">
                    <a:lumMod val="95000"/>
                  </a:prstClr>
                </a:solidFill>
                <a:effectLst/>
                <a:uLnTx/>
                <a:uFillTx/>
                <a:latin typeface="Calibri" panose="020F0502020204030204"/>
                <a:ea typeface="+mn-ea"/>
                <a:cs typeface="+mn-cs"/>
              </a:rPr>
              <a:t>Programs</a:t>
            </a:r>
          </a:p>
        </p:txBody>
      </p:sp>
      <p:sp>
        <p:nvSpPr>
          <p:cNvPr id="16" name="Title 1">
            <a:extLst>
              <a:ext uri="{FF2B5EF4-FFF2-40B4-BE49-F238E27FC236}">
                <a16:creationId xmlns:a16="http://schemas.microsoft.com/office/drawing/2014/main" id="{C636FCF1-506C-450E-A3B8-4426864F91C6}"/>
              </a:ext>
            </a:extLst>
          </p:cNvPr>
          <p:cNvSpPr txBox="1">
            <a:spLocks/>
          </p:cNvSpPr>
          <p:nvPr/>
        </p:nvSpPr>
        <p:spPr>
          <a:xfrm>
            <a:off x="86064" y="4178075"/>
            <a:ext cx="12191999" cy="327555"/>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44546A">
                    <a:lumMod val="60000"/>
                    <a:lumOff val="40000"/>
                  </a:srgbClr>
                </a:solidFill>
                <a:effectLst/>
                <a:uLnTx/>
                <a:uFillTx/>
                <a:latin typeface="Century Gothic" panose="020B0502020202020204" pitchFamily="34" charset="0"/>
                <a:ea typeface="+mj-ea"/>
                <a:cs typeface="+mj-cs"/>
              </a:rPr>
              <a:t>CAEP Metric Disaggregation</a:t>
            </a:r>
          </a:p>
        </p:txBody>
      </p:sp>
      <p:sp>
        <p:nvSpPr>
          <p:cNvPr id="17" name="Oval 16">
            <a:extLst>
              <a:ext uri="{FF2B5EF4-FFF2-40B4-BE49-F238E27FC236}">
                <a16:creationId xmlns:a16="http://schemas.microsoft.com/office/drawing/2014/main" id="{FD087F38-E9D4-4568-BC92-E9F27A585121}"/>
              </a:ext>
            </a:extLst>
          </p:cNvPr>
          <p:cNvSpPr/>
          <p:nvPr/>
        </p:nvSpPr>
        <p:spPr>
          <a:xfrm>
            <a:off x="7393526"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Program Area</a:t>
            </a:r>
          </a:p>
        </p:txBody>
      </p:sp>
      <p:sp>
        <p:nvSpPr>
          <p:cNvPr id="18" name="Oval 17">
            <a:extLst>
              <a:ext uri="{FF2B5EF4-FFF2-40B4-BE49-F238E27FC236}">
                <a16:creationId xmlns:a16="http://schemas.microsoft.com/office/drawing/2014/main" id="{A1E4F2EE-295A-4878-BE77-5D433C74AB5C}"/>
              </a:ext>
            </a:extLst>
          </p:cNvPr>
          <p:cNvSpPr/>
          <p:nvPr/>
        </p:nvSpPr>
        <p:spPr>
          <a:xfrm>
            <a:off x="2684604"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Gender</a:t>
            </a:r>
          </a:p>
        </p:txBody>
      </p:sp>
      <p:sp>
        <p:nvSpPr>
          <p:cNvPr id="19" name="Oval 18">
            <a:extLst>
              <a:ext uri="{FF2B5EF4-FFF2-40B4-BE49-F238E27FC236}">
                <a16:creationId xmlns:a16="http://schemas.microsoft.com/office/drawing/2014/main" id="{103944E7-4177-4BA9-9E79-FC65E9D5E284}"/>
              </a:ext>
            </a:extLst>
          </p:cNvPr>
          <p:cNvSpPr/>
          <p:nvPr/>
        </p:nvSpPr>
        <p:spPr>
          <a:xfrm>
            <a:off x="5039065"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Age</a:t>
            </a:r>
          </a:p>
        </p:txBody>
      </p:sp>
      <p:sp>
        <p:nvSpPr>
          <p:cNvPr id="20" name="Oval 19">
            <a:extLst>
              <a:ext uri="{FF2B5EF4-FFF2-40B4-BE49-F238E27FC236}">
                <a16:creationId xmlns:a16="http://schemas.microsoft.com/office/drawing/2014/main" id="{681FEF93-5B2D-400E-9162-17736DFDDA00}"/>
              </a:ext>
            </a:extLst>
          </p:cNvPr>
          <p:cNvSpPr/>
          <p:nvPr/>
        </p:nvSpPr>
        <p:spPr>
          <a:xfrm>
            <a:off x="330143"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Race/Ethnicity</a:t>
            </a:r>
          </a:p>
        </p:txBody>
      </p:sp>
      <p:sp>
        <p:nvSpPr>
          <p:cNvPr id="21" name="Oval 20">
            <a:extLst>
              <a:ext uri="{FF2B5EF4-FFF2-40B4-BE49-F238E27FC236}">
                <a16:creationId xmlns:a16="http://schemas.microsoft.com/office/drawing/2014/main" id="{34A9E147-19DD-4DFF-90F0-90235A3A925D}"/>
              </a:ext>
            </a:extLst>
          </p:cNvPr>
          <p:cNvSpPr/>
          <p:nvPr/>
        </p:nvSpPr>
        <p:spPr>
          <a:xfrm>
            <a:off x="9702653" y="4953886"/>
            <a:ext cx="2228387" cy="73677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lumMod val="85000"/>
                  </a:prstClr>
                </a:solidFill>
                <a:effectLst/>
                <a:uLnTx/>
                <a:uFillTx/>
                <a:latin typeface="Calibri" panose="020F0502020204030204"/>
                <a:ea typeface="+mn-ea"/>
                <a:cs typeface="+mn-cs"/>
              </a:rPr>
              <a:t>First Time/Cont</a:t>
            </a:r>
          </a:p>
        </p:txBody>
      </p:sp>
      <p:pic>
        <p:nvPicPr>
          <p:cNvPr id="26" name="Picture 25" descr="A picture containing drawing&#10;&#10;Description automatically generated">
            <a:extLst>
              <a:ext uri="{FF2B5EF4-FFF2-40B4-BE49-F238E27FC236}">
                <a16:creationId xmlns:a16="http://schemas.microsoft.com/office/drawing/2014/main" id="{BFF9834C-EAD5-4B67-9832-C58C10EE92A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3" name="Picture 2">
            <a:extLst>
              <a:ext uri="{FF2B5EF4-FFF2-40B4-BE49-F238E27FC236}">
                <a16:creationId xmlns:a16="http://schemas.microsoft.com/office/drawing/2014/main" id="{150E0363-CE02-4FF3-8736-5C3A02048232}"/>
              </a:ext>
            </a:extLst>
          </p:cNvPr>
          <p:cNvPicPr>
            <a:picLocks noChangeAspect="1"/>
          </p:cNvPicPr>
          <p:nvPr/>
        </p:nvPicPr>
        <p:blipFill>
          <a:blip r:embed="rId5"/>
          <a:stretch>
            <a:fillRect/>
          </a:stretch>
        </p:blipFill>
        <p:spPr>
          <a:xfrm>
            <a:off x="86064" y="6233131"/>
            <a:ext cx="2188654" cy="548688"/>
          </a:xfrm>
          <a:prstGeom prst="rect">
            <a:avLst/>
          </a:prstGeom>
        </p:spPr>
      </p:pic>
    </p:spTree>
    <p:extLst>
      <p:ext uri="{BB962C8B-B14F-4D97-AF65-F5344CB8AC3E}">
        <p14:creationId xmlns:p14="http://schemas.microsoft.com/office/powerpoint/2010/main" val="645051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P spid="13" grpId="0" animBg="1"/>
      <p:bldP spid="17" grpId="0" animBg="1"/>
      <p:bldP spid="18" grpId="0" animBg="1"/>
      <p:bldP spid="19" grpId="0" animBg="1"/>
      <p:bldP spid="20" grpId="0" animBg="1"/>
      <p:bldP spid="2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B51525-E253-4D80-AC09-6D7D2A832E20}"/>
              </a:ext>
            </a:extLst>
          </p:cNvPr>
          <p:cNvSpPr>
            <a:spLocks noGrp="1"/>
          </p:cNvSpPr>
          <p:nvPr>
            <p:ph idx="1"/>
          </p:nvPr>
        </p:nvSpPr>
        <p:spPr>
          <a:xfrm>
            <a:off x="873206" y="1505991"/>
            <a:ext cx="5054133" cy="3896463"/>
          </a:xfrm>
        </p:spPr>
        <p:txBody>
          <a:bodyPr>
            <a:normAutofit/>
          </a:bodyPr>
          <a:lstStyle/>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mn-lt"/>
                <a:cs typeface="Calibri" panose="020F0502020204030204" pitchFamily="34" charset="0"/>
              </a:rPr>
              <a:t>Age Group</a:t>
            </a:r>
          </a:p>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mn-lt"/>
                <a:cs typeface="Calibri" panose="020F0502020204030204" pitchFamily="34" charset="0"/>
              </a:rPr>
              <a:t>Race/Ethnicity</a:t>
            </a:r>
          </a:p>
          <a:p>
            <a:pPr marL="404813" indent="-404813">
              <a:lnSpc>
                <a:spcPct val="100000"/>
              </a:lnSpc>
              <a:spcBef>
                <a:spcPts val="600"/>
              </a:spcBef>
              <a:spcAft>
                <a:spcPts val="1800"/>
              </a:spcAft>
              <a:buClr>
                <a:srgbClr val="C00000"/>
              </a:buClr>
              <a:buSzPct val="110000"/>
              <a:buFont typeface="Arial" panose="020B0604020202020204" pitchFamily="34" charset="0"/>
              <a:buChar char="•"/>
            </a:pPr>
            <a:r>
              <a:rPr lang="en-US" b="0" dirty="0">
                <a:latin typeface="+mn-lt"/>
                <a:cs typeface="Calibri" panose="020F0502020204030204" pitchFamily="34" charset="0"/>
              </a:rPr>
              <a:t>Gender</a:t>
            </a:r>
          </a:p>
          <a:p>
            <a:pPr marL="404813" indent="-404813">
              <a:lnSpc>
                <a:spcPct val="100000"/>
              </a:lnSpc>
              <a:spcBef>
                <a:spcPts val="1800"/>
              </a:spcBef>
              <a:buClr>
                <a:srgbClr val="C00000"/>
              </a:buClr>
              <a:buSzPct val="110000"/>
              <a:buFont typeface="Arial" panose="020B0604020202020204" pitchFamily="34" charset="0"/>
              <a:buChar char="•"/>
            </a:pPr>
            <a:endParaRPr lang="en-US" b="0" dirty="0">
              <a:latin typeface="Calibri" panose="020F0502020204030204" pitchFamily="34" charset="0"/>
              <a:cs typeface="Calibri" panose="020F0502020204030204" pitchFamily="34" charset="0"/>
            </a:endParaRPr>
          </a:p>
          <a:p>
            <a:pPr marL="404813" indent="-404813">
              <a:lnSpc>
                <a:spcPct val="100000"/>
              </a:lnSpc>
              <a:spcBef>
                <a:spcPts val="0"/>
              </a:spcBef>
              <a:buClr>
                <a:srgbClr val="C00000"/>
              </a:buClr>
              <a:buSzPct val="110000"/>
              <a:buFont typeface="Arial" panose="020B0604020202020204" pitchFamily="34" charset="0"/>
              <a:buChar char="•"/>
            </a:pPr>
            <a:r>
              <a:rPr lang="en-US" b="0" dirty="0">
                <a:latin typeface="Calibri" panose="020F0502020204030204" pitchFamily="34" charset="0"/>
                <a:cs typeface="Calibri" panose="020F0502020204030204" pitchFamily="34" charset="0"/>
              </a:rPr>
              <a:t>Program (ABE/ASE/ESL/CTE)</a:t>
            </a:r>
          </a:p>
          <a:p>
            <a:pPr marL="404813" indent="-404813">
              <a:lnSpc>
                <a:spcPct val="100000"/>
              </a:lnSpc>
              <a:spcBef>
                <a:spcPts val="600"/>
              </a:spcBef>
              <a:buClr>
                <a:srgbClr val="C00000"/>
              </a:buClr>
              <a:buSzPct val="110000"/>
              <a:buFont typeface="Arial" panose="020B0604020202020204" pitchFamily="34" charset="0"/>
              <a:buChar char="•"/>
            </a:pPr>
            <a:r>
              <a:rPr lang="en-US" b="0" dirty="0">
                <a:latin typeface="Calibri" panose="020F0502020204030204" pitchFamily="34" charset="0"/>
                <a:cs typeface="Calibri" panose="020F0502020204030204" pitchFamily="34" charset="0"/>
              </a:rPr>
              <a:t>First Time/Returning (3.0)</a:t>
            </a:r>
          </a:p>
        </p:txBody>
      </p:sp>
      <p:sp>
        <p:nvSpPr>
          <p:cNvPr id="4" name="Right Brace 3">
            <a:extLst>
              <a:ext uri="{FF2B5EF4-FFF2-40B4-BE49-F238E27FC236}">
                <a16:creationId xmlns:a16="http://schemas.microsoft.com/office/drawing/2014/main" id="{8A031BE2-27FC-4535-AB48-2C5F9791996F}"/>
              </a:ext>
            </a:extLst>
          </p:cNvPr>
          <p:cNvSpPr/>
          <p:nvPr/>
        </p:nvSpPr>
        <p:spPr>
          <a:xfrm>
            <a:off x="3895607" y="1420655"/>
            <a:ext cx="555585" cy="1643605"/>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436858D-A48E-49CF-8703-746E7505E3C2}"/>
              </a:ext>
            </a:extLst>
          </p:cNvPr>
          <p:cNvSpPr txBox="1"/>
          <p:nvPr/>
        </p:nvSpPr>
        <p:spPr>
          <a:xfrm>
            <a:off x="4622077" y="1639645"/>
            <a:ext cx="1853757" cy="1164752"/>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All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Metrics</a:t>
            </a:r>
          </a:p>
        </p:txBody>
      </p:sp>
      <p:sp>
        <p:nvSpPr>
          <p:cNvPr id="10" name="Right Brace 9">
            <a:extLst>
              <a:ext uri="{FF2B5EF4-FFF2-40B4-BE49-F238E27FC236}">
                <a16:creationId xmlns:a16="http://schemas.microsoft.com/office/drawing/2014/main" id="{82E193BF-2158-4F7A-A6D0-21B99FC21952}"/>
              </a:ext>
            </a:extLst>
          </p:cNvPr>
          <p:cNvSpPr/>
          <p:nvPr/>
        </p:nvSpPr>
        <p:spPr>
          <a:xfrm>
            <a:off x="5479834" y="3503897"/>
            <a:ext cx="555585" cy="1512519"/>
          </a:xfrm>
          <a:prstGeom prst="rightBrace">
            <a:avLst/>
          </a:prstGeom>
          <a:ln w="38100">
            <a:solidFill>
              <a:schemeClr val="tx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46C11AC3-92C1-4E11-8D3E-DD7748BCBE9F}"/>
              </a:ext>
            </a:extLst>
          </p:cNvPr>
          <p:cNvSpPr txBox="1"/>
          <p:nvPr/>
        </p:nvSpPr>
        <p:spPr>
          <a:xfrm>
            <a:off x="6215906" y="3754524"/>
            <a:ext cx="1804972" cy="972134"/>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Some</a:t>
            </a:r>
          </a:p>
          <a:p>
            <a:pPr marL="0" marR="0" lvl="0" indent="0" algn="l" defTabSz="914400" rtl="0" eaLnBrk="1" fontAlgn="auto" latinLnBrk="0" hangingPunct="1">
              <a:lnSpc>
                <a:spcPts val="36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B0F0"/>
                </a:solidFill>
                <a:effectLst/>
                <a:uLnTx/>
                <a:uFillTx/>
                <a:latin typeface="Calibri" panose="020F0502020204030204"/>
                <a:ea typeface="+mn-ea"/>
                <a:cs typeface="+mn-cs"/>
              </a:rPr>
              <a:t>Metrics</a:t>
            </a:r>
          </a:p>
        </p:txBody>
      </p:sp>
      <p:pic>
        <p:nvPicPr>
          <p:cNvPr id="8" name="Picture 7" descr="A screenshot of a cell phone&#10;&#10;Description automatically generated">
            <a:extLst>
              <a:ext uri="{FF2B5EF4-FFF2-40B4-BE49-F238E27FC236}">
                <a16:creationId xmlns:a16="http://schemas.microsoft.com/office/drawing/2014/main" id="{236B227A-465C-48A0-B281-7992A5C214CA}"/>
              </a:ext>
            </a:extLst>
          </p:cNvPr>
          <p:cNvPicPr>
            <a:picLocks noChangeAspect="1"/>
          </p:cNvPicPr>
          <p:nvPr/>
        </p:nvPicPr>
        <p:blipFill>
          <a:blip r:embed="rId3"/>
          <a:stretch>
            <a:fillRect/>
          </a:stretch>
        </p:blipFill>
        <p:spPr>
          <a:xfrm>
            <a:off x="6096000" y="1097197"/>
            <a:ext cx="1804972" cy="2290520"/>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28EE664B-FE6E-48A6-9816-C68BFA1B8154}"/>
              </a:ext>
            </a:extLst>
          </p:cNvPr>
          <p:cNvPicPr>
            <a:picLocks noChangeAspect="1"/>
          </p:cNvPicPr>
          <p:nvPr/>
        </p:nvPicPr>
        <p:blipFill>
          <a:blip r:embed="rId4"/>
          <a:stretch>
            <a:fillRect/>
          </a:stretch>
        </p:blipFill>
        <p:spPr>
          <a:xfrm>
            <a:off x="7684088" y="3591964"/>
            <a:ext cx="1610340" cy="2583495"/>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F8A39073-DE4E-4D3F-9683-99F240E4204D}"/>
              </a:ext>
            </a:extLst>
          </p:cNvPr>
          <p:cNvPicPr>
            <a:picLocks noChangeAspect="1"/>
          </p:cNvPicPr>
          <p:nvPr/>
        </p:nvPicPr>
        <p:blipFill>
          <a:blip r:embed="rId5"/>
          <a:stretch>
            <a:fillRect/>
          </a:stretch>
        </p:blipFill>
        <p:spPr>
          <a:xfrm>
            <a:off x="9474915" y="3591964"/>
            <a:ext cx="1610339" cy="2611050"/>
          </a:xfrm>
          <a:prstGeom prst="rect">
            <a:avLst/>
          </a:prstGeom>
        </p:spPr>
      </p:pic>
      <p:sp>
        <p:nvSpPr>
          <p:cNvPr id="20" name="TextBox 19">
            <a:extLst>
              <a:ext uri="{FF2B5EF4-FFF2-40B4-BE49-F238E27FC236}">
                <a16:creationId xmlns:a16="http://schemas.microsoft.com/office/drawing/2014/main" id="{0F0979B2-6178-41B3-AA2C-D4F85F994246}"/>
              </a:ext>
            </a:extLst>
          </p:cNvPr>
          <p:cNvSpPr txBox="1"/>
          <p:nvPr/>
        </p:nvSpPr>
        <p:spPr>
          <a:xfrm>
            <a:off x="691005" y="5317118"/>
            <a:ext cx="6760030" cy="824444"/>
          </a:xfrm>
          <a:prstGeom prst="rect">
            <a:avLst/>
          </a:prstGeom>
        </p:spPr>
        <p:txBody>
          <a:bodyPr vert="horz" wrap="square" lIns="9144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Note: Drilldowns work together. Therefore, a user can see how many first time ASE students or returning ABE females students met the metric outcome</a:t>
            </a:r>
          </a:p>
        </p:txBody>
      </p:sp>
      <p:pic>
        <p:nvPicPr>
          <p:cNvPr id="14" name="Picture 13" descr="A picture containing drawing&#10;&#10;Description automatically generated">
            <a:extLst>
              <a:ext uri="{FF2B5EF4-FFF2-40B4-BE49-F238E27FC236}">
                <a16:creationId xmlns:a16="http://schemas.microsoft.com/office/drawing/2014/main" id="{135ABE8C-C7C8-4B50-B617-14D3CEB003B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16" name="Rectangle 15">
            <a:extLst>
              <a:ext uri="{FF2B5EF4-FFF2-40B4-BE49-F238E27FC236}">
                <a16:creationId xmlns:a16="http://schemas.microsoft.com/office/drawing/2014/main" id="{1B2DAAAA-E38B-4744-93E0-F2CAE90E548F}"/>
              </a:ext>
            </a:extLst>
          </p:cNvPr>
          <p:cNvSpPr/>
          <p:nvPr/>
        </p:nvSpPr>
        <p:spPr>
          <a:xfrm>
            <a:off x="-142814" y="341338"/>
            <a:ext cx="12264887"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Disaggregations and Drilldowns</a:t>
            </a:r>
          </a:p>
        </p:txBody>
      </p:sp>
      <p:pic>
        <p:nvPicPr>
          <p:cNvPr id="18" name="Picture 17" descr="A close up of a logo&#10;&#10;Description automatically generated">
            <a:extLst>
              <a:ext uri="{FF2B5EF4-FFF2-40B4-BE49-F238E27FC236}">
                <a16:creationId xmlns:a16="http://schemas.microsoft.com/office/drawing/2014/main" id="{452E51A8-A82A-4B82-9734-6A0296CE53D0}"/>
              </a:ext>
            </a:extLst>
          </p:cNvPr>
          <p:cNvPicPr>
            <a:picLocks noChangeAspect="1"/>
          </p:cNvPicPr>
          <p:nvPr/>
        </p:nvPicPr>
        <p:blipFill>
          <a:blip r:embed="rId7" cstate="print">
            <a:alphaModFix amt="62000"/>
            <a:extLst>
              <a:ext uri="{28A0092B-C50C-407E-A947-70E740481C1C}">
                <a14:useLocalDpi xmlns:a14="http://schemas.microsoft.com/office/drawing/2010/main" val="0"/>
              </a:ext>
            </a:extLst>
          </a:blip>
          <a:stretch>
            <a:fillRect/>
          </a:stretch>
        </p:blipFill>
        <p:spPr>
          <a:xfrm>
            <a:off x="3941241" y="6405948"/>
            <a:ext cx="3077185" cy="402029"/>
          </a:xfrm>
          <a:prstGeom prst="rect">
            <a:avLst/>
          </a:prstGeom>
        </p:spPr>
      </p:pic>
      <p:pic>
        <p:nvPicPr>
          <p:cNvPr id="5" name="Picture 4" descr="A picture containing flower, drawing&#10;&#10;Description automatically generated">
            <a:extLst>
              <a:ext uri="{FF2B5EF4-FFF2-40B4-BE49-F238E27FC236}">
                <a16:creationId xmlns:a16="http://schemas.microsoft.com/office/drawing/2014/main" id="{5858E7A4-6D95-4F23-B5D1-F46FD26CD79F}"/>
              </a:ext>
            </a:extLst>
          </p:cNvPr>
          <p:cNvPicPr>
            <a:picLocks noChangeAspect="1"/>
          </p:cNvPicPr>
          <p:nvPr/>
        </p:nvPicPr>
        <p:blipFill rotWithShape="1">
          <a:blip r:embed="rId8"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9" name="Picture 8">
            <a:extLst>
              <a:ext uri="{FF2B5EF4-FFF2-40B4-BE49-F238E27FC236}">
                <a16:creationId xmlns:a16="http://schemas.microsoft.com/office/drawing/2014/main" id="{585ABA06-85E6-4733-98CF-B879D98AE309}"/>
              </a:ext>
            </a:extLst>
          </p:cNvPr>
          <p:cNvPicPr>
            <a:picLocks noChangeAspect="1"/>
          </p:cNvPicPr>
          <p:nvPr/>
        </p:nvPicPr>
        <p:blipFill>
          <a:blip r:embed="rId9"/>
          <a:stretch>
            <a:fillRect/>
          </a:stretch>
        </p:blipFill>
        <p:spPr>
          <a:xfrm>
            <a:off x="86064" y="6203694"/>
            <a:ext cx="2188654" cy="548688"/>
          </a:xfrm>
          <a:prstGeom prst="rect">
            <a:avLst/>
          </a:prstGeom>
        </p:spPr>
      </p:pic>
    </p:spTree>
    <p:extLst>
      <p:ext uri="{BB962C8B-B14F-4D97-AF65-F5344CB8AC3E}">
        <p14:creationId xmlns:p14="http://schemas.microsoft.com/office/powerpoint/2010/main" val="1026285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73917E-9388-4809-ACB3-22B26B3F45B4}"/>
              </a:ext>
            </a:extLst>
          </p:cNvPr>
          <p:cNvSpPr/>
          <p:nvPr/>
        </p:nvSpPr>
        <p:spPr>
          <a:xfrm>
            <a:off x="1489267" y="1674518"/>
            <a:ext cx="9213466" cy="4401205"/>
          </a:xfrm>
          <a:prstGeom prst="rect">
            <a:avLst/>
          </a:prstGeom>
        </p:spPr>
        <p:txBody>
          <a:bodyPr wrap="square">
            <a:spAutoFit/>
          </a:bodyPr>
          <a:lstStyle/>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Adults served with 1-11 instructional contact hours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Service only students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in Workforce Preparation</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First Time Participants (by program area)</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Returning or Continuing Participants</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taking courses in more than one program area</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Participants taking courses at more than one adult school</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Subsequently took transfer level math or English</a:t>
            </a:r>
          </a:p>
          <a:p>
            <a:pPr marL="457200" marR="0" lvl="0" indent="-457200" algn="l" defTabSz="914400" rtl="0" eaLnBrk="1" fontAlgn="auto" latinLnBrk="0" hangingPunct="1">
              <a:lnSpc>
                <a:spcPct val="100000"/>
              </a:lnSpc>
              <a:spcBef>
                <a:spcPts val="30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Year to Year Persistence</a:t>
            </a:r>
          </a:p>
          <a:p>
            <a:pPr marL="457200" marR="0" lvl="0" indent="-457200" algn="l" defTabSz="914400" rtl="0" eaLnBrk="1" fontAlgn="auto" latinLnBrk="0" hangingPunct="1">
              <a:lnSpc>
                <a:spcPct val="100000"/>
              </a:lnSpc>
              <a:spcBef>
                <a:spcPts val="0"/>
              </a:spcBef>
              <a:spcAft>
                <a:spcPts val="0"/>
              </a:spcAft>
              <a:buClr>
                <a:srgbClr val="00B0F0"/>
              </a:buClr>
              <a:buSzPct val="130000"/>
              <a:buFont typeface="Arial" panose="020B0604020202020204" pitchFamily="34" charset="0"/>
              <a:buChar char="•"/>
              <a:tabLst/>
              <a:defRPr/>
            </a:pPr>
            <a:r>
              <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Community College District view</a:t>
            </a:r>
          </a:p>
        </p:txBody>
      </p:sp>
      <p:pic>
        <p:nvPicPr>
          <p:cNvPr id="6" name="Picture 5" descr="A picture containing drawing&#10;&#10;Description automatically generated">
            <a:extLst>
              <a:ext uri="{FF2B5EF4-FFF2-40B4-BE49-F238E27FC236}">
                <a16:creationId xmlns:a16="http://schemas.microsoft.com/office/drawing/2014/main" id="{6E5D7ACF-7A03-4019-8D96-AFCB525BB1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9" name="Rectangle 8">
            <a:extLst>
              <a:ext uri="{FF2B5EF4-FFF2-40B4-BE49-F238E27FC236}">
                <a16:creationId xmlns:a16="http://schemas.microsoft.com/office/drawing/2014/main" id="{42D0258A-8412-4329-856C-78E1224F7ACF}"/>
              </a:ext>
            </a:extLst>
          </p:cNvPr>
          <p:cNvSpPr/>
          <p:nvPr/>
        </p:nvSpPr>
        <p:spPr>
          <a:xfrm>
            <a:off x="-142814" y="850633"/>
            <a:ext cx="12264887"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New Metrics and Views in Build 3</a:t>
            </a:r>
          </a:p>
        </p:txBody>
      </p:sp>
      <p:pic>
        <p:nvPicPr>
          <p:cNvPr id="10" name="Picture 9" descr="A close up of a logo&#10;&#10;Description automatically generated">
            <a:extLst>
              <a:ext uri="{FF2B5EF4-FFF2-40B4-BE49-F238E27FC236}">
                <a16:creationId xmlns:a16="http://schemas.microsoft.com/office/drawing/2014/main" id="{B4FC9655-BDE9-4AD4-87A6-CD894B3DC0DF}"/>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85E0D21E-715F-4A24-A3AD-A077558EF7A9}"/>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7" name="Picture 6">
            <a:extLst>
              <a:ext uri="{FF2B5EF4-FFF2-40B4-BE49-F238E27FC236}">
                <a16:creationId xmlns:a16="http://schemas.microsoft.com/office/drawing/2014/main" id="{7C1EBE8D-0889-4F27-BEBC-1A60FAD8C8A3}"/>
              </a:ext>
            </a:extLst>
          </p:cNvPr>
          <p:cNvPicPr>
            <a:picLocks noChangeAspect="1"/>
          </p:cNvPicPr>
          <p:nvPr/>
        </p:nvPicPr>
        <p:blipFill>
          <a:blip r:embed="rId6"/>
          <a:stretch>
            <a:fillRect/>
          </a:stretch>
        </p:blipFill>
        <p:spPr>
          <a:xfrm>
            <a:off x="86064" y="6226114"/>
            <a:ext cx="2188654" cy="548688"/>
          </a:xfrm>
          <a:prstGeom prst="rect">
            <a:avLst/>
          </a:prstGeom>
        </p:spPr>
      </p:pic>
    </p:spTree>
    <p:extLst>
      <p:ext uri="{BB962C8B-B14F-4D97-AF65-F5344CB8AC3E}">
        <p14:creationId xmlns:p14="http://schemas.microsoft.com/office/powerpoint/2010/main" val="336812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742E6F4-59DE-46A5-9AC0-ADC107067FB1}"/>
              </a:ext>
            </a:extLst>
          </p:cNvPr>
          <p:cNvSpPr txBox="1"/>
          <p:nvPr/>
        </p:nvSpPr>
        <p:spPr>
          <a:xfrm>
            <a:off x="1223058" y="1329988"/>
            <a:ext cx="10381113" cy="4705349"/>
          </a:xfrm>
          <a:prstGeom prst="rect">
            <a:avLst/>
          </a:prstGeom>
        </p:spPr>
        <p:txBody>
          <a:bodyPr vert="horz" wrap="square" lIns="91440" tIns="45720" rIns="91440" bIns="45720" rtlCol="0">
            <a:no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Alignment with CASAS/TE Calculations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Aligned program, population, and outcome definitions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Lowered age to include 16 and over for TE and COMIS data</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CASAS/WestEd review of TE calculations to validate AE 3.0 construction</a:t>
            </a:r>
          </a:p>
          <a:p>
            <a:pPr marL="1087438" marR="0" lvl="1" indent="-457200" algn="l" defTabSz="914400" rtl="0" eaLnBrk="1" fontAlgn="auto" latinLnBrk="0" hangingPunct="1">
              <a:lnSpc>
                <a:spcPct val="100000"/>
              </a:lnSpc>
              <a:spcBef>
                <a:spcPts val="600"/>
              </a:spcBef>
              <a:spcAft>
                <a:spcPts val="120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Decision made NOT align to CAEP definition for Reportable Individuals since students with 0 &lt; 1 program or contact hours are not included unless the student was flagged as receiving services</a:t>
            </a:r>
          </a:p>
          <a:p>
            <a:pPr marL="457200" marR="0" lvl="0" indent="-4572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US" sz="22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Alignment with Student Success Metrics</a:t>
            </a:r>
          </a:p>
          <a:p>
            <a:pPr marL="1087438" marR="0" lvl="1" indent="-457200" algn="l" defTabSz="914400" rtl="0" eaLnBrk="1" fontAlgn="auto" latinLnBrk="0" hangingPunct="1">
              <a:lnSpc>
                <a:spcPct val="100000"/>
              </a:lnSpc>
              <a:spcBef>
                <a:spcPts val="600"/>
              </a:spcBef>
              <a:spcAft>
                <a:spcPts val="0"/>
              </a:spcAft>
              <a:buClrTx/>
              <a:buSzTx/>
              <a:buFont typeface="+mj-lt"/>
              <a:buAutoNum type="alphaLcParen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Alignment of Adult Ed/ESL and Short Term CTE journey metrics with existing CAEP definitions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914400" marR="0" lvl="1" indent="-457200" algn="l" defTabSz="914400" rtl="0" eaLnBrk="1" fontAlgn="auto" latinLnBrk="0" hangingPunct="1">
              <a:lnSpc>
                <a:spcPct val="100000"/>
              </a:lnSpc>
              <a:spcBef>
                <a:spcPts val="0"/>
              </a:spcBef>
              <a:spcAft>
                <a:spcPts val="0"/>
              </a:spcAft>
              <a:buClrTx/>
              <a:buSzTx/>
              <a:buFont typeface="+mj-lt"/>
              <a:buAutoNum type="alphaLcParen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pic>
        <p:nvPicPr>
          <p:cNvPr id="6" name="Picture 5" descr="A picture containing drawing&#10;&#10;Description automatically generated">
            <a:extLst>
              <a:ext uri="{FF2B5EF4-FFF2-40B4-BE49-F238E27FC236}">
                <a16:creationId xmlns:a16="http://schemas.microsoft.com/office/drawing/2014/main" id="{F75D526B-456C-44D3-90C3-63C122B606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10" name="Rectangle 9">
            <a:extLst>
              <a:ext uri="{FF2B5EF4-FFF2-40B4-BE49-F238E27FC236}">
                <a16:creationId xmlns:a16="http://schemas.microsoft.com/office/drawing/2014/main" id="{0F5CE2F1-74DB-4B22-B1DB-A27545922C53}"/>
              </a:ext>
            </a:extLst>
          </p:cNvPr>
          <p:cNvSpPr/>
          <p:nvPr/>
        </p:nvSpPr>
        <p:spPr>
          <a:xfrm>
            <a:off x="0" y="683122"/>
            <a:ext cx="12264887"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Data  and Metric Alignment</a:t>
            </a:r>
          </a:p>
        </p:txBody>
      </p:sp>
      <p:pic>
        <p:nvPicPr>
          <p:cNvPr id="11" name="Picture 10" descr="A close up of a logo&#10;&#10;Description automatically generated">
            <a:extLst>
              <a:ext uri="{FF2B5EF4-FFF2-40B4-BE49-F238E27FC236}">
                <a16:creationId xmlns:a16="http://schemas.microsoft.com/office/drawing/2014/main" id="{90D13BA8-CAE4-421A-ADC3-57F117AB259F}"/>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3" name="Picture 2" descr="A picture containing flower, drawing&#10;&#10;Description automatically generated">
            <a:extLst>
              <a:ext uri="{FF2B5EF4-FFF2-40B4-BE49-F238E27FC236}">
                <a16:creationId xmlns:a16="http://schemas.microsoft.com/office/drawing/2014/main" id="{A303A747-73F2-4DDB-BFAF-9749EA851C11}"/>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5" name="Picture 4">
            <a:extLst>
              <a:ext uri="{FF2B5EF4-FFF2-40B4-BE49-F238E27FC236}">
                <a16:creationId xmlns:a16="http://schemas.microsoft.com/office/drawing/2014/main" id="{8B91C84F-8EAE-4597-B169-FA524422436E}"/>
              </a:ext>
            </a:extLst>
          </p:cNvPr>
          <p:cNvPicPr>
            <a:picLocks noChangeAspect="1"/>
          </p:cNvPicPr>
          <p:nvPr/>
        </p:nvPicPr>
        <p:blipFill>
          <a:blip r:embed="rId6"/>
          <a:stretch>
            <a:fillRect/>
          </a:stretch>
        </p:blipFill>
        <p:spPr>
          <a:xfrm>
            <a:off x="128731" y="6226114"/>
            <a:ext cx="2188654" cy="548688"/>
          </a:xfrm>
          <a:prstGeom prst="rect">
            <a:avLst/>
          </a:prstGeom>
        </p:spPr>
      </p:pic>
    </p:spTree>
    <p:extLst>
      <p:ext uri="{BB962C8B-B14F-4D97-AF65-F5344CB8AC3E}">
        <p14:creationId xmlns:p14="http://schemas.microsoft.com/office/powerpoint/2010/main" val="3759351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drawing&#10;&#10;Description automatically generated">
            <a:extLst>
              <a:ext uri="{FF2B5EF4-FFF2-40B4-BE49-F238E27FC236}">
                <a16:creationId xmlns:a16="http://schemas.microsoft.com/office/drawing/2014/main" id="{9D24B949-3B11-4759-86D0-8F5FED8D49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4" name="TextBox 3">
            <a:extLst>
              <a:ext uri="{FF2B5EF4-FFF2-40B4-BE49-F238E27FC236}">
                <a16:creationId xmlns:a16="http://schemas.microsoft.com/office/drawing/2014/main" id="{635CE63D-1CE2-451C-B4C2-B22F2D30C179}"/>
              </a:ext>
            </a:extLst>
          </p:cNvPr>
          <p:cNvSpPr txBox="1"/>
          <p:nvPr/>
        </p:nvSpPr>
        <p:spPr>
          <a:xfrm>
            <a:off x="444451" y="576505"/>
            <a:ext cx="6294474" cy="1431161"/>
          </a:xfrm>
          <a:prstGeom prst="rect">
            <a:avLst/>
          </a:prstGeom>
          <a:noFill/>
        </p:spPr>
        <p:txBody>
          <a:bodyPr wrap="square" rtlCol="0">
            <a:spAutoFit/>
          </a:bodyPr>
          <a:lstStyle/>
          <a:p>
            <a:pPr marL="287338" marR="0" lvl="0" indent="-287338"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User Interface &amp; Resource Improvements</a:t>
            </a:r>
          </a:p>
          <a:p>
            <a:pPr marL="800100" marR="0" lvl="1" indent="-342900" algn="l" defTabSz="914400" rtl="0" eaLnBrk="1" fontAlgn="auto" latinLnBrk="0" hangingPunct="1">
              <a:lnSpc>
                <a:spcPct val="100000"/>
              </a:lnSpc>
              <a:spcBef>
                <a:spcPts val="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User Interface support enhancements to improve understanding of metrics and calculations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Better dedicated AE resources to improve reporting &amp; understanding of data processes and usage</a:t>
            </a:r>
          </a:p>
        </p:txBody>
      </p:sp>
      <p:sp>
        <p:nvSpPr>
          <p:cNvPr id="30" name="TextBox 29">
            <a:extLst>
              <a:ext uri="{FF2B5EF4-FFF2-40B4-BE49-F238E27FC236}">
                <a16:creationId xmlns:a16="http://schemas.microsoft.com/office/drawing/2014/main" id="{745E967E-AAA9-4AF4-A72E-8C6EE4362E03}"/>
              </a:ext>
            </a:extLst>
          </p:cNvPr>
          <p:cNvSpPr txBox="1"/>
          <p:nvPr/>
        </p:nvSpPr>
        <p:spPr>
          <a:xfrm>
            <a:off x="444451" y="2007666"/>
            <a:ext cx="6294474"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Build 4 with 2019/2020 Data – March 1, 2021</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Professional Development – 2020-21</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Using LB Data for Program Improvement and Planning</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Noncredit Code Alignment: Improving noncredit program and student coding to improve outcomes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CB21 and AB705: Creating stronger course sequences to college level courses and programs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CTE Pathways: Using the adult ed CTE mapping data to improve adult education career outcomes</a:t>
            </a:r>
          </a:p>
        </p:txBody>
      </p:sp>
      <p:sp>
        <p:nvSpPr>
          <p:cNvPr id="33" name="TextBox 32">
            <a:extLst>
              <a:ext uri="{FF2B5EF4-FFF2-40B4-BE49-F238E27FC236}">
                <a16:creationId xmlns:a16="http://schemas.microsoft.com/office/drawing/2014/main" id="{72463EDC-D960-4968-94E2-B84289B65816}"/>
              </a:ext>
            </a:extLst>
          </p:cNvPr>
          <p:cNvSpPr txBox="1"/>
          <p:nvPr/>
        </p:nvSpPr>
        <p:spPr>
          <a:xfrm>
            <a:off x="444451" y="4600414"/>
            <a:ext cx="6294474" cy="93871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4"/>
              <a:tabLst/>
              <a:defRPr/>
            </a:pPr>
            <a:r>
              <a:rPr kumimoji="0" lang="en-US" sz="1800" b="1" i="0" u="none" strike="noStrike" kern="1200" cap="none" spc="0" normalizeH="0" baseline="0" noProof="0" dirty="0">
                <a:ln>
                  <a:noFill/>
                </a:ln>
                <a:solidFill>
                  <a:srgbClr val="0070C0"/>
                </a:solidFill>
                <a:effectLst/>
                <a:uLnTx/>
                <a:uFillTx/>
                <a:latin typeface="Calibri" panose="020F0502020204030204"/>
                <a:ea typeface="+mn-ea"/>
                <a:cs typeface="+mn-cs"/>
              </a:rPr>
              <a:t>Metrics &amp; Data Elements</a:t>
            </a:r>
          </a:p>
          <a:p>
            <a:pPr marL="800100" marR="0" lvl="1" indent="-342900" algn="l" defTabSz="914400" rtl="0" eaLnBrk="1" fontAlgn="auto" latinLnBrk="0" hangingPunct="1">
              <a:lnSpc>
                <a:spcPct val="100000"/>
              </a:lnSpc>
              <a:spcBef>
                <a:spcPts val="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Cohort based metrics</a:t>
            </a:r>
          </a:p>
          <a:p>
            <a:pPr marL="800100" marR="0" lvl="1" indent="-342900" algn="l" defTabSz="914400" rtl="0" eaLnBrk="1" fontAlgn="auto" latinLnBrk="0" hangingPunct="1">
              <a:lnSpc>
                <a:spcPct val="100000"/>
              </a:lnSpc>
              <a:spcBef>
                <a:spcPts val="600"/>
              </a:spcBef>
              <a:spcAft>
                <a:spcPts val="0"/>
              </a:spcAft>
              <a:buClrTx/>
              <a:buSzPct val="130000"/>
              <a:buFont typeface="Arial" panose="020B0604020202020204" pitchFamily="34" charset="0"/>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Review data element changes w CO</a:t>
            </a:r>
          </a:p>
        </p:txBody>
      </p:sp>
      <p:pic>
        <p:nvPicPr>
          <p:cNvPr id="17" name="Picture 16" descr="A close up of a logo&#10;&#10;Description automatically generated">
            <a:extLst>
              <a:ext uri="{FF2B5EF4-FFF2-40B4-BE49-F238E27FC236}">
                <a16:creationId xmlns:a16="http://schemas.microsoft.com/office/drawing/2014/main" id="{52055FF5-E78B-47DB-B434-65356EF9C27F}"/>
              </a:ext>
            </a:extLst>
          </p:cNvPr>
          <p:cNvPicPr>
            <a:picLocks noChangeAspect="1"/>
          </p:cNvPicPr>
          <p:nvPr/>
        </p:nvPicPr>
        <p:blipFill>
          <a:blip r:embed="rId4" cstate="print">
            <a:alphaModFix amt="62000"/>
            <a:extLst>
              <a:ext uri="{28A0092B-C50C-407E-A947-70E740481C1C}">
                <a14:useLocalDpi xmlns:a14="http://schemas.microsoft.com/office/drawing/2010/main" val="0"/>
              </a:ext>
            </a:extLst>
          </a:blip>
          <a:stretch>
            <a:fillRect/>
          </a:stretch>
        </p:blipFill>
        <p:spPr>
          <a:xfrm>
            <a:off x="8856943" y="6275985"/>
            <a:ext cx="3077185" cy="402029"/>
          </a:xfrm>
          <a:prstGeom prst="rect">
            <a:avLst/>
          </a:prstGeom>
        </p:spPr>
      </p:pic>
      <p:pic>
        <p:nvPicPr>
          <p:cNvPr id="5" name="Picture 4" descr="A picture containing flower, drawing&#10;&#10;Description automatically generated">
            <a:extLst>
              <a:ext uri="{FF2B5EF4-FFF2-40B4-BE49-F238E27FC236}">
                <a16:creationId xmlns:a16="http://schemas.microsoft.com/office/drawing/2014/main" id="{8C67DE15-94BC-4AE9-9B05-64C63408E6DC}"/>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201595"/>
            <a:ext cx="1025560" cy="1084935"/>
          </a:xfrm>
          <a:prstGeom prst="rect">
            <a:avLst/>
          </a:prstGeom>
        </p:spPr>
      </p:pic>
      <p:pic>
        <p:nvPicPr>
          <p:cNvPr id="7" name="Picture 6">
            <a:extLst>
              <a:ext uri="{FF2B5EF4-FFF2-40B4-BE49-F238E27FC236}">
                <a16:creationId xmlns:a16="http://schemas.microsoft.com/office/drawing/2014/main" id="{786049F9-EEE0-42B0-8FBE-325F488999B1}"/>
              </a:ext>
            </a:extLst>
          </p:cNvPr>
          <p:cNvPicPr>
            <a:picLocks noChangeAspect="1"/>
          </p:cNvPicPr>
          <p:nvPr/>
        </p:nvPicPr>
        <p:blipFill>
          <a:blip r:embed="rId6"/>
          <a:stretch>
            <a:fillRect/>
          </a:stretch>
        </p:blipFill>
        <p:spPr>
          <a:xfrm>
            <a:off x="86064" y="5634105"/>
            <a:ext cx="2188654" cy="548688"/>
          </a:xfrm>
          <a:prstGeom prst="rect">
            <a:avLst/>
          </a:prstGeom>
        </p:spPr>
      </p:pic>
      <p:sp>
        <p:nvSpPr>
          <p:cNvPr id="2" name="Rectangle 1">
            <a:extLst>
              <a:ext uri="{FF2B5EF4-FFF2-40B4-BE49-F238E27FC236}">
                <a16:creationId xmlns:a16="http://schemas.microsoft.com/office/drawing/2014/main" id="{CE3EF67B-6E95-47C5-A2EA-95B7402EE91E}"/>
              </a:ext>
            </a:extLst>
          </p:cNvPr>
          <p:cNvSpPr/>
          <p:nvPr/>
        </p:nvSpPr>
        <p:spPr>
          <a:xfrm>
            <a:off x="7916000" y="2627955"/>
            <a:ext cx="3333676" cy="1744947"/>
          </a:xfrm>
          <a:prstGeom prst="rect">
            <a:avLst/>
          </a:prstGeom>
        </p:spPr>
        <p:txBody>
          <a:bodyPr vert="horz" lIns="91440" tIns="45720" rIns="91440" bIns="45720" rtlCol="0" anchor="b">
            <a:normAutofit/>
          </a:bodyPr>
          <a:lstStyle/>
          <a:p>
            <a:pPr marL="0" marR="0" lvl="0" indent="0" algn="r" defTabSz="9144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AE Pipeline</a:t>
            </a:r>
          </a:p>
          <a:p>
            <a:pPr marL="0" marR="0" lvl="0" indent="0" algn="r" defTabSz="914400" rtl="0" eaLnBrk="1" fontAlgn="auto" latinLnBrk="0" hangingPunct="1">
              <a:lnSpc>
                <a:spcPct val="100000"/>
              </a:lnSpc>
              <a:spcBef>
                <a:spcPct val="0"/>
              </a:spcBef>
              <a:spcAft>
                <a:spcPts val="600"/>
              </a:spcAft>
              <a:buClrTx/>
              <a:buSzTx/>
              <a:buFontTx/>
              <a:buNone/>
              <a:tabLst/>
              <a:defRPr/>
            </a:pPr>
            <a:r>
              <a:rPr kumimoji="0" lang="en-US" sz="44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2020-21</a:t>
            </a: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4400" b="0" i="0" u="none" strike="noStrike" kern="1200" cap="none" spc="0" normalizeH="0" baseline="0" noProof="0" dirty="0">
              <a:ln>
                <a:noFill/>
              </a:ln>
              <a:solidFill>
                <a:srgbClr val="44546A"/>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35361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1">
            <a:extLst>
              <a:ext uri="{FF2B5EF4-FFF2-40B4-BE49-F238E27FC236}">
                <a16:creationId xmlns:a16="http://schemas.microsoft.com/office/drawing/2014/main" id="{8940875B-32F3-4481-9942-DABC0759DA68}"/>
              </a:ext>
            </a:extLst>
          </p:cNvPr>
          <p:cNvSpPr>
            <a:spLocks noGrp="1"/>
          </p:cNvSpPr>
          <p:nvPr>
            <p:ph type="title"/>
          </p:nvPr>
        </p:nvSpPr>
        <p:spPr>
          <a:xfrm>
            <a:off x="392733" y="1021130"/>
            <a:ext cx="10423579" cy="4963110"/>
          </a:xfrm>
        </p:spPr>
        <p:txBody>
          <a:bodyPr>
            <a:normAutofit/>
          </a:bodyPr>
          <a:lstStyle/>
          <a:p>
            <a:pPr>
              <a:lnSpc>
                <a:spcPct val="100000"/>
              </a:lnSpc>
              <a:spcBef>
                <a:spcPts val="600"/>
              </a:spcBef>
            </a:pPr>
            <a:r>
              <a:rPr lang="en-US" sz="3000" dirty="0">
                <a:solidFill>
                  <a:srgbClr val="0070C0"/>
                </a:solidFill>
                <a:latin typeface="Century Gothic" panose="020B0502020202020204" pitchFamily="34" charset="0"/>
              </a:rPr>
              <a:t>Adult Ed </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Education</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To Workforce </a:t>
            </a:r>
            <a:br>
              <a:rPr lang="en-US" sz="3000" dirty="0">
                <a:solidFill>
                  <a:srgbClr val="0070C0"/>
                </a:solidFill>
                <a:latin typeface="Century Gothic" panose="020B0502020202020204" pitchFamily="34" charset="0"/>
              </a:rPr>
            </a:br>
            <a:r>
              <a:rPr lang="en-US" sz="3000" dirty="0">
                <a:solidFill>
                  <a:srgbClr val="0070C0"/>
                </a:solidFill>
                <a:latin typeface="Century Gothic" panose="020B0502020202020204" pitchFamily="34" charset="0"/>
              </a:rPr>
              <a:t>Dashboard</a:t>
            </a:r>
            <a:br>
              <a:rPr lang="en-US" sz="3000" dirty="0">
                <a:solidFill>
                  <a:srgbClr val="0070C0"/>
                </a:solidFill>
                <a:latin typeface="Century Gothic" panose="020B0502020202020204" pitchFamily="34" charset="0"/>
              </a:rPr>
            </a:br>
            <a:br>
              <a:rPr lang="en-US" sz="30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August 6, 2020</a:t>
            </a: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11 am to Noon</a:t>
            </a: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Register at </a:t>
            </a:r>
            <a:br>
              <a:rPr lang="en-US" sz="1800" dirty="0">
                <a:solidFill>
                  <a:srgbClr val="0070C0"/>
                </a:solidFill>
                <a:latin typeface="Century Gothic" panose="020B0502020202020204" pitchFamily="34" charset="0"/>
              </a:rPr>
            </a:br>
            <a:r>
              <a:rPr lang="en-US" sz="1800" dirty="0">
                <a:solidFill>
                  <a:srgbClr val="0070C0"/>
                </a:solidFill>
                <a:latin typeface="Century Gothic" panose="020B0502020202020204" pitchFamily="34" charset="0"/>
              </a:rPr>
              <a:t>Caladulted.org</a:t>
            </a: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br>
              <a:rPr lang="en-US" sz="1800" dirty="0">
                <a:solidFill>
                  <a:srgbClr val="0070C0"/>
                </a:solidFill>
                <a:latin typeface="Century Gothic" panose="020B0502020202020204" pitchFamily="34" charset="0"/>
              </a:rPr>
            </a:br>
            <a:endParaRPr lang="en-US" sz="3000" dirty="0">
              <a:solidFill>
                <a:srgbClr val="0070C0"/>
              </a:solidFill>
              <a:latin typeface="Century Gothic" panose="020B0502020202020204" pitchFamily="34" charset="0"/>
            </a:endParaRPr>
          </a:p>
        </p:txBody>
      </p:sp>
      <p:pic>
        <p:nvPicPr>
          <p:cNvPr id="2" name="Picture 1">
            <a:extLst>
              <a:ext uri="{FF2B5EF4-FFF2-40B4-BE49-F238E27FC236}">
                <a16:creationId xmlns:a16="http://schemas.microsoft.com/office/drawing/2014/main" id="{643112F3-3810-46E3-A9AE-9E7CB1B1A14E}"/>
              </a:ext>
            </a:extLst>
          </p:cNvPr>
          <p:cNvPicPr>
            <a:picLocks noChangeAspect="1"/>
          </p:cNvPicPr>
          <p:nvPr/>
        </p:nvPicPr>
        <p:blipFill rotWithShape="1">
          <a:blip r:embed="rId3"/>
          <a:srcRect l="23362" t="6215" r="23477" b="5501"/>
          <a:stretch/>
        </p:blipFill>
        <p:spPr>
          <a:xfrm>
            <a:off x="3036162" y="136335"/>
            <a:ext cx="5948040" cy="6585330"/>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CC76413-FE83-4BEC-A85B-20BBBC24B7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pic>
        <p:nvPicPr>
          <p:cNvPr id="7" name="Picture 6" descr="A picture containing flower, drawing&#10;&#10;Description automatically generated">
            <a:extLst>
              <a:ext uri="{FF2B5EF4-FFF2-40B4-BE49-F238E27FC236}">
                <a16:creationId xmlns:a16="http://schemas.microsoft.com/office/drawing/2014/main" id="{71257C1F-063E-40F1-A0F6-00E5395C855D}"/>
              </a:ext>
            </a:extLst>
          </p:cNvPr>
          <p:cNvPicPr>
            <a:picLocks noChangeAspect="1"/>
          </p:cNvPicPr>
          <p:nvPr/>
        </p:nvPicPr>
        <p:blipFill rotWithShape="1">
          <a:blip r:embed="rId5"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4" name="Picture 3">
            <a:extLst>
              <a:ext uri="{FF2B5EF4-FFF2-40B4-BE49-F238E27FC236}">
                <a16:creationId xmlns:a16="http://schemas.microsoft.com/office/drawing/2014/main" id="{258ECF45-222B-4857-AA81-09284BBF9C86}"/>
              </a:ext>
            </a:extLst>
          </p:cNvPr>
          <p:cNvPicPr>
            <a:picLocks noChangeAspect="1"/>
          </p:cNvPicPr>
          <p:nvPr/>
        </p:nvPicPr>
        <p:blipFill>
          <a:blip r:embed="rId6"/>
          <a:stretch>
            <a:fillRect/>
          </a:stretch>
        </p:blipFill>
        <p:spPr>
          <a:xfrm>
            <a:off x="86064" y="6223748"/>
            <a:ext cx="2188654" cy="548688"/>
          </a:xfrm>
          <a:prstGeom prst="rect">
            <a:avLst/>
          </a:prstGeom>
        </p:spPr>
      </p:pic>
    </p:spTree>
    <p:extLst>
      <p:ext uri="{BB962C8B-B14F-4D97-AF65-F5344CB8AC3E}">
        <p14:creationId xmlns:p14="http://schemas.microsoft.com/office/powerpoint/2010/main" val="259202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843A90-3897-4491-8533-1B3522286821}"/>
              </a:ext>
            </a:extLst>
          </p:cNvPr>
          <p:cNvSpPr>
            <a:spLocks noGrp="1"/>
          </p:cNvSpPr>
          <p:nvPr>
            <p:ph idx="1"/>
          </p:nvPr>
        </p:nvSpPr>
        <p:spPr>
          <a:xfrm>
            <a:off x="2617305" y="1082917"/>
            <a:ext cx="9239130" cy="4946031"/>
          </a:xfrm>
        </p:spPr>
        <p:txBody>
          <a:bodyPr>
            <a:normAutofit/>
          </a:bodyPr>
          <a:lstStyle/>
          <a:p>
            <a:pPr marL="457200" indent="-457200">
              <a:lnSpc>
                <a:spcPct val="100000"/>
              </a:lnSpc>
              <a:spcBef>
                <a:spcPts val="300"/>
              </a:spcBef>
              <a:buFont typeface="+mj-lt"/>
              <a:buAutoNum type="arabicPeriod"/>
            </a:pPr>
            <a:r>
              <a:rPr lang="en-US" sz="2600" dirty="0">
                <a:latin typeface="+mn-lt"/>
              </a:rPr>
              <a:t>COMIS Data Element Dictionary (back on the CO website) </a:t>
            </a:r>
            <a:r>
              <a:rPr lang="en-US" sz="2000" dirty="0">
                <a:solidFill>
                  <a:srgbClr val="00B0F0"/>
                </a:solidFill>
                <a:latin typeface="+mn-lt"/>
                <a:hlinkClick r:id="rId3">
                  <a:extLst>
                    <a:ext uri="{A12FA001-AC4F-418D-AE19-62706E023703}">
                      <ahyp:hlinkClr xmlns:ahyp="http://schemas.microsoft.com/office/drawing/2018/hyperlinkcolor" val="tx"/>
                    </a:ext>
                  </a:extLst>
                </a:hlinkClick>
              </a:rPr>
              <a:t>https://webdata.cccco.edu/ded/ded.htm</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latin typeface="+mn-lt"/>
              </a:rPr>
              <a:t>California Adult Education</a:t>
            </a:r>
            <a:r>
              <a:rPr lang="en-US" dirty="0">
                <a:solidFill>
                  <a:srgbClr val="EBEBEB">
                    <a:lumMod val="60000"/>
                    <a:lumOff val="40000"/>
                  </a:srgbClr>
                </a:solidFill>
              </a:rPr>
              <a:t> </a:t>
            </a:r>
            <a:r>
              <a:rPr lang="en-US" sz="2000" dirty="0">
                <a:solidFill>
                  <a:srgbClr val="00B0F0"/>
                </a:solidFill>
                <a:hlinkClick r:id="rId4">
                  <a:extLst>
                    <a:ext uri="{A12FA001-AC4F-418D-AE19-62706E023703}">
                      <ahyp:hlinkClr xmlns:ahyp="http://schemas.microsoft.com/office/drawing/2018/hyperlinkcolor" val="tx"/>
                    </a:ext>
                  </a:extLst>
                </a:hlinkClick>
              </a:rPr>
              <a:t>https://caladulted.org</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latin typeface="+mn-lt"/>
              </a:rPr>
              <a:t>Chancellor’s Office Datamart</a:t>
            </a:r>
          </a:p>
          <a:p>
            <a:pPr marL="457200" lvl="1" indent="0">
              <a:lnSpc>
                <a:spcPct val="100000"/>
              </a:lnSpc>
              <a:spcBef>
                <a:spcPts val="0"/>
              </a:spcBef>
              <a:buNone/>
            </a:pPr>
            <a:r>
              <a:rPr lang="en-US" sz="2000" dirty="0">
                <a:solidFill>
                  <a:srgbClr val="00B0F0"/>
                </a:solidFill>
                <a:latin typeface="+mn-lt"/>
                <a:hlinkClick r:id="rId5">
                  <a:extLst>
                    <a:ext uri="{A12FA001-AC4F-418D-AE19-62706E023703}">
                      <ahyp:hlinkClr xmlns:ahyp="http://schemas.microsoft.com/office/drawing/2018/hyperlinkcolor" val="tx"/>
                    </a:ext>
                  </a:extLst>
                </a:hlinkClick>
              </a:rPr>
              <a:t>https://datamart.cccco.edu/Outcomes/Default.aspx</a:t>
            </a:r>
            <a:endParaRPr lang="en-US" sz="2000" dirty="0">
              <a:solidFill>
                <a:srgbClr val="00B0F0"/>
              </a:solidFill>
              <a:latin typeface="+mn-lt"/>
            </a:endParaRPr>
          </a:p>
          <a:p>
            <a:pPr marL="457200" indent="-457200">
              <a:lnSpc>
                <a:spcPct val="100000"/>
              </a:lnSpc>
              <a:spcBef>
                <a:spcPts val="0"/>
              </a:spcBef>
              <a:buFont typeface="+mj-lt"/>
              <a:buAutoNum type="arabicPeriod"/>
            </a:pPr>
            <a:r>
              <a:rPr lang="en-US" sz="2600" dirty="0"/>
              <a:t>CASAS </a:t>
            </a:r>
            <a:r>
              <a:rPr lang="en-US" sz="2000" dirty="0">
                <a:solidFill>
                  <a:srgbClr val="00B0F0"/>
                </a:solidFill>
                <a:hlinkClick r:id="rId6">
                  <a:extLst>
                    <a:ext uri="{A12FA001-AC4F-418D-AE19-62706E023703}">
                      <ahyp:hlinkClr xmlns:ahyp="http://schemas.microsoft.com/office/drawing/2018/hyperlinkcolor" val="tx"/>
                    </a:ext>
                  </a:extLst>
                </a:hlinkClick>
              </a:rPr>
              <a:t>https://casas.org</a:t>
            </a:r>
            <a:r>
              <a:rPr lang="en-US" sz="2000" dirty="0">
                <a:solidFill>
                  <a:srgbClr val="00B0F0"/>
                </a:solidFill>
              </a:rPr>
              <a:t> </a:t>
            </a:r>
            <a:endParaRPr lang="en-US" sz="2000" dirty="0">
              <a:latin typeface="+mn-lt"/>
            </a:endParaRPr>
          </a:p>
          <a:p>
            <a:pPr marL="228600" indent="-457200">
              <a:lnSpc>
                <a:spcPct val="100000"/>
              </a:lnSpc>
              <a:spcBef>
                <a:spcPts val="0"/>
              </a:spcBef>
              <a:buFont typeface="+mj-lt"/>
              <a:buAutoNum type="arabicPeriod"/>
            </a:pPr>
            <a:r>
              <a:rPr lang="en-US" sz="2600" dirty="0">
                <a:latin typeface="+mn-lt"/>
              </a:rPr>
              <a:t>LaunchBoard Resources</a:t>
            </a:r>
          </a:p>
          <a:p>
            <a:pPr marL="457200" lvl="1" indent="0">
              <a:lnSpc>
                <a:spcPct val="100000"/>
              </a:lnSpc>
              <a:spcBef>
                <a:spcPts val="0"/>
              </a:spcBef>
              <a:buNone/>
            </a:pPr>
            <a:r>
              <a:rPr lang="en-US" sz="2000" u="sng" dirty="0">
                <a:solidFill>
                  <a:srgbClr val="00B0F0"/>
                </a:solidFill>
                <a:latin typeface="+mn-lt"/>
                <a:hlinkClick r:id="rId7">
                  <a:extLst>
                    <a:ext uri="{A12FA001-AC4F-418D-AE19-62706E023703}">
                      <ahyp:hlinkClr xmlns:ahyp="http://schemas.microsoft.com/office/drawing/2018/hyperlinkcolor" val="tx"/>
                    </a:ext>
                  </a:extLst>
                </a:hlinkClick>
              </a:rPr>
              <a:t>https://launchboard-resources.wested.org/resources?t_id=all</a:t>
            </a:r>
            <a:endParaRPr lang="en-US" sz="2000" dirty="0">
              <a:solidFill>
                <a:srgbClr val="00B0F0"/>
              </a:solidFill>
            </a:endParaRPr>
          </a:p>
          <a:p>
            <a:pPr marL="514350" indent="-514350">
              <a:lnSpc>
                <a:spcPct val="120000"/>
              </a:lnSpc>
              <a:spcBef>
                <a:spcPts val="300"/>
              </a:spcBef>
              <a:spcAft>
                <a:spcPts val="1800"/>
              </a:spcAft>
              <a:buFont typeface="+mj-lt"/>
              <a:buAutoNum type="arabicPeriod"/>
            </a:pPr>
            <a:r>
              <a:rPr lang="en-US" sz="2600" dirty="0"/>
              <a:t>LaunchBoard and Noncredit FAQ </a:t>
            </a:r>
            <a:r>
              <a:rPr lang="en-US" sz="2200" dirty="0">
                <a:solidFill>
                  <a:srgbClr val="00B0F0"/>
                </a:solidFill>
              </a:rPr>
              <a:t>Available on LaunchBoard Resources, caladulted.org, and RP listservs</a:t>
            </a:r>
            <a:endParaRPr lang="en-US" sz="2200" dirty="0"/>
          </a:p>
          <a:p>
            <a:pPr marL="0" indent="0">
              <a:lnSpc>
                <a:spcPct val="120000"/>
              </a:lnSpc>
              <a:spcBef>
                <a:spcPts val="300"/>
              </a:spcBef>
              <a:spcAft>
                <a:spcPts val="1800"/>
              </a:spcAft>
              <a:buNone/>
            </a:pPr>
            <a:endParaRPr lang="en-US" dirty="0"/>
          </a:p>
          <a:p>
            <a:pPr marL="0" indent="0">
              <a:lnSpc>
                <a:spcPct val="120000"/>
              </a:lnSpc>
              <a:spcBef>
                <a:spcPts val="300"/>
              </a:spcBef>
              <a:spcAft>
                <a:spcPts val="1800"/>
              </a:spcAft>
              <a:buNone/>
            </a:pPr>
            <a:endParaRPr lang="en-US" dirty="0">
              <a:latin typeface="+mn-lt"/>
            </a:endParaRPr>
          </a:p>
          <a:p>
            <a:pPr marL="514350" indent="-514350">
              <a:lnSpc>
                <a:spcPct val="120000"/>
              </a:lnSpc>
              <a:spcBef>
                <a:spcPts val="300"/>
              </a:spcBef>
              <a:buFont typeface="+mj-lt"/>
              <a:buAutoNum type="arabicPeriod"/>
            </a:pPr>
            <a:endParaRPr lang="en-US" dirty="0">
              <a:latin typeface="+mn-lt"/>
            </a:endParaRPr>
          </a:p>
          <a:p>
            <a:pPr marL="1200150" lvl="1" indent="-514350">
              <a:lnSpc>
                <a:spcPct val="100000"/>
              </a:lnSpc>
              <a:spcBef>
                <a:spcPts val="300"/>
              </a:spcBef>
              <a:spcAft>
                <a:spcPts val="1200"/>
              </a:spcAft>
              <a:buFont typeface="+mj-lt"/>
              <a:buAutoNum type="alphaLcParenR"/>
            </a:pPr>
            <a:endParaRPr lang="en-US" dirty="0">
              <a:latin typeface="+mn-lt"/>
            </a:endParaRPr>
          </a:p>
          <a:p>
            <a:pPr marL="514350" indent="-514350">
              <a:lnSpc>
                <a:spcPct val="100000"/>
              </a:lnSpc>
              <a:spcBef>
                <a:spcPts val="300"/>
              </a:spcBef>
              <a:buFont typeface="+mj-lt"/>
              <a:buAutoNum type="arabicPeriod"/>
            </a:pPr>
            <a:endParaRPr lang="en-US" sz="2600" b="0" dirty="0">
              <a:latin typeface="+mn-lt"/>
            </a:endParaRPr>
          </a:p>
        </p:txBody>
      </p:sp>
      <p:pic>
        <p:nvPicPr>
          <p:cNvPr id="6" name="Picture 5" descr="A screenshot of a cell phone&#10;&#10;Description automatically generated">
            <a:extLst>
              <a:ext uri="{FF2B5EF4-FFF2-40B4-BE49-F238E27FC236}">
                <a16:creationId xmlns:a16="http://schemas.microsoft.com/office/drawing/2014/main" id="{F2006BDE-7066-4568-A07E-B9FC631C17DE}"/>
              </a:ext>
            </a:extLst>
          </p:cNvPr>
          <p:cNvPicPr>
            <a:picLocks noChangeAspect="1"/>
          </p:cNvPicPr>
          <p:nvPr/>
        </p:nvPicPr>
        <p:blipFill>
          <a:blip r:embed="rId8"/>
          <a:stretch>
            <a:fillRect/>
          </a:stretch>
        </p:blipFill>
        <p:spPr>
          <a:xfrm>
            <a:off x="126013" y="2589934"/>
            <a:ext cx="1335046" cy="1159489"/>
          </a:xfrm>
          <a:prstGeom prst="rect">
            <a:avLst/>
          </a:prstGeom>
          <a:ln>
            <a:solidFill>
              <a:schemeClr val="accent1"/>
            </a:solidFill>
          </a:ln>
        </p:spPr>
      </p:pic>
      <p:pic>
        <p:nvPicPr>
          <p:cNvPr id="14" name="Picture 13" descr="A screenshot of a cell phone&#10;&#10;Description automatically generated">
            <a:extLst>
              <a:ext uri="{FF2B5EF4-FFF2-40B4-BE49-F238E27FC236}">
                <a16:creationId xmlns:a16="http://schemas.microsoft.com/office/drawing/2014/main" id="{3C79EA60-F014-464E-84AB-B0BDCDF8CCC7}"/>
              </a:ext>
            </a:extLst>
          </p:cNvPr>
          <p:cNvPicPr>
            <a:picLocks noChangeAspect="1"/>
          </p:cNvPicPr>
          <p:nvPr/>
        </p:nvPicPr>
        <p:blipFill>
          <a:blip r:embed="rId9"/>
          <a:stretch>
            <a:fillRect/>
          </a:stretch>
        </p:blipFill>
        <p:spPr>
          <a:xfrm>
            <a:off x="632987" y="3939027"/>
            <a:ext cx="1915184" cy="941894"/>
          </a:xfrm>
          <a:prstGeom prst="rect">
            <a:avLst/>
          </a:prstGeom>
          <a:ln>
            <a:solidFill>
              <a:schemeClr val="tx2"/>
            </a:solidFill>
          </a:ln>
        </p:spPr>
      </p:pic>
      <p:pic>
        <p:nvPicPr>
          <p:cNvPr id="7" name="Picture 6">
            <a:extLst>
              <a:ext uri="{FF2B5EF4-FFF2-40B4-BE49-F238E27FC236}">
                <a16:creationId xmlns:a16="http://schemas.microsoft.com/office/drawing/2014/main" id="{CE8109A7-53DB-4FB6-A555-8620EEDB6216}"/>
              </a:ext>
            </a:extLst>
          </p:cNvPr>
          <p:cNvPicPr>
            <a:picLocks noChangeAspect="1"/>
          </p:cNvPicPr>
          <p:nvPr/>
        </p:nvPicPr>
        <p:blipFill>
          <a:blip r:embed="rId10"/>
          <a:srcRect/>
          <a:stretch/>
        </p:blipFill>
        <p:spPr>
          <a:xfrm>
            <a:off x="1251230" y="1151642"/>
            <a:ext cx="1227807" cy="1248688"/>
          </a:xfrm>
          <a:prstGeom prst="rect">
            <a:avLst/>
          </a:prstGeom>
          <a:ln>
            <a:solidFill>
              <a:schemeClr val="tx2"/>
            </a:solidFill>
          </a:ln>
        </p:spPr>
      </p:pic>
      <p:pic>
        <p:nvPicPr>
          <p:cNvPr id="11" name="Picture 10" descr="A picture containing drawing&#10;&#10;Description automatically generated">
            <a:extLst>
              <a:ext uri="{FF2B5EF4-FFF2-40B4-BE49-F238E27FC236}">
                <a16:creationId xmlns:a16="http://schemas.microsoft.com/office/drawing/2014/main" id="{BBBDB862-BDF1-4A57-8FC8-FCC4D3B52ED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 b="21725"/>
          <a:stretch/>
        </p:blipFill>
        <p:spPr>
          <a:xfrm>
            <a:off x="9738092" y="87780"/>
            <a:ext cx="2383981" cy="419498"/>
          </a:xfrm>
          <a:prstGeom prst="rect">
            <a:avLst/>
          </a:prstGeom>
        </p:spPr>
      </p:pic>
      <p:sp>
        <p:nvSpPr>
          <p:cNvPr id="15" name="Rectangle 14">
            <a:extLst>
              <a:ext uri="{FF2B5EF4-FFF2-40B4-BE49-F238E27FC236}">
                <a16:creationId xmlns:a16="http://schemas.microsoft.com/office/drawing/2014/main" id="{593176A7-7034-4A5A-B1F3-CFBE6F748AC0}"/>
              </a:ext>
            </a:extLst>
          </p:cNvPr>
          <p:cNvSpPr/>
          <p:nvPr/>
        </p:nvSpPr>
        <p:spPr>
          <a:xfrm>
            <a:off x="0" y="396308"/>
            <a:ext cx="12264887" cy="60016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300" b="0" i="0" u="none" strike="noStrike" kern="1200" cap="none" spc="0" normalizeH="0" baseline="0" noProof="0" dirty="0">
                <a:ln>
                  <a:noFill/>
                </a:ln>
                <a:solidFill>
                  <a:srgbClr val="0070C0"/>
                </a:solidFill>
                <a:effectLst/>
                <a:uLnTx/>
                <a:uFillTx/>
                <a:latin typeface="Century Gothic" panose="020B0502020202020204" pitchFamily="34" charset="0"/>
                <a:ea typeface="+mn-ea"/>
                <a:cs typeface="+mn-cs"/>
              </a:rPr>
              <a:t>Resources</a:t>
            </a:r>
          </a:p>
        </p:txBody>
      </p:sp>
      <p:pic>
        <p:nvPicPr>
          <p:cNvPr id="16" name="Picture 15" descr="A picture containing drawing&#10;&#10;Description automatically generated">
            <a:extLst>
              <a:ext uri="{FF2B5EF4-FFF2-40B4-BE49-F238E27FC236}">
                <a16:creationId xmlns:a16="http://schemas.microsoft.com/office/drawing/2014/main" id="{F145B312-5F3A-4B52-BC88-6E35AF8BF40F}"/>
              </a:ext>
            </a:extLst>
          </p:cNvPr>
          <p:cNvPicPr>
            <a:picLocks noChangeAspect="1"/>
          </p:cNvPicPr>
          <p:nvPr/>
        </p:nvPicPr>
        <p:blipFill rotWithShape="1">
          <a:blip r:embed="rId12">
            <a:extLst>
              <a:ext uri="{28A0092B-C50C-407E-A947-70E740481C1C}">
                <a14:useLocalDpi xmlns:a14="http://schemas.microsoft.com/office/drawing/2010/main" val="0"/>
              </a:ext>
            </a:extLst>
          </a:blip>
          <a:srcRect l="9024" t="28570" r="6989" b="30074"/>
          <a:stretch/>
        </p:blipFill>
        <p:spPr>
          <a:xfrm>
            <a:off x="126013" y="5053811"/>
            <a:ext cx="1335046" cy="456404"/>
          </a:xfrm>
          <a:prstGeom prst="rect">
            <a:avLst/>
          </a:prstGeom>
        </p:spPr>
      </p:pic>
      <p:pic>
        <p:nvPicPr>
          <p:cNvPr id="12" name="Picture 11" descr="A close up of a logo&#10;&#10;Description automatically generated">
            <a:extLst>
              <a:ext uri="{FF2B5EF4-FFF2-40B4-BE49-F238E27FC236}">
                <a16:creationId xmlns:a16="http://schemas.microsoft.com/office/drawing/2014/main" id="{6DE97FDD-E650-4D02-A5CD-BF3CD5D2AA81}"/>
              </a:ext>
            </a:extLst>
          </p:cNvPr>
          <p:cNvPicPr>
            <a:picLocks noChangeAspect="1"/>
          </p:cNvPicPr>
          <p:nvPr/>
        </p:nvPicPr>
        <p:blipFill>
          <a:blip r:embed="rId13" cstate="print">
            <a:alphaModFix amt="62000"/>
            <a:extLst>
              <a:ext uri="{28A0092B-C50C-407E-A947-70E740481C1C}">
                <a14:useLocalDpi xmlns:a14="http://schemas.microsoft.com/office/drawing/2010/main" val="0"/>
              </a:ext>
            </a:extLst>
          </a:blip>
          <a:stretch>
            <a:fillRect/>
          </a:stretch>
        </p:blipFill>
        <p:spPr>
          <a:xfrm>
            <a:off x="3788135" y="6299444"/>
            <a:ext cx="3077185" cy="402029"/>
          </a:xfrm>
          <a:prstGeom prst="rect">
            <a:avLst/>
          </a:prstGeom>
        </p:spPr>
      </p:pic>
      <p:pic>
        <p:nvPicPr>
          <p:cNvPr id="4" name="Picture 3" descr="A picture containing flower, drawing&#10;&#10;Description automatically generated">
            <a:extLst>
              <a:ext uri="{FF2B5EF4-FFF2-40B4-BE49-F238E27FC236}">
                <a16:creationId xmlns:a16="http://schemas.microsoft.com/office/drawing/2014/main" id="{C595A85F-E7B0-4575-9CF5-D171281915B7}"/>
              </a:ext>
            </a:extLst>
          </p:cNvPr>
          <p:cNvPicPr>
            <a:picLocks noChangeAspect="1"/>
          </p:cNvPicPr>
          <p:nvPr/>
        </p:nvPicPr>
        <p:blipFill rotWithShape="1">
          <a:blip r:embed="rId14" cstate="print">
            <a:alphaModFix amt="60000"/>
            <a:extLst>
              <a:ext uri="{28A0092B-C50C-407E-A947-70E740481C1C}">
                <a14:useLocalDpi xmlns:a14="http://schemas.microsoft.com/office/drawing/2010/main" val="0"/>
              </a:ext>
            </a:extLst>
          </a:blip>
          <a:srcRect l="27172" t="24533" r="27385" b="22638"/>
          <a:stretch/>
        </p:blipFill>
        <p:spPr>
          <a:xfrm>
            <a:off x="11080376" y="5696043"/>
            <a:ext cx="1025560" cy="1084935"/>
          </a:xfrm>
          <a:prstGeom prst="rect">
            <a:avLst/>
          </a:prstGeom>
        </p:spPr>
      </p:pic>
      <p:pic>
        <p:nvPicPr>
          <p:cNvPr id="8" name="Picture 7">
            <a:extLst>
              <a:ext uri="{FF2B5EF4-FFF2-40B4-BE49-F238E27FC236}">
                <a16:creationId xmlns:a16="http://schemas.microsoft.com/office/drawing/2014/main" id="{AD0B618F-403C-4309-988A-5F4CCFB7E331}"/>
              </a:ext>
            </a:extLst>
          </p:cNvPr>
          <p:cNvPicPr>
            <a:picLocks noChangeAspect="1"/>
          </p:cNvPicPr>
          <p:nvPr/>
        </p:nvPicPr>
        <p:blipFill>
          <a:blip r:embed="rId15"/>
          <a:stretch>
            <a:fillRect/>
          </a:stretch>
        </p:blipFill>
        <p:spPr>
          <a:xfrm>
            <a:off x="86064" y="6238510"/>
            <a:ext cx="2188654" cy="548688"/>
          </a:xfrm>
          <a:prstGeom prst="rect">
            <a:avLst/>
          </a:prstGeom>
        </p:spPr>
      </p:pic>
    </p:spTree>
    <p:extLst>
      <p:ext uri="{BB962C8B-B14F-4D97-AF65-F5344CB8AC3E}">
        <p14:creationId xmlns:p14="http://schemas.microsoft.com/office/powerpoint/2010/main" val="4173607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27A1152E-964F-4F2C-B0D5-913E07AA9D08}"/>
              </a:ext>
            </a:extLst>
          </p:cNvPr>
          <p:cNvSpPr txBox="1">
            <a:spLocks/>
          </p:cNvSpPr>
          <p:nvPr/>
        </p:nvSpPr>
        <p:spPr>
          <a:xfrm>
            <a:off x="721716" y="1739753"/>
            <a:ext cx="10515600" cy="2743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K-12/COE </a:t>
            </a:r>
            <a:b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Reporting for PY 20-21</a:t>
            </a:r>
          </a:p>
        </p:txBody>
      </p:sp>
    </p:spTree>
    <p:extLst>
      <p:ext uri="{BB962C8B-B14F-4D97-AF65-F5344CB8AC3E}">
        <p14:creationId xmlns:p14="http://schemas.microsoft.com/office/powerpoint/2010/main" val="163381083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pPr algn="ctr"/>
            <a:r>
              <a:rPr lang="en-US" b="1" dirty="0"/>
              <a:t>COVID-19’s Effect on CAEP Agencies</a:t>
            </a:r>
            <a:endParaRPr lang="en-US" dirty="0"/>
          </a:p>
        </p:txBody>
      </p:sp>
      <p:sp>
        <p:nvSpPr>
          <p:cNvPr id="3" name="Content Placeholder 2"/>
          <p:cNvSpPr>
            <a:spLocks noGrp="1"/>
          </p:cNvSpPr>
          <p:nvPr>
            <p:ph idx="1"/>
          </p:nvPr>
        </p:nvSpPr>
        <p:spPr>
          <a:xfrm>
            <a:off x="1302589" y="1845219"/>
            <a:ext cx="9972809" cy="1661613"/>
          </a:xfrm>
        </p:spPr>
        <p:txBody>
          <a:bodyPr>
            <a:normAutofit/>
          </a:bodyPr>
          <a:lstStyle/>
          <a:p>
            <a:r>
              <a:rPr lang="en-US" sz="3600" dirty="0"/>
              <a:t>With most agencies closed for </a:t>
            </a:r>
            <a:r>
              <a:rPr lang="en-US" sz="3600" b="1" i="1" dirty="0"/>
              <a:t>COVID-19</a:t>
            </a:r>
            <a:r>
              <a:rPr lang="en-US" sz="3600" dirty="0"/>
              <a:t>, many agencies have quickly adapted to implementing distance learning options.</a:t>
            </a:r>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7" name="Picture 6">
            <a:extLst>
              <a:ext uri="{FF2B5EF4-FFF2-40B4-BE49-F238E27FC236}">
                <a16:creationId xmlns:a16="http://schemas.microsoft.com/office/drawing/2014/main" id="{2F624282-AC1B-4A11-B07A-13CC97A76330}"/>
              </a:ext>
            </a:extLst>
          </p:cNvPr>
          <p:cNvPicPr>
            <a:picLocks noChangeAspect="1"/>
          </p:cNvPicPr>
          <p:nvPr/>
        </p:nvPicPr>
        <p:blipFill>
          <a:blip r:embed="rId3"/>
          <a:stretch>
            <a:fillRect/>
          </a:stretch>
        </p:blipFill>
        <p:spPr>
          <a:xfrm>
            <a:off x="133563" y="6081395"/>
            <a:ext cx="2551786" cy="640080"/>
          </a:xfrm>
          <a:prstGeom prst="rect">
            <a:avLst/>
          </a:prstGeom>
        </p:spPr>
      </p:pic>
    </p:spTree>
    <p:extLst>
      <p:ext uri="{BB962C8B-B14F-4D97-AF65-F5344CB8AC3E}">
        <p14:creationId xmlns:p14="http://schemas.microsoft.com/office/powerpoint/2010/main" val="21568205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pic>
        <p:nvPicPr>
          <p:cNvPr id="11" name="Picture 10">
            <a:extLst>
              <a:ext uri="{FF2B5EF4-FFF2-40B4-BE49-F238E27FC236}">
                <a16:creationId xmlns:a16="http://schemas.microsoft.com/office/drawing/2014/main" id="{52E62B33-DC36-4ECC-8189-B4C5A2F56CD2}"/>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pic>
        <p:nvPicPr>
          <p:cNvPr id="4" name="Picture 3">
            <a:extLst>
              <a:ext uri="{FF2B5EF4-FFF2-40B4-BE49-F238E27FC236}">
                <a16:creationId xmlns:a16="http://schemas.microsoft.com/office/drawing/2014/main" id="{99A9EAF5-1DD3-4484-ABF0-3CE2F9E0704E}"/>
              </a:ext>
            </a:extLst>
          </p:cNvPr>
          <p:cNvPicPr>
            <a:picLocks noChangeAspect="1"/>
          </p:cNvPicPr>
          <p:nvPr/>
        </p:nvPicPr>
        <p:blipFill>
          <a:blip r:embed="rId8"/>
          <a:stretch>
            <a:fillRect/>
          </a:stretch>
        </p:blipFill>
        <p:spPr>
          <a:xfrm>
            <a:off x="121545" y="6213794"/>
            <a:ext cx="2188654" cy="548688"/>
          </a:xfrm>
          <a:prstGeom prst="rect">
            <a:avLst/>
          </a:prstGeom>
        </p:spPr>
      </p:pic>
    </p:spTree>
    <p:extLst>
      <p:ext uri="{BB962C8B-B14F-4D97-AF65-F5344CB8AC3E}">
        <p14:creationId xmlns:p14="http://schemas.microsoft.com/office/powerpoint/2010/main" val="4108334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pic>
        <p:nvPicPr>
          <p:cNvPr id="5" name="Picture 4">
            <a:extLst>
              <a:ext uri="{FF2B5EF4-FFF2-40B4-BE49-F238E27FC236}">
                <a16:creationId xmlns:a16="http://schemas.microsoft.com/office/drawing/2014/main" id="{18894345-0361-44A7-A0D2-AC6C72F19170}"/>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8178399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Occupational Skills Gain.</a:t>
            </a:r>
          </a:p>
          <a:p>
            <a:pPr lvl="1"/>
            <a:r>
              <a:rPr lang="en-US" sz="3200" dirty="0"/>
              <a:t>When a student achieves an Occupational Skills Gain, that now entails that the student passes an exam such as work skills demonstration</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pic>
        <p:nvPicPr>
          <p:cNvPr id="6" name="Picture 5">
            <a:extLst>
              <a:ext uri="{FF2B5EF4-FFF2-40B4-BE49-F238E27FC236}">
                <a16:creationId xmlns:a16="http://schemas.microsoft.com/office/drawing/2014/main" id="{1E484BFF-DA9C-46B7-B3D8-251CD8B9BF5B}"/>
              </a:ext>
            </a:extLst>
          </p:cNvPr>
          <p:cNvPicPr>
            <a:picLocks noChangeAspect="1"/>
          </p:cNvPicPr>
          <p:nvPr/>
        </p:nvPicPr>
        <p:blipFill>
          <a:blip r:embed="rId4"/>
          <a:stretch>
            <a:fillRect/>
          </a:stretch>
        </p:blipFill>
        <p:spPr>
          <a:xfrm>
            <a:off x="80352" y="6218531"/>
            <a:ext cx="2188654" cy="548688"/>
          </a:xfrm>
          <a:prstGeom prst="rect">
            <a:avLst/>
          </a:prstGeom>
        </p:spPr>
      </p:pic>
    </p:spTree>
    <p:extLst>
      <p:ext uri="{BB962C8B-B14F-4D97-AF65-F5344CB8AC3E}">
        <p14:creationId xmlns:p14="http://schemas.microsoft.com/office/powerpoint/2010/main" val="20069893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aligns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p:cNvPicPr>
            <a:picLocks noChangeAspect="1"/>
          </p:cNvPicPr>
          <p:nvPr/>
        </p:nvPicPr>
        <p:blipFill>
          <a:blip r:embed="rId3"/>
          <a:stretch>
            <a:fillRect/>
          </a:stretch>
        </p:blipFill>
        <p:spPr>
          <a:xfrm>
            <a:off x="7639589" y="2530505"/>
            <a:ext cx="3486150" cy="2314575"/>
          </a:xfrm>
          <a:prstGeom prst="rect">
            <a:avLst/>
          </a:prstGeom>
        </p:spPr>
      </p:pic>
      <p:pic>
        <p:nvPicPr>
          <p:cNvPr id="5" name="Picture 4">
            <a:extLst>
              <a:ext uri="{FF2B5EF4-FFF2-40B4-BE49-F238E27FC236}">
                <a16:creationId xmlns:a16="http://schemas.microsoft.com/office/drawing/2014/main" id="{3736E8D5-F9DD-4C83-8876-EBB8BECDA2EC}"/>
              </a:ext>
            </a:extLst>
          </p:cNvPr>
          <p:cNvPicPr>
            <a:picLocks noChangeAspect="1"/>
          </p:cNvPicPr>
          <p:nvPr/>
        </p:nvPicPr>
        <p:blipFill>
          <a:blip r:embed="rId4"/>
          <a:stretch>
            <a:fillRect/>
          </a:stretch>
        </p:blipFill>
        <p:spPr>
          <a:xfrm>
            <a:off x="136840" y="6195807"/>
            <a:ext cx="2188654" cy="548688"/>
          </a:xfrm>
          <a:prstGeom prst="rect">
            <a:avLst/>
          </a:prstGeom>
        </p:spPr>
      </p:pic>
    </p:spTree>
    <p:extLst>
      <p:ext uri="{BB962C8B-B14F-4D97-AF65-F5344CB8AC3E}">
        <p14:creationId xmlns:p14="http://schemas.microsoft.com/office/powerpoint/2010/main" val="852850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Record achievements already attained before closures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lvl="1"/>
            <a:endParaRPr lang="en-US" sz="3200" dirty="0"/>
          </a:p>
          <a:p>
            <a:pPr marL="0" indent="0">
              <a:buNone/>
            </a:pPr>
            <a:endParaRPr lang="en-US" sz="3200" dirty="0"/>
          </a:p>
        </p:txBody>
      </p:sp>
      <p:grpSp>
        <p:nvGrpSpPr>
          <p:cNvPr id="4" name="Group 3"/>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4"/>
              </a:rPr>
              <a:t>https://www.casas.org/social-media-newsroom/2020/03/27/casas-testing-during-the-covid-19-pandemic</a:t>
            </a:r>
            <a:endParaRPr lang="en-US" sz="3200" dirty="0"/>
          </a:p>
          <a:p>
            <a:pPr marL="0" indent="0">
              <a:buNone/>
            </a:pP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dirty="0"/>
          </a:p>
        </p:txBody>
      </p:sp>
      <p:pic>
        <p:nvPicPr>
          <p:cNvPr id="6" name="Picture 5">
            <a:extLst>
              <a:ext uri="{FF2B5EF4-FFF2-40B4-BE49-F238E27FC236}">
                <a16:creationId xmlns:a16="http://schemas.microsoft.com/office/drawing/2014/main" id="{75097AF6-A74B-4C0E-91E2-77DFC7EAE1F0}"/>
              </a:ext>
            </a:extLst>
          </p:cNvPr>
          <p:cNvPicPr>
            <a:picLocks noChangeAspect="1"/>
          </p:cNvPicPr>
          <p:nvPr/>
        </p:nvPicPr>
        <p:blipFill>
          <a:blip r:embed="rId5"/>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Civics/IET </a:t>
            </a:r>
          </a:p>
          <a:p>
            <a:r>
              <a:rPr lang="en-US" sz="3600" dirty="0"/>
              <a:t>Transitions</a:t>
            </a:r>
          </a:p>
          <a:p>
            <a:r>
              <a:rPr lang="en-US" sz="3600" dirty="0"/>
              <a:t>EL Co-Enrollment</a:t>
            </a:r>
          </a:p>
          <a:p>
            <a:pPr lvl="1"/>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260C88B-C795-4AAD-81CD-29CDEC9B5C5F}"/>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6" name="Picture 5">
            <a:extLst>
              <a:ext uri="{FF2B5EF4-FFF2-40B4-BE49-F238E27FC236}">
                <a16:creationId xmlns:a16="http://schemas.microsoft.com/office/drawing/2014/main" id="{944BB781-8882-4CCF-814F-34A0288A0E0A}"/>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6" name="Picture 5">
            <a:extLst>
              <a:ext uri="{FF2B5EF4-FFF2-40B4-BE49-F238E27FC236}">
                <a16:creationId xmlns:a16="http://schemas.microsoft.com/office/drawing/2014/main" id="{70D183C7-05C8-4377-BB3C-6868DC66A9A5}"/>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6" name="Picture 5">
            <a:extLst>
              <a:ext uri="{FF2B5EF4-FFF2-40B4-BE49-F238E27FC236}">
                <a16:creationId xmlns:a16="http://schemas.microsoft.com/office/drawing/2014/main" id="{66C8EB52-F419-420B-986B-B5B10F91FCEE}"/>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6" name="Picture 5">
            <a:extLst>
              <a:ext uri="{FF2B5EF4-FFF2-40B4-BE49-F238E27FC236}">
                <a16:creationId xmlns:a16="http://schemas.microsoft.com/office/drawing/2014/main" id="{45016113-DBA6-4D34-AD22-EE7A074F0F79}"/>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6" name="Picture 5">
            <a:extLst>
              <a:ext uri="{FF2B5EF4-FFF2-40B4-BE49-F238E27FC236}">
                <a16:creationId xmlns:a16="http://schemas.microsoft.com/office/drawing/2014/main" id="{A2F825C0-424E-492B-A329-652335989537}"/>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6" name="Picture 5">
            <a:extLst>
              <a:ext uri="{FF2B5EF4-FFF2-40B4-BE49-F238E27FC236}">
                <a16:creationId xmlns:a16="http://schemas.microsoft.com/office/drawing/2014/main" id="{DC4C5E4E-846B-4ED2-9D59-7765C0D24355}"/>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595952" y="941404"/>
            <a:ext cx="11000096" cy="5426076"/>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6</a:t>
            </a:fld>
            <a:endParaRPr lang="en-US" altLang="en-US" dirty="0"/>
          </a:p>
        </p:txBody>
      </p:sp>
      <p:pic>
        <p:nvPicPr>
          <p:cNvPr id="6" name="Picture 5">
            <a:extLst>
              <a:ext uri="{FF2B5EF4-FFF2-40B4-BE49-F238E27FC236}">
                <a16:creationId xmlns:a16="http://schemas.microsoft.com/office/drawing/2014/main" id="{91037DCE-5DF4-4F79-BEA2-6E711CB5861A}"/>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Immigrant Integration AB2098</a:t>
            </a:r>
          </a:p>
        </p:txBody>
      </p:sp>
      <p:pic>
        <p:nvPicPr>
          <p:cNvPr id="4" name="Picture 3" descr="jobsanger: Do We Really Have An &quot;Immigrant Problem&quot; In The U.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793" y="1941576"/>
            <a:ext cx="8682605" cy="4593448"/>
          </a:xfrm>
          <a:prstGeom prst="rect">
            <a:avLst/>
          </a:prstGeom>
        </p:spPr>
      </p:pic>
      <p:pic>
        <p:nvPicPr>
          <p:cNvPr id="3" name="Picture 2">
            <a:extLst>
              <a:ext uri="{FF2B5EF4-FFF2-40B4-BE49-F238E27FC236}">
                <a16:creationId xmlns:a16="http://schemas.microsoft.com/office/drawing/2014/main" id="{EE25DFB8-68D2-4401-943A-807D72D6413F}"/>
              </a:ext>
            </a:extLst>
          </p:cNvPr>
          <p:cNvPicPr>
            <a:picLocks noChangeAspect="1"/>
          </p:cNvPicPr>
          <p:nvPr/>
        </p:nvPicPr>
        <p:blipFill>
          <a:blip r:embed="rId4"/>
          <a:stretch>
            <a:fillRect/>
          </a:stretch>
        </p:blipFill>
        <p:spPr>
          <a:xfrm>
            <a:off x="97357" y="6218555"/>
            <a:ext cx="2187245" cy="548640"/>
          </a:xfrm>
          <a:prstGeom prst="rect">
            <a:avLst/>
          </a:prstGeom>
        </p:spPr>
      </p:pic>
    </p:spTree>
    <p:extLst>
      <p:ext uri="{BB962C8B-B14F-4D97-AF65-F5344CB8AC3E}">
        <p14:creationId xmlns:p14="http://schemas.microsoft.com/office/powerpoint/2010/main" val="32027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endParaRPr lang="en-US" dirty="0"/>
          </a:p>
        </p:txBody>
      </p:sp>
      <p:sp>
        <p:nvSpPr>
          <p:cNvPr id="3" name="Content Placeholder 2"/>
          <p:cNvSpPr>
            <a:spLocks noGrp="1"/>
          </p:cNvSpPr>
          <p:nvPr>
            <p:ph idx="1"/>
          </p:nvPr>
        </p:nvSpPr>
        <p:spPr>
          <a:xfrm>
            <a:off x="838200" y="1690688"/>
            <a:ext cx="9853247" cy="4205753"/>
          </a:xfrm>
        </p:spPr>
        <p:txBody>
          <a:bodyPr>
            <a:noAutofit/>
          </a:bodyPr>
          <a:lstStyle/>
          <a:p>
            <a:r>
              <a:rPr lang="en-US" sz="3200" dirty="0"/>
              <a:t>Consortia </a:t>
            </a:r>
            <a:r>
              <a:rPr lang="en-US" sz="3200" u="sng" dirty="0"/>
              <a:t>may</a:t>
            </a:r>
            <a:r>
              <a:rPr lang="en-US" sz="3200" dirty="0"/>
              <a:t> report additional measures for assessing the effectiveness of programs in meeting the needs of immigrant learners seeking integration in civic and community life.</a:t>
            </a:r>
          </a:p>
          <a:p>
            <a:r>
              <a:rPr lang="en-US" sz="3200" dirty="0"/>
              <a:t>The TE CAEP Summary now has a new column that reports Immigrant Integration Indicators (I</a:t>
            </a:r>
            <a:r>
              <a:rPr lang="en-US" sz="3200" baseline="30000" dirty="0"/>
              <a:t>3</a:t>
            </a:r>
            <a:r>
              <a:rPr lang="en-US" sz="3200" dirty="0"/>
              <a:t>) outcomes.</a:t>
            </a:r>
            <a:endParaRPr lang="en-US" sz="3200" baseline="30000" dirty="0"/>
          </a:p>
          <a:p>
            <a:r>
              <a:rPr lang="en-US" sz="3200" dirty="0"/>
              <a:t>TE now includes reports that relates EL Civics COAAPs with Immigrant Integration goal areas.</a:t>
            </a:r>
          </a:p>
        </p:txBody>
      </p:sp>
      <p:pic>
        <p:nvPicPr>
          <p:cNvPr id="5" name="Picture 4">
            <a:extLst>
              <a:ext uri="{FF2B5EF4-FFF2-40B4-BE49-F238E27FC236}">
                <a16:creationId xmlns:a16="http://schemas.microsoft.com/office/drawing/2014/main" id="{2FEAAD43-6C88-41EB-B8FF-12FA86364E2C}"/>
              </a:ext>
            </a:extLst>
          </p:cNvPr>
          <p:cNvPicPr>
            <a:picLocks noChangeAspect="1"/>
          </p:cNvPicPr>
          <p:nvPr/>
        </p:nvPicPr>
        <p:blipFill>
          <a:blip r:embed="rId3"/>
          <a:stretch>
            <a:fillRect/>
          </a:stretch>
        </p:blipFill>
        <p:spPr>
          <a:xfrm>
            <a:off x="121448" y="6218531"/>
            <a:ext cx="2188654" cy="548688"/>
          </a:xfrm>
          <a:prstGeom prst="rect">
            <a:avLst/>
          </a:prstGeom>
        </p:spPr>
      </p:pic>
    </p:spTree>
    <p:extLst>
      <p:ext uri="{BB962C8B-B14F-4D97-AF65-F5344CB8AC3E}">
        <p14:creationId xmlns:p14="http://schemas.microsoft.com/office/powerpoint/2010/main" val="39723192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AB 2098 – Immigrant Integration</a:t>
            </a:r>
          </a:p>
        </p:txBody>
      </p:sp>
      <p:sp>
        <p:nvSpPr>
          <p:cNvPr id="3" name="Content Placeholder 2"/>
          <p:cNvSpPr>
            <a:spLocks noGrp="1"/>
          </p:cNvSpPr>
          <p:nvPr>
            <p:ph idx="1"/>
          </p:nvPr>
        </p:nvSpPr>
        <p:spPr>
          <a:xfrm>
            <a:off x="715106" y="1690688"/>
            <a:ext cx="10020300" cy="4351338"/>
          </a:xfrm>
        </p:spPr>
        <p:txBody>
          <a:bodyPr>
            <a:normAutofit/>
          </a:bodyPr>
          <a:lstStyle/>
          <a:p>
            <a:pPr marL="0" indent="0">
              <a:buNone/>
            </a:pPr>
            <a:r>
              <a:rPr lang="en-US" sz="3600" dirty="0">
                <a:solidFill>
                  <a:schemeClr val="accent1">
                    <a:lumMod val="50000"/>
                  </a:schemeClr>
                </a:solidFill>
              </a:rPr>
              <a:t>Key Points About AB 2098:</a:t>
            </a:r>
          </a:p>
          <a:p>
            <a:pPr marL="514350" indent="-514350">
              <a:buFont typeface="+mj-lt"/>
              <a:buAutoNum type="arabicPeriod"/>
            </a:pPr>
            <a:r>
              <a:rPr lang="en-US" sz="3600" dirty="0"/>
              <a:t>We already serve this population</a:t>
            </a:r>
          </a:p>
          <a:p>
            <a:pPr marL="514350" indent="-514350">
              <a:buFont typeface="+mj-lt"/>
              <a:buAutoNum type="arabicPeriod"/>
            </a:pPr>
            <a:r>
              <a:rPr lang="en-US" sz="3600" dirty="0"/>
              <a:t>WIOA II grantees report EL Civics outcomes</a:t>
            </a:r>
          </a:p>
          <a:p>
            <a:pPr marL="514350" indent="-514350">
              <a:buFont typeface="+mj-lt"/>
              <a:buAutoNum type="arabicPeriod"/>
            </a:pPr>
            <a:r>
              <a:rPr lang="en-US" sz="3600" dirty="0"/>
              <a:t>EL Civics effectiveness is shown through these metrics</a:t>
            </a:r>
          </a:p>
          <a:p>
            <a:pPr marL="514350" indent="-514350">
              <a:buFont typeface="+mj-lt"/>
              <a:buAutoNum type="arabicPeriod"/>
            </a:pPr>
            <a:r>
              <a:rPr lang="en-US" sz="3600" dirty="0"/>
              <a:t>Most of the data is already there </a:t>
            </a:r>
          </a:p>
          <a:p>
            <a:pPr marL="514350" indent="-514350">
              <a:buFont typeface="+mj-lt"/>
              <a:buAutoNum type="arabicPeriod"/>
            </a:pPr>
            <a:r>
              <a:rPr lang="en-US" sz="3600" dirty="0"/>
              <a:t>This is not a mandate</a:t>
            </a:r>
          </a:p>
        </p:txBody>
      </p:sp>
      <p:pic>
        <p:nvPicPr>
          <p:cNvPr id="5" name="Picture 4">
            <a:extLst>
              <a:ext uri="{FF2B5EF4-FFF2-40B4-BE49-F238E27FC236}">
                <a16:creationId xmlns:a16="http://schemas.microsoft.com/office/drawing/2014/main" id="{7126A2A6-D770-4427-87F6-0852569C47C2}"/>
              </a:ext>
            </a:extLst>
          </p:cNvPr>
          <p:cNvPicPr>
            <a:picLocks noChangeAspect="1"/>
          </p:cNvPicPr>
          <p:nvPr/>
        </p:nvPicPr>
        <p:blipFill>
          <a:blip r:embed="rId3"/>
          <a:stretch>
            <a:fillRect/>
          </a:stretch>
        </p:blipFill>
        <p:spPr>
          <a:xfrm>
            <a:off x="141997" y="6218531"/>
            <a:ext cx="2188654" cy="548688"/>
          </a:xfrm>
          <a:prstGeom prst="rect">
            <a:avLst/>
          </a:prstGeom>
        </p:spPr>
      </p:pic>
    </p:spTree>
    <p:extLst>
      <p:ext uri="{BB962C8B-B14F-4D97-AF65-F5344CB8AC3E}">
        <p14:creationId xmlns:p14="http://schemas.microsoft.com/office/powerpoint/2010/main" val="3751985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pic>
        <p:nvPicPr>
          <p:cNvPr id="19" name="Picture 18">
            <a:extLst>
              <a:ext uri="{FF2B5EF4-FFF2-40B4-BE49-F238E27FC236}">
                <a16:creationId xmlns:a16="http://schemas.microsoft.com/office/drawing/2014/main" id="{67FBA2BC-F977-4EA8-A3B0-AD6733C98A9D}"/>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p:cNvSpPr>
          <p:nvPr/>
        </p:nvSpPr>
        <p:spPr>
          <a:xfrm>
            <a:off x="968578" y="1503448"/>
            <a:ext cx="10515600" cy="2743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2020-21</a:t>
            </a:r>
          </a:p>
        </p:txBody>
      </p:sp>
      <p:pic>
        <p:nvPicPr>
          <p:cNvPr id="4" name="Picture 3"/>
          <p:cNvPicPr>
            <a:picLocks noChangeAspect="1"/>
          </p:cNvPicPr>
          <p:nvPr/>
        </p:nvPicPr>
        <p:blipFill>
          <a:blip r:embed="rId3"/>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954107"/>
          </a:xfrm>
          <a:prstGeom prst="rect">
            <a:avLst/>
          </a:prstGeom>
          <a:solidFill>
            <a:schemeClr val="bg1"/>
          </a:solidFill>
          <a:ln>
            <a:solidFill>
              <a:schemeClr val="accent1"/>
            </a:solidFill>
          </a:ln>
        </p:spPr>
        <p:txBody>
          <a:bodyPr wrap="square" rtlCol="0">
            <a:spAutoFit/>
          </a:bodyPr>
          <a:lstStyle/>
          <a:p>
            <a:r>
              <a:rPr lang="en-US" sz="2800" dirty="0"/>
              <a:t>This letter includes the data submission requirements for all CAEP agencies.</a:t>
            </a:r>
          </a:p>
        </p:txBody>
      </p:sp>
      <p:sp>
        <p:nvSpPr>
          <p:cNvPr id="3" name="TextBox 2">
            <a:extLst>
              <a:ext uri="{FF2B5EF4-FFF2-40B4-BE49-F238E27FC236}">
                <a16:creationId xmlns:a16="http://schemas.microsoft.com/office/drawing/2014/main" id="{C5578435-EF61-4D8F-9390-2325446516CF}"/>
              </a:ext>
            </a:extLst>
          </p:cNvPr>
          <p:cNvSpPr txBox="1"/>
          <p:nvPr/>
        </p:nvSpPr>
        <p:spPr>
          <a:xfrm>
            <a:off x="4458457" y="5838231"/>
            <a:ext cx="5996354" cy="707886"/>
          </a:xfrm>
          <a:prstGeom prst="rect">
            <a:avLst/>
          </a:prstGeom>
          <a:solidFill>
            <a:schemeClr val="bg1"/>
          </a:solidFill>
          <a:ln>
            <a:solidFill>
              <a:schemeClr val="accent1"/>
            </a:solidFill>
          </a:ln>
        </p:spPr>
        <p:txBody>
          <a:bodyPr wrap="square" rtlCol="0">
            <a:spAutoFit/>
          </a:bodyPr>
          <a:lstStyle/>
          <a:p>
            <a:r>
              <a:rPr lang="en-US" sz="4000" b="1" dirty="0"/>
              <a:t>COMING SOON!</a:t>
            </a:r>
          </a:p>
        </p:txBody>
      </p:sp>
      <p:pic>
        <p:nvPicPr>
          <p:cNvPr id="8" name="Picture 7">
            <a:extLst>
              <a:ext uri="{FF2B5EF4-FFF2-40B4-BE49-F238E27FC236}">
                <a16:creationId xmlns:a16="http://schemas.microsoft.com/office/drawing/2014/main" id="{639A78F5-FCE6-4008-A796-11F21C6472CF}"/>
              </a:ext>
            </a:extLst>
          </p:cNvPr>
          <p:cNvPicPr>
            <a:picLocks noChangeAspect="1"/>
          </p:cNvPicPr>
          <p:nvPr/>
        </p:nvPicPr>
        <p:blipFill>
          <a:blip r:embed="rId4"/>
          <a:stretch>
            <a:fillRect/>
          </a:stretch>
        </p:blipFill>
        <p:spPr>
          <a:xfrm>
            <a:off x="131723" y="6192174"/>
            <a:ext cx="2188654" cy="548688"/>
          </a:xfrm>
          <a:prstGeom prst="rect">
            <a:avLst/>
          </a:prstGeom>
        </p:spPr>
      </p:pic>
    </p:spTree>
    <p:extLst>
      <p:ext uri="{BB962C8B-B14F-4D97-AF65-F5344CB8AC3E}">
        <p14:creationId xmlns:p14="http://schemas.microsoft.com/office/powerpoint/2010/main" val="42075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1932717"/>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grpSp>
      <p:grpSp>
        <p:nvGrpSpPr>
          <p:cNvPr id="8" name="Group 7">
            <a:extLst>
              <a:ext uri="{FF2B5EF4-FFF2-40B4-BE49-F238E27FC236}">
                <a16:creationId xmlns:a16="http://schemas.microsoft.com/office/drawing/2014/main" id="{1CBFA606-246A-4D15-9C8D-2D1D1159FACE}"/>
              </a:ext>
            </a:extLst>
          </p:cNvPr>
          <p:cNvGrpSpPr/>
          <p:nvPr/>
        </p:nvGrpSpPr>
        <p:grpSpPr>
          <a:xfrm>
            <a:off x="2215552" y="4990983"/>
            <a:ext cx="2130315" cy="1239395"/>
            <a:chOff x="7010331" y="1933778"/>
            <a:chExt cx="3374919" cy="1859693"/>
          </a:xfrm>
          <a:solidFill>
            <a:srgbClr val="00922D"/>
          </a:solidFill>
        </p:grpSpPr>
        <p:sp>
          <p:nvSpPr>
            <p:cNvPr id="9"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70"/>
            <a:ext cx="3162702" cy="1959374"/>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grpSp>
      <p:grpSp>
        <p:nvGrpSpPr>
          <p:cNvPr id="19" name="Group 18">
            <a:extLst>
              <a:ext uri="{FF2B5EF4-FFF2-40B4-BE49-F238E27FC236}">
                <a16:creationId xmlns:a16="http://schemas.microsoft.com/office/drawing/2014/main" id="{1CBFA606-246A-4D15-9C8D-2D1D1159FACE}"/>
              </a:ext>
            </a:extLst>
          </p:cNvPr>
          <p:cNvGrpSpPr/>
          <p:nvPr/>
        </p:nvGrpSpPr>
        <p:grpSpPr>
          <a:xfrm>
            <a:off x="7736363" y="4970204"/>
            <a:ext cx="2292547" cy="1275696"/>
            <a:chOff x="7010331" y="1933778"/>
            <a:chExt cx="3374919" cy="1859693"/>
          </a:xfrm>
          <a:solidFill>
            <a:srgbClr val="00922D"/>
          </a:solidFill>
        </p:grpSpPr>
        <p:sp>
          <p:nvSpPr>
            <p:cNvPr id="2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sp>
        <p:nvSpPr>
          <p:cNvPr id="23" name="Down Arrow 22"/>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a:solidFill>
                  <a:srgbClr val="002060"/>
                </a:solidFill>
              </a:rPr>
              <a:t>2020-21 CAEP Data Dictionary </a:t>
            </a:r>
          </a:p>
        </p:txBody>
      </p:sp>
      <p:sp>
        <p:nvSpPr>
          <p:cNvPr id="68611" name="Content Placeholder 2"/>
          <p:cNvSpPr>
            <a:spLocks noGrp="1"/>
          </p:cNvSpPr>
          <p:nvPr>
            <p:ph sz="half" idx="1"/>
          </p:nvPr>
        </p:nvSpPr>
        <p:spPr>
          <a:xfrm>
            <a:off x="1676400" y="1981200"/>
            <a:ext cx="8229600" cy="4401194"/>
          </a:xfrm>
        </p:spPr>
        <p:txBody>
          <a:bodyPr/>
          <a:lstStyle/>
          <a:p>
            <a:r>
              <a:rPr lang="en-US" dirty="0">
                <a:solidFill>
                  <a:srgbClr val="002060"/>
                </a:solidFill>
              </a:rPr>
              <a:t>A new 2020-21 CAEP Data Dictionary is available on the CASAS Website to help CAEP meet requirements.</a:t>
            </a:r>
          </a:p>
          <a:p>
            <a:r>
              <a:rPr lang="en-US" dirty="0">
                <a:solidFill>
                  <a:srgbClr val="002060"/>
                </a:solidFill>
              </a:rPr>
              <a:t>20-21 version includes several enhancements and updates.</a:t>
            </a:r>
          </a:p>
          <a:p>
            <a:pPr marL="0" indent="0">
              <a:buNone/>
            </a:pPr>
            <a:r>
              <a:rPr lang="en-US" dirty="0">
                <a:solidFill>
                  <a:srgbClr val="002060"/>
                </a:solidFill>
              </a:rPr>
              <a:t> </a:t>
            </a:r>
          </a:p>
        </p:txBody>
      </p:sp>
      <p:sp>
        <p:nvSpPr>
          <p:cNvPr id="5" name="Slide Number Placeholder 4"/>
          <p:cNvSpPr>
            <a:spLocks noGrp="1"/>
          </p:cNvSpPr>
          <p:nvPr>
            <p:ph type="sldNum" sz="quarter" idx="10"/>
          </p:nvPr>
        </p:nvSpPr>
        <p:spPr/>
        <p:txBody>
          <a:bodyPr/>
          <a:lstStyle/>
          <a:p>
            <a:pPr>
              <a:defRPr/>
            </a:pPr>
            <a:fld id="{E76F3421-45A1-4DB6-8E7F-E37026803F41}" type="slidenum">
              <a:rPr lang="en-US" smtClean="0"/>
              <a:pPr>
                <a:defRPr/>
              </a:pPr>
              <a:t>70</a:t>
            </a:fld>
            <a:endParaRPr lang="en-US"/>
          </a:p>
        </p:txBody>
      </p:sp>
      <p:sp>
        <p:nvSpPr>
          <p:cNvPr id="3" name="Rectangle 2"/>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4"/>
              </a:rPr>
              <a:t>Training and Support</a:t>
            </a:r>
            <a:r>
              <a:rPr lang="en-US" dirty="0"/>
              <a:t> &gt; </a:t>
            </a:r>
            <a:r>
              <a:rPr lang="en-US" dirty="0">
                <a:hlinkClick r:id="rId5"/>
              </a:rPr>
              <a:t>CASAS Peer Communities</a:t>
            </a:r>
            <a:r>
              <a:rPr lang="en-US" dirty="0"/>
              <a:t> &gt; </a:t>
            </a:r>
            <a:r>
              <a:rPr lang="en-US" dirty="0">
                <a:hlinkClick r:id="rId6"/>
              </a:rPr>
              <a:t>California Accountability</a:t>
            </a:r>
            <a:r>
              <a:rPr lang="en-US" dirty="0"/>
              <a:t> &gt; </a:t>
            </a:r>
          </a:p>
        </p:txBody>
      </p:sp>
      <p:pic>
        <p:nvPicPr>
          <p:cNvPr id="2" name="Picture 1"/>
          <p:cNvPicPr>
            <a:picLocks noChangeAspect="1"/>
          </p:cNvPicPr>
          <p:nvPr/>
        </p:nvPicPr>
        <p:blipFill rotWithShape="1">
          <a:blip r:embed="rId7"/>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185072"/>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p:cNvSpPr>
            <a:spLocks noGrp="1"/>
          </p:cNvSpPr>
          <p:nvPr>
            <p:ph type="sldNum" sz="quarter" idx="12"/>
          </p:nvPr>
        </p:nvSpPr>
        <p:spPr/>
        <p:txBody>
          <a:bodyPr/>
          <a:lstStyle/>
          <a:p>
            <a:fld id="{401CF334-2D5C-4859-84A6-CA7E6E43FAEB}" type="slidenum">
              <a:rPr lang="en-US" smtClean="0"/>
              <a:pPr/>
              <a:t>72</a:t>
            </a:fld>
            <a:endParaRPr lang="en-US" dirty="0"/>
          </a:p>
        </p:txBody>
      </p:sp>
      <p:sp>
        <p:nvSpPr>
          <p:cNvPr id="4" name="Title 3"/>
          <p:cNvSpPr>
            <a:spLocks noGrp="1"/>
          </p:cNvSpPr>
          <p:nvPr>
            <p:ph type="title"/>
          </p:nvPr>
        </p:nvSpPr>
        <p:spPr/>
        <p:txBody>
          <a:bodyPr>
            <a:normAutofit/>
          </a:bodyPr>
          <a:lstStyle/>
          <a:p>
            <a:r>
              <a:rPr lang="en-US" dirty="0"/>
              <a:t>TE Quarterly Data Submission Wizard</a:t>
            </a:r>
            <a:endParaRPr lang="en-US" i="1" dirty="0"/>
          </a:p>
        </p:txBody>
      </p:sp>
      <p:pic>
        <p:nvPicPr>
          <p:cNvPr id="6" name="Picture 5">
            <a:extLst>
              <a:ext uri="{FF2B5EF4-FFF2-40B4-BE49-F238E27FC236}">
                <a16:creationId xmlns:a16="http://schemas.microsoft.com/office/drawing/2014/main" id="{142D0FDE-DCF4-425F-A8FE-CD252FD98EB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2020-21</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p:cNvSpPr>
            <a:spLocks noGrp="1"/>
          </p:cNvSpPr>
          <p:nvPr>
            <p:ph type="sldNum" sz="quarter" idx="10"/>
          </p:nvPr>
        </p:nvSpPr>
        <p:spPr/>
        <p:txBody>
          <a:bodyPr/>
          <a:lstStyle/>
          <a:p>
            <a:pPr>
              <a:defRPr/>
            </a:pPr>
            <a:fld id="{62295299-AA21-468A-8072-B633C7B40E7A}" type="slidenum">
              <a:rPr lang="en-US" smtClean="0"/>
              <a:pPr>
                <a:defRPr/>
              </a:pPr>
              <a:t>73</a:t>
            </a:fld>
            <a:endParaRPr lang="en-US" dirty="0"/>
          </a:p>
        </p:txBody>
      </p:sp>
      <p:sp>
        <p:nvSpPr>
          <p:cNvPr id="10" name="TextBox 9"/>
          <p:cNvSpPr txBox="1"/>
          <p:nvPr/>
        </p:nvSpPr>
        <p:spPr>
          <a:xfrm>
            <a:off x="1306659" y="5510663"/>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pic>
        <p:nvPicPr>
          <p:cNvPr id="5" name="Picture 4">
            <a:extLst>
              <a:ext uri="{FF2B5EF4-FFF2-40B4-BE49-F238E27FC236}">
                <a16:creationId xmlns:a16="http://schemas.microsoft.com/office/drawing/2014/main" id="{31888922-C8D5-4C4B-AB0E-7E71A7B0C9DF}"/>
              </a:ext>
            </a:extLst>
          </p:cNvPr>
          <p:cNvPicPr>
            <a:picLocks noChangeAspect="1"/>
          </p:cNvPicPr>
          <p:nvPr/>
        </p:nvPicPr>
        <p:blipFill>
          <a:blip r:embed="rId3"/>
          <a:stretch>
            <a:fillRect/>
          </a:stretch>
        </p:blipFill>
        <p:spPr>
          <a:xfrm>
            <a:off x="9881896" y="6172787"/>
            <a:ext cx="2188654" cy="548688"/>
          </a:xfrm>
          <a:prstGeom prst="rect">
            <a:avLst/>
          </a:prstGeom>
        </p:spPr>
      </p:pic>
    </p:spTree>
    <p:extLst>
      <p:ext uri="{BB962C8B-B14F-4D97-AF65-F5344CB8AC3E}">
        <p14:creationId xmlns:p14="http://schemas.microsoft.com/office/powerpoint/2010/main" val="8089498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74</a:t>
            </a:fld>
            <a:endParaRPr lang="en-US" dirty="0">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32775" name="Picture 8"/>
          <p:cNvPicPr>
            <a:picLocks noChangeAspect="1" noChangeArrowheads="1"/>
          </p:cNvPicPr>
          <p:nvPr/>
        </p:nvPicPr>
        <p:blipFill>
          <a:blip r:embed="rId3"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159451B2-F7B9-484B-8A07-652CC6F52584}"/>
              </a:ext>
            </a:extLst>
          </p:cNvPr>
          <p:cNvPicPr>
            <a:picLocks noChangeAspect="1"/>
          </p:cNvPicPr>
          <p:nvPr/>
        </p:nvPicPr>
        <p:blipFill>
          <a:blip r:embed="rId7"/>
          <a:stretch>
            <a:fillRect/>
          </a:stretch>
        </p:blipFill>
        <p:spPr>
          <a:xfrm>
            <a:off x="9828665" y="6264568"/>
            <a:ext cx="2188654" cy="548688"/>
          </a:xfrm>
          <a:prstGeom prst="rect">
            <a:avLst/>
          </a:prstGeom>
        </p:spPr>
      </p:pic>
    </p:spTree>
    <p:extLst>
      <p:ext uri="{BB962C8B-B14F-4D97-AF65-F5344CB8AC3E}">
        <p14:creationId xmlns:p14="http://schemas.microsoft.com/office/powerpoint/2010/main" val="3854611515"/>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75</a:t>
            </a:fld>
            <a:endParaRPr lang="en-US" dirty="0">
              <a:latin typeface="Arial" pitchFamily="34" charset="0"/>
            </a:endParaRPr>
          </a:p>
        </p:txBody>
      </p:sp>
      <p:sp>
        <p:nvSpPr>
          <p:cNvPr id="32771" name="Rectangle 2"/>
          <p:cNvSpPr>
            <a:spLocks noGrp="1" noChangeArrowheads="1"/>
          </p:cNvSpPr>
          <p:nvPr>
            <p:ph type="title"/>
          </p:nvPr>
        </p:nvSpPr>
        <p:spPr>
          <a:xfrm>
            <a:off x="838199" y="166717"/>
            <a:ext cx="10067027"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838199" y="1380226"/>
            <a:ext cx="9677401"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2BB2E091-1788-4724-B0C9-34928589A3B5}"/>
              </a:ext>
            </a:extLst>
          </p:cNvPr>
          <p:cNvPicPr>
            <a:picLocks noChangeAspect="1"/>
          </p:cNvPicPr>
          <p:nvPr/>
        </p:nvPicPr>
        <p:blipFill>
          <a:blip r:embed="rId5"/>
          <a:stretch>
            <a:fillRect/>
          </a:stretch>
        </p:blipFill>
        <p:spPr>
          <a:xfrm>
            <a:off x="9902446" y="6172787"/>
            <a:ext cx="2188654" cy="548688"/>
          </a:xfrm>
          <a:prstGeom prst="rect">
            <a:avLst/>
          </a:prstGeom>
        </p:spPr>
      </p:pic>
    </p:spTree>
    <p:extLst>
      <p:ext uri="{BB962C8B-B14F-4D97-AF65-F5344CB8AC3E}">
        <p14:creationId xmlns:p14="http://schemas.microsoft.com/office/powerpoint/2010/main" val="4118478633"/>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76</a:t>
            </a:fld>
            <a:endParaRPr lang="en-US" altLang="en-US" dirty="0"/>
          </a:p>
        </p:txBody>
      </p:sp>
      <p:pic>
        <p:nvPicPr>
          <p:cNvPr id="5" name="Picture 4"/>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b="1" dirty="0"/>
              <a:t>It is NOT an NRS-approved test and may NOT be used for pre- or post-testing to achieve MSGs.</a:t>
            </a:r>
          </a:p>
          <a:p>
            <a:r>
              <a:rPr lang="en-US" sz="3600" dirty="0"/>
              <a:t>The </a:t>
            </a:r>
            <a:r>
              <a:rPr lang="en-US" sz="3600" i="1" dirty="0"/>
              <a:t>Reading Level Indicator </a:t>
            </a:r>
            <a:r>
              <a:rPr lang="en-US" sz="3600" dirty="0"/>
              <a:t>(RLI) is </a:t>
            </a:r>
            <a:r>
              <a:rPr lang="en-US" sz="3600" b="1" dirty="0"/>
              <a:t>Form 601R</a:t>
            </a:r>
            <a:r>
              <a:rPr lang="en-US" sz="3600" dirty="0"/>
              <a:t>.</a:t>
            </a:r>
          </a:p>
          <a:p>
            <a:r>
              <a:rPr lang="en-US" sz="3600" dirty="0"/>
              <a:t>The RLI will be released </a:t>
            </a:r>
            <a:r>
              <a:rPr lang="en-US" sz="3600" b="1" dirty="0"/>
              <a:t>in early to mid-August</a:t>
            </a:r>
            <a:r>
              <a:rPr lang="en-US" sz="3600" dirty="0"/>
              <a:t>. </a:t>
            </a:r>
          </a:p>
          <a:p>
            <a:pPr marL="457200" lvl="1" indent="0">
              <a:buNone/>
            </a:pPr>
            <a:r>
              <a:rPr lang="en-US" sz="3600" dirty="0"/>
              <a:t> </a:t>
            </a:r>
          </a:p>
        </p:txBody>
      </p:sp>
      <p:sp>
        <p:nvSpPr>
          <p:cNvPr id="3" name="Slide Number Placeholder 2"/>
          <p:cNvSpPr>
            <a:spLocks noGrp="1"/>
          </p:cNvSpPr>
          <p:nvPr>
            <p:ph type="sldNum" sz="quarter" idx="12"/>
          </p:nvPr>
        </p:nvSpPr>
        <p:spPr/>
        <p:txBody>
          <a:bodyPr/>
          <a:lstStyle/>
          <a:p>
            <a:fld id="{401CF334-2D5C-4859-84A6-CA7E6E43FAEB}" type="slidenum">
              <a:rPr lang="en-US" smtClean="0"/>
              <a:pPr/>
              <a:t>77</a:t>
            </a:fld>
            <a:endParaRPr lang="en-US" dirty="0"/>
          </a:p>
        </p:txBody>
      </p:sp>
      <p:sp>
        <p:nvSpPr>
          <p:cNvPr id="4" name="Title 3"/>
          <p:cNvSpPr>
            <a:spLocks noGrp="1"/>
          </p:cNvSpPr>
          <p:nvPr>
            <p:ph type="title"/>
          </p:nvPr>
        </p:nvSpPr>
        <p:spPr/>
        <p:txBody>
          <a:bodyPr>
            <a:normAutofit/>
          </a:bodyPr>
          <a:lstStyle/>
          <a:p>
            <a:r>
              <a:rPr lang="en-US" dirty="0"/>
              <a:t>CASAS </a:t>
            </a:r>
            <a:r>
              <a:rPr lang="en-US" i="1" dirty="0"/>
              <a:t>Reading Level Indicator (RLI)</a:t>
            </a:r>
          </a:p>
        </p:txBody>
      </p:sp>
      <p:pic>
        <p:nvPicPr>
          <p:cNvPr id="6" name="Picture 5">
            <a:extLst>
              <a:ext uri="{FF2B5EF4-FFF2-40B4-BE49-F238E27FC236}">
                <a16:creationId xmlns:a16="http://schemas.microsoft.com/office/drawing/2014/main" id="{49EBFB92-F838-4070-9FF2-6CAC8A9EA7E5}"/>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279817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401CF334-2D5C-4859-84A6-CA7E6E43FAEB}" type="slidenum">
              <a:rPr lang="en-US" smtClean="0"/>
              <a:pPr/>
              <a:t>78</a:t>
            </a:fld>
            <a:endParaRPr lang="en-US" dirty="0"/>
          </a:p>
        </p:txBody>
      </p:sp>
      <p:sp>
        <p:nvSpPr>
          <p:cNvPr id="4" name="Title 3"/>
          <p:cNvSpPr>
            <a:spLocks noGrp="1"/>
          </p:cNvSpPr>
          <p:nvPr>
            <p:ph type="title"/>
          </p:nvPr>
        </p:nvSpPr>
        <p:spPr/>
        <p:txBody>
          <a:bodyPr>
            <a:normAutofit/>
          </a:bodyPr>
          <a:lstStyle/>
          <a:p>
            <a:r>
              <a:rPr lang="en-US" dirty="0"/>
              <a:t>About the </a:t>
            </a:r>
            <a:r>
              <a:rPr lang="en-US" i="1" dirty="0"/>
              <a:t>CASAS RLI</a:t>
            </a:r>
          </a:p>
        </p:txBody>
      </p:sp>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pic>
        <p:nvPicPr>
          <p:cNvPr id="6" name="Picture 5">
            <a:extLst>
              <a:ext uri="{FF2B5EF4-FFF2-40B4-BE49-F238E27FC236}">
                <a16:creationId xmlns:a16="http://schemas.microsoft.com/office/drawing/2014/main" id="{34692073-641E-4E0B-BE75-05A2E84877F9}"/>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4400" dirty="0"/>
              <a:t>Five CAEP Main Program Areas</a:t>
            </a:r>
          </a:p>
          <a:p>
            <a:pPr marL="971550" lvl="1" indent="-514350">
              <a:buFont typeface="+mj-lt"/>
              <a:buAutoNum type="arabicPeriod"/>
            </a:pPr>
            <a:r>
              <a:rPr lang="en-US" sz="4000" dirty="0"/>
              <a:t>ABE/ASE</a:t>
            </a:r>
          </a:p>
          <a:p>
            <a:pPr marL="971550" lvl="1" indent="-514350">
              <a:buFont typeface="+mj-lt"/>
              <a:buAutoNum type="arabicPeriod"/>
            </a:pPr>
            <a:r>
              <a:rPr lang="en-US" sz="4000" dirty="0"/>
              <a:t>ESL</a:t>
            </a:r>
          </a:p>
          <a:p>
            <a:pPr marL="971550" lvl="1" indent="-514350">
              <a:buFont typeface="+mj-lt"/>
              <a:buAutoNum type="arabicPeriod"/>
            </a:pPr>
            <a:r>
              <a:rPr lang="en-US" sz="4000" dirty="0"/>
              <a:t>CTE</a:t>
            </a:r>
          </a:p>
          <a:p>
            <a:pPr marL="971550" lvl="1" indent="-514350">
              <a:buFont typeface="+mj-lt"/>
              <a:buAutoNum type="arabicPeriod"/>
            </a:pPr>
            <a:r>
              <a:rPr lang="en-US" sz="4000" dirty="0"/>
              <a:t>Adults with Disabilities</a:t>
            </a:r>
          </a:p>
          <a:p>
            <a:pPr marL="971550" lvl="1" indent="-514350">
              <a:buFont typeface="+mj-lt"/>
              <a:buAutoNum type="arabicPeriod"/>
            </a:pPr>
            <a:r>
              <a:rPr lang="en-US" sz="4000" dirty="0"/>
              <a:t>Parents/K12 Student Success</a:t>
            </a:r>
          </a:p>
          <a:p>
            <a:pPr marL="0" indent="0">
              <a:buNone/>
            </a:pPr>
            <a:endParaRPr lang="en-US" sz="4000" dirty="0"/>
          </a:p>
        </p:txBody>
      </p:sp>
      <p:pic>
        <p:nvPicPr>
          <p:cNvPr id="5" name="Picture 4">
            <a:extLst>
              <a:ext uri="{FF2B5EF4-FFF2-40B4-BE49-F238E27FC236}">
                <a16:creationId xmlns:a16="http://schemas.microsoft.com/office/drawing/2014/main" id="{5EB151B3-51BF-480A-81A6-066B46EFA14E}"/>
              </a:ext>
            </a:extLst>
          </p:cNvPr>
          <p:cNvPicPr>
            <a:picLocks noChangeAspect="1"/>
          </p:cNvPicPr>
          <p:nvPr/>
        </p:nvPicPr>
        <p:blipFill>
          <a:blip r:embed="rId3"/>
          <a:stretch>
            <a:fillRect/>
          </a:stretch>
        </p:blipFill>
        <p:spPr>
          <a:xfrm>
            <a:off x="80351" y="6233278"/>
            <a:ext cx="2188654" cy="548688"/>
          </a:xfrm>
          <a:prstGeom prst="rect">
            <a:avLst/>
          </a:prstGeom>
        </p:spPr>
      </p:pic>
    </p:spTree>
    <p:extLst>
      <p:ext uri="{BB962C8B-B14F-4D97-AF65-F5344CB8AC3E}">
        <p14:creationId xmlns:p14="http://schemas.microsoft.com/office/powerpoint/2010/main" val="19404503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4"/>
              </a:rPr>
              <a:t>www.casas.org</a:t>
            </a:r>
            <a:endParaRPr lang="en-US" sz="5120" dirty="0">
              <a:solidFill>
                <a:schemeClr val="accent5"/>
              </a:solidFill>
            </a:endParaRP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pic>
        <p:nvPicPr>
          <p:cNvPr id="7" name="Picture 6">
            <a:extLst>
              <a:ext uri="{FF2B5EF4-FFF2-40B4-BE49-F238E27FC236}">
                <a16:creationId xmlns:a16="http://schemas.microsoft.com/office/drawing/2014/main" id="{A8123736-DA92-4BDB-A79C-A9CAE4003A42}"/>
              </a:ext>
            </a:extLst>
          </p:cNvPr>
          <p:cNvPicPr>
            <a:picLocks noChangeAspect="1"/>
          </p:cNvPicPr>
          <p:nvPr/>
        </p:nvPicPr>
        <p:blipFill>
          <a:blip r:embed="rId5"/>
          <a:stretch>
            <a:fillRect/>
          </a:stretch>
        </p:blipFill>
        <p:spPr>
          <a:xfrm>
            <a:off x="71918" y="6218531"/>
            <a:ext cx="2188654" cy="548688"/>
          </a:xfrm>
          <a:prstGeom prst="rect">
            <a:avLst/>
          </a:prstGeom>
        </p:spPr>
      </p:pic>
    </p:spTree>
    <p:extLst>
      <p:ext uri="{BB962C8B-B14F-4D97-AF65-F5344CB8AC3E}">
        <p14:creationId xmlns:p14="http://schemas.microsoft.com/office/powerpoint/2010/main" val="26904147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Online Training Registration</a:t>
            </a:r>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7" name="Content Placeholder 2">
            <a:extLst>
              <a:ext uri="{FF2B5EF4-FFF2-40B4-BE49-F238E27FC236}">
                <a16:creationId xmlns:a16="http://schemas.microsoft.com/office/drawing/2014/main" id="{3BEADCDE-7AE8-4ADF-ADE5-95490FDB5A3E}"/>
              </a:ext>
            </a:extLst>
          </p:cNvPr>
          <p:cNvSpPr txBox="1">
            <a:spLocks/>
          </p:cNvSpPr>
          <p:nvPr/>
        </p:nvSpPr>
        <p:spPr>
          <a:xfrm>
            <a:off x="750276" y="1767254"/>
            <a:ext cx="9475177" cy="3908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Register for all face to face and Web-based trainings on the CAEP TAP Website: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hlinkClick r:id="rId3"/>
              </a:rPr>
              <a:t>https://www.caadultedtraining.org/</a:t>
            </a:r>
            <a:endParaRPr kumimoji="0" lang="en-US" sz="4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72E6C0A8-D82E-4026-936B-E16511232204}"/>
              </a:ext>
            </a:extLst>
          </p:cNvPr>
          <p:cNvPicPr>
            <a:picLocks noChangeAspect="1"/>
          </p:cNvPicPr>
          <p:nvPr/>
        </p:nvPicPr>
        <p:blipFill>
          <a:blip r:embed="rId4"/>
          <a:stretch>
            <a:fillRect/>
          </a:stretch>
        </p:blipFill>
        <p:spPr>
          <a:xfrm>
            <a:off x="6940372" y="3614670"/>
            <a:ext cx="4285859" cy="2493480"/>
          </a:xfrm>
          <a:prstGeom prst="rect">
            <a:avLst/>
          </a:prstGeom>
        </p:spPr>
      </p:pic>
    </p:spTree>
    <p:extLst>
      <p:ext uri="{BB962C8B-B14F-4D97-AF65-F5344CB8AC3E}">
        <p14:creationId xmlns:p14="http://schemas.microsoft.com/office/powerpoint/2010/main" val="2069730469"/>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3"/>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82</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573464150"/>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Wrap Up and Questions</a:t>
            </a:r>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83</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pic>
        <p:nvPicPr>
          <p:cNvPr id="11" name="Content Placeholder 10">
            <a:extLst>
              <a:ext uri="{FF2B5EF4-FFF2-40B4-BE49-F238E27FC236}">
                <a16:creationId xmlns:a16="http://schemas.microsoft.com/office/drawing/2014/main" id="{D1519E9D-D01E-4037-A669-A0546A4A5274}"/>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20331" y="1825625"/>
            <a:ext cx="4351338" cy="4351338"/>
          </a:xfrm>
        </p:spPr>
      </p:pic>
    </p:spTree>
    <p:extLst>
      <p:ext uri="{BB962C8B-B14F-4D97-AF65-F5344CB8AC3E}">
        <p14:creationId xmlns:p14="http://schemas.microsoft.com/office/powerpoint/2010/main" val="5733468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69"/>
            <a:ext cx="3162702" cy="4544399"/>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10C05D-FA45-4E53-8642-966D17CC59F6}">
  <ds:schemaRefs>
    <ds:schemaRef ds:uri="http://purl.org/dc/elements/1.1/"/>
    <ds:schemaRef ds:uri="c879b346-0b7d-453e-989e-4db3ade23c72"/>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purl.org/dc/terms/"/>
    <ds:schemaRef ds:uri="http://schemas.openxmlformats.org/package/2006/metadata/core-properties"/>
  </ds:schemaRefs>
</ds:datastoreItem>
</file>

<file path=customXml/itemProps2.xml><?xml version="1.0" encoding="utf-8"?>
<ds:datastoreItem xmlns:ds="http://schemas.openxmlformats.org/officeDocument/2006/customXml" ds:itemID="{AABA1087-0394-4C13-9F84-A6AF83451AA0}"/>
</file>

<file path=customXml/itemProps3.xml><?xml version="1.0" encoding="utf-8"?>
<ds:datastoreItem xmlns:ds="http://schemas.openxmlformats.org/officeDocument/2006/customXml" ds:itemID="{5188CC8C-F292-47EA-B9C8-6362D2C7DB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5297</TotalTime>
  <Words>4471</Words>
  <Application>Microsoft Office PowerPoint</Application>
  <PresentationFormat>Widescreen</PresentationFormat>
  <Paragraphs>703</Paragraphs>
  <Slides>83</Slides>
  <Notes>82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83</vt:i4>
      </vt:variant>
    </vt:vector>
  </HeadingPairs>
  <TitlesOfParts>
    <vt:vector size="97" baseType="lpstr">
      <vt:lpstr>Arial</vt:lpstr>
      <vt:lpstr>Calibri</vt:lpstr>
      <vt:lpstr>Calibri Light</vt:lpstr>
      <vt:lpstr>Century Gothic</vt:lpstr>
      <vt:lpstr>Helvetica</vt:lpstr>
      <vt:lpstr>Helvetica Neue</vt:lpstr>
      <vt:lpstr>Helvetica Neue Light</vt:lpstr>
      <vt:lpstr>Helvetica Neue Medium</vt:lpstr>
      <vt:lpstr>Open Sans</vt:lpstr>
      <vt:lpstr>Ravie</vt:lpstr>
      <vt:lpstr>Wingdings</vt:lpstr>
      <vt:lpstr>Office Theme</vt:lpstr>
      <vt:lpstr>1_Office Theme</vt:lpstr>
      <vt:lpstr>White</vt:lpstr>
      <vt:lpstr>Data and Accountability for 2020-21 and More  </vt:lpstr>
      <vt:lpstr>Zoom Room Controls</vt:lpstr>
      <vt:lpstr>PowerPoint Presentation</vt:lpstr>
      <vt:lpstr>COVID-19’s Effect on CAEP Agencies</vt:lpstr>
      <vt:lpstr>OCTAE Memorandums</vt:lpstr>
      <vt:lpstr>OCTAE Memorandums</vt:lpstr>
      <vt:lpstr>PY 2020-21 CAEP Program Structure: 5 Programs</vt:lpstr>
      <vt:lpstr>PY 2020-21 CAEP Program Structure</vt:lpstr>
      <vt:lpstr>PY 2020-21 CAEP Program Structure:  Primary Programs</vt:lpstr>
      <vt:lpstr>PY 2020-21 CAEP Program Structure</vt:lpstr>
      <vt:lpstr>PY 2020-21 CAEP Program Structure:  AB 104 Outcomes</vt:lpstr>
      <vt:lpstr>PY 2020-21 CAEP Program Structure</vt:lpstr>
      <vt:lpstr>PY 2020-21 CAEP Program Structure</vt:lpstr>
      <vt:lpstr>PY 2020-21 CAEP Program Structure</vt:lpstr>
      <vt:lpstr>PY 2020-21 CAEP Program Structure</vt:lpstr>
      <vt:lpstr>Distance Education</vt:lpstr>
      <vt:lpstr>DL Strategies </vt:lpstr>
      <vt:lpstr>Resources &amp; Tools </vt:lpstr>
      <vt:lpstr>PowerPoint Presentation</vt:lpstr>
      <vt:lpstr>CAEP MIS Reporting for Colleges(2020-21)</vt:lpstr>
      <vt:lpstr>CAEP Reporting Requirements for Colleges(2020-21)</vt:lpstr>
      <vt:lpstr>CAEP Reporting Requirements or Colleges(2019-20)</vt:lpstr>
      <vt:lpstr>Important MIS Elements – Students, Programs and Services</vt:lpstr>
      <vt:lpstr>Student Barriers to Employment</vt:lpstr>
      <vt:lpstr>MIS Reporting Issues – Educational Functioning Levels</vt:lpstr>
      <vt:lpstr>CB21/EFL Alignment</vt:lpstr>
      <vt:lpstr>MIS Reporting Issues – Adults Served and Participants</vt:lpstr>
      <vt:lpstr>MIS Reporting Issues – Special Admit Adult Education Students</vt:lpstr>
      <vt:lpstr>MIS Reporting Issues – WIOA Title II Colleges</vt:lpstr>
      <vt:lpstr>PowerPoint Presentation</vt:lpstr>
      <vt:lpstr>CAEP Student Metric Buckets</vt:lpstr>
      <vt:lpstr>PowerPoint Presentation</vt:lpstr>
      <vt:lpstr>PowerPoint Presentation</vt:lpstr>
      <vt:lpstr>PowerPoint Presentation</vt:lpstr>
      <vt:lpstr>PowerPoint Presentation</vt:lpstr>
      <vt:lpstr>Adult Ed  Education To Workforce  Dashboard  August 6, 2020 11 am to Noon  Register at  Caladulted.org   </vt:lpstr>
      <vt:lpstr>PowerPoint Presentation</vt:lpstr>
      <vt:lpstr>PowerPoint Presentation</vt:lpstr>
      <vt:lpstr>WIOA Alignment to AB 104</vt:lpstr>
      <vt:lpstr>CAEP Outcomes</vt:lpstr>
      <vt:lpstr>PowerPoint Presentation</vt:lpstr>
      <vt:lpstr>PowerPoint Presentation</vt:lpstr>
      <vt:lpstr>PowerPoint Presentation</vt:lpstr>
      <vt:lpstr>PowerPoint Presentation</vt:lpstr>
      <vt:lpstr>Passing Knowledge-Based Exam </vt:lpstr>
      <vt:lpstr>MSG’s for CTE </vt:lpstr>
      <vt:lpstr>MSG’s for CTE </vt:lpstr>
      <vt:lpstr>Literacy Gains Outcomes – COVID-19 Update</vt:lpstr>
      <vt:lpstr>Literacy Gains Outcomes– COVID-19 Update</vt:lpstr>
      <vt:lpstr>Literacy Gains Outcomes– COVID-19 Update</vt:lpstr>
      <vt:lpstr>PowerPoint Presentation</vt:lpstr>
      <vt:lpstr>PowerPoint Presentation</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vt:lpstr>
      <vt:lpstr>Student Barriers to Employment</vt:lpstr>
      <vt:lpstr>Immigrant Integration AB2098</vt:lpstr>
      <vt:lpstr>AB 2098 – Immigrant Integration</vt:lpstr>
      <vt:lpstr>AB 2098 – Immigrant Integration</vt:lpstr>
      <vt:lpstr>PowerPoint Presentation</vt:lpstr>
      <vt:lpstr>PowerPoint Presentation</vt:lpstr>
      <vt:lpstr>PowerPoint Presentation</vt:lpstr>
      <vt:lpstr>PowerPoint Presentation</vt:lpstr>
      <vt:lpstr>PowerPoint Presentation</vt:lpstr>
      <vt:lpstr>BOY Letter for PY 2020-21</vt:lpstr>
      <vt:lpstr>2020-21 CAEP Data Dictionary </vt:lpstr>
      <vt:lpstr>Data Submission Calendar</vt:lpstr>
      <vt:lpstr>TE Quarterly Data Submission Wizard</vt:lpstr>
      <vt:lpstr>CASAS Assessments  Authorized for NRS for 2020-21</vt:lpstr>
      <vt:lpstr>Use of Assessment Modalities</vt:lpstr>
      <vt:lpstr>Use of Assessment Modalities</vt:lpstr>
      <vt:lpstr>Remote Testing</vt:lpstr>
      <vt:lpstr>CASAS Reading Level Indicator (RLI)</vt:lpstr>
      <vt:lpstr>About the CASAS RLI</vt:lpstr>
      <vt:lpstr>I3 Reports in TE</vt:lpstr>
      <vt:lpstr>CASAS Web Site</vt:lpstr>
      <vt:lpstr>Online Training Registration</vt:lpstr>
      <vt:lpstr>Request Support from CAEP TAP</vt:lpstr>
      <vt:lpstr>Wrap Up and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175</cp:revision>
  <cp:lastPrinted>2019-06-06T18:02:10Z</cp:lastPrinted>
  <dcterms:created xsi:type="dcterms:W3CDTF">2018-06-04T21:59:02Z</dcterms:created>
  <dcterms:modified xsi:type="dcterms:W3CDTF">2020-08-05T17:35:48Z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