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1381" r:id="rId2"/>
    <p:sldId id="1382" r:id="rId3"/>
    <p:sldId id="1383" r:id="rId4"/>
    <p:sldId id="1396" r:id="rId5"/>
    <p:sldId id="1384" r:id="rId6"/>
    <p:sldId id="259" r:id="rId7"/>
    <p:sldId id="1390" r:id="rId8"/>
    <p:sldId id="266" r:id="rId9"/>
    <p:sldId id="1391" r:id="rId10"/>
    <p:sldId id="260" r:id="rId11"/>
    <p:sldId id="267" r:id="rId12"/>
    <p:sldId id="268" r:id="rId13"/>
    <p:sldId id="274" r:id="rId14"/>
    <p:sldId id="1392" r:id="rId15"/>
    <p:sldId id="272" r:id="rId16"/>
    <p:sldId id="269" r:id="rId17"/>
    <p:sldId id="273" r:id="rId18"/>
    <p:sldId id="276" r:id="rId19"/>
    <p:sldId id="275" r:id="rId20"/>
    <p:sldId id="1393" r:id="rId21"/>
    <p:sldId id="1394" r:id="rId22"/>
    <p:sldId id="279" r:id="rId23"/>
    <p:sldId id="1395" r:id="rId24"/>
    <p:sldId id="2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4674"/>
    <a:srgbClr val="FFFFCC"/>
    <a:srgbClr val="FAF1D4"/>
    <a:srgbClr val="757575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92" autoAdjust="0"/>
    <p:restoredTop sz="82847" autoAdjust="0"/>
  </p:normalViewPr>
  <p:slideViewPr>
    <p:cSldViewPr snapToGrid="0">
      <p:cViewPr varScale="1">
        <p:scale>
          <a:sx n="55" d="100"/>
          <a:sy n="55" d="100"/>
        </p:scale>
        <p:origin x="9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ABB8C-6DD3-4212-8ACA-CB1E1DAEB18D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CA769-5F26-4BEF-84F1-2B1412892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04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4" Type="http://schemas.openxmlformats.org/officeDocument/2006/relationships/hyperlink" Target="about:blank" TargetMode="Externa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Adult Education students include K12 adult education and college noncredit students.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CA769-5F26-4BEF-84F1-2B1412892A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72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88316C-8FAC-445F-9475-2B7C26FF4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875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alignment with Community Colleges as well as Certifications and Apprenticeships have limited data.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88316C-8FAC-445F-9475-2B7C26FF4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542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Dashboard: </a:t>
            </a:r>
            <a:r>
              <a:rPr lang="en-US" dirty="0">
                <a:hlinkClick r:id="rId3"/>
              </a:rPr>
              <a:t>https://bit.ly/CAEPcourses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Public Data Set: </a:t>
            </a:r>
            <a:r>
              <a:rPr lang="en-US" dirty="0">
                <a:hlinkClick r:id="rId4"/>
              </a:rPr>
              <a:t>https://wested.box.com/v/201920AECourses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CA769-5F26-4BEF-84F1-2B1412892A0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31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A796-1069-4F24-BA10-A15A55CE2FF3}" type="datetimeFigureOut">
              <a:rPr lang="en-US" smtClean="0"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5323-8648-4C98-8FF4-30DE07A2C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041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A796-1069-4F24-BA10-A15A55CE2FF3}" type="datetimeFigureOut">
              <a:rPr lang="en-US" smtClean="0"/>
              <a:t>8/6/2020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5323-8648-4C98-8FF4-30DE07A2C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1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A796-1069-4F24-BA10-A15A55CE2FF3}" type="datetimeFigureOut">
              <a:rPr lang="en-US" smtClean="0"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5323-8648-4C98-8FF4-30DE07A2C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067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A796-1069-4F24-BA10-A15A55CE2FF3}" type="datetimeFigureOut">
              <a:rPr lang="en-US" smtClean="0"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5323-8648-4C98-8FF4-30DE07A2CF0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9956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A796-1069-4F24-BA10-A15A55CE2FF3}" type="datetimeFigureOut">
              <a:rPr lang="en-US" smtClean="0"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5323-8648-4C98-8FF4-30DE07A2C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08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A796-1069-4F24-BA10-A15A55CE2FF3}" type="datetimeFigureOut">
              <a:rPr lang="en-US" smtClean="0"/>
              <a:t>8/6/2020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5323-8648-4C98-8FF4-30DE07A2C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70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A796-1069-4F24-BA10-A15A55CE2FF3}" type="datetimeFigureOut">
              <a:rPr lang="en-US" smtClean="0"/>
              <a:t>8/6/2020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5323-8648-4C98-8FF4-30DE07A2C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735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A796-1069-4F24-BA10-A15A55CE2FF3}" type="datetimeFigureOut">
              <a:rPr lang="en-US" smtClean="0"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5323-8648-4C98-8FF4-30DE07A2C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026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A796-1069-4F24-BA10-A15A55CE2FF3}" type="datetimeFigureOut">
              <a:rPr lang="en-US" smtClean="0"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5323-8648-4C98-8FF4-30DE07A2C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788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A796-1069-4F24-BA10-A15A55CE2FF3}" type="datetimeFigureOut">
              <a:rPr lang="en-US" smtClean="0"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5323-8648-4C98-8FF4-30DE07A2C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175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A796-1069-4F24-BA10-A15A55CE2FF3}" type="datetimeFigureOut">
              <a:rPr lang="en-US" smtClean="0"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5323-8648-4C98-8FF4-30DE07A2C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147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A796-1069-4F24-BA10-A15A55CE2FF3}" type="datetimeFigureOut">
              <a:rPr lang="en-US" smtClean="0"/>
              <a:t>8/6/2020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5323-8648-4C98-8FF4-30DE07A2C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993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A796-1069-4F24-BA10-A15A55CE2FF3}" type="datetimeFigureOut">
              <a:rPr lang="en-US" smtClean="0"/>
              <a:t>8/6/2020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5323-8648-4C98-8FF4-30DE07A2C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878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A796-1069-4F24-BA10-A15A55CE2FF3}" type="datetimeFigureOut">
              <a:rPr lang="en-US" smtClean="0"/>
              <a:t>8/6/2020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5323-8648-4C98-8FF4-30DE07A2C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395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A796-1069-4F24-BA10-A15A55CE2FF3}" type="datetimeFigureOut">
              <a:rPr lang="en-US" smtClean="0"/>
              <a:t>8/6/2020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5323-8648-4C98-8FF4-30DE07A2C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659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A796-1069-4F24-BA10-A15A55CE2FF3}" type="datetimeFigureOut">
              <a:rPr lang="en-US" smtClean="0"/>
              <a:t>8/6/2020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5323-8648-4C98-8FF4-30DE07A2C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58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A796-1069-4F24-BA10-A15A55CE2FF3}" type="datetimeFigureOut">
              <a:rPr lang="en-US" smtClean="0"/>
              <a:t>8/6/2020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5323-8648-4C98-8FF4-30DE07A2C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813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1B5A796-1069-4F24-BA10-A15A55CE2FF3}" type="datetimeFigureOut">
              <a:rPr lang="en-US" smtClean="0"/>
              <a:t>8/6/2020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85323-8648-4C98-8FF4-30DE07A2C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6216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1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9.png"/></Relationships>
</file>

<file path=ppt/slides/_rels/slide22.xml.rels><?xml version="1.0" encoding="UTF-8" standalone="yes"?>
<Relationships xmlns="http://schemas.openxmlformats.org/package/2006/relationships"><Relationship Id="rId8" Type="http://schemas.openxmlformats.org/officeDocument/2006/relationships/hyperlink" Target="about:blank" TargetMode="External"/><Relationship Id="rId3" Type="http://schemas.openxmlformats.org/officeDocument/2006/relationships/image" Target="../media/image20.png"/><Relationship Id="rId7" Type="http://schemas.openxmlformats.org/officeDocument/2006/relationships/hyperlink" Target="about:blan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
</file>

<file path=ppt/slides/_rels/slide23.xml.rels><?xml version="1.0" encoding="UTF-8" standalone="yes"?>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3.emf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9DD44B3-6A97-4922-9F90-BB0860A6E645}"/>
              </a:ext>
            </a:extLst>
          </p:cNvPr>
          <p:cNvSpPr txBox="1">
            <a:spLocks/>
          </p:cNvSpPr>
          <p:nvPr/>
        </p:nvSpPr>
        <p:spPr>
          <a:xfrm>
            <a:off x="612358" y="972384"/>
            <a:ext cx="10160774" cy="9210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/>
              <a:t>Avoiding the Road to Nowhere</a:t>
            </a:r>
          </a:p>
          <a:p>
            <a:r>
              <a:rPr lang="en-US" sz="2400" dirty="0"/>
              <a:t>Mapping Pathways from Adult Education into College and Career</a:t>
            </a:r>
          </a:p>
          <a:p>
            <a:pPr>
              <a:spcBef>
                <a:spcPts val="3000"/>
              </a:spcBef>
            </a:pPr>
            <a:r>
              <a:rPr lang="en-US" sz="2400" dirty="0"/>
              <a:t>August 6th, 2020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BDD385-DF9E-45E1-8651-C54E0507F7E6}"/>
              </a:ext>
            </a:extLst>
          </p:cNvPr>
          <p:cNvSpPr txBox="1"/>
          <p:nvPr/>
        </p:nvSpPr>
        <p:spPr>
          <a:xfrm>
            <a:off x="1907461" y="3422755"/>
            <a:ext cx="6867474" cy="930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lnSpc>
                <a:spcPct val="90000"/>
              </a:lnSpc>
            </a:pPr>
            <a:r>
              <a:rPr lang="en-US" sz="2200" dirty="0">
                <a:latin typeface="Corbel" charset="0"/>
                <a:ea typeface="Corbel" charset="0"/>
                <a:cs typeface="Corbel" charset="0"/>
              </a:rPr>
              <a:t>Randy Tillery, </a:t>
            </a:r>
            <a:r>
              <a:rPr lang="en-US" sz="2200" dirty="0" err="1">
                <a:latin typeface="Corbel" charset="0"/>
                <a:ea typeface="Corbel" charset="0"/>
                <a:cs typeface="Corbel" charset="0"/>
              </a:rPr>
              <a:t>WestEd</a:t>
            </a:r>
            <a:endParaRPr lang="en-US" sz="2200" dirty="0">
              <a:latin typeface="Corbel" charset="0"/>
              <a:ea typeface="Corbel" charset="0"/>
              <a:cs typeface="Corbel" charset="0"/>
            </a:endParaRPr>
          </a:p>
          <a:p>
            <a:pPr fontAlgn="ctr">
              <a:lnSpc>
                <a:spcPct val="90000"/>
              </a:lnSpc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  <a:latin typeface="Corbel" charset="0"/>
                <a:ea typeface="Corbel" charset="0"/>
                <a:cs typeface="Corbel" charset="0"/>
              </a:rPr>
              <a:t>Project Director, Workforce Development &amp; Postsecondary Education</a:t>
            </a:r>
          </a:p>
          <a:p>
            <a:pPr fontAlgn="ctr">
              <a:lnSpc>
                <a:spcPct val="90000"/>
              </a:lnSpc>
            </a:pPr>
            <a:r>
              <a:rPr lang="en-US" dirty="0">
                <a:latin typeface="Corbel" charset="0"/>
                <a:ea typeface="Corbel" charset="0"/>
                <a:cs typeface="Corbel" charset="0"/>
                <a:hlinkClick r:id="rId2"/>
              </a:rPr>
              <a:t>rtiller@wested.org</a:t>
            </a:r>
            <a:endParaRPr lang="en-US" dirty="0"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31" name="Picture 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C644B77-F63E-478C-A421-059A294AD4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725"/>
          <a:stretch/>
        </p:blipFill>
        <p:spPr>
          <a:xfrm>
            <a:off x="9738092" y="87780"/>
            <a:ext cx="2383981" cy="419498"/>
          </a:xfrm>
          <a:prstGeom prst="rect">
            <a:avLst/>
          </a:prstGeom>
        </p:spPr>
      </p:pic>
      <p:pic>
        <p:nvPicPr>
          <p:cNvPr id="3" name="Picture 2" descr="A person wearing glasses&#10;&#10;Description automatically generated">
            <a:extLst>
              <a:ext uri="{FF2B5EF4-FFF2-40B4-BE49-F238E27FC236}">
                <a16:creationId xmlns:a16="http://schemas.microsoft.com/office/drawing/2014/main" id="{5C6A7E91-3B67-450A-BF7E-E999F3C3BE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72" y="3503916"/>
            <a:ext cx="829288" cy="1121436"/>
          </a:xfrm>
          <a:prstGeom prst="rect">
            <a:avLst/>
          </a:prstGeom>
        </p:spPr>
      </p:pic>
      <p:pic>
        <p:nvPicPr>
          <p:cNvPr id="11" name="Picture 10" descr="A picture containing object&#10;&#10;Description automatically generated">
            <a:extLst>
              <a:ext uri="{FF2B5EF4-FFF2-40B4-BE49-F238E27FC236}">
                <a16:creationId xmlns:a16="http://schemas.microsoft.com/office/drawing/2014/main" id="{FAC41230-2766-4D0D-ADD6-01005550CB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6" y="88298"/>
            <a:ext cx="1619971" cy="420624"/>
          </a:xfrm>
          <a:prstGeom prst="rect">
            <a:avLst/>
          </a:prstGeom>
        </p:spPr>
      </p:pic>
      <p:pic>
        <p:nvPicPr>
          <p:cNvPr id="12" name="Picture 11" descr="A picture containing flower, drawing&#10;&#10;Description automatically generated">
            <a:extLst>
              <a:ext uri="{FF2B5EF4-FFF2-40B4-BE49-F238E27FC236}">
                <a16:creationId xmlns:a16="http://schemas.microsoft.com/office/drawing/2014/main" id="{410C2E9A-A596-4111-936D-F4E138DED21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2" t="24533" r="27385" b="22638"/>
          <a:stretch/>
        </p:blipFill>
        <p:spPr>
          <a:xfrm>
            <a:off x="11080376" y="5690664"/>
            <a:ext cx="1025560" cy="1084935"/>
          </a:xfrm>
          <a:prstGeom prst="rect">
            <a:avLst/>
          </a:prstGeom>
        </p:spPr>
      </p:pic>
      <p:pic>
        <p:nvPicPr>
          <p:cNvPr id="5" name="Picture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0A8270EB-3CBB-4602-9769-FBE4A559040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8" t="3681" r="9422" b="13505"/>
          <a:stretch/>
        </p:blipFill>
        <p:spPr>
          <a:xfrm>
            <a:off x="1078173" y="4761104"/>
            <a:ext cx="829288" cy="10920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997C654-4B3A-4F17-BE06-90F258511E80}"/>
              </a:ext>
            </a:extLst>
          </p:cNvPr>
          <p:cNvSpPr txBox="1"/>
          <p:nvPr/>
        </p:nvSpPr>
        <p:spPr>
          <a:xfrm>
            <a:off x="1957127" y="4712218"/>
            <a:ext cx="6867474" cy="902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lnSpc>
                <a:spcPct val="90000"/>
              </a:lnSpc>
            </a:pPr>
            <a:r>
              <a:rPr lang="en-US" sz="2200" dirty="0">
                <a:latin typeface="Corbel" charset="0"/>
                <a:ea typeface="Corbel" charset="0"/>
                <a:cs typeface="Corbel" charset="0"/>
              </a:rPr>
              <a:t>Allie </a:t>
            </a:r>
            <a:r>
              <a:rPr lang="en-US" sz="2200" dirty="0" err="1">
                <a:latin typeface="Corbel" charset="0"/>
                <a:ea typeface="Corbel" charset="0"/>
                <a:cs typeface="Corbel" charset="0"/>
              </a:rPr>
              <a:t>Bollella</a:t>
            </a:r>
            <a:r>
              <a:rPr lang="en-US" sz="2200" dirty="0">
                <a:latin typeface="Corbel" charset="0"/>
                <a:ea typeface="Corbel" charset="0"/>
                <a:cs typeface="Corbel" charset="0"/>
              </a:rPr>
              <a:t>, </a:t>
            </a:r>
            <a:r>
              <a:rPr lang="en-US" sz="2200" dirty="0" err="1">
                <a:latin typeface="Corbel" charset="0"/>
                <a:ea typeface="Corbel" charset="0"/>
                <a:cs typeface="Corbel" charset="0"/>
              </a:rPr>
              <a:t>WestEd</a:t>
            </a:r>
            <a:endParaRPr lang="en-US" sz="2200" dirty="0">
              <a:latin typeface="Corbel" charset="0"/>
              <a:ea typeface="Corbel" charset="0"/>
              <a:cs typeface="Corbel" charset="0"/>
            </a:endParaRPr>
          </a:p>
          <a:p>
            <a:pPr fontAlgn="ctr">
              <a:lnSpc>
                <a:spcPct val="90000"/>
              </a:lnSpc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  <a:latin typeface="Corbel" charset="0"/>
                <a:ea typeface="Corbel" charset="0"/>
                <a:cs typeface="Corbel" charset="0"/>
              </a:rPr>
              <a:t>Project Coordinator, Educational Data Systems</a:t>
            </a:r>
          </a:p>
          <a:p>
            <a:pPr fontAlgn="ctr">
              <a:lnSpc>
                <a:spcPct val="90000"/>
              </a:lnSpc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  <a:latin typeface="Corbel" charset="0"/>
                <a:ea typeface="Corbel" charset="0"/>
                <a:cs typeface="Corbel" charset="0"/>
                <a:hlinkClick r:id="rId2"/>
              </a:rPr>
              <a:t>abollel</a:t>
            </a:r>
            <a:r>
              <a:rPr lang="en-US" dirty="0">
                <a:latin typeface="Corbel" charset="0"/>
                <a:ea typeface="Corbel" charset="0"/>
                <a:cs typeface="Corbel" charset="0"/>
                <a:hlinkClick r:id="rId2"/>
              </a:rPr>
              <a:t>@wested.org</a:t>
            </a:r>
            <a:endParaRPr lang="en-US" dirty="0"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49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9D015-9526-4268-97F1-7CF1E0384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503" y="944454"/>
            <a:ext cx="10423579" cy="576739"/>
          </a:xfrm>
        </p:spPr>
        <p:txBody>
          <a:bodyPr/>
          <a:lstStyle/>
          <a:p>
            <a:r>
              <a:rPr lang="en-US" sz="3000" dirty="0">
                <a:solidFill>
                  <a:schemeClr val="tx1">
                    <a:lumMod val="95000"/>
                  </a:schemeClr>
                </a:solidFill>
              </a:rPr>
              <a:t>Scope and scale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3A3A0-709C-4BF2-A610-BDA8C20A4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574" y="1522837"/>
            <a:ext cx="10423579" cy="2661887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Scanned 521 institutions including every CAEP consortium member &amp; additional community providers relevant to the study</a:t>
            </a:r>
          </a:p>
          <a:p>
            <a:pPr marL="457200" indent="-457200">
              <a:spcBef>
                <a:spcPts val="1800"/>
              </a:spcBef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225 agencies providing CTE and Workforce Preparation Courses</a:t>
            </a:r>
          </a:p>
          <a:p>
            <a:pPr marL="457200" indent="-457200">
              <a:spcBef>
                <a:spcPts val="1800"/>
              </a:spcBef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Over 7000 course offerings by community college noncredit, Adult Ed K12, and select other agencies (ROP’s, CBO’s)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A49E2E-EF28-4B51-8681-531E45C04F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725"/>
          <a:stretch/>
        </p:blipFill>
        <p:spPr>
          <a:xfrm>
            <a:off x="9738092" y="87780"/>
            <a:ext cx="2383981" cy="419498"/>
          </a:xfrm>
          <a:prstGeom prst="rect">
            <a:avLst/>
          </a:prstGeom>
        </p:spPr>
      </p:pic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id="{F5CB5C8D-0122-4050-BEC2-EC021AE3A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6" y="88298"/>
            <a:ext cx="1619971" cy="420624"/>
          </a:xfrm>
          <a:prstGeom prst="rect">
            <a:avLst/>
          </a:prstGeom>
        </p:spPr>
      </p:pic>
      <p:pic>
        <p:nvPicPr>
          <p:cNvPr id="8" name="Picture 7" descr="A picture containing flower, drawing&#10;&#10;Description automatically generated">
            <a:extLst>
              <a:ext uri="{FF2B5EF4-FFF2-40B4-BE49-F238E27FC236}">
                <a16:creationId xmlns:a16="http://schemas.microsoft.com/office/drawing/2014/main" id="{C1214584-2931-42F7-8768-498004E5AB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2" t="24533" r="27385" b="22638"/>
          <a:stretch/>
        </p:blipFill>
        <p:spPr>
          <a:xfrm>
            <a:off x="11080376" y="5690664"/>
            <a:ext cx="1025560" cy="108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4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8940875B-32F3-4481-9942-DABC0759D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701" y="484451"/>
            <a:ext cx="10423579" cy="576739"/>
          </a:xfrm>
        </p:spPr>
        <p:txBody>
          <a:bodyPr/>
          <a:lstStyle/>
          <a:p>
            <a:r>
              <a:rPr lang="en-US" sz="3000" dirty="0">
                <a:solidFill>
                  <a:schemeClr val="tx1"/>
                </a:solidFill>
              </a:rPr>
              <a:t>Organization: Course Types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BCFD87B-DC42-46C4-85A6-74A2002128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139483"/>
              </p:ext>
            </p:extLst>
          </p:nvPr>
        </p:nvGraphicFramePr>
        <p:xfrm>
          <a:off x="2059047" y="1061190"/>
          <a:ext cx="8073905" cy="55367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2090">
                  <a:extLst>
                    <a:ext uri="{9D8B030D-6E8A-4147-A177-3AD203B41FA5}">
                      <a16:colId xmlns:a16="http://schemas.microsoft.com/office/drawing/2014/main" val="2442381587"/>
                    </a:ext>
                  </a:extLst>
                </a:gridCol>
                <a:gridCol w="1708656">
                  <a:extLst>
                    <a:ext uri="{9D8B030D-6E8A-4147-A177-3AD203B41FA5}">
                      <a16:colId xmlns:a16="http://schemas.microsoft.com/office/drawing/2014/main" val="1778068803"/>
                    </a:ext>
                  </a:extLst>
                </a:gridCol>
                <a:gridCol w="5633159">
                  <a:extLst>
                    <a:ext uri="{9D8B030D-6E8A-4147-A177-3AD203B41FA5}">
                      <a16:colId xmlns:a16="http://schemas.microsoft.com/office/drawing/2014/main" val="262773951"/>
                    </a:ext>
                  </a:extLst>
                </a:gridCol>
              </a:tblGrid>
              <a:tr h="136804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Adult Education Course Type Categorization Methodology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19" marR="42619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8528635"/>
                  </a:ext>
                </a:extLst>
              </a:tr>
              <a:tr h="999251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Categorized into SOC and Meta Clusters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19" marR="42619" marT="0" marB="0" vert="vert27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Occupational Training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19" marR="42619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Teaching towards an identified occupation, certificate, state licensure.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Often includes work-based learning.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Higher level of instructional hours (150+).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Course description notes preparing students for a specific occupation.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19" marR="42619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569288"/>
                  </a:ext>
                </a:extLst>
              </a:tr>
              <a:tr h="18647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Occupational Skills Builder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19" marR="42619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May include a certificate in a specific skill or a certificate of completion (i.e. Adobe Professional Certificate).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Generally intermediate level of instructional hours (10-150).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Includes recertification for professional occupations (i.e. CNA recertification) or refresher courses.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Geared towards an industry but not necessarily an occupation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Course description notes occupational title of currently employed candidates who may want these skills.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19" marR="42619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367975"/>
                  </a:ext>
                </a:extLst>
              </a:tr>
              <a:tr h="9992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Career Exploration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19" marR="42619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Does not include required introductory courses as part of a required occupational program.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Course description notes exploring or introducing a particular industry.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Generally low level of instructional hours (5-40)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19" marR="42619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74476"/>
                  </a:ext>
                </a:extLst>
              </a:tr>
              <a:tr h="1431988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Stand Alone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19" marR="42619" marT="0" marB="0" vert="vert27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Workforce Preparation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19" marR="42619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Basic skills unrelated to a specific industry or occupation (i.e. keyboarding).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Basic soft skills unrelated to a specific industry or occupation (i.e. Communicating in the workplace).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Basic certificates per WIOA II guidelines (i.e.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ServSafe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OSHA).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Generally low level of instructional hours (5-40).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619" marR="42619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542024"/>
                  </a:ext>
                </a:extLst>
              </a:tr>
            </a:tbl>
          </a:graphicData>
        </a:graphic>
      </p:graphicFrame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4BF731A-981B-4B02-BB64-B77BEC49BA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725"/>
          <a:stretch/>
        </p:blipFill>
        <p:spPr>
          <a:xfrm>
            <a:off x="9738092" y="87780"/>
            <a:ext cx="2383981" cy="419498"/>
          </a:xfrm>
          <a:prstGeom prst="rect">
            <a:avLst/>
          </a:prstGeom>
        </p:spPr>
      </p:pic>
      <p:pic>
        <p:nvPicPr>
          <p:cNvPr id="7" name="Picture 6" descr="A picture containing object&#10;&#10;Description automatically generated">
            <a:extLst>
              <a:ext uri="{FF2B5EF4-FFF2-40B4-BE49-F238E27FC236}">
                <a16:creationId xmlns:a16="http://schemas.microsoft.com/office/drawing/2014/main" id="{8A26C646-793C-4537-B37A-E69ECF724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6" y="88298"/>
            <a:ext cx="1619971" cy="420624"/>
          </a:xfrm>
          <a:prstGeom prst="rect">
            <a:avLst/>
          </a:prstGeom>
        </p:spPr>
      </p:pic>
      <p:pic>
        <p:nvPicPr>
          <p:cNvPr id="8" name="Picture 7" descr="A picture containing flower, drawing&#10;&#10;Description automatically generated">
            <a:extLst>
              <a:ext uri="{FF2B5EF4-FFF2-40B4-BE49-F238E27FC236}">
                <a16:creationId xmlns:a16="http://schemas.microsoft.com/office/drawing/2014/main" id="{13518C36-D760-4AC3-AFA6-89AC452A5E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2" t="24533" r="27385" b="22638"/>
          <a:stretch/>
        </p:blipFill>
        <p:spPr>
          <a:xfrm>
            <a:off x="11080376" y="5696043"/>
            <a:ext cx="1025560" cy="108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6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8940875B-32F3-4481-9942-DABC0759D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701" y="564786"/>
            <a:ext cx="9001889" cy="576739"/>
          </a:xfrm>
        </p:spPr>
        <p:txBody>
          <a:bodyPr/>
          <a:lstStyle/>
          <a:p>
            <a:r>
              <a:rPr lang="en-US" sz="3000" dirty="0">
                <a:solidFill>
                  <a:schemeClr val="tx1">
                    <a:lumMod val="95000"/>
                  </a:schemeClr>
                </a:solidFill>
              </a:rPr>
              <a:t>Organization – Occupational Clusters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2CBE14B-5EF4-4FEB-A143-861858BB10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725"/>
          <a:stretch/>
        </p:blipFill>
        <p:spPr>
          <a:xfrm>
            <a:off x="9738092" y="87780"/>
            <a:ext cx="2383981" cy="419498"/>
          </a:xfrm>
          <a:prstGeom prst="rect">
            <a:avLst/>
          </a:prstGeom>
        </p:spPr>
      </p:pic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id="{228BCB7B-35AA-478D-88B2-5205922C5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6" y="88298"/>
            <a:ext cx="1619971" cy="420624"/>
          </a:xfrm>
          <a:prstGeom prst="rect">
            <a:avLst/>
          </a:prstGeom>
        </p:spPr>
      </p:pic>
      <p:pic>
        <p:nvPicPr>
          <p:cNvPr id="7" name="Picture 6" descr="A picture containing flower, drawing&#10;&#10;Description automatically generated">
            <a:extLst>
              <a:ext uri="{FF2B5EF4-FFF2-40B4-BE49-F238E27FC236}">
                <a16:creationId xmlns:a16="http://schemas.microsoft.com/office/drawing/2014/main" id="{9D02CF51-9580-428C-AB61-1E73D5C3BC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2" t="24533" r="27385" b="22638"/>
          <a:stretch/>
        </p:blipFill>
        <p:spPr>
          <a:xfrm>
            <a:off x="11080376" y="5696043"/>
            <a:ext cx="1025560" cy="10849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9F9102-4FAF-43DC-A28E-97140048FE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7566" y="1197389"/>
            <a:ext cx="7416868" cy="547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61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412E3267-7ABE-412B-8580-47EC0D1F6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0B62C5A-2250-4380-AB23-DB87446CC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D42CF425-7213-4F89-B0FF-4C2BDDD9C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D35DA97D-88F8-4249-B650-4FC9FD50A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3F38673-6E30-4BAE-AC67-0B283EBF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202A25CB-1ED1-4C87-AB49-8D3BC684D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8940875B-32F3-4481-9942-DABC0759D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9118" y="2158551"/>
            <a:ext cx="4143781" cy="215121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000" dirty="0"/>
              <a:t>Summary AE Data –</a:t>
            </a:r>
            <a:br>
              <a:rPr lang="en-US" sz="3000" dirty="0"/>
            </a:br>
            <a:br>
              <a:rPr lang="en-US" sz="3000" dirty="0"/>
            </a:br>
            <a:r>
              <a:rPr lang="en-US" sz="3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Occupational Training </a:t>
            </a:r>
            <a:br>
              <a:rPr lang="en-US" sz="3000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en-US" sz="3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and </a:t>
            </a:r>
            <a:br>
              <a:rPr lang="en-US" sz="3000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en-US" sz="3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Occupational Support Courses</a:t>
            </a: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E1C4BA7C-A6A2-4500-B971-6AA7E6436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68960" y="-68960"/>
            <a:ext cx="6858001" cy="6995918"/>
          </a:xfrm>
          <a:custGeom>
            <a:avLst/>
            <a:gdLst>
              <a:gd name="connsiteX0" fmla="*/ 6858001 w 6858001"/>
              <a:gd name="connsiteY0" fmla="*/ 1344715 h 6995918"/>
              <a:gd name="connsiteX1" fmla="*/ 6858001 w 6858001"/>
              <a:gd name="connsiteY1" fmla="*/ 1177 h 6995918"/>
              <a:gd name="connsiteX2" fmla="*/ 6702324 w 6858001"/>
              <a:gd name="connsiteY2" fmla="*/ 26222 h 6995918"/>
              <a:gd name="connsiteX3" fmla="*/ 6547333 w 6858001"/>
              <a:gd name="connsiteY3" fmla="*/ 50091 h 6995918"/>
              <a:gd name="connsiteX4" fmla="*/ 6391657 w 6858001"/>
              <a:gd name="connsiteY4" fmla="*/ 73455 h 6995918"/>
              <a:gd name="connsiteX5" fmla="*/ 6235294 w 6858001"/>
              <a:gd name="connsiteY5" fmla="*/ 93458 h 6995918"/>
              <a:gd name="connsiteX6" fmla="*/ 6079618 w 6858001"/>
              <a:gd name="connsiteY6" fmla="*/ 113629 h 6995918"/>
              <a:gd name="connsiteX7" fmla="*/ 5923255 w 6858001"/>
              <a:gd name="connsiteY7" fmla="*/ 132455 h 6995918"/>
              <a:gd name="connsiteX8" fmla="*/ 5768950 w 6858001"/>
              <a:gd name="connsiteY8" fmla="*/ 148591 h 6995918"/>
              <a:gd name="connsiteX9" fmla="*/ 5612588 w 6858001"/>
              <a:gd name="connsiteY9" fmla="*/ 163887 h 6995918"/>
              <a:gd name="connsiteX10" fmla="*/ 5456911 w 6858001"/>
              <a:gd name="connsiteY10" fmla="*/ 177839 h 6995918"/>
              <a:gd name="connsiteX11" fmla="*/ 5303978 w 6858001"/>
              <a:gd name="connsiteY11" fmla="*/ 189941 h 6995918"/>
              <a:gd name="connsiteX12" fmla="*/ 5148987 w 6858001"/>
              <a:gd name="connsiteY12" fmla="*/ 202044 h 6995918"/>
              <a:gd name="connsiteX13" fmla="*/ 4996054 w 6858001"/>
              <a:gd name="connsiteY13" fmla="*/ 212129 h 6995918"/>
              <a:gd name="connsiteX14" fmla="*/ 4843120 w 6858001"/>
              <a:gd name="connsiteY14" fmla="*/ 220029 h 6995918"/>
              <a:gd name="connsiteX15" fmla="*/ 4690873 w 6858001"/>
              <a:gd name="connsiteY15" fmla="*/ 228266 h 6995918"/>
              <a:gd name="connsiteX16" fmla="*/ 4539997 w 6858001"/>
              <a:gd name="connsiteY16" fmla="*/ 235157 h 6995918"/>
              <a:gd name="connsiteX17" fmla="*/ 4390492 w 6858001"/>
              <a:gd name="connsiteY17" fmla="*/ 240032 h 6995918"/>
              <a:gd name="connsiteX18" fmla="*/ 4240988 w 6858001"/>
              <a:gd name="connsiteY18" fmla="*/ 244234 h 6995918"/>
              <a:gd name="connsiteX19" fmla="*/ 4092855 w 6858001"/>
              <a:gd name="connsiteY19" fmla="*/ 248268 h 6995918"/>
              <a:gd name="connsiteX20" fmla="*/ 3946780 w 6858001"/>
              <a:gd name="connsiteY20" fmla="*/ 250117 h 6995918"/>
              <a:gd name="connsiteX21" fmla="*/ 3800704 w 6858001"/>
              <a:gd name="connsiteY21" fmla="*/ 252134 h 6995918"/>
              <a:gd name="connsiteX22" fmla="*/ 3656686 w 6858001"/>
              <a:gd name="connsiteY22" fmla="*/ 253143 h 6995918"/>
              <a:gd name="connsiteX23" fmla="*/ 3514040 w 6858001"/>
              <a:gd name="connsiteY23" fmla="*/ 252134 h 6995918"/>
              <a:gd name="connsiteX24" fmla="*/ 3372765 w 6858001"/>
              <a:gd name="connsiteY24" fmla="*/ 252134 h 6995918"/>
              <a:gd name="connsiteX25" fmla="*/ 3232862 w 6858001"/>
              <a:gd name="connsiteY25" fmla="*/ 250117 h 6995918"/>
              <a:gd name="connsiteX26" fmla="*/ 3095702 w 6858001"/>
              <a:gd name="connsiteY26" fmla="*/ 247092 h 6995918"/>
              <a:gd name="connsiteX27" fmla="*/ 2959914 w 6858001"/>
              <a:gd name="connsiteY27" fmla="*/ 244234 h 6995918"/>
              <a:gd name="connsiteX28" fmla="*/ 2826868 w 6858001"/>
              <a:gd name="connsiteY28" fmla="*/ 241040 h 6995918"/>
              <a:gd name="connsiteX29" fmla="*/ 2694509 w 6858001"/>
              <a:gd name="connsiteY29" fmla="*/ 236166 h 6995918"/>
              <a:gd name="connsiteX30" fmla="*/ 2564208 w 6858001"/>
              <a:gd name="connsiteY30" fmla="*/ 230955 h 6995918"/>
              <a:gd name="connsiteX31" fmla="*/ 2436649 w 6858001"/>
              <a:gd name="connsiteY31" fmla="*/ 226249 h 6995918"/>
              <a:gd name="connsiteX32" fmla="*/ 2187703 w 6858001"/>
              <a:gd name="connsiteY32" fmla="*/ 212969 h 6995918"/>
              <a:gd name="connsiteX33" fmla="*/ 1949045 w 6858001"/>
              <a:gd name="connsiteY33" fmla="*/ 198850 h 6995918"/>
              <a:gd name="connsiteX34" fmla="*/ 1719988 w 6858001"/>
              <a:gd name="connsiteY34" fmla="*/ 184058 h 6995918"/>
              <a:gd name="connsiteX35" fmla="*/ 1503275 w 6858001"/>
              <a:gd name="connsiteY35" fmla="*/ 167753 h 6995918"/>
              <a:gd name="connsiteX36" fmla="*/ 1296163 w 6858001"/>
              <a:gd name="connsiteY36" fmla="*/ 150776 h 6995918"/>
              <a:gd name="connsiteX37" fmla="*/ 1104139 w 6858001"/>
              <a:gd name="connsiteY37" fmla="*/ 132455 h 6995918"/>
              <a:gd name="connsiteX38" fmla="*/ 923774 w 6858001"/>
              <a:gd name="connsiteY38" fmla="*/ 114469 h 6995918"/>
              <a:gd name="connsiteX39" fmla="*/ 757810 w 6858001"/>
              <a:gd name="connsiteY39" fmla="*/ 96484 h 6995918"/>
              <a:gd name="connsiteX40" fmla="*/ 605563 w 6858001"/>
              <a:gd name="connsiteY40" fmla="*/ 79507 h 6995918"/>
              <a:gd name="connsiteX41" fmla="*/ 470460 w 6858001"/>
              <a:gd name="connsiteY41" fmla="*/ 63370 h 6995918"/>
              <a:gd name="connsiteX42" fmla="*/ 348388 w 6858001"/>
              <a:gd name="connsiteY42" fmla="*/ 48074 h 6995918"/>
              <a:gd name="connsiteX43" fmla="*/ 245518 w 6858001"/>
              <a:gd name="connsiteY43" fmla="*/ 35299 h 6995918"/>
              <a:gd name="connsiteX44" fmla="*/ 159107 w 6858001"/>
              <a:gd name="connsiteY44" fmla="*/ 23197 h 6995918"/>
              <a:gd name="connsiteX45" fmla="*/ 40463 w 6858001"/>
              <a:gd name="connsiteY45" fmla="*/ 5883 h 6995918"/>
              <a:gd name="connsiteX46" fmla="*/ 1 w 6858001"/>
              <a:gd name="connsiteY46" fmla="*/ 0 h 6995918"/>
              <a:gd name="connsiteX47" fmla="*/ 1 w 6858001"/>
              <a:gd name="connsiteY47" fmla="*/ 905354 h 6995918"/>
              <a:gd name="connsiteX48" fmla="*/ 0 w 6858001"/>
              <a:gd name="connsiteY48" fmla="*/ 905354 h 6995918"/>
              <a:gd name="connsiteX49" fmla="*/ 0 w 6858001"/>
              <a:gd name="connsiteY49" fmla="*/ 6995918 h 6995918"/>
              <a:gd name="connsiteX50" fmla="*/ 6858000 w 6858001"/>
              <a:gd name="connsiteY50" fmla="*/ 6995918 h 6995918"/>
              <a:gd name="connsiteX51" fmla="*/ 6858000 w 6858001"/>
              <a:gd name="connsiteY51" fmla="*/ 1344715 h 699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95918">
                <a:moveTo>
                  <a:pt x="6858001" y="1344715"/>
                </a:moveTo>
                <a:lnTo>
                  <a:pt x="6858001" y="1177"/>
                </a:lnTo>
                <a:lnTo>
                  <a:pt x="6702324" y="26222"/>
                </a:lnTo>
                <a:lnTo>
                  <a:pt x="6547333" y="50091"/>
                </a:lnTo>
                <a:lnTo>
                  <a:pt x="6391657" y="73455"/>
                </a:lnTo>
                <a:lnTo>
                  <a:pt x="6235294" y="93458"/>
                </a:lnTo>
                <a:lnTo>
                  <a:pt x="6079618" y="113629"/>
                </a:lnTo>
                <a:lnTo>
                  <a:pt x="5923255" y="132455"/>
                </a:lnTo>
                <a:lnTo>
                  <a:pt x="5768950" y="148591"/>
                </a:lnTo>
                <a:lnTo>
                  <a:pt x="5612588" y="163887"/>
                </a:lnTo>
                <a:lnTo>
                  <a:pt x="5456911" y="177839"/>
                </a:lnTo>
                <a:lnTo>
                  <a:pt x="5303978" y="189941"/>
                </a:lnTo>
                <a:lnTo>
                  <a:pt x="5148987" y="202044"/>
                </a:lnTo>
                <a:lnTo>
                  <a:pt x="4996054" y="212129"/>
                </a:lnTo>
                <a:lnTo>
                  <a:pt x="4843120" y="220029"/>
                </a:lnTo>
                <a:lnTo>
                  <a:pt x="4690873" y="228266"/>
                </a:lnTo>
                <a:lnTo>
                  <a:pt x="4539997" y="235157"/>
                </a:lnTo>
                <a:lnTo>
                  <a:pt x="4390492" y="240032"/>
                </a:lnTo>
                <a:lnTo>
                  <a:pt x="4240988" y="244234"/>
                </a:lnTo>
                <a:lnTo>
                  <a:pt x="4092855" y="248268"/>
                </a:lnTo>
                <a:lnTo>
                  <a:pt x="3946780" y="250117"/>
                </a:lnTo>
                <a:lnTo>
                  <a:pt x="3800704" y="252134"/>
                </a:lnTo>
                <a:lnTo>
                  <a:pt x="3656686" y="253143"/>
                </a:lnTo>
                <a:lnTo>
                  <a:pt x="3514040" y="252134"/>
                </a:lnTo>
                <a:lnTo>
                  <a:pt x="3372765" y="252134"/>
                </a:lnTo>
                <a:lnTo>
                  <a:pt x="3232862" y="250117"/>
                </a:lnTo>
                <a:lnTo>
                  <a:pt x="3095702" y="247092"/>
                </a:lnTo>
                <a:lnTo>
                  <a:pt x="2959914" y="244234"/>
                </a:lnTo>
                <a:lnTo>
                  <a:pt x="2826868" y="241040"/>
                </a:lnTo>
                <a:lnTo>
                  <a:pt x="2694509" y="236166"/>
                </a:lnTo>
                <a:lnTo>
                  <a:pt x="2564208" y="230955"/>
                </a:lnTo>
                <a:lnTo>
                  <a:pt x="2436649" y="226249"/>
                </a:lnTo>
                <a:lnTo>
                  <a:pt x="2187703" y="212969"/>
                </a:lnTo>
                <a:lnTo>
                  <a:pt x="1949045" y="198850"/>
                </a:lnTo>
                <a:lnTo>
                  <a:pt x="1719988" y="184058"/>
                </a:lnTo>
                <a:lnTo>
                  <a:pt x="1503275" y="167753"/>
                </a:lnTo>
                <a:lnTo>
                  <a:pt x="1296163" y="150776"/>
                </a:lnTo>
                <a:lnTo>
                  <a:pt x="1104139" y="132455"/>
                </a:lnTo>
                <a:lnTo>
                  <a:pt x="923774" y="114469"/>
                </a:lnTo>
                <a:lnTo>
                  <a:pt x="757810" y="96484"/>
                </a:lnTo>
                <a:lnTo>
                  <a:pt x="605563" y="79507"/>
                </a:lnTo>
                <a:lnTo>
                  <a:pt x="470460" y="63370"/>
                </a:lnTo>
                <a:lnTo>
                  <a:pt x="348388" y="48074"/>
                </a:lnTo>
                <a:lnTo>
                  <a:pt x="245518" y="35299"/>
                </a:lnTo>
                <a:lnTo>
                  <a:pt x="159107" y="23197"/>
                </a:lnTo>
                <a:lnTo>
                  <a:pt x="40463" y="5883"/>
                </a:lnTo>
                <a:lnTo>
                  <a:pt x="1" y="0"/>
                </a:lnTo>
                <a:lnTo>
                  <a:pt x="1" y="905354"/>
                </a:lnTo>
                <a:lnTo>
                  <a:pt x="0" y="905354"/>
                </a:lnTo>
                <a:lnTo>
                  <a:pt x="0" y="6995918"/>
                </a:lnTo>
                <a:lnTo>
                  <a:pt x="6858000" y="6995918"/>
                </a:lnTo>
                <a:lnTo>
                  <a:pt x="6858000" y="13447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9" name="Freeform 27">
            <a:extLst>
              <a:ext uri="{FF2B5EF4-FFF2-40B4-BE49-F238E27FC236}">
                <a16:creationId xmlns:a16="http://schemas.microsoft.com/office/drawing/2014/main" id="{4E4027F0-F0A7-4B5F-8B96-D3389FA28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49646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E1C9F7-9D13-4D1E-A88A-70E7CD0DBD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277" y="1367232"/>
            <a:ext cx="6134482" cy="4123534"/>
          </a:xfrm>
          <a:prstGeom prst="rect">
            <a:avLst/>
          </a:prstGeom>
          <a:noFill/>
          <a:effectLst/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9B32EFD-E83A-47C4-A5D5-9773E9B6AA7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725"/>
          <a:stretch/>
        </p:blipFill>
        <p:spPr>
          <a:xfrm>
            <a:off x="9738092" y="87780"/>
            <a:ext cx="2383981" cy="419498"/>
          </a:xfrm>
          <a:prstGeom prst="rect">
            <a:avLst/>
          </a:prstGeom>
        </p:spPr>
      </p:pic>
      <p:pic>
        <p:nvPicPr>
          <p:cNvPr id="14" name="Picture 13" descr="A picture containing object&#10;&#10;Description automatically generated">
            <a:extLst>
              <a:ext uri="{FF2B5EF4-FFF2-40B4-BE49-F238E27FC236}">
                <a16:creationId xmlns:a16="http://schemas.microsoft.com/office/drawing/2014/main" id="{3938B354-5057-41E3-A009-F08B3A0524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6" y="88298"/>
            <a:ext cx="1619971" cy="420624"/>
          </a:xfrm>
          <a:prstGeom prst="rect">
            <a:avLst/>
          </a:prstGeom>
        </p:spPr>
      </p:pic>
      <p:pic>
        <p:nvPicPr>
          <p:cNvPr id="15" name="Picture 14" descr="A picture containing flower, drawing&#10;&#10;Description automatically generated">
            <a:extLst>
              <a:ext uri="{FF2B5EF4-FFF2-40B4-BE49-F238E27FC236}">
                <a16:creationId xmlns:a16="http://schemas.microsoft.com/office/drawing/2014/main" id="{B02C0ABD-1C18-45F6-BB4D-87C6C65695A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2" t="24533" r="27385" b="22638"/>
          <a:stretch/>
        </p:blipFill>
        <p:spPr>
          <a:xfrm>
            <a:off x="11080376" y="5696043"/>
            <a:ext cx="1025560" cy="108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4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412E3267-7ABE-412B-8580-47EC0D1F6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0B62C5A-2250-4380-AB23-DB87446CC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D42CF425-7213-4F89-B0FF-4C2BDDD9C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D35DA97D-88F8-4249-B650-4FC9FD50A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3F38673-6E30-4BAE-AC67-0B283EBF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202A25CB-1ED1-4C87-AB49-8D3BC684D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8940875B-32F3-4481-9942-DABC0759D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4631" y="1367232"/>
            <a:ext cx="4747797" cy="215121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dirty="0"/>
              <a:t>Summary AE Data –</a:t>
            </a:r>
            <a:br>
              <a:rPr lang="en-US" sz="3000" dirty="0"/>
            </a:br>
            <a:br>
              <a:rPr lang="en-US" sz="3000" dirty="0"/>
            </a:br>
            <a:r>
              <a:rPr lang="en-US" sz="3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Workforce Preparation</a:t>
            </a:r>
            <a:br>
              <a:rPr lang="en-US" sz="3000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en-US" sz="3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Courses</a:t>
            </a: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E1C4BA7C-A6A2-4500-B971-6AA7E6436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68960" y="-68960"/>
            <a:ext cx="6858001" cy="6995918"/>
          </a:xfrm>
          <a:custGeom>
            <a:avLst/>
            <a:gdLst>
              <a:gd name="connsiteX0" fmla="*/ 6858001 w 6858001"/>
              <a:gd name="connsiteY0" fmla="*/ 1344715 h 6995918"/>
              <a:gd name="connsiteX1" fmla="*/ 6858001 w 6858001"/>
              <a:gd name="connsiteY1" fmla="*/ 1177 h 6995918"/>
              <a:gd name="connsiteX2" fmla="*/ 6702324 w 6858001"/>
              <a:gd name="connsiteY2" fmla="*/ 26222 h 6995918"/>
              <a:gd name="connsiteX3" fmla="*/ 6547333 w 6858001"/>
              <a:gd name="connsiteY3" fmla="*/ 50091 h 6995918"/>
              <a:gd name="connsiteX4" fmla="*/ 6391657 w 6858001"/>
              <a:gd name="connsiteY4" fmla="*/ 73455 h 6995918"/>
              <a:gd name="connsiteX5" fmla="*/ 6235294 w 6858001"/>
              <a:gd name="connsiteY5" fmla="*/ 93458 h 6995918"/>
              <a:gd name="connsiteX6" fmla="*/ 6079618 w 6858001"/>
              <a:gd name="connsiteY6" fmla="*/ 113629 h 6995918"/>
              <a:gd name="connsiteX7" fmla="*/ 5923255 w 6858001"/>
              <a:gd name="connsiteY7" fmla="*/ 132455 h 6995918"/>
              <a:gd name="connsiteX8" fmla="*/ 5768950 w 6858001"/>
              <a:gd name="connsiteY8" fmla="*/ 148591 h 6995918"/>
              <a:gd name="connsiteX9" fmla="*/ 5612588 w 6858001"/>
              <a:gd name="connsiteY9" fmla="*/ 163887 h 6995918"/>
              <a:gd name="connsiteX10" fmla="*/ 5456911 w 6858001"/>
              <a:gd name="connsiteY10" fmla="*/ 177839 h 6995918"/>
              <a:gd name="connsiteX11" fmla="*/ 5303978 w 6858001"/>
              <a:gd name="connsiteY11" fmla="*/ 189941 h 6995918"/>
              <a:gd name="connsiteX12" fmla="*/ 5148987 w 6858001"/>
              <a:gd name="connsiteY12" fmla="*/ 202044 h 6995918"/>
              <a:gd name="connsiteX13" fmla="*/ 4996054 w 6858001"/>
              <a:gd name="connsiteY13" fmla="*/ 212129 h 6995918"/>
              <a:gd name="connsiteX14" fmla="*/ 4843120 w 6858001"/>
              <a:gd name="connsiteY14" fmla="*/ 220029 h 6995918"/>
              <a:gd name="connsiteX15" fmla="*/ 4690873 w 6858001"/>
              <a:gd name="connsiteY15" fmla="*/ 228266 h 6995918"/>
              <a:gd name="connsiteX16" fmla="*/ 4539997 w 6858001"/>
              <a:gd name="connsiteY16" fmla="*/ 235157 h 6995918"/>
              <a:gd name="connsiteX17" fmla="*/ 4390492 w 6858001"/>
              <a:gd name="connsiteY17" fmla="*/ 240032 h 6995918"/>
              <a:gd name="connsiteX18" fmla="*/ 4240988 w 6858001"/>
              <a:gd name="connsiteY18" fmla="*/ 244234 h 6995918"/>
              <a:gd name="connsiteX19" fmla="*/ 4092855 w 6858001"/>
              <a:gd name="connsiteY19" fmla="*/ 248268 h 6995918"/>
              <a:gd name="connsiteX20" fmla="*/ 3946780 w 6858001"/>
              <a:gd name="connsiteY20" fmla="*/ 250117 h 6995918"/>
              <a:gd name="connsiteX21" fmla="*/ 3800704 w 6858001"/>
              <a:gd name="connsiteY21" fmla="*/ 252134 h 6995918"/>
              <a:gd name="connsiteX22" fmla="*/ 3656686 w 6858001"/>
              <a:gd name="connsiteY22" fmla="*/ 253143 h 6995918"/>
              <a:gd name="connsiteX23" fmla="*/ 3514040 w 6858001"/>
              <a:gd name="connsiteY23" fmla="*/ 252134 h 6995918"/>
              <a:gd name="connsiteX24" fmla="*/ 3372765 w 6858001"/>
              <a:gd name="connsiteY24" fmla="*/ 252134 h 6995918"/>
              <a:gd name="connsiteX25" fmla="*/ 3232862 w 6858001"/>
              <a:gd name="connsiteY25" fmla="*/ 250117 h 6995918"/>
              <a:gd name="connsiteX26" fmla="*/ 3095702 w 6858001"/>
              <a:gd name="connsiteY26" fmla="*/ 247092 h 6995918"/>
              <a:gd name="connsiteX27" fmla="*/ 2959914 w 6858001"/>
              <a:gd name="connsiteY27" fmla="*/ 244234 h 6995918"/>
              <a:gd name="connsiteX28" fmla="*/ 2826868 w 6858001"/>
              <a:gd name="connsiteY28" fmla="*/ 241040 h 6995918"/>
              <a:gd name="connsiteX29" fmla="*/ 2694509 w 6858001"/>
              <a:gd name="connsiteY29" fmla="*/ 236166 h 6995918"/>
              <a:gd name="connsiteX30" fmla="*/ 2564208 w 6858001"/>
              <a:gd name="connsiteY30" fmla="*/ 230955 h 6995918"/>
              <a:gd name="connsiteX31" fmla="*/ 2436649 w 6858001"/>
              <a:gd name="connsiteY31" fmla="*/ 226249 h 6995918"/>
              <a:gd name="connsiteX32" fmla="*/ 2187703 w 6858001"/>
              <a:gd name="connsiteY32" fmla="*/ 212969 h 6995918"/>
              <a:gd name="connsiteX33" fmla="*/ 1949045 w 6858001"/>
              <a:gd name="connsiteY33" fmla="*/ 198850 h 6995918"/>
              <a:gd name="connsiteX34" fmla="*/ 1719988 w 6858001"/>
              <a:gd name="connsiteY34" fmla="*/ 184058 h 6995918"/>
              <a:gd name="connsiteX35" fmla="*/ 1503275 w 6858001"/>
              <a:gd name="connsiteY35" fmla="*/ 167753 h 6995918"/>
              <a:gd name="connsiteX36" fmla="*/ 1296163 w 6858001"/>
              <a:gd name="connsiteY36" fmla="*/ 150776 h 6995918"/>
              <a:gd name="connsiteX37" fmla="*/ 1104139 w 6858001"/>
              <a:gd name="connsiteY37" fmla="*/ 132455 h 6995918"/>
              <a:gd name="connsiteX38" fmla="*/ 923774 w 6858001"/>
              <a:gd name="connsiteY38" fmla="*/ 114469 h 6995918"/>
              <a:gd name="connsiteX39" fmla="*/ 757810 w 6858001"/>
              <a:gd name="connsiteY39" fmla="*/ 96484 h 6995918"/>
              <a:gd name="connsiteX40" fmla="*/ 605563 w 6858001"/>
              <a:gd name="connsiteY40" fmla="*/ 79507 h 6995918"/>
              <a:gd name="connsiteX41" fmla="*/ 470460 w 6858001"/>
              <a:gd name="connsiteY41" fmla="*/ 63370 h 6995918"/>
              <a:gd name="connsiteX42" fmla="*/ 348388 w 6858001"/>
              <a:gd name="connsiteY42" fmla="*/ 48074 h 6995918"/>
              <a:gd name="connsiteX43" fmla="*/ 245518 w 6858001"/>
              <a:gd name="connsiteY43" fmla="*/ 35299 h 6995918"/>
              <a:gd name="connsiteX44" fmla="*/ 159107 w 6858001"/>
              <a:gd name="connsiteY44" fmla="*/ 23197 h 6995918"/>
              <a:gd name="connsiteX45" fmla="*/ 40463 w 6858001"/>
              <a:gd name="connsiteY45" fmla="*/ 5883 h 6995918"/>
              <a:gd name="connsiteX46" fmla="*/ 1 w 6858001"/>
              <a:gd name="connsiteY46" fmla="*/ 0 h 6995918"/>
              <a:gd name="connsiteX47" fmla="*/ 1 w 6858001"/>
              <a:gd name="connsiteY47" fmla="*/ 905354 h 6995918"/>
              <a:gd name="connsiteX48" fmla="*/ 0 w 6858001"/>
              <a:gd name="connsiteY48" fmla="*/ 905354 h 6995918"/>
              <a:gd name="connsiteX49" fmla="*/ 0 w 6858001"/>
              <a:gd name="connsiteY49" fmla="*/ 6995918 h 6995918"/>
              <a:gd name="connsiteX50" fmla="*/ 6858000 w 6858001"/>
              <a:gd name="connsiteY50" fmla="*/ 6995918 h 6995918"/>
              <a:gd name="connsiteX51" fmla="*/ 6858000 w 6858001"/>
              <a:gd name="connsiteY51" fmla="*/ 1344715 h 699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95918">
                <a:moveTo>
                  <a:pt x="6858001" y="1344715"/>
                </a:moveTo>
                <a:lnTo>
                  <a:pt x="6858001" y="1177"/>
                </a:lnTo>
                <a:lnTo>
                  <a:pt x="6702324" y="26222"/>
                </a:lnTo>
                <a:lnTo>
                  <a:pt x="6547333" y="50091"/>
                </a:lnTo>
                <a:lnTo>
                  <a:pt x="6391657" y="73455"/>
                </a:lnTo>
                <a:lnTo>
                  <a:pt x="6235294" y="93458"/>
                </a:lnTo>
                <a:lnTo>
                  <a:pt x="6079618" y="113629"/>
                </a:lnTo>
                <a:lnTo>
                  <a:pt x="5923255" y="132455"/>
                </a:lnTo>
                <a:lnTo>
                  <a:pt x="5768950" y="148591"/>
                </a:lnTo>
                <a:lnTo>
                  <a:pt x="5612588" y="163887"/>
                </a:lnTo>
                <a:lnTo>
                  <a:pt x="5456911" y="177839"/>
                </a:lnTo>
                <a:lnTo>
                  <a:pt x="5303978" y="189941"/>
                </a:lnTo>
                <a:lnTo>
                  <a:pt x="5148987" y="202044"/>
                </a:lnTo>
                <a:lnTo>
                  <a:pt x="4996054" y="212129"/>
                </a:lnTo>
                <a:lnTo>
                  <a:pt x="4843120" y="220029"/>
                </a:lnTo>
                <a:lnTo>
                  <a:pt x="4690873" y="228266"/>
                </a:lnTo>
                <a:lnTo>
                  <a:pt x="4539997" y="235157"/>
                </a:lnTo>
                <a:lnTo>
                  <a:pt x="4390492" y="240032"/>
                </a:lnTo>
                <a:lnTo>
                  <a:pt x="4240988" y="244234"/>
                </a:lnTo>
                <a:lnTo>
                  <a:pt x="4092855" y="248268"/>
                </a:lnTo>
                <a:lnTo>
                  <a:pt x="3946780" y="250117"/>
                </a:lnTo>
                <a:lnTo>
                  <a:pt x="3800704" y="252134"/>
                </a:lnTo>
                <a:lnTo>
                  <a:pt x="3656686" y="253143"/>
                </a:lnTo>
                <a:lnTo>
                  <a:pt x="3514040" y="252134"/>
                </a:lnTo>
                <a:lnTo>
                  <a:pt x="3372765" y="252134"/>
                </a:lnTo>
                <a:lnTo>
                  <a:pt x="3232862" y="250117"/>
                </a:lnTo>
                <a:lnTo>
                  <a:pt x="3095702" y="247092"/>
                </a:lnTo>
                <a:lnTo>
                  <a:pt x="2959914" y="244234"/>
                </a:lnTo>
                <a:lnTo>
                  <a:pt x="2826868" y="241040"/>
                </a:lnTo>
                <a:lnTo>
                  <a:pt x="2694509" y="236166"/>
                </a:lnTo>
                <a:lnTo>
                  <a:pt x="2564208" y="230955"/>
                </a:lnTo>
                <a:lnTo>
                  <a:pt x="2436649" y="226249"/>
                </a:lnTo>
                <a:lnTo>
                  <a:pt x="2187703" y="212969"/>
                </a:lnTo>
                <a:lnTo>
                  <a:pt x="1949045" y="198850"/>
                </a:lnTo>
                <a:lnTo>
                  <a:pt x="1719988" y="184058"/>
                </a:lnTo>
                <a:lnTo>
                  <a:pt x="1503275" y="167753"/>
                </a:lnTo>
                <a:lnTo>
                  <a:pt x="1296163" y="150776"/>
                </a:lnTo>
                <a:lnTo>
                  <a:pt x="1104139" y="132455"/>
                </a:lnTo>
                <a:lnTo>
                  <a:pt x="923774" y="114469"/>
                </a:lnTo>
                <a:lnTo>
                  <a:pt x="757810" y="96484"/>
                </a:lnTo>
                <a:lnTo>
                  <a:pt x="605563" y="79507"/>
                </a:lnTo>
                <a:lnTo>
                  <a:pt x="470460" y="63370"/>
                </a:lnTo>
                <a:lnTo>
                  <a:pt x="348388" y="48074"/>
                </a:lnTo>
                <a:lnTo>
                  <a:pt x="245518" y="35299"/>
                </a:lnTo>
                <a:lnTo>
                  <a:pt x="159107" y="23197"/>
                </a:lnTo>
                <a:lnTo>
                  <a:pt x="40463" y="5883"/>
                </a:lnTo>
                <a:lnTo>
                  <a:pt x="1" y="0"/>
                </a:lnTo>
                <a:lnTo>
                  <a:pt x="1" y="905354"/>
                </a:lnTo>
                <a:lnTo>
                  <a:pt x="0" y="905354"/>
                </a:lnTo>
                <a:lnTo>
                  <a:pt x="0" y="6995918"/>
                </a:lnTo>
                <a:lnTo>
                  <a:pt x="6858000" y="6995918"/>
                </a:lnTo>
                <a:lnTo>
                  <a:pt x="6858000" y="13447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9" name="Freeform 27">
            <a:extLst>
              <a:ext uri="{FF2B5EF4-FFF2-40B4-BE49-F238E27FC236}">
                <a16:creationId xmlns:a16="http://schemas.microsoft.com/office/drawing/2014/main" id="{4E4027F0-F0A7-4B5F-8B96-D3389FA28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49646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9B32EFD-E83A-47C4-A5D5-9773E9B6AA7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725"/>
          <a:stretch/>
        </p:blipFill>
        <p:spPr>
          <a:xfrm>
            <a:off x="9738092" y="87780"/>
            <a:ext cx="2383981" cy="419498"/>
          </a:xfrm>
          <a:prstGeom prst="rect">
            <a:avLst/>
          </a:prstGeom>
        </p:spPr>
      </p:pic>
      <p:pic>
        <p:nvPicPr>
          <p:cNvPr id="14" name="Picture 13" descr="A picture containing object&#10;&#10;Description automatically generated">
            <a:extLst>
              <a:ext uri="{FF2B5EF4-FFF2-40B4-BE49-F238E27FC236}">
                <a16:creationId xmlns:a16="http://schemas.microsoft.com/office/drawing/2014/main" id="{3938B354-5057-41E3-A009-F08B3A0524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6" y="88298"/>
            <a:ext cx="1619971" cy="420624"/>
          </a:xfrm>
          <a:prstGeom prst="rect">
            <a:avLst/>
          </a:prstGeom>
        </p:spPr>
      </p:pic>
      <p:pic>
        <p:nvPicPr>
          <p:cNvPr id="15" name="Picture 14" descr="A picture containing flower, drawing&#10;&#10;Description automatically generated">
            <a:extLst>
              <a:ext uri="{FF2B5EF4-FFF2-40B4-BE49-F238E27FC236}">
                <a16:creationId xmlns:a16="http://schemas.microsoft.com/office/drawing/2014/main" id="{B02C0ABD-1C18-45F6-BB4D-87C6C65695A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2" t="24533" r="27385" b="22638"/>
          <a:stretch/>
        </p:blipFill>
        <p:spPr>
          <a:xfrm>
            <a:off x="11080376" y="5696043"/>
            <a:ext cx="1025560" cy="10849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CF32D83-B238-4744-8F8A-440C3ACBA3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7617" y="1854820"/>
            <a:ext cx="5651482" cy="36701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95FD33-BAA7-4552-8B2B-C858BE172CC0}"/>
              </a:ext>
            </a:extLst>
          </p:cNvPr>
          <p:cNvSpPr txBox="1"/>
          <p:nvPr/>
        </p:nvSpPr>
        <p:spPr>
          <a:xfrm>
            <a:off x="454715" y="1425384"/>
            <a:ext cx="21353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Course Type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2C3FBE-4E6C-47DF-97BC-7A301F7973CA}"/>
              </a:ext>
            </a:extLst>
          </p:cNvPr>
          <p:cNvSpPr txBox="1"/>
          <p:nvPr/>
        </p:nvSpPr>
        <p:spPr>
          <a:xfrm>
            <a:off x="4583845" y="1438758"/>
            <a:ext cx="12898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Number</a:t>
            </a:r>
          </a:p>
        </p:txBody>
      </p:sp>
    </p:spTree>
    <p:extLst>
      <p:ext uri="{BB962C8B-B14F-4D97-AF65-F5344CB8AC3E}">
        <p14:creationId xmlns:p14="http://schemas.microsoft.com/office/powerpoint/2010/main" val="425797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8940875B-32F3-4481-9942-DABC0759D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02" y="1165671"/>
            <a:ext cx="10423579" cy="576739"/>
          </a:xfrm>
        </p:spPr>
        <p:txBody>
          <a:bodyPr/>
          <a:lstStyle/>
          <a:p>
            <a:r>
              <a:rPr lang="en-US" sz="3000" dirty="0">
                <a:solidFill>
                  <a:schemeClr val="tx1">
                    <a:lumMod val="95000"/>
                  </a:schemeClr>
                </a:solidFill>
              </a:rPr>
              <a:t>Summary Adult Education Data – Career Exploration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47055C-8961-4810-888A-DEA6A36D3CC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672" y="1995565"/>
            <a:ext cx="8962655" cy="3590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1F90C15-7CD6-4058-9B88-24340FB6C3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725"/>
          <a:stretch/>
        </p:blipFill>
        <p:spPr>
          <a:xfrm>
            <a:off x="9738092" y="87780"/>
            <a:ext cx="2383981" cy="419498"/>
          </a:xfrm>
          <a:prstGeom prst="rect">
            <a:avLst/>
          </a:prstGeom>
        </p:spPr>
      </p:pic>
      <p:pic>
        <p:nvPicPr>
          <p:cNvPr id="7" name="Picture 6" descr="A picture containing object&#10;&#10;Description automatically generated">
            <a:extLst>
              <a:ext uri="{FF2B5EF4-FFF2-40B4-BE49-F238E27FC236}">
                <a16:creationId xmlns:a16="http://schemas.microsoft.com/office/drawing/2014/main" id="{CDC1A5FA-D805-4862-BA86-B79FDF07C4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6" y="88298"/>
            <a:ext cx="1619971" cy="420624"/>
          </a:xfrm>
          <a:prstGeom prst="rect">
            <a:avLst/>
          </a:prstGeom>
        </p:spPr>
      </p:pic>
      <p:pic>
        <p:nvPicPr>
          <p:cNvPr id="8" name="Picture 7" descr="A picture containing flower, drawing&#10;&#10;Description automatically generated">
            <a:extLst>
              <a:ext uri="{FF2B5EF4-FFF2-40B4-BE49-F238E27FC236}">
                <a16:creationId xmlns:a16="http://schemas.microsoft.com/office/drawing/2014/main" id="{87D1A16E-4EF0-481C-84BC-76F95619F4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2" t="24533" r="27385" b="22638"/>
          <a:stretch/>
        </p:blipFill>
        <p:spPr>
          <a:xfrm>
            <a:off x="11080376" y="5696043"/>
            <a:ext cx="1025560" cy="108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9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8940875B-32F3-4481-9942-DABC0759D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787" y="967920"/>
            <a:ext cx="10423579" cy="576739"/>
          </a:xfrm>
        </p:spPr>
        <p:txBody>
          <a:bodyPr/>
          <a:lstStyle/>
          <a:p>
            <a:r>
              <a:rPr lang="en-US" sz="3000" dirty="0">
                <a:solidFill>
                  <a:schemeClr val="tx1">
                    <a:lumMod val="95000"/>
                  </a:schemeClr>
                </a:solidFill>
              </a:rPr>
              <a:t>Comparison Sets and Grain Size: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F1AEE6-FFB3-4395-9DB3-DDE3E2DCB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701" y="1565238"/>
            <a:ext cx="10519803" cy="4335332"/>
          </a:xfrm>
        </p:spPr>
        <p:txBody>
          <a:bodyPr>
            <a:normAutofit/>
          </a:bodyPr>
          <a:lstStyle/>
          <a:p>
            <a:pPr marL="0" indent="0">
              <a:buClr>
                <a:srgbClr val="C00000"/>
              </a:buClr>
              <a:buSzPct val="125000"/>
              <a:buNone/>
            </a:pP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After organization into course types and clusters, data was organized into cluster groupings with comparison data sets to support alignment conversations</a:t>
            </a:r>
          </a:p>
          <a:p>
            <a:pPr marL="569913">
              <a:buClr>
                <a:srgbClr val="C00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K12 Adult Education CTE Offerings</a:t>
            </a:r>
          </a:p>
          <a:p>
            <a:pPr marL="569913">
              <a:buClr>
                <a:srgbClr val="C00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Noncredit CTE offerings</a:t>
            </a:r>
          </a:p>
          <a:p>
            <a:pPr marL="569913">
              <a:buClr>
                <a:srgbClr val="C00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Community College CTE Offerings</a:t>
            </a:r>
          </a:p>
          <a:p>
            <a:pPr marL="569913">
              <a:buClr>
                <a:srgbClr val="C00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Occupations based on educational level – middle skill, below middle skill, above middle skill, no skill required</a:t>
            </a:r>
          </a:p>
          <a:p>
            <a:pPr marL="569913">
              <a:buClr>
                <a:srgbClr val="C00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Segmentation of data into statewide and regional views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A0915F8-7175-48FD-8392-02E4FFF8BD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725"/>
          <a:stretch/>
        </p:blipFill>
        <p:spPr>
          <a:xfrm>
            <a:off x="9738092" y="87780"/>
            <a:ext cx="2383981" cy="419498"/>
          </a:xfrm>
          <a:prstGeom prst="rect">
            <a:avLst/>
          </a:prstGeom>
        </p:spPr>
      </p:pic>
      <p:pic>
        <p:nvPicPr>
          <p:cNvPr id="7" name="Picture 6" descr="A picture containing object&#10;&#10;Description automatically generated">
            <a:extLst>
              <a:ext uri="{FF2B5EF4-FFF2-40B4-BE49-F238E27FC236}">
                <a16:creationId xmlns:a16="http://schemas.microsoft.com/office/drawing/2014/main" id="{9B6E65F4-7EEE-4AD1-BD28-27E3B5238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6" y="88298"/>
            <a:ext cx="1619971" cy="420624"/>
          </a:xfrm>
          <a:prstGeom prst="rect">
            <a:avLst/>
          </a:prstGeom>
        </p:spPr>
      </p:pic>
      <p:pic>
        <p:nvPicPr>
          <p:cNvPr id="8" name="Picture 7" descr="A picture containing flower, drawing&#10;&#10;Description automatically generated">
            <a:extLst>
              <a:ext uri="{FF2B5EF4-FFF2-40B4-BE49-F238E27FC236}">
                <a16:creationId xmlns:a16="http://schemas.microsoft.com/office/drawing/2014/main" id="{EB39A0E1-F99D-4D6E-A399-F41B512296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2" t="24533" r="27385" b="22638"/>
          <a:stretch/>
        </p:blipFill>
        <p:spPr>
          <a:xfrm>
            <a:off x="11080376" y="5696043"/>
            <a:ext cx="1025560" cy="108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7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8940875B-32F3-4481-9942-DABC0759D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93" y="779661"/>
            <a:ext cx="3474071" cy="1741866"/>
          </a:xfrm>
        </p:spPr>
        <p:txBody>
          <a:bodyPr/>
          <a:lstStyle/>
          <a:p>
            <a:pPr algn="ctr"/>
            <a:r>
              <a:rPr lang="en-US" sz="3000" dirty="0">
                <a:solidFill>
                  <a:schemeClr val="tx1">
                    <a:lumMod val="95000"/>
                  </a:schemeClr>
                </a:solidFill>
              </a:rPr>
              <a:t>Statewide Meta-</a:t>
            </a:r>
            <a:br>
              <a:rPr lang="en-US" sz="3000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sz="3000" dirty="0">
                <a:solidFill>
                  <a:schemeClr val="tx1">
                    <a:lumMod val="95000"/>
                  </a:schemeClr>
                </a:solidFill>
              </a:rPr>
              <a:t>Cluster Summaries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A0C4CD-2A1C-4ECE-9B75-4797619BD6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1"/>
          <a:stretch/>
        </p:blipFill>
        <p:spPr bwMode="auto">
          <a:xfrm>
            <a:off x="3908080" y="144343"/>
            <a:ext cx="5756121" cy="6569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AE3682F-9E83-4342-B22A-371983FB5D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725"/>
          <a:stretch/>
        </p:blipFill>
        <p:spPr>
          <a:xfrm>
            <a:off x="9738092" y="87780"/>
            <a:ext cx="2383981" cy="419498"/>
          </a:xfrm>
          <a:prstGeom prst="rect">
            <a:avLst/>
          </a:prstGeom>
        </p:spPr>
      </p:pic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id="{931C45A2-36BD-4405-B8CF-A7DFE5EB6D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6" y="88298"/>
            <a:ext cx="1619971" cy="420624"/>
          </a:xfrm>
          <a:prstGeom prst="rect">
            <a:avLst/>
          </a:prstGeom>
        </p:spPr>
      </p:pic>
      <p:pic>
        <p:nvPicPr>
          <p:cNvPr id="8" name="Picture 7" descr="A picture containing flower, drawing&#10;&#10;Description automatically generated">
            <a:extLst>
              <a:ext uri="{FF2B5EF4-FFF2-40B4-BE49-F238E27FC236}">
                <a16:creationId xmlns:a16="http://schemas.microsoft.com/office/drawing/2014/main" id="{268E6CDC-980E-46E0-8894-9FDB50094B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2" t="24533" r="27385" b="22638"/>
          <a:stretch/>
        </p:blipFill>
        <p:spPr>
          <a:xfrm>
            <a:off x="11080376" y="5696043"/>
            <a:ext cx="1025560" cy="108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54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8940875B-32F3-4481-9942-DABC0759D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66" y="585899"/>
            <a:ext cx="3625134" cy="1674546"/>
          </a:xfrm>
        </p:spPr>
        <p:txBody>
          <a:bodyPr/>
          <a:lstStyle/>
          <a:p>
            <a:pPr algn="ctr"/>
            <a:r>
              <a:rPr lang="en-US" sz="3000" dirty="0">
                <a:solidFill>
                  <a:schemeClr val="tx1">
                    <a:lumMod val="95000"/>
                  </a:schemeClr>
                </a:solidFill>
              </a:rPr>
              <a:t>Statewide  Meta- Cluster  Summaries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A10DB7-915E-43F6-B949-C75FDF1FA8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5" b="26814"/>
          <a:stretch/>
        </p:blipFill>
        <p:spPr bwMode="auto">
          <a:xfrm>
            <a:off x="3700800" y="507278"/>
            <a:ext cx="7379576" cy="6262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C315839-BFFB-46D5-96C2-DF29A49AAC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725"/>
          <a:stretch/>
        </p:blipFill>
        <p:spPr>
          <a:xfrm>
            <a:off x="9738092" y="87780"/>
            <a:ext cx="2383981" cy="419498"/>
          </a:xfrm>
          <a:prstGeom prst="rect">
            <a:avLst/>
          </a:prstGeom>
        </p:spPr>
      </p:pic>
      <p:pic>
        <p:nvPicPr>
          <p:cNvPr id="7" name="Picture 6" descr="A picture containing object&#10;&#10;Description automatically generated">
            <a:extLst>
              <a:ext uri="{FF2B5EF4-FFF2-40B4-BE49-F238E27FC236}">
                <a16:creationId xmlns:a16="http://schemas.microsoft.com/office/drawing/2014/main" id="{BD018F04-5264-4814-B5A5-F3BE288A09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6" y="88298"/>
            <a:ext cx="1619971" cy="420624"/>
          </a:xfrm>
          <a:prstGeom prst="rect">
            <a:avLst/>
          </a:prstGeom>
        </p:spPr>
      </p:pic>
      <p:pic>
        <p:nvPicPr>
          <p:cNvPr id="8" name="Picture 7" descr="A picture containing flower, drawing&#10;&#10;Description automatically generated">
            <a:extLst>
              <a:ext uri="{FF2B5EF4-FFF2-40B4-BE49-F238E27FC236}">
                <a16:creationId xmlns:a16="http://schemas.microsoft.com/office/drawing/2014/main" id="{30129D53-9EE3-4F19-8589-F593096459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2" t="24533" r="27385" b="22638"/>
          <a:stretch/>
        </p:blipFill>
        <p:spPr>
          <a:xfrm>
            <a:off x="11080376" y="5696043"/>
            <a:ext cx="1025560" cy="108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66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8940875B-32F3-4481-9942-DABC0759D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44" y="1070142"/>
            <a:ext cx="10423579" cy="576739"/>
          </a:xfrm>
        </p:spPr>
        <p:txBody>
          <a:bodyPr/>
          <a:lstStyle/>
          <a:p>
            <a:r>
              <a:rPr lang="en-US" sz="3000" dirty="0">
                <a:solidFill>
                  <a:schemeClr val="tx1">
                    <a:lumMod val="95000"/>
                  </a:schemeClr>
                </a:solidFill>
              </a:rPr>
              <a:t>Statewide Meta-Cluster Summaries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ED2245-329F-4DE8-B511-CC4FCBAAB24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" t="72710" r="2482"/>
          <a:stretch/>
        </p:blipFill>
        <p:spPr bwMode="auto">
          <a:xfrm>
            <a:off x="1359118" y="2159049"/>
            <a:ext cx="9301709" cy="3187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79C442F-2A7E-4BE8-94A8-E7B1B12C1A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725"/>
          <a:stretch/>
        </p:blipFill>
        <p:spPr>
          <a:xfrm>
            <a:off x="9738092" y="87780"/>
            <a:ext cx="2383981" cy="419498"/>
          </a:xfrm>
          <a:prstGeom prst="rect">
            <a:avLst/>
          </a:prstGeom>
        </p:spPr>
      </p:pic>
      <p:pic>
        <p:nvPicPr>
          <p:cNvPr id="7" name="Picture 6" descr="A picture containing object&#10;&#10;Description automatically generated">
            <a:extLst>
              <a:ext uri="{FF2B5EF4-FFF2-40B4-BE49-F238E27FC236}">
                <a16:creationId xmlns:a16="http://schemas.microsoft.com/office/drawing/2014/main" id="{D95BD7A5-7526-459B-BF4C-4305A5C204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6" y="88298"/>
            <a:ext cx="1619971" cy="420624"/>
          </a:xfrm>
          <a:prstGeom prst="rect">
            <a:avLst/>
          </a:prstGeom>
        </p:spPr>
      </p:pic>
      <p:pic>
        <p:nvPicPr>
          <p:cNvPr id="8" name="Picture 7" descr="A picture containing flower, drawing&#10;&#10;Description automatically generated">
            <a:extLst>
              <a:ext uri="{FF2B5EF4-FFF2-40B4-BE49-F238E27FC236}">
                <a16:creationId xmlns:a16="http://schemas.microsoft.com/office/drawing/2014/main" id="{6400B452-652E-42D3-9C6D-4649DE614B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2" t="24533" r="27385" b="22638"/>
          <a:stretch/>
        </p:blipFill>
        <p:spPr>
          <a:xfrm>
            <a:off x="11080376" y="5696043"/>
            <a:ext cx="1025560" cy="108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7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97E7C8FF-92B2-42C0-8DDB-55E8AA81E088}"/>
              </a:ext>
            </a:extLst>
          </p:cNvPr>
          <p:cNvSpPr txBox="1">
            <a:spLocks/>
          </p:cNvSpPr>
          <p:nvPr/>
        </p:nvSpPr>
        <p:spPr>
          <a:xfrm>
            <a:off x="601619" y="1104026"/>
            <a:ext cx="10423579" cy="5767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>
                <a:solidFill>
                  <a:schemeClr val="tx1">
                    <a:lumMod val="95000"/>
                  </a:schemeClr>
                </a:solidFill>
              </a:rPr>
              <a:t>Postsecondary Education &amp; Workforce Group</a:t>
            </a:r>
            <a:endParaRPr lang="en-US" sz="36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18A1A3A-FDA6-47FB-B4C6-E39A268F5474}"/>
              </a:ext>
            </a:extLst>
          </p:cNvPr>
          <p:cNvSpPr txBox="1">
            <a:spLocks/>
          </p:cNvSpPr>
          <p:nvPr/>
        </p:nvSpPr>
        <p:spPr>
          <a:xfrm>
            <a:off x="2285369" y="2033825"/>
            <a:ext cx="8800387" cy="3613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2400" dirty="0"/>
              <a:t>The Postsecondary Education and Workforce Development Group at </a:t>
            </a:r>
            <a:r>
              <a:rPr lang="en-US" sz="2400" dirty="0" err="1"/>
              <a:t>WestEd</a:t>
            </a:r>
            <a:r>
              <a:rPr lang="en-US" sz="2400" dirty="0"/>
              <a:t> strengthens the role of higher education, workforce, and economic development programs to improve student access and outcomes in higher education and increases economic mobility for low income families and communities. </a:t>
            </a:r>
          </a:p>
        </p:txBody>
      </p:sp>
      <p:pic>
        <p:nvPicPr>
          <p:cNvPr id="23" name="Picture 22" descr="A picture containing flower, drawing&#10;&#10;Description automatically generated">
            <a:extLst>
              <a:ext uri="{FF2B5EF4-FFF2-40B4-BE49-F238E27FC236}">
                <a16:creationId xmlns:a16="http://schemas.microsoft.com/office/drawing/2014/main" id="{2490BC0E-29FA-4495-92EA-2B9EB18778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2" t="24533" r="27385" b="22638"/>
          <a:stretch/>
        </p:blipFill>
        <p:spPr>
          <a:xfrm>
            <a:off x="736686" y="2108828"/>
            <a:ext cx="1507232" cy="1594493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F87567B-54D4-42EA-BF91-21BF7B13F6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725"/>
          <a:stretch/>
        </p:blipFill>
        <p:spPr>
          <a:xfrm>
            <a:off x="9738092" y="87780"/>
            <a:ext cx="2383981" cy="41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1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8940875B-32F3-4481-9942-DABC0759D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65" y="1082492"/>
            <a:ext cx="2180010" cy="576739"/>
          </a:xfrm>
        </p:spPr>
        <p:txBody>
          <a:bodyPr/>
          <a:lstStyle/>
          <a:p>
            <a:r>
              <a:rPr lang="en-US" sz="3000" dirty="0">
                <a:solidFill>
                  <a:schemeClr val="tx1">
                    <a:lumMod val="95000"/>
                  </a:schemeClr>
                </a:solidFill>
              </a:rPr>
              <a:t>Statewide </a:t>
            </a:r>
            <a:br>
              <a:rPr lang="en-US" sz="3000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sz="3000" dirty="0">
                <a:solidFill>
                  <a:schemeClr val="tx1">
                    <a:lumMod val="95000"/>
                  </a:schemeClr>
                </a:solidFill>
              </a:rPr>
              <a:t>Meta-</a:t>
            </a:r>
            <a:br>
              <a:rPr lang="en-US" sz="3000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sz="3000" dirty="0">
                <a:solidFill>
                  <a:schemeClr val="tx1">
                    <a:lumMod val="95000"/>
                  </a:schemeClr>
                </a:solidFill>
              </a:rPr>
              <a:t>Cluster </a:t>
            </a:r>
            <a:br>
              <a:rPr lang="en-US" sz="3000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sz="3000" dirty="0">
                <a:solidFill>
                  <a:schemeClr val="tx1">
                    <a:lumMod val="95000"/>
                  </a:schemeClr>
                </a:solidFill>
              </a:rPr>
              <a:t>Summaries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C315839-BFFB-46D5-96C2-DF29A49AAC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725"/>
          <a:stretch/>
        </p:blipFill>
        <p:spPr>
          <a:xfrm>
            <a:off x="9738092" y="87780"/>
            <a:ext cx="2383981" cy="419498"/>
          </a:xfrm>
          <a:prstGeom prst="rect">
            <a:avLst/>
          </a:prstGeom>
        </p:spPr>
      </p:pic>
      <p:pic>
        <p:nvPicPr>
          <p:cNvPr id="7" name="Picture 6" descr="A picture containing object&#10;&#10;Description automatically generated">
            <a:extLst>
              <a:ext uri="{FF2B5EF4-FFF2-40B4-BE49-F238E27FC236}">
                <a16:creationId xmlns:a16="http://schemas.microsoft.com/office/drawing/2014/main" id="{BD018F04-5264-4814-B5A5-F3BE288A09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6" y="88298"/>
            <a:ext cx="1619971" cy="420624"/>
          </a:xfrm>
          <a:prstGeom prst="rect">
            <a:avLst/>
          </a:prstGeom>
        </p:spPr>
      </p:pic>
      <p:pic>
        <p:nvPicPr>
          <p:cNvPr id="8" name="Picture 7" descr="A picture containing flower, drawing&#10;&#10;Description automatically generated">
            <a:extLst>
              <a:ext uri="{FF2B5EF4-FFF2-40B4-BE49-F238E27FC236}">
                <a16:creationId xmlns:a16="http://schemas.microsoft.com/office/drawing/2014/main" id="{30129D53-9EE3-4F19-8589-F593096459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2" t="24533" r="27385" b="22638"/>
          <a:stretch/>
        </p:blipFill>
        <p:spPr>
          <a:xfrm>
            <a:off x="11080376" y="5696043"/>
            <a:ext cx="1025560" cy="10849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823F51-FBB7-4C94-9E97-D0812B7A38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8" b="26814"/>
          <a:stretch/>
        </p:blipFill>
        <p:spPr bwMode="auto">
          <a:xfrm>
            <a:off x="2401866" y="592986"/>
            <a:ext cx="7399026" cy="6169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132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8940875B-32F3-4481-9942-DABC0759D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44" y="1070142"/>
            <a:ext cx="10423579" cy="576739"/>
          </a:xfrm>
        </p:spPr>
        <p:txBody>
          <a:bodyPr/>
          <a:lstStyle/>
          <a:p>
            <a:r>
              <a:rPr lang="en-US" sz="3000" dirty="0">
                <a:solidFill>
                  <a:schemeClr val="tx1">
                    <a:lumMod val="95000"/>
                  </a:schemeClr>
                </a:solidFill>
              </a:rPr>
              <a:t>Statewide Meta-Cluster Summaries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79C442F-2A7E-4BE8-94A8-E7B1B12C1A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725"/>
          <a:stretch/>
        </p:blipFill>
        <p:spPr>
          <a:xfrm>
            <a:off x="9738092" y="87780"/>
            <a:ext cx="2383981" cy="419498"/>
          </a:xfrm>
          <a:prstGeom prst="rect">
            <a:avLst/>
          </a:prstGeom>
        </p:spPr>
      </p:pic>
      <p:pic>
        <p:nvPicPr>
          <p:cNvPr id="7" name="Picture 6" descr="A picture containing object&#10;&#10;Description automatically generated">
            <a:extLst>
              <a:ext uri="{FF2B5EF4-FFF2-40B4-BE49-F238E27FC236}">
                <a16:creationId xmlns:a16="http://schemas.microsoft.com/office/drawing/2014/main" id="{D95BD7A5-7526-459B-BF4C-4305A5C20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6" y="88298"/>
            <a:ext cx="1619971" cy="420624"/>
          </a:xfrm>
          <a:prstGeom prst="rect">
            <a:avLst/>
          </a:prstGeom>
        </p:spPr>
      </p:pic>
      <p:pic>
        <p:nvPicPr>
          <p:cNvPr id="8" name="Picture 7" descr="A picture containing flower, drawing&#10;&#10;Description automatically generated">
            <a:extLst>
              <a:ext uri="{FF2B5EF4-FFF2-40B4-BE49-F238E27FC236}">
                <a16:creationId xmlns:a16="http://schemas.microsoft.com/office/drawing/2014/main" id="{6400B452-652E-42D3-9C6D-4649DE614B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2" t="24533" r="27385" b="22638"/>
          <a:stretch/>
        </p:blipFill>
        <p:spPr>
          <a:xfrm>
            <a:off x="11080376" y="5696043"/>
            <a:ext cx="1025560" cy="10849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404839-5650-4523-B367-13FD5F267F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" t="72496" r="2061"/>
          <a:stretch/>
        </p:blipFill>
        <p:spPr bwMode="auto">
          <a:xfrm>
            <a:off x="1170056" y="2208101"/>
            <a:ext cx="9851887" cy="32077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3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8940875B-32F3-4481-9942-DABC0759D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39" y="874733"/>
            <a:ext cx="2642798" cy="2385703"/>
          </a:xfrm>
        </p:spPr>
        <p:txBody>
          <a:bodyPr/>
          <a:lstStyle/>
          <a:p>
            <a:pPr algn="ctr"/>
            <a:r>
              <a:rPr lang="en-US" sz="3000" dirty="0">
                <a:solidFill>
                  <a:schemeClr val="tx1">
                    <a:lumMod val="95000"/>
                  </a:schemeClr>
                </a:solidFill>
              </a:rPr>
              <a:t>Adult Ed </a:t>
            </a:r>
            <a:br>
              <a:rPr lang="en-US" sz="3000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sz="3000" dirty="0">
                <a:solidFill>
                  <a:schemeClr val="tx1">
                    <a:lumMod val="95000"/>
                  </a:schemeClr>
                </a:solidFill>
              </a:rPr>
              <a:t>Education</a:t>
            </a:r>
            <a:br>
              <a:rPr lang="en-US" sz="3000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sz="3000" dirty="0">
                <a:solidFill>
                  <a:schemeClr val="tx1">
                    <a:lumMod val="95000"/>
                  </a:schemeClr>
                </a:solidFill>
              </a:rPr>
              <a:t>To Workforce </a:t>
            </a:r>
            <a:br>
              <a:rPr lang="en-US" sz="3000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sz="3000" dirty="0">
                <a:solidFill>
                  <a:schemeClr val="tx1">
                    <a:lumMod val="95000"/>
                  </a:schemeClr>
                </a:solidFill>
              </a:rPr>
              <a:t>Dashboard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3112F3-3810-46E3-A9AE-9E7CB1B1A1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62" t="6215" r="23477" b="5501"/>
          <a:stretch/>
        </p:blipFill>
        <p:spPr>
          <a:xfrm>
            <a:off x="3626201" y="136335"/>
            <a:ext cx="5948040" cy="6585330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4CC76413-FE83-4BEC-A85B-20BBBC24B7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725"/>
          <a:stretch/>
        </p:blipFill>
        <p:spPr>
          <a:xfrm>
            <a:off x="9738092" y="87780"/>
            <a:ext cx="2383981" cy="419498"/>
          </a:xfrm>
          <a:prstGeom prst="rect">
            <a:avLst/>
          </a:prstGeom>
        </p:spPr>
      </p:pic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id="{679C0FCF-4C8E-4C57-8E6E-3B42B13321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6" y="88298"/>
            <a:ext cx="1619971" cy="420624"/>
          </a:xfrm>
          <a:prstGeom prst="rect">
            <a:avLst/>
          </a:prstGeom>
        </p:spPr>
      </p:pic>
      <p:pic>
        <p:nvPicPr>
          <p:cNvPr id="7" name="Picture 6" descr="A picture containing flower, drawing&#10;&#10;Description automatically generated">
            <a:extLst>
              <a:ext uri="{FF2B5EF4-FFF2-40B4-BE49-F238E27FC236}">
                <a16:creationId xmlns:a16="http://schemas.microsoft.com/office/drawing/2014/main" id="{71257C1F-063E-40F1-A0F6-00E5395C85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2" t="24533" r="27385" b="22638"/>
          <a:stretch/>
        </p:blipFill>
        <p:spPr>
          <a:xfrm>
            <a:off x="11080376" y="5696043"/>
            <a:ext cx="1025560" cy="10849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565A83-8802-4D0F-9BF2-DD2F8D84AC84}"/>
              </a:ext>
            </a:extLst>
          </p:cNvPr>
          <p:cNvSpPr txBox="1"/>
          <p:nvPr/>
        </p:nvSpPr>
        <p:spPr>
          <a:xfrm>
            <a:off x="211238" y="3569856"/>
            <a:ext cx="31507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Dashboard: </a:t>
            </a:r>
            <a:r>
              <a:rPr lang="en-US" dirty="0">
                <a:hlinkClick r:id="rId7"/>
              </a:rPr>
              <a:t>https://bit.ly/CAEPcourses</a:t>
            </a:r>
            <a:endParaRPr lang="en-US" dirty="0"/>
          </a:p>
          <a:p>
            <a:endParaRPr lang="en-US" dirty="0"/>
          </a:p>
          <a:p>
            <a:r>
              <a:rPr lang="en-US" dirty="0"/>
              <a:t>Public Data Set:</a:t>
            </a:r>
          </a:p>
          <a:p>
            <a:r>
              <a:rPr lang="en-US" dirty="0">
                <a:hlinkClick r:id="rId8"/>
              </a:rPr>
              <a:t>https://wested.box.com/v/201920AECourses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0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9D015-9526-4268-97F1-7CF1E0384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400" y="2765678"/>
            <a:ext cx="6299199" cy="1326643"/>
          </a:xfrm>
        </p:spPr>
        <p:txBody>
          <a:bodyPr/>
          <a:lstStyle/>
          <a:p>
            <a:pPr algn="ctr"/>
            <a:r>
              <a:rPr lang="en-US" sz="7200" dirty="0">
                <a:solidFill>
                  <a:schemeClr val="bg2">
                    <a:lumMod val="20000"/>
                    <a:lumOff val="80000"/>
                  </a:schemeClr>
                </a:solidFill>
                <a:hlinkClick r:id="rId2"/>
              </a:rPr>
              <a:t>Live Demo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9A05D3B-6EDC-4B1F-91E3-6FC6856FD4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725"/>
          <a:stretch/>
        </p:blipFill>
        <p:spPr>
          <a:xfrm>
            <a:off x="9738092" y="87780"/>
            <a:ext cx="2383981" cy="419498"/>
          </a:xfrm>
          <a:prstGeom prst="rect">
            <a:avLst/>
          </a:prstGeom>
        </p:spPr>
      </p:pic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id="{FFD71826-848D-4B29-B285-3C233E2738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6" y="88298"/>
            <a:ext cx="1619971" cy="420624"/>
          </a:xfrm>
          <a:prstGeom prst="rect">
            <a:avLst/>
          </a:prstGeom>
        </p:spPr>
      </p:pic>
      <p:pic>
        <p:nvPicPr>
          <p:cNvPr id="7" name="Picture 6" descr="A picture containing flower, drawing&#10;&#10;Description automatically generated">
            <a:extLst>
              <a:ext uri="{FF2B5EF4-FFF2-40B4-BE49-F238E27FC236}">
                <a16:creationId xmlns:a16="http://schemas.microsoft.com/office/drawing/2014/main" id="{ABFEF622-AD8C-403A-AC67-DF7C399984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2" t="24533" r="27385" b="22638"/>
          <a:stretch/>
        </p:blipFill>
        <p:spPr>
          <a:xfrm>
            <a:off x="11080376" y="5696043"/>
            <a:ext cx="1025560" cy="108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7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9D015-9526-4268-97F1-7CF1E0384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01" y="759783"/>
            <a:ext cx="10423579" cy="576739"/>
          </a:xfrm>
        </p:spPr>
        <p:txBody>
          <a:bodyPr/>
          <a:lstStyle/>
          <a:p>
            <a:r>
              <a:rPr lang="en-US" sz="3000" b="1" dirty="0">
                <a:solidFill>
                  <a:schemeClr val="tx1">
                    <a:lumMod val="95000"/>
                  </a:schemeClr>
                </a:solidFill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3A3A0-709C-4BF2-A610-BDA8C20A4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575" y="1522837"/>
            <a:ext cx="10079226" cy="3490227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Complete summary report for release</a:t>
            </a:r>
          </a:p>
          <a:p>
            <a:pPr marL="457200" indent="-457200"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State level professional development and release of the data and tools for use by researchers and practitioners</a:t>
            </a:r>
          </a:p>
          <a:p>
            <a:pPr marL="457200" indent="-457200"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Ongoing engagement with practitioners to refine the tool and update the underlying dataset</a:t>
            </a:r>
          </a:p>
          <a:p>
            <a:pPr marL="457200" indent="-457200"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Exploration of how to improve data collection to embed pathway and alignment data into the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LaunchBoard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AE Pipeline.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9A05D3B-6EDC-4B1F-91E3-6FC6856FD4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725"/>
          <a:stretch/>
        </p:blipFill>
        <p:spPr>
          <a:xfrm>
            <a:off x="9738092" y="87780"/>
            <a:ext cx="2383981" cy="419498"/>
          </a:xfrm>
          <a:prstGeom prst="rect">
            <a:avLst/>
          </a:prstGeom>
        </p:spPr>
      </p:pic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id="{FFD71826-848D-4B29-B285-3C233E273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6" y="88298"/>
            <a:ext cx="1619971" cy="420624"/>
          </a:xfrm>
          <a:prstGeom prst="rect">
            <a:avLst/>
          </a:prstGeom>
        </p:spPr>
      </p:pic>
      <p:pic>
        <p:nvPicPr>
          <p:cNvPr id="7" name="Picture 6" descr="A picture containing flower, drawing&#10;&#10;Description automatically generated">
            <a:extLst>
              <a:ext uri="{FF2B5EF4-FFF2-40B4-BE49-F238E27FC236}">
                <a16:creationId xmlns:a16="http://schemas.microsoft.com/office/drawing/2014/main" id="{ABFEF622-AD8C-403A-AC67-DF7C399984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2" t="24533" r="27385" b="22638"/>
          <a:stretch/>
        </p:blipFill>
        <p:spPr>
          <a:xfrm>
            <a:off x="11080376" y="5696043"/>
            <a:ext cx="1025560" cy="108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24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9D015-9526-4268-97F1-7CF1E0384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20" y="1104026"/>
            <a:ext cx="10423579" cy="576739"/>
          </a:xfrm>
        </p:spPr>
        <p:txBody>
          <a:bodyPr/>
          <a:lstStyle/>
          <a:p>
            <a:r>
              <a:rPr lang="en-US" sz="3600" dirty="0">
                <a:solidFill>
                  <a:schemeClr val="tx1">
                    <a:lumMod val="95000"/>
                  </a:schemeClr>
                </a:solidFill>
              </a:rPr>
              <a:t>Some of Our Lines of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3A3A0-709C-4BF2-A610-BDA8C20A4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6126" y="2044581"/>
            <a:ext cx="9395857" cy="3613942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/>
              <a:t>Leading intersegmental planning with colleges, K12, adult education, and workforce development</a:t>
            </a:r>
          </a:p>
          <a:p>
            <a:pPr>
              <a:buClr>
                <a:srgbClr val="C00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/>
              <a:t>Development of data tools for continuous improvement in postsecondary education and workforce development</a:t>
            </a:r>
          </a:p>
          <a:p>
            <a:pPr>
              <a:buClr>
                <a:srgbClr val="C00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/>
              <a:t>Assisting colleges on implementation of Guided Pathways and systems that increase student equity and outcomes</a:t>
            </a:r>
          </a:p>
          <a:p>
            <a:pPr>
              <a:buClr>
                <a:srgbClr val="C00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/>
              <a:t>Leading conversations on the use of data to increase educational success and economic mobility</a:t>
            </a:r>
          </a:p>
        </p:txBody>
      </p:sp>
      <p:pic>
        <p:nvPicPr>
          <p:cNvPr id="6" name="Picture 5" descr="A picture containing flower, drawing&#10;&#10;Description automatically generated">
            <a:extLst>
              <a:ext uri="{FF2B5EF4-FFF2-40B4-BE49-F238E27FC236}">
                <a16:creationId xmlns:a16="http://schemas.microsoft.com/office/drawing/2014/main" id="{F01496CC-6CA3-4813-96FC-6DB4F0E535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2" t="24533" r="27385" b="22638"/>
          <a:stretch/>
        </p:blipFill>
        <p:spPr>
          <a:xfrm>
            <a:off x="747443" y="2119584"/>
            <a:ext cx="1507232" cy="159449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3B1B762-4C66-4F0D-96B2-1FD292FDB4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725"/>
          <a:stretch/>
        </p:blipFill>
        <p:spPr>
          <a:xfrm>
            <a:off x="9738092" y="87780"/>
            <a:ext cx="2383981" cy="41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5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97E7C8FF-92B2-42C0-8DDB-55E8AA81E088}"/>
              </a:ext>
            </a:extLst>
          </p:cNvPr>
          <p:cNvSpPr txBox="1">
            <a:spLocks/>
          </p:cNvSpPr>
          <p:nvPr/>
        </p:nvSpPr>
        <p:spPr>
          <a:xfrm>
            <a:off x="601619" y="996449"/>
            <a:ext cx="10423579" cy="5767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>
                <a:solidFill>
                  <a:schemeClr val="tx1">
                    <a:lumMod val="95000"/>
                  </a:schemeClr>
                </a:solidFill>
              </a:rPr>
              <a:t>Today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18A1A3A-FDA6-47FB-B4C6-E39A268F5474}"/>
              </a:ext>
            </a:extLst>
          </p:cNvPr>
          <p:cNvSpPr txBox="1">
            <a:spLocks/>
          </p:cNvSpPr>
          <p:nvPr/>
        </p:nvSpPr>
        <p:spPr>
          <a:xfrm>
            <a:off x="3275071" y="2062359"/>
            <a:ext cx="6772571" cy="23337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400" dirty="0"/>
              <a:t>CA Adult Education Program Outcomes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400" dirty="0"/>
              <a:t>CAEP Pathways Mapping Project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400" dirty="0"/>
              <a:t>Purpose, methodology, structure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400" dirty="0"/>
              <a:t>Education to Career Data Tool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400" dirty="0"/>
              <a:t>Live Demonstration of Data Tool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  <p:pic>
        <p:nvPicPr>
          <p:cNvPr id="23" name="Picture 22" descr="A picture containing flower, drawing&#10;&#10;Description automatically generated">
            <a:extLst>
              <a:ext uri="{FF2B5EF4-FFF2-40B4-BE49-F238E27FC236}">
                <a16:creationId xmlns:a16="http://schemas.microsoft.com/office/drawing/2014/main" id="{2490BC0E-29FA-4495-92EA-2B9EB18778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2" t="24533" r="27385" b="22638"/>
          <a:stretch/>
        </p:blipFill>
        <p:spPr>
          <a:xfrm>
            <a:off x="1602676" y="2105089"/>
            <a:ext cx="1507232" cy="1594493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F87567B-54D4-42EA-BF91-21BF7B13F6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725"/>
          <a:stretch/>
        </p:blipFill>
        <p:spPr>
          <a:xfrm>
            <a:off x="9738092" y="87780"/>
            <a:ext cx="2383981" cy="41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88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9D015-9526-4268-97F1-7CF1E0384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46" y="835381"/>
            <a:ext cx="10423579" cy="576739"/>
          </a:xfrm>
        </p:spPr>
        <p:txBody>
          <a:bodyPr/>
          <a:lstStyle/>
          <a:p>
            <a:r>
              <a:rPr lang="en-US" sz="3600" dirty="0">
                <a:solidFill>
                  <a:schemeClr val="tx1">
                    <a:lumMod val="95000"/>
                  </a:schemeClr>
                </a:solidFill>
              </a:rPr>
              <a:t>California Adult Education Program</a:t>
            </a:r>
          </a:p>
        </p:txBody>
      </p:sp>
      <p:pic>
        <p:nvPicPr>
          <p:cNvPr id="9" name="Picture 8" descr="A picture containing object&#10;&#10;Description automatically generated">
            <a:extLst>
              <a:ext uri="{FF2B5EF4-FFF2-40B4-BE49-F238E27FC236}">
                <a16:creationId xmlns:a16="http://schemas.microsoft.com/office/drawing/2014/main" id="{6C83FE81-248C-4489-B677-B1AC4E6EF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6" y="88298"/>
            <a:ext cx="1619971" cy="42062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F1250BC-646B-4B1F-ABC6-9DD450A1F4DD}"/>
              </a:ext>
            </a:extLst>
          </p:cNvPr>
          <p:cNvSpPr/>
          <p:nvPr/>
        </p:nvSpPr>
        <p:spPr>
          <a:xfrm>
            <a:off x="3458581" y="1625569"/>
            <a:ext cx="2485017" cy="14469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71 Consortia Colleges &amp; K12 Schools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6F84077-9EDF-4067-8813-00C10538DD67}"/>
              </a:ext>
            </a:extLst>
          </p:cNvPr>
          <p:cNvSpPr/>
          <p:nvPr/>
        </p:nvSpPr>
        <p:spPr>
          <a:xfrm>
            <a:off x="6058346" y="1625569"/>
            <a:ext cx="2485017" cy="14469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CAEP, WIOA, Perkins, Noncredit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2724A25-10C9-4F43-BD8C-630F6457A3C9}"/>
              </a:ext>
            </a:extLst>
          </p:cNvPr>
          <p:cNvSpPr/>
          <p:nvPr/>
        </p:nvSpPr>
        <p:spPr>
          <a:xfrm>
            <a:off x="858816" y="1625569"/>
            <a:ext cx="2485017" cy="14469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897,325  K12/NC Adult Learners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B22F9AE-54FB-479E-B1D8-BDC40F4A281C}"/>
              </a:ext>
            </a:extLst>
          </p:cNvPr>
          <p:cNvSpPr/>
          <p:nvPr/>
        </p:nvSpPr>
        <p:spPr>
          <a:xfrm>
            <a:off x="8720864" y="1625569"/>
            <a:ext cx="2485017" cy="14469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Dept of Ed &amp; Chancellors Office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4110A3-C9C6-4F93-969F-0575A288B0BA}"/>
              </a:ext>
            </a:extLst>
          </p:cNvPr>
          <p:cNvSpPr/>
          <p:nvPr/>
        </p:nvSpPr>
        <p:spPr>
          <a:xfrm>
            <a:off x="814942" y="5002306"/>
            <a:ext cx="10157858" cy="1495531"/>
          </a:xfrm>
          <a:prstGeom prst="rect">
            <a:avLst/>
          </a:prstGeom>
          <a:solidFill>
            <a:schemeClr val="accent2">
              <a:lumMod val="5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6E5C656-E298-4B4D-826A-57541FB5C47F}"/>
              </a:ext>
            </a:extLst>
          </p:cNvPr>
          <p:cNvSpPr txBox="1">
            <a:spLocks/>
          </p:cNvSpPr>
          <p:nvPr/>
        </p:nvSpPr>
        <p:spPr>
          <a:xfrm>
            <a:off x="391846" y="3208790"/>
            <a:ext cx="10423579" cy="5767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>
                <a:solidFill>
                  <a:schemeClr val="tx1">
                    <a:lumMod val="95000"/>
                  </a:schemeClr>
                </a:solidFill>
              </a:rPr>
              <a:t>Outcomes </a:t>
            </a:r>
            <a:r>
              <a:rPr lang="en-US" sz="3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(AB104, 2015)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DD7FE1-FDC8-453A-A907-1938A2790B74}"/>
              </a:ext>
            </a:extLst>
          </p:cNvPr>
          <p:cNvSpPr txBox="1"/>
          <p:nvPr/>
        </p:nvSpPr>
        <p:spPr>
          <a:xfrm>
            <a:off x="858816" y="3881736"/>
            <a:ext cx="10719152" cy="26161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200"/>
              </a:spcBef>
              <a:buClr>
                <a:schemeClr val="bg2">
                  <a:lumMod val="20000"/>
                  <a:lumOff val="8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Adults Served by Consortia</a:t>
            </a:r>
          </a:p>
          <a:p>
            <a:pPr marL="285750" indent="-285750">
              <a:spcBef>
                <a:spcPts val="200"/>
              </a:spcBef>
              <a:buClr>
                <a:schemeClr val="bg2">
                  <a:lumMod val="20000"/>
                  <a:lumOff val="8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Improved Literacy Skills</a:t>
            </a:r>
          </a:p>
          <a:p>
            <a:pPr marL="285750" indent="-285750">
              <a:spcBef>
                <a:spcPts val="200"/>
              </a:spcBef>
              <a:buClr>
                <a:schemeClr val="bg2">
                  <a:lumMod val="20000"/>
                  <a:lumOff val="8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Completion of High School Diploma or Equivalent</a:t>
            </a:r>
          </a:p>
          <a:p>
            <a:pPr marL="285750" indent="-285750">
              <a:spcBef>
                <a:spcPts val="200"/>
              </a:spcBef>
              <a:buClr>
                <a:schemeClr val="bg2">
                  <a:lumMod val="20000"/>
                  <a:lumOff val="8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Completion of postsecondary certificates, degrees, or training programs</a:t>
            </a:r>
          </a:p>
          <a:p>
            <a:pPr marL="285750" indent="-285750">
              <a:spcBef>
                <a:spcPts val="200"/>
              </a:spcBef>
              <a:buClr>
                <a:schemeClr val="bg2">
                  <a:lumMod val="20000"/>
                  <a:lumOff val="8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Employment</a:t>
            </a:r>
          </a:p>
          <a:p>
            <a:pPr marL="285750" indent="-285750">
              <a:spcBef>
                <a:spcPts val="200"/>
              </a:spcBef>
              <a:buClr>
                <a:schemeClr val="bg2">
                  <a:lumMod val="20000"/>
                  <a:lumOff val="8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Wage Increases</a:t>
            </a:r>
          </a:p>
          <a:p>
            <a:pPr marL="285750" indent="-285750">
              <a:spcBef>
                <a:spcPts val="200"/>
              </a:spcBef>
              <a:buClr>
                <a:schemeClr val="bg2">
                  <a:lumMod val="20000"/>
                  <a:lumOff val="8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Transition into Postsecondary Education</a:t>
            </a:r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A61C2A5-19BC-4EF8-A369-38CC55448C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725"/>
          <a:stretch/>
        </p:blipFill>
        <p:spPr>
          <a:xfrm>
            <a:off x="9738092" y="87780"/>
            <a:ext cx="2383981" cy="419498"/>
          </a:xfrm>
          <a:prstGeom prst="rect">
            <a:avLst/>
          </a:prstGeom>
        </p:spPr>
      </p:pic>
      <p:pic>
        <p:nvPicPr>
          <p:cNvPr id="20" name="Picture 19" descr="A picture containing flower, drawing&#10;&#10;Description automatically generated">
            <a:extLst>
              <a:ext uri="{FF2B5EF4-FFF2-40B4-BE49-F238E27FC236}">
                <a16:creationId xmlns:a16="http://schemas.microsoft.com/office/drawing/2014/main" id="{BDAD4A99-4D39-4A3A-AD86-46DEAEE712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2" t="24533" r="27385" b="22638"/>
          <a:stretch/>
        </p:blipFill>
        <p:spPr>
          <a:xfrm>
            <a:off x="11080376" y="5690664"/>
            <a:ext cx="1025560" cy="108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9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9D015-9526-4268-97F1-7CF1E0384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27" y="749765"/>
            <a:ext cx="10423579" cy="576739"/>
          </a:xfrm>
        </p:spPr>
        <p:txBody>
          <a:bodyPr/>
          <a:lstStyle/>
          <a:p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CAEP CTE Mapping Project -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3A3A0-709C-4BF2-A610-BDA8C20A4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130" y="1748593"/>
            <a:ext cx="9350250" cy="3360814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800" dirty="0"/>
              <a:t>Understand the continuum of courses offered by adult education and noncredit practitioners</a:t>
            </a:r>
          </a:p>
          <a:p>
            <a:pPr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800" dirty="0"/>
              <a:t>Look at the relationship between adult education and credit programs and regional labor markets</a:t>
            </a:r>
          </a:p>
          <a:p>
            <a:pPr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800" dirty="0"/>
              <a:t>Support local pathway development for consortia and conversations about how to better track pathway data for CAEP students 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93179B4-6587-4066-9FAB-60F5A13265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725"/>
          <a:stretch/>
        </p:blipFill>
        <p:spPr>
          <a:xfrm>
            <a:off x="9738092" y="87780"/>
            <a:ext cx="2383981" cy="419498"/>
          </a:xfrm>
          <a:prstGeom prst="rect">
            <a:avLst/>
          </a:prstGeom>
        </p:spPr>
      </p:pic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id="{93A0D228-7504-4071-AC19-DF6480B860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6" y="88298"/>
            <a:ext cx="1619971" cy="420624"/>
          </a:xfrm>
          <a:prstGeom prst="rect">
            <a:avLst/>
          </a:prstGeom>
        </p:spPr>
      </p:pic>
      <p:pic>
        <p:nvPicPr>
          <p:cNvPr id="9" name="Picture 8" descr="A picture containing flower, drawing&#10;&#10;Description automatically generated">
            <a:extLst>
              <a:ext uri="{FF2B5EF4-FFF2-40B4-BE49-F238E27FC236}">
                <a16:creationId xmlns:a16="http://schemas.microsoft.com/office/drawing/2014/main" id="{FE595380-DFC9-4CF2-AC05-FF7E54A816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2" t="24533" r="27385" b="22638"/>
          <a:stretch/>
        </p:blipFill>
        <p:spPr>
          <a:xfrm>
            <a:off x="11080376" y="5690664"/>
            <a:ext cx="1025560" cy="108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79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12E3267-7ABE-412B-8580-47EC0D1F6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0B62C5A-2250-4380-AB23-DB87446CC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D42CF425-7213-4F89-B0FF-4C2BDDD9C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35DA97D-88F8-4249-B650-4FC9FD50A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3F38673-6E30-4BAE-AC67-0B283EBF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02A25CB-1ED1-4C87-AB49-8D3BC684D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22574F-08C9-497E-9329-4577D496A3F5}"/>
              </a:ext>
            </a:extLst>
          </p:cNvPr>
          <p:cNvSpPr/>
          <p:nvPr/>
        </p:nvSpPr>
        <p:spPr>
          <a:xfrm>
            <a:off x="7809954" y="1674807"/>
            <a:ext cx="3991650" cy="6023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What we Offer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484F10F-334C-431A-8E30-B66B496C5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475977" y="-475977"/>
            <a:ext cx="6858000" cy="7809953"/>
          </a:xfrm>
          <a:custGeom>
            <a:avLst/>
            <a:gdLst>
              <a:gd name="connsiteX0" fmla="*/ 6858000 w 6858000"/>
              <a:gd name="connsiteY0" fmla="*/ 1344715 h 7809953"/>
              <a:gd name="connsiteX1" fmla="*/ 6858000 w 6858000"/>
              <a:gd name="connsiteY1" fmla="*/ 1177 h 7809953"/>
              <a:gd name="connsiteX2" fmla="*/ 6702323 w 6858000"/>
              <a:gd name="connsiteY2" fmla="*/ 26222 h 7809953"/>
              <a:gd name="connsiteX3" fmla="*/ 6547332 w 6858000"/>
              <a:gd name="connsiteY3" fmla="*/ 50091 h 7809953"/>
              <a:gd name="connsiteX4" fmla="*/ 6391656 w 6858000"/>
              <a:gd name="connsiteY4" fmla="*/ 73455 h 7809953"/>
              <a:gd name="connsiteX5" fmla="*/ 6235293 w 6858000"/>
              <a:gd name="connsiteY5" fmla="*/ 93458 h 7809953"/>
              <a:gd name="connsiteX6" fmla="*/ 6079617 w 6858000"/>
              <a:gd name="connsiteY6" fmla="*/ 113629 h 7809953"/>
              <a:gd name="connsiteX7" fmla="*/ 5923254 w 6858000"/>
              <a:gd name="connsiteY7" fmla="*/ 132455 h 7809953"/>
              <a:gd name="connsiteX8" fmla="*/ 5768949 w 6858000"/>
              <a:gd name="connsiteY8" fmla="*/ 148591 h 7809953"/>
              <a:gd name="connsiteX9" fmla="*/ 5612587 w 6858000"/>
              <a:gd name="connsiteY9" fmla="*/ 163887 h 7809953"/>
              <a:gd name="connsiteX10" fmla="*/ 5456910 w 6858000"/>
              <a:gd name="connsiteY10" fmla="*/ 177839 h 7809953"/>
              <a:gd name="connsiteX11" fmla="*/ 5303977 w 6858000"/>
              <a:gd name="connsiteY11" fmla="*/ 189941 h 7809953"/>
              <a:gd name="connsiteX12" fmla="*/ 5148986 w 6858000"/>
              <a:gd name="connsiteY12" fmla="*/ 202044 h 7809953"/>
              <a:gd name="connsiteX13" fmla="*/ 4996053 w 6858000"/>
              <a:gd name="connsiteY13" fmla="*/ 212129 h 7809953"/>
              <a:gd name="connsiteX14" fmla="*/ 4843119 w 6858000"/>
              <a:gd name="connsiteY14" fmla="*/ 220029 h 7809953"/>
              <a:gd name="connsiteX15" fmla="*/ 4690872 w 6858000"/>
              <a:gd name="connsiteY15" fmla="*/ 228266 h 7809953"/>
              <a:gd name="connsiteX16" fmla="*/ 4539996 w 6858000"/>
              <a:gd name="connsiteY16" fmla="*/ 235157 h 7809953"/>
              <a:gd name="connsiteX17" fmla="*/ 4390491 w 6858000"/>
              <a:gd name="connsiteY17" fmla="*/ 240032 h 7809953"/>
              <a:gd name="connsiteX18" fmla="*/ 4240987 w 6858000"/>
              <a:gd name="connsiteY18" fmla="*/ 244234 h 7809953"/>
              <a:gd name="connsiteX19" fmla="*/ 4092855 w 6858000"/>
              <a:gd name="connsiteY19" fmla="*/ 248268 h 7809953"/>
              <a:gd name="connsiteX20" fmla="*/ 3946779 w 6858000"/>
              <a:gd name="connsiteY20" fmla="*/ 250117 h 7809953"/>
              <a:gd name="connsiteX21" fmla="*/ 3800704 w 6858000"/>
              <a:gd name="connsiteY21" fmla="*/ 252134 h 7809953"/>
              <a:gd name="connsiteX22" fmla="*/ 3656685 w 6858000"/>
              <a:gd name="connsiteY22" fmla="*/ 253143 h 7809953"/>
              <a:gd name="connsiteX23" fmla="*/ 3514039 w 6858000"/>
              <a:gd name="connsiteY23" fmla="*/ 252134 h 7809953"/>
              <a:gd name="connsiteX24" fmla="*/ 3372765 w 6858000"/>
              <a:gd name="connsiteY24" fmla="*/ 252134 h 7809953"/>
              <a:gd name="connsiteX25" fmla="*/ 3232861 w 6858000"/>
              <a:gd name="connsiteY25" fmla="*/ 250117 h 7809953"/>
              <a:gd name="connsiteX26" fmla="*/ 3095701 w 6858000"/>
              <a:gd name="connsiteY26" fmla="*/ 247092 h 7809953"/>
              <a:gd name="connsiteX27" fmla="*/ 2959913 w 6858000"/>
              <a:gd name="connsiteY27" fmla="*/ 244234 h 7809953"/>
              <a:gd name="connsiteX28" fmla="*/ 2826868 w 6858000"/>
              <a:gd name="connsiteY28" fmla="*/ 241040 h 7809953"/>
              <a:gd name="connsiteX29" fmla="*/ 2694508 w 6858000"/>
              <a:gd name="connsiteY29" fmla="*/ 236166 h 7809953"/>
              <a:gd name="connsiteX30" fmla="*/ 2564207 w 6858000"/>
              <a:gd name="connsiteY30" fmla="*/ 230955 h 7809953"/>
              <a:gd name="connsiteX31" fmla="*/ 2436648 w 6858000"/>
              <a:gd name="connsiteY31" fmla="*/ 226249 h 7809953"/>
              <a:gd name="connsiteX32" fmla="*/ 2187702 w 6858000"/>
              <a:gd name="connsiteY32" fmla="*/ 212969 h 7809953"/>
              <a:gd name="connsiteX33" fmla="*/ 1949044 w 6858000"/>
              <a:gd name="connsiteY33" fmla="*/ 198850 h 7809953"/>
              <a:gd name="connsiteX34" fmla="*/ 1719987 w 6858000"/>
              <a:gd name="connsiteY34" fmla="*/ 184058 h 7809953"/>
              <a:gd name="connsiteX35" fmla="*/ 1503274 w 6858000"/>
              <a:gd name="connsiteY35" fmla="*/ 167753 h 7809953"/>
              <a:gd name="connsiteX36" fmla="*/ 1296162 w 6858000"/>
              <a:gd name="connsiteY36" fmla="*/ 150776 h 7809953"/>
              <a:gd name="connsiteX37" fmla="*/ 1104138 w 6858000"/>
              <a:gd name="connsiteY37" fmla="*/ 132455 h 7809953"/>
              <a:gd name="connsiteX38" fmla="*/ 923773 w 6858000"/>
              <a:gd name="connsiteY38" fmla="*/ 114469 h 7809953"/>
              <a:gd name="connsiteX39" fmla="*/ 757809 w 6858000"/>
              <a:gd name="connsiteY39" fmla="*/ 96484 h 7809953"/>
              <a:gd name="connsiteX40" fmla="*/ 605562 w 6858000"/>
              <a:gd name="connsiteY40" fmla="*/ 79507 h 7809953"/>
              <a:gd name="connsiteX41" fmla="*/ 470459 w 6858000"/>
              <a:gd name="connsiteY41" fmla="*/ 63370 h 7809953"/>
              <a:gd name="connsiteX42" fmla="*/ 348387 w 6858000"/>
              <a:gd name="connsiteY42" fmla="*/ 48074 h 7809953"/>
              <a:gd name="connsiteX43" fmla="*/ 245517 w 6858000"/>
              <a:gd name="connsiteY43" fmla="*/ 35299 h 7809953"/>
              <a:gd name="connsiteX44" fmla="*/ 159106 w 6858000"/>
              <a:gd name="connsiteY44" fmla="*/ 23197 h 7809953"/>
              <a:gd name="connsiteX45" fmla="*/ 40462 w 6858000"/>
              <a:gd name="connsiteY45" fmla="*/ 5883 h 7809953"/>
              <a:gd name="connsiteX46" fmla="*/ 0 w 6858000"/>
              <a:gd name="connsiteY46" fmla="*/ 0 h 7809953"/>
              <a:gd name="connsiteX47" fmla="*/ 0 w 6858000"/>
              <a:gd name="connsiteY47" fmla="*/ 652830 h 7809953"/>
              <a:gd name="connsiteX48" fmla="*/ 0 w 6858000"/>
              <a:gd name="connsiteY48" fmla="*/ 652830 h 7809953"/>
              <a:gd name="connsiteX49" fmla="*/ 0 w 6858000"/>
              <a:gd name="connsiteY49" fmla="*/ 7809953 h 7809953"/>
              <a:gd name="connsiteX50" fmla="*/ 6857999 w 6858000"/>
              <a:gd name="connsiteY50" fmla="*/ 7809953 h 7809953"/>
              <a:gd name="connsiteX51" fmla="*/ 6857999 w 6858000"/>
              <a:gd name="connsiteY51" fmla="*/ 1344715 h 780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0" h="7809953">
                <a:moveTo>
                  <a:pt x="6858000" y="1344715"/>
                </a:moveTo>
                <a:lnTo>
                  <a:pt x="6858000" y="1177"/>
                </a:lnTo>
                <a:lnTo>
                  <a:pt x="6702323" y="26222"/>
                </a:lnTo>
                <a:lnTo>
                  <a:pt x="6547332" y="50091"/>
                </a:lnTo>
                <a:lnTo>
                  <a:pt x="6391656" y="73455"/>
                </a:lnTo>
                <a:lnTo>
                  <a:pt x="6235293" y="93458"/>
                </a:lnTo>
                <a:lnTo>
                  <a:pt x="6079617" y="113629"/>
                </a:lnTo>
                <a:lnTo>
                  <a:pt x="5923254" y="132455"/>
                </a:lnTo>
                <a:lnTo>
                  <a:pt x="5768949" y="148591"/>
                </a:lnTo>
                <a:lnTo>
                  <a:pt x="5612587" y="163887"/>
                </a:lnTo>
                <a:lnTo>
                  <a:pt x="5456910" y="177839"/>
                </a:lnTo>
                <a:lnTo>
                  <a:pt x="5303977" y="189941"/>
                </a:lnTo>
                <a:lnTo>
                  <a:pt x="5148986" y="202044"/>
                </a:lnTo>
                <a:lnTo>
                  <a:pt x="4996053" y="212129"/>
                </a:lnTo>
                <a:lnTo>
                  <a:pt x="4843119" y="220029"/>
                </a:lnTo>
                <a:lnTo>
                  <a:pt x="4690872" y="228266"/>
                </a:lnTo>
                <a:lnTo>
                  <a:pt x="4539996" y="235157"/>
                </a:lnTo>
                <a:lnTo>
                  <a:pt x="4390491" y="240032"/>
                </a:lnTo>
                <a:lnTo>
                  <a:pt x="4240987" y="244234"/>
                </a:lnTo>
                <a:lnTo>
                  <a:pt x="4092855" y="248268"/>
                </a:lnTo>
                <a:lnTo>
                  <a:pt x="3946779" y="250117"/>
                </a:lnTo>
                <a:lnTo>
                  <a:pt x="3800704" y="252134"/>
                </a:lnTo>
                <a:lnTo>
                  <a:pt x="3656685" y="253143"/>
                </a:lnTo>
                <a:lnTo>
                  <a:pt x="3514039" y="252134"/>
                </a:lnTo>
                <a:lnTo>
                  <a:pt x="3372765" y="252134"/>
                </a:lnTo>
                <a:lnTo>
                  <a:pt x="3232861" y="250117"/>
                </a:lnTo>
                <a:lnTo>
                  <a:pt x="3095701" y="247092"/>
                </a:lnTo>
                <a:lnTo>
                  <a:pt x="2959913" y="244234"/>
                </a:lnTo>
                <a:lnTo>
                  <a:pt x="2826868" y="241040"/>
                </a:lnTo>
                <a:lnTo>
                  <a:pt x="2694508" y="236166"/>
                </a:lnTo>
                <a:lnTo>
                  <a:pt x="2564207" y="230955"/>
                </a:lnTo>
                <a:lnTo>
                  <a:pt x="2436648" y="226249"/>
                </a:lnTo>
                <a:lnTo>
                  <a:pt x="2187702" y="212969"/>
                </a:lnTo>
                <a:lnTo>
                  <a:pt x="1949044" y="198850"/>
                </a:lnTo>
                <a:lnTo>
                  <a:pt x="1719987" y="184058"/>
                </a:lnTo>
                <a:lnTo>
                  <a:pt x="1503274" y="167753"/>
                </a:lnTo>
                <a:lnTo>
                  <a:pt x="1296162" y="150776"/>
                </a:lnTo>
                <a:lnTo>
                  <a:pt x="1104138" y="132455"/>
                </a:lnTo>
                <a:lnTo>
                  <a:pt x="923773" y="114469"/>
                </a:lnTo>
                <a:lnTo>
                  <a:pt x="757809" y="96484"/>
                </a:lnTo>
                <a:lnTo>
                  <a:pt x="605562" y="79507"/>
                </a:lnTo>
                <a:lnTo>
                  <a:pt x="470459" y="63370"/>
                </a:lnTo>
                <a:lnTo>
                  <a:pt x="348387" y="48074"/>
                </a:lnTo>
                <a:lnTo>
                  <a:pt x="245517" y="35299"/>
                </a:lnTo>
                <a:lnTo>
                  <a:pt x="159106" y="23197"/>
                </a:lnTo>
                <a:lnTo>
                  <a:pt x="40462" y="5883"/>
                </a:lnTo>
                <a:lnTo>
                  <a:pt x="0" y="0"/>
                </a:lnTo>
                <a:lnTo>
                  <a:pt x="0" y="652830"/>
                </a:lnTo>
                <a:lnTo>
                  <a:pt x="0" y="652830"/>
                </a:lnTo>
                <a:lnTo>
                  <a:pt x="0" y="7809953"/>
                </a:lnTo>
                <a:lnTo>
                  <a:pt x="6857999" y="7809953"/>
                </a:lnTo>
                <a:lnTo>
                  <a:pt x="6857999" y="13447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8" name="Freeform 31">
            <a:extLst>
              <a:ext uri="{FF2B5EF4-FFF2-40B4-BE49-F238E27FC236}">
                <a16:creationId xmlns:a16="http://schemas.microsoft.com/office/drawing/2014/main" id="{AEA0BB24-2B23-4B19-996F-58DA607EE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1" name="Picture 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D24B949-3B11-4759-86D0-8F5FED8D49E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725"/>
          <a:stretch/>
        </p:blipFill>
        <p:spPr>
          <a:xfrm>
            <a:off x="9738092" y="87780"/>
            <a:ext cx="2383981" cy="4194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2AE7BC-B429-4FD5-8A9C-65108E6DE494}"/>
              </a:ext>
            </a:extLst>
          </p:cNvPr>
          <p:cNvSpPr txBox="1"/>
          <p:nvPr/>
        </p:nvSpPr>
        <p:spPr>
          <a:xfrm>
            <a:off x="8242967" y="2475164"/>
            <a:ext cx="37052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Mapping Offerings that can inform local pathway and curriculum development</a:t>
            </a:r>
          </a:p>
        </p:txBody>
      </p:sp>
      <p:pic>
        <p:nvPicPr>
          <p:cNvPr id="40" name="Picture 39" descr="A picture containing object&#10;&#10;Description automatically generated">
            <a:extLst>
              <a:ext uri="{FF2B5EF4-FFF2-40B4-BE49-F238E27FC236}">
                <a16:creationId xmlns:a16="http://schemas.microsoft.com/office/drawing/2014/main" id="{8C08592E-A5BB-42E2-B3F6-7749F15E5B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6" y="88298"/>
            <a:ext cx="1619971" cy="4206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E606731-CBDA-4730-BDD1-A02C42C2261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6" b="12509"/>
          <a:stretch/>
        </p:blipFill>
        <p:spPr>
          <a:xfrm>
            <a:off x="162224" y="1141407"/>
            <a:ext cx="7374691" cy="47004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C0E9B4-083C-4497-A7B5-C3F6EFCD02B4}"/>
              </a:ext>
            </a:extLst>
          </p:cNvPr>
          <p:cNvSpPr txBox="1"/>
          <p:nvPr/>
        </p:nvSpPr>
        <p:spPr>
          <a:xfrm>
            <a:off x="1549880" y="701688"/>
            <a:ext cx="470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Industrial Trades Offerings</a:t>
            </a:r>
          </a:p>
        </p:txBody>
      </p:sp>
      <p:pic>
        <p:nvPicPr>
          <p:cNvPr id="23" name="Picture 22" descr="A picture containing flower, drawing&#10;&#10;Description automatically generated">
            <a:extLst>
              <a:ext uri="{FF2B5EF4-FFF2-40B4-BE49-F238E27FC236}">
                <a16:creationId xmlns:a16="http://schemas.microsoft.com/office/drawing/2014/main" id="{D8192EDA-A828-43B4-9C91-67E7A62CCC8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2" t="24533" r="27385" b="22638"/>
          <a:stretch/>
        </p:blipFill>
        <p:spPr>
          <a:xfrm>
            <a:off x="11080376" y="5690664"/>
            <a:ext cx="1025560" cy="108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5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2931710-D339-4980-B570-2AA2127DDB63}"/>
              </a:ext>
            </a:extLst>
          </p:cNvPr>
          <p:cNvSpPr txBox="1">
            <a:spLocks/>
          </p:cNvSpPr>
          <p:nvPr/>
        </p:nvSpPr>
        <p:spPr>
          <a:xfrm>
            <a:off x="379427" y="749765"/>
            <a:ext cx="10423579" cy="5767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3A3A0-709C-4BF2-A610-BDA8C20A4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365" y="1756499"/>
            <a:ext cx="10318791" cy="3939543"/>
          </a:xfrm>
        </p:spPr>
        <p:txBody>
          <a:bodyPr>
            <a:normAutofit fontScale="92500"/>
          </a:bodyPr>
          <a:lstStyle/>
          <a:p>
            <a:pPr>
              <a:buClr>
                <a:srgbClr val="C00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Develop a data structure for coding CTE courses</a:t>
            </a:r>
          </a:p>
          <a:p>
            <a:pPr>
              <a:buClr>
                <a:srgbClr val="C00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Gathered K12 adult course catalogues and scraped data about courses, certificates and programs of study</a:t>
            </a:r>
          </a:p>
          <a:p>
            <a:pPr>
              <a:buClr>
                <a:srgbClr val="C00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Downloaded college noncredit information from CO Curriculum Inventory and employment data using EMSI</a:t>
            </a:r>
          </a:p>
          <a:p>
            <a:pPr>
              <a:buClr>
                <a:srgbClr val="C00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Analysis and organization of the data into infographics and visualizations</a:t>
            </a:r>
          </a:p>
          <a:p>
            <a:pPr>
              <a:buClr>
                <a:srgbClr val="C00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Conduct snapshot vetting interviews with a limited number of practitioners – 14 interviews were conducted (2 per region)</a:t>
            </a:r>
          </a:p>
          <a:p>
            <a:pPr>
              <a:buClr>
                <a:srgbClr val="C00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Development of reports and data tools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8F7A337-2D57-40F8-8601-6F73B2512A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725"/>
          <a:stretch/>
        </p:blipFill>
        <p:spPr>
          <a:xfrm>
            <a:off x="9738092" y="87780"/>
            <a:ext cx="2383981" cy="419498"/>
          </a:xfrm>
          <a:prstGeom prst="rect">
            <a:avLst/>
          </a:prstGeom>
        </p:spPr>
      </p:pic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id="{1278ABEA-F5DF-467E-A678-E7B454E551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6" y="88298"/>
            <a:ext cx="1619971" cy="420624"/>
          </a:xfrm>
          <a:prstGeom prst="rect">
            <a:avLst/>
          </a:prstGeom>
        </p:spPr>
      </p:pic>
      <p:pic>
        <p:nvPicPr>
          <p:cNvPr id="12" name="Picture 11" descr="A picture containing flower, drawing&#10;&#10;Description automatically generated">
            <a:extLst>
              <a:ext uri="{FF2B5EF4-FFF2-40B4-BE49-F238E27FC236}">
                <a16:creationId xmlns:a16="http://schemas.microsoft.com/office/drawing/2014/main" id="{700F23D9-914F-41EF-9456-D06228E344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2" t="24533" r="27385" b="22638"/>
          <a:stretch/>
        </p:blipFill>
        <p:spPr>
          <a:xfrm>
            <a:off x="11080376" y="5690664"/>
            <a:ext cx="1025560" cy="108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5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12E3267-7ABE-412B-8580-47EC0D1F6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0B62C5A-2250-4380-AB23-DB87446CC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D42CF425-7213-4F89-B0FF-4C2BDDD9C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35DA97D-88F8-4249-B650-4FC9FD50A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3F38673-6E30-4BAE-AC67-0B283EBF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02A25CB-1ED1-4C87-AB49-8D3BC684D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22574F-08C9-497E-9329-4577D496A3F5}"/>
              </a:ext>
            </a:extLst>
          </p:cNvPr>
          <p:cNvSpPr/>
          <p:nvPr/>
        </p:nvSpPr>
        <p:spPr>
          <a:xfrm>
            <a:off x="8265872" y="1505154"/>
            <a:ext cx="2963830" cy="6023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Field Structure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484F10F-334C-431A-8E30-B66B496C5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475977" y="-475977"/>
            <a:ext cx="6858000" cy="7809953"/>
          </a:xfrm>
          <a:custGeom>
            <a:avLst/>
            <a:gdLst>
              <a:gd name="connsiteX0" fmla="*/ 6858000 w 6858000"/>
              <a:gd name="connsiteY0" fmla="*/ 1344715 h 7809953"/>
              <a:gd name="connsiteX1" fmla="*/ 6858000 w 6858000"/>
              <a:gd name="connsiteY1" fmla="*/ 1177 h 7809953"/>
              <a:gd name="connsiteX2" fmla="*/ 6702323 w 6858000"/>
              <a:gd name="connsiteY2" fmla="*/ 26222 h 7809953"/>
              <a:gd name="connsiteX3" fmla="*/ 6547332 w 6858000"/>
              <a:gd name="connsiteY3" fmla="*/ 50091 h 7809953"/>
              <a:gd name="connsiteX4" fmla="*/ 6391656 w 6858000"/>
              <a:gd name="connsiteY4" fmla="*/ 73455 h 7809953"/>
              <a:gd name="connsiteX5" fmla="*/ 6235293 w 6858000"/>
              <a:gd name="connsiteY5" fmla="*/ 93458 h 7809953"/>
              <a:gd name="connsiteX6" fmla="*/ 6079617 w 6858000"/>
              <a:gd name="connsiteY6" fmla="*/ 113629 h 7809953"/>
              <a:gd name="connsiteX7" fmla="*/ 5923254 w 6858000"/>
              <a:gd name="connsiteY7" fmla="*/ 132455 h 7809953"/>
              <a:gd name="connsiteX8" fmla="*/ 5768949 w 6858000"/>
              <a:gd name="connsiteY8" fmla="*/ 148591 h 7809953"/>
              <a:gd name="connsiteX9" fmla="*/ 5612587 w 6858000"/>
              <a:gd name="connsiteY9" fmla="*/ 163887 h 7809953"/>
              <a:gd name="connsiteX10" fmla="*/ 5456910 w 6858000"/>
              <a:gd name="connsiteY10" fmla="*/ 177839 h 7809953"/>
              <a:gd name="connsiteX11" fmla="*/ 5303977 w 6858000"/>
              <a:gd name="connsiteY11" fmla="*/ 189941 h 7809953"/>
              <a:gd name="connsiteX12" fmla="*/ 5148986 w 6858000"/>
              <a:gd name="connsiteY12" fmla="*/ 202044 h 7809953"/>
              <a:gd name="connsiteX13" fmla="*/ 4996053 w 6858000"/>
              <a:gd name="connsiteY13" fmla="*/ 212129 h 7809953"/>
              <a:gd name="connsiteX14" fmla="*/ 4843119 w 6858000"/>
              <a:gd name="connsiteY14" fmla="*/ 220029 h 7809953"/>
              <a:gd name="connsiteX15" fmla="*/ 4690872 w 6858000"/>
              <a:gd name="connsiteY15" fmla="*/ 228266 h 7809953"/>
              <a:gd name="connsiteX16" fmla="*/ 4539996 w 6858000"/>
              <a:gd name="connsiteY16" fmla="*/ 235157 h 7809953"/>
              <a:gd name="connsiteX17" fmla="*/ 4390491 w 6858000"/>
              <a:gd name="connsiteY17" fmla="*/ 240032 h 7809953"/>
              <a:gd name="connsiteX18" fmla="*/ 4240987 w 6858000"/>
              <a:gd name="connsiteY18" fmla="*/ 244234 h 7809953"/>
              <a:gd name="connsiteX19" fmla="*/ 4092855 w 6858000"/>
              <a:gd name="connsiteY19" fmla="*/ 248268 h 7809953"/>
              <a:gd name="connsiteX20" fmla="*/ 3946779 w 6858000"/>
              <a:gd name="connsiteY20" fmla="*/ 250117 h 7809953"/>
              <a:gd name="connsiteX21" fmla="*/ 3800704 w 6858000"/>
              <a:gd name="connsiteY21" fmla="*/ 252134 h 7809953"/>
              <a:gd name="connsiteX22" fmla="*/ 3656685 w 6858000"/>
              <a:gd name="connsiteY22" fmla="*/ 253143 h 7809953"/>
              <a:gd name="connsiteX23" fmla="*/ 3514039 w 6858000"/>
              <a:gd name="connsiteY23" fmla="*/ 252134 h 7809953"/>
              <a:gd name="connsiteX24" fmla="*/ 3372765 w 6858000"/>
              <a:gd name="connsiteY24" fmla="*/ 252134 h 7809953"/>
              <a:gd name="connsiteX25" fmla="*/ 3232861 w 6858000"/>
              <a:gd name="connsiteY25" fmla="*/ 250117 h 7809953"/>
              <a:gd name="connsiteX26" fmla="*/ 3095701 w 6858000"/>
              <a:gd name="connsiteY26" fmla="*/ 247092 h 7809953"/>
              <a:gd name="connsiteX27" fmla="*/ 2959913 w 6858000"/>
              <a:gd name="connsiteY27" fmla="*/ 244234 h 7809953"/>
              <a:gd name="connsiteX28" fmla="*/ 2826868 w 6858000"/>
              <a:gd name="connsiteY28" fmla="*/ 241040 h 7809953"/>
              <a:gd name="connsiteX29" fmla="*/ 2694508 w 6858000"/>
              <a:gd name="connsiteY29" fmla="*/ 236166 h 7809953"/>
              <a:gd name="connsiteX30" fmla="*/ 2564207 w 6858000"/>
              <a:gd name="connsiteY30" fmla="*/ 230955 h 7809953"/>
              <a:gd name="connsiteX31" fmla="*/ 2436648 w 6858000"/>
              <a:gd name="connsiteY31" fmla="*/ 226249 h 7809953"/>
              <a:gd name="connsiteX32" fmla="*/ 2187702 w 6858000"/>
              <a:gd name="connsiteY32" fmla="*/ 212969 h 7809953"/>
              <a:gd name="connsiteX33" fmla="*/ 1949044 w 6858000"/>
              <a:gd name="connsiteY33" fmla="*/ 198850 h 7809953"/>
              <a:gd name="connsiteX34" fmla="*/ 1719987 w 6858000"/>
              <a:gd name="connsiteY34" fmla="*/ 184058 h 7809953"/>
              <a:gd name="connsiteX35" fmla="*/ 1503274 w 6858000"/>
              <a:gd name="connsiteY35" fmla="*/ 167753 h 7809953"/>
              <a:gd name="connsiteX36" fmla="*/ 1296162 w 6858000"/>
              <a:gd name="connsiteY36" fmla="*/ 150776 h 7809953"/>
              <a:gd name="connsiteX37" fmla="*/ 1104138 w 6858000"/>
              <a:gd name="connsiteY37" fmla="*/ 132455 h 7809953"/>
              <a:gd name="connsiteX38" fmla="*/ 923773 w 6858000"/>
              <a:gd name="connsiteY38" fmla="*/ 114469 h 7809953"/>
              <a:gd name="connsiteX39" fmla="*/ 757809 w 6858000"/>
              <a:gd name="connsiteY39" fmla="*/ 96484 h 7809953"/>
              <a:gd name="connsiteX40" fmla="*/ 605562 w 6858000"/>
              <a:gd name="connsiteY40" fmla="*/ 79507 h 7809953"/>
              <a:gd name="connsiteX41" fmla="*/ 470459 w 6858000"/>
              <a:gd name="connsiteY41" fmla="*/ 63370 h 7809953"/>
              <a:gd name="connsiteX42" fmla="*/ 348387 w 6858000"/>
              <a:gd name="connsiteY42" fmla="*/ 48074 h 7809953"/>
              <a:gd name="connsiteX43" fmla="*/ 245517 w 6858000"/>
              <a:gd name="connsiteY43" fmla="*/ 35299 h 7809953"/>
              <a:gd name="connsiteX44" fmla="*/ 159106 w 6858000"/>
              <a:gd name="connsiteY44" fmla="*/ 23197 h 7809953"/>
              <a:gd name="connsiteX45" fmla="*/ 40462 w 6858000"/>
              <a:gd name="connsiteY45" fmla="*/ 5883 h 7809953"/>
              <a:gd name="connsiteX46" fmla="*/ 0 w 6858000"/>
              <a:gd name="connsiteY46" fmla="*/ 0 h 7809953"/>
              <a:gd name="connsiteX47" fmla="*/ 0 w 6858000"/>
              <a:gd name="connsiteY47" fmla="*/ 652830 h 7809953"/>
              <a:gd name="connsiteX48" fmla="*/ 0 w 6858000"/>
              <a:gd name="connsiteY48" fmla="*/ 652830 h 7809953"/>
              <a:gd name="connsiteX49" fmla="*/ 0 w 6858000"/>
              <a:gd name="connsiteY49" fmla="*/ 7809953 h 7809953"/>
              <a:gd name="connsiteX50" fmla="*/ 6857999 w 6858000"/>
              <a:gd name="connsiteY50" fmla="*/ 7809953 h 7809953"/>
              <a:gd name="connsiteX51" fmla="*/ 6857999 w 6858000"/>
              <a:gd name="connsiteY51" fmla="*/ 1344715 h 780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0" h="7809953">
                <a:moveTo>
                  <a:pt x="6858000" y="1344715"/>
                </a:moveTo>
                <a:lnTo>
                  <a:pt x="6858000" y="1177"/>
                </a:lnTo>
                <a:lnTo>
                  <a:pt x="6702323" y="26222"/>
                </a:lnTo>
                <a:lnTo>
                  <a:pt x="6547332" y="50091"/>
                </a:lnTo>
                <a:lnTo>
                  <a:pt x="6391656" y="73455"/>
                </a:lnTo>
                <a:lnTo>
                  <a:pt x="6235293" y="93458"/>
                </a:lnTo>
                <a:lnTo>
                  <a:pt x="6079617" y="113629"/>
                </a:lnTo>
                <a:lnTo>
                  <a:pt x="5923254" y="132455"/>
                </a:lnTo>
                <a:lnTo>
                  <a:pt x="5768949" y="148591"/>
                </a:lnTo>
                <a:lnTo>
                  <a:pt x="5612587" y="163887"/>
                </a:lnTo>
                <a:lnTo>
                  <a:pt x="5456910" y="177839"/>
                </a:lnTo>
                <a:lnTo>
                  <a:pt x="5303977" y="189941"/>
                </a:lnTo>
                <a:lnTo>
                  <a:pt x="5148986" y="202044"/>
                </a:lnTo>
                <a:lnTo>
                  <a:pt x="4996053" y="212129"/>
                </a:lnTo>
                <a:lnTo>
                  <a:pt x="4843119" y="220029"/>
                </a:lnTo>
                <a:lnTo>
                  <a:pt x="4690872" y="228266"/>
                </a:lnTo>
                <a:lnTo>
                  <a:pt x="4539996" y="235157"/>
                </a:lnTo>
                <a:lnTo>
                  <a:pt x="4390491" y="240032"/>
                </a:lnTo>
                <a:lnTo>
                  <a:pt x="4240987" y="244234"/>
                </a:lnTo>
                <a:lnTo>
                  <a:pt x="4092855" y="248268"/>
                </a:lnTo>
                <a:lnTo>
                  <a:pt x="3946779" y="250117"/>
                </a:lnTo>
                <a:lnTo>
                  <a:pt x="3800704" y="252134"/>
                </a:lnTo>
                <a:lnTo>
                  <a:pt x="3656685" y="253143"/>
                </a:lnTo>
                <a:lnTo>
                  <a:pt x="3514039" y="252134"/>
                </a:lnTo>
                <a:lnTo>
                  <a:pt x="3372765" y="252134"/>
                </a:lnTo>
                <a:lnTo>
                  <a:pt x="3232861" y="250117"/>
                </a:lnTo>
                <a:lnTo>
                  <a:pt x="3095701" y="247092"/>
                </a:lnTo>
                <a:lnTo>
                  <a:pt x="2959913" y="244234"/>
                </a:lnTo>
                <a:lnTo>
                  <a:pt x="2826868" y="241040"/>
                </a:lnTo>
                <a:lnTo>
                  <a:pt x="2694508" y="236166"/>
                </a:lnTo>
                <a:lnTo>
                  <a:pt x="2564207" y="230955"/>
                </a:lnTo>
                <a:lnTo>
                  <a:pt x="2436648" y="226249"/>
                </a:lnTo>
                <a:lnTo>
                  <a:pt x="2187702" y="212969"/>
                </a:lnTo>
                <a:lnTo>
                  <a:pt x="1949044" y="198850"/>
                </a:lnTo>
                <a:lnTo>
                  <a:pt x="1719987" y="184058"/>
                </a:lnTo>
                <a:lnTo>
                  <a:pt x="1503274" y="167753"/>
                </a:lnTo>
                <a:lnTo>
                  <a:pt x="1296162" y="150776"/>
                </a:lnTo>
                <a:lnTo>
                  <a:pt x="1104138" y="132455"/>
                </a:lnTo>
                <a:lnTo>
                  <a:pt x="923773" y="114469"/>
                </a:lnTo>
                <a:lnTo>
                  <a:pt x="757809" y="96484"/>
                </a:lnTo>
                <a:lnTo>
                  <a:pt x="605562" y="79507"/>
                </a:lnTo>
                <a:lnTo>
                  <a:pt x="470459" y="63370"/>
                </a:lnTo>
                <a:lnTo>
                  <a:pt x="348387" y="48074"/>
                </a:lnTo>
                <a:lnTo>
                  <a:pt x="245517" y="35299"/>
                </a:lnTo>
                <a:lnTo>
                  <a:pt x="159106" y="23197"/>
                </a:lnTo>
                <a:lnTo>
                  <a:pt x="40462" y="5883"/>
                </a:lnTo>
                <a:lnTo>
                  <a:pt x="0" y="0"/>
                </a:lnTo>
                <a:lnTo>
                  <a:pt x="0" y="652830"/>
                </a:lnTo>
                <a:lnTo>
                  <a:pt x="0" y="652830"/>
                </a:lnTo>
                <a:lnTo>
                  <a:pt x="0" y="7809953"/>
                </a:lnTo>
                <a:lnTo>
                  <a:pt x="6857999" y="7809953"/>
                </a:lnTo>
                <a:lnTo>
                  <a:pt x="6857999" y="13447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8" name="Freeform 31">
            <a:extLst>
              <a:ext uri="{FF2B5EF4-FFF2-40B4-BE49-F238E27FC236}">
                <a16:creationId xmlns:a16="http://schemas.microsoft.com/office/drawing/2014/main" id="{AEA0BB24-2B23-4B19-996F-58DA607EE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1" name="Picture 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D24B949-3B11-4759-86D0-8F5FED8D49E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725"/>
          <a:stretch/>
        </p:blipFill>
        <p:spPr>
          <a:xfrm>
            <a:off x="9738092" y="87780"/>
            <a:ext cx="2383981" cy="419498"/>
          </a:xfrm>
          <a:prstGeom prst="rect">
            <a:avLst/>
          </a:prstGeom>
        </p:spPr>
      </p:pic>
      <p:pic>
        <p:nvPicPr>
          <p:cNvPr id="40" name="Picture 39" descr="A picture containing object&#10;&#10;Description automatically generated">
            <a:extLst>
              <a:ext uri="{FF2B5EF4-FFF2-40B4-BE49-F238E27FC236}">
                <a16:creationId xmlns:a16="http://schemas.microsoft.com/office/drawing/2014/main" id="{8C08592E-A5BB-42E2-B3F6-7749F15E5B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6" y="88298"/>
            <a:ext cx="1619971" cy="420624"/>
          </a:xfrm>
          <a:prstGeom prst="rect">
            <a:avLst/>
          </a:prstGeom>
        </p:spPr>
      </p:pic>
      <p:pic>
        <p:nvPicPr>
          <p:cNvPr id="21" name="Picture 20" descr="A picture containing flower, drawing&#10;&#10;Description automatically generated">
            <a:extLst>
              <a:ext uri="{FF2B5EF4-FFF2-40B4-BE49-F238E27FC236}">
                <a16:creationId xmlns:a16="http://schemas.microsoft.com/office/drawing/2014/main" id="{DA93AF83-6982-41CB-A2D7-34D9E57735F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2" t="24533" r="27385" b="22638"/>
          <a:stretch/>
        </p:blipFill>
        <p:spPr>
          <a:xfrm>
            <a:off x="11080376" y="5690664"/>
            <a:ext cx="1025560" cy="10849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3A64CC8-BF29-415F-A137-7D19B85649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64596" y="731458"/>
            <a:ext cx="5956366" cy="595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4E7CC524621418951E798A26C1086" ma:contentTypeVersion="9" ma:contentTypeDescription="Create a new document." ma:contentTypeScope="" ma:versionID="2288787c61babe554b90495c3789d7c5">
  <xsd:schema xmlns:xsd="http://www.w3.org/2001/XMLSchema" xmlns:xs="http://www.w3.org/2001/XMLSchema" xmlns:p="http://schemas.microsoft.com/office/2006/metadata/properties" xmlns:ns2="9682fde2-0d99-4585-8154-fdea48568b58" targetNamespace="http://schemas.microsoft.com/office/2006/metadata/properties" ma:root="true" ma:fieldsID="850a857e7bd06a26625db0263e2b387c" ns2:_="">
    <xsd:import namespace="9682fde2-0d99-4585-8154-fdea48568b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2fde2-0d99-4585-8154-fdea48568b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2AABA04-C74C-48E3-AAD2-7288D9E530DB}"/>
</file>

<file path=customXml/itemProps2.xml><?xml version="1.0" encoding="utf-8"?>
<ds:datastoreItem xmlns:ds="http://schemas.openxmlformats.org/officeDocument/2006/customXml" ds:itemID="{C4C40DD5-4B6D-4565-91AC-A61E86167636}"/>
</file>

<file path=customXml/itemProps3.xml><?xml version="1.0" encoding="utf-8"?>
<ds:datastoreItem xmlns:ds="http://schemas.openxmlformats.org/officeDocument/2006/customXml" ds:itemID="{1A165B3B-F158-46D4-91F6-2DCFDCBEE77D}"/>
</file>

<file path=docProps/app.xml><?xml version="1.0" encoding="utf-8"?>
<Properties xmlns="http://schemas.openxmlformats.org/officeDocument/2006/extended-properties" xmlns:vt="http://schemas.openxmlformats.org/officeDocument/2006/docPropsVTypes">
  <TotalTime>2585</TotalTime>
  <Words>942</Words>
  <Application>Microsoft Office PowerPoint</Application>
  <PresentationFormat>Widescreen</PresentationFormat>
  <Paragraphs>116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Century Gothic</vt:lpstr>
      <vt:lpstr>Corbel</vt:lpstr>
      <vt:lpstr>Symbol</vt:lpstr>
      <vt:lpstr>Wingdings 3</vt:lpstr>
      <vt:lpstr>Ion</vt:lpstr>
      <vt:lpstr>PowerPoint Presentation</vt:lpstr>
      <vt:lpstr>PowerPoint Presentation</vt:lpstr>
      <vt:lpstr>Some of Our Lines of Work</vt:lpstr>
      <vt:lpstr>PowerPoint Presentation</vt:lpstr>
      <vt:lpstr>California Adult Education Program</vt:lpstr>
      <vt:lpstr>CAEP CTE Mapping Project - Purpose</vt:lpstr>
      <vt:lpstr>PowerPoint Presentation</vt:lpstr>
      <vt:lpstr>PowerPoint Presentation</vt:lpstr>
      <vt:lpstr>PowerPoint Presentation</vt:lpstr>
      <vt:lpstr>Scope and scale</vt:lpstr>
      <vt:lpstr>Organization: Course Types</vt:lpstr>
      <vt:lpstr>Organization – Occupational Clusters</vt:lpstr>
      <vt:lpstr>Summary AE Data –  Occupational Training  and  Occupational Support Courses</vt:lpstr>
      <vt:lpstr>Summary AE Data –  Workforce Preparation Courses</vt:lpstr>
      <vt:lpstr>Summary Adult Education Data – Career Exploration</vt:lpstr>
      <vt:lpstr>Comparison Sets and Grain Size:</vt:lpstr>
      <vt:lpstr>Statewide Meta- Cluster Summaries</vt:lpstr>
      <vt:lpstr>Statewide  Meta- Cluster  Summaries</vt:lpstr>
      <vt:lpstr>Statewide Meta-Cluster Summaries</vt:lpstr>
      <vt:lpstr>Statewide  Meta- Cluster  Summaries</vt:lpstr>
      <vt:lpstr>Statewide Meta-Cluster Summaries</vt:lpstr>
      <vt:lpstr>Adult Ed  Education To Workforce  Dashboard</vt:lpstr>
      <vt:lpstr>Live Demo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Randal Tillery</dc:creator>
  <cp:lastModifiedBy>Veronica Parker</cp:lastModifiedBy>
  <cp:revision>27</cp:revision>
  <dcterms:created xsi:type="dcterms:W3CDTF">2020-06-30T20:22:22Z</dcterms:created>
  <dcterms:modified xsi:type="dcterms:W3CDTF">2020-08-06T17:57:52Z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0x010100D914E7CC524621418951E798A26C1086</vt:lpwstr>
  </property>
</Properties>
</file>