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61" r:id="rId23"/>
    <p:sldId id="287" r:id="rId24"/>
    <p:sldId id="288" r:id="rId25"/>
    <p:sldId id="262" r:id="rId26"/>
    <p:sldId id="263" r:id="rId27"/>
    <p:sldId id="286" r:id="rId28"/>
    <p:sldId id="265" r:id="rId29"/>
    <p:sldId id="266" r:id="rId30"/>
    <p:sldId id="267" r:id="rId31"/>
    <p:sldId id="268" r:id="rId32"/>
    <p:sldId id="269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Helvetica Neue" panose="020B0604020202020204" charset="0"/>
      <p:regular r:id="rId45"/>
      <p:bold r:id="rId46"/>
      <p:italic r:id="rId47"/>
      <p:boldItalic r:id="rId48"/>
    </p:embeddedFont>
    <p:embeddedFont>
      <p:font typeface="Helvetica Neue Light" panose="020B0604020202020204" charset="0"/>
      <p:regular r:id="rId49"/>
      <p:bold r:id="rId50"/>
      <p:italic r:id="rId51"/>
      <p:boldItalic r:id="rId52"/>
    </p:embeddedFont>
    <p:embeddedFont>
      <p:font typeface="Wingdings 3" panose="05040102010807070707" pitchFamily="18" charset="2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i5LBPukdSIsUVoVuIvT675COlI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18" autoAdjust="0"/>
  </p:normalViewPr>
  <p:slideViewPr>
    <p:cSldViewPr snapToGrid="0">
      <p:cViewPr varScale="1">
        <p:scale>
          <a:sx n="60" d="100"/>
          <a:sy n="60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notesSlides/_rels/notesSlide28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874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694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7735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9875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946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6672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243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239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4895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110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777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153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54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96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319345970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531934597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EdTech Center (WorldEd.org)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Ready – set – go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https://edtech.worlded.org/wp-content/uploads/2020/04/Ready-Set-Go-FINAL.pdf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Tips for DL: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4"/>
              </a:rPr>
              <a:t>https://edtech.worlded.org/tips-for-distance-learning/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IDEAL Consortium Handbook: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https://edtech.worlded.org/professional-development/ideal-consortium/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Proliteracy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 COVID Rapid Response Report from the Field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https://www.proliteracy.org/Portals/0/pdf/Research/COVID-19/COVID-19-Report.pdf?ver=2020-07-31-090141-130&amp;utm_campaign=Programs%20-%20Research%20Briefs&amp;utm_medium=email&amp;_hsmi=92402990&amp;_hsenc=p2ANqtz-866DLweVwNEEihbg4Yg0KIkCLGvBmnQ2bVBTfurb8UnMa4D14bVvIrfl2YUXZjf-gmhjkG24LQJD91i8Tq1-FsHea28OYNoLmjUEAYwrE3rHxcnco&amp;utm_content=92402990&amp;utm_source=hs_email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IDEAL Consortium Handbook: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https://edtech.worlded.org/professional-development/ideal-consortium/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319345970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Digital Literacy Courses for Teachers: (61 – 50.8%)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 Google digital literacy, NorthStar, Learning Upgrade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4/20 – </a:t>
            </a:r>
            <a:r>
              <a:rPr lang="en-US" sz="1200" b="0" i="0" u="sng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Northstar</a:t>
            </a:r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: Assess, Curricula, and Online Learning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4"/>
              </a:rPr>
              <a:t>4/28 – Applied Digital Skills with Google – Virtual Bootcamp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5/27 – Student Success Online with 21Things4Students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6/4 – Understanding Digital Equity, Inclusion, and Literacy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Access, Equity and Inclusion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7"/>
              </a:rPr>
              <a:t>3/25 – Increasing Equity in Online Learning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6/4 – Understanding Digital Equity, Inclusion, and Literacy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AE Curriculum Online Options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 CK12,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CommonLit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HippoCampus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Math resources,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ReadTheory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Microsoft products for language practice.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Assessments, formative,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ELCivics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 OTAN COVID page –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7/15 Tech Tools for Assessments  - Anthony Burik (soon to be posted!) Good handout! 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6" name="Google Shape;106;g53193459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319345970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g531934597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85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6125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43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362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251"/>
            <a:ext cx="1219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 txBox="1">
            <a:spLocks noGrp="1"/>
          </p:cNvSpPr>
          <p:nvPr>
            <p:ph type="title"/>
          </p:nvPr>
        </p:nvSpPr>
        <p:spPr>
          <a:xfrm>
            <a:off x="1097391" y="4872943"/>
            <a:ext cx="10414000" cy="97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5" descr="AEBG_PowerPoint201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16" descr="AEBG_PowerPoint201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about:bla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11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
</file>

<file path=ppt/slides/_rels/slide12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Relationship Id="rId9" Type="http://schemas.openxmlformats.org/officeDocument/2006/relationships/image" Target="../media/image23.jpg"/></Relationships>
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>
            <a:spLocks noGrp="1"/>
          </p:cNvSpPr>
          <p:nvPr>
            <p:ph type="title"/>
          </p:nvPr>
        </p:nvSpPr>
        <p:spPr>
          <a:xfrm>
            <a:off x="741218" y="4743582"/>
            <a:ext cx="10414000" cy="97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9"/>
              <a:buFont typeface="Helvetica Neue"/>
              <a:buNone/>
            </a:pPr>
            <a:r>
              <a:rPr lang="en-US" sz="3509" b="1" dirty="0"/>
              <a:t>CAEP Fall Regional Network Meetings</a:t>
            </a:r>
            <a:br>
              <a:rPr lang="en-US" sz="3780" b="1" dirty="0"/>
            </a:br>
            <a:br>
              <a:rPr lang="en-US" sz="3780" dirty="0"/>
            </a:br>
            <a:endParaRPr sz="3780" dirty="0"/>
          </a:p>
        </p:txBody>
      </p:sp>
      <p:sp>
        <p:nvSpPr>
          <p:cNvPr id="32" name="Google Shape;32;p1"/>
          <p:cNvSpPr txBox="1"/>
          <p:nvPr/>
        </p:nvSpPr>
        <p:spPr>
          <a:xfrm>
            <a:off x="3185173" y="5268672"/>
            <a:ext cx="5921882" cy="68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CAEP Office, CAEP TAP, CASAS, WestEd and OTAN</a:t>
            </a:r>
            <a:endParaRPr sz="18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August 2020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Information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5" name="Picture 4" descr="image of student taking the CASAS eTest">
            <a:extLst>
              <a:ext uri="{FF2B5EF4-FFF2-40B4-BE49-F238E27FC236}">
                <a16:creationId xmlns:a16="http://schemas.microsoft.com/office/drawing/2014/main" id="{11F8800F-317E-459B-86C1-2FA4FB75B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4" t="21852" r="40833" b="17407"/>
          <a:stretch/>
        </p:blipFill>
        <p:spPr>
          <a:xfrm>
            <a:off x="1831400" y="1825625"/>
            <a:ext cx="4081346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4D98C8-EC0D-41BE-87E5-85450818EDCD}"/>
              </a:ext>
            </a:extLst>
          </p:cNvPr>
          <p:cNvSpPr txBox="1"/>
          <p:nvPr/>
        </p:nvSpPr>
        <p:spPr>
          <a:xfrm>
            <a:off x="6453027" y="2537500"/>
            <a:ext cx="40751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Remote testing 1:1 Demo </a:t>
            </a: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on video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44546A"/>
                </a:solidFill>
                <a:latin typeface="Helvetica Neue" panose="020B0604020202020204" charset="0"/>
                <a:ea typeface="+mn-ea"/>
                <a:cs typeface="+mn-cs"/>
                <a:hlinkClick r:id="rId4"/>
              </a:rPr>
              <a:t>https://youtu.be/uLoaw-BHo-s</a:t>
            </a:r>
            <a:endParaRPr lang="en-US" sz="1800" kern="1200" dirty="0">
              <a:solidFill>
                <a:srgbClr val="44546A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44546A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Registering test stations </a:t>
            </a: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for remote 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testing on video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44546A"/>
                </a:solidFill>
                <a:latin typeface="Helvetica Neue" panose="020B0604020202020204" charset="0"/>
                <a:ea typeface="+mn-ea"/>
                <a:cs typeface="+mn-cs"/>
                <a:hlinkClick r:id="rId5"/>
              </a:rPr>
              <a:t>https://youtu.be/1ipRe4-8Tiw</a:t>
            </a:r>
            <a:endParaRPr lang="en-US" sz="1800" kern="1200" dirty="0">
              <a:solidFill>
                <a:srgbClr val="44546A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44546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5291E-5345-43AF-9162-99BA1B39A902}"/>
              </a:ext>
            </a:extLst>
          </p:cNvPr>
          <p:cNvSpPr txBox="1"/>
          <p:nvPr/>
        </p:nvSpPr>
        <p:spPr>
          <a:xfrm>
            <a:off x="1745579" y="4596118"/>
            <a:ext cx="98635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Remote Testing Overview Documents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0000FF"/>
                </a:solidFill>
                <a:latin typeface="Helvetica Neue" panose="020B060402020202020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https://www.casas.org/product-overviews/remote-testing</a:t>
            </a: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0A1460"/>
                </a:solidFill>
                <a:latin typeface="Helvetica Neue" panose="020B0604020202020204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Agency Remote Testing Agreement for California</a:t>
            </a:r>
            <a:endParaRPr lang="en-US" sz="1800" kern="1200" dirty="0">
              <a:solidFill>
                <a:srgbClr val="0A1460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Must be completed annually and copy sent to CDE consultant and CASAS Program Specialist</a:t>
            </a:r>
          </a:p>
        </p:txBody>
      </p:sp>
    </p:spTree>
    <p:extLst>
      <p:ext uri="{BB962C8B-B14F-4D97-AF65-F5344CB8AC3E}">
        <p14:creationId xmlns:p14="http://schemas.microsoft.com/office/powerpoint/2010/main" val="61145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of COAAPs and CIT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A57FD-B79C-4071-95F2-D7228C06CF18}"/>
              </a:ext>
            </a:extLst>
          </p:cNvPr>
          <p:cNvSpPr txBox="1"/>
          <p:nvPr/>
        </p:nvSpPr>
        <p:spPr>
          <a:xfrm>
            <a:off x="1453186" y="1688670"/>
            <a:ext cx="1005756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Go to the CASAS website and go to the </a:t>
            </a:r>
            <a:r>
              <a:rPr lang="en-US" sz="2400" kern="1200" dirty="0">
                <a:solidFill>
                  <a:srgbClr val="E7E6E6">
                    <a:lumMod val="25000"/>
                  </a:srgbClr>
                </a:solidFill>
                <a:latin typeface="Helvetica Neue" panose="020B060402020202020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California Remote Testing </a:t>
            </a: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page</a:t>
            </a: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Guidelines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Webinar recordings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Frequently asked questions</a:t>
            </a:r>
          </a:p>
        </p:txBody>
      </p:sp>
      <p:pic>
        <p:nvPicPr>
          <p:cNvPr id="10" name="Picture 9" descr="image of the California Remote Testing page on the CASAS website">
            <a:extLst>
              <a:ext uri="{FF2B5EF4-FFF2-40B4-BE49-F238E27FC236}">
                <a16:creationId xmlns:a16="http://schemas.microsoft.com/office/drawing/2014/main" id="{6C4DD735-104B-414C-B947-AF1F0785D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67" t="14707" r="16667"/>
          <a:stretch/>
        </p:blipFill>
        <p:spPr>
          <a:xfrm>
            <a:off x="6928814" y="2316585"/>
            <a:ext cx="3810000" cy="3537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531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Considerations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C10F969-82E3-4772-8339-BE02FCA11098}"/>
              </a:ext>
            </a:extLst>
          </p:cNvPr>
          <p:cNvSpPr txBox="1">
            <a:spLocks/>
          </p:cNvSpPr>
          <p:nvPr/>
        </p:nvSpPr>
        <p:spPr>
          <a:xfrm>
            <a:off x="1828801" y="1524000"/>
            <a:ext cx="845819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Parking Lot testing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elvetica Neue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Novi Adult Education-Testing in cars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elvetica Neue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video of the webinar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Remote Operations with On site Proctor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On site testing with social distancing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Updates to current remote testing options</a:t>
            </a:r>
          </a:p>
        </p:txBody>
      </p:sp>
    </p:spTree>
    <p:extLst>
      <p:ext uri="{BB962C8B-B14F-4D97-AF65-F5344CB8AC3E}">
        <p14:creationId xmlns:p14="http://schemas.microsoft.com/office/powerpoint/2010/main" val="217324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Remote Testing Summary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1AA38-78E0-41DC-B0CD-F82A20A8A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078" y="1723790"/>
            <a:ext cx="7589843" cy="4524610"/>
          </a:xfrm>
          <a:prstGeom prst="rect">
            <a:avLst/>
          </a:prstGeom>
          <a:ln>
            <a:solidFill>
              <a:srgbClr val="44546A"/>
            </a:solidFill>
          </a:ln>
        </p:spPr>
      </p:pic>
    </p:spTree>
    <p:extLst>
      <p:ext uri="{BB962C8B-B14F-4D97-AF65-F5344CB8AC3E}">
        <p14:creationId xmlns:p14="http://schemas.microsoft.com/office/powerpoint/2010/main" val="231838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Reading Level Indicator (RLI)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6907FA3-F1A1-40E7-B32A-C7337C289071}"/>
              </a:ext>
            </a:extLst>
          </p:cNvPr>
          <p:cNvSpPr txBox="1">
            <a:spLocks/>
          </p:cNvSpPr>
          <p:nvPr/>
        </p:nvSpPr>
        <p:spPr>
          <a:xfrm>
            <a:off x="1150750" y="1942921"/>
            <a:ext cx="9904394" cy="330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Available at no cost to eTests/TE users.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Results are shown as “Estimated NRS EFL” for ABE or ESL.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No scale scores are given.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It is NOT an NRS-approved test and may NOT be used for pre- or post-testing to achieve MSGs.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Reading Level Indicator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(RLI) is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Form 601R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 RLI will be released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in early to mid-August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2329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Reading Level Indicator (RLI)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0332C28-45E6-4CFB-BBE5-517255BBE30A}"/>
              </a:ext>
            </a:extLst>
          </p:cNvPr>
          <p:cNvSpPr txBox="1">
            <a:spLocks/>
          </p:cNvSpPr>
          <p:nvPr/>
        </p:nvSpPr>
        <p:spPr>
          <a:xfrm>
            <a:off x="1280160" y="1853704"/>
            <a:ext cx="9683015" cy="16758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Initiate the RLI by selecting students in TE’s Student Demographics lister.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Click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Send Test Invitations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 button.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0A875-CFBD-4A3C-BB1B-DB29BA11D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348" y="3429000"/>
            <a:ext cx="6654421" cy="1860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B57F6A-BE46-4A92-8ADD-8D401BAE5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165" y="5444173"/>
            <a:ext cx="4262968" cy="7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5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Reading Level Indicator (RLI)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51B741D-A59F-4612-B752-7E644AB5BEA5}"/>
              </a:ext>
            </a:extLst>
          </p:cNvPr>
          <p:cNvSpPr txBox="1">
            <a:spLocks/>
          </p:cNvSpPr>
          <p:nvPr/>
        </p:nvSpPr>
        <p:spPr>
          <a:xfrm>
            <a:off x="1131428" y="1825625"/>
            <a:ext cx="10222371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You can deliver the invitation via SMS text message or email.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5E2A33-8D8A-40A6-B5D9-2EFD78AB3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632" y="2491056"/>
            <a:ext cx="2547524" cy="118358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CE80EC1-D684-4D35-B54C-05AAAB5C1913}"/>
              </a:ext>
            </a:extLst>
          </p:cNvPr>
          <p:cNvSpPr txBox="1">
            <a:spLocks/>
          </p:cNvSpPr>
          <p:nvPr/>
        </p:nvSpPr>
        <p:spPr bwMode="auto">
          <a:xfrm>
            <a:off x="1059512" y="4019210"/>
            <a:ext cx="6858000" cy="56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Helvetica Neue" panose="020B0604020202020204" charset="0"/>
              </a:rPr>
              <a:t>Results are seen in </a:t>
            </a:r>
            <a:r>
              <a:rPr lang="en-US" sz="2800" b="1" dirty="0">
                <a:solidFill>
                  <a:prstClr val="black"/>
                </a:solidFill>
                <a:latin typeface="Helvetica Neue" panose="020B0604020202020204" charset="0"/>
              </a:rPr>
              <a:t>Records &gt; Tests</a:t>
            </a:r>
            <a:endParaRPr lang="en-US" sz="2800" dirty="0">
              <a:solidFill>
                <a:prstClr val="black"/>
              </a:solidFill>
              <a:latin typeface="Helvetica Neue" panose="020B060402020202020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9CF812-297F-4BC8-96D7-BAD76755A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257" y="4673283"/>
            <a:ext cx="5334356" cy="134741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579136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Reading Level Indicator (RLI)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51B741D-A59F-4612-B752-7E644AB5BEA5}"/>
              </a:ext>
            </a:extLst>
          </p:cNvPr>
          <p:cNvSpPr txBox="1">
            <a:spLocks/>
          </p:cNvSpPr>
          <p:nvPr/>
        </p:nvSpPr>
        <p:spPr>
          <a:xfrm>
            <a:off x="1131428" y="1825625"/>
            <a:ext cx="10222371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You can deliver the invitation via SMS text message or email.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5E2A33-8D8A-40A6-B5D9-2EFD78AB3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632" y="2491056"/>
            <a:ext cx="2547524" cy="118358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CE80EC1-D684-4D35-B54C-05AAAB5C1913}"/>
              </a:ext>
            </a:extLst>
          </p:cNvPr>
          <p:cNvSpPr txBox="1">
            <a:spLocks/>
          </p:cNvSpPr>
          <p:nvPr/>
        </p:nvSpPr>
        <p:spPr bwMode="auto">
          <a:xfrm>
            <a:off x="1059512" y="4019210"/>
            <a:ext cx="6858000" cy="56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Helvetica Neue" panose="020B0604020202020204" charset="0"/>
              </a:rPr>
              <a:t>Results are seen in </a:t>
            </a:r>
            <a:r>
              <a:rPr lang="en-US" sz="2800" b="1" dirty="0">
                <a:solidFill>
                  <a:prstClr val="black"/>
                </a:solidFill>
                <a:latin typeface="Helvetica Neue" panose="020B0604020202020204" charset="0"/>
              </a:rPr>
              <a:t>Records &gt; Tests</a:t>
            </a:r>
            <a:endParaRPr lang="en-US" sz="2800" dirty="0">
              <a:solidFill>
                <a:prstClr val="black"/>
              </a:solidFill>
              <a:latin typeface="Helvetica Neue" panose="020B060402020202020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9CF812-297F-4BC8-96D7-BAD76755A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257" y="4673283"/>
            <a:ext cx="5334356" cy="134741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8137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Quarterly Data Submission Wizard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4AA10D-29E3-4283-9410-08F852BEE458}"/>
              </a:ext>
            </a:extLst>
          </p:cNvPr>
          <p:cNvSpPr txBox="1">
            <a:spLocks/>
          </p:cNvSpPr>
          <p:nvPr/>
        </p:nvSpPr>
        <p:spPr>
          <a:xfrm>
            <a:off x="1191928" y="1987317"/>
            <a:ext cx="9808143" cy="20607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Starting in PY 2020-21, agencies will submit their quarterly data and Data Integrity Report (DIR) using the Quarterly Data Submission Wizard (QDS).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Agencies will no longer send separate pdf copies of the DIR when completing quarterly data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600748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Studies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5" name="Content Placeholder 25">
            <a:extLst>
              <a:ext uri="{FF2B5EF4-FFF2-40B4-BE49-F238E27FC236}">
                <a16:creationId xmlns:a16="http://schemas.microsoft.com/office/drawing/2014/main" id="{17662AA6-2222-4DCF-B66B-5D338F1082A3}"/>
              </a:ext>
            </a:extLst>
          </p:cNvPr>
          <p:cNvSpPr txBox="1">
            <a:spLocks/>
          </p:cNvSpPr>
          <p:nvPr/>
        </p:nvSpPr>
        <p:spPr>
          <a:xfrm>
            <a:off x="994610" y="1969461"/>
            <a:ext cx="10202779" cy="2659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itchFamily="18" charset="2"/>
              <a:buChar char="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CASAS conducted cooperative studies with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GED Testing Service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and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  ETS HiSET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An adult learner’s performance on CASAS reading and math assessments predicts readiness to pass the GED or the HiSET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Results appear on the Individual Skills Profile as the “Likelihood of passing…”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1121DE-BB07-4FD1-970F-2575321F4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298" y="5124030"/>
            <a:ext cx="5690605" cy="90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29EB95-6A23-46E6-A4F9-7FC44B1DB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834059"/>
            <a:ext cx="4724400" cy="742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73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/>
              <a:t>Zoom Room Controls</a:t>
            </a:r>
            <a:endParaRPr b="1"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9" name="Google Shape;39;p2"/>
          <p:cNvSpPr txBox="1"/>
          <p:nvPr/>
        </p:nvSpPr>
        <p:spPr>
          <a:xfrm>
            <a:off x="-178666" y="1998564"/>
            <a:ext cx="3576782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Everyone is muted upon entry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" name="Google Shape;4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924" y="2848377"/>
            <a:ext cx="1371601" cy="914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1" name="Google Shape;41;p2"/>
          <p:cNvSpPr txBox="1"/>
          <p:nvPr/>
        </p:nvSpPr>
        <p:spPr>
          <a:xfrm>
            <a:off x="-97447" y="3889539"/>
            <a:ext cx="3576782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use your camera…or not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694" y="4721401"/>
            <a:ext cx="1714500" cy="914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3" name="Google Shape;43;p2"/>
          <p:cNvSpPr txBox="1"/>
          <p:nvPr/>
        </p:nvSpPr>
        <p:spPr>
          <a:xfrm>
            <a:off x="3179288" y="1402411"/>
            <a:ext cx="5071461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Everyone has the ability to speak…please raise your hand first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" name="Google Shape;4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4982" y="2247317"/>
            <a:ext cx="2646946" cy="3200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5" name="Google Shape;45;p2"/>
          <p:cNvSpPr txBox="1"/>
          <p:nvPr/>
        </p:nvSpPr>
        <p:spPr>
          <a:xfrm>
            <a:off x="8182302" y="1998563"/>
            <a:ext cx="4009698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Feel free to communicate via the chat – even share files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" name="Google Shape;4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33129" y="2840358"/>
            <a:ext cx="2908044" cy="310249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7" name="Google Shape;47;p2"/>
          <p:cNvPicPr preferRelativeResize="0"/>
          <p:nvPr/>
        </p:nvPicPr>
        <p:blipFill rotWithShape="1">
          <a:blip r:embed="rId7">
            <a:alphaModFix/>
          </a:blip>
          <a:srcRect b="27728"/>
          <a:stretch/>
        </p:blipFill>
        <p:spPr>
          <a:xfrm>
            <a:off x="4985744" y="5648846"/>
            <a:ext cx="1458548" cy="4572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Accommodations Page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D35864AE-765D-4A28-9888-9DADBB2C1A3E}"/>
              </a:ext>
            </a:extLst>
          </p:cNvPr>
          <p:cNvSpPr txBox="1">
            <a:spLocks/>
          </p:cNvSpPr>
          <p:nvPr/>
        </p:nvSpPr>
        <p:spPr>
          <a:xfrm>
            <a:off x="1142822" y="1518864"/>
            <a:ext cx="9673388" cy="421411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itchFamily="18" charset="2"/>
              <a:buChar char="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7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8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CASAS has an updated Webpage that addresses testing accommodations for learners with disabilities.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lang="en-US" sz="7300" dirty="0">
              <a:solidFill>
                <a:sysClr val="windowText" lastClr="000000"/>
              </a:solidFill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  <a:hlinkClick r:id="" action="ppaction://noaction"/>
              </a:rPr>
              <a:t>https://www.casas.org/docs/default-source/special-needs/testing-accommodations-step-by-step.pdf?sfvrsn=de69325a_2?Status=Master</a:t>
            </a:r>
            <a:endParaRPr kumimoji="0" lang="en-US" altLang="en-US" sz="8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Char char="Æ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B2C3E-B80F-44A9-BACA-F6C18611B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716" y="2633145"/>
            <a:ext cx="5181600" cy="278163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519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TE I</a:t>
            </a:r>
            <a:r>
              <a:rPr lang="en-US" sz="4400" b="1" baseline="30000" dirty="0">
                <a:latin typeface="Helvetica Neue" panose="020B0604020202020204" charset="0"/>
              </a:rPr>
              <a:t>3 </a:t>
            </a:r>
            <a:r>
              <a:rPr lang="en-US" sz="4400" b="1" dirty="0">
                <a:latin typeface="Helvetica Neue" panose="020B0604020202020204" charset="0"/>
              </a:rPr>
              <a:t>Reports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6" name="Content Placeholder 25">
            <a:extLst>
              <a:ext uri="{FF2B5EF4-FFF2-40B4-BE49-F238E27FC236}">
                <a16:creationId xmlns:a16="http://schemas.microsoft.com/office/drawing/2014/main" id="{3053F9FB-202C-4CB4-A3BA-C212E4B8C23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140918" cy="45318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itchFamily="18" charset="2"/>
              <a:buChar char="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496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TE has new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  <a:cs typeface="Arial" panose="020B0604020202020204" pitchFamily="34" charset="0"/>
              </a:rPr>
              <a:t>I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  <a:cs typeface="Arial" panose="020B0604020202020204" pitchFamily="34" charset="0"/>
              </a:rPr>
              <a:t>3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reports that relay results from EL Civics COAAPs to outcomes for AB 2098 Immigrant Integration.</a:t>
            </a:r>
          </a:p>
          <a:p>
            <a:pPr marL="539496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There will be a new column on the TE CAEP Summary that calculates these new outcomes.</a:t>
            </a:r>
          </a:p>
          <a:p>
            <a:pPr marL="539496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There will be additional TE reports that relate results by class and student, and detail activities represented by the COAAP.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9449A1-92FA-4AC3-B8B7-EE73AAF50DC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1000" contrast="2000"/>
          </a:blip>
          <a:stretch>
            <a:fillRect/>
          </a:stretch>
        </p:blipFill>
        <p:spPr>
          <a:xfrm>
            <a:off x="7032214" y="3326365"/>
            <a:ext cx="4919156" cy="2927351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3169903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45147" y="711585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WestEd</a:t>
            </a:r>
            <a:endParaRPr b="1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12D93-4338-4770-915D-853DF1D32E32}"/>
              </a:ext>
            </a:extLst>
          </p:cNvPr>
          <p:cNvSpPr txBox="1"/>
          <p:nvPr/>
        </p:nvSpPr>
        <p:spPr>
          <a:xfrm>
            <a:off x="831253" y="1397123"/>
            <a:ext cx="629447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ClrTx/>
              <a:buFont typeface="+mj-lt"/>
              <a:buAutoNum type="arabicPeriod"/>
              <a:defRPr/>
            </a:pPr>
            <a:r>
              <a:rPr lang="en-US" sz="1800" b="1" kern="1200" dirty="0">
                <a:solidFill>
                  <a:srgbClr val="0070C0"/>
                </a:solidFill>
                <a:latin typeface="Helvetica Neue" panose="020B0604020202020204" charset="0"/>
                <a:ea typeface="+mn-ea"/>
                <a:cs typeface="+mn-cs"/>
              </a:rPr>
              <a:t>User Interface &amp; Resource Improvements</a:t>
            </a:r>
          </a:p>
          <a:p>
            <a:pPr marL="800100" lvl="1" indent="-342900">
              <a:buClrTx/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User Interface support enhancements to improve understanding of metrics and calculations</a:t>
            </a:r>
          </a:p>
          <a:p>
            <a:pPr marL="800100" lvl="1" indent="-342900">
              <a:spcBef>
                <a:spcPts val="600"/>
              </a:spcBef>
              <a:buClrTx/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Better dedicated AE resources to improve reporting &amp; understanding of data processes and usage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BF3AF-7A6A-45B9-9991-049BBA6C5DD2}"/>
              </a:ext>
            </a:extLst>
          </p:cNvPr>
          <p:cNvSpPr txBox="1"/>
          <p:nvPr/>
        </p:nvSpPr>
        <p:spPr>
          <a:xfrm>
            <a:off x="742072" y="2854607"/>
            <a:ext cx="6294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+mj-lt"/>
              <a:buAutoNum type="arabicPeriod" startAt="2"/>
              <a:defRPr/>
            </a:pPr>
            <a:r>
              <a:rPr lang="en-US" sz="1800" b="1" kern="1200" dirty="0">
                <a:solidFill>
                  <a:srgbClr val="0070C0"/>
                </a:solidFill>
                <a:latin typeface="Helvetica Neue" panose="020B0604020202020204" charset="0"/>
                <a:ea typeface="+mn-ea"/>
                <a:cs typeface="+mn-cs"/>
              </a:rPr>
              <a:t>Build 4 with 2019/2020 Data – March 1, 2021</a:t>
            </a:r>
          </a:p>
          <a:p>
            <a:pPr marL="342900" indent="-342900">
              <a:buClrTx/>
              <a:buFont typeface="+mj-lt"/>
              <a:buAutoNum type="arabicPeriod" startAt="2"/>
              <a:defRPr/>
            </a:pPr>
            <a:r>
              <a:rPr lang="en-US" sz="1800" b="1" kern="1200" dirty="0">
                <a:solidFill>
                  <a:srgbClr val="0070C0"/>
                </a:solidFill>
                <a:latin typeface="Helvetica Neue" panose="020B0604020202020204" charset="0"/>
                <a:ea typeface="+mn-ea"/>
                <a:cs typeface="+mn-cs"/>
              </a:rPr>
              <a:t>Professional Development – 20/21</a:t>
            </a:r>
          </a:p>
          <a:p>
            <a:pPr marL="800100" lvl="1" indent="-342900">
              <a:spcBef>
                <a:spcPts val="600"/>
              </a:spcBef>
              <a:buClrTx/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Using LB Data for Program Improvement and Planning</a:t>
            </a:r>
          </a:p>
          <a:p>
            <a:pPr marL="800100" lvl="1" indent="-342900">
              <a:spcBef>
                <a:spcPts val="600"/>
              </a:spcBef>
              <a:buClrTx/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Noncredit Code Alignment: Improving noncredit program and student coding to improve outcomes</a:t>
            </a:r>
          </a:p>
          <a:p>
            <a:pPr marL="800100" lvl="1" indent="-342900">
              <a:spcBef>
                <a:spcPts val="600"/>
              </a:spcBef>
              <a:buClrTx/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CB21 and AB705: Creating stronger course sequences to college level courses and programs</a:t>
            </a:r>
          </a:p>
          <a:p>
            <a:pPr marL="800100" lvl="1" indent="-342900">
              <a:spcBef>
                <a:spcPts val="600"/>
              </a:spcBef>
              <a:buClrTx/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CTE Pathways: Using the adult ed CTE mapping data to improve adult education career outcomes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B0CE6-AD25-468D-973C-12A82C7C1FDD}"/>
              </a:ext>
            </a:extLst>
          </p:cNvPr>
          <p:cNvSpPr txBox="1"/>
          <p:nvPr/>
        </p:nvSpPr>
        <p:spPr>
          <a:xfrm>
            <a:off x="742072" y="5927917"/>
            <a:ext cx="629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+mj-lt"/>
              <a:buAutoNum type="arabicPeriod" startAt="3"/>
              <a:defRPr/>
            </a:pPr>
            <a:r>
              <a:rPr lang="en-US" sz="1800" b="1" kern="1200" dirty="0">
                <a:solidFill>
                  <a:srgbClr val="0070C0"/>
                </a:solidFill>
                <a:latin typeface="Helvetica Neue" panose="020B0604020202020204" charset="0"/>
                <a:ea typeface="+mn-ea"/>
                <a:cs typeface="+mn-cs"/>
              </a:rPr>
              <a:t>Metrics &amp; Data Elements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C166FA-094D-457E-8D17-5F0025027883}"/>
              </a:ext>
            </a:extLst>
          </p:cNvPr>
          <p:cNvSpPr/>
          <p:nvPr/>
        </p:nvSpPr>
        <p:spPr>
          <a:xfrm>
            <a:off x="7916000" y="2627955"/>
            <a:ext cx="3333676" cy="1744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sz="4400" kern="1200" dirty="0">
                <a:solidFill>
                  <a:srgbClr val="0070C0"/>
                </a:solidFill>
                <a:latin typeface="Helvetica Neue" panose="020B0604020202020204" charset="0"/>
                <a:ea typeface="+mn-ea"/>
                <a:cs typeface="+mn-cs"/>
              </a:rPr>
              <a:t>AE Pipeline</a:t>
            </a:r>
          </a:p>
          <a:p>
            <a:pPr algn="r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sz="4400" kern="1200" dirty="0">
                <a:solidFill>
                  <a:srgbClr val="0070C0"/>
                </a:solidFill>
                <a:latin typeface="Helvetica Neue" panose="020B0604020202020204" charset="0"/>
                <a:ea typeface="+mn-ea"/>
                <a:cs typeface="+mn-cs"/>
              </a:rPr>
              <a:t>2020-21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endParaRPr lang="en-US" sz="4400" kern="1200" dirty="0">
              <a:solidFill>
                <a:srgbClr val="44546A"/>
              </a:solidFill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45147" y="711585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WestEd</a:t>
            </a:r>
            <a:endParaRPr b="1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C166FA-094D-457E-8D17-5F0025027883}"/>
              </a:ext>
            </a:extLst>
          </p:cNvPr>
          <p:cNvSpPr/>
          <p:nvPr/>
        </p:nvSpPr>
        <p:spPr>
          <a:xfrm>
            <a:off x="7720791" y="3059468"/>
            <a:ext cx="3858184" cy="1744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sz="4400" kern="1200" dirty="0">
                <a:solidFill>
                  <a:srgbClr val="0070C0"/>
                </a:solidFill>
                <a:latin typeface="Helvetica Neue" panose="020B0604020202020204" charset="0"/>
                <a:ea typeface="+mn-ea"/>
                <a:cs typeface="+mn-cs"/>
              </a:rPr>
              <a:t>Data &amp; </a:t>
            </a:r>
          </a:p>
          <a:p>
            <a:pPr algn="r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sz="4400" kern="1200" dirty="0">
                <a:solidFill>
                  <a:srgbClr val="0070C0"/>
                </a:solidFill>
                <a:latin typeface="Helvetica Neue" panose="020B0604020202020204" charset="0"/>
                <a:ea typeface="+mn-ea"/>
                <a:cs typeface="+mn-cs"/>
              </a:rPr>
              <a:t>Coding Issues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endParaRPr lang="en-US" sz="4400" kern="1200" dirty="0">
              <a:solidFill>
                <a:srgbClr val="44546A"/>
              </a:solidFill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476A08-85B3-4602-B0FE-235772570C7F}"/>
              </a:ext>
            </a:extLst>
          </p:cNvPr>
          <p:cNvSpPr txBox="1"/>
          <p:nvPr/>
        </p:nvSpPr>
        <p:spPr>
          <a:xfrm>
            <a:off x="1389674" y="1532035"/>
            <a:ext cx="607570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ClrTx/>
              <a:buFont typeface="+mj-lt"/>
              <a:buAutoNum type="arabicPeriod"/>
              <a:defRPr/>
            </a:pPr>
            <a:r>
              <a:rPr lang="en-US" sz="2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B0604020202020204" charset="0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Supervised Tutoring and Study Skills</a:t>
            </a:r>
          </a:p>
          <a:p>
            <a:pPr marL="287338" indent="-287338">
              <a:spcBef>
                <a:spcPts val="1200"/>
              </a:spcBef>
              <a:buClrTx/>
              <a:buFont typeface="+mj-lt"/>
              <a:buAutoNum type="arabicPeriod"/>
              <a:defRPr/>
            </a:pPr>
            <a:r>
              <a:rPr lang="en-US" sz="2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 Basic and Secondary TOP Codes</a:t>
            </a:r>
          </a:p>
          <a:p>
            <a:pPr marL="287338" indent="-287338">
              <a:spcBef>
                <a:spcPts val="1200"/>
              </a:spcBef>
              <a:buClrTx/>
              <a:buFont typeface="+mj-lt"/>
              <a:buAutoNum type="arabicPeriod"/>
              <a:defRPr/>
            </a:pPr>
            <a:r>
              <a:rPr lang="en-US" sz="2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 Colleges using Census for Noncredit</a:t>
            </a:r>
          </a:p>
          <a:p>
            <a:pPr marL="287338" indent="-287338">
              <a:spcBef>
                <a:spcPts val="1200"/>
              </a:spcBef>
              <a:buClrTx/>
              <a:buFont typeface="+mj-lt"/>
              <a:buAutoNum type="arabicPeriod"/>
              <a:defRPr/>
            </a:pPr>
            <a:r>
              <a:rPr lang="en-US" sz="2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 CASAS/CTEO Survey Data</a:t>
            </a:r>
          </a:p>
          <a:p>
            <a:pPr marL="287338" indent="-287338">
              <a:spcBef>
                <a:spcPts val="1200"/>
              </a:spcBef>
              <a:buClrTx/>
              <a:buFont typeface="+mj-lt"/>
              <a:buAutoNum type="arabicPeriod"/>
              <a:defRPr/>
            </a:pPr>
            <a:r>
              <a:rPr lang="en-US" sz="2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 HSE/HSD Award Codes in MIS</a:t>
            </a:r>
          </a:p>
          <a:p>
            <a:pPr marL="287338" indent="-287338">
              <a:spcBef>
                <a:spcPts val="1200"/>
              </a:spcBef>
              <a:buClrTx/>
              <a:buFont typeface="+mj-lt"/>
              <a:buAutoNum type="arabicPeriod"/>
              <a:defRPr/>
            </a:pPr>
            <a:r>
              <a:rPr lang="en-US" sz="2800" kern="1200" dirty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rPr>
              <a:t> COAPPS/Immigrant Integration</a:t>
            </a:r>
          </a:p>
        </p:txBody>
      </p:sp>
    </p:spTree>
    <p:extLst>
      <p:ext uri="{BB962C8B-B14F-4D97-AF65-F5344CB8AC3E}">
        <p14:creationId xmlns:p14="http://schemas.microsoft.com/office/powerpoint/2010/main" val="1045761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3D5C75-B008-4447-B340-CBA212C31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62" t="6215" r="23477" b="5501"/>
          <a:stretch/>
        </p:blipFill>
        <p:spPr>
          <a:xfrm>
            <a:off x="3765631" y="570488"/>
            <a:ext cx="5727689" cy="567133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F494489-6B2F-486F-B078-C3C826324F49}"/>
              </a:ext>
            </a:extLst>
          </p:cNvPr>
          <p:cNvSpPr txBox="1">
            <a:spLocks/>
          </p:cNvSpPr>
          <p:nvPr/>
        </p:nvSpPr>
        <p:spPr>
          <a:xfrm>
            <a:off x="392733" y="1021130"/>
            <a:ext cx="10423579" cy="4963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</a:pPr>
            <a:r>
              <a:rPr lang="en-US" sz="3000" dirty="0">
                <a:solidFill>
                  <a:srgbClr val="0070C0"/>
                </a:solidFill>
                <a:latin typeface="Helvetica Neue" panose="020B0604020202020204" charset="0"/>
              </a:rPr>
              <a:t>Adult Ed </a:t>
            </a:r>
            <a:br>
              <a:rPr lang="en-US" sz="3000" dirty="0">
                <a:solidFill>
                  <a:srgbClr val="0070C0"/>
                </a:solidFill>
                <a:latin typeface="Helvetica Neue" panose="020B0604020202020204" charset="0"/>
              </a:rPr>
            </a:br>
            <a:r>
              <a:rPr lang="en-US" sz="3000" dirty="0">
                <a:solidFill>
                  <a:srgbClr val="0070C0"/>
                </a:solidFill>
                <a:latin typeface="Helvetica Neue" panose="020B0604020202020204" charset="0"/>
              </a:rPr>
              <a:t>Education</a:t>
            </a:r>
            <a:br>
              <a:rPr lang="en-US" sz="3000" dirty="0">
                <a:solidFill>
                  <a:srgbClr val="0070C0"/>
                </a:solidFill>
                <a:latin typeface="Helvetica Neue" panose="020B0604020202020204" charset="0"/>
              </a:rPr>
            </a:br>
            <a:r>
              <a:rPr lang="en-US" sz="3000" dirty="0">
                <a:solidFill>
                  <a:srgbClr val="0070C0"/>
                </a:solidFill>
                <a:latin typeface="Helvetica Neue" panose="020B0604020202020204" charset="0"/>
              </a:rPr>
              <a:t>To Workforce </a:t>
            </a:r>
            <a:br>
              <a:rPr lang="en-US" sz="3000" dirty="0">
                <a:solidFill>
                  <a:srgbClr val="0070C0"/>
                </a:solidFill>
                <a:latin typeface="Helvetica Neue" panose="020B0604020202020204" charset="0"/>
              </a:rPr>
            </a:br>
            <a:r>
              <a:rPr lang="en-US" sz="3000" dirty="0">
                <a:solidFill>
                  <a:srgbClr val="0070C0"/>
                </a:solidFill>
                <a:latin typeface="Helvetica Neue" panose="020B0604020202020204" charset="0"/>
              </a:rPr>
              <a:t>Dashboard</a:t>
            </a:r>
            <a:br>
              <a:rPr lang="en-US" sz="3000" dirty="0">
                <a:solidFill>
                  <a:srgbClr val="0070C0"/>
                </a:solidFill>
                <a:latin typeface="Helvetica Neue" panose="020B0604020202020204" charset="0"/>
              </a:rPr>
            </a:br>
            <a:br>
              <a:rPr lang="en-US" sz="1800" dirty="0">
                <a:solidFill>
                  <a:srgbClr val="0070C0"/>
                </a:solidFill>
                <a:latin typeface="Helvetica Neue" panose="020B0604020202020204" charset="0"/>
              </a:rPr>
            </a:br>
            <a:r>
              <a:rPr lang="en-US" sz="1800" dirty="0">
                <a:solidFill>
                  <a:srgbClr val="0070C0"/>
                </a:solidFill>
                <a:latin typeface="Helvetica Neue" panose="020B0604020202020204" charset="0"/>
              </a:rPr>
              <a:t>Archived at </a:t>
            </a:r>
            <a:br>
              <a:rPr lang="en-US" sz="1800" dirty="0">
                <a:solidFill>
                  <a:srgbClr val="0070C0"/>
                </a:solidFill>
                <a:latin typeface="Helvetica Neue" panose="020B0604020202020204" charset="0"/>
              </a:rPr>
            </a:br>
            <a:r>
              <a:rPr lang="en-US" sz="1800" dirty="0">
                <a:solidFill>
                  <a:srgbClr val="0070C0"/>
                </a:solidFill>
                <a:latin typeface="Helvetica Neue" panose="020B0604020202020204" charset="0"/>
                <a:hlinkClick r:id="rId4"/>
              </a:rPr>
              <a:t>CAEP Pathway Webinars</a:t>
            </a:r>
            <a:b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b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b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en-US" sz="3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12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Adult Education Re-opening for 2020-21</a:t>
            </a:r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82" name="Google Shape;82;p6" descr="Forms response chart. Question title: Rank Adult Education Re-opening for 2020-21 by order of importance. Number of responses: 120 response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325" y="1747947"/>
            <a:ext cx="10094976" cy="4498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319345970_0_28"/>
          <p:cNvSpPr txBox="1">
            <a:spLocks noGrp="1"/>
          </p:cNvSpPr>
          <p:nvPr>
            <p:ph type="title"/>
          </p:nvPr>
        </p:nvSpPr>
        <p:spPr>
          <a:xfrm>
            <a:off x="838200" y="1082984"/>
            <a:ext cx="10515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Adult Education Re-opening for 2020-21</a:t>
            </a:r>
            <a:endParaRPr/>
          </a:p>
        </p:txBody>
      </p:sp>
      <p:sp>
        <p:nvSpPr>
          <p:cNvPr id="88" name="Google Shape;88;g5319345970_0_2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89" name="Google Shape;89;g5319345970_0_28" descr="Forms response chart. Question title: Select up to 3 subtopics for Adult Education Re-opening for 2020-21. Number of responses: 120 responses."/>
          <p:cNvPicPr preferRelativeResize="0"/>
          <p:nvPr/>
        </p:nvPicPr>
        <p:blipFill rotWithShape="1">
          <a:blip r:embed="rId3">
            <a:alphaModFix/>
          </a:blip>
          <a:srcRect b="10976"/>
          <a:stretch/>
        </p:blipFill>
        <p:spPr>
          <a:xfrm>
            <a:off x="1763475" y="1829100"/>
            <a:ext cx="9157954" cy="441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E79C-CF99-3348-B58A-0376FA36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747075"/>
            <a:ext cx="5934849" cy="1311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OTAN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Resources &amp; 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030EB-CAC3-4A40-868E-9A0991BC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90" y="2209081"/>
            <a:ext cx="6434263" cy="3788830"/>
          </a:xfrm>
        </p:spPr>
        <p:txBody>
          <a:bodyPr anchor="ctr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hlinkClick r:id="rId2"/>
              </a:rPr>
              <a:t>OTAN Website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3"/>
              </a:rPr>
              <a:t>COVID-19 Field Support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4"/>
              </a:rPr>
              <a:t>Webinars and slides (recorded and future)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5"/>
              </a:rPr>
              <a:t>Teaching with Technology resources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6"/>
              </a:rPr>
              <a:t>Curriculum Offers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7"/>
              </a:rPr>
              <a:t>YouTube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dirty="0">
                <a:solidFill>
                  <a:srgbClr val="000000"/>
                </a:solidFill>
                <a:hlinkClick r:id="rId8"/>
              </a:rPr>
              <a:t>membership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Social Media ~Twitter, Facebook, and LinkedIn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1B34C9-B96D-664F-8332-DAA9EA837F8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31" r="10271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4559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Technology and Distance Learning</a:t>
            </a:r>
            <a:endParaRPr b="1"/>
          </a:p>
        </p:txBody>
      </p:sp>
      <p:sp>
        <p:nvSpPr>
          <p:cNvPr id="102" name="Google Shape;102;p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103" name="Google Shape;103;p8" descr="Forms response chart. Question title: Rank Technology and Distance Learning by order of importance. Number of responses: 120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800" y="1825624"/>
            <a:ext cx="9650099" cy="4400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319345970_0_8"/>
          <p:cNvSpPr txBox="1">
            <a:spLocks noGrp="1"/>
          </p:cNvSpPr>
          <p:nvPr>
            <p:ph type="title"/>
          </p:nvPr>
        </p:nvSpPr>
        <p:spPr>
          <a:xfrm>
            <a:off x="838200" y="1082984"/>
            <a:ext cx="10515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Technology and Distance Learning</a:t>
            </a:r>
            <a:endParaRPr/>
          </a:p>
        </p:txBody>
      </p:sp>
      <p:sp>
        <p:nvSpPr>
          <p:cNvPr id="109" name="Google Shape;109;g5319345970_0_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110" name="Google Shape;110;g5319345970_0_8" descr="Forms response chart. Question title: Select up to 3 subtopics for Technology and Distance Learning. Number of responses: 120 responses."/>
          <p:cNvPicPr preferRelativeResize="0"/>
          <p:nvPr/>
        </p:nvPicPr>
        <p:blipFill rotWithShape="1">
          <a:blip r:embed="rId3">
            <a:alphaModFix/>
          </a:blip>
          <a:srcRect b="9132"/>
          <a:stretch/>
        </p:blipFill>
        <p:spPr>
          <a:xfrm>
            <a:off x="872654" y="1817891"/>
            <a:ext cx="10826499" cy="44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5319345970_0_8"/>
          <p:cNvSpPr txBox="1"/>
          <p:nvPr/>
        </p:nvSpPr>
        <p:spPr>
          <a:xfrm>
            <a:off x="872654" y="3267304"/>
            <a:ext cx="27417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Digital Literacy Courses 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112;g5319345970_0_8">
            <a:extLst>
              <a:ext uri="{FF2B5EF4-FFF2-40B4-BE49-F238E27FC236}">
                <a16:creationId xmlns:a16="http://schemas.microsoft.com/office/drawing/2014/main" id="{3A6BFA0A-5017-4B32-AF58-3E725982F739}"/>
              </a:ext>
            </a:extLst>
          </p:cNvPr>
          <p:cNvSpPr txBox="1"/>
          <p:nvPr/>
        </p:nvSpPr>
        <p:spPr>
          <a:xfrm>
            <a:off x="872654" y="3906066"/>
            <a:ext cx="27417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Adult Education Curriculum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12;g5319345970_0_8">
            <a:extLst>
              <a:ext uri="{FF2B5EF4-FFF2-40B4-BE49-F238E27FC236}">
                <a16:creationId xmlns:a16="http://schemas.microsoft.com/office/drawing/2014/main" id="{3E9B883B-1225-44C4-A453-7F8ED2015A6C}"/>
              </a:ext>
            </a:extLst>
          </p:cNvPr>
          <p:cNvSpPr txBox="1"/>
          <p:nvPr/>
        </p:nvSpPr>
        <p:spPr>
          <a:xfrm>
            <a:off x="359596" y="4544828"/>
            <a:ext cx="3254758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Assessment (formative, El Civics…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Google Shape;112;g5319345970_0_8">
            <a:extLst>
              <a:ext uri="{FF2B5EF4-FFF2-40B4-BE49-F238E27FC236}">
                <a16:creationId xmlns:a16="http://schemas.microsoft.com/office/drawing/2014/main" id="{71C95C43-5C00-4A54-91BD-6B16457D9DBA}"/>
              </a:ext>
            </a:extLst>
          </p:cNvPr>
          <p:cNvSpPr txBox="1"/>
          <p:nvPr/>
        </p:nvSpPr>
        <p:spPr>
          <a:xfrm>
            <a:off x="359596" y="5470075"/>
            <a:ext cx="3254758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Teacher and Student Training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54" name="Google Shape;54;p3" descr="AusbilderWiss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7688" y="207349"/>
            <a:ext cx="3437709" cy="15240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1;p4">
            <a:extLst>
              <a:ext uri="{FF2B5EF4-FFF2-40B4-BE49-F238E27FC236}">
                <a16:creationId xmlns:a16="http://schemas.microsoft.com/office/drawing/2014/main" id="{3327DACF-00EF-453B-9C53-3DB6996E5A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330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CAEP Office Update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CASAS and Re-opening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WestEd and Re-opening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OTAN and Technology and Distance Learning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CAEP TAP and Student Supportive Services</a:t>
            </a:r>
            <a:endParaRPr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/>
              <a:t>Student Support Services</a:t>
            </a:r>
            <a:endParaRPr b="1"/>
          </a:p>
        </p:txBody>
      </p:sp>
      <p:sp>
        <p:nvSpPr>
          <p:cNvPr id="118" name="Google Shape;118;p10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pic>
        <p:nvPicPr>
          <p:cNvPr id="1026" name="Picture 2" descr="Forms response chart. Question title: Rank Student Supportive Services by order of importance. Number of responses: 120 responses.">
            <a:extLst>
              <a:ext uri="{FF2B5EF4-FFF2-40B4-BE49-F238E27FC236}">
                <a16:creationId xmlns:a16="http://schemas.microsoft.com/office/drawing/2014/main" id="{1126DA1A-AB48-4302-B1EE-1D7B369B2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3590"/>
            <a:ext cx="10401728" cy="461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319345970_0_18"/>
          <p:cNvSpPr txBox="1">
            <a:spLocks noGrp="1"/>
          </p:cNvSpPr>
          <p:nvPr>
            <p:ph type="title"/>
          </p:nvPr>
        </p:nvSpPr>
        <p:spPr>
          <a:xfrm>
            <a:off x="838200" y="1082984"/>
            <a:ext cx="10515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Student Support Services</a:t>
            </a:r>
            <a:endParaRPr/>
          </a:p>
        </p:txBody>
      </p:sp>
      <p:sp>
        <p:nvSpPr>
          <p:cNvPr id="125" name="Google Shape;125;g5319345970_0_1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pic>
        <p:nvPicPr>
          <p:cNvPr id="128" name="Google Shape;128;g5319345970_0_18" descr="Forms response chart. Question title: Select up to 3 subtopics for Student Supportive Services. Number of responses: 120 responses."/>
          <p:cNvPicPr preferRelativeResize="0"/>
          <p:nvPr/>
        </p:nvPicPr>
        <p:blipFill rotWithShape="1">
          <a:blip r:embed="rId3">
            <a:alphaModFix/>
          </a:blip>
          <a:srcRect b="9453"/>
          <a:stretch/>
        </p:blipFill>
        <p:spPr>
          <a:xfrm>
            <a:off x="1457750" y="1977875"/>
            <a:ext cx="9774950" cy="4265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5319345970_0_18"/>
          <p:cNvSpPr txBox="1"/>
          <p:nvPr/>
        </p:nvSpPr>
        <p:spPr>
          <a:xfrm>
            <a:off x="2214609" y="3122979"/>
            <a:ext cx="1762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Public Housing 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g5319345970_0_18"/>
          <p:cNvSpPr txBox="1"/>
          <p:nvPr/>
        </p:nvSpPr>
        <p:spPr>
          <a:xfrm>
            <a:off x="382509" y="4562402"/>
            <a:ext cx="3594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Resources for Undocumented Immigrants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126;g5319345970_0_18">
            <a:extLst>
              <a:ext uri="{FF2B5EF4-FFF2-40B4-BE49-F238E27FC236}">
                <a16:creationId xmlns:a16="http://schemas.microsoft.com/office/drawing/2014/main" id="{7E285B2B-26CF-4AA2-BDBA-F0F6F42DF57D}"/>
              </a:ext>
            </a:extLst>
          </p:cNvPr>
          <p:cNvSpPr txBox="1"/>
          <p:nvPr/>
        </p:nvSpPr>
        <p:spPr>
          <a:xfrm>
            <a:off x="382509" y="4971655"/>
            <a:ext cx="3594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Transportation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26;g5319345970_0_18">
            <a:extLst>
              <a:ext uri="{FF2B5EF4-FFF2-40B4-BE49-F238E27FC236}">
                <a16:creationId xmlns:a16="http://schemas.microsoft.com/office/drawing/2014/main" id="{E706850B-7271-4E29-BD89-67FCB745FB58}"/>
              </a:ext>
            </a:extLst>
          </p:cNvPr>
          <p:cNvSpPr txBox="1"/>
          <p:nvPr/>
        </p:nvSpPr>
        <p:spPr>
          <a:xfrm>
            <a:off x="382509" y="5343096"/>
            <a:ext cx="3594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Technology Tools and Internet Access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Request Support from CAEP TAP</a:t>
            </a:r>
            <a:endParaRPr b="1" dirty="0"/>
          </a:p>
        </p:txBody>
      </p:sp>
      <p:pic>
        <p:nvPicPr>
          <p:cNvPr id="134" name="Google Shape;134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9305" t="7235" r="19413" b="18241"/>
          <a:stretch/>
        </p:blipFill>
        <p:spPr>
          <a:xfrm>
            <a:off x="2786257" y="1825625"/>
            <a:ext cx="6619485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/>
              <a:t>CAEP Office</a:t>
            </a:r>
            <a:endParaRPr b="1"/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38726" cy="176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dirty="0"/>
              <a:t>Statewide </a:t>
            </a:r>
            <a:r>
              <a:rPr lang="en-US" sz="3600" dirty="0">
                <a:solidFill>
                  <a:srgbClr val="201F1E"/>
                </a:solidFill>
                <a:highlight>
                  <a:srgbClr val="FFFFFF"/>
                </a:highlight>
              </a:rPr>
              <a:t>Student Accessibility to Technology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dirty="0">
                <a:solidFill>
                  <a:srgbClr val="201F1E"/>
                </a:solidFill>
                <a:highlight>
                  <a:srgbClr val="FFFFFF"/>
                </a:highlight>
              </a:rPr>
              <a:t>Intake Survey</a:t>
            </a:r>
            <a:endParaRPr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CASAS</a:t>
            </a:r>
            <a:endParaRPr b="1" dirty="0"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A339D-8534-4032-B5EF-A36CF450579B}"/>
              </a:ext>
            </a:extLst>
          </p:cNvPr>
          <p:cNvSpPr txBox="1">
            <a:spLocks/>
          </p:cNvSpPr>
          <p:nvPr/>
        </p:nvSpPr>
        <p:spPr>
          <a:xfrm>
            <a:off x="1360415" y="1746607"/>
            <a:ext cx="9471170" cy="4469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B060402020202020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Arial" panose="020B0604020202020204" pitchFamily="34" charset="0"/>
              </a:rPr>
              <a:t>OCTAE Memorandum 20-5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Updated OCTAE memo on May 29, 2020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Continues to require federal reporting and continues to leave it to the states to determine own testing policy.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Memo 20-5 allows for self reported placement into one of the 12 federal EFL’s without a pretest.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To get a MSG, however, the participant still needs to complete a pretest and a post-test, like usual.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Local Assessment Policy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A339D-8534-4032-B5EF-A36CF450579B}"/>
              </a:ext>
            </a:extLst>
          </p:cNvPr>
          <p:cNvSpPr txBox="1">
            <a:spLocks/>
          </p:cNvSpPr>
          <p:nvPr/>
        </p:nvSpPr>
        <p:spPr>
          <a:xfrm>
            <a:off x="1360415" y="2095928"/>
            <a:ext cx="9471170" cy="32857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Appendix 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 in the statewide assessment policy addresses issues for distance learning.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Appendix C includes: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Definition of Distance Learners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Testing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Curricula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Instructional hours</a:t>
            </a:r>
          </a:p>
        </p:txBody>
      </p:sp>
    </p:spTree>
    <p:extLst>
      <p:ext uri="{BB962C8B-B14F-4D97-AF65-F5344CB8AC3E}">
        <p14:creationId xmlns:p14="http://schemas.microsoft.com/office/powerpoint/2010/main" val="135911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8C71F7-17C4-4BD8-872D-B2BD2ADB1C05}"/>
              </a:ext>
            </a:extLst>
          </p:cNvPr>
          <p:cNvSpPr txBox="1">
            <a:spLocks/>
          </p:cNvSpPr>
          <p:nvPr/>
        </p:nvSpPr>
        <p:spPr>
          <a:xfrm>
            <a:off x="1201024" y="2000632"/>
            <a:ext cx="9789952" cy="3475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 CDE has decided to permit California WIOA II agencies to implement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remote testing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. Agencies that choose this must have procedures to ensure:</a:t>
            </a:r>
          </a:p>
          <a:p>
            <a:pPr marL="728663" marR="0" lvl="1" indent="-3857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 student testing can be properly identified</a:t>
            </a:r>
          </a:p>
          <a:p>
            <a:pPr marL="728663" marR="0" lvl="1" indent="-3857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Any approved test that is administered to students is properly secured</a:t>
            </a:r>
          </a:p>
          <a:p>
            <a:pPr marL="728663" marR="0" lvl="1" indent="-3857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 remote proctor can properly administer the test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For more information, access the CDE Memorandum on Remote Testing: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  <a:hlinkClick r:id="rId3"/>
              </a:rPr>
              <a:t>https://www.casas.org/docs/default-source/caacct/california-remote-testing/cde-remote-testing-memorandum.pdf?sfvrsn=38c3335a_6?Status=Master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25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Benefits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8C71F7-17C4-4BD8-872D-B2BD2ADB1C05}"/>
              </a:ext>
            </a:extLst>
          </p:cNvPr>
          <p:cNvSpPr txBox="1">
            <a:spLocks/>
          </p:cNvSpPr>
          <p:nvPr/>
        </p:nvSpPr>
        <p:spPr>
          <a:xfrm>
            <a:off x="1201024" y="2000632"/>
            <a:ext cx="9789952" cy="3475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Pretest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 new students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Baseline scores for NRS reporting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Placement information to guide distance learning instruction</a:t>
            </a:r>
          </a:p>
          <a:p>
            <a:pPr marL="457200" lvl="1" indent="0">
              <a:buNone/>
            </a:pPr>
            <a:endParaRPr lang="en-US" altLang="en-US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Post-test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 to achieve MSGs</a:t>
            </a: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Add </a:t>
            </a:r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flexibility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 by developing the capacity to offer multiple testing options, including testing distance learners.</a:t>
            </a: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Make remote testing a </a:t>
            </a:r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regular and essential part 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of your program.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87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Challenges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8C71F7-17C4-4BD8-872D-B2BD2ADB1C05}"/>
              </a:ext>
            </a:extLst>
          </p:cNvPr>
          <p:cNvSpPr txBox="1">
            <a:spLocks/>
          </p:cNvSpPr>
          <p:nvPr/>
        </p:nvSpPr>
        <p:spPr>
          <a:xfrm>
            <a:off x="1201024" y="2000632"/>
            <a:ext cx="9789952" cy="34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 Neue" panose="020B0604020202020204" charset="0"/>
              </a:rPr>
              <a:t>Uncertainty about school openings</a:t>
            </a:r>
          </a:p>
          <a:p>
            <a:r>
              <a:rPr lang="en-US" altLang="en-US" dirty="0">
                <a:latin typeface="Helvetica Neue" panose="020B0604020202020204" charset="0"/>
              </a:rPr>
              <a:t>Equity concerns</a:t>
            </a:r>
          </a:p>
          <a:p>
            <a:pPr lvl="1"/>
            <a:r>
              <a:rPr lang="en-US" altLang="en-US" dirty="0">
                <a:latin typeface="Helvetica Neue" panose="020B0604020202020204" charset="0"/>
              </a:rPr>
              <a:t>Proctor and student </a:t>
            </a:r>
            <a:r>
              <a:rPr lang="en-US" altLang="en-US" b="1" dirty="0">
                <a:latin typeface="Helvetica Neue" panose="020B0604020202020204" charset="0"/>
              </a:rPr>
              <a:t>access to technology</a:t>
            </a:r>
          </a:p>
          <a:p>
            <a:pPr lvl="1"/>
            <a:r>
              <a:rPr lang="en-US" altLang="en-US" dirty="0">
                <a:latin typeface="Helvetica Neue" panose="020B0604020202020204" charset="0"/>
              </a:rPr>
              <a:t>Student </a:t>
            </a:r>
            <a:r>
              <a:rPr lang="en-US" altLang="en-US" b="1" dirty="0">
                <a:latin typeface="Helvetica Neue" panose="020B0604020202020204" charset="0"/>
              </a:rPr>
              <a:t>test environment </a:t>
            </a:r>
            <a:r>
              <a:rPr lang="en-US" altLang="en-US" dirty="0">
                <a:latin typeface="Helvetica Neue" panose="020B0604020202020204" charset="0"/>
              </a:rPr>
              <a:t>may lack privacy and have distractions</a:t>
            </a:r>
          </a:p>
          <a:p>
            <a:r>
              <a:rPr lang="en-US" altLang="en-US" b="1" dirty="0">
                <a:latin typeface="Helvetica Neue" panose="020B0604020202020204" charset="0"/>
              </a:rPr>
              <a:t>High staffing costs </a:t>
            </a:r>
            <a:r>
              <a:rPr lang="en-US" altLang="en-US" dirty="0">
                <a:latin typeface="Helvetica Neue" panose="020B0604020202020204" charset="0"/>
              </a:rPr>
              <a:t>due to limitation of test taker to proctor ratio.</a:t>
            </a:r>
          </a:p>
          <a:p>
            <a:pPr lvl="1"/>
            <a:r>
              <a:rPr lang="en-US" altLang="en-US" dirty="0">
                <a:latin typeface="Helvetica Neue" panose="020B0604020202020204" charset="0"/>
              </a:rPr>
              <a:t>Difficult to test large numbers and maintain test security.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6928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D4E319-D7A8-4741-B77D-A2FF6E3CE682}"/>
</file>

<file path=customXml/itemProps2.xml><?xml version="1.0" encoding="utf-8"?>
<ds:datastoreItem xmlns:ds="http://schemas.openxmlformats.org/officeDocument/2006/customXml" ds:itemID="{31002221-2119-4439-800D-E808A474DFEB}"/>
</file>

<file path=customXml/itemProps3.xml><?xml version="1.0" encoding="utf-8"?>
<ds:datastoreItem xmlns:ds="http://schemas.openxmlformats.org/officeDocument/2006/customXml" ds:itemID="{7694C5FE-854C-4D31-AAD2-2ABE163BCC68}"/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1474</Words>
  <Application>Microsoft Office PowerPoint</Application>
  <PresentationFormat>Widescreen</PresentationFormat>
  <Paragraphs>248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Calibri Light</vt:lpstr>
      <vt:lpstr>Century Gothic</vt:lpstr>
      <vt:lpstr>Helvetica Neue Light</vt:lpstr>
      <vt:lpstr>Helvetica Neue</vt:lpstr>
      <vt:lpstr>Wingdings 3</vt:lpstr>
      <vt:lpstr>Arial</vt:lpstr>
      <vt:lpstr>Calibri</vt:lpstr>
      <vt:lpstr>White</vt:lpstr>
      <vt:lpstr>CAEP Fall Regional Network Meetings  </vt:lpstr>
      <vt:lpstr>Zoom Room Controls</vt:lpstr>
      <vt:lpstr>PowerPoint Presentation</vt:lpstr>
      <vt:lpstr>CAEP Office</vt:lpstr>
      <vt:lpstr>CASAS</vt:lpstr>
      <vt:lpstr>Local Assessment Policy</vt:lpstr>
      <vt:lpstr>Remote Testing</vt:lpstr>
      <vt:lpstr>Remote Testing Benefits</vt:lpstr>
      <vt:lpstr>Remote Testing Challenges</vt:lpstr>
      <vt:lpstr>Remote Testing Information</vt:lpstr>
      <vt:lpstr>Remote Testing of COAAPs and CIT</vt:lpstr>
      <vt:lpstr>Remote Testing Considerations</vt:lpstr>
      <vt:lpstr>CASAS Remote Testing Summary</vt:lpstr>
      <vt:lpstr>CASAS Reading Level Indicator (RLI)</vt:lpstr>
      <vt:lpstr>CASAS Reading Level Indicator (RLI)</vt:lpstr>
      <vt:lpstr>CASAS Reading Level Indicator (RLI)</vt:lpstr>
      <vt:lpstr>CASAS Reading Level Indicator (RLI)</vt:lpstr>
      <vt:lpstr>Quarterly Data Submission Wizard</vt:lpstr>
      <vt:lpstr>CASAS Studies</vt:lpstr>
      <vt:lpstr>CASAS Accommodations Page</vt:lpstr>
      <vt:lpstr>TE I3 Reports</vt:lpstr>
      <vt:lpstr>WestEd</vt:lpstr>
      <vt:lpstr>WestEd</vt:lpstr>
      <vt:lpstr>PowerPoint Presentation</vt:lpstr>
      <vt:lpstr>Adult Education Re-opening for 2020-21</vt:lpstr>
      <vt:lpstr>Adult Education Re-opening for 2020-21</vt:lpstr>
      <vt:lpstr>OTAN  Resources &amp; Tools </vt:lpstr>
      <vt:lpstr>Technology and Distance Learning</vt:lpstr>
      <vt:lpstr>Technology and Distance Learning</vt:lpstr>
      <vt:lpstr>Student Support Services</vt:lpstr>
      <vt:lpstr>Student Support Services</vt:lpstr>
      <vt:lpstr>Request Support from CAEP TAP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CAEP Fall Regional Network Meetings  </dc:title>
  <dc:creator>Kristy</dc:creator>
  <cp:lastModifiedBy>Veronica Parker</cp:lastModifiedBy>
  <cp:revision>24</cp:revision>
  <dcterms:created xsi:type="dcterms:W3CDTF">2019-02-28T16:51:35Z</dcterms:created>
  <dcterms:modified xsi:type="dcterms:W3CDTF">2020-08-10T21:35:35Z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