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90" r:id="rId19"/>
    <p:sldId id="283" r:id="rId20"/>
    <p:sldId id="284" r:id="rId21"/>
    <p:sldId id="285" r:id="rId22"/>
    <p:sldId id="261" r:id="rId23"/>
    <p:sldId id="287" r:id="rId24"/>
    <p:sldId id="288" r:id="rId25"/>
    <p:sldId id="262" r:id="rId26"/>
    <p:sldId id="263" r:id="rId27"/>
    <p:sldId id="286" r:id="rId28"/>
    <p:sldId id="265" r:id="rId29"/>
    <p:sldId id="266" r:id="rId30"/>
    <p:sldId id="267" r:id="rId31"/>
    <p:sldId id="268" r:id="rId32"/>
    <p:sldId id="26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  <p:embeddedFont>
      <p:font typeface="Helvetica Neue Light" panose="020B0604020202020204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5LBPukdSIsUVoVuIvT675COl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8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.worlded.org/wp-content/uploads/2020/04/Ready-Set-Go-FINAL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" TargetMode="External"/><Relationship Id="rId5" Type="http://schemas.openxmlformats.org/officeDocument/2006/relationships/hyperlink" Target="https://edtech.worlded.org/professional-development/ideal-consortium/" TargetMode="External"/><Relationship Id="rId4" Type="http://schemas.openxmlformats.org/officeDocument/2006/relationships/hyperlink" Target="https://edtech.worlded.org/tips-for-distance-learning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tan.us/resources/previous-webinar-resources/#bm0420" TargetMode="External"/><Relationship Id="rId7" Type="http://schemas.openxmlformats.org/officeDocument/2006/relationships/hyperlink" Target="https://otan.us/resources/previous-webinar-resources/#bm0325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tan.us/resources/previous-webinar-resources/#bm0604" TargetMode="External"/><Relationship Id="rId5" Type="http://schemas.openxmlformats.org/officeDocument/2006/relationships/hyperlink" Target="https://otan.us/resources/previous-webinar-resources/#bm0527" TargetMode="External"/><Relationship Id="rId4" Type="http://schemas.openxmlformats.org/officeDocument/2006/relationships/hyperlink" Target="https://otan.us/resources/previous-webinar-resources/#bm0428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dultedtraining.org/OTAN/256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ookbe9.timetap.com/#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6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73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87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4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67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24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89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10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77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53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54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9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Statewide results.</a:t>
            </a: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1934597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Statewide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53193459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EdTech Center (WorldEd.org)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Ready – set – go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https://edtech.worlded.org/wp-content/uploads/2020/04/Ready-Set-Go-FINAL.pdf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Tips for DL: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https://edtech.worlded.org/tips-for-distance-learning/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Proliteracy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COVID Rapid Response Report from the Field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193459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 Literacy Courses for Teachers: (61 – 50.8%)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Google digital literacy, NorthStar, Learning Upgrade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4/20 – 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Northstar</a:t>
            </a:r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: Assess, Curricula, and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4/28 – Applied Digital Skills with Google – Virtual Bootcamp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5/27 – Student Success Online with 21Things4Students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Access, Equity and Inclusion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3/25 – Increasing Equity in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 Curriculum Online Options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CK12,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CommonLit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HippoCampus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Math resources,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ReadTheory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Microsoft products for language practice.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Assessments, formative,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ELCivics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OTAN COVID page –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7/15 Tech Tools for Assessments  - Anthony Burik (soon to be posted!) Good handout!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6" name="Google Shape;106;g53193459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1934597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53193459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Register for the Welcome Back webinar: </a:t>
            </a:r>
            <a:r>
              <a:rPr lang="en-US" dirty="0">
                <a:hlinkClick r:id="rId3"/>
              </a:rPr>
              <a:t>https://www.caadultedtraining.org/OTAN/2569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Register for the Burlington English sessions: </a:t>
            </a:r>
            <a:r>
              <a:rPr lang="en-US" dirty="0">
                <a:hlinkClick r:id="rId4"/>
              </a:rPr>
              <a:t>https://bookbe9.timetap.com/#/</a:t>
            </a:r>
            <a:endParaRPr dirty="0"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85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5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4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6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as.org/product-overviews/remote-testing" TargetMode="External"/><Relationship Id="rId5" Type="http://schemas.openxmlformats.org/officeDocument/2006/relationships/hyperlink" Target="https://youtu.be/1ipRe4-8Tiw" TargetMode="External"/><Relationship Id="rId4" Type="http://schemas.openxmlformats.org/officeDocument/2006/relationships/hyperlink" Target="https://youtu.be/uLoaw-BHo-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social-media-newsroom/webina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ntgpwVWc1c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adulted.org/Administrators/38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embership.otan.us/" TargetMode="External"/><Relationship Id="rId3" Type="http://schemas.openxmlformats.org/officeDocument/2006/relationships/hyperlink" Target="https://otan.us/resources/covid-19-field-support/" TargetMode="External"/><Relationship Id="rId7" Type="http://schemas.openxmlformats.org/officeDocument/2006/relationships/hyperlink" Target="https://www.youtube.com/channel/UC4AEwX_lm1xmkxNA2V9RRUA" TargetMode="External"/><Relationship Id="rId2" Type="http://schemas.openxmlformats.org/officeDocument/2006/relationships/hyperlink" Target="https://otan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tan.us/resources/curriculum-offers/" TargetMode="External"/><Relationship Id="rId5" Type="http://schemas.openxmlformats.org/officeDocument/2006/relationships/hyperlink" Target="https://otan.us/resources/teaching-with-technology/" TargetMode="External"/><Relationship Id="rId4" Type="http://schemas.openxmlformats.org/officeDocument/2006/relationships/hyperlink" Target="https://otan.us/resources/previous-webinar-resources/" TargetMode="External"/><Relationship Id="rId9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vae/pi/AdultEd/octae-pm-20-5-covid-faqs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remote-testing/cde-remote-testing-memorandum.pdf?sfvrsn=38c3335a_6?Status=Mas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assessment-policy-guidelines-2019-20.pdf?sfvrsn=72463d5a_2?Status=Ma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title"/>
          </p:nvPr>
        </p:nvSpPr>
        <p:spPr>
          <a:xfrm>
            <a:off x="741218" y="4743582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Helvetica Neue"/>
              <a:buNone/>
            </a:pPr>
            <a:r>
              <a:rPr lang="en-US" sz="3509" b="1" dirty="0"/>
              <a:t>CAEP Fall Regional Network Meetings</a:t>
            </a:r>
            <a:br>
              <a:rPr lang="en-US" sz="3780" b="1" dirty="0"/>
            </a:br>
            <a:br>
              <a:rPr lang="en-US" sz="3780" dirty="0"/>
            </a:br>
            <a:endParaRPr sz="3780" dirty="0"/>
          </a:p>
        </p:txBody>
      </p:sp>
      <p:sp>
        <p:nvSpPr>
          <p:cNvPr id="32" name="Google Shape;32;p1"/>
          <p:cNvSpPr txBox="1"/>
          <p:nvPr/>
        </p:nvSpPr>
        <p:spPr>
          <a:xfrm>
            <a:off x="3185173" y="5268672"/>
            <a:ext cx="5921882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Office, CAEP TAP, CASAS, WestEd and OTAN</a:t>
            </a:r>
            <a:endParaRPr sz="18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2020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Information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Picture 4" descr="image of student taking the CASAS eTest">
            <a:extLst>
              <a:ext uri="{FF2B5EF4-FFF2-40B4-BE49-F238E27FC236}">
                <a16:creationId xmlns:a16="http://schemas.microsoft.com/office/drawing/2014/main" id="{11F8800F-317E-459B-86C1-2FA4FB75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4" t="21852" r="40833" b="17407"/>
          <a:stretch/>
        </p:blipFill>
        <p:spPr>
          <a:xfrm>
            <a:off x="1831400" y="1825625"/>
            <a:ext cx="4081346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D98C8-EC0D-41BE-87E5-85450818EDCD}"/>
              </a:ext>
            </a:extLst>
          </p:cNvPr>
          <p:cNvSpPr txBox="1"/>
          <p:nvPr/>
        </p:nvSpPr>
        <p:spPr>
          <a:xfrm>
            <a:off x="6453027" y="2537500"/>
            <a:ext cx="407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1:1 Demo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4"/>
              </a:rPr>
              <a:t>https://youtu.be/uLoaw-BHo-s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Registering test stations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for remote 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testing 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5"/>
              </a:rPr>
              <a:t>https://youtu.be/1ipRe4-8Tiw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291E-5345-43AF-9162-99BA1B39A902}"/>
              </a:ext>
            </a:extLst>
          </p:cNvPr>
          <p:cNvSpPr txBox="1"/>
          <p:nvPr/>
        </p:nvSpPr>
        <p:spPr>
          <a:xfrm>
            <a:off x="1745579" y="4596118"/>
            <a:ext cx="986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Overview Documents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000FF"/>
                </a:solidFill>
                <a:latin typeface="Helvetica Neue" panose="020B060402020202020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https://www.casas.org/product-overviews/remote-testing</a:t>
            </a: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A1460"/>
                </a:solidFill>
                <a:latin typeface="Helvetica Neue" panose="020B060402020202020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Agency Remote Testing Agreement for California</a:t>
            </a:r>
            <a:endParaRPr lang="en-US" sz="1800" kern="1200" dirty="0">
              <a:solidFill>
                <a:srgbClr val="0A1460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Must be completed annually and copy sent to CDE consultant and CASAS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6114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of COAAPs and CIT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A57FD-B79C-4071-95F2-D7228C06CF18}"/>
              </a:ext>
            </a:extLst>
          </p:cNvPr>
          <p:cNvSpPr txBox="1"/>
          <p:nvPr/>
        </p:nvSpPr>
        <p:spPr>
          <a:xfrm>
            <a:off x="1453186" y="1688670"/>
            <a:ext cx="10057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Go to the CASAS website and go to the </a:t>
            </a:r>
            <a:r>
              <a:rPr lang="en-US" sz="2400" kern="1200" dirty="0">
                <a:solidFill>
                  <a:srgbClr val="E7E6E6">
                    <a:lumMod val="25000"/>
                  </a:srgbClr>
                </a:solidFill>
                <a:latin typeface="Helvetica Neue" panose="020B060402020202020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Remote Testing </a:t>
            </a: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page</a:t>
            </a: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Guidelines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Webinar recordings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Frequently asked questions</a:t>
            </a:r>
          </a:p>
        </p:txBody>
      </p:sp>
      <p:pic>
        <p:nvPicPr>
          <p:cNvPr id="10" name="Picture 9" descr="image of the California Remote Testing page on the CASAS website">
            <a:extLst>
              <a:ext uri="{FF2B5EF4-FFF2-40B4-BE49-F238E27FC236}">
                <a16:creationId xmlns:a16="http://schemas.microsoft.com/office/drawing/2014/main" id="{6C4DD735-104B-414C-B947-AF1F0785D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14707" r="16667"/>
          <a:stretch/>
        </p:blipFill>
        <p:spPr>
          <a:xfrm>
            <a:off x="6928814" y="2316585"/>
            <a:ext cx="3810000" cy="353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3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Considerations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10F969-82E3-4772-8339-BE02FCA11098}"/>
              </a:ext>
            </a:extLst>
          </p:cNvPr>
          <p:cNvSpPr txBox="1">
            <a:spLocks/>
          </p:cNvSpPr>
          <p:nvPr/>
        </p:nvSpPr>
        <p:spPr>
          <a:xfrm>
            <a:off x="1828801" y="1524000"/>
            <a:ext cx="845819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Parking Lot testing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 Adult Education-Testing in cars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of the webinar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Operations with On site Proctor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On site testing with social distancing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Updates to current remote testing </a:t>
            </a:r>
            <a:endParaRPr lang="en-US" dirty="0">
              <a:solidFill>
                <a:sysClr val="windowText" lastClr="000000"/>
              </a:solidFill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BF140-145F-4110-95EE-9377EE4E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27" y="1731520"/>
            <a:ext cx="3396343" cy="226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B6D79-CB37-4264-BFAB-65C29A8EC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07" y="4269681"/>
            <a:ext cx="337636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Remote Testing Summary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AA38-78E0-41DC-B0CD-F82A20A8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78" y="1723790"/>
            <a:ext cx="7589843" cy="4524610"/>
          </a:xfrm>
          <a:prstGeom prst="rect">
            <a:avLst/>
          </a:prstGeom>
          <a:ln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23183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NEW: 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6A13240-46F0-4047-B32F-F6E9A49316F9}"/>
              </a:ext>
            </a:extLst>
          </p:cNvPr>
          <p:cNvSpPr txBox="1">
            <a:spLocks/>
          </p:cNvSpPr>
          <p:nvPr/>
        </p:nvSpPr>
        <p:spPr>
          <a:xfrm>
            <a:off x="1150750" y="1706018"/>
            <a:ext cx="9904394" cy="450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Available at no cost to eTests/TE users.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Runs in a browser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Delivered to a student’s smartphone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live proctor required, not “scheduled”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are shown as “Estimated NRS EFL” for ABE or ESL.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scale scores are given.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It is NOT an NRS-approved test and may NOT be used for pre- or post-testing to achieve MSGs.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Reading Level Indicator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(RLI)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Form 601R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RLI was released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 early August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(TE Build 82). </a:t>
            </a:r>
          </a:p>
        </p:txBody>
      </p:sp>
    </p:spTree>
    <p:extLst>
      <p:ext uri="{BB962C8B-B14F-4D97-AF65-F5344CB8AC3E}">
        <p14:creationId xmlns:p14="http://schemas.microsoft.com/office/powerpoint/2010/main" val="19223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332C28-45E6-4CFB-BBE5-517255BBE30A}"/>
              </a:ext>
            </a:extLst>
          </p:cNvPr>
          <p:cNvSpPr txBox="1">
            <a:spLocks/>
          </p:cNvSpPr>
          <p:nvPr/>
        </p:nvSpPr>
        <p:spPr>
          <a:xfrm>
            <a:off x="1280160" y="1853704"/>
            <a:ext cx="9683015" cy="1675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Initiate the RLI by selecting students in TE’s Student Demographics lister.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Click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Send Test Invitations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button.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A875-CFBD-4A3C-BB1B-DB29BA11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8" y="3429000"/>
            <a:ext cx="6654421" cy="1860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57F6A-BE46-4A92-8ADD-8D401BAE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65" y="5444173"/>
            <a:ext cx="4262968" cy="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12" y="2378847"/>
            <a:ext cx="3345835" cy="15544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91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Quarterly Data Submission Wizard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AA10D-29E3-4283-9410-08F852BEE458}"/>
              </a:ext>
            </a:extLst>
          </p:cNvPr>
          <p:cNvSpPr txBox="1">
            <a:spLocks/>
          </p:cNvSpPr>
          <p:nvPr/>
        </p:nvSpPr>
        <p:spPr>
          <a:xfrm>
            <a:off x="1191928" y="1987316"/>
            <a:ext cx="9808143" cy="2776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Starting in PY 2020-21, agencies will submit their quarterly data and Data Integrity Report (DIR) using the Quarterly Data Submission Wizard (QDS). 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Includes both CAEP and WIOA agencies.</a:t>
            </a:r>
          </a:p>
          <a:p>
            <a:pPr marL="457200" lvl="1" indent="0">
              <a:spcBef>
                <a:spcPts val="1000"/>
              </a:spcBef>
              <a:buClr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Agencies will no longer send separate pdf copies of the DIR when completing quarterly data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0074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1EA2-4C99-4365-8D45-3F4B6C35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Agency Tool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22A1-6263-453A-9FFB-679859F53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814D1E-9EA4-4BB1-A4B0-2A9466D98CB3}"/>
              </a:ext>
            </a:extLst>
          </p:cNvPr>
          <p:cNvSpPr txBox="1">
            <a:spLocks/>
          </p:cNvSpPr>
          <p:nvPr/>
        </p:nvSpPr>
        <p:spPr>
          <a:xfrm>
            <a:off x="1070429" y="1433819"/>
            <a:ext cx="6705599" cy="475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CASAS has a new toolkit for new agencies, new staff at existing agencies, or anyone else who is interested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keeping and reports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Assessments (including COAAPs)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Modules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 (CDE and CASAS)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50D4D-AD6B-4EC9-9B73-BE5E87F5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125" y="2222846"/>
            <a:ext cx="3634738" cy="30175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21DB5-0CE4-4FD5-B2EE-F45317EF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29" y="5307164"/>
            <a:ext cx="905944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Studies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7662AA6-2222-4DCF-B66B-5D338F1082A3}"/>
              </a:ext>
            </a:extLst>
          </p:cNvPr>
          <p:cNvSpPr txBox="1">
            <a:spLocks/>
          </p:cNvSpPr>
          <p:nvPr/>
        </p:nvSpPr>
        <p:spPr>
          <a:xfrm>
            <a:off x="994610" y="1969461"/>
            <a:ext cx="10202779" cy="265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conducted cooperative studies with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GED Testing Service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ETS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 adult learner’s performance on CASAS reading and math assessments predicts readiness to pass the GED or the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appear on the Individual Skills Profile as the “Likelihood of passing…”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121DE-BB07-4FD1-970F-2575321F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97" y="5124030"/>
            <a:ext cx="632680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9EB95-6A23-46E6-A4F9-7FC44B1D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202" y="4226338"/>
            <a:ext cx="63993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7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Zoom Room Controls</a:t>
            </a:r>
            <a:endParaRPr b="1"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4" y="2848377"/>
            <a:ext cx="1371601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" name="Google Shape;41;p2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694" y="4721401"/>
            <a:ext cx="1714500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" name="Google Shape;43;p2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 raise your hand first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982" y="2247317"/>
            <a:ext cx="2646946" cy="3200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5" name="Google Shape;45;p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3129" y="2840358"/>
            <a:ext cx="2908044" cy="31024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7">
            <a:alphaModFix/>
          </a:blip>
          <a:srcRect b="27728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Accommodations Page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D35864AE-765D-4A28-9888-9DADBB2C1A3E}"/>
              </a:ext>
            </a:extLst>
          </p:cNvPr>
          <p:cNvSpPr txBox="1">
            <a:spLocks/>
          </p:cNvSpPr>
          <p:nvPr/>
        </p:nvSpPr>
        <p:spPr>
          <a:xfrm>
            <a:off x="1142822" y="1518864"/>
            <a:ext cx="9673388" cy="421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7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has an updated Webpage that addresses testing accommodations for learners with disabilities.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sz="7300" dirty="0">
              <a:solidFill>
                <a:sysClr val="windowText" lastClr="000000"/>
              </a:solidFill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" action="ppaction://noaction"/>
              </a:rPr>
              <a:t>https://www.casas.org/docs/default-source/special-needs/testing-accommodations-step-by-step.pdf?sfvrsn=de69325a_2?Status=Master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Æ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B2C3E-B80F-44A9-BACA-F6C18611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6" y="2633145"/>
            <a:ext cx="5181600" cy="27816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19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TE I</a:t>
            </a:r>
            <a:r>
              <a:rPr lang="en-US" sz="4400" b="1" baseline="30000" dirty="0">
                <a:latin typeface="Helvetica Neue" panose="020B0604020202020204" charset="0"/>
              </a:rPr>
              <a:t>3 </a:t>
            </a:r>
            <a:r>
              <a:rPr lang="en-US" sz="4400" b="1" dirty="0">
                <a:latin typeface="Helvetica Neue" panose="020B0604020202020204" charset="0"/>
              </a:rPr>
              <a:t>Reports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3053F9FB-202C-4CB4-A3BA-C212E4B8C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40918" cy="4531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TE has new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reports that relay results from EL Civics COAAPs to outcomes for AB 2098 Immigrant Integration.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 new column on the TE CAEP Summary that calculates these new outcomes.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additional TE reports that relate results by class and student, and detail activities represented by the COAAP.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449A1-92FA-4AC3-B8B7-EE73AAF5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1000" contrast="2000"/>
          </a:blip>
          <a:stretch>
            <a:fillRect/>
          </a:stretch>
        </p:blipFill>
        <p:spPr>
          <a:xfrm>
            <a:off x="7032214" y="3326365"/>
            <a:ext cx="4919156" cy="292735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16990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2D93-4338-4770-915D-853DF1D32E32}"/>
              </a:ext>
            </a:extLst>
          </p:cNvPr>
          <p:cNvSpPr txBox="1"/>
          <p:nvPr/>
        </p:nvSpPr>
        <p:spPr>
          <a:xfrm>
            <a:off x="831253" y="1397123"/>
            <a:ext cx="62944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User Interface &amp; Resource Improvements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User Interface support enhancements to improve understanding of metrics and calculations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Better dedicated AE resources to improve reporting &amp; understanding of data processes and usage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BF3AF-7A6A-45B9-9991-049BBA6C5DD2}"/>
              </a:ext>
            </a:extLst>
          </p:cNvPr>
          <p:cNvSpPr txBox="1"/>
          <p:nvPr/>
        </p:nvSpPr>
        <p:spPr>
          <a:xfrm>
            <a:off x="742072" y="2854607"/>
            <a:ext cx="6294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Build 4 with 2019/2020 Data – March 1,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Professional Development – 20/21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Using LB Data for Program Improvement and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Noncredit Code Alignment: Improving noncredit program and student coding to improve outcomes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CB21 and AB705: Creating stronger course sequences to college level courses and programs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CTE Pathways: Using the adult ed CTE mapping data to improve adult education career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B0CE6-AD25-468D-973C-12A82C7C1FDD}"/>
              </a:ext>
            </a:extLst>
          </p:cNvPr>
          <p:cNvSpPr txBox="1"/>
          <p:nvPr/>
        </p:nvSpPr>
        <p:spPr>
          <a:xfrm>
            <a:off x="742072" y="5927917"/>
            <a:ext cx="629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Metrics &amp; Data Elements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916000" y="2627955"/>
            <a:ext cx="3333676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AE Pipeline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2020-21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720791" y="3059468"/>
            <a:ext cx="3858184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Data &amp;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Coding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76A08-85B3-4602-B0FE-235772570C7F}"/>
              </a:ext>
            </a:extLst>
          </p:cNvPr>
          <p:cNvSpPr txBox="1"/>
          <p:nvPr/>
        </p:nvSpPr>
        <p:spPr>
          <a:xfrm>
            <a:off x="1389674" y="1532035"/>
            <a:ext cx="60757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Supervised Tutoring and Study Skills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Basic and Secondary TOP Codes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Colleges using Census for Noncredit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CASAS/CTEO Survey Data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HSE/HSD Award Codes in MIS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COAPPS/Immigrant Integration</a:t>
            </a:r>
          </a:p>
        </p:txBody>
      </p:sp>
    </p:spTree>
    <p:extLst>
      <p:ext uri="{BB962C8B-B14F-4D97-AF65-F5344CB8AC3E}">
        <p14:creationId xmlns:p14="http://schemas.microsoft.com/office/powerpoint/2010/main" val="104576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D5C75-B008-4447-B340-CBA212C31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2" t="6215" r="23477" b="5501"/>
          <a:stretch/>
        </p:blipFill>
        <p:spPr>
          <a:xfrm>
            <a:off x="3765631" y="570488"/>
            <a:ext cx="5727689" cy="56713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494489-6B2F-486F-B078-C3C826324F49}"/>
              </a:ext>
            </a:extLst>
          </p:cNvPr>
          <p:cNvSpPr txBox="1">
            <a:spLocks/>
          </p:cNvSpPr>
          <p:nvPr/>
        </p:nvSpPr>
        <p:spPr>
          <a:xfrm>
            <a:off x="392733" y="1021130"/>
            <a:ext cx="10423579" cy="496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Adult Ed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Education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To Workforce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Dashboard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Archived at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  <a:hlinkClick r:id="rId4"/>
              </a:rPr>
              <a:t>CAEP Pathway Webinars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81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82" name="Google Shape;82;p6" descr="Forms response chart. Question title: Rank Adult Education Re-opening for 2020-21 by order of importance. Number of responses: 120 respons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325" y="1747947"/>
            <a:ext cx="10094976" cy="449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19345970_0_2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8" name="Google Shape;88;g5319345970_0_2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89" name="Google Shape;89;g5319345970_0_28" descr="Forms response chart. Question title: Select up to 3 subtopics for Adult Education Re-opening for 2020-21. Number of responses: 120 responses."/>
          <p:cNvPicPr preferRelativeResize="0"/>
          <p:nvPr/>
        </p:nvPicPr>
        <p:blipFill rotWithShape="1">
          <a:blip r:embed="rId3">
            <a:alphaModFix/>
          </a:blip>
          <a:srcRect b="10976"/>
          <a:stretch/>
        </p:blipFill>
        <p:spPr>
          <a:xfrm>
            <a:off x="1763475" y="1829100"/>
            <a:ext cx="9157954" cy="44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E79C-CF99-3348-B58A-0376FA3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7075"/>
            <a:ext cx="5934849" cy="1311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OTAN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Resources &amp;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30EB-CAC3-4A40-868E-9A0991BC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90" y="2209081"/>
            <a:ext cx="6434263" cy="3788830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OTAN Website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3"/>
              </a:rPr>
              <a:t>COVID-19 Field Support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4"/>
              </a:rPr>
              <a:t>Webinars and slides (recorded and future)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5"/>
              </a:rPr>
              <a:t>Teaching with Technology resources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6"/>
              </a:rPr>
              <a:t>Curriculum Offers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7"/>
              </a:rPr>
              <a:t>YouTube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membership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Social Media ~Twitter, Facebook, and LinkedIn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1B34C9-B96D-664F-8332-DAA9EA837F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1" r="10271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455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 b="1"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03" name="Google Shape;103;p8" descr="Forms response chart. Question title: Rank Technology and Distance Learning by order of importance. Number of responses: 12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00" y="1825624"/>
            <a:ext cx="9650099" cy="440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19345970_0_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/>
          </a:p>
        </p:txBody>
      </p:sp>
      <p:sp>
        <p:nvSpPr>
          <p:cNvPr id="109" name="Google Shape;109;g5319345970_0_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110" name="Google Shape;110;g5319345970_0_8" descr="Forms response chart. Question title: Select up to 3 subtopics for Technology and Distance Learning. Number of responses: 120 responses."/>
          <p:cNvPicPr preferRelativeResize="0"/>
          <p:nvPr/>
        </p:nvPicPr>
        <p:blipFill rotWithShape="1">
          <a:blip r:embed="rId3">
            <a:alphaModFix/>
          </a:blip>
          <a:srcRect b="9132"/>
          <a:stretch/>
        </p:blipFill>
        <p:spPr>
          <a:xfrm>
            <a:off x="872654" y="1817891"/>
            <a:ext cx="10826499" cy="44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5319345970_0_8"/>
          <p:cNvSpPr txBox="1"/>
          <p:nvPr/>
        </p:nvSpPr>
        <p:spPr>
          <a:xfrm>
            <a:off x="872654" y="3267304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Digital Literacy Courses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12;g5319345970_0_8">
            <a:extLst>
              <a:ext uri="{FF2B5EF4-FFF2-40B4-BE49-F238E27FC236}">
                <a16:creationId xmlns:a16="http://schemas.microsoft.com/office/drawing/2014/main" id="{3A6BFA0A-5017-4B32-AF58-3E725982F739}"/>
              </a:ext>
            </a:extLst>
          </p:cNvPr>
          <p:cNvSpPr txBox="1"/>
          <p:nvPr/>
        </p:nvSpPr>
        <p:spPr>
          <a:xfrm>
            <a:off x="872654" y="3906066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Adult Education Curriculum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12;g5319345970_0_8">
            <a:extLst>
              <a:ext uri="{FF2B5EF4-FFF2-40B4-BE49-F238E27FC236}">
                <a16:creationId xmlns:a16="http://schemas.microsoft.com/office/drawing/2014/main" id="{3E9B883B-1225-44C4-A453-7F8ED2015A6C}"/>
              </a:ext>
            </a:extLst>
          </p:cNvPr>
          <p:cNvSpPr txBox="1"/>
          <p:nvPr/>
        </p:nvSpPr>
        <p:spPr>
          <a:xfrm>
            <a:off x="359596" y="4544828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Assessment (formative, El Civics…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12;g5319345970_0_8">
            <a:extLst>
              <a:ext uri="{FF2B5EF4-FFF2-40B4-BE49-F238E27FC236}">
                <a16:creationId xmlns:a16="http://schemas.microsoft.com/office/drawing/2014/main" id="{71C95C43-5C00-4A54-91BD-6B16457D9DBA}"/>
              </a:ext>
            </a:extLst>
          </p:cNvPr>
          <p:cNvSpPr txBox="1"/>
          <p:nvPr/>
        </p:nvSpPr>
        <p:spPr>
          <a:xfrm>
            <a:off x="359596" y="5470075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Teacher and Student Training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" name="Google Shape;54;p3" descr="AusbilderWiss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688" y="207349"/>
            <a:ext cx="3437709" cy="15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4">
            <a:extLst>
              <a:ext uri="{FF2B5EF4-FFF2-40B4-BE49-F238E27FC236}">
                <a16:creationId xmlns:a16="http://schemas.microsoft.com/office/drawing/2014/main" id="{3327DACF-00EF-453B-9C53-3DB6996E5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3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Office Update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CASAS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WestEd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OTAN and Technology and Distance Learning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TAP and Student Supportive Services</a:t>
            </a: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Student Support Services</a:t>
            </a:r>
            <a:endParaRPr b="1"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1026" name="Picture 2" descr="Forms response chart. Question title: Rank Student Supportive Services by order of importance. Number of responses: 120 responses.">
            <a:extLst>
              <a:ext uri="{FF2B5EF4-FFF2-40B4-BE49-F238E27FC236}">
                <a16:creationId xmlns:a16="http://schemas.microsoft.com/office/drawing/2014/main" id="{1126DA1A-AB48-4302-B1EE-1D7B369B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90"/>
            <a:ext cx="10401728" cy="46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19345970_0_1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Student Support Services</a:t>
            </a:r>
            <a:endParaRPr/>
          </a:p>
        </p:txBody>
      </p:sp>
      <p:sp>
        <p:nvSpPr>
          <p:cNvPr id="125" name="Google Shape;125;g5319345970_0_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128" name="Google Shape;128;g5319345970_0_18" descr="Forms response chart. Question title: Select up to 3 subtopics for Student Supportive Services. Number of responses: 120 responses.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1457750" y="1977875"/>
            <a:ext cx="9774950" cy="42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5319345970_0_18"/>
          <p:cNvSpPr txBox="1"/>
          <p:nvPr/>
        </p:nvSpPr>
        <p:spPr>
          <a:xfrm>
            <a:off x="2214609" y="3122979"/>
            <a:ext cx="1762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Public Housing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5319345970_0_18"/>
          <p:cNvSpPr txBox="1"/>
          <p:nvPr/>
        </p:nvSpPr>
        <p:spPr>
          <a:xfrm>
            <a:off x="382509" y="4562402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Resources for Undocumented Immigrants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26;g5319345970_0_18">
            <a:extLst>
              <a:ext uri="{FF2B5EF4-FFF2-40B4-BE49-F238E27FC236}">
                <a16:creationId xmlns:a16="http://schemas.microsoft.com/office/drawing/2014/main" id="{7E285B2B-26CF-4AA2-BDBA-F0F6F42DF57D}"/>
              </a:ext>
            </a:extLst>
          </p:cNvPr>
          <p:cNvSpPr txBox="1"/>
          <p:nvPr/>
        </p:nvSpPr>
        <p:spPr>
          <a:xfrm>
            <a:off x="382509" y="4971655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Transportation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26;g5319345970_0_18">
            <a:extLst>
              <a:ext uri="{FF2B5EF4-FFF2-40B4-BE49-F238E27FC236}">
                <a16:creationId xmlns:a16="http://schemas.microsoft.com/office/drawing/2014/main" id="{E706850B-7271-4E29-BD89-67FCB745FB58}"/>
              </a:ext>
            </a:extLst>
          </p:cNvPr>
          <p:cNvSpPr txBox="1"/>
          <p:nvPr/>
        </p:nvSpPr>
        <p:spPr>
          <a:xfrm>
            <a:off x="382509" y="5343096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Technology Tools and Internet Access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Request Support from CAEP TAP</a:t>
            </a:r>
            <a:endParaRPr b="1" dirty="0"/>
          </a:p>
        </p:txBody>
      </p:sp>
      <p:pic>
        <p:nvPicPr>
          <p:cNvPr id="134" name="Google Shape;13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305" t="7235" r="19413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CAEP Office</a:t>
            </a:r>
            <a:endParaRPr b="1"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8726" cy="423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Student Technology Intake Survey </a:t>
            </a:r>
          </a:p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Administrator Reopening Plan Survey (likely will take place twice this year) </a:t>
            </a:r>
          </a:p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Welcome Back video – Today, 8/24 at 3pm </a:t>
            </a:r>
          </a:p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Burlington English – Spotlight on California  - How we pivoted and helped students continue to learn (8/25-8/27) </a:t>
            </a:r>
          </a:p>
          <a:p>
            <a:pPr marL="571500" indent="-571500">
              <a:spcBef>
                <a:spcPts val="0"/>
              </a:spcBef>
              <a:buSzPts val="3600"/>
            </a:pP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CASAS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Updated OCTAE memo on May 29,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Continues to require federal reporting and continues to leave it to the states to determine own testing policy.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Memo 20-5 allows for self reported placement into one of the 12 federal EFL’s without a pretest.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To get a MSG, however, the participant still needs to complete a pretest and a post-test, like usual.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  <a:hlinkClick r:id="rId3"/>
              </a:rPr>
              <a:t>https://www2.ed.gov/about/offices/list/ovae/pi/AdultEd/octae-pm-20-5-covid-faqs-final.pdf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689248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Remote Testing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Helvetica Neue" panose="020B0604020202020204" charset="0"/>
              </a:rPr>
              <a:t>The CDE has decided to permit California WIOA II agencies to implement </a:t>
            </a:r>
            <a:r>
              <a:rPr lang="en-US" b="1" dirty="0">
                <a:latin typeface="Helvetica Neue" panose="020B0604020202020204" charset="0"/>
              </a:rPr>
              <a:t>remote testing</a:t>
            </a:r>
            <a:r>
              <a:rPr lang="en-US" dirty="0">
                <a:latin typeface="Helvetica Neue" panose="020B0604020202020204" charset="0"/>
              </a:rPr>
              <a:t>. Agencies that choose this must have procedures to ensure: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student testing can be properly identified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Any approved test that is administered to students is properly secured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remote proctor can properly administer the test </a:t>
            </a:r>
          </a:p>
          <a:p>
            <a:pPr marL="34290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dirty="0">
                <a:latin typeface="Helvetica Neue" panose="020B0604020202020204" charset="0"/>
              </a:rPr>
              <a:t>For more information, access the CDE Memorandum on Remote Testing:</a:t>
            </a:r>
          </a:p>
          <a:p>
            <a:pPr marL="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sz="2000" dirty="0">
                <a:latin typeface="Helvetica Neue" panose="020B0604020202020204" charset="0"/>
                <a:hlinkClick r:id="rId3"/>
              </a:rPr>
              <a:t>https://www.casas.org/docs/default-source/caacct/california-remote-testing/cde-remote-testing-memorandum.pdf?sfvrsn=38c3335a_6?Status=Master</a:t>
            </a:r>
            <a:endParaRPr lang="en-US" sz="20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1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Local Assessment Policy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2095928"/>
            <a:ext cx="9471170" cy="4049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 in the statewide assessment policy addresses issues for distance learning.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 includes: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Definition of Distance Learners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Curricula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Instructional hours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prstClr val="black"/>
              </a:solidFill>
              <a:latin typeface="Helvetica Neue" panose="020B0604020202020204" charset="0"/>
            </a:endParaRPr>
          </a:p>
          <a:p>
            <a:pPr marL="0" indent="0">
              <a:buClrTx/>
              <a:buNone/>
              <a:defRPr/>
            </a:pPr>
            <a:r>
              <a:rPr lang="en-US" sz="2400" u="sng" dirty="0">
                <a:latin typeface="Helvetica Neue" panose="020B0604020202020204" charset="0"/>
                <a:hlinkClick r:id="rId3"/>
              </a:rPr>
              <a:t>https://www.casas.org/docs/default-source/caacct/california-assessment-policy-guidelines-2019-20.pdf?sfvrsn=72463d5a_2?Status=Master</a:t>
            </a:r>
            <a:endParaRPr lang="en-US" sz="2400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Benefits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Pretest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new students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Baseline scores for NRS reporting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Placement information to guide distance learning instruction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Post-test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to achieve MSGs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Add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flexibility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by developing the capacity to offer multiple testing options, including testing distance learners.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Make remote testing 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regular and essential part 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of your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Challenges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" panose="020B0604020202020204" charset="0"/>
              </a:rPr>
              <a:t>Uncertainty about school openings</a:t>
            </a:r>
          </a:p>
          <a:p>
            <a:r>
              <a:rPr lang="en-US" altLang="en-US" dirty="0">
                <a:latin typeface="Helvetica Neue" panose="020B0604020202020204" charset="0"/>
              </a:rPr>
              <a:t>Equity concerns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Proctor and student </a:t>
            </a:r>
            <a:r>
              <a:rPr lang="en-US" altLang="en-US" b="1" dirty="0">
                <a:latin typeface="Helvetica Neue" panose="020B0604020202020204" charset="0"/>
              </a:rPr>
              <a:t>access to technology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Student </a:t>
            </a:r>
            <a:r>
              <a:rPr lang="en-US" altLang="en-US" b="1" dirty="0">
                <a:latin typeface="Helvetica Neue" panose="020B0604020202020204" charset="0"/>
              </a:rPr>
              <a:t>test environment </a:t>
            </a:r>
            <a:r>
              <a:rPr lang="en-US" altLang="en-US" dirty="0">
                <a:latin typeface="Helvetica Neue" panose="020B0604020202020204" charset="0"/>
              </a:rPr>
              <a:t>may lack privacy and have distractions</a:t>
            </a:r>
          </a:p>
          <a:p>
            <a:r>
              <a:rPr lang="en-US" altLang="en-US" b="1" dirty="0">
                <a:latin typeface="Helvetica Neue" panose="020B0604020202020204" charset="0"/>
              </a:rPr>
              <a:t>High staffing costs </a:t>
            </a:r>
            <a:r>
              <a:rPr lang="en-US" altLang="en-US" dirty="0">
                <a:latin typeface="Helvetica Neue" panose="020B0604020202020204" charset="0"/>
              </a:rPr>
              <a:t>due to limitation of test taker to proctor ratio.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Difficult to test large numbers and maintain test security.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7F31D4-FD36-4B19-8DA0-CBE03D7B3D4B}"/>
</file>

<file path=customXml/itemProps2.xml><?xml version="1.0" encoding="utf-8"?>
<ds:datastoreItem xmlns:ds="http://schemas.openxmlformats.org/officeDocument/2006/customXml" ds:itemID="{67E60AC6-9A27-42A6-BAD2-86DD93BFE7C2}"/>
</file>

<file path=customXml/itemProps3.xml><?xml version="1.0" encoding="utf-8"?>
<ds:datastoreItem xmlns:ds="http://schemas.openxmlformats.org/officeDocument/2006/customXml" ds:itemID="{520DE9E4-6459-4C15-906B-386EA4669079}"/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1644</Words>
  <Application>Microsoft Office PowerPoint</Application>
  <PresentationFormat>Widescreen</PresentationFormat>
  <Paragraphs>268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Helvetica Neue Light</vt:lpstr>
      <vt:lpstr>Calibri</vt:lpstr>
      <vt:lpstr>Arial</vt:lpstr>
      <vt:lpstr>Calibri Light</vt:lpstr>
      <vt:lpstr>Century Gothic</vt:lpstr>
      <vt:lpstr>Helvetica Neue</vt:lpstr>
      <vt:lpstr>Wingdings 3</vt:lpstr>
      <vt:lpstr>White</vt:lpstr>
      <vt:lpstr>CAEP Fall Regional Network Meetings  </vt:lpstr>
      <vt:lpstr>Zoom Room Controls</vt:lpstr>
      <vt:lpstr>PowerPoint Presentation</vt:lpstr>
      <vt:lpstr>CAEP Office</vt:lpstr>
      <vt:lpstr>CASAS</vt:lpstr>
      <vt:lpstr>Remote Testing</vt:lpstr>
      <vt:lpstr>Local Assessment Policy</vt:lpstr>
      <vt:lpstr>Remote Testing Benefits</vt:lpstr>
      <vt:lpstr>Remote Testing Challenges</vt:lpstr>
      <vt:lpstr>Remote Testing Information</vt:lpstr>
      <vt:lpstr>Remote Testing of COAAPs and CIT</vt:lpstr>
      <vt:lpstr>Remote Testing Considerations</vt:lpstr>
      <vt:lpstr>CASAS Remote Testing Summary</vt:lpstr>
      <vt:lpstr>NEW: CASAS Reading Level Indicator (RLI)</vt:lpstr>
      <vt:lpstr>CASAS Reading Level Indicator (RLI)</vt:lpstr>
      <vt:lpstr>CASAS Reading Level Indicator (RLI)</vt:lpstr>
      <vt:lpstr>Quarterly Data Submission Wizard</vt:lpstr>
      <vt:lpstr>New Agency Tool Kit</vt:lpstr>
      <vt:lpstr>CASAS Studies</vt:lpstr>
      <vt:lpstr>CASAS Accommodations Page</vt:lpstr>
      <vt:lpstr>TE I3 Reports</vt:lpstr>
      <vt:lpstr>WestEd</vt:lpstr>
      <vt:lpstr>WestEd</vt:lpstr>
      <vt:lpstr>PowerPoint Presentation</vt:lpstr>
      <vt:lpstr>Adult Education Re-opening for 2020-21</vt:lpstr>
      <vt:lpstr>Adult Education Re-opening for 2020-21</vt:lpstr>
      <vt:lpstr>OTAN  Resources &amp; Tools </vt:lpstr>
      <vt:lpstr>Technology and Distance Learning</vt:lpstr>
      <vt:lpstr>Technology and Distance Learning</vt:lpstr>
      <vt:lpstr>Student Support Services</vt:lpstr>
      <vt:lpstr>Student Support Services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Fall Regional Network Meetings</dc:title>
  <dc:creator>Kristy</dc:creator>
  <cp:lastModifiedBy>Veronica Parker</cp:lastModifiedBy>
  <cp:revision>34</cp:revision>
  <dcterms:created xsi:type="dcterms:W3CDTF">2019-02-28T16:51:35Z</dcterms:created>
  <dcterms:modified xsi:type="dcterms:W3CDTF">2020-08-21T22:53:40Z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