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5" r:id="rId5"/>
  </p:sldMasterIdLst>
  <p:notesMasterIdLst>
    <p:notesMasterId r:id="rId72"/>
  </p:notesMasterIdLst>
  <p:handoutMasterIdLst>
    <p:handoutMasterId r:id="rId73"/>
  </p:handoutMasterIdLst>
  <p:sldIdLst>
    <p:sldId id="1391" r:id="rId6"/>
    <p:sldId id="1415" r:id="rId7"/>
    <p:sldId id="423" r:id="rId8"/>
    <p:sldId id="424" r:id="rId9"/>
    <p:sldId id="417" r:id="rId10"/>
    <p:sldId id="324" r:id="rId11"/>
    <p:sldId id="414" r:id="rId12"/>
    <p:sldId id="416" r:id="rId13"/>
    <p:sldId id="1395" r:id="rId14"/>
    <p:sldId id="1397" r:id="rId15"/>
    <p:sldId id="1396" r:id="rId16"/>
    <p:sldId id="1416" r:id="rId17"/>
    <p:sldId id="1419" r:id="rId18"/>
    <p:sldId id="1420" r:id="rId19"/>
    <p:sldId id="1421" r:id="rId20"/>
    <p:sldId id="1422" r:id="rId21"/>
    <p:sldId id="1417" r:id="rId22"/>
    <p:sldId id="1423" r:id="rId23"/>
    <p:sldId id="1418" r:id="rId24"/>
    <p:sldId id="418" r:id="rId25"/>
    <p:sldId id="283" r:id="rId26"/>
    <p:sldId id="284" r:id="rId27"/>
    <p:sldId id="323" r:id="rId28"/>
    <p:sldId id="425" r:id="rId29"/>
    <p:sldId id="1409" r:id="rId30"/>
    <p:sldId id="363" r:id="rId31"/>
    <p:sldId id="364" r:id="rId32"/>
    <p:sldId id="368" r:id="rId33"/>
    <p:sldId id="369" r:id="rId34"/>
    <p:sldId id="374" r:id="rId35"/>
    <p:sldId id="375" r:id="rId36"/>
    <p:sldId id="1424" r:id="rId37"/>
    <p:sldId id="1425" r:id="rId38"/>
    <p:sldId id="1426" r:id="rId39"/>
    <p:sldId id="376" r:id="rId40"/>
    <p:sldId id="377" r:id="rId41"/>
    <p:sldId id="1429" r:id="rId42"/>
    <p:sldId id="1414" r:id="rId43"/>
    <p:sldId id="378" r:id="rId44"/>
    <p:sldId id="379" r:id="rId45"/>
    <p:sldId id="380" r:id="rId46"/>
    <p:sldId id="381" r:id="rId47"/>
    <p:sldId id="433" r:id="rId48"/>
    <p:sldId id="434" r:id="rId49"/>
    <p:sldId id="382" r:id="rId50"/>
    <p:sldId id="435" r:id="rId51"/>
    <p:sldId id="436" r:id="rId52"/>
    <p:sldId id="412" r:id="rId53"/>
    <p:sldId id="385" r:id="rId54"/>
    <p:sldId id="386" r:id="rId55"/>
    <p:sldId id="1392" r:id="rId56"/>
    <p:sldId id="391" r:id="rId57"/>
    <p:sldId id="1394" r:id="rId58"/>
    <p:sldId id="392" r:id="rId59"/>
    <p:sldId id="419" r:id="rId60"/>
    <p:sldId id="394" r:id="rId61"/>
    <p:sldId id="395" r:id="rId62"/>
    <p:sldId id="396" r:id="rId63"/>
    <p:sldId id="427" r:id="rId64"/>
    <p:sldId id="420" r:id="rId65"/>
    <p:sldId id="421" r:id="rId66"/>
    <p:sldId id="430" r:id="rId67"/>
    <p:sldId id="431" r:id="rId68"/>
    <p:sldId id="432" r:id="rId69"/>
    <p:sldId id="399" r:id="rId70"/>
    <p:sldId id="1393" r:id="rId7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6395" autoAdjust="0"/>
  </p:normalViewPr>
  <p:slideViewPr>
    <p:cSldViewPr snapToGrid="0">
      <p:cViewPr varScale="1">
        <p:scale>
          <a:sx n="65" d="100"/>
          <a:sy n="65" d="100"/>
        </p:scale>
        <p:origin x="816" y="78"/>
      </p:cViewPr>
      <p:guideLst/>
    </p:cSldViewPr>
  </p:slideViewPr>
  <p:notesTextViewPr>
    <p:cViewPr>
      <p:scale>
        <a:sx n="1" d="1"/>
        <a:sy n="1" d="1"/>
      </p:scale>
      <p:origin x="0" y="0"/>
    </p:cViewPr>
  </p:notesTextViewPr>
  <p:sorterViewPr>
    <p:cViewPr>
      <p:scale>
        <a:sx n="100" d="100"/>
        <a:sy n="100" d="100"/>
      </p:scale>
      <p:origin x="0" y="-694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70F260D-43B2-4B57-B92A-160602DD1764}">
      <dgm:prSet phldrT="[Text]"/>
      <dgm:spPr/>
      <dgm:t>
        <a:bodyPr/>
        <a:lstStyle/>
        <a:p>
          <a:r>
            <a:rPr lang="en-US" dirty="0"/>
            <a:t>Literacy Gains</a:t>
          </a:r>
        </a:p>
      </dgm:t>
    </dgm:pt>
    <dgm:pt modelId="{D72B88D4-019F-44D1-8D75-C75E50F98E0A}" type="parTrans" cxnId="{832B874B-3D65-4AFD-8E59-11AD74D49DBF}">
      <dgm:prSet/>
      <dgm:spPr/>
      <dgm:t>
        <a:bodyPr/>
        <a:lstStyle/>
        <a:p>
          <a:endParaRPr lang="en-US"/>
        </a:p>
      </dgm:t>
    </dgm:pt>
    <dgm:pt modelId="{32B5D89C-BC59-4D20-B294-76ACA26778E0}" type="sibTrans" cxnId="{832B874B-3D65-4AFD-8E59-11AD74D49DBF}">
      <dgm:prSet/>
      <dgm:spPr/>
      <dgm:t>
        <a:bodyPr/>
        <a:lstStyle/>
        <a:p>
          <a:endParaRPr lang="en-US"/>
        </a:p>
      </dgm:t>
    </dgm:pt>
    <dgm:pt modelId="{5D275C60-CCA1-41F8-A9EA-678C61F09B80}">
      <dgm:prSet phldrT="[Text]"/>
      <dgm:spPr/>
      <dgm:t>
        <a:bodyPr/>
        <a:lstStyle/>
        <a:p>
          <a:r>
            <a:rPr lang="en-US" dirty="0"/>
            <a:t>HSE/HS Diploma</a:t>
          </a:r>
        </a:p>
      </dgm:t>
    </dgm:pt>
    <dgm:pt modelId="{8FED4B3C-D6F4-40B0-B8AE-B45F00A9FBD2}" type="parTrans" cxnId="{ED4CE227-D2F6-441A-B985-5751150A50C1}">
      <dgm:prSet/>
      <dgm:spPr/>
      <dgm:t>
        <a:bodyPr/>
        <a:lstStyle/>
        <a:p>
          <a:endParaRPr lang="en-US"/>
        </a:p>
      </dgm:t>
    </dgm:pt>
    <dgm:pt modelId="{508CFF85-D7EA-49AD-933C-21CF872EAE43}" type="sibTrans" cxnId="{ED4CE227-D2F6-441A-B985-5751150A50C1}">
      <dgm:prSet/>
      <dgm:spPr/>
      <dgm:t>
        <a:bodyPr/>
        <a:lstStyle/>
        <a:p>
          <a:endParaRPr lang="en-US"/>
        </a:p>
      </dgm:t>
    </dgm:pt>
    <dgm:pt modelId="{81A44736-A976-4AAA-B439-7EF072CD8FB3}">
      <dgm:prSet phldrT="[Text]"/>
      <dgm:spPr>
        <a:solidFill>
          <a:schemeClr val="accent4">
            <a:lumMod val="75000"/>
          </a:schemeClr>
        </a:solidFill>
      </dgm:spPr>
      <dgm:t>
        <a:bodyPr/>
        <a:lstStyle/>
        <a:p>
          <a:r>
            <a:rPr lang="en-US" dirty="0"/>
            <a:t>Post-Secondary</a:t>
          </a:r>
        </a:p>
      </dgm:t>
    </dgm:pt>
    <dgm:pt modelId="{974BA200-230F-4FF4-9BB3-1DA38AAA3901}" type="parTrans" cxnId="{7B3FA3F8-2110-4C38-A706-FAD98A3CD078}">
      <dgm:prSet/>
      <dgm:spPr/>
      <dgm:t>
        <a:bodyPr/>
        <a:lstStyle/>
        <a:p>
          <a:endParaRPr lang="en-US"/>
        </a:p>
      </dgm:t>
    </dgm:pt>
    <dgm:pt modelId="{9F9786F5-5DE6-4195-9431-A05C3654CA04}" type="sibTrans" cxnId="{7B3FA3F8-2110-4C38-A706-FAD98A3CD078}">
      <dgm:prSet/>
      <dgm:spPr/>
      <dgm:t>
        <a:bodyPr/>
        <a:lstStyle/>
        <a:p>
          <a:endParaRPr lang="en-US"/>
        </a:p>
      </dgm:t>
    </dgm:pt>
    <dgm:pt modelId="{F2B9BF7C-04ED-4AF2-BC3B-EEAAB000390C}">
      <dgm:prSet phldrT="[Text]"/>
      <dgm:spPr/>
      <dgm:t>
        <a:bodyPr/>
        <a:lstStyle/>
        <a:p>
          <a:r>
            <a:rPr lang="en-US" dirty="0"/>
            <a:t>Enter Employment</a:t>
          </a:r>
        </a:p>
      </dgm:t>
    </dgm:pt>
    <dgm:pt modelId="{52CD791C-1303-4A9C-BAF0-F387A26CA7AF}" type="parTrans" cxnId="{85584AF6-B8DC-4613-BAC5-199A6490CFF8}">
      <dgm:prSet/>
      <dgm:spPr/>
      <dgm:t>
        <a:bodyPr/>
        <a:lstStyle/>
        <a:p>
          <a:endParaRPr lang="en-US"/>
        </a:p>
      </dgm:t>
    </dgm:pt>
    <dgm:pt modelId="{AD55BD5B-0F26-4F30-A57B-A2772E0B101F}" type="sibTrans" cxnId="{85584AF6-B8DC-4613-BAC5-199A6490CFF8}">
      <dgm:prSet/>
      <dgm:spPr/>
      <dgm:t>
        <a:bodyPr/>
        <a:lstStyle/>
        <a:p>
          <a:endParaRPr lang="en-US"/>
        </a:p>
      </dgm:t>
    </dgm:pt>
    <dgm:pt modelId="{9A388ACC-B305-494E-9412-F7682693BA23}">
      <dgm:prSet phldrT="[Text]"/>
      <dgm:spPr/>
      <dgm:t>
        <a:bodyPr/>
        <a:lstStyle/>
        <a:p>
          <a:r>
            <a:rPr lang="en-US" dirty="0"/>
            <a:t>Increase Wages</a:t>
          </a:r>
        </a:p>
      </dgm:t>
    </dgm:pt>
    <dgm:pt modelId="{F7532BD2-0DA4-422C-B4B7-14DDFF9878A6}" type="parTrans" cxnId="{98C5E155-23AB-4A8A-BF7A-9DB4F4C0D469}">
      <dgm:prSet/>
      <dgm:spPr/>
      <dgm:t>
        <a:bodyPr/>
        <a:lstStyle/>
        <a:p>
          <a:endParaRPr lang="en-US"/>
        </a:p>
      </dgm:t>
    </dgm:pt>
    <dgm:pt modelId="{EE93F87B-DD0C-4348-93E4-6434D95BDA0A}" type="sibTrans" cxnId="{98C5E155-23AB-4A8A-BF7A-9DB4F4C0D469}">
      <dgm:prSet/>
      <dgm:spPr/>
      <dgm:t>
        <a:bodyPr/>
        <a:lstStyle/>
        <a:p>
          <a:endParaRPr lang="en-US"/>
        </a:p>
      </dgm:t>
    </dgm:pt>
    <dgm:pt modelId="{DB6E580F-7BC6-4F04-BA13-B021AC6B2EE4}">
      <dgm:prSet phldrT="[Text]"/>
      <dgm:spPr>
        <a:solidFill>
          <a:srgbClr val="FF0000"/>
        </a:solidFill>
      </dgm:spPr>
      <dgm:t>
        <a:bodyPr/>
        <a:lstStyle/>
        <a:p>
          <a:r>
            <a:rPr lang="en-US" dirty="0"/>
            <a:t>Transition</a:t>
          </a:r>
        </a:p>
      </dgm:t>
    </dgm:pt>
    <dgm:pt modelId="{BFC5F69C-5E79-4851-AE66-24AA7853593A}" type="parTrans" cxnId="{5419A5BD-A10C-4F4B-99DD-C8DFF18F9D1A}">
      <dgm:prSet/>
      <dgm:spPr/>
      <dgm:t>
        <a:bodyPr/>
        <a:lstStyle/>
        <a:p>
          <a:endParaRPr lang="en-US"/>
        </a:p>
      </dgm:t>
    </dgm:pt>
    <dgm:pt modelId="{603B8FB9-B4F9-4779-B587-CACC342D9E38}" type="sibTrans" cxnId="{5419A5BD-A10C-4F4B-99DD-C8DFF18F9D1A}">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t>
        <a:bodyPr/>
        <a:lstStyle/>
        <a:p>
          <a:endParaRPr lang="en-US"/>
        </a:p>
      </dgm:t>
    </dgm:pt>
    <dgm:pt modelId="{565CA8FF-369D-4EB8-BF7A-9D66D1F6F7F6}" type="pres">
      <dgm:prSet presAssocID="{A70F260D-43B2-4B57-B92A-160602DD1764}" presName="node" presStyleLbl="node1" presStyleIdx="0" presStyleCnt="6" custScaleX="19264" custScaleY="13415" custLinFactNeighborX="-7824" custLinFactNeighborY="-17205">
        <dgm:presLayoutVars>
          <dgm:bulletEnabled val="1"/>
        </dgm:presLayoutVars>
      </dgm:prSet>
      <dgm:spPr/>
      <dgm:t>
        <a:bodyPr/>
        <a:lstStyle/>
        <a:p>
          <a:endParaRPr lang="en-US"/>
        </a:p>
      </dgm:t>
    </dgm:pt>
    <dgm:pt modelId="{EBEE9CD0-74F2-4BAC-8E4B-95D7B7FA58DA}" type="pres">
      <dgm:prSet presAssocID="{32B5D89C-BC59-4D20-B294-76ACA26778E0}" presName="sibTrans" presStyleCnt="0"/>
      <dgm:spPr/>
    </dgm:pt>
    <dgm:pt modelId="{7F0345D2-78B0-4243-9FA6-7D146E870178}" type="pres">
      <dgm:prSet presAssocID="{5D275C60-CCA1-41F8-A9EA-678C61F09B80}" presName="node" presStyleLbl="node1" presStyleIdx="1" presStyleCnt="6" custScaleX="19264" custScaleY="13415" custLinFactNeighborX="-6447" custLinFactNeighborY="-20632">
        <dgm:presLayoutVars>
          <dgm:bulletEnabled val="1"/>
        </dgm:presLayoutVars>
      </dgm:prSet>
      <dgm:spPr/>
      <dgm:t>
        <a:bodyPr/>
        <a:lstStyle/>
        <a:p>
          <a:endParaRPr lang="en-US"/>
        </a:p>
      </dgm:t>
    </dgm:pt>
    <dgm:pt modelId="{10A49A3F-A39B-44DE-B01B-B17E853C6D5A}" type="pres">
      <dgm:prSet presAssocID="{508CFF85-D7EA-49AD-933C-21CF872EAE43}" presName="sibTrans" presStyleCnt="0"/>
      <dgm:spPr/>
    </dgm:pt>
    <dgm:pt modelId="{D0557916-BA6E-4A5D-A9CB-F6558D6385F4}" type="pres">
      <dgm:prSet presAssocID="{81A44736-A976-4AAA-B439-7EF072CD8FB3}" presName="node" presStyleLbl="node1" presStyleIdx="2" presStyleCnt="6" custScaleX="19264" custScaleY="13415" custLinFactNeighborX="-4023" custLinFactNeighborY="-20667">
        <dgm:presLayoutVars>
          <dgm:bulletEnabled val="1"/>
        </dgm:presLayoutVars>
      </dgm:prSet>
      <dgm:spPr/>
      <dgm:t>
        <a:bodyPr/>
        <a:lstStyle/>
        <a:p>
          <a:endParaRPr lang="en-US"/>
        </a:p>
      </dgm:t>
    </dgm:pt>
    <dgm:pt modelId="{AC478407-71A2-4CC7-9DE4-0CEE777F698F}" type="pres">
      <dgm:prSet presAssocID="{9F9786F5-5DE6-4195-9431-A05C3654CA04}" presName="sibTrans" presStyleCnt="0"/>
      <dgm:spPr/>
    </dgm:pt>
    <dgm:pt modelId="{D117BF28-B3F7-4E3B-B083-43BC2A6E9767}" type="pres">
      <dgm:prSet presAssocID="{F2B9BF7C-04ED-4AF2-BC3B-EEAAB000390C}" presName="node" presStyleLbl="node1" presStyleIdx="3" presStyleCnt="6" custScaleX="19264" custScaleY="14757" custLinFactNeighborX="-7260" custLinFactNeighborY="1521">
        <dgm:presLayoutVars>
          <dgm:bulletEnabled val="1"/>
        </dgm:presLayoutVars>
      </dgm:prSet>
      <dgm:spPr/>
      <dgm:t>
        <a:bodyPr/>
        <a:lstStyle/>
        <a:p>
          <a:endParaRPr lang="en-US"/>
        </a:p>
      </dgm:t>
    </dgm:pt>
    <dgm:pt modelId="{C2EC87AE-8894-4EC0-8772-740C01A2DE59}" type="pres">
      <dgm:prSet presAssocID="{AD55BD5B-0F26-4F30-A57B-A2772E0B101F}" presName="sibTrans" presStyleCnt="0"/>
      <dgm:spPr/>
    </dgm:pt>
    <dgm:pt modelId="{A942D91C-A410-4FFE-8163-C7B8B44CB2F3}" type="pres">
      <dgm:prSet presAssocID="{9A388ACC-B305-494E-9412-F7682693BA23}" presName="node" presStyleLbl="node1" presStyleIdx="4" presStyleCnt="6" custScaleX="19264" custScaleY="14757" custLinFactNeighborX="-5749" custLinFactNeighborY="1230">
        <dgm:presLayoutVars>
          <dgm:bulletEnabled val="1"/>
        </dgm:presLayoutVars>
      </dgm:prSet>
      <dgm:spPr/>
      <dgm:t>
        <a:bodyPr/>
        <a:lstStyle/>
        <a:p>
          <a:endParaRPr lang="en-US"/>
        </a:p>
      </dgm:t>
    </dgm:pt>
    <dgm:pt modelId="{76DE486B-1AE3-43C8-9E55-DFDFA22D117B}" type="pres">
      <dgm:prSet presAssocID="{EE93F87B-DD0C-4348-93E4-6434D95BDA0A}" presName="sibTrans" presStyleCnt="0"/>
      <dgm:spPr/>
    </dgm:pt>
    <dgm:pt modelId="{88D8DF11-C416-4642-A7D9-8DF5EF240186}" type="pres">
      <dgm:prSet presAssocID="{DB6E580F-7BC6-4F04-BA13-B021AC6B2EE4}" presName="node" presStyleLbl="node1" presStyleIdx="5" presStyleCnt="6" custScaleX="19264" custScaleY="14757" custLinFactNeighborX="-4386" custLinFactNeighborY="1247">
        <dgm:presLayoutVars>
          <dgm:bulletEnabled val="1"/>
        </dgm:presLayoutVars>
      </dgm:prSet>
      <dgm:spPr/>
      <dgm:t>
        <a:bodyPr/>
        <a:lstStyle/>
        <a:p>
          <a:endParaRPr lang="en-US"/>
        </a:p>
      </dgm:t>
    </dgm:pt>
  </dgm:ptLst>
  <dgm:cxnLst>
    <dgm:cxn modelId="{832B874B-3D65-4AFD-8E59-11AD74D49DBF}" srcId="{24C80DE3-A03E-424E-9773-63BE4D657489}" destId="{A70F260D-43B2-4B57-B92A-160602DD1764}" srcOrd="0" destOrd="0" parTransId="{D72B88D4-019F-44D1-8D75-C75E50F98E0A}" sibTransId="{32B5D89C-BC59-4D20-B294-76ACA26778E0}"/>
    <dgm:cxn modelId="{7B3FA3F8-2110-4C38-A706-FAD98A3CD078}" srcId="{24C80DE3-A03E-424E-9773-63BE4D657489}" destId="{81A44736-A976-4AAA-B439-7EF072CD8FB3}" srcOrd="2" destOrd="0" parTransId="{974BA200-230F-4FF4-9BB3-1DA38AAA3901}" sibTransId="{9F9786F5-5DE6-4195-9431-A05C3654CA04}"/>
    <dgm:cxn modelId="{D84C14E1-D00D-473B-BE09-2AEBC440D13A}" type="presOf" srcId="{DB6E580F-7BC6-4F04-BA13-B021AC6B2EE4}" destId="{88D8DF11-C416-4642-A7D9-8DF5EF240186}" srcOrd="0" destOrd="0" presId="urn:microsoft.com/office/officeart/2005/8/layout/default"/>
    <dgm:cxn modelId="{ED4CE227-D2F6-441A-B985-5751150A50C1}" srcId="{24C80DE3-A03E-424E-9773-63BE4D657489}" destId="{5D275C60-CCA1-41F8-A9EA-678C61F09B80}" srcOrd="1" destOrd="0" parTransId="{8FED4B3C-D6F4-40B0-B8AE-B45F00A9FBD2}" sibTransId="{508CFF85-D7EA-49AD-933C-21CF872EAE43}"/>
    <dgm:cxn modelId="{4A90EB4A-A63A-4728-8AFE-2DA5AF370A15}" type="presOf" srcId="{5D275C60-CCA1-41F8-A9EA-678C61F09B80}" destId="{7F0345D2-78B0-4243-9FA6-7D146E870178}" srcOrd="0" destOrd="0" presId="urn:microsoft.com/office/officeart/2005/8/layout/default"/>
    <dgm:cxn modelId="{5419A5BD-A10C-4F4B-99DD-C8DFF18F9D1A}" srcId="{24C80DE3-A03E-424E-9773-63BE4D657489}" destId="{DB6E580F-7BC6-4F04-BA13-B021AC6B2EE4}" srcOrd="5" destOrd="0" parTransId="{BFC5F69C-5E79-4851-AE66-24AA7853593A}" sibTransId="{603B8FB9-B4F9-4779-B587-CACC342D9E38}"/>
    <dgm:cxn modelId="{DB141C48-3EE0-4236-B241-F3D03F50F854}" type="presOf" srcId="{F2B9BF7C-04ED-4AF2-BC3B-EEAAB000390C}" destId="{D117BF28-B3F7-4E3B-B083-43BC2A6E9767}" srcOrd="0" destOrd="0" presId="urn:microsoft.com/office/officeart/2005/8/layout/default"/>
    <dgm:cxn modelId="{5BBA7D7F-113B-4992-AD4A-F3A933186DAC}" type="presOf" srcId="{24C80DE3-A03E-424E-9773-63BE4D657489}" destId="{A327DEBB-2764-43C8-BD6D-20DCD03BE172}" srcOrd="0" destOrd="0" presId="urn:microsoft.com/office/officeart/2005/8/layout/default"/>
    <dgm:cxn modelId="{98C5E155-23AB-4A8A-BF7A-9DB4F4C0D469}" srcId="{24C80DE3-A03E-424E-9773-63BE4D657489}" destId="{9A388ACC-B305-494E-9412-F7682693BA23}" srcOrd="4" destOrd="0" parTransId="{F7532BD2-0DA4-422C-B4B7-14DDFF9878A6}" sibTransId="{EE93F87B-DD0C-4348-93E4-6434D95BDA0A}"/>
    <dgm:cxn modelId="{85584AF6-B8DC-4613-BAC5-199A6490CFF8}" srcId="{24C80DE3-A03E-424E-9773-63BE4D657489}" destId="{F2B9BF7C-04ED-4AF2-BC3B-EEAAB000390C}" srcOrd="3" destOrd="0" parTransId="{52CD791C-1303-4A9C-BAF0-F387A26CA7AF}" sibTransId="{AD55BD5B-0F26-4F30-A57B-A2772E0B101F}"/>
    <dgm:cxn modelId="{9F6D2659-2115-4A24-AF3C-A8157A08DE70}" type="presOf" srcId="{A70F260D-43B2-4B57-B92A-160602DD1764}" destId="{565CA8FF-369D-4EB8-BF7A-9D66D1F6F7F6}" srcOrd="0" destOrd="0" presId="urn:microsoft.com/office/officeart/2005/8/layout/default"/>
    <dgm:cxn modelId="{E3E8B0F6-C630-4F36-8BF6-74DC2AD12D1A}" type="presOf" srcId="{81A44736-A976-4AAA-B439-7EF072CD8FB3}" destId="{D0557916-BA6E-4A5D-A9CB-F6558D6385F4}" srcOrd="0" destOrd="0" presId="urn:microsoft.com/office/officeart/2005/8/layout/default"/>
    <dgm:cxn modelId="{E7FF6072-3B09-4ABD-9FB3-1643EC41B052}" type="presOf" srcId="{9A388ACC-B305-494E-9412-F7682693BA23}" destId="{A942D91C-A410-4FFE-8163-C7B8B44CB2F3}" srcOrd="0" destOrd="0" presId="urn:microsoft.com/office/officeart/2005/8/layout/default"/>
    <dgm:cxn modelId="{43018E4D-9A43-4006-B43C-31B596FBFC60}" type="presParOf" srcId="{A327DEBB-2764-43C8-BD6D-20DCD03BE172}" destId="{565CA8FF-369D-4EB8-BF7A-9D66D1F6F7F6}" srcOrd="0" destOrd="0" presId="urn:microsoft.com/office/officeart/2005/8/layout/default"/>
    <dgm:cxn modelId="{CD770D1C-0BC1-43E9-ABBD-3306537124FF}" type="presParOf" srcId="{A327DEBB-2764-43C8-BD6D-20DCD03BE172}" destId="{EBEE9CD0-74F2-4BAC-8E4B-95D7B7FA58DA}" srcOrd="1" destOrd="0" presId="urn:microsoft.com/office/officeart/2005/8/layout/default"/>
    <dgm:cxn modelId="{AAEE711C-5039-4B05-A659-91465996438E}" type="presParOf" srcId="{A327DEBB-2764-43C8-BD6D-20DCD03BE172}" destId="{7F0345D2-78B0-4243-9FA6-7D146E870178}" srcOrd="2" destOrd="0" presId="urn:microsoft.com/office/officeart/2005/8/layout/default"/>
    <dgm:cxn modelId="{DDBAD33C-9E02-4D6E-BF07-E30C11EAF68B}" type="presParOf" srcId="{A327DEBB-2764-43C8-BD6D-20DCD03BE172}" destId="{10A49A3F-A39B-44DE-B01B-B17E853C6D5A}" srcOrd="3" destOrd="0" presId="urn:microsoft.com/office/officeart/2005/8/layout/default"/>
    <dgm:cxn modelId="{5C17FFC6-8F46-4BBC-AEFE-8FA22D3F1F0D}" type="presParOf" srcId="{A327DEBB-2764-43C8-BD6D-20DCD03BE172}" destId="{D0557916-BA6E-4A5D-A9CB-F6558D6385F4}" srcOrd="4" destOrd="0" presId="urn:microsoft.com/office/officeart/2005/8/layout/default"/>
    <dgm:cxn modelId="{83296510-9451-4727-AEC0-FB3690364504}" type="presParOf" srcId="{A327DEBB-2764-43C8-BD6D-20DCD03BE172}" destId="{AC478407-71A2-4CC7-9DE4-0CEE777F698F}" srcOrd="5" destOrd="0" presId="urn:microsoft.com/office/officeart/2005/8/layout/default"/>
    <dgm:cxn modelId="{163405ED-F0E5-44DB-A06D-2CB0D12E979D}" type="presParOf" srcId="{A327DEBB-2764-43C8-BD6D-20DCD03BE172}" destId="{D117BF28-B3F7-4E3B-B083-43BC2A6E9767}" srcOrd="6" destOrd="0" presId="urn:microsoft.com/office/officeart/2005/8/layout/default"/>
    <dgm:cxn modelId="{48301161-E49D-42C4-BAF4-28E310327E58}" type="presParOf" srcId="{A327DEBB-2764-43C8-BD6D-20DCD03BE172}" destId="{C2EC87AE-8894-4EC0-8772-740C01A2DE59}" srcOrd="7" destOrd="0" presId="urn:microsoft.com/office/officeart/2005/8/layout/default"/>
    <dgm:cxn modelId="{A49A5FA6-45C8-47ED-9DDB-535E87754AFF}" type="presParOf" srcId="{A327DEBB-2764-43C8-BD6D-20DCD03BE172}" destId="{A942D91C-A410-4FFE-8163-C7B8B44CB2F3}" srcOrd="8" destOrd="0" presId="urn:microsoft.com/office/officeart/2005/8/layout/default"/>
    <dgm:cxn modelId="{07EF6C69-C6C0-4078-85E5-FBB782D765E3}" type="presParOf" srcId="{A327DEBB-2764-43C8-BD6D-20DCD03BE172}" destId="{76DE486B-1AE3-43C8-9E55-DFDFA22D117B}" srcOrd="9" destOrd="0" presId="urn:microsoft.com/office/officeart/2005/8/layout/default"/>
    <dgm:cxn modelId="{5E1A46E8-1357-46FF-ACB6-436CD6132496}" type="presParOf" srcId="{A327DEBB-2764-43C8-BD6D-20DCD03BE172}" destId="{88D8DF11-C416-4642-A7D9-8DF5EF24018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70F260D-43B2-4B57-B92A-160602DD1764}">
      <dgm:prSet phldrT="[Text]"/>
      <dgm:spPr/>
      <dgm:t>
        <a:bodyPr/>
        <a:lstStyle/>
        <a:p>
          <a:r>
            <a:rPr lang="en-US" dirty="0"/>
            <a:t>Literacy Gains</a:t>
          </a:r>
        </a:p>
      </dgm:t>
    </dgm:pt>
    <dgm:pt modelId="{D72B88D4-019F-44D1-8D75-C75E50F98E0A}" type="parTrans" cxnId="{832B874B-3D65-4AFD-8E59-11AD74D49DBF}">
      <dgm:prSet/>
      <dgm:spPr/>
      <dgm:t>
        <a:bodyPr/>
        <a:lstStyle/>
        <a:p>
          <a:endParaRPr lang="en-US"/>
        </a:p>
      </dgm:t>
    </dgm:pt>
    <dgm:pt modelId="{32B5D89C-BC59-4D20-B294-76ACA26778E0}" type="sibTrans" cxnId="{832B874B-3D65-4AFD-8E59-11AD74D49DBF}">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t>
        <a:bodyPr/>
        <a:lstStyle/>
        <a:p>
          <a:endParaRPr lang="en-US"/>
        </a:p>
      </dgm:t>
    </dgm:pt>
    <dgm:pt modelId="{565CA8FF-369D-4EB8-BF7A-9D66D1F6F7F6}" type="pres">
      <dgm:prSet presAssocID="{A70F260D-43B2-4B57-B92A-160602DD1764}" presName="node" presStyleLbl="node1" presStyleIdx="0" presStyleCnt="1" custScaleX="28128" custScaleY="21393" custLinFactNeighborX="-41926" custLinFactNeighborY="-43013">
        <dgm:presLayoutVars>
          <dgm:bulletEnabled val="1"/>
        </dgm:presLayoutVars>
      </dgm:prSet>
      <dgm:spPr/>
      <dgm:t>
        <a:bodyPr/>
        <a:lstStyle/>
        <a:p>
          <a:endParaRPr lang="en-US"/>
        </a:p>
      </dgm:t>
    </dgm:pt>
  </dgm:ptLst>
  <dgm:cxnLst>
    <dgm:cxn modelId="{9F6D2659-2115-4A24-AF3C-A8157A08DE70}" type="presOf" srcId="{A70F260D-43B2-4B57-B92A-160602DD1764}" destId="{565CA8FF-369D-4EB8-BF7A-9D66D1F6F7F6}" srcOrd="0" destOrd="0" presId="urn:microsoft.com/office/officeart/2005/8/layout/default"/>
    <dgm:cxn modelId="{5BBA7D7F-113B-4992-AD4A-F3A933186DAC}" type="presOf" srcId="{24C80DE3-A03E-424E-9773-63BE4D657489}" destId="{A327DEBB-2764-43C8-BD6D-20DCD03BE172}" srcOrd="0" destOrd="0" presId="urn:microsoft.com/office/officeart/2005/8/layout/default"/>
    <dgm:cxn modelId="{832B874B-3D65-4AFD-8E59-11AD74D49DBF}" srcId="{24C80DE3-A03E-424E-9773-63BE4D657489}" destId="{A70F260D-43B2-4B57-B92A-160602DD1764}" srcOrd="0" destOrd="0" parTransId="{D72B88D4-019F-44D1-8D75-C75E50F98E0A}" sibTransId="{32B5D89C-BC59-4D20-B294-76ACA26778E0}"/>
    <dgm:cxn modelId="{43018E4D-9A43-4006-B43C-31B596FBFC60}" type="presParOf" srcId="{A327DEBB-2764-43C8-BD6D-20DCD03BE172}" destId="{565CA8FF-369D-4EB8-BF7A-9D66D1F6F7F6}"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B6E580F-7BC6-4F04-BA13-B021AC6B2EE4}">
      <dgm:prSet phldrT="[Text]"/>
      <dgm:spPr>
        <a:solidFill>
          <a:srgbClr val="FF0000"/>
        </a:solidFill>
      </dgm:spPr>
      <dgm:t>
        <a:bodyPr/>
        <a:lstStyle/>
        <a:p>
          <a:r>
            <a:rPr lang="en-US" dirty="0"/>
            <a:t>Transition</a:t>
          </a:r>
        </a:p>
      </dgm:t>
    </dgm:pt>
    <dgm:pt modelId="{BFC5F69C-5E79-4851-AE66-24AA7853593A}" type="parTrans" cxnId="{5419A5BD-A10C-4F4B-99DD-C8DFF18F9D1A}">
      <dgm:prSet/>
      <dgm:spPr/>
      <dgm:t>
        <a:bodyPr/>
        <a:lstStyle/>
        <a:p>
          <a:endParaRPr lang="en-US"/>
        </a:p>
      </dgm:t>
    </dgm:pt>
    <dgm:pt modelId="{603B8FB9-B4F9-4779-B587-CACC342D9E38}" type="sibTrans" cxnId="{5419A5BD-A10C-4F4B-99DD-C8DFF18F9D1A}">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t>
        <a:bodyPr/>
        <a:lstStyle/>
        <a:p>
          <a:endParaRPr lang="en-US"/>
        </a:p>
      </dgm:t>
    </dgm:pt>
    <dgm:pt modelId="{88D8DF11-C416-4642-A7D9-8DF5EF240186}" type="pres">
      <dgm:prSet presAssocID="{DB6E580F-7BC6-4F04-BA13-B021AC6B2EE4}" presName="node" presStyleLbl="node1" presStyleIdx="0" presStyleCnt="1" custScaleX="26147" custScaleY="19867" custLinFactNeighborX="-37763" custLinFactNeighborY="-34057">
        <dgm:presLayoutVars>
          <dgm:bulletEnabled val="1"/>
        </dgm:presLayoutVars>
      </dgm:prSet>
      <dgm:spPr/>
      <dgm:t>
        <a:bodyPr/>
        <a:lstStyle/>
        <a:p>
          <a:endParaRPr lang="en-US"/>
        </a:p>
      </dgm:t>
    </dgm:pt>
  </dgm:ptLst>
  <dgm:cxnLst>
    <dgm:cxn modelId="{D84C14E1-D00D-473B-BE09-2AEBC440D13A}" type="presOf" srcId="{DB6E580F-7BC6-4F04-BA13-B021AC6B2EE4}" destId="{88D8DF11-C416-4642-A7D9-8DF5EF240186}" srcOrd="0" destOrd="0" presId="urn:microsoft.com/office/officeart/2005/8/layout/default"/>
    <dgm:cxn modelId="{5419A5BD-A10C-4F4B-99DD-C8DFF18F9D1A}" srcId="{24C80DE3-A03E-424E-9773-63BE4D657489}" destId="{DB6E580F-7BC6-4F04-BA13-B021AC6B2EE4}" srcOrd="0" destOrd="0" parTransId="{BFC5F69C-5E79-4851-AE66-24AA7853593A}" sibTransId="{603B8FB9-B4F9-4779-B587-CACC342D9E38}"/>
    <dgm:cxn modelId="{5BBA7D7F-113B-4992-AD4A-F3A933186DAC}" type="presOf" srcId="{24C80DE3-A03E-424E-9773-63BE4D657489}" destId="{A327DEBB-2764-43C8-BD6D-20DCD03BE172}" srcOrd="0" destOrd="0" presId="urn:microsoft.com/office/officeart/2005/8/layout/default"/>
    <dgm:cxn modelId="{5E1A46E8-1357-46FF-ACB6-436CD6132496}" type="presParOf" srcId="{A327DEBB-2764-43C8-BD6D-20DCD03BE172}" destId="{88D8DF11-C416-4642-A7D9-8DF5EF240186}"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C80DE3-A03E-424E-9773-63BE4D65748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1A44736-A976-4AAA-B439-7EF072CD8FB3}">
      <dgm:prSet phldrT="[Text]"/>
      <dgm:spPr>
        <a:solidFill>
          <a:schemeClr val="accent4">
            <a:lumMod val="75000"/>
          </a:schemeClr>
        </a:solidFill>
      </dgm:spPr>
      <dgm:t>
        <a:bodyPr/>
        <a:lstStyle/>
        <a:p>
          <a:r>
            <a:rPr lang="en-US" dirty="0"/>
            <a:t>Supportive Services</a:t>
          </a:r>
        </a:p>
      </dgm:t>
    </dgm:pt>
    <dgm:pt modelId="{974BA200-230F-4FF4-9BB3-1DA38AAA3901}" type="parTrans" cxnId="{7B3FA3F8-2110-4C38-A706-FAD98A3CD078}">
      <dgm:prSet/>
      <dgm:spPr/>
      <dgm:t>
        <a:bodyPr/>
        <a:lstStyle/>
        <a:p>
          <a:endParaRPr lang="en-US"/>
        </a:p>
      </dgm:t>
    </dgm:pt>
    <dgm:pt modelId="{9F9786F5-5DE6-4195-9431-A05C3654CA04}" type="sibTrans" cxnId="{7B3FA3F8-2110-4C38-A706-FAD98A3CD078}">
      <dgm:prSet/>
      <dgm:spPr/>
      <dgm:t>
        <a:bodyPr/>
        <a:lstStyle/>
        <a:p>
          <a:endParaRPr lang="en-US"/>
        </a:p>
      </dgm:t>
    </dgm:pt>
    <dgm:pt modelId="{9A388ACC-B305-494E-9412-F7682693BA23}">
      <dgm:prSet phldrT="[Text]"/>
      <dgm:spPr/>
      <dgm:t>
        <a:bodyPr/>
        <a:lstStyle/>
        <a:p>
          <a:r>
            <a:rPr lang="en-US" dirty="0"/>
            <a:t>Transition Services</a:t>
          </a:r>
        </a:p>
      </dgm:t>
    </dgm:pt>
    <dgm:pt modelId="{F7532BD2-0DA4-422C-B4B7-14DDFF9878A6}" type="parTrans" cxnId="{98C5E155-23AB-4A8A-BF7A-9DB4F4C0D469}">
      <dgm:prSet/>
      <dgm:spPr/>
      <dgm:t>
        <a:bodyPr/>
        <a:lstStyle/>
        <a:p>
          <a:endParaRPr lang="en-US"/>
        </a:p>
      </dgm:t>
    </dgm:pt>
    <dgm:pt modelId="{EE93F87B-DD0C-4348-93E4-6434D95BDA0A}" type="sibTrans" cxnId="{98C5E155-23AB-4A8A-BF7A-9DB4F4C0D469}">
      <dgm:prSet/>
      <dgm:spPr/>
      <dgm:t>
        <a:bodyPr/>
        <a:lstStyle/>
        <a:p>
          <a:endParaRPr lang="en-US"/>
        </a:p>
      </dgm:t>
    </dgm:pt>
    <dgm:pt modelId="{DB6E580F-7BC6-4F04-BA13-B021AC6B2EE4}">
      <dgm:prSet phldrT="[Text]"/>
      <dgm:spPr>
        <a:solidFill>
          <a:srgbClr val="FF0000"/>
        </a:solidFill>
      </dgm:spPr>
      <dgm:t>
        <a:bodyPr/>
        <a:lstStyle/>
        <a:p>
          <a:r>
            <a:rPr lang="en-US" dirty="0"/>
            <a:t>Training Services</a:t>
          </a:r>
        </a:p>
      </dgm:t>
    </dgm:pt>
    <dgm:pt modelId="{BFC5F69C-5E79-4851-AE66-24AA7853593A}" type="parTrans" cxnId="{5419A5BD-A10C-4F4B-99DD-C8DFF18F9D1A}">
      <dgm:prSet/>
      <dgm:spPr/>
      <dgm:t>
        <a:bodyPr/>
        <a:lstStyle/>
        <a:p>
          <a:endParaRPr lang="en-US"/>
        </a:p>
      </dgm:t>
    </dgm:pt>
    <dgm:pt modelId="{603B8FB9-B4F9-4779-B587-CACC342D9E38}" type="sibTrans" cxnId="{5419A5BD-A10C-4F4B-99DD-C8DFF18F9D1A}">
      <dgm:prSet/>
      <dgm:spPr/>
      <dgm:t>
        <a:bodyPr/>
        <a:lstStyle/>
        <a:p>
          <a:endParaRPr lang="en-US"/>
        </a:p>
      </dgm:t>
    </dgm:pt>
    <dgm:pt modelId="{A327DEBB-2764-43C8-BD6D-20DCD03BE172}" type="pres">
      <dgm:prSet presAssocID="{24C80DE3-A03E-424E-9773-63BE4D657489}" presName="diagram" presStyleCnt="0">
        <dgm:presLayoutVars>
          <dgm:dir/>
          <dgm:resizeHandles val="exact"/>
        </dgm:presLayoutVars>
      </dgm:prSet>
      <dgm:spPr/>
      <dgm:t>
        <a:bodyPr/>
        <a:lstStyle/>
        <a:p>
          <a:endParaRPr lang="en-US"/>
        </a:p>
      </dgm:t>
    </dgm:pt>
    <dgm:pt modelId="{D0557916-BA6E-4A5D-A9CB-F6558D6385F4}" type="pres">
      <dgm:prSet presAssocID="{81A44736-A976-4AAA-B439-7EF072CD8FB3}" presName="node" presStyleLbl="node1" presStyleIdx="0" presStyleCnt="3" custScaleX="19264" custScaleY="13415" custLinFactNeighborX="-1236" custLinFactNeighborY="-25230">
        <dgm:presLayoutVars>
          <dgm:bulletEnabled val="1"/>
        </dgm:presLayoutVars>
      </dgm:prSet>
      <dgm:spPr/>
      <dgm:t>
        <a:bodyPr/>
        <a:lstStyle/>
        <a:p>
          <a:endParaRPr lang="en-US"/>
        </a:p>
      </dgm:t>
    </dgm:pt>
    <dgm:pt modelId="{AC478407-71A2-4CC7-9DE4-0CEE777F698F}" type="pres">
      <dgm:prSet presAssocID="{9F9786F5-5DE6-4195-9431-A05C3654CA04}" presName="sibTrans" presStyleCnt="0"/>
      <dgm:spPr/>
    </dgm:pt>
    <dgm:pt modelId="{A942D91C-A410-4FFE-8163-C7B8B44CB2F3}" type="pres">
      <dgm:prSet presAssocID="{9A388ACC-B305-494E-9412-F7682693BA23}" presName="node" presStyleLbl="node1" presStyleIdx="1" presStyleCnt="3" custScaleX="19264" custScaleY="14757" custLinFactNeighborX="-2672" custLinFactNeighborY="-24486">
        <dgm:presLayoutVars>
          <dgm:bulletEnabled val="1"/>
        </dgm:presLayoutVars>
      </dgm:prSet>
      <dgm:spPr/>
      <dgm:t>
        <a:bodyPr/>
        <a:lstStyle/>
        <a:p>
          <a:endParaRPr lang="en-US"/>
        </a:p>
      </dgm:t>
    </dgm:pt>
    <dgm:pt modelId="{76DE486B-1AE3-43C8-9E55-DFDFA22D117B}" type="pres">
      <dgm:prSet presAssocID="{EE93F87B-DD0C-4348-93E4-6434D95BDA0A}" presName="sibTrans" presStyleCnt="0"/>
      <dgm:spPr/>
    </dgm:pt>
    <dgm:pt modelId="{88D8DF11-C416-4642-A7D9-8DF5EF240186}" type="pres">
      <dgm:prSet presAssocID="{DB6E580F-7BC6-4F04-BA13-B021AC6B2EE4}" presName="node" presStyleLbl="node1" presStyleIdx="2" presStyleCnt="3" custScaleX="19264" custScaleY="14757" custLinFactNeighborX="-3492" custLinFactNeighborY="-24336">
        <dgm:presLayoutVars>
          <dgm:bulletEnabled val="1"/>
        </dgm:presLayoutVars>
      </dgm:prSet>
      <dgm:spPr/>
      <dgm:t>
        <a:bodyPr/>
        <a:lstStyle/>
        <a:p>
          <a:endParaRPr lang="en-US"/>
        </a:p>
      </dgm:t>
    </dgm:pt>
  </dgm:ptLst>
  <dgm:cxnLst>
    <dgm:cxn modelId="{E7FF6072-3B09-4ABD-9FB3-1643EC41B052}" type="presOf" srcId="{9A388ACC-B305-494E-9412-F7682693BA23}" destId="{A942D91C-A410-4FFE-8163-C7B8B44CB2F3}" srcOrd="0" destOrd="0" presId="urn:microsoft.com/office/officeart/2005/8/layout/default"/>
    <dgm:cxn modelId="{5419A5BD-A10C-4F4B-99DD-C8DFF18F9D1A}" srcId="{24C80DE3-A03E-424E-9773-63BE4D657489}" destId="{DB6E580F-7BC6-4F04-BA13-B021AC6B2EE4}" srcOrd="2" destOrd="0" parTransId="{BFC5F69C-5E79-4851-AE66-24AA7853593A}" sibTransId="{603B8FB9-B4F9-4779-B587-CACC342D9E38}"/>
    <dgm:cxn modelId="{7B3FA3F8-2110-4C38-A706-FAD98A3CD078}" srcId="{24C80DE3-A03E-424E-9773-63BE4D657489}" destId="{81A44736-A976-4AAA-B439-7EF072CD8FB3}" srcOrd="0" destOrd="0" parTransId="{974BA200-230F-4FF4-9BB3-1DA38AAA3901}" sibTransId="{9F9786F5-5DE6-4195-9431-A05C3654CA04}"/>
    <dgm:cxn modelId="{E3E8B0F6-C630-4F36-8BF6-74DC2AD12D1A}" type="presOf" srcId="{81A44736-A976-4AAA-B439-7EF072CD8FB3}" destId="{D0557916-BA6E-4A5D-A9CB-F6558D6385F4}" srcOrd="0" destOrd="0" presId="urn:microsoft.com/office/officeart/2005/8/layout/default"/>
    <dgm:cxn modelId="{D84C14E1-D00D-473B-BE09-2AEBC440D13A}" type="presOf" srcId="{DB6E580F-7BC6-4F04-BA13-B021AC6B2EE4}" destId="{88D8DF11-C416-4642-A7D9-8DF5EF240186}" srcOrd="0" destOrd="0" presId="urn:microsoft.com/office/officeart/2005/8/layout/default"/>
    <dgm:cxn modelId="{98C5E155-23AB-4A8A-BF7A-9DB4F4C0D469}" srcId="{24C80DE3-A03E-424E-9773-63BE4D657489}" destId="{9A388ACC-B305-494E-9412-F7682693BA23}" srcOrd="1" destOrd="0" parTransId="{F7532BD2-0DA4-422C-B4B7-14DDFF9878A6}" sibTransId="{EE93F87B-DD0C-4348-93E4-6434D95BDA0A}"/>
    <dgm:cxn modelId="{5BBA7D7F-113B-4992-AD4A-F3A933186DAC}" type="presOf" srcId="{24C80DE3-A03E-424E-9773-63BE4D657489}" destId="{A327DEBB-2764-43C8-BD6D-20DCD03BE172}" srcOrd="0" destOrd="0" presId="urn:microsoft.com/office/officeart/2005/8/layout/default"/>
    <dgm:cxn modelId="{5C17FFC6-8F46-4BBC-AEFE-8FA22D3F1F0D}" type="presParOf" srcId="{A327DEBB-2764-43C8-BD6D-20DCD03BE172}" destId="{D0557916-BA6E-4A5D-A9CB-F6558D6385F4}" srcOrd="0" destOrd="0" presId="urn:microsoft.com/office/officeart/2005/8/layout/default"/>
    <dgm:cxn modelId="{83296510-9451-4727-AEC0-FB3690364504}" type="presParOf" srcId="{A327DEBB-2764-43C8-BD6D-20DCD03BE172}" destId="{AC478407-71A2-4CC7-9DE4-0CEE777F698F}" srcOrd="1" destOrd="0" presId="urn:microsoft.com/office/officeart/2005/8/layout/default"/>
    <dgm:cxn modelId="{A49A5FA6-45C8-47ED-9DDB-535E87754AFF}" type="presParOf" srcId="{A327DEBB-2764-43C8-BD6D-20DCD03BE172}" destId="{A942D91C-A410-4FFE-8163-C7B8B44CB2F3}" srcOrd="2" destOrd="0" presId="urn:microsoft.com/office/officeart/2005/8/layout/default"/>
    <dgm:cxn modelId="{07EF6C69-C6C0-4078-85E5-FBB782D765E3}" type="presParOf" srcId="{A327DEBB-2764-43C8-BD6D-20DCD03BE172}" destId="{76DE486B-1AE3-43C8-9E55-DFDFA22D117B}" srcOrd="3" destOrd="0" presId="urn:microsoft.com/office/officeart/2005/8/layout/default"/>
    <dgm:cxn modelId="{5E1A46E8-1357-46FF-ACB6-436CD6132496}" type="presParOf" srcId="{A327DEBB-2764-43C8-BD6D-20DCD03BE172}" destId="{88D8DF11-C416-4642-A7D9-8DF5EF240186}"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CA8FF-369D-4EB8-BF7A-9D66D1F6F7F6}">
      <dsp:nvSpPr>
        <dsp:cNvPr id="0" name=""/>
        <dsp:cNvSpPr/>
      </dsp:nvSpPr>
      <dsp:spPr>
        <a:xfrm>
          <a:off x="312475" y="0"/>
          <a:ext cx="1835220" cy="76680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Literacy Gains</a:t>
          </a:r>
        </a:p>
      </dsp:txBody>
      <dsp:txXfrm>
        <a:off x="312475" y="0"/>
        <a:ext cx="1835220" cy="766802"/>
      </dsp:txXfrm>
    </dsp:sp>
    <dsp:sp modelId="{7F0345D2-78B0-4243-9FA6-7D146E870178}">
      <dsp:nvSpPr>
        <dsp:cNvPr id="0" name=""/>
        <dsp:cNvSpPr/>
      </dsp:nvSpPr>
      <dsp:spPr>
        <a:xfrm>
          <a:off x="3231546" y="0"/>
          <a:ext cx="1835220" cy="76680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HSE/HS Diploma</a:t>
          </a:r>
        </a:p>
      </dsp:txBody>
      <dsp:txXfrm>
        <a:off x="3231546" y="0"/>
        <a:ext cx="1835220" cy="766802"/>
      </dsp:txXfrm>
    </dsp:sp>
    <dsp:sp modelId="{D0557916-BA6E-4A5D-A9CB-F6558D6385F4}">
      <dsp:nvSpPr>
        <dsp:cNvPr id="0" name=""/>
        <dsp:cNvSpPr/>
      </dsp:nvSpPr>
      <dsp:spPr>
        <a:xfrm>
          <a:off x="6250361" y="0"/>
          <a:ext cx="1835220" cy="766802"/>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Post-Secondary</a:t>
          </a:r>
        </a:p>
      </dsp:txBody>
      <dsp:txXfrm>
        <a:off x="6250361" y="0"/>
        <a:ext cx="1835220" cy="766802"/>
      </dsp:txXfrm>
    </dsp:sp>
    <dsp:sp modelId="{D117BF28-B3F7-4E3B-B083-43BC2A6E9767}">
      <dsp:nvSpPr>
        <dsp:cNvPr id="0" name=""/>
        <dsp:cNvSpPr/>
      </dsp:nvSpPr>
      <dsp:spPr>
        <a:xfrm>
          <a:off x="366205" y="2789849"/>
          <a:ext cx="1835220" cy="84351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Enter Employment</a:t>
          </a:r>
        </a:p>
      </dsp:txBody>
      <dsp:txXfrm>
        <a:off x="366205" y="2789849"/>
        <a:ext cx="1835220" cy="843511"/>
      </dsp:txXfrm>
    </dsp:sp>
    <dsp:sp modelId="{A942D91C-A410-4FFE-8163-C7B8B44CB2F3}">
      <dsp:nvSpPr>
        <dsp:cNvPr id="0" name=""/>
        <dsp:cNvSpPr/>
      </dsp:nvSpPr>
      <dsp:spPr>
        <a:xfrm>
          <a:off x="3298042" y="2773215"/>
          <a:ext cx="1835220" cy="84351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Increase Wages</a:t>
          </a:r>
        </a:p>
      </dsp:txBody>
      <dsp:txXfrm>
        <a:off x="3298042" y="2773215"/>
        <a:ext cx="1835220" cy="843511"/>
      </dsp:txXfrm>
    </dsp:sp>
    <dsp:sp modelId="{88D8DF11-C416-4642-A7D9-8DF5EF240186}">
      <dsp:nvSpPr>
        <dsp:cNvPr id="0" name=""/>
        <dsp:cNvSpPr/>
      </dsp:nvSpPr>
      <dsp:spPr>
        <a:xfrm>
          <a:off x="6215779" y="2774187"/>
          <a:ext cx="1835220" cy="843511"/>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Transition</a:t>
          </a:r>
        </a:p>
      </dsp:txBody>
      <dsp:txXfrm>
        <a:off x="6215779" y="2774187"/>
        <a:ext cx="1835220" cy="8435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CA8FF-369D-4EB8-BF7A-9D66D1F6F7F6}">
      <dsp:nvSpPr>
        <dsp:cNvPr id="0" name=""/>
        <dsp:cNvSpPr/>
      </dsp:nvSpPr>
      <dsp:spPr>
        <a:xfrm>
          <a:off x="0" y="0"/>
          <a:ext cx="3030627" cy="138298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a:t>Literacy Gains</a:t>
          </a:r>
        </a:p>
      </dsp:txBody>
      <dsp:txXfrm>
        <a:off x="0" y="0"/>
        <a:ext cx="3030627" cy="13829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8DF11-C416-4642-A7D9-8DF5EF240186}">
      <dsp:nvSpPr>
        <dsp:cNvPr id="0" name=""/>
        <dsp:cNvSpPr/>
      </dsp:nvSpPr>
      <dsp:spPr>
        <a:xfrm>
          <a:off x="0" y="0"/>
          <a:ext cx="2726964" cy="1243200"/>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a:t>Transition</a:t>
          </a:r>
        </a:p>
      </dsp:txBody>
      <dsp:txXfrm>
        <a:off x="0" y="0"/>
        <a:ext cx="2726964" cy="12432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57916-BA6E-4A5D-A9CB-F6558D6385F4}">
      <dsp:nvSpPr>
        <dsp:cNvPr id="0" name=""/>
        <dsp:cNvSpPr/>
      </dsp:nvSpPr>
      <dsp:spPr>
        <a:xfrm>
          <a:off x="924422" y="220002"/>
          <a:ext cx="1804627" cy="754020"/>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Supportive Services</a:t>
          </a:r>
        </a:p>
      </dsp:txBody>
      <dsp:txXfrm>
        <a:off x="924422" y="220002"/>
        <a:ext cx="1804627" cy="754020"/>
      </dsp:txXfrm>
    </dsp:sp>
    <dsp:sp modelId="{A942D91C-A410-4FFE-8163-C7B8B44CB2F3}">
      <dsp:nvSpPr>
        <dsp:cNvPr id="0" name=""/>
        <dsp:cNvSpPr/>
      </dsp:nvSpPr>
      <dsp:spPr>
        <a:xfrm>
          <a:off x="3531314" y="224105"/>
          <a:ext cx="1804627" cy="82945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Transition Services</a:t>
          </a:r>
        </a:p>
      </dsp:txBody>
      <dsp:txXfrm>
        <a:off x="3531314" y="224105"/>
        <a:ext cx="1804627" cy="829450"/>
      </dsp:txXfrm>
    </dsp:sp>
    <dsp:sp modelId="{88D8DF11-C416-4642-A7D9-8DF5EF240186}">
      <dsp:nvSpPr>
        <dsp:cNvPr id="0" name=""/>
        <dsp:cNvSpPr/>
      </dsp:nvSpPr>
      <dsp:spPr>
        <a:xfrm>
          <a:off x="6195913" y="232536"/>
          <a:ext cx="1804627" cy="829450"/>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Training Services</a:t>
          </a:r>
        </a:p>
      </dsp:txBody>
      <dsp:txXfrm>
        <a:off x="6195913" y="232536"/>
        <a:ext cx="1804627" cy="8294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FC10AA6-834F-4CEA-A463-970F6A8C65F6}" type="datetimeFigureOut">
              <a:rPr lang="en-US" smtClean="0"/>
              <a:t>9/15/2020</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55B1910-5D3D-4C21-8BE7-7FD7116DBEF6}" type="slidenum">
              <a:rPr lang="en-US" smtClean="0"/>
              <a:t>‹#›</a:t>
            </a:fld>
            <a:endParaRPr lang="en-US" dirty="0"/>
          </a:p>
        </p:txBody>
      </p:sp>
    </p:spTree>
    <p:extLst>
      <p:ext uri="{BB962C8B-B14F-4D97-AF65-F5344CB8AC3E}">
        <p14:creationId xmlns:p14="http://schemas.microsoft.com/office/powerpoint/2010/main" val="1107462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3D9130C-AC45-41CB-B2E3-B12EEEEF8CFF}" type="datetimeFigureOut">
              <a:rPr lang="en-US" smtClean="0"/>
              <a:t>9/15/2020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3094750-4AC1-4C03-897B-6296F950BC3D}" type="slidenum">
              <a:rPr lang="en-US" smtClean="0"/>
              <a:t>‹#›</a:t>
            </a:fld>
            <a:endParaRPr lang="en-US" dirty="0"/>
          </a:p>
        </p:txBody>
      </p:sp>
    </p:spTree>
    <p:extLst>
      <p:ext uri="{BB962C8B-B14F-4D97-AF65-F5344CB8AC3E}">
        <p14:creationId xmlns:p14="http://schemas.microsoft.com/office/powerpoint/2010/main" val="298772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5"/>
          </p:nvPr>
        </p:nvSpPr>
        <p:spPr/>
        <p:txBody>
          <a:bodyPr/>
          <a:lstStyle/>
          <a:p>
            <a:fld id="{53094750-4AC1-4C03-897B-6296F950BC3D}" type="slidenum">
              <a:rPr lang="en-US" smtClean="0"/>
              <a:t>1</a:t>
            </a:fld>
            <a:endParaRPr lang="en-US" dirty="0"/>
          </a:p>
        </p:txBody>
      </p:sp>
    </p:spTree>
    <p:extLst>
      <p:ext uri="{BB962C8B-B14F-4D97-AF65-F5344CB8AC3E}">
        <p14:creationId xmlns:p14="http://schemas.microsoft.com/office/powerpoint/2010/main" val="613757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Javier</a:t>
            </a:r>
          </a:p>
        </p:txBody>
      </p:sp>
      <p:sp>
        <p:nvSpPr>
          <p:cNvPr id="4" name="Slide Number Placeholder 3"/>
          <p:cNvSpPr>
            <a:spLocks noGrp="1"/>
          </p:cNvSpPr>
          <p:nvPr>
            <p:ph type="sldNum" sz="quarter" idx="5"/>
          </p:nvPr>
        </p:nvSpPr>
        <p:spPr/>
        <p:txBody>
          <a:bodyPr/>
          <a:lstStyle/>
          <a:p>
            <a:fld id="{53094750-4AC1-4C03-897B-6296F950BC3D}" type="slidenum">
              <a:rPr lang="en-US" smtClean="0"/>
              <a:t>11</a:t>
            </a:fld>
            <a:endParaRPr lang="en-US" dirty="0"/>
          </a:p>
        </p:txBody>
      </p:sp>
    </p:spTree>
    <p:extLst>
      <p:ext uri="{BB962C8B-B14F-4D97-AF65-F5344CB8AC3E}">
        <p14:creationId xmlns:p14="http://schemas.microsoft.com/office/powerpoint/2010/main" val="3984807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Javier</a:t>
            </a:r>
          </a:p>
        </p:txBody>
      </p:sp>
      <p:sp>
        <p:nvSpPr>
          <p:cNvPr id="4" name="Slide Number Placeholder 3"/>
          <p:cNvSpPr>
            <a:spLocks noGrp="1"/>
          </p:cNvSpPr>
          <p:nvPr>
            <p:ph type="sldNum" sz="quarter" idx="5"/>
          </p:nvPr>
        </p:nvSpPr>
        <p:spPr/>
        <p:txBody>
          <a:bodyPr/>
          <a:lstStyle/>
          <a:p>
            <a:fld id="{53094750-4AC1-4C03-897B-6296F950BC3D}" type="slidenum">
              <a:rPr lang="en-US" smtClean="0"/>
              <a:t>12</a:t>
            </a:fld>
            <a:endParaRPr lang="en-US" dirty="0"/>
          </a:p>
        </p:txBody>
      </p:sp>
    </p:spTree>
    <p:extLst>
      <p:ext uri="{BB962C8B-B14F-4D97-AF65-F5344CB8AC3E}">
        <p14:creationId xmlns:p14="http://schemas.microsoft.com/office/powerpoint/2010/main" val="3024280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Javier</a:t>
            </a:r>
          </a:p>
        </p:txBody>
      </p:sp>
      <p:sp>
        <p:nvSpPr>
          <p:cNvPr id="4" name="Slide Number Placeholder 3"/>
          <p:cNvSpPr>
            <a:spLocks noGrp="1"/>
          </p:cNvSpPr>
          <p:nvPr>
            <p:ph type="sldNum" sz="quarter" idx="5"/>
          </p:nvPr>
        </p:nvSpPr>
        <p:spPr/>
        <p:txBody>
          <a:bodyPr/>
          <a:lstStyle/>
          <a:p>
            <a:fld id="{53094750-4AC1-4C03-897B-6296F950BC3D}" type="slidenum">
              <a:rPr lang="en-US" smtClean="0"/>
              <a:t>13</a:t>
            </a:fld>
            <a:endParaRPr lang="en-US" dirty="0"/>
          </a:p>
        </p:txBody>
      </p:sp>
    </p:spTree>
    <p:extLst>
      <p:ext uri="{BB962C8B-B14F-4D97-AF65-F5344CB8AC3E}">
        <p14:creationId xmlns:p14="http://schemas.microsoft.com/office/powerpoint/2010/main" val="3120917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Javier</a:t>
            </a:r>
          </a:p>
        </p:txBody>
      </p:sp>
      <p:sp>
        <p:nvSpPr>
          <p:cNvPr id="4" name="Slide Number Placeholder 3"/>
          <p:cNvSpPr>
            <a:spLocks noGrp="1"/>
          </p:cNvSpPr>
          <p:nvPr>
            <p:ph type="sldNum" sz="quarter" idx="5"/>
          </p:nvPr>
        </p:nvSpPr>
        <p:spPr/>
        <p:txBody>
          <a:bodyPr/>
          <a:lstStyle/>
          <a:p>
            <a:fld id="{53094750-4AC1-4C03-897B-6296F950BC3D}" type="slidenum">
              <a:rPr lang="en-US" smtClean="0"/>
              <a:t>14</a:t>
            </a:fld>
            <a:endParaRPr lang="en-US" dirty="0"/>
          </a:p>
        </p:txBody>
      </p:sp>
    </p:spTree>
    <p:extLst>
      <p:ext uri="{BB962C8B-B14F-4D97-AF65-F5344CB8AC3E}">
        <p14:creationId xmlns:p14="http://schemas.microsoft.com/office/powerpoint/2010/main" val="2080190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Javier</a:t>
            </a:r>
          </a:p>
        </p:txBody>
      </p:sp>
      <p:sp>
        <p:nvSpPr>
          <p:cNvPr id="4" name="Slide Number Placeholder 3"/>
          <p:cNvSpPr>
            <a:spLocks noGrp="1"/>
          </p:cNvSpPr>
          <p:nvPr>
            <p:ph type="sldNum" sz="quarter" idx="5"/>
          </p:nvPr>
        </p:nvSpPr>
        <p:spPr/>
        <p:txBody>
          <a:bodyPr/>
          <a:lstStyle/>
          <a:p>
            <a:fld id="{53094750-4AC1-4C03-897B-6296F950BC3D}" type="slidenum">
              <a:rPr lang="en-US" smtClean="0"/>
              <a:t>15</a:t>
            </a:fld>
            <a:endParaRPr lang="en-US" dirty="0"/>
          </a:p>
        </p:txBody>
      </p:sp>
    </p:spTree>
    <p:extLst>
      <p:ext uri="{BB962C8B-B14F-4D97-AF65-F5344CB8AC3E}">
        <p14:creationId xmlns:p14="http://schemas.microsoft.com/office/powerpoint/2010/main" val="1617397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Javier</a:t>
            </a:r>
          </a:p>
        </p:txBody>
      </p:sp>
      <p:sp>
        <p:nvSpPr>
          <p:cNvPr id="4" name="Slide Number Placeholder 3"/>
          <p:cNvSpPr>
            <a:spLocks noGrp="1"/>
          </p:cNvSpPr>
          <p:nvPr>
            <p:ph type="sldNum" sz="quarter" idx="5"/>
          </p:nvPr>
        </p:nvSpPr>
        <p:spPr/>
        <p:txBody>
          <a:bodyPr/>
          <a:lstStyle/>
          <a:p>
            <a:fld id="{53094750-4AC1-4C03-897B-6296F950BC3D}" type="slidenum">
              <a:rPr lang="en-US" smtClean="0"/>
              <a:t>17</a:t>
            </a:fld>
            <a:endParaRPr lang="en-US" dirty="0"/>
          </a:p>
        </p:txBody>
      </p:sp>
    </p:spTree>
    <p:extLst>
      <p:ext uri="{BB962C8B-B14F-4D97-AF65-F5344CB8AC3E}">
        <p14:creationId xmlns:p14="http://schemas.microsoft.com/office/powerpoint/2010/main" val="1532579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Javier</a:t>
            </a:r>
          </a:p>
        </p:txBody>
      </p:sp>
      <p:sp>
        <p:nvSpPr>
          <p:cNvPr id="4" name="Slide Number Placeholder 3"/>
          <p:cNvSpPr>
            <a:spLocks noGrp="1"/>
          </p:cNvSpPr>
          <p:nvPr>
            <p:ph type="sldNum" sz="quarter" idx="5"/>
          </p:nvPr>
        </p:nvSpPr>
        <p:spPr/>
        <p:txBody>
          <a:bodyPr/>
          <a:lstStyle/>
          <a:p>
            <a:fld id="{53094750-4AC1-4C03-897B-6296F950BC3D}" type="slidenum">
              <a:rPr lang="en-US" smtClean="0"/>
              <a:t>18</a:t>
            </a:fld>
            <a:endParaRPr lang="en-US" dirty="0"/>
          </a:p>
        </p:txBody>
      </p:sp>
    </p:spTree>
    <p:extLst>
      <p:ext uri="{BB962C8B-B14F-4D97-AF65-F5344CB8AC3E}">
        <p14:creationId xmlns:p14="http://schemas.microsoft.com/office/powerpoint/2010/main" val="527630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Javier</a:t>
            </a:r>
          </a:p>
        </p:txBody>
      </p:sp>
      <p:sp>
        <p:nvSpPr>
          <p:cNvPr id="4" name="Slide Number Placeholder 3"/>
          <p:cNvSpPr>
            <a:spLocks noGrp="1"/>
          </p:cNvSpPr>
          <p:nvPr>
            <p:ph type="sldNum" sz="quarter" idx="5"/>
          </p:nvPr>
        </p:nvSpPr>
        <p:spPr/>
        <p:txBody>
          <a:bodyPr/>
          <a:lstStyle/>
          <a:p>
            <a:fld id="{53094750-4AC1-4C03-897B-6296F950BC3D}" type="slidenum">
              <a:rPr lang="en-US" smtClean="0"/>
              <a:t>19</a:t>
            </a:fld>
            <a:endParaRPr lang="en-US" dirty="0"/>
          </a:p>
        </p:txBody>
      </p:sp>
    </p:spTree>
    <p:extLst>
      <p:ext uri="{BB962C8B-B14F-4D97-AF65-F5344CB8AC3E}">
        <p14:creationId xmlns:p14="http://schemas.microsoft.com/office/powerpoint/2010/main" val="1490695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20</a:t>
            </a:fld>
            <a:endParaRPr lang="en-US" dirty="0"/>
          </a:p>
        </p:txBody>
      </p:sp>
    </p:spTree>
    <p:extLst>
      <p:ext uri="{BB962C8B-B14F-4D97-AF65-F5344CB8AC3E}">
        <p14:creationId xmlns:p14="http://schemas.microsoft.com/office/powerpoint/2010/main" val="2933935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Javier</a:t>
            </a:r>
          </a:p>
        </p:txBody>
      </p:sp>
      <p:sp>
        <p:nvSpPr>
          <p:cNvPr id="4" name="Slide Number Placeholder 3"/>
          <p:cNvSpPr>
            <a:spLocks noGrp="1"/>
          </p:cNvSpPr>
          <p:nvPr>
            <p:ph type="sldNum" sz="quarter" idx="5"/>
          </p:nvPr>
        </p:nvSpPr>
        <p:spPr/>
        <p:txBody>
          <a:bodyPr/>
          <a:lstStyle/>
          <a:p>
            <a:fld id="{53094750-4AC1-4C03-897B-6296F950BC3D}" type="slidenum">
              <a:rPr lang="en-US" smtClean="0"/>
              <a:t>21</a:t>
            </a:fld>
            <a:endParaRPr lang="en-US" dirty="0"/>
          </a:p>
        </p:txBody>
      </p:sp>
    </p:spTree>
    <p:extLst>
      <p:ext uri="{BB962C8B-B14F-4D97-AF65-F5344CB8AC3E}">
        <p14:creationId xmlns:p14="http://schemas.microsoft.com/office/powerpoint/2010/main" val="4171963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5"/>
          </p:nvPr>
        </p:nvSpPr>
        <p:spPr/>
        <p:txBody>
          <a:bodyPr/>
          <a:lstStyle/>
          <a:p>
            <a:fld id="{53094750-4AC1-4C03-897B-6296F950BC3D}" type="slidenum">
              <a:rPr lang="en-US" smtClean="0"/>
              <a:t>3</a:t>
            </a:fld>
            <a:endParaRPr lang="en-US" dirty="0"/>
          </a:p>
        </p:txBody>
      </p:sp>
    </p:spTree>
    <p:extLst>
      <p:ext uri="{BB962C8B-B14F-4D97-AF65-F5344CB8AC3E}">
        <p14:creationId xmlns:p14="http://schemas.microsoft.com/office/powerpoint/2010/main" val="2895911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Javier</a:t>
            </a:r>
          </a:p>
        </p:txBody>
      </p:sp>
      <p:sp>
        <p:nvSpPr>
          <p:cNvPr id="4" name="Slide Number Placeholder 3"/>
          <p:cNvSpPr>
            <a:spLocks noGrp="1"/>
          </p:cNvSpPr>
          <p:nvPr>
            <p:ph type="sldNum" sz="quarter" idx="5"/>
          </p:nvPr>
        </p:nvSpPr>
        <p:spPr/>
        <p:txBody>
          <a:bodyPr/>
          <a:lstStyle/>
          <a:p>
            <a:fld id="{53094750-4AC1-4C03-897B-6296F950BC3D}" type="slidenum">
              <a:rPr lang="en-US" smtClean="0"/>
              <a:t>22</a:t>
            </a:fld>
            <a:endParaRPr lang="en-US" dirty="0"/>
          </a:p>
        </p:txBody>
      </p:sp>
    </p:spTree>
    <p:extLst>
      <p:ext uri="{BB962C8B-B14F-4D97-AF65-F5344CB8AC3E}">
        <p14:creationId xmlns:p14="http://schemas.microsoft.com/office/powerpoint/2010/main" val="1964495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Javier</a:t>
            </a:r>
          </a:p>
        </p:txBody>
      </p:sp>
      <p:sp>
        <p:nvSpPr>
          <p:cNvPr id="4" name="Slide Number Placeholder 3"/>
          <p:cNvSpPr>
            <a:spLocks noGrp="1"/>
          </p:cNvSpPr>
          <p:nvPr>
            <p:ph type="sldNum" sz="quarter" idx="5"/>
          </p:nvPr>
        </p:nvSpPr>
        <p:spPr/>
        <p:txBody>
          <a:bodyPr/>
          <a:lstStyle/>
          <a:p>
            <a:fld id="{53094750-4AC1-4C03-897B-6296F950BC3D}" type="slidenum">
              <a:rPr lang="en-US" smtClean="0"/>
              <a:t>23</a:t>
            </a:fld>
            <a:endParaRPr lang="en-US" dirty="0"/>
          </a:p>
        </p:txBody>
      </p:sp>
    </p:spTree>
    <p:extLst>
      <p:ext uri="{BB962C8B-B14F-4D97-AF65-F5344CB8AC3E}">
        <p14:creationId xmlns:p14="http://schemas.microsoft.com/office/powerpoint/2010/main" val="2013196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OTAN Instructional period – this is the length of the COURSE (I.e. full year, 18 week semester, 9 week, 6 week summer course. </a:t>
            </a:r>
          </a:p>
          <a:p>
            <a:endParaRPr lang="en-US" dirty="0">
              <a:cs typeface="Calibri"/>
            </a:endParaRPr>
          </a:p>
          <a:p>
            <a:r>
              <a:rPr lang="en-US" dirty="0">
                <a:cs typeface="Calibri"/>
              </a:rPr>
              <a:t>Resources: from the CASAS California Adult Education Accountability and Assessment: </a:t>
            </a:r>
          </a:p>
          <a:p>
            <a:r>
              <a:rPr lang="en-US" dirty="0">
                <a:hlinkClick r:id="rId3"/>
              </a:rPr>
              <a:t>https://www.casas.org/training-and-support/casas-peer-communities/california-adult-education-accountability-and-assessment</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6410C032-E25F-482D-9EDD-84E4533B2CB0}" type="slidenum">
              <a:rPr lang="en-US" smtClean="0"/>
              <a:t>24</a:t>
            </a:fld>
            <a:endParaRPr lang="en-US" dirty="0"/>
          </a:p>
        </p:txBody>
      </p:sp>
      <p:sp>
        <p:nvSpPr>
          <p:cNvPr id="5" name="Footer Placeholder 4">
            <a:extLst>
              <a:ext uri="{FF2B5EF4-FFF2-40B4-BE49-F238E27FC236}">
                <a16:creationId xmlns:a16="http://schemas.microsoft.com/office/drawing/2014/main" id="{86ACE539-4B35-41B4-87C4-C8AC7FB917CE}"/>
              </a:ext>
            </a:extLst>
          </p:cNvPr>
          <p:cNvSpPr>
            <a:spLocks noGrp="1"/>
          </p:cNvSpPr>
          <p:nvPr>
            <p:ph type="ftr" sz="quarter" idx="4"/>
          </p:nvPr>
        </p:nvSpPr>
        <p:spPr/>
        <p:txBody>
          <a:bodyPr/>
          <a:lstStyle/>
          <a:p>
            <a:r>
              <a:rPr lang="en-US" dirty="0"/>
              <a:t>Strategies for Delivery DL</a:t>
            </a:r>
          </a:p>
        </p:txBody>
      </p:sp>
    </p:spTree>
    <p:extLst>
      <p:ext uri="{BB962C8B-B14F-4D97-AF65-F5344CB8AC3E}">
        <p14:creationId xmlns:p14="http://schemas.microsoft.com/office/powerpoint/2010/main" val="4086849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26</a:t>
            </a:fld>
            <a:endParaRPr lang="en-US" dirty="0"/>
          </a:p>
        </p:txBody>
      </p:sp>
    </p:spTree>
    <p:extLst>
      <p:ext uri="{BB962C8B-B14F-4D97-AF65-F5344CB8AC3E}">
        <p14:creationId xmlns:p14="http://schemas.microsoft.com/office/powerpoint/2010/main" val="3878510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27</a:t>
            </a:fld>
            <a:endParaRPr lang="en-US" dirty="0"/>
          </a:p>
        </p:txBody>
      </p:sp>
    </p:spTree>
    <p:extLst>
      <p:ext uri="{BB962C8B-B14F-4D97-AF65-F5344CB8AC3E}">
        <p14:creationId xmlns:p14="http://schemas.microsoft.com/office/powerpoint/2010/main" val="880714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28</a:t>
            </a:fld>
            <a:endParaRPr lang="en-US" dirty="0"/>
          </a:p>
        </p:txBody>
      </p:sp>
    </p:spTree>
    <p:extLst>
      <p:ext uri="{BB962C8B-B14F-4D97-AF65-F5344CB8AC3E}">
        <p14:creationId xmlns:p14="http://schemas.microsoft.com/office/powerpoint/2010/main" val="17908793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29</a:t>
            </a:fld>
            <a:endParaRPr lang="en-US" dirty="0"/>
          </a:p>
        </p:txBody>
      </p:sp>
    </p:spTree>
    <p:extLst>
      <p:ext uri="{BB962C8B-B14F-4D97-AF65-F5344CB8AC3E}">
        <p14:creationId xmlns:p14="http://schemas.microsoft.com/office/powerpoint/2010/main" val="371636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30</a:t>
            </a:fld>
            <a:endParaRPr lang="en-US" dirty="0"/>
          </a:p>
        </p:txBody>
      </p:sp>
    </p:spTree>
    <p:extLst>
      <p:ext uri="{BB962C8B-B14F-4D97-AF65-F5344CB8AC3E}">
        <p14:creationId xmlns:p14="http://schemas.microsoft.com/office/powerpoint/2010/main" val="1343858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31</a:t>
            </a:fld>
            <a:endParaRPr lang="en-US" dirty="0"/>
          </a:p>
        </p:txBody>
      </p:sp>
    </p:spTree>
    <p:extLst>
      <p:ext uri="{BB962C8B-B14F-4D97-AF65-F5344CB8AC3E}">
        <p14:creationId xmlns:p14="http://schemas.microsoft.com/office/powerpoint/2010/main" val="2516412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35</a:t>
            </a:fld>
            <a:endParaRPr lang="en-US" dirty="0"/>
          </a:p>
        </p:txBody>
      </p:sp>
    </p:spTree>
    <p:extLst>
      <p:ext uri="{BB962C8B-B14F-4D97-AF65-F5344CB8AC3E}">
        <p14:creationId xmlns:p14="http://schemas.microsoft.com/office/powerpoint/2010/main" val="2185713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5"/>
          </p:nvPr>
        </p:nvSpPr>
        <p:spPr/>
        <p:txBody>
          <a:bodyPr/>
          <a:lstStyle/>
          <a:p>
            <a:fld id="{53094750-4AC1-4C03-897B-6296F950BC3D}" type="slidenum">
              <a:rPr lang="en-US" smtClean="0"/>
              <a:t>4</a:t>
            </a:fld>
            <a:endParaRPr lang="en-US" dirty="0"/>
          </a:p>
        </p:txBody>
      </p:sp>
    </p:spTree>
    <p:extLst>
      <p:ext uri="{BB962C8B-B14F-4D97-AF65-F5344CB8AC3E}">
        <p14:creationId xmlns:p14="http://schemas.microsoft.com/office/powerpoint/2010/main" val="588286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36</a:t>
            </a:fld>
            <a:endParaRPr lang="en-US" dirty="0"/>
          </a:p>
        </p:txBody>
      </p:sp>
    </p:spTree>
    <p:extLst>
      <p:ext uri="{BB962C8B-B14F-4D97-AF65-F5344CB8AC3E}">
        <p14:creationId xmlns:p14="http://schemas.microsoft.com/office/powerpoint/2010/main" val="3825676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39</a:t>
            </a:fld>
            <a:endParaRPr lang="en-US" dirty="0"/>
          </a:p>
        </p:txBody>
      </p:sp>
    </p:spTree>
    <p:extLst>
      <p:ext uri="{BB962C8B-B14F-4D97-AF65-F5344CB8AC3E}">
        <p14:creationId xmlns:p14="http://schemas.microsoft.com/office/powerpoint/2010/main" val="2556654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40</a:t>
            </a:fld>
            <a:endParaRPr lang="en-US" dirty="0"/>
          </a:p>
        </p:txBody>
      </p:sp>
    </p:spTree>
    <p:extLst>
      <p:ext uri="{BB962C8B-B14F-4D97-AF65-F5344CB8AC3E}">
        <p14:creationId xmlns:p14="http://schemas.microsoft.com/office/powerpoint/2010/main" val="33732604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41</a:t>
            </a:fld>
            <a:endParaRPr lang="en-US" dirty="0"/>
          </a:p>
        </p:txBody>
      </p:sp>
    </p:spTree>
    <p:extLst>
      <p:ext uri="{BB962C8B-B14F-4D97-AF65-F5344CB8AC3E}">
        <p14:creationId xmlns:p14="http://schemas.microsoft.com/office/powerpoint/2010/main" val="272290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42</a:t>
            </a:fld>
            <a:endParaRPr lang="en-US" dirty="0"/>
          </a:p>
        </p:txBody>
      </p:sp>
    </p:spTree>
    <p:extLst>
      <p:ext uri="{BB962C8B-B14F-4D97-AF65-F5344CB8AC3E}">
        <p14:creationId xmlns:p14="http://schemas.microsoft.com/office/powerpoint/2010/main" val="19037485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43</a:t>
            </a:fld>
            <a:endParaRPr lang="en-US" dirty="0"/>
          </a:p>
        </p:txBody>
      </p:sp>
    </p:spTree>
    <p:extLst>
      <p:ext uri="{BB962C8B-B14F-4D97-AF65-F5344CB8AC3E}">
        <p14:creationId xmlns:p14="http://schemas.microsoft.com/office/powerpoint/2010/main" val="25164535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44</a:t>
            </a:fld>
            <a:endParaRPr lang="en-US" dirty="0"/>
          </a:p>
        </p:txBody>
      </p:sp>
    </p:spTree>
    <p:extLst>
      <p:ext uri="{BB962C8B-B14F-4D97-AF65-F5344CB8AC3E}">
        <p14:creationId xmlns:p14="http://schemas.microsoft.com/office/powerpoint/2010/main" val="3834481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45</a:t>
            </a:fld>
            <a:endParaRPr lang="en-US" dirty="0"/>
          </a:p>
        </p:txBody>
      </p:sp>
    </p:spTree>
    <p:extLst>
      <p:ext uri="{BB962C8B-B14F-4D97-AF65-F5344CB8AC3E}">
        <p14:creationId xmlns:p14="http://schemas.microsoft.com/office/powerpoint/2010/main" val="41537056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46</a:t>
            </a:fld>
            <a:endParaRPr lang="en-US" dirty="0"/>
          </a:p>
        </p:txBody>
      </p:sp>
    </p:spTree>
    <p:extLst>
      <p:ext uri="{BB962C8B-B14F-4D97-AF65-F5344CB8AC3E}">
        <p14:creationId xmlns:p14="http://schemas.microsoft.com/office/powerpoint/2010/main" val="20555348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47</a:t>
            </a:fld>
            <a:endParaRPr lang="en-US" dirty="0"/>
          </a:p>
        </p:txBody>
      </p:sp>
    </p:spTree>
    <p:extLst>
      <p:ext uri="{BB962C8B-B14F-4D97-AF65-F5344CB8AC3E}">
        <p14:creationId xmlns:p14="http://schemas.microsoft.com/office/powerpoint/2010/main" val="1085381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5"/>
          </p:nvPr>
        </p:nvSpPr>
        <p:spPr/>
        <p:txBody>
          <a:bodyPr/>
          <a:lstStyle/>
          <a:p>
            <a:fld id="{53094750-4AC1-4C03-897B-6296F950BC3D}" type="slidenum">
              <a:rPr lang="en-US" smtClean="0"/>
              <a:t>5</a:t>
            </a:fld>
            <a:endParaRPr lang="en-US" dirty="0"/>
          </a:p>
        </p:txBody>
      </p:sp>
    </p:spTree>
    <p:extLst>
      <p:ext uri="{BB962C8B-B14F-4D97-AF65-F5344CB8AC3E}">
        <p14:creationId xmlns:p14="http://schemas.microsoft.com/office/powerpoint/2010/main" val="40366893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48</a:t>
            </a:fld>
            <a:endParaRPr lang="en-US" dirty="0"/>
          </a:p>
        </p:txBody>
      </p:sp>
    </p:spTree>
    <p:extLst>
      <p:ext uri="{BB962C8B-B14F-4D97-AF65-F5344CB8AC3E}">
        <p14:creationId xmlns:p14="http://schemas.microsoft.com/office/powerpoint/2010/main" val="26974996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49</a:t>
            </a:fld>
            <a:endParaRPr lang="en-US" dirty="0"/>
          </a:p>
        </p:txBody>
      </p:sp>
    </p:spTree>
    <p:extLst>
      <p:ext uri="{BB962C8B-B14F-4D97-AF65-F5344CB8AC3E}">
        <p14:creationId xmlns:p14="http://schemas.microsoft.com/office/powerpoint/2010/main" val="1945707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50</a:t>
            </a:fld>
            <a:endParaRPr lang="en-US" dirty="0"/>
          </a:p>
        </p:txBody>
      </p:sp>
    </p:spTree>
    <p:extLst>
      <p:ext uri="{BB962C8B-B14F-4D97-AF65-F5344CB8AC3E}">
        <p14:creationId xmlns:p14="http://schemas.microsoft.com/office/powerpoint/2010/main" val="27677578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51</a:t>
            </a:fld>
            <a:endParaRPr lang="en-US" dirty="0"/>
          </a:p>
        </p:txBody>
      </p:sp>
    </p:spTree>
    <p:extLst>
      <p:ext uri="{BB962C8B-B14F-4D97-AF65-F5344CB8AC3E}">
        <p14:creationId xmlns:p14="http://schemas.microsoft.com/office/powerpoint/2010/main" val="25710522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52</a:t>
            </a:fld>
            <a:endParaRPr lang="en-US" dirty="0"/>
          </a:p>
        </p:txBody>
      </p:sp>
    </p:spTree>
    <p:extLst>
      <p:ext uri="{BB962C8B-B14F-4D97-AF65-F5344CB8AC3E}">
        <p14:creationId xmlns:p14="http://schemas.microsoft.com/office/powerpoint/2010/main" val="30651895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7C8DA2-A479-4C49-8E28-1E19AE127B25}" type="slidenum">
              <a:rPr lang="en-US" smtClean="0"/>
              <a:pPr>
                <a:defRPr/>
              </a:pPr>
              <a:t>53</a:t>
            </a:fld>
            <a:endParaRPr lang="en-US" dirty="0"/>
          </a:p>
        </p:txBody>
      </p:sp>
    </p:spTree>
    <p:extLst>
      <p:ext uri="{BB962C8B-B14F-4D97-AF65-F5344CB8AC3E}">
        <p14:creationId xmlns:p14="http://schemas.microsoft.com/office/powerpoint/2010/main" val="38267988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54</a:t>
            </a:fld>
            <a:endParaRPr lang="en-US" dirty="0"/>
          </a:p>
        </p:txBody>
      </p:sp>
    </p:spTree>
    <p:extLst>
      <p:ext uri="{BB962C8B-B14F-4D97-AF65-F5344CB8AC3E}">
        <p14:creationId xmlns:p14="http://schemas.microsoft.com/office/powerpoint/2010/main" val="32350049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55</a:t>
            </a:fld>
            <a:endParaRPr lang="en-US" dirty="0"/>
          </a:p>
        </p:txBody>
      </p:sp>
    </p:spTree>
    <p:extLst>
      <p:ext uri="{BB962C8B-B14F-4D97-AF65-F5344CB8AC3E}">
        <p14:creationId xmlns:p14="http://schemas.microsoft.com/office/powerpoint/2010/main" val="36029090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56</a:t>
            </a:fld>
            <a:endParaRPr lang="en-US" dirty="0"/>
          </a:p>
        </p:txBody>
      </p:sp>
    </p:spTree>
    <p:extLst>
      <p:ext uri="{BB962C8B-B14F-4D97-AF65-F5344CB8AC3E}">
        <p14:creationId xmlns:p14="http://schemas.microsoft.com/office/powerpoint/2010/main" val="9947531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57</a:t>
            </a:fld>
            <a:endParaRPr lang="en-US" dirty="0"/>
          </a:p>
        </p:txBody>
      </p:sp>
    </p:spTree>
    <p:extLst>
      <p:ext uri="{BB962C8B-B14F-4D97-AF65-F5344CB8AC3E}">
        <p14:creationId xmlns:p14="http://schemas.microsoft.com/office/powerpoint/2010/main" val="1744567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Javier</a:t>
            </a:r>
          </a:p>
        </p:txBody>
      </p:sp>
      <p:sp>
        <p:nvSpPr>
          <p:cNvPr id="4" name="Slide Number Placeholder 3"/>
          <p:cNvSpPr>
            <a:spLocks noGrp="1"/>
          </p:cNvSpPr>
          <p:nvPr>
            <p:ph type="sldNum" sz="quarter" idx="5"/>
          </p:nvPr>
        </p:nvSpPr>
        <p:spPr/>
        <p:txBody>
          <a:bodyPr/>
          <a:lstStyle/>
          <a:p>
            <a:fld id="{53094750-4AC1-4C03-897B-6296F950BC3D}" type="slidenum">
              <a:rPr lang="en-US" smtClean="0"/>
              <a:t>6</a:t>
            </a:fld>
            <a:endParaRPr lang="en-US" dirty="0"/>
          </a:p>
        </p:txBody>
      </p:sp>
    </p:spTree>
    <p:extLst>
      <p:ext uri="{BB962C8B-B14F-4D97-AF65-F5344CB8AC3E}">
        <p14:creationId xmlns:p14="http://schemas.microsoft.com/office/powerpoint/2010/main" val="30704609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58</a:t>
            </a:fld>
            <a:endParaRPr lang="en-US" dirty="0"/>
          </a:p>
        </p:txBody>
      </p:sp>
    </p:spTree>
    <p:extLst>
      <p:ext uri="{BB962C8B-B14F-4D97-AF65-F5344CB8AC3E}">
        <p14:creationId xmlns:p14="http://schemas.microsoft.com/office/powerpoint/2010/main" val="40123786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59</a:t>
            </a:fld>
            <a:endParaRPr lang="en-US" dirty="0"/>
          </a:p>
        </p:txBody>
      </p:sp>
    </p:spTree>
    <p:extLst>
      <p:ext uri="{BB962C8B-B14F-4D97-AF65-F5344CB8AC3E}">
        <p14:creationId xmlns:p14="http://schemas.microsoft.com/office/powerpoint/2010/main" val="34994608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60</a:t>
            </a:fld>
            <a:endParaRPr lang="en-US" dirty="0"/>
          </a:p>
        </p:txBody>
      </p:sp>
    </p:spTree>
    <p:extLst>
      <p:ext uri="{BB962C8B-B14F-4D97-AF65-F5344CB8AC3E}">
        <p14:creationId xmlns:p14="http://schemas.microsoft.com/office/powerpoint/2010/main" val="37491003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61</a:t>
            </a:fld>
            <a:endParaRPr lang="en-US" dirty="0"/>
          </a:p>
        </p:txBody>
      </p:sp>
    </p:spTree>
    <p:extLst>
      <p:ext uri="{BB962C8B-B14F-4D97-AF65-F5344CB8AC3E}">
        <p14:creationId xmlns:p14="http://schemas.microsoft.com/office/powerpoint/2010/main" val="30403174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62</a:t>
            </a:fld>
            <a:endParaRPr lang="en-US" dirty="0"/>
          </a:p>
        </p:txBody>
      </p:sp>
    </p:spTree>
    <p:extLst>
      <p:ext uri="{BB962C8B-B14F-4D97-AF65-F5344CB8AC3E}">
        <p14:creationId xmlns:p14="http://schemas.microsoft.com/office/powerpoint/2010/main" val="24175530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63</a:t>
            </a:fld>
            <a:endParaRPr lang="en-US" dirty="0"/>
          </a:p>
        </p:txBody>
      </p:sp>
    </p:spTree>
    <p:extLst>
      <p:ext uri="{BB962C8B-B14F-4D97-AF65-F5344CB8AC3E}">
        <p14:creationId xmlns:p14="http://schemas.microsoft.com/office/powerpoint/2010/main" val="4517627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64</a:t>
            </a:fld>
            <a:endParaRPr lang="en-US" dirty="0"/>
          </a:p>
        </p:txBody>
      </p:sp>
    </p:spTree>
    <p:extLst>
      <p:ext uri="{BB962C8B-B14F-4D97-AF65-F5344CB8AC3E}">
        <p14:creationId xmlns:p14="http://schemas.microsoft.com/office/powerpoint/2010/main" val="24081838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CASAS</a:t>
            </a:r>
          </a:p>
          <a:p>
            <a:endParaRPr lang="en-US" dirty="0"/>
          </a:p>
        </p:txBody>
      </p:sp>
      <p:sp>
        <p:nvSpPr>
          <p:cNvPr id="4" name="Slide Number Placeholder 3"/>
          <p:cNvSpPr>
            <a:spLocks noGrp="1"/>
          </p:cNvSpPr>
          <p:nvPr>
            <p:ph type="sldNum" sz="quarter" idx="5"/>
          </p:nvPr>
        </p:nvSpPr>
        <p:spPr/>
        <p:txBody>
          <a:bodyPr/>
          <a:lstStyle/>
          <a:p>
            <a:fld id="{53094750-4AC1-4C03-897B-6296F950BC3D}" type="slidenum">
              <a:rPr lang="en-US" smtClean="0"/>
              <a:t>65</a:t>
            </a:fld>
            <a:endParaRPr lang="en-US" dirty="0"/>
          </a:p>
        </p:txBody>
      </p:sp>
    </p:spTree>
    <p:extLst>
      <p:ext uri="{BB962C8B-B14F-4D97-AF65-F5344CB8AC3E}">
        <p14:creationId xmlns:p14="http://schemas.microsoft.com/office/powerpoint/2010/main" val="20757389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TAP</a:t>
            </a:r>
          </a:p>
        </p:txBody>
      </p:sp>
      <p:sp>
        <p:nvSpPr>
          <p:cNvPr id="4" name="Slide Number Placeholder 3"/>
          <p:cNvSpPr>
            <a:spLocks noGrp="1"/>
          </p:cNvSpPr>
          <p:nvPr>
            <p:ph type="sldNum" sz="quarter" idx="5"/>
          </p:nvPr>
        </p:nvSpPr>
        <p:spPr/>
        <p:txBody>
          <a:bodyPr/>
          <a:lstStyle/>
          <a:p>
            <a:fld id="{53094750-4AC1-4C03-897B-6296F950BC3D}" type="slidenum">
              <a:rPr lang="en-US" smtClean="0"/>
              <a:t>66</a:t>
            </a:fld>
            <a:endParaRPr lang="en-US" dirty="0"/>
          </a:p>
        </p:txBody>
      </p:sp>
    </p:spTree>
    <p:extLst>
      <p:ext uri="{BB962C8B-B14F-4D97-AF65-F5344CB8AC3E}">
        <p14:creationId xmlns:p14="http://schemas.microsoft.com/office/powerpoint/2010/main" val="2188141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5"/>
          </p:nvPr>
        </p:nvSpPr>
        <p:spPr/>
        <p:txBody>
          <a:bodyPr/>
          <a:lstStyle/>
          <a:p>
            <a:fld id="{53094750-4AC1-4C03-897B-6296F950BC3D}" type="slidenum">
              <a:rPr lang="en-US" smtClean="0"/>
              <a:t>7</a:t>
            </a:fld>
            <a:endParaRPr lang="en-US" dirty="0"/>
          </a:p>
        </p:txBody>
      </p:sp>
    </p:spTree>
    <p:extLst>
      <p:ext uri="{BB962C8B-B14F-4D97-AF65-F5344CB8AC3E}">
        <p14:creationId xmlns:p14="http://schemas.microsoft.com/office/powerpoint/2010/main" val="797321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Javier</a:t>
            </a:r>
          </a:p>
        </p:txBody>
      </p:sp>
      <p:sp>
        <p:nvSpPr>
          <p:cNvPr id="4" name="Slide Number Placeholder 3"/>
          <p:cNvSpPr>
            <a:spLocks noGrp="1"/>
          </p:cNvSpPr>
          <p:nvPr>
            <p:ph type="sldNum" sz="quarter" idx="5"/>
          </p:nvPr>
        </p:nvSpPr>
        <p:spPr/>
        <p:txBody>
          <a:bodyPr/>
          <a:lstStyle/>
          <a:p>
            <a:fld id="{53094750-4AC1-4C03-897B-6296F950BC3D}" type="slidenum">
              <a:rPr lang="en-US" smtClean="0"/>
              <a:t>8</a:t>
            </a:fld>
            <a:endParaRPr lang="en-US" dirty="0"/>
          </a:p>
        </p:txBody>
      </p:sp>
    </p:spTree>
    <p:extLst>
      <p:ext uri="{BB962C8B-B14F-4D97-AF65-F5344CB8AC3E}">
        <p14:creationId xmlns:p14="http://schemas.microsoft.com/office/powerpoint/2010/main" val="3277298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Javier</a:t>
            </a:r>
          </a:p>
        </p:txBody>
      </p:sp>
      <p:sp>
        <p:nvSpPr>
          <p:cNvPr id="4" name="Slide Number Placeholder 3"/>
          <p:cNvSpPr>
            <a:spLocks noGrp="1"/>
          </p:cNvSpPr>
          <p:nvPr>
            <p:ph type="sldNum" sz="quarter" idx="5"/>
          </p:nvPr>
        </p:nvSpPr>
        <p:spPr/>
        <p:txBody>
          <a:bodyPr/>
          <a:lstStyle/>
          <a:p>
            <a:fld id="{53094750-4AC1-4C03-897B-6296F950BC3D}" type="slidenum">
              <a:rPr lang="en-US" smtClean="0"/>
              <a:t>9</a:t>
            </a:fld>
            <a:endParaRPr lang="en-US" dirty="0"/>
          </a:p>
        </p:txBody>
      </p:sp>
    </p:spTree>
    <p:extLst>
      <p:ext uri="{BB962C8B-B14F-4D97-AF65-F5344CB8AC3E}">
        <p14:creationId xmlns:p14="http://schemas.microsoft.com/office/powerpoint/2010/main" val="1465647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Javier</a:t>
            </a:r>
          </a:p>
        </p:txBody>
      </p:sp>
      <p:sp>
        <p:nvSpPr>
          <p:cNvPr id="4" name="Slide Number Placeholder 3"/>
          <p:cNvSpPr>
            <a:spLocks noGrp="1"/>
          </p:cNvSpPr>
          <p:nvPr>
            <p:ph type="sldNum" sz="quarter" idx="5"/>
          </p:nvPr>
        </p:nvSpPr>
        <p:spPr/>
        <p:txBody>
          <a:bodyPr/>
          <a:lstStyle/>
          <a:p>
            <a:fld id="{53094750-4AC1-4C03-897B-6296F950BC3D}" type="slidenum">
              <a:rPr lang="en-US" smtClean="0"/>
              <a:t>10</a:t>
            </a:fld>
            <a:endParaRPr lang="en-US" dirty="0"/>
          </a:p>
        </p:txBody>
      </p:sp>
    </p:spTree>
    <p:extLst>
      <p:ext uri="{BB962C8B-B14F-4D97-AF65-F5344CB8AC3E}">
        <p14:creationId xmlns:p14="http://schemas.microsoft.com/office/powerpoint/2010/main" val="2459229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D2037F-AAAE-4D8E-87A6-0467522FD8E8}" type="datetimeFigureOut">
              <a:rPr lang="en-US" smtClean="0"/>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1664438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D2037F-AAAE-4D8E-87A6-0467522FD8E8}" type="datetimeFigureOut">
              <a:rPr lang="en-US" smtClean="0"/>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1202363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D2037F-AAAE-4D8E-87A6-0467522FD8E8}" type="datetimeFigureOut">
              <a:rPr lang="en-US" smtClean="0"/>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775671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566400" y="6629400"/>
            <a:ext cx="1016000" cy="228601"/>
          </a:xfrm>
        </p:spPr>
        <p:txBody>
          <a:bodyPr/>
          <a:lstStyle>
            <a:lvl1pPr algn="r">
              <a:defRPr/>
            </a:lvl1pPr>
          </a:lstStyle>
          <a:p>
            <a:fld id="{401CF334-2D5C-4859-84A6-CA7E6E43FAEB}" type="slidenum">
              <a:rPr lang="en-US" smtClean="0"/>
              <a:pPr/>
              <a:t>‹#›</a:t>
            </a:fld>
            <a:endParaRPr lang="en-US" dirty="0"/>
          </a:p>
        </p:txBody>
      </p:sp>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75480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566400" y="6629400"/>
            <a:ext cx="1016000" cy="228601"/>
          </a:xfrm>
        </p:spPr>
        <p:txBody>
          <a:bodyPr/>
          <a:lstStyle>
            <a:lvl1pPr algn="r">
              <a:defRPr/>
            </a:lvl1pPr>
          </a:lstStyle>
          <a:p>
            <a:fld id="{401CF334-2D5C-4859-84A6-CA7E6E43FAEB}" type="slidenum">
              <a:rPr lang="en-US" smtClean="0"/>
              <a:pPr/>
              <a:t>‹#›</a:t>
            </a:fld>
            <a:endParaRPr lang="en-US" dirty="0"/>
          </a:p>
        </p:txBody>
      </p:sp>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16317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566400" y="6629400"/>
            <a:ext cx="1016000" cy="228601"/>
          </a:xfrm>
        </p:spPr>
        <p:txBody>
          <a:bodyPr/>
          <a:lstStyle>
            <a:lvl1pPr algn="r">
              <a:defRPr/>
            </a:lvl1pPr>
          </a:lstStyle>
          <a:p>
            <a:fld id="{401CF334-2D5C-4859-84A6-CA7E6E43FAEB}" type="slidenum">
              <a:rPr lang="en-US" smtClean="0"/>
              <a:pPr/>
              <a:t>‹#›</a:t>
            </a:fld>
            <a:endParaRPr lang="en-US" dirty="0"/>
          </a:p>
        </p:txBody>
      </p:sp>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19955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6331963"/>
            <a:ext cx="12192000" cy="528200"/>
          </a:xfrm>
          <a:prstGeom prst="rect">
            <a:avLst/>
          </a:prstGeom>
          <a:ln w="12700">
            <a:miter lim="400000"/>
          </a:ln>
        </p:spPr>
      </p:pic>
      <p:pic>
        <p:nvPicPr>
          <p:cNvPr id="6" name="image3.jpeg"/>
          <p:cNvPicPr/>
          <p:nvPr/>
        </p:nvPicPr>
        <p:blipFill>
          <a:blip r:embed="rId3" cstate="print">
            <a:extLst/>
          </a:blip>
          <a:stretch>
            <a:fillRect/>
          </a:stretch>
        </p:blipFill>
        <p:spPr>
          <a:xfrm>
            <a:off x="-3" y="-15203"/>
            <a:ext cx="12192005" cy="1221031"/>
          </a:xfrm>
          <a:prstGeom prst="rect">
            <a:avLst/>
          </a:prstGeom>
          <a:ln w="12700">
            <a:miter lim="400000"/>
          </a:ln>
        </p:spPr>
      </p:pic>
      <p:sp>
        <p:nvSpPr>
          <p:cNvPr id="3" name="Text Placeholder 2"/>
          <p:cNvSpPr>
            <a:spLocks noGrp="1"/>
          </p:cNvSpPr>
          <p:nvPr>
            <p:ph type="body" sz="quarter" idx="10"/>
          </p:nvPr>
        </p:nvSpPr>
        <p:spPr>
          <a:xfrm>
            <a:off x="342960" y="1205828"/>
            <a:ext cx="11246941" cy="787279"/>
          </a:xfrm>
          <a:prstGeom prst="rect">
            <a:avLst/>
          </a:prstGeom>
        </p:spPr>
        <p:txBody>
          <a:bodyPr/>
          <a:lstStyle>
            <a:lvl1pPr>
              <a:defRPr sz="3375"/>
            </a:lvl1pPr>
          </a:lstStyle>
          <a:p>
            <a:pPr lvl="0"/>
            <a:r>
              <a:rPr lang="en-US" smtClean="0"/>
              <a:t>Click to edit Master text styles</a:t>
            </a:r>
          </a:p>
        </p:txBody>
      </p:sp>
      <p:sp>
        <p:nvSpPr>
          <p:cNvPr id="7" name="Content Placeholder 6"/>
          <p:cNvSpPr>
            <a:spLocks noGrp="1"/>
          </p:cNvSpPr>
          <p:nvPr>
            <p:ph sz="quarter" idx="11"/>
          </p:nvPr>
        </p:nvSpPr>
        <p:spPr>
          <a:xfrm>
            <a:off x="342305" y="2083118"/>
            <a:ext cx="11246942" cy="411520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2"/>
          </p:nvPr>
        </p:nvSpPr>
        <p:spPr/>
        <p:txBody>
          <a:bodyPr/>
          <a:lstStyle>
            <a:lvl1pPr>
              <a:defRPr sz="1266">
                <a:solidFill>
                  <a:schemeClr val="bg1"/>
                </a:solidFill>
              </a:defRPr>
            </a:lvl1pPr>
          </a:lstStyle>
          <a:p>
            <a:fld id="{34361B7A-31FA-4206-8E4E-60BFC11378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78605944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6331963"/>
            <a:ext cx="12192000" cy="528200"/>
          </a:xfrm>
          <a:prstGeom prst="rect">
            <a:avLst/>
          </a:prstGeom>
          <a:ln w="12700">
            <a:miter lim="400000"/>
          </a:ln>
        </p:spPr>
      </p:pic>
      <p:pic>
        <p:nvPicPr>
          <p:cNvPr id="6" name="image3.jpeg"/>
          <p:cNvPicPr/>
          <p:nvPr/>
        </p:nvPicPr>
        <p:blipFill>
          <a:blip r:embed="rId3" cstate="print">
            <a:extLst/>
          </a:blip>
          <a:stretch>
            <a:fillRect/>
          </a:stretch>
        </p:blipFill>
        <p:spPr>
          <a:xfrm>
            <a:off x="-3" y="-15203"/>
            <a:ext cx="12192005" cy="1221031"/>
          </a:xfrm>
          <a:prstGeom prst="rect">
            <a:avLst/>
          </a:prstGeom>
          <a:ln w="12700">
            <a:miter lim="400000"/>
          </a:ln>
        </p:spPr>
      </p:pic>
      <p:sp>
        <p:nvSpPr>
          <p:cNvPr id="3" name="Text Placeholder 2"/>
          <p:cNvSpPr>
            <a:spLocks noGrp="1"/>
          </p:cNvSpPr>
          <p:nvPr>
            <p:ph type="body" sz="quarter" idx="10"/>
          </p:nvPr>
        </p:nvSpPr>
        <p:spPr>
          <a:xfrm>
            <a:off x="307420" y="5477863"/>
            <a:ext cx="11246941" cy="787279"/>
          </a:xfrm>
          <a:prstGeom prst="rect">
            <a:avLst/>
          </a:prstGeom>
        </p:spPr>
        <p:txBody>
          <a:bodyPr/>
          <a:lstStyle>
            <a:lvl1pPr>
              <a:defRPr sz="3375"/>
            </a:lvl1pPr>
          </a:lstStyle>
          <a:p>
            <a:pPr lvl="0"/>
            <a:r>
              <a:rPr lang="en-US" smtClean="0"/>
              <a:t>Click to edit Master text styles</a:t>
            </a:r>
          </a:p>
        </p:txBody>
      </p:sp>
      <p:sp>
        <p:nvSpPr>
          <p:cNvPr id="7" name="Content Placeholder 6"/>
          <p:cNvSpPr>
            <a:spLocks noGrp="1"/>
          </p:cNvSpPr>
          <p:nvPr>
            <p:ph sz="quarter" idx="11"/>
          </p:nvPr>
        </p:nvSpPr>
        <p:spPr>
          <a:xfrm>
            <a:off x="307418" y="1329250"/>
            <a:ext cx="11246942" cy="411520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2"/>
          </p:nvPr>
        </p:nvSpPr>
        <p:spPr/>
        <p:txBody>
          <a:bodyPr/>
          <a:lstStyle>
            <a:lvl1pPr>
              <a:defRPr sz="1266">
                <a:solidFill>
                  <a:schemeClr val="bg1"/>
                </a:solidFill>
              </a:defRPr>
            </a:lvl1pPr>
          </a:lstStyle>
          <a:p>
            <a:fld id="{34361B7A-31FA-4206-8E4E-60BFC11378D7}" type="slidenum">
              <a:rPr lang="en-US" smtClean="0"/>
              <a:pPr/>
              <a:t>‹#›</a:t>
            </a:fld>
            <a:endParaRPr lang="en-US" dirty="0"/>
          </a:p>
        </p:txBody>
      </p:sp>
    </p:spTree>
    <p:extLst>
      <p:ext uri="{BB962C8B-B14F-4D97-AF65-F5344CB8AC3E}">
        <p14:creationId xmlns:p14="http://schemas.microsoft.com/office/powerpoint/2010/main" val="354541833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pic>
        <p:nvPicPr>
          <p:cNvPr id="13" name="AEBG_PowerPoint2018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1"/>
            <a:ext cx="12192000" cy="5143499"/>
          </a:xfrm>
          <a:prstGeom prst="rect">
            <a:avLst/>
          </a:prstGeom>
          <a:ln w="12700">
            <a:miter lim="400000"/>
          </a:ln>
        </p:spPr>
      </p:pic>
      <p:sp>
        <p:nvSpPr>
          <p:cNvPr id="11" name="Title Text"/>
          <p:cNvSpPr txBox="1">
            <a:spLocks noGrp="1"/>
          </p:cNvSpPr>
          <p:nvPr>
            <p:ph type="title"/>
          </p:nvPr>
        </p:nvSpPr>
        <p:spPr>
          <a:xfrm>
            <a:off x="1097391" y="4872943"/>
            <a:ext cx="10414000" cy="972344"/>
          </a:xfrm>
          <a:prstGeom prst="rect">
            <a:avLst/>
          </a:prstGeom>
        </p:spPr>
        <p:txBody>
          <a:bodyPr anchor="t"/>
          <a:lstStyle>
            <a:lvl1pPr algn="ctr">
              <a:defRPr>
                <a:solidFill>
                  <a:schemeClr val="bg1"/>
                </a:solidFill>
              </a:defRPr>
            </a:lvl1pPr>
          </a:lstStyle>
          <a:p>
            <a:r>
              <a:rPr dirty="0"/>
              <a:t>Title Text</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84912745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3" name="AEBG_PowerPoint20182.png" descr="AEBG_PowerPoint20182.png">
            <a:extLst>
              <a:ext uri="{FF2B5EF4-FFF2-40B4-BE49-F238E27FC236}">
                <a16:creationId xmlns:a16="http://schemas.microsoft.com/office/drawing/2014/main" id="{EAD81273-D7D5-47DA-A909-FC98C5A42048}"/>
              </a:ext>
            </a:extLst>
          </p:cNvPr>
          <p:cNvPicPr>
            <a:picLocks noChangeAspect="1"/>
          </p:cNvPicPr>
          <p:nvPr userDrawn="1"/>
        </p:nvPicPr>
        <p:blipFill>
          <a:blip r:embed="rId2"/>
          <a:stretch>
            <a:fillRect/>
          </a:stretch>
        </p:blipFill>
        <p:spPr>
          <a:xfrm>
            <a:off x="0" y="0"/>
            <a:ext cx="12192000" cy="6858000"/>
          </a:xfrm>
          <a:prstGeom prst="rect">
            <a:avLst/>
          </a:prstGeom>
          <a:ln w="12700">
            <a:miter lim="400000"/>
          </a:ln>
        </p:spPr>
      </p:pic>
    </p:spTree>
    <p:extLst>
      <p:ext uri="{BB962C8B-B14F-4D97-AF65-F5344CB8AC3E}">
        <p14:creationId xmlns:p14="http://schemas.microsoft.com/office/powerpoint/2010/main" val="346659257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AEBG_PowerPoint20182.png" descr="AEBG_PowerPoint20182.png">
            <a:extLst>
              <a:ext uri="{FF2B5EF4-FFF2-40B4-BE49-F238E27FC236}">
                <a16:creationId xmlns:a16="http://schemas.microsoft.com/office/drawing/2014/main" id="{2613A912-2F77-4E81-8901-0E88BC9D8406}"/>
              </a:ext>
            </a:extLst>
          </p:cNvPr>
          <p:cNvPicPr>
            <a:picLocks noChangeAspect="1"/>
          </p:cNvPicPr>
          <p:nvPr userDrawn="1"/>
        </p:nvPicPr>
        <p:blipFill>
          <a:blip r:embed="rId2"/>
          <a:stretch>
            <a:fillRect/>
          </a:stretch>
        </p:blipFill>
        <p:spPr>
          <a:xfrm>
            <a:off x="0" y="0"/>
            <a:ext cx="12192000" cy="6858000"/>
          </a:xfrm>
          <a:prstGeom prst="rect">
            <a:avLst/>
          </a:prstGeom>
          <a:ln w="12700">
            <a:miter lim="400000"/>
          </a:ln>
        </p:spPr>
      </p:pic>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959608-952C-483B-AC74-BEAA6DA69B15}" type="slidenum">
              <a:rPr lang="en-US" smtClean="0"/>
              <a:t>‹#›</a:t>
            </a:fld>
            <a:endParaRPr lang="en-US" dirty="0"/>
          </a:p>
        </p:txBody>
      </p:sp>
    </p:spTree>
    <p:extLst>
      <p:ext uri="{BB962C8B-B14F-4D97-AF65-F5344CB8AC3E}">
        <p14:creationId xmlns:p14="http://schemas.microsoft.com/office/powerpoint/2010/main" val="822061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D2037F-AAAE-4D8E-87A6-0467522FD8E8}" type="datetimeFigureOut">
              <a:rPr lang="en-US" smtClean="0"/>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174016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D2037F-AAAE-4D8E-87A6-0467522FD8E8}" type="datetimeFigureOut">
              <a:rPr lang="en-US" smtClean="0"/>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360231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D2037F-AAAE-4D8E-87A6-0467522FD8E8}" type="datetimeFigureOut">
              <a:rPr lang="en-US" smtClean="0"/>
              <a:t>9/15/2020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1097577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D2037F-AAAE-4D8E-87A6-0467522FD8E8}" type="datetimeFigureOut">
              <a:rPr lang="en-US" smtClean="0"/>
              <a:t>9/15/2020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1801376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D2037F-AAAE-4D8E-87A6-0467522FD8E8}" type="datetimeFigureOut">
              <a:rPr lang="en-US" smtClean="0"/>
              <a:t>9/15/2020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3028856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D2037F-AAAE-4D8E-87A6-0467522FD8E8}" type="datetimeFigureOut">
              <a:rPr lang="en-US" smtClean="0"/>
              <a:t>9/15/2020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903285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D2037F-AAAE-4D8E-87A6-0467522FD8E8}" type="datetimeFigureOut">
              <a:rPr lang="en-US" smtClean="0"/>
              <a:t>9/15/2020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239599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D2037F-AAAE-4D8E-87A6-0467522FD8E8}" type="datetimeFigureOut">
              <a:rPr lang="en-US" smtClean="0"/>
              <a:t>9/15/2020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89135D-433F-4642-AADE-EF8DA9DDBC57}" type="slidenum">
              <a:rPr lang="en-US" smtClean="0"/>
              <a:t>‹#›</a:t>
            </a:fld>
            <a:endParaRPr lang="en-US" dirty="0"/>
          </a:p>
        </p:txBody>
      </p:sp>
    </p:spTree>
    <p:extLst>
      <p:ext uri="{BB962C8B-B14F-4D97-AF65-F5344CB8AC3E}">
        <p14:creationId xmlns:p14="http://schemas.microsoft.com/office/powerpoint/2010/main" val="2342663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2037F-AAAE-4D8E-87A6-0467522FD8E8}" type="datetimeFigureOut">
              <a:rPr lang="en-US" smtClean="0"/>
              <a:t>9/15/2020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9135D-433F-4642-AADE-EF8DA9DDBC57}" type="slidenum">
              <a:rPr lang="en-US" smtClean="0"/>
              <a:t>‹#›</a:t>
            </a:fld>
            <a:endParaRPr lang="en-US" dirty="0"/>
          </a:p>
        </p:txBody>
      </p:sp>
    </p:spTree>
    <p:extLst>
      <p:ext uri="{BB962C8B-B14F-4D97-AF65-F5344CB8AC3E}">
        <p14:creationId xmlns:p14="http://schemas.microsoft.com/office/powerpoint/2010/main" val="4158410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79" r:id="rId15"/>
    <p:sldLayoutId id="214748368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44551" y="177800"/>
            <a:ext cx="10502900" cy="114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44551" y="1574800"/>
            <a:ext cx="10502900" cy="464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79516" y="6540500"/>
            <a:ext cx="246862"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dirty="0"/>
          </a:p>
        </p:txBody>
      </p:sp>
    </p:spTree>
    <p:extLst>
      <p:ext uri="{BB962C8B-B14F-4D97-AF65-F5344CB8AC3E}">
        <p14:creationId xmlns:p14="http://schemas.microsoft.com/office/powerpoint/2010/main" val="50513910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ransition spd="med"/>
  <p:hf hdr="0" ftr="0" dt="0"/>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9pPr>
    </p:titleStyle>
    <p:bodyStyle>
      <a:lvl1pPr marL="2381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1pPr>
      <a:lvl2pPr marL="47625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2pPr>
      <a:lvl3pPr marL="71437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3pPr>
      <a:lvl4pPr marL="95250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4pPr>
      <a:lvl5pPr marL="11906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5pPr>
      <a:lvl6pPr marL="142875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6pPr>
      <a:lvl7pPr marL="166687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7pPr>
      <a:lvl8pPr marL="190500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8pPr>
      <a:lvl9pPr marL="21431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about:blank"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6.png"/><Relationship Id="rId4" Type="http://schemas.openxmlformats.org/officeDocument/2006/relationships/image" Target="../media/image23.pn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3" Type="http://schemas.openxmlformats.org/officeDocument/2006/relationships/hyperlink" Target="about:blank" TargetMode="External"/><Relationship Id="rId7"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hyperlink" Target="about:blank" TargetMode="Externa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38.jfif"/><Relationship Id="rId5" Type="http://schemas.openxmlformats.org/officeDocument/2006/relationships/image" Target="../media/image37.jfif"/><Relationship Id="rId4" Type="http://schemas.openxmlformats.org/officeDocument/2006/relationships/image" Target="../media/image36.png"/></Relationships>
</file>

<file path=ppt/slides/_rels/slide58.xml.rels><?xml version="1.0" encoding="UTF-8" standalone="yes"?>
<Relationships xmlns="http://schemas.openxmlformats.org/package/2006/relationships"><Relationship Id="rId3" Type="http://schemas.openxmlformats.org/officeDocument/2006/relationships/image" Target="../media/image37.jfif"/><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8.jfif"/></Relationships>
</file>

<file path=ppt/slides/_rels/slide5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41.png"/></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7.xml"/><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hyperlink" Target="about:blank"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973394"/>
            <a:ext cx="10515600" cy="717296"/>
          </a:xfrm>
        </p:spPr>
        <p:txBody>
          <a:bodyPr>
            <a:normAutofit fontScale="90000"/>
          </a:bodyPr>
          <a:lstStyle/>
          <a:p>
            <a:r>
              <a:rPr lang="en-US" dirty="0" smtClean="0"/>
              <a:t>CAEP Accountability Basics 2020-21</a:t>
            </a:r>
            <a:endParaRPr lang="en-US" dirty="0"/>
          </a:p>
        </p:txBody>
      </p:sp>
      <p:sp>
        <p:nvSpPr>
          <p:cNvPr id="2" name="Slide Number Placeholder 1"/>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E959608-952C-483B-AC74-BEAA6DA69B15}" type="slidenum">
              <a:rPr kumimoji="0" lang="en-US" sz="900" b="0" i="0" u="none" strike="noStrike" kern="1200" cap="none" spc="0" normalizeH="0" baseline="0" noProof="0" smtClean="0">
                <a:ln>
                  <a:noFill/>
                </a:ln>
                <a:solidFill>
                  <a:srgbClr val="000000"/>
                </a:solidFill>
                <a:effectLst/>
                <a:uLnTx/>
                <a:uFillTx/>
                <a:latin typeface="Helvetica Neue Light"/>
                <a:sym typeface="Helvetica Neue Light"/>
              </a:rPr>
              <a:pPr marL="0" marR="0" lvl="0" indent="0" algn="l" defTabSz="4572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dirty="0">
              <a:ln>
                <a:noFill/>
              </a:ln>
              <a:solidFill>
                <a:srgbClr val="000000"/>
              </a:solidFill>
              <a:effectLst/>
              <a:uLnTx/>
              <a:uFillTx/>
              <a:latin typeface="Helvetica Neue Light"/>
              <a:sym typeface="Helvetica Neue Light"/>
            </a:endParaRPr>
          </a:p>
        </p:txBody>
      </p:sp>
      <p:sp>
        <p:nvSpPr>
          <p:cNvPr id="10" name="Content Placeholder 2">
            <a:extLst>
              <a:ext uri="{FF2B5EF4-FFF2-40B4-BE49-F238E27FC236}">
                <a16:creationId xmlns:a16="http://schemas.microsoft.com/office/drawing/2014/main" id="{3FDCF60C-2193-4508-9C82-43EAEDE9074A}"/>
              </a:ext>
            </a:extLst>
          </p:cNvPr>
          <p:cNvSpPr txBox="1">
            <a:spLocks/>
          </p:cNvSpPr>
          <p:nvPr/>
        </p:nvSpPr>
        <p:spPr>
          <a:xfrm>
            <a:off x="838200" y="2020529"/>
            <a:ext cx="10515600" cy="38562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COVID-19’s </a:t>
            </a:r>
            <a:r>
              <a:rPr kumimoji="0" lang="en-US"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Effect on Adult Education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CAEP </a:t>
            </a:r>
            <a:r>
              <a:rPr kumimoji="0" lang="en-US" sz="3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Programs Overview </a:t>
            </a:r>
            <a:r>
              <a:rPr kumimoji="0" lang="en-US"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for </a:t>
            </a:r>
            <a:r>
              <a:rPr kumimoji="0" lang="en-US" sz="3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2020-21</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600" dirty="0" smtClean="0">
                <a:solidFill>
                  <a:sysClr val="windowText" lastClr="000000"/>
                </a:solidFill>
                <a:latin typeface="Calibri" panose="020F0502020204030204"/>
              </a:rPr>
              <a:t>CAEP Alignment to WIOA Title II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600" dirty="0" smtClean="0">
                <a:solidFill>
                  <a:sysClr val="windowText" lastClr="000000"/>
                </a:solidFill>
                <a:latin typeface="Calibri" panose="020F0502020204030204"/>
              </a:rPr>
              <a:t>Outcomes and Services</a:t>
            </a:r>
            <a:endParaRPr lang="en-US" sz="3600" dirty="0">
              <a:solidFill>
                <a:sysClr val="windowText" lastClr="000000"/>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Distance </a:t>
            </a:r>
            <a:r>
              <a:rPr kumimoji="0" lang="en-US"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Learning Strategies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Questions/Answers</a:t>
            </a:r>
            <a:endParaRPr kumimoji="0" lang="en-US"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554186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0881"/>
            <a:ext cx="10739284" cy="947481"/>
          </a:xfrm>
        </p:spPr>
        <p:txBody>
          <a:bodyPr>
            <a:normAutofit fontScale="90000"/>
          </a:bodyPr>
          <a:lstStyle/>
          <a:p>
            <a:r>
              <a:rPr lang="en-US" dirty="0"/>
              <a:t>PY 2020-21 CAEP Program Structure: </a:t>
            </a:r>
            <a:br>
              <a:rPr lang="en-US" dirty="0"/>
            </a:br>
            <a:r>
              <a:rPr lang="en-US" dirty="0"/>
              <a:t>Primary Programs</a:t>
            </a:r>
          </a:p>
        </p:txBody>
      </p:sp>
      <p:grpSp>
        <p:nvGrpSpPr>
          <p:cNvPr id="12" name="Group 11">
            <a:extLst>
              <a:ext uri="{FF2B5EF4-FFF2-40B4-BE49-F238E27FC236}">
                <a16:creationId xmlns:a16="http://schemas.microsoft.com/office/drawing/2014/main" id="{C93BF295-5DD8-492B-B0EF-642C12AB9D5E}"/>
              </a:ext>
            </a:extLst>
          </p:cNvPr>
          <p:cNvGrpSpPr/>
          <p:nvPr/>
        </p:nvGrpSpPr>
        <p:grpSpPr>
          <a:xfrm>
            <a:off x="4397261" y="2234636"/>
            <a:ext cx="3191600" cy="1991033"/>
            <a:chOff x="7010331" y="1933778"/>
            <a:chExt cx="3374919" cy="1859693"/>
          </a:xfrm>
          <a:solidFill>
            <a:srgbClr val="C00000"/>
          </a:solidFill>
        </p:grpSpPr>
        <p:sp>
          <p:nvSpPr>
            <p:cNvPr id="13" name="Rectangle: Rounded Corners 53">
              <a:extLst>
                <a:ext uri="{FF2B5EF4-FFF2-40B4-BE49-F238E27FC236}">
                  <a16:creationId xmlns:a16="http://schemas.microsoft.com/office/drawing/2014/main" id="{78A5B8D9-67D8-423E-BB28-4C8382C255C8}"/>
                </a:ext>
              </a:extLst>
            </p:cNvPr>
            <p:cNvSpPr/>
            <p:nvPr/>
          </p:nvSpPr>
          <p:spPr>
            <a:xfrm>
              <a:off x="7010331" y="1933778"/>
              <a:ext cx="3374919" cy="1859693"/>
            </a:xfrm>
            <a:prstGeom prst="roundRect">
              <a:avLst>
                <a:gd name="adj" fmla="val 10000"/>
              </a:avLst>
            </a:prstGeom>
            <a:grpFill/>
            <a:ln w="25400" cap="flat" cmpd="sng" algn="ctr">
              <a:noFill/>
              <a:prstDash val="solid"/>
            </a:ln>
            <a:effectLst/>
          </p:spPr>
        </p:sp>
        <p:sp>
          <p:nvSpPr>
            <p:cNvPr id="14" name="Rectangle: Rounded Corners 7">
              <a:extLst>
                <a:ext uri="{FF2B5EF4-FFF2-40B4-BE49-F238E27FC236}">
                  <a16:creationId xmlns:a16="http://schemas.microsoft.com/office/drawing/2014/main" id="{DCE9EFDA-AB95-4F3F-8891-123446E71EF3}"/>
                </a:ext>
              </a:extLst>
            </p:cNvPr>
            <p:cNvSpPr txBox="1"/>
            <p:nvPr/>
          </p:nvSpPr>
          <p:spPr>
            <a:xfrm>
              <a:off x="7064800" y="1988247"/>
              <a:ext cx="3265981" cy="1750755"/>
            </a:xfrm>
            <a:prstGeom prst="rect">
              <a:avLst/>
            </a:prstGeom>
            <a:grpFill/>
            <a:ln>
              <a:no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0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 </a:t>
              </a: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English as Second Language (</a:t>
              </a:r>
              <a:r>
                <a:rPr kumimoji="0" lang="en-US" sz="2600"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ESL/ELL</a:t>
              </a: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a:t>
              </a:r>
            </a:p>
          </p:txBody>
        </p:sp>
      </p:grpSp>
      <p:cxnSp>
        <p:nvCxnSpPr>
          <p:cNvPr id="27" name="Straight Arrow Connector 26"/>
          <p:cNvCxnSpPr/>
          <p:nvPr/>
        </p:nvCxnSpPr>
        <p:spPr>
          <a:xfrm>
            <a:off x="452291" y="1489591"/>
            <a:ext cx="11082935" cy="0"/>
          </a:xfrm>
          <a:prstGeom prst="straightConnector1">
            <a:avLst/>
          </a:prstGeom>
          <a:ln w="730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Down Arrow 30"/>
          <p:cNvSpPr/>
          <p:nvPr/>
        </p:nvSpPr>
        <p:spPr>
          <a:xfrm>
            <a:off x="5684246" y="1586156"/>
            <a:ext cx="425029" cy="746747"/>
          </a:xfrm>
          <a:prstGeom prst="downArrow">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E1BCE10B-3056-4F5B-9233-A042683C013D}"/>
              </a:ext>
            </a:extLst>
          </p:cNvPr>
          <p:cNvPicPr>
            <a:picLocks noChangeAspect="1"/>
          </p:cNvPicPr>
          <p:nvPr/>
        </p:nvPicPr>
        <p:blipFill>
          <a:blip r:embed="rId3"/>
          <a:stretch>
            <a:fillRect/>
          </a:stretch>
        </p:blipFill>
        <p:spPr>
          <a:xfrm>
            <a:off x="111174" y="6243362"/>
            <a:ext cx="2188654" cy="548688"/>
          </a:xfrm>
          <a:prstGeom prst="rect">
            <a:avLst/>
          </a:prstGeom>
        </p:spPr>
      </p:pic>
    </p:spTree>
    <p:extLst>
      <p:ext uri="{BB962C8B-B14F-4D97-AF65-F5344CB8AC3E}">
        <p14:creationId xmlns:p14="http://schemas.microsoft.com/office/powerpoint/2010/main" val="3427422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0881"/>
            <a:ext cx="10739284" cy="947481"/>
          </a:xfrm>
        </p:spPr>
        <p:txBody>
          <a:bodyPr>
            <a:normAutofit fontScale="90000"/>
          </a:bodyPr>
          <a:lstStyle/>
          <a:p>
            <a:r>
              <a:rPr lang="en-US" dirty="0"/>
              <a:t>PY 2020-21 CAEP Program Structure: </a:t>
            </a:r>
            <a:br>
              <a:rPr lang="en-US" dirty="0"/>
            </a:br>
            <a:r>
              <a:rPr lang="en-US" dirty="0"/>
              <a:t>Primary Programs</a:t>
            </a:r>
          </a:p>
        </p:txBody>
      </p:sp>
      <p:grpSp>
        <p:nvGrpSpPr>
          <p:cNvPr id="16" name="Group 15">
            <a:extLst>
              <a:ext uri="{FF2B5EF4-FFF2-40B4-BE49-F238E27FC236}">
                <a16:creationId xmlns:a16="http://schemas.microsoft.com/office/drawing/2014/main" id="{1030D1F6-F962-4FA7-9071-E3FC8CDCBE50}"/>
              </a:ext>
            </a:extLst>
          </p:cNvPr>
          <p:cNvGrpSpPr/>
          <p:nvPr/>
        </p:nvGrpSpPr>
        <p:grpSpPr>
          <a:xfrm>
            <a:off x="6622026" y="2151370"/>
            <a:ext cx="4734232" cy="3556255"/>
            <a:chOff x="7010331" y="1933778"/>
            <a:chExt cx="3374919" cy="1737216"/>
          </a:xfrm>
          <a:solidFill>
            <a:srgbClr val="FFFF00"/>
          </a:solidFill>
        </p:grpSpPr>
        <p:sp>
          <p:nvSpPr>
            <p:cNvPr id="17" name="Rectangle: Rounded Corners 57">
              <a:extLst>
                <a:ext uri="{FF2B5EF4-FFF2-40B4-BE49-F238E27FC236}">
                  <a16:creationId xmlns:a16="http://schemas.microsoft.com/office/drawing/2014/main" id="{635E9149-C0F3-42CA-B16A-C5BE72C78F65}"/>
                </a:ext>
              </a:extLst>
            </p:cNvPr>
            <p:cNvSpPr/>
            <p:nvPr/>
          </p:nvSpPr>
          <p:spPr>
            <a:xfrm>
              <a:off x="7010331" y="1933778"/>
              <a:ext cx="3374919" cy="1737216"/>
            </a:xfrm>
            <a:prstGeom prst="roundRect">
              <a:avLst>
                <a:gd name="adj" fmla="val 10000"/>
              </a:avLst>
            </a:prstGeom>
            <a:grpFill/>
            <a:ln w="25400" cap="flat" cmpd="sng" algn="ctr">
              <a:noFill/>
              <a:prstDash val="solid"/>
            </a:ln>
            <a:effectLst/>
          </p:spPr>
        </p:sp>
        <p:sp>
          <p:nvSpPr>
            <p:cNvPr id="18" name="Rectangle: Rounded Corners 7">
              <a:extLst>
                <a:ext uri="{FF2B5EF4-FFF2-40B4-BE49-F238E27FC236}">
                  <a16:creationId xmlns:a16="http://schemas.microsoft.com/office/drawing/2014/main" id="{80459C54-2131-4ED3-A5E5-028C441B8237}"/>
                </a:ext>
              </a:extLst>
            </p:cNvPr>
            <p:cNvSpPr txBox="1"/>
            <p:nvPr/>
          </p:nvSpPr>
          <p:spPr>
            <a:xfrm>
              <a:off x="7064800" y="1988247"/>
              <a:ext cx="3265981" cy="1575960"/>
            </a:xfrm>
            <a:prstGeom prst="rect">
              <a:avLst/>
            </a:prstGeom>
            <a:solidFill>
              <a:srgbClr val="F7FFAB"/>
            </a:solidFill>
            <a:ln>
              <a:no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0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 </a:t>
              </a:r>
              <a:r>
                <a:rPr lang="en-US" sz="2600" b="1" kern="0" dirty="0">
                  <a:solidFill>
                    <a:srgbClr val="000000">
                      <a:lumMod val="65000"/>
                      <a:lumOff val="35000"/>
                    </a:srgbClr>
                  </a:solidFill>
                  <a:latin typeface="Helvetica"/>
                  <a:cs typeface="Helvetica"/>
                  <a:sym typeface="Helvetica"/>
                </a:rPr>
                <a:t>Career and Technical Education (</a:t>
              </a:r>
              <a:r>
                <a:rPr kumimoji="0" lang="en-US" sz="26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CTE)</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2800" kern="0" dirty="0">
                  <a:solidFill>
                    <a:srgbClr val="000000">
                      <a:lumMod val="65000"/>
                      <a:lumOff val="35000"/>
                    </a:srgbClr>
                  </a:solidFill>
                  <a:latin typeface="Helvetica"/>
                  <a:cs typeface="Helvetica"/>
                  <a:sym typeface="Helvetica"/>
                </a:rPr>
                <a:t>CTE</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800"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Short Term CTE</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2800" b="1" i="1" kern="0" dirty="0">
                  <a:solidFill>
                    <a:srgbClr val="000000">
                      <a:lumMod val="65000"/>
                      <a:lumOff val="35000"/>
                    </a:srgbClr>
                  </a:solidFill>
                  <a:latin typeface="Helvetica"/>
                  <a:cs typeface="Helvetica"/>
                  <a:sym typeface="Helvetica"/>
                </a:rPr>
                <a:t>Pre-Apprenticeship</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800" b="1" i="1"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Workforce Preparation</a:t>
              </a:r>
            </a:p>
            <a:p>
              <a:pPr marL="0" marR="0" lvl="0" indent="0" defTabSz="711200" eaLnBrk="1" fontAlgn="auto" latinLnBrk="0" hangingPunct="1">
                <a:lnSpc>
                  <a:spcPct val="90000"/>
                </a:lnSpc>
                <a:spcBef>
                  <a:spcPts val="600"/>
                </a:spcBef>
                <a:spcAft>
                  <a:spcPts val="0"/>
                </a:spcAft>
                <a:buClrTx/>
                <a:buSzTx/>
                <a:buFontTx/>
                <a:buNone/>
                <a:tabLst/>
                <a:defRPr/>
              </a:pPr>
              <a:endParaRPr kumimoji="0" lang="en-US" sz="28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endParaRPr>
            </a:p>
          </p:txBody>
        </p:sp>
      </p:grpSp>
      <p:cxnSp>
        <p:nvCxnSpPr>
          <p:cNvPr id="27" name="Straight Arrow Connector 26"/>
          <p:cNvCxnSpPr/>
          <p:nvPr/>
        </p:nvCxnSpPr>
        <p:spPr>
          <a:xfrm>
            <a:off x="452291" y="1489591"/>
            <a:ext cx="11082935" cy="0"/>
          </a:xfrm>
          <a:prstGeom prst="straightConnector1">
            <a:avLst/>
          </a:prstGeom>
          <a:ln w="730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Down Arrow 31"/>
          <p:cNvSpPr/>
          <p:nvPr/>
        </p:nvSpPr>
        <p:spPr>
          <a:xfrm>
            <a:off x="9816395" y="1609697"/>
            <a:ext cx="425029" cy="74674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E1BCE10B-3056-4F5B-9233-A042683C013D}"/>
              </a:ext>
            </a:extLst>
          </p:cNvPr>
          <p:cNvPicPr>
            <a:picLocks noChangeAspect="1"/>
          </p:cNvPicPr>
          <p:nvPr/>
        </p:nvPicPr>
        <p:blipFill>
          <a:blip r:embed="rId3"/>
          <a:stretch>
            <a:fillRect/>
          </a:stretch>
        </p:blipFill>
        <p:spPr>
          <a:xfrm>
            <a:off x="111174" y="6243362"/>
            <a:ext cx="2188654" cy="548688"/>
          </a:xfrm>
          <a:prstGeom prst="rect">
            <a:avLst/>
          </a:prstGeom>
        </p:spPr>
      </p:pic>
    </p:spTree>
    <p:extLst>
      <p:ext uri="{BB962C8B-B14F-4D97-AF65-F5344CB8AC3E}">
        <p14:creationId xmlns:p14="http://schemas.microsoft.com/office/powerpoint/2010/main" val="690884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0881"/>
            <a:ext cx="10739284" cy="947481"/>
          </a:xfrm>
        </p:spPr>
        <p:txBody>
          <a:bodyPr>
            <a:normAutofit fontScale="90000"/>
          </a:bodyPr>
          <a:lstStyle/>
          <a:p>
            <a:r>
              <a:rPr lang="en-US" dirty="0"/>
              <a:t>PY 2020-21 CAEP Program Structure: </a:t>
            </a:r>
            <a:br>
              <a:rPr lang="en-US" dirty="0"/>
            </a:br>
            <a:r>
              <a:rPr lang="en-US" dirty="0"/>
              <a:t>Primary Programs</a:t>
            </a:r>
          </a:p>
        </p:txBody>
      </p:sp>
      <p:grpSp>
        <p:nvGrpSpPr>
          <p:cNvPr id="16" name="Group 15">
            <a:extLst>
              <a:ext uri="{FF2B5EF4-FFF2-40B4-BE49-F238E27FC236}">
                <a16:creationId xmlns:a16="http://schemas.microsoft.com/office/drawing/2014/main" id="{1030D1F6-F962-4FA7-9071-E3FC8CDCBE50}"/>
              </a:ext>
            </a:extLst>
          </p:cNvPr>
          <p:cNvGrpSpPr/>
          <p:nvPr/>
        </p:nvGrpSpPr>
        <p:grpSpPr>
          <a:xfrm>
            <a:off x="6622026" y="2151370"/>
            <a:ext cx="4734232" cy="3556255"/>
            <a:chOff x="7010331" y="1933778"/>
            <a:chExt cx="3374919" cy="1737216"/>
          </a:xfrm>
          <a:solidFill>
            <a:srgbClr val="FFFF00"/>
          </a:solidFill>
        </p:grpSpPr>
        <p:sp>
          <p:nvSpPr>
            <p:cNvPr id="17" name="Rectangle: Rounded Corners 57">
              <a:extLst>
                <a:ext uri="{FF2B5EF4-FFF2-40B4-BE49-F238E27FC236}">
                  <a16:creationId xmlns:a16="http://schemas.microsoft.com/office/drawing/2014/main" id="{635E9149-C0F3-42CA-B16A-C5BE72C78F65}"/>
                </a:ext>
              </a:extLst>
            </p:cNvPr>
            <p:cNvSpPr/>
            <p:nvPr/>
          </p:nvSpPr>
          <p:spPr>
            <a:xfrm>
              <a:off x="7010331" y="1933778"/>
              <a:ext cx="3374919" cy="1737216"/>
            </a:xfrm>
            <a:prstGeom prst="roundRect">
              <a:avLst>
                <a:gd name="adj" fmla="val 10000"/>
              </a:avLst>
            </a:prstGeom>
            <a:grpFill/>
            <a:ln w="25400" cap="flat" cmpd="sng" algn="ctr">
              <a:noFill/>
              <a:prstDash val="solid"/>
            </a:ln>
            <a:effectLst/>
          </p:spPr>
        </p:sp>
        <p:sp>
          <p:nvSpPr>
            <p:cNvPr id="18" name="Rectangle: Rounded Corners 7">
              <a:extLst>
                <a:ext uri="{FF2B5EF4-FFF2-40B4-BE49-F238E27FC236}">
                  <a16:creationId xmlns:a16="http://schemas.microsoft.com/office/drawing/2014/main" id="{80459C54-2131-4ED3-A5E5-028C441B8237}"/>
                </a:ext>
              </a:extLst>
            </p:cNvPr>
            <p:cNvSpPr txBox="1"/>
            <p:nvPr/>
          </p:nvSpPr>
          <p:spPr>
            <a:xfrm>
              <a:off x="7064800" y="1988247"/>
              <a:ext cx="3265981" cy="1575960"/>
            </a:xfrm>
            <a:prstGeom prst="rect">
              <a:avLst/>
            </a:prstGeom>
            <a:solidFill>
              <a:srgbClr val="F7FFAB"/>
            </a:solidFill>
            <a:ln>
              <a:no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0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 </a:t>
              </a:r>
              <a:r>
                <a:rPr lang="en-US" sz="2600" b="1" kern="0" dirty="0">
                  <a:solidFill>
                    <a:srgbClr val="000000">
                      <a:lumMod val="65000"/>
                      <a:lumOff val="35000"/>
                    </a:srgbClr>
                  </a:solidFill>
                  <a:latin typeface="Helvetica"/>
                  <a:cs typeface="Helvetica"/>
                  <a:sym typeface="Helvetica"/>
                </a:rPr>
                <a:t>Career and Technical Education (</a:t>
              </a:r>
              <a:r>
                <a:rPr kumimoji="0" lang="en-US" sz="26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CTE)</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2800" kern="0" dirty="0">
                  <a:solidFill>
                    <a:srgbClr val="000000">
                      <a:lumMod val="65000"/>
                      <a:lumOff val="35000"/>
                    </a:srgbClr>
                  </a:solidFill>
                  <a:latin typeface="Helvetica"/>
                  <a:cs typeface="Helvetica"/>
                  <a:sym typeface="Helvetica"/>
                </a:rPr>
                <a:t>CTE</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800"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Short Term CTE</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2800" b="1" i="1" kern="0" dirty="0">
                  <a:solidFill>
                    <a:srgbClr val="000000">
                      <a:lumMod val="65000"/>
                      <a:lumOff val="35000"/>
                    </a:srgbClr>
                  </a:solidFill>
                  <a:latin typeface="Helvetica"/>
                  <a:cs typeface="Helvetica"/>
                  <a:sym typeface="Helvetica"/>
                </a:rPr>
                <a:t>Pre-Apprenticeship</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800" b="1" i="1"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Workforce Preparation</a:t>
              </a:r>
            </a:p>
            <a:p>
              <a:pPr marL="0" marR="0" lvl="0" indent="0" defTabSz="711200" eaLnBrk="1" fontAlgn="auto" latinLnBrk="0" hangingPunct="1">
                <a:lnSpc>
                  <a:spcPct val="90000"/>
                </a:lnSpc>
                <a:spcBef>
                  <a:spcPts val="600"/>
                </a:spcBef>
                <a:spcAft>
                  <a:spcPts val="0"/>
                </a:spcAft>
                <a:buClrTx/>
                <a:buSzTx/>
                <a:buFontTx/>
                <a:buNone/>
                <a:tabLst/>
                <a:defRPr/>
              </a:pPr>
              <a:endParaRPr kumimoji="0" lang="en-US" sz="28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endParaRPr>
            </a:p>
          </p:txBody>
        </p:sp>
      </p:grpSp>
      <p:cxnSp>
        <p:nvCxnSpPr>
          <p:cNvPr id="27" name="Straight Arrow Connector 26"/>
          <p:cNvCxnSpPr/>
          <p:nvPr/>
        </p:nvCxnSpPr>
        <p:spPr>
          <a:xfrm>
            <a:off x="452291" y="1489591"/>
            <a:ext cx="11082935" cy="0"/>
          </a:xfrm>
          <a:prstGeom prst="straightConnector1">
            <a:avLst/>
          </a:prstGeom>
          <a:ln w="730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Down Arrow 31"/>
          <p:cNvSpPr/>
          <p:nvPr/>
        </p:nvSpPr>
        <p:spPr>
          <a:xfrm>
            <a:off x="9816395" y="1609697"/>
            <a:ext cx="425029" cy="74674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E1BCE10B-3056-4F5B-9233-A042683C013D}"/>
              </a:ext>
            </a:extLst>
          </p:cNvPr>
          <p:cNvPicPr>
            <a:picLocks noChangeAspect="1"/>
          </p:cNvPicPr>
          <p:nvPr/>
        </p:nvPicPr>
        <p:blipFill>
          <a:blip r:embed="rId3"/>
          <a:stretch>
            <a:fillRect/>
          </a:stretch>
        </p:blipFill>
        <p:spPr>
          <a:xfrm>
            <a:off x="111174" y="6243362"/>
            <a:ext cx="2188654" cy="548688"/>
          </a:xfrm>
          <a:prstGeom prst="rect">
            <a:avLst/>
          </a:prstGeom>
        </p:spPr>
      </p:pic>
      <p:sp>
        <p:nvSpPr>
          <p:cNvPr id="3" name="TextBox 2"/>
          <p:cNvSpPr txBox="1"/>
          <p:nvPr/>
        </p:nvSpPr>
        <p:spPr>
          <a:xfrm>
            <a:off x="452291" y="2151370"/>
            <a:ext cx="5329077"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In PY 2019-20, Pre-Apprenticeship and Workforce Preparation were moved under the Career and Technical Education (CTE) umbrella.</a:t>
            </a:r>
          </a:p>
          <a:p>
            <a:pPr marL="457200" indent="-457200">
              <a:buFont typeface="Arial" panose="020B0604020202020204" pitchFamily="34" charset="0"/>
              <a:buChar char="•"/>
            </a:pPr>
            <a:r>
              <a:rPr lang="en-US" sz="2800" dirty="0" smtClean="0"/>
              <a:t>Workforce Re-Entry became Workforce Preparation.</a:t>
            </a:r>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1175961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478" y="350378"/>
            <a:ext cx="10515600" cy="814746"/>
          </a:xfrm>
        </p:spPr>
        <p:txBody>
          <a:bodyPr>
            <a:normAutofit/>
          </a:bodyPr>
          <a:lstStyle/>
          <a:p>
            <a:r>
              <a:rPr lang="en-US" dirty="0" smtClean="0"/>
              <a:t>Workforce Preparation</a:t>
            </a:r>
            <a:endParaRPr lang="en-US" dirty="0"/>
          </a:p>
        </p:txBody>
      </p:sp>
      <p:sp>
        <p:nvSpPr>
          <p:cNvPr id="3" name="Content Placeholder 2"/>
          <p:cNvSpPr>
            <a:spLocks noGrp="1"/>
          </p:cNvSpPr>
          <p:nvPr>
            <p:ph idx="1"/>
          </p:nvPr>
        </p:nvSpPr>
        <p:spPr>
          <a:xfrm>
            <a:off x="838200" y="1401097"/>
            <a:ext cx="10515600" cy="4832181"/>
          </a:xfrm>
        </p:spPr>
        <p:txBody>
          <a:bodyPr>
            <a:noAutofit/>
          </a:bodyPr>
          <a:lstStyle/>
          <a:p>
            <a:pPr>
              <a:lnSpc>
                <a:spcPct val="107000"/>
              </a:lnSpc>
              <a:spcBef>
                <a:spcPts val="422"/>
              </a:spcBef>
              <a:buClr>
                <a:srgbClr val="595959"/>
              </a:buClr>
              <a:buSzPts val="1200"/>
            </a:pPr>
            <a:r>
              <a:rPr lang="en-US" sz="3600" dirty="0" smtClean="0">
                <a:ea typeface="Times New Roman" panose="02020603050405020304" pitchFamily="18" charset="0"/>
                <a:cs typeface="Times New Roman" panose="02020603050405020304" pitchFamily="18" charset="0"/>
              </a:rPr>
              <a:t>Program providing short term workforce skills to populations </a:t>
            </a:r>
            <a:r>
              <a:rPr lang="en-US" sz="3600" dirty="0">
                <a:ea typeface="Times New Roman" panose="02020603050405020304" pitchFamily="18" charset="0"/>
                <a:cs typeface="Times New Roman" panose="02020603050405020304" pitchFamily="18" charset="0"/>
              </a:rPr>
              <a:t>with </a:t>
            </a:r>
            <a:r>
              <a:rPr lang="en-US" sz="3600" dirty="0" smtClean="0">
                <a:ea typeface="Times New Roman" panose="02020603050405020304" pitchFamily="18" charset="0"/>
                <a:cs typeface="Times New Roman" panose="02020603050405020304" pitchFamily="18" charset="0"/>
              </a:rPr>
              <a:t>barriers </a:t>
            </a:r>
            <a:r>
              <a:rPr lang="en-US" sz="3600" dirty="0">
                <a:ea typeface="Times New Roman" panose="02020603050405020304" pitchFamily="18" charset="0"/>
                <a:cs typeface="Times New Roman" panose="02020603050405020304" pitchFamily="18" charset="0"/>
              </a:rPr>
              <a:t>to economic </a:t>
            </a:r>
            <a:r>
              <a:rPr lang="en-US" sz="3600" dirty="0" smtClean="0">
                <a:ea typeface="Times New Roman" panose="02020603050405020304" pitchFamily="18" charset="0"/>
                <a:cs typeface="Times New Roman" panose="02020603050405020304" pitchFamily="18" charset="0"/>
              </a:rPr>
              <a:t>success.</a:t>
            </a:r>
          </a:p>
          <a:p>
            <a:pPr>
              <a:lnSpc>
                <a:spcPct val="107000"/>
              </a:lnSpc>
              <a:spcBef>
                <a:spcPts val="422"/>
              </a:spcBef>
              <a:buClr>
                <a:srgbClr val="595959"/>
              </a:buClr>
              <a:buSzPts val="1200"/>
            </a:pPr>
            <a:endParaRPr lang="en-US" sz="3600" dirty="0">
              <a:ea typeface="Times New Roman" panose="02020603050405020304" pitchFamily="18" charset="0"/>
              <a:cs typeface="Times New Roman" panose="02020603050405020304" pitchFamily="18" charset="0"/>
            </a:endParaRPr>
          </a:p>
          <a:p>
            <a:pPr>
              <a:lnSpc>
                <a:spcPct val="107000"/>
              </a:lnSpc>
              <a:spcBef>
                <a:spcPts val="422"/>
              </a:spcBef>
              <a:buClr>
                <a:srgbClr val="595959"/>
              </a:buClr>
              <a:buSzPts val="1200"/>
            </a:pPr>
            <a:r>
              <a:rPr lang="en-US" sz="3600" dirty="0" smtClean="0">
                <a:ea typeface="Times New Roman" panose="02020603050405020304" pitchFamily="18" charset="0"/>
                <a:cs typeface="Times New Roman" panose="02020603050405020304" pitchFamily="18" charset="0"/>
              </a:rPr>
              <a:t>There are no specific hours requirements for Workforce Preparation – however Workforce Preparation classes are typically short term and focus on general workplace skills rather than a specific occupation (like CTE.) </a:t>
            </a:r>
            <a:endParaRPr lang="en-US" sz="3600" dirty="0">
              <a:ea typeface="Calibri" panose="020F0502020204030204" pitchFamily="34" charset="0"/>
              <a:cs typeface="Times New Roman" panose="02020603050405020304" pitchFamily="18" charset="0"/>
            </a:endParaRPr>
          </a:p>
          <a:p>
            <a:endParaRPr lang="en-US" sz="3600" dirty="0"/>
          </a:p>
          <a:p>
            <a:pPr marL="0" indent="0">
              <a:buNone/>
            </a:pPr>
            <a:endParaRPr lang="en-US" sz="3600" dirty="0"/>
          </a:p>
          <a:p>
            <a:pPr marL="0" indent="0">
              <a:buNone/>
            </a:pPr>
            <a:endParaRPr lang="en-US" sz="3200" dirty="0"/>
          </a:p>
        </p:txBody>
      </p:sp>
      <p:pic>
        <p:nvPicPr>
          <p:cNvPr id="5" name="Picture 4">
            <a:extLst>
              <a:ext uri="{FF2B5EF4-FFF2-40B4-BE49-F238E27FC236}">
                <a16:creationId xmlns:a16="http://schemas.microsoft.com/office/drawing/2014/main" id="{709FC01B-1349-4987-AF8D-4BAFBEE6D736}"/>
              </a:ext>
            </a:extLst>
          </p:cNvPr>
          <p:cNvPicPr>
            <a:picLocks noChangeAspect="1"/>
          </p:cNvPicPr>
          <p:nvPr/>
        </p:nvPicPr>
        <p:blipFill>
          <a:blip r:embed="rId3"/>
          <a:stretch>
            <a:fillRect/>
          </a:stretch>
        </p:blipFill>
        <p:spPr>
          <a:xfrm>
            <a:off x="80352" y="6233278"/>
            <a:ext cx="2188654" cy="548688"/>
          </a:xfrm>
          <a:prstGeom prst="rect">
            <a:avLst/>
          </a:prstGeom>
        </p:spPr>
      </p:pic>
    </p:spTree>
    <p:extLst>
      <p:ext uri="{BB962C8B-B14F-4D97-AF65-F5344CB8AC3E}">
        <p14:creationId xmlns:p14="http://schemas.microsoft.com/office/powerpoint/2010/main" val="4076463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478" y="350378"/>
            <a:ext cx="10515600" cy="814746"/>
          </a:xfrm>
        </p:spPr>
        <p:txBody>
          <a:bodyPr>
            <a:normAutofit/>
          </a:bodyPr>
          <a:lstStyle/>
          <a:p>
            <a:r>
              <a:rPr lang="en-US" dirty="0" smtClean="0"/>
              <a:t>Workforce Preparation</a:t>
            </a:r>
            <a:endParaRPr lang="en-US" dirty="0"/>
          </a:p>
        </p:txBody>
      </p:sp>
      <p:sp>
        <p:nvSpPr>
          <p:cNvPr id="3" name="Content Placeholder 2"/>
          <p:cNvSpPr>
            <a:spLocks noGrp="1"/>
          </p:cNvSpPr>
          <p:nvPr>
            <p:ph idx="1"/>
          </p:nvPr>
        </p:nvSpPr>
        <p:spPr>
          <a:xfrm>
            <a:off x="779206" y="1165124"/>
            <a:ext cx="10515600" cy="4832181"/>
          </a:xfrm>
        </p:spPr>
        <p:txBody>
          <a:bodyPr>
            <a:noAutofit/>
          </a:bodyPr>
          <a:lstStyle/>
          <a:p>
            <a:pPr>
              <a:lnSpc>
                <a:spcPct val="107000"/>
              </a:lnSpc>
              <a:spcBef>
                <a:spcPts val="422"/>
              </a:spcBef>
              <a:buClr>
                <a:srgbClr val="595959"/>
              </a:buClr>
              <a:buSzPts val="1200"/>
            </a:pPr>
            <a:r>
              <a:rPr lang="en-US" sz="3600" dirty="0" smtClean="0">
                <a:ea typeface="Times New Roman" panose="02020603050405020304" pitchFamily="18" charset="0"/>
                <a:cs typeface="Times New Roman" panose="02020603050405020304" pitchFamily="18" charset="0"/>
              </a:rPr>
              <a:t>Program providing short term workforce skills to populations </a:t>
            </a:r>
            <a:r>
              <a:rPr lang="en-US" sz="3600" dirty="0">
                <a:ea typeface="Times New Roman" panose="02020603050405020304" pitchFamily="18" charset="0"/>
                <a:cs typeface="Times New Roman" panose="02020603050405020304" pitchFamily="18" charset="0"/>
              </a:rPr>
              <a:t>with </a:t>
            </a:r>
            <a:r>
              <a:rPr lang="en-US" sz="3600" dirty="0" smtClean="0">
                <a:ea typeface="Times New Roman" panose="02020603050405020304" pitchFamily="18" charset="0"/>
                <a:cs typeface="Times New Roman" panose="02020603050405020304" pitchFamily="18" charset="0"/>
              </a:rPr>
              <a:t>barriers </a:t>
            </a:r>
            <a:r>
              <a:rPr lang="en-US" sz="3600" dirty="0">
                <a:ea typeface="Times New Roman" panose="02020603050405020304" pitchFamily="18" charset="0"/>
                <a:cs typeface="Times New Roman" panose="02020603050405020304" pitchFamily="18" charset="0"/>
              </a:rPr>
              <a:t>to economic </a:t>
            </a:r>
            <a:r>
              <a:rPr lang="en-US" sz="3600" dirty="0" smtClean="0">
                <a:ea typeface="Times New Roman" panose="02020603050405020304" pitchFamily="18" charset="0"/>
                <a:cs typeface="Times New Roman" panose="02020603050405020304" pitchFamily="18" charset="0"/>
              </a:rPr>
              <a:t>success.</a:t>
            </a:r>
          </a:p>
          <a:p>
            <a:pPr marL="0" indent="0">
              <a:lnSpc>
                <a:spcPct val="107000"/>
              </a:lnSpc>
              <a:spcBef>
                <a:spcPts val="422"/>
              </a:spcBef>
              <a:buClr>
                <a:srgbClr val="595959"/>
              </a:buClr>
              <a:buSzPts val="1200"/>
              <a:buNone/>
            </a:pPr>
            <a:endParaRPr lang="en-US" sz="3600" dirty="0" smtClean="0">
              <a:ea typeface="Times New Roman" panose="02020603050405020304" pitchFamily="18" charset="0"/>
              <a:cs typeface="Times New Roman" panose="02020603050405020304" pitchFamily="18" charset="0"/>
            </a:endParaRPr>
          </a:p>
          <a:p>
            <a:pPr>
              <a:lnSpc>
                <a:spcPct val="107000"/>
              </a:lnSpc>
              <a:spcBef>
                <a:spcPts val="422"/>
              </a:spcBef>
              <a:buClr>
                <a:srgbClr val="595959"/>
              </a:buClr>
              <a:buSzPts val="1200"/>
            </a:pPr>
            <a:r>
              <a:rPr lang="en-US" sz="3600" dirty="0" smtClean="0">
                <a:ea typeface="Times New Roman" panose="02020603050405020304" pitchFamily="18" charset="0"/>
                <a:cs typeface="Times New Roman" panose="02020603050405020304" pitchFamily="18" charset="0"/>
              </a:rPr>
              <a:t>There are no longer any age or barriers to employment requirements for this CAEP program. </a:t>
            </a:r>
          </a:p>
          <a:p>
            <a:pPr marL="0" indent="0">
              <a:lnSpc>
                <a:spcPct val="107000"/>
              </a:lnSpc>
              <a:spcBef>
                <a:spcPts val="422"/>
              </a:spcBef>
              <a:buClr>
                <a:srgbClr val="595959"/>
              </a:buClr>
              <a:buSzPts val="1200"/>
              <a:buNone/>
            </a:pPr>
            <a:endParaRPr lang="en-US" sz="3600" dirty="0" smtClean="0">
              <a:ea typeface="Times New Roman" panose="02020603050405020304" pitchFamily="18" charset="0"/>
              <a:cs typeface="Times New Roman" panose="02020603050405020304" pitchFamily="18" charset="0"/>
            </a:endParaRPr>
          </a:p>
          <a:p>
            <a:pPr>
              <a:lnSpc>
                <a:spcPct val="107000"/>
              </a:lnSpc>
              <a:spcBef>
                <a:spcPts val="422"/>
              </a:spcBef>
              <a:buClr>
                <a:srgbClr val="595959"/>
              </a:buClr>
              <a:buSzPts val="1200"/>
            </a:pPr>
            <a:r>
              <a:rPr lang="en-US" sz="3600" dirty="0" smtClean="0">
                <a:ea typeface="Calibri" panose="020F0502020204030204" pitchFamily="34" charset="0"/>
                <a:cs typeface="Times New Roman" panose="02020603050405020304" pitchFamily="18" charset="0"/>
              </a:rPr>
              <a:t>Workforce Preparation can focus on a specific learning population, but can also be open to anyone.</a:t>
            </a:r>
            <a:endParaRPr lang="en-US" sz="3600" dirty="0">
              <a:ea typeface="Calibri" panose="020F0502020204030204" pitchFamily="34" charset="0"/>
              <a:cs typeface="Times New Roman" panose="02020603050405020304" pitchFamily="18" charset="0"/>
            </a:endParaRPr>
          </a:p>
          <a:p>
            <a:endParaRPr lang="en-US" sz="3600" dirty="0"/>
          </a:p>
          <a:p>
            <a:pPr marL="0" indent="0">
              <a:buNone/>
            </a:pPr>
            <a:endParaRPr lang="en-US" sz="3600" dirty="0"/>
          </a:p>
          <a:p>
            <a:pPr marL="0" indent="0">
              <a:buNone/>
            </a:pPr>
            <a:endParaRPr lang="en-US" sz="3200" dirty="0"/>
          </a:p>
        </p:txBody>
      </p:sp>
      <p:pic>
        <p:nvPicPr>
          <p:cNvPr id="5" name="Picture 4">
            <a:extLst>
              <a:ext uri="{FF2B5EF4-FFF2-40B4-BE49-F238E27FC236}">
                <a16:creationId xmlns:a16="http://schemas.microsoft.com/office/drawing/2014/main" id="{709FC01B-1349-4987-AF8D-4BAFBEE6D736}"/>
              </a:ext>
            </a:extLst>
          </p:cNvPr>
          <p:cNvPicPr>
            <a:picLocks noChangeAspect="1"/>
          </p:cNvPicPr>
          <p:nvPr/>
        </p:nvPicPr>
        <p:blipFill>
          <a:blip r:embed="rId3"/>
          <a:stretch>
            <a:fillRect/>
          </a:stretch>
        </p:blipFill>
        <p:spPr>
          <a:xfrm>
            <a:off x="80352" y="6233278"/>
            <a:ext cx="2188654" cy="548688"/>
          </a:xfrm>
          <a:prstGeom prst="rect">
            <a:avLst/>
          </a:prstGeom>
        </p:spPr>
      </p:pic>
    </p:spTree>
    <p:extLst>
      <p:ext uri="{BB962C8B-B14F-4D97-AF65-F5344CB8AC3E}">
        <p14:creationId xmlns:p14="http://schemas.microsoft.com/office/powerpoint/2010/main" val="2271843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252" y="173396"/>
            <a:ext cx="10515600" cy="814746"/>
          </a:xfrm>
        </p:spPr>
        <p:txBody>
          <a:bodyPr>
            <a:normAutofit/>
          </a:bodyPr>
          <a:lstStyle/>
          <a:p>
            <a:r>
              <a:rPr lang="en-US" dirty="0" smtClean="0"/>
              <a:t>Pre-Apprenticeship</a:t>
            </a:r>
            <a:endParaRPr lang="en-US" dirty="0"/>
          </a:p>
        </p:txBody>
      </p:sp>
      <p:sp>
        <p:nvSpPr>
          <p:cNvPr id="3" name="Content Placeholder 2"/>
          <p:cNvSpPr>
            <a:spLocks noGrp="1"/>
          </p:cNvSpPr>
          <p:nvPr>
            <p:ph idx="1"/>
          </p:nvPr>
        </p:nvSpPr>
        <p:spPr>
          <a:xfrm>
            <a:off x="779206" y="988142"/>
            <a:ext cx="10515600" cy="5427406"/>
          </a:xfrm>
        </p:spPr>
        <p:txBody>
          <a:bodyPr>
            <a:noAutofit/>
          </a:bodyPr>
          <a:lstStyle/>
          <a:p>
            <a:pPr marL="723279" lvl="1" indent="-401822" defTabSz="642915">
              <a:spcBef>
                <a:spcPts val="422"/>
              </a:spcBef>
              <a:buClr>
                <a:srgbClr val="0070C0"/>
              </a:buClr>
              <a:buSzPct val="145000"/>
            </a:pPr>
            <a:r>
              <a:rPr lang="en-US" sz="3200" dirty="0"/>
              <a:t>Approved training and curriculum based on industry standards and approved by a documented registered apprenticeship partner</a:t>
            </a:r>
          </a:p>
          <a:p>
            <a:pPr marL="723279" lvl="1" indent="-401822" defTabSz="642915">
              <a:spcBef>
                <a:spcPts val="844"/>
              </a:spcBef>
              <a:buClr>
                <a:srgbClr val="0070C0"/>
              </a:buClr>
              <a:buSzPct val="145000"/>
            </a:pPr>
            <a:r>
              <a:rPr lang="en-US" sz="3200" dirty="0"/>
              <a:t>Recruitment, educational, and pre-vocational strategies that prepare under-represented, disadvantaged, or low-income individuals to meet the entry requirements of one or more registered apprenticeship programs</a:t>
            </a:r>
          </a:p>
          <a:p>
            <a:pPr marL="723279" lvl="1" indent="-401822" defTabSz="642915">
              <a:spcBef>
                <a:spcPts val="844"/>
              </a:spcBef>
              <a:buClr>
                <a:srgbClr val="0070C0"/>
              </a:buClr>
              <a:buSzPct val="145000"/>
            </a:pPr>
            <a:r>
              <a:rPr lang="en-US" sz="3200" dirty="0" smtClean="0"/>
              <a:t>Meaningful </a:t>
            </a:r>
            <a:r>
              <a:rPr lang="en-US" sz="3200" dirty="0"/>
              <a:t>hands-on training that does not displace existing paid employees</a:t>
            </a:r>
          </a:p>
          <a:p>
            <a:pPr marL="723279" indent="-401822" defTabSz="642915">
              <a:spcBef>
                <a:spcPts val="844"/>
              </a:spcBef>
              <a:buClr>
                <a:srgbClr val="0070C0"/>
              </a:buClr>
              <a:buSzPct val="145000"/>
            </a:pPr>
            <a:r>
              <a:rPr lang="en-US" sz="3200" b="1" i="1" dirty="0"/>
              <a:t>Formal direct entry or articulation agreements with its registered apprenticeship partners</a:t>
            </a:r>
            <a:endParaRPr lang="en-US" sz="3200" b="1" i="1" dirty="0">
              <a:ea typeface="Calibri" panose="020F0502020204030204" pitchFamily="34" charset="0"/>
              <a:cs typeface="Calibri Light" panose="020F0302020204030204" pitchFamily="34" charset="0"/>
            </a:endParaRPr>
          </a:p>
          <a:p>
            <a:pPr marL="0" indent="0">
              <a:buNone/>
            </a:pPr>
            <a:endParaRPr lang="en-US" sz="4800" dirty="0"/>
          </a:p>
          <a:p>
            <a:pPr marL="0" indent="0">
              <a:buNone/>
            </a:pPr>
            <a:endParaRPr lang="en-US" sz="3200" dirty="0"/>
          </a:p>
        </p:txBody>
      </p:sp>
      <p:pic>
        <p:nvPicPr>
          <p:cNvPr id="5" name="Picture 4">
            <a:extLst>
              <a:ext uri="{FF2B5EF4-FFF2-40B4-BE49-F238E27FC236}">
                <a16:creationId xmlns:a16="http://schemas.microsoft.com/office/drawing/2014/main" id="{709FC01B-1349-4987-AF8D-4BAFBEE6D736}"/>
              </a:ext>
            </a:extLst>
          </p:cNvPr>
          <p:cNvPicPr>
            <a:picLocks noChangeAspect="1"/>
          </p:cNvPicPr>
          <p:nvPr/>
        </p:nvPicPr>
        <p:blipFill>
          <a:blip r:embed="rId3"/>
          <a:stretch>
            <a:fillRect/>
          </a:stretch>
        </p:blipFill>
        <p:spPr>
          <a:xfrm>
            <a:off x="80352" y="6233278"/>
            <a:ext cx="2188654" cy="548688"/>
          </a:xfrm>
          <a:prstGeom prst="rect">
            <a:avLst/>
          </a:prstGeom>
        </p:spPr>
      </p:pic>
    </p:spTree>
    <p:extLst>
      <p:ext uri="{BB962C8B-B14F-4D97-AF65-F5344CB8AC3E}">
        <p14:creationId xmlns:p14="http://schemas.microsoft.com/office/powerpoint/2010/main" val="794648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Breakdown of CAEP Programs Under CTE </a:t>
            </a:r>
            <a:endParaRPr lang="en-US" dirty="0"/>
          </a:p>
        </p:txBody>
      </p:sp>
      <p:grpSp>
        <p:nvGrpSpPr>
          <p:cNvPr id="3" name="Group 2">
            <a:extLst>
              <a:ext uri="{FF2B5EF4-FFF2-40B4-BE49-F238E27FC236}">
                <a16:creationId xmlns:a16="http://schemas.microsoft.com/office/drawing/2014/main" id="{1030D1F6-F962-4FA7-9071-E3FC8CDCBE50}"/>
              </a:ext>
            </a:extLst>
          </p:cNvPr>
          <p:cNvGrpSpPr/>
          <p:nvPr/>
        </p:nvGrpSpPr>
        <p:grpSpPr>
          <a:xfrm>
            <a:off x="1342103" y="1900648"/>
            <a:ext cx="9507794" cy="4441158"/>
            <a:chOff x="7010330" y="1933778"/>
            <a:chExt cx="5968314" cy="1737216"/>
          </a:xfrm>
          <a:solidFill>
            <a:srgbClr val="FFFF00"/>
          </a:solidFill>
        </p:grpSpPr>
        <p:sp>
          <p:nvSpPr>
            <p:cNvPr id="4" name="Rectangle: Rounded Corners 57">
              <a:extLst>
                <a:ext uri="{FF2B5EF4-FFF2-40B4-BE49-F238E27FC236}">
                  <a16:creationId xmlns:a16="http://schemas.microsoft.com/office/drawing/2014/main" id="{635E9149-C0F3-42CA-B16A-C5BE72C78F65}"/>
                </a:ext>
              </a:extLst>
            </p:cNvPr>
            <p:cNvSpPr/>
            <p:nvPr/>
          </p:nvSpPr>
          <p:spPr>
            <a:xfrm>
              <a:off x="7010330" y="1933778"/>
              <a:ext cx="5968314" cy="1737216"/>
            </a:xfrm>
            <a:prstGeom prst="roundRect">
              <a:avLst>
                <a:gd name="adj" fmla="val 10000"/>
              </a:avLst>
            </a:prstGeom>
            <a:grpFill/>
            <a:ln w="25400" cap="flat" cmpd="sng" algn="ctr">
              <a:noFill/>
              <a:prstDash val="solid"/>
            </a:ln>
            <a:effectLst/>
          </p:spPr>
        </p:sp>
        <p:sp>
          <p:nvSpPr>
            <p:cNvPr id="5" name="Rectangle: Rounded Corners 7">
              <a:extLst>
                <a:ext uri="{FF2B5EF4-FFF2-40B4-BE49-F238E27FC236}">
                  <a16:creationId xmlns:a16="http://schemas.microsoft.com/office/drawing/2014/main" id="{80459C54-2131-4ED3-A5E5-028C441B8237}"/>
                </a:ext>
              </a:extLst>
            </p:cNvPr>
            <p:cNvSpPr txBox="1"/>
            <p:nvPr/>
          </p:nvSpPr>
          <p:spPr>
            <a:xfrm>
              <a:off x="7231444" y="2014406"/>
              <a:ext cx="5672030" cy="1575960"/>
            </a:xfrm>
            <a:prstGeom prst="rect">
              <a:avLst/>
            </a:prstGeom>
            <a:solidFill>
              <a:srgbClr val="F7FFAB"/>
            </a:solidFill>
            <a:ln>
              <a:no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0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 </a:t>
              </a:r>
              <a:r>
                <a:rPr lang="en-US" sz="2800" b="1" kern="0" dirty="0">
                  <a:solidFill>
                    <a:srgbClr val="000000">
                      <a:lumMod val="65000"/>
                      <a:lumOff val="35000"/>
                    </a:srgbClr>
                  </a:solidFill>
                  <a:latin typeface="Helvetica"/>
                  <a:cs typeface="Helvetica"/>
                  <a:sym typeface="Helvetica"/>
                </a:rPr>
                <a:t>Career and Technical Education (</a:t>
              </a:r>
              <a:r>
                <a:rPr kumimoji="0" lang="en-US" sz="28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CTE)</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2800" kern="0" dirty="0" smtClean="0">
                  <a:solidFill>
                    <a:srgbClr val="000000">
                      <a:lumMod val="65000"/>
                      <a:lumOff val="35000"/>
                    </a:srgbClr>
                  </a:solidFill>
                  <a:latin typeface="Helvetica"/>
                  <a:cs typeface="Helvetica"/>
                  <a:sym typeface="Helvetica"/>
                </a:rPr>
                <a:t>CTE – Long term/occupation specific</a:t>
              </a:r>
              <a:endParaRPr lang="en-US" sz="2800" kern="0" dirty="0">
                <a:solidFill>
                  <a:srgbClr val="000000">
                    <a:lumMod val="65000"/>
                    <a:lumOff val="35000"/>
                  </a:srgbClr>
                </a:solidFill>
                <a:latin typeface="Helvetica"/>
                <a:cs typeface="Helvetica"/>
                <a:sym typeface="Helvetica"/>
              </a:endParaRP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800"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Short Term </a:t>
              </a:r>
              <a:r>
                <a:rPr kumimoji="0" lang="en-US" sz="2800" i="0" u="none" strike="noStrike" kern="0" cap="none" spc="0" normalizeH="0" baseline="0" noProof="0" dirty="0" smtClean="0">
                  <a:ln>
                    <a:noFill/>
                  </a:ln>
                  <a:solidFill>
                    <a:srgbClr val="000000">
                      <a:lumMod val="65000"/>
                      <a:lumOff val="35000"/>
                    </a:srgbClr>
                  </a:solidFill>
                  <a:effectLst/>
                  <a:uLnTx/>
                  <a:uFillTx/>
                  <a:latin typeface="Helvetica"/>
                  <a:cs typeface="Helvetica"/>
                  <a:sym typeface="Helvetica"/>
                </a:rPr>
                <a:t>CTE – short term/occupation specific</a:t>
              </a:r>
              <a:endParaRPr kumimoji="0" lang="en-US" sz="2800"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endParaRPr>
            </a:p>
            <a:p>
              <a:pPr marL="457200" lvl="0" indent="-457200" defTabSz="711200">
                <a:lnSpc>
                  <a:spcPct val="90000"/>
                </a:lnSpc>
                <a:spcBef>
                  <a:spcPts val="600"/>
                </a:spcBef>
                <a:buFont typeface="Arial" panose="020B0604020202020204" pitchFamily="34" charset="0"/>
                <a:buChar char="•"/>
                <a:defRPr/>
              </a:pPr>
              <a:r>
                <a:rPr lang="en-US" sz="2800" b="1" i="1" kern="0" dirty="0" smtClean="0">
                  <a:solidFill>
                    <a:srgbClr val="000000">
                      <a:lumMod val="65000"/>
                      <a:lumOff val="35000"/>
                    </a:srgbClr>
                  </a:solidFill>
                  <a:latin typeface="Helvetica"/>
                  <a:cs typeface="Helvetica"/>
                  <a:sym typeface="Helvetica"/>
                </a:rPr>
                <a:t>Pre-Apprenticeship </a:t>
              </a:r>
              <a:r>
                <a:rPr lang="en-US" sz="2800" kern="0" dirty="0">
                  <a:solidFill>
                    <a:srgbClr val="000000">
                      <a:lumMod val="65000"/>
                      <a:lumOff val="35000"/>
                    </a:srgbClr>
                  </a:solidFill>
                  <a:latin typeface="Helvetica"/>
                  <a:cs typeface="Helvetica"/>
                  <a:sym typeface="Helvetica"/>
                </a:rPr>
                <a:t>– Long term/occupation specific</a:t>
              </a:r>
            </a:p>
            <a:p>
              <a:pPr marL="457200" indent="-457200" defTabSz="711200">
                <a:lnSpc>
                  <a:spcPct val="90000"/>
                </a:lnSpc>
                <a:spcBef>
                  <a:spcPts val="600"/>
                </a:spcBef>
                <a:buFont typeface="Arial" panose="020B0604020202020204" pitchFamily="34" charset="0"/>
                <a:buChar char="•"/>
                <a:defRPr/>
              </a:pPr>
              <a:r>
                <a:rPr kumimoji="0" lang="en-US" sz="2800" b="1" i="1" u="none" strike="noStrike" kern="0" cap="none" spc="0" normalizeH="0" baseline="0" noProof="0" dirty="0" smtClean="0">
                  <a:ln>
                    <a:noFill/>
                  </a:ln>
                  <a:solidFill>
                    <a:srgbClr val="000000">
                      <a:lumMod val="65000"/>
                      <a:lumOff val="35000"/>
                    </a:srgbClr>
                  </a:solidFill>
                  <a:effectLst/>
                  <a:uLnTx/>
                  <a:uFillTx/>
                  <a:latin typeface="Helvetica"/>
                  <a:cs typeface="Helvetica"/>
                  <a:sym typeface="Helvetica"/>
                </a:rPr>
                <a:t>Workforce Preparation </a:t>
              </a:r>
              <a:r>
                <a:rPr lang="en-US" sz="2800" kern="0" dirty="0" smtClean="0">
                  <a:solidFill>
                    <a:srgbClr val="000000">
                      <a:lumMod val="65000"/>
                      <a:lumOff val="35000"/>
                    </a:srgbClr>
                  </a:solidFill>
                  <a:latin typeface="Helvetica"/>
                  <a:cs typeface="Helvetica"/>
                  <a:sym typeface="Helvetica"/>
                </a:rPr>
                <a:t>– Short term/not occupation </a:t>
              </a:r>
              <a:r>
                <a:rPr lang="en-US" sz="2800" kern="0" dirty="0">
                  <a:solidFill>
                    <a:srgbClr val="000000">
                      <a:lumMod val="65000"/>
                      <a:lumOff val="35000"/>
                    </a:srgbClr>
                  </a:solidFill>
                  <a:latin typeface="Helvetica"/>
                  <a:cs typeface="Helvetica"/>
                  <a:sym typeface="Helvetica"/>
                </a:rPr>
                <a:t>specific</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endParaRPr kumimoji="0" lang="en-US" sz="2800" b="1" i="1" u="none" strike="noStrike" kern="0" cap="none" spc="0" normalizeH="0" baseline="0" noProof="0" dirty="0">
                <a:ln>
                  <a:noFill/>
                </a:ln>
                <a:solidFill>
                  <a:srgbClr val="000000">
                    <a:lumMod val="65000"/>
                    <a:lumOff val="35000"/>
                  </a:srgbClr>
                </a:solidFill>
                <a:effectLst/>
                <a:uLnTx/>
                <a:uFillTx/>
                <a:latin typeface="Helvetica"/>
                <a:cs typeface="Helvetica"/>
                <a:sym typeface="Helvetica"/>
              </a:endParaRPr>
            </a:p>
            <a:p>
              <a:pPr marL="0" marR="0" lvl="0" indent="0" defTabSz="711200" eaLnBrk="1" fontAlgn="auto" latinLnBrk="0" hangingPunct="1">
                <a:lnSpc>
                  <a:spcPct val="90000"/>
                </a:lnSpc>
                <a:spcBef>
                  <a:spcPts val="600"/>
                </a:spcBef>
                <a:spcAft>
                  <a:spcPts val="0"/>
                </a:spcAft>
                <a:buClrTx/>
                <a:buSzTx/>
                <a:buFontTx/>
                <a:buNone/>
                <a:tabLst/>
                <a:defRPr/>
              </a:pPr>
              <a:endParaRPr kumimoji="0" lang="en-US" sz="28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endParaRPr>
            </a:p>
          </p:txBody>
        </p:sp>
      </p:grpSp>
    </p:spTree>
    <p:extLst>
      <p:ext uri="{BB962C8B-B14F-4D97-AF65-F5344CB8AC3E}">
        <p14:creationId xmlns:p14="http://schemas.microsoft.com/office/powerpoint/2010/main" val="3903437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478" y="350378"/>
            <a:ext cx="10515600" cy="814746"/>
          </a:xfrm>
        </p:spPr>
        <p:txBody>
          <a:bodyPr>
            <a:normAutofit/>
          </a:bodyPr>
          <a:lstStyle/>
          <a:p>
            <a:r>
              <a:rPr lang="en-US" dirty="0" smtClean="0"/>
              <a:t>Adults with Disabilities</a:t>
            </a:r>
            <a:endParaRPr lang="en-US" dirty="0"/>
          </a:p>
        </p:txBody>
      </p:sp>
      <p:sp>
        <p:nvSpPr>
          <p:cNvPr id="3" name="Content Placeholder 2"/>
          <p:cNvSpPr>
            <a:spLocks noGrp="1"/>
          </p:cNvSpPr>
          <p:nvPr>
            <p:ph idx="1"/>
          </p:nvPr>
        </p:nvSpPr>
        <p:spPr>
          <a:xfrm>
            <a:off x="838200" y="1401097"/>
            <a:ext cx="10515600" cy="4832181"/>
          </a:xfrm>
        </p:spPr>
        <p:txBody>
          <a:bodyPr>
            <a:noAutofit/>
          </a:bodyPr>
          <a:lstStyle/>
          <a:p>
            <a:r>
              <a:rPr lang="en-US" sz="3600" dirty="0"/>
              <a:t>Mark instructional program = Adults with Disabilities if the participant is enrolled in a specialized program designed specifically for adults with intellectual/ developmental disabilities. </a:t>
            </a:r>
          </a:p>
          <a:p>
            <a:endParaRPr lang="en-US" sz="3600" dirty="0"/>
          </a:p>
          <a:p>
            <a:r>
              <a:rPr lang="en-US" sz="3600" dirty="0"/>
              <a:t>For participants with disabilities who are enrolling in other adult education programs, mark “Disabled” under Barriers to Employment in combination with the appropriate instructional program.</a:t>
            </a:r>
          </a:p>
          <a:p>
            <a:endParaRPr lang="en-US" sz="3600" dirty="0"/>
          </a:p>
          <a:p>
            <a:pPr marL="0" indent="0">
              <a:buNone/>
            </a:pPr>
            <a:endParaRPr lang="en-US" sz="3600" dirty="0"/>
          </a:p>
          <a:p>
            <a:pPr marL="0" indent="0">
              <a:buNone/>
            </a:pPr>
            <a:endParaRPr lang="en-US" sz="3200" dirty="0"/>
          </a:p>
        </p:txBody>
      </p:sp>
      <p:pic>
        <p:nvPicPr>
          <p:cNvPr id="5" name="Picture 4">
            <a:extLst>
              <a:ext uri="{FF2B5EF4-FFF2-40B4-BE49-F238E27FC236}">
                <a16:creationId xmlns:a16="http://schemas.microsoft.com/office/drawing/2014/main" id="{709FC01B-1349-4987-AF8D-4BAFBEE6D736}"/>
              </a:ext>
            </a:extLst>
          </p:cNvPr>
          <p:cNvPicPr>
            <a:picLocks noChangeAspect="1"/>
          </p:cNvPicPr>
          <p:nvPr/>
        </p:nvPicPr>
        <p:blipFill>
          <a:blip r:embed="rId3"/>
          <a:stretch>
            <a:fillRect/>
          </a:stretch>
        </p:blipFill>
        <p:spPr>
          <a:xfrm>
            <a:off x="80352" y="6233278"/>
            <a:ext cx="2188654" cy="548688"/>
          </a:xfrm>
          <a:prstGeom prst="rect">
            <a:avLst/>
          </a:prstGeom>
        </p:spPr>
      </p:pic>
    </p:spTree>
    <p:extLst>
      <p:ext uri="{BB962C8B-B14F-4D97-AF65-F5344CB8AC3E}">
        <p14:creationId xmlns:p14="http://schemas.microsoft.com/office/powerpoint/2010/main" val="46795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478" y="350378"/>
            <a:ext cx="10515600" cy="814746"/>
          </a:xfrm>
        </p:spPr>
        <p:txBody>
          <a:bodyPr>
            <a:normAutofit/>
          </a:bodyPr>
          <a:lstStyle/>
          <a:p>
            <a:r>
              <a:rPr lang="en-US" dirty="0" smtClean="0"/>
              <a:t>Adults with Disabilities</a:t>
            </a:r>
            <a:endParaRPr lang="en-US" dirty="0"/>
          </a:p>
        </p:txBody>
      </p:sp>
      <p:sp>
        <p:nvSpPr>
          <p:cNvPr id="3" name="Content Placeholder 2"/>
          <p:cNvSpPr>
            <a:spLocks noGrp="1"/>
          </p:cNvSpPr>
          <p:nvPr>
            <p:ph idx="1"/>
          </p:nvPr>
        </p:nvSpPr>
        <p:spPr>
          <a:xfrm>
            <a:off x="838200" y="1401097"/>
            <a:ext cx="10515600" cy="4832181"/>
          </a:xfrm>
        </p:spPr>
        <p:txBody>
          <a:bodyPr>
            <a:noAutofit/>
          </a:bodyPr>
          <a:lstStyle/>
          <a:p>
            <a:pPr marL="321457" lvl="1" indent="-321457"/>
            <a:r>
              <a:rPr lang="en-US" sz="3600" dirty="0"/>
              <a:t>For learners with developmental/intellectual disabilities, agencies can use the AA-AAAAA Adult Life Skills series or the POWER performance based assessment to measure pre/post gains for intellectual disabilities</a:t>
            </a:r>
            <a:r>
              <a:rPr lang="en-US" sz="3600" dirty="0" smtClean="0"/>
              <a:t>.</a:t>
            </a:r>
          </a:p>
          <a:p>
            <a:pPr marL="0" lvl="1" indent="0">
              <a:buNone/>
            </a:pPr>
            <a:endParaRPr lang="en-US" sz="3600" dirty="0"/>
          </a:p>
          <a:p>
            <a:pPr marL="321457" lvl="1" indent="-321457"/>
            <a:r>
              <a:rPr lang="en-US" sz="3600" dirty="0"/>
              <a:t>For students with learning and physical disabilities, agencies can use any approved assessment and provide approved testing accommodations.</a:t>
            </a:r>
          </a:p>
          <a:p>
            <a:endParaRPr lang="en-US" sz="3600" dirty="0"/>
          </a:p>
          <a:p>
            <a:pPr marL="0" indent="0">
              <a:buNone/>
            </a:pPr>
            <a:endParaRPr lang="en-US" sz="3600" dirty="0"/>
          </a:p>
          <a:p>
            <a:pPr marL="0" indent="0">
              <a:buNone/>
            </a:pPr>
            <a:endParaRPr lang="en-US" sz="3200" dirty="0"/>
          </a:p>
        </p:txBody>
      </p:sp>
      <p:pic>
        <p:nvPicPr>
          <p:cNvPr id="5" name="Picture 4">
            <a:extLst>
              <a:ext uri="{FF2B5EF4-FFF2-40B4-BE49-F238E27FC236}">
                <a16:creationId xmlns:a16="http://schemas.microsoft.com/office/drawing/2014/main" id="{709FC01B-1349-4987-AF8D-4BAFBEE6D736}"/>
              </a:ext>
            </a:extLst>
          </p:cNvPr>
          <p:cNvPicPr>
            <a:picLocks noChangeAspect="1"/>
          </p:cNvPicPr>
          <p:nvPr/>
        </p:nvPicPr>
        <p:blipFill>
          <a:blip r:embed="rId3"/>
          <a:stretch>
            <a:fillRect/>
          </a:stretch>
        </p:blipFill>
        <p:spPr>
          <a:xfrm>
            <a:off x="80352" y="6233278"/>
            <a:ext cx="2188654" cy="548688"/>
          </a:xfrm>
          <a:prstGeom prst="rect">
            <a:avLst/>
          </a:prstGeom>
        </p:spPr>
      </p:pic>
    </p:spTree>
    <p:extLst>
      <p:ext uri="{BB962C8B-B14F-4D97-AF65-F5344CB8AC3E}">
        <p14:creationId xmlns:p14="http://schemas.microsoft.com/office/powerpoint/2010/main" val="1160802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478" y="350378"/>
            <a:ext cx="10515600" cy="814746"/>
          </a:xfrm>
        </p:spPr>
        <p:txBody>
          <a:bodyPr>
            <a:normAutofit/>
          </a:bodyPr>
          <a:lstStyle/>
          <a:p>
            <a:r>
              <a:rPr lang="en-US" dirty="0" smtClean="0"/>
              <a:t>Parents Supporting Students in K12 Success</a:t>
            </a:r>
            <a:endParaRPr lang="en-US" dirty="0"/>
          </a:p>
        </p:txBody>
      </p:sp>
      <p:sp>
        <p:nvSpPr>
          <p:cNvPr id="3" name="Content Placeholder 2"/>
          <p:cNvSpPr>
            <a:spLocks noGrp="1"/>
          </p:cNvSpPr>
          <p:nvPr>
            <p:ph idx="1"/>
          </p:nvPr>
        </p:nvSpPr>
        <p:spPr>
          <a:xfrm>
            <a:off x="838200" y="1401097"/>
            <a:ext cx="10515600" cy="4832181"/>
          </a:xfrm>
        </p:spPr>
        <p:txBody>
          <a:bodyPr>
            <a:noAutofit/>
          </a:bodyPr>
          <a:lstStyle/>
          <a:p>
            <a:pPr marL="321457" lvl="1" defTabSz="642915">
              <a:spcBef>
                <a:spcPts val="422"/>
              </a:spcBef>
              <a:buClr>
                <a:srgbClr val="0070C0"/>
              </a:buClr>
              <a:buSzPct val="145000"/>
            </a:pPr>
            <a:r>
              <a:rPr lang="en-US" sz="3600" dirty="0"/>
              <a:t>P</a:t>
            </a:r>
            <a:r>
              <a:rPr lang="en-US" sz="3600" dirty="0" smtClean="0"/>
              <a:t>roviding </a:t>
            </a:r>
            <a:r>
              <a:rPr lang="en-US" sz="3600" dirty="0"/>
              <a:t>education and training to adults, typically parents and-or community members, to help school-aged children succeed in school. </a:t>
            </a:r>
          </a:p>
          <a:p>
            <a:pPr marL="321457" lvl="1" defTabSz="642915">
              <a:spcBef>
                <a:spcPts val="422"/>
              </a:spcBef>
              <a:buClr>
                <a:srgbClr val="0070C0"/>
              </a:buClr>
              <a:buSzPct val="145000"/>
            </a:pPr>
            <a:endParaRPr lang="en-US" sz="3600" dirty="0"/>
          </a:p>
          <a:p>
            <a:pPr marL="321457" lvl="1" defTabSz="642915">
              <a:spcBef>
                <a:spcPts val="422"/>
              </a:spcBef>
              <a:buClr>
                <a:srgbClr val="0070C0"/>
              </a:buClr>
              <a:buSzPct val="145000"/>
            </a:pPr>
            <a:r>
              <a:rPr lang="en-US" sz="3600" dirty="0"/>
              <a:t>Mark “Adults supporting K12 student success”</a:t>
            </a:r>
          </a:p>
          <a:p>
            <a:endParaRPr lang="en-US" sz="3600" dirty="0" smtClean="0"/>
          </a:p>
          <a:p>
            <a:pPr marL="0" indent="0">
              <a:buNone/>
            </a:pPr>
            <a:endParaRPr lang="en-US" sz="3600" dirty="0"/>
          </a:p>
          <a:p>
            <a:pPr marL="0" indent="0">
              <a:buNone/>
            </a:pPr>
            <a:endParaRPr lang="en-US" sz="3200" dirty="0"/>
          </a:p>
        </p:txBody>
      </p:sp>
      <p:pic>
        <p:nvPicPr>
          <p:cNvPr id="5" name="Picture 4">
            <a:extLst>
              <a:ext uri="{FF2B5EF4-FFF2-40B4-BE49-F238E27FC236}">
                <a16:creationId xmlns:a16="http://schemas.microsoft.com/office/drawing/2014/main" id="{709FC01B-1349-4987-AF8D-4BAFBEE6D736}"/>
              </a:ext>
            </a:extLst>
          </p:cNvPr>
          <p:cNvPicPr>
            <a:picLocks noChangeAspect="1"/>
          </p:cNvPicPr>
          <p:nvPr/>
        </p:nvPicPr>
        <p:blipFill>
          <a:blip r:embed="rId3"/>
          <a:stretch>
            <a:fillRect/>
          </a:stretch>
        </p:blipFill>
        <p:spPr>
          <a:xfrm>
            <a:off x="80352" y="6233278"/>
            <a:ext cx="2188654" cy="548688"/>
          </a:xfrm>
          <a:prstGeom prst="rect">
            <a:avLst/>
          </a:prstGeom>
        </p:spPr>
      </p:pic>
    </p:spTree>
    <p:extLst>
      <p:ext uri="{BB962C8B-B14F-4D97-AF65-F5344CB8AC3E}">
        <p14:creationId xmlns:p14="http://schemas.microsoft.com/office/powerpoint/2010/main" val="4273006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589" y="160338"/>
            <a:ext cx="9385989" cy="1219200"/>
          </a:xfrm>
        </p:spPr>
        <p:txBody>
          <a:bodyPr>
            <a:noAutofit/>
          </a:bodyPr>
          <a:lstStyle/>
          <a:p>
            <a:r>
              <a:rPr lang="en-US" b="1" dirty="0" smtClean="0"/>
              <a:t>COVID-19’s Effect on CA WIOA II Agencies</a:t>
            </a:r>
            <a:endParaRPr lang="en-US" dirty="0"/>
          </a:p>
        </p:txBody>
      </p:sp>
      <p:sp>
        <p:nvSpPr>
          <p:cNvPr id="3" name="Content Placeholder 2"/>
          <p:cNvSpPr>
            <a:spLocks noGrp="1"/>
          </p:cNvSpPr>
          <p:nvPr>
            <p:ph idx="1"/>
          </p:nvPr>
        </p:nvSpPr>
        <p:spPr>
          <a:xfrm>
            <a:off x="1136469" y="1379538"/>
            <a:ext cx="9552110" cy="5191079"/>
          </a:xfrm>
        </p:spPr>
        <p:txBody>
          <a:bodyPr>
            <a:normAutofit/>
          </a:bodyPr>
          <a:lstStyle/>
          <a:p>
            <a:r>
              <a:rPr lang="en-US" sz="3600" dirty="0" smtClean="0"/>
              <a:t>With most agencies closed for </a:t>
            </a:r>
            <a:r>
              <a:rPr lang="en-US" sz="3600" b="1" i="1" dirty="0" smtClean="0"/>
              <a:t>COVID-19</a:t>
            </a:r>
            <a:r>
              <a:rPr lang="en-US" sz="3600" dirty="0" smtClean="0"/>
              <a:t>, many agencies are quickly adapting to implementing distance learning options.</a:t>
            </a:r>
          </a:p>
          <a:p>
            <a:r>
              <a:rPr lang="en-US" sz="3600" dirty="0" smtClean="0"/>
              <a:t>Below is a resource page that provides help to agencies responding to COVID-19</a:t>
            </a:r>
          </a:p>
          <a:p>
            <a:pPr marL="0" indent="0">
              <a:buNone/>
            </a:pPr>
            <a:r>
              <a:rPr lang="en-US" sz="3600" u="sng" dirty="0" smtClean="0">
                <a:hlinkClick r:id="rId2"/>
              </a:rPr>
              <a:t>https</a:t>
            </a:r>
            <a:r>
              <a:rPr lang="en-US" sz="3600" u="sng" dirty="0">
                <a:hlinkClick r:id="rId2"/>
              </a:rPr>
              <a:t>://otan.us/resources/covid-19-field-support</a:t>
            </a:r>
            <a:r>
              <a:rPr lang="en-US" sz="3600" u="sng" dirty="0" smtClean="0">
                <a:hlinkClick r:id="rId2"/>
              </a:rPr>
              <a:t>/</a:t>
            </a:r>
            <a:endParaRPr lang="en-US" sz="3600" u="sng" dirty="0" smtClean="0"/>
          </a:p>
          <a:p>
            <a:pPr marL="0" indent="0">
              <a:buNone/>
            </a:pPr>
            <a:r>
              <a:rPr lang="en-US" sz="3600" dirty="0" smtClean="0"/>
              <a:t>Here is a link to a set of FAQ’s</a:t>
            </a:r>
          </a:p>
          <a:p>
            <a:pPr marL="0" indent="0">
              <a:buNone/>
            </a:pPr>
            <a:r>
              <a:rPr lang="en-US" sz="3600" dirty="0">
                <a:hlinkClick r:id="rId3"/>
              </a:rPr>
              <a:t>https://otan.us/media/h2saiwpj/faqs-031820.pdf</a:t>
            </a:r>
            <a:endParaRPr lang="en-US" sz="3600"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2</a:t>
            </a:fld>
            <a:endParaRPr lang="en-US" altLang="en-US"/>
          </a:p>
        </p:txBody>
      </p:sp>
    </p:spTree>
    <p:extLst>
      <p:ext uri="{BB962C8B-B14F-4D97-AF65-F5344CB8AC3E}">
        <p14:creationId xmlns:p14="http://schemas.microsoft.com/office/powerpoint/2010/main" val="2427350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71969"/>
          </a:xfrm>
        </p:spPr>
        <p:txBody>
          <a:bodyPr/>
          <a:lstStyle/>
          <a:p>
            <a:r>
              <a:rPr lang="en-US" dirty="0"/>
              <a:t>Student Barriers to Employment</a:t>
            </a:r>
          </a:p>
        </p:txBody>
      </p:sp>
      <p:sp>
        <p:nvSpPr>
          <p:cNvPr id="3" name="Content Placeholder 2"/>
          <p:cNvSpPr>
            <a:spLocks noGrp="1"/>
          </p:cNvSpPr>
          <p:nvPr>
            <p:ph idx="1"/>
          </p:nvPr>
        </p:nvSpPr>
        <p:spPr>
          <a:xfrm>
            <a:off x="536275" y="1406105"/>
            <a:ext cx="8607725" cy="5020573"/>
          </a:xfrm>
        </p:spPr>
        <p:txBody>
          <a:bodyPr>
            <a:normAutofit lnSpcReduction="10000"/>
          </a:bodyPr>
          <a:lstStyle/>
          <a:p>
            <a:r>
              <a:rPr lang="en-US" sz="3200" dirty="0"/>
              <a:t>Agencies will record barriers to employment for all CAEP students at intake.</a:t>
            </a:r>
          </a:p>
          <a:p>
            <a:r>
              <a:rPr lang="en-US" sz="3200" dirty="0"/>
              <a:t>CAEP student barriers and their definitions will align with federal WIOA II barriers to employment.</a:t>
            </a:r>
          </a:p>
          <a:p>
            <a:r>
              <a:rPr lang="en-US" sz="3200" dirty="0"/>
              <a:t>As part of the federal alignment, ABE/ASE and ESL learners will automatically tie into specific barriers </a:t>
            </a:r>
          </a:p>
          <a:p>
            <a:r>
              <a:rPr lang="en-US" sz="3200" dirty="0"/>
              <a:t>For Workforce Preparation/Workforce Re-Entry – learners are no longer tied to any specific barriers, and no longer tied to 55 + years of age.</a:t>
            </a:r>
          </a:p>
          <a:p>
            <a:endParaRPr lang="en-US" sz="3200" dirty="0"/>
          </a:p>
          <a:p>
            <a:pPr marL="0" indent="0">
              <a:buNone/>
            </a:pPr>
            <a:endParaRPr lang="en-US" dirty="0"/>
          </a:p>
        </p:txBody>
      </p:sp>
      <p:pic>
        <p:nvPicPr>
          <p:cNvPr id="5" name="Picture 1"/>
          <p:cNvPicPr>
            <a:picLocks noChangeAspect="1" noChangeArrowheads="1"/>
          </p:cNvPicPr>
          <p:nvPr/>
        </p:nvPicPr>
        <p:blipFill>
          <a:blip r:embed="rId3" cstate="print"/>
          <a:srcRect/>
          <a:stretch>
            <a:fillRect/>
          </a:stretch>
        </p:blipFill>
        <p:spPr bwMode="auto">
          <a:xfrm>
            <a:off x="9682539" y="2060235"/>
            <a:ext cx="2205486" cy="3882117"/>
          </a:xfrm>
          <a:prstGeom prst="rect">
            <a:avLst/>
          </a:prstGeom>
          <a:noFill/>
          <a:ln w="9525">
            <a:noFill/>
            <a:miter lim="800000"/>
            <a:headEnd/>
            <a:tailEnd/>
          </a:ln>
        </p:spPr>
      </p:pic>
      <p:sp>
        <p:nvSpPr>
          <p:cNvPr id="6" name="Right Arrow 5"/>
          <p:cNvSpPr/>
          <p:nvPr/>
        </p:nvSpPr>
        <p:spPr>
          <a:xfrm>
            <a:off x="8883446" y="3439353"/>
            <a:ext cx="908360" cy="17511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Right Arrow 6"/>
          <p:cNvSpPr/>
          <p:nvPr/>
        </p:nvSpPr>
        <p:spPr>
          <a:xfrm>
            <a:off x="8883446" y="4906028"/>
            <a:ext cx="908360" cy="17511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Right Arrow 7"/>
          <p:cNvSpPr/>
          <p:nvPr/>
        </p:nvSpPr>
        <p:spPr>
          <a:xfrm>
            <a:off x="8883446" y="2807133"/>
            <a:ext cx="908360" cy="17511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135AD3A9-E069-47D3-866A-F808902AD39A}"/>
              </a:ext>
            </a:extLst>
          </p:cNvPr>
          <p:cNvPicPr>
            <a:picLocks noChangeAspect="1"/>
          </p:cNvPicPr>
          <p:nvPr/>
        </p:nvPicPr>
        <p:blipFill>
          <a:blip r:embed="rId4"/>
          <a:stretch>
            <a:fillRect/>
          </a:stretch>
        </p:blipFill>
        <p:spPr>
          <a:xfrm>
            <a:off x="152271" y="6218531"/>
            <a:ext cx="2188654" cy="548688"/>
          </a:xfrm>
          <a:prstGeom prst="rect">
            <a:avLst/>
          </a:prstGeom>
        </p:spPr>
      </p:pic>
    </p:spTree>
    <p:extLst>
      <p:ext uri="{BB962C8B-B14F-4D97-AF65-F5344CB8AC3E}">
        <p14:creationId xmlns:p14="http://schemas.microsoft.com/office/powerpoint/2010/main" val="2490679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PY 2020-21 CAEP Program Structure</a:t>
            </a:r>
          </a:p>
        </p:txBody>
      </p:sp>
      <p:sp>
        <p:nvSpPr>
          <p:cNvPr id="3" name="Content Placeholder 2"/>
          <p:cNvSpPr>
            <a:spLocks noGrp="1"/>
          </p:cNvSpPr>
          <p:nvPr>
            <p:ph idx="1"/>
          </p:nvPr>
        </p:nvSpPr>
        <p:spPr>
          <a:xfrm>
            <a:off x="838200" y="1690688"/>
            <a:ext cx="10515600" cy="4744618"/>
          </a:xfrm>
        </p:spPr>
        <p:txBody>
          <a:bodyPr>
            <a:normAutofit/>
          </a:bodyPr>
          <a:lstStyle/>
          <a:p>
            <a:pPr marL="0" indent="0">
              <a:buNone/>
            </a:pPr>
            <a:r>
              <a:rPr lang="en-US" sz="3200" b="1" dirty="0"/>
              <a:t>Enrollment / Instructional Hours </a:t>
            </a:r>
          </a:p>
          <a:p>
            <a:pPr lvl="1"/>
            <a:r>
              <a:rPr lang="en-US" sz="3200" dirty="0" smtClean="0"/>
              <a:t>If </a:t>
            </a:r>
            <a:r>
              <a:rPr lang="en-US" sz="3200" dirty="0"/>
              <a:t>a class is identified as integrated, the hours will be divided equally between the programs designated for that record. </a:t>
            </a:r>
          </a:p>
          <a:p>
            <a:pPr lvl="1"/>
            <a:r>
              <a:rPr lang="en-US" sz="3200" dirty="0"/>
              <a:t>If not integrated, or if the hours are split unevenly – the agency can create two classes, one for each instructional program represented. </a:t>
            </a:r>
          </a:p>
          <a:p>
            <a:pPr marL="457200" lvl="1" indent="0">
              <a:buNone/>
            </a:pPr>
            <a:endParaRPr lang="en-US" sz="3200" dirty="0"/>
          </a:p>
        </p:txBody>
      </p:sp>
      <p:pic>
        <p:nvPicPr>
          <p:cNvPr id="5" name="Picture 4">
            <a:extLst>
              <a:ext uri="{FF2B5EF4-FFF2-40B4-BE49-F238E27FC236}">
                <a16:creationId xmlns:a16="http://schemas.microsoft.com/office/drawing/2014/main" id="{318681F7-4B64-42B1-8E92-66FC37FCBBA5}"/>
              </a:ext>
            </a:extLst>
          </p:cNvPr>
          <p:cNvPicPr>
            <a:picLocks noChangeAspect="1"/>
          </p:cNvPicPr>
          <p:nvPr/>
        </p:nvPicPr>
        <p:blipFill>
          <a:blip r:embed="rId3"/>
          <a:stretch>
            <a:fillRect/>
          </a:stretch>
        </p:blipFill>
        <p:spPr>
          <a:xfrm>
            <a:off x="80351" y="6309312"/>
            <a:ext cx="2188654" cy="548688"/>
          </a:xfrm>
          <a:prstGeom prst="rect">
            <a:avLst/>
          </a:prstGeom>
        </p:spPr>
      </p:pic>
    </p:spTree>
    <p:extLst>
      <p:ext uri="{BB962C8B-B14F-4D97-AF65-F5344CB8AC3E}">
        <p14:creationId xmlns:p14="http://schemas.microsoft.com/office/powerpoint/2010/main" val="3044436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PY 2020-21 CAEP Program Structure</a:t>
            </a:r>
          </a:p>
        </p:txBody>
      </p:sp>
      <p:sp>
        <p:nvSpPr>
          <p:cNvPr id="3" name="Content Placeholder 2"/>
          <p:cNvSpPr>
            <a:spLocks noGrp="1"/>
          </p:cNvSpPr>
          <p:nvPr>
            <p:ph idx="1"/>
          </p:nvPr>
        </p:nvSpPr>
        <p:spPr>
          <a:xfrm>
            <a:off x="838200" y="1690688"/>
            <a:ext cx="10515600" cy="4351338"/>
          </a:xfrm>
        </p:spPr>
        <p:txBody>
          <a:bodyPr>
            <a:normAutofit/>
          </a:bodyPr>
          <a:lstStyle/>
          <a:p>
            <a:pPr marL="0" indent="0">
              <a:buNone/>
            </a:pPr>
            <a:r>
              <a:rPr lang="en-US" sz="3200" b="1" dirty="0"/>
              <a:t>Enrollment / Instructional Hours</a:t>
            </a:r>
          </a:p>
          <a:p>
            <a:pPr marL="0" indent="0">
              <a:buNone/>
            </a:pPr>
            <a:endParaRPr lang="en-US" dirty="0"/>
          </a:p>
          <a:p>
            <a:pPr marL="0" indent="0">
              <a:buNone/>
            </a:pPr>
            <a:r>
              <a:rPr lang="en-US" sz="3200" dirty="0"/>
              <a:t>An instructional hour must meet OCTAE guidelines and be associated with an instructional program. Thereby, service hours must not be commingled with instructional hours.</a:t>
            </a:r>
          </a:p>
          <a:p>
            <a:r>
              <a:rPr lang="en-US" sz="3200" dirty="0"/>
              <a:t>CAEP will not track service hours. </a:t>
            </a:r>
          </a:p>
          <a:p>
            <a:r>
              <a:rPr lang="en-US" sz="3200" dirty="0"/>
              <a:t>CAEP will only report instructional hours for NOVA program area reporting. </a:t>
            </a:r>
          </a:p>
          <a:p>
            <a:pPr marL="0" indent="0">
              <a:buNone/>
            </a:pPr>
            <a:endParaRPr lang="en-US" sz="3200" dirty="0"/>
          </a:p>
        </p:txBody>
      </p:sp>
      <p:pic>
        <p:nvPicPr>
          <p:cNvPr id="5" name="Picture 4">
            <a:extLst>
              <a:ext uri="{FF2B5EF4-FFF2-40B4-BE49-F238E27FC236}">
                <a16:creationId xmlns:a16="http://schemas.microsoft.com/office/drawing/2014/main" id="{365B877C-FF24-41A3-98EC-2A2E9AE27553}"/>
              </a:ext>
            </a:extLst>
          </p:cNvPr>
          <p:cNvPicPr>
            <a:picLocks noChangeAspect="1"/>
          </p:cNvPicPr>
          <p:nvPr/>
        </p:nvPicPr>
        <p:blipFill>
          <a:blip r:embed="rId3"/>
          <a:stretch>
            <a:fillRect/>
          </a:stretch>
        </p:blipFill>
        <p:spPr>
          <a:xfrm>
            <a:off x="90626" y="6218531"/>
            <a:ext cx="2188654" cy="548688"/>
          </a:xfrm>
          <a:prstGeom prst="rect">
            <a:avLst/>
          </a:prstGeom>
        </p:spPr>
      </p:pic>
    </p:spTree>
    <p:extLst>
      <p:ext uri="{BB962C8B-B14F-4D97-AF65-F5344CB8AC3E}">
        <p14:creationId xmlns:p14="http://schemas.microsoft.com/office/powerpoint/2010/main" val="36842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PY 2020-21 CAEP Program Structure</a:t>
            </a:r>
          </a:p>
        </p:txBody>
      </p:sp>
      <p:sp>
        <p:nvSpPr>
          <p:cNvPr id="3" name="Content Placeholder 2"/>
          <p:cNvSpPr>
            <a:spLocks noGrp="1"/>
          </p:cNvSpPr>
          <p:nvPr>
            <p:ph idx="1"/>
          </p:nvPr>
        </p:nvSpPr>
        <p:spPr/>
        <p:txBody>
          <a:bodyPr>
            <a:normAutofit lnSpcReduction="10000"/>
          </a:bodyPr>
          <a:lstStyle/>
          <a:p>
            <a:pPr marL="0" indent="0">
              <a:buNone/>
            </a:pPr>
            <a:r>
              <a:rPr lang="en-US" sz="3200" b="1" dirty="0"/>
              <a:t>Contact Hours Definition</a:t>
            </a:r>
            <a:r>
              <a:rPr lang="en-US" dirty="0"/>
              <a:t>. Hours of instruction or instructional activity that the participant receives from the program. Instructional activity includes any program-sponsored activity designed to promote learning in the program curriculum, such as classroom instruction, assessment, tutoring, or participation in a learning lab. Time spent on assessment can be counted only if the assessment is designed to inform placement decisions, assess progress, or inform instruction. Time used simply to administer tests, such as the GED tests, cannot be counted as instructional activity. </a:t>
            </a:r>
          </a:p>
          <a:p>
            <a:pPr marL="0" indent="0">
              <a:buNone/>
            </a:pPr>
            <a:endParaRPr lang="en-US" dirty="0"/>
          </a:p>
          <a:p>
            <a:pPr marL="0" indent="0">
              <a:buNone/>
            </a:pPr>
            <a:r>
              <a:rPr lang="en-US" u="sng" dirty="0">
                <a:hlinkClick r:id="rId3"/>
              </a:rPr>
              <a:t>https://www.nrsweb.org/sites/default/files/NRS_TA_Guide.pdf</a:t>
            </a:r>
            <a:endParaRPr lang="en-US" dirty="0"/>
          </a:p>
          <a:p>
            <a:pPr marL="0" indent="0">
              <a:buNone/>
            </a:pPr>
            <a:endParaRPr lang="en-US" dirty="0"/>
          </a:p>
        </p:txBody>
      </p:sp>
      <p:pic>
        <p:nvPicPr>
          <p:cNvPr id="5" name="Picture 4">
            <a:extLst>
              <a:ext uri="{FF2B5EF4-FFF2-40B4-BE49-F238E27FC236}">
                <a16:creationId xmlns:a16="http://schemas.microsoft.com/office/drawing/2014/main" id="{CD1CA6C0-D1A2-4274-9B55-A57C16D569F0}"/>
              </a:ext>
            </a:extLst>
          </p:cNvPr>
          <p:cNvPicPr>
            <a:picLocks noChangeAspect="1"/>
          </p:cNvPicPr>
          <p:nvPr/>
        </p:nvPicPr>
        <p:blipFill>
          <a:blip r:embed="rId4"/>
          <a:stretch>
            <a:fillRect/>
          </a:stretch>
        </p:blipFill>
        <p:spPr>
          <a:xfrm>
            <a:off x="100900" y="6218531"/>
            <a:ext cx="2188654" cy="548688"/>
          </a:xfrm>
          <a:prstGeom prst="rect">
            <a:avLst/>
          </a:prstGeom>
        </p:spPr>
      </p:pic>
    </p:spTree>
    <p:extLst>
      <p:ext uri="{BB962C8B-B14F-4D97-AF65-F5344CB8AC3E}">
        <p14:creationId xmlns:p14="http://schemas.microsoft.com/office/powerpoint/2010/main" val="4193828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1C856-332F-405C-82A1-4466FC07EFD5}"/>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Distance Education</a:t>
            </a:r>
          </a:p>
        </p:txBody>
      </p:sp>
      <p:sp>
        <p:nvSpPr>
          <p:cNvPr id="3" name="Content Placeholder 2">
            <a:extLst>
              <a:ext uri="{FF2B5EF4-FFF2-40B4-BE49-F238E27FC236}">
                <a16:creationId xmlns:a16="http://schemas.microsoft.com/office/drawing/2014/main" id="{8462EAEF-7E7E-41C3-ABD3-B3D6992F73BF}"/>
              </a:ext>
            </a:extLst>
          </p:cNvPr>
          <p:cNvSpPr>
            <a:spLocks noGrp="1"/>
          </p:cNvSpPr>
          <p:nvPr>
            <p:ph idx="1"/>
          </p:nvPr>
        </p:nvSpPr>
        <p:spPr>
          <a:xfrm>
            <a:off x="485199" y="1004224"/>
            <a:ext cx="10713721" cy="5643302"/>
          </a:xfrm>
        </p:spPr>
        <p:txBody>
          <a:bodyPr anchor="ctr">
            <a:normAutofit/>
          </a:bodyPr>
          <a:lstStyle/>
          <a:p>
            <a:pPr marL="0" indent="0">
              <a:buNone/>
            </a:pPr>
            <a:r>
              <a:rPr lang="en-US" sz="3500" b="1" dirty="0">
                <a:solidFill>
                  <a:srgbClr val="000000"/>
                </a:solidFill>
              </a:rPr>
              <a:t>Distance Education</a:t>
            </a:r>
            <a:r>
              <a:rPr lang="en-US" sz="3500" dirty="0">
                <a:solidFill>
                  <a:srgbClr val="000000"/>
                </a:solidFill>
              </a:rPr>
              <a:t>—Formal learning activity where students and instructors are separated by geography, time, or both, for the majority of the instructional period. </a:t>
            </a:r>
          </a:p>
          <a:p>
            <a:r>
              <a:rPr lang="en-US" sz="3000" dirty="0">
                <a:solidFill>
                  <a:srgbClr val="000000"/>
                </a:solidFill>
              </a:rPr>
              <a:t>Distance learning materials are delivered through a variety of media, including but not limited to, print, audio recording, videotape, broadcasts, computer software, Web-based programs, and other online technology. </a:t>
            </a:r>
          </a:p>
          <a:p>
            <a:r>
              <a:rPr lang="en-US" sz="3000" dirty="0">
                <a:solidFill>
                  <a:srgbClr val="000000"/>
                </a:solidFill>
              </a:rPr>
              <a:t>Teachers support distance learners through communication by mail, telephone, e-mail, or online technologies and software.</a:t>
            </a:r>
            <a:endParaRPr lang="en-US" sz="2200" dirty="0">
              <a:solidFill>
                <a:srgbClr val="000000"/>
              </a:solidFill>
            </a:endParaRPr>
          </a:p>
          <a:p>
            <a:pPr marL="0" indent="0">
              <a:buNone/>
            </a:pPr>
            <a:r>
              <a:rPr lang="en-US" sz="2200" dirty="0">
                <a:solidFill>
                  <a:srgbClr val="000000"/>
                </a:solidFill>
              </a:rPr>
              <a:t>(Pg. 59 NRS Technical Assistance Guide, </a:t>
            </a:r>
            <a:r>
              <a:rPr lang="en-US" sz="2200" dirty="0">
                <a:solidFill>
                  <a:srgbClr val="000000"/>
                </a:solidFill>
                <a:hlinkClick r:id="rId3"/>
              </a:rPr>
              <a:t>https://nrsweb.org/sites/default/files/NRS-TA-Guide82019.pdf</a:t>
            </a:r>
            <a:r>
              <a:rPr lang="en-US" sz="2200" dirty="0">
                <a:solidFill>
                  <a:srgbClr val="000000"/>
                </a:solidFill>
              </a:rPr>
              <a:t> )</a:t>
            </a:r>
          </a:p>
        </p:txBody>
      </p:sp>
      <p:sp>
        <p:nvSpPr>
          <p:cNvPr id="4" name="Slide Number Placeholder 3">
            <a:extLst>
              <a:ext uri="{FF2B5EF4-FFF2-40B4-BE49-F238E27FC236}">
                <a16:creationId xmlns:a16="http://schemas.microsoft.com/office/drawing/2014/main" id="{12248EC8-4E51-4A2E-8541-CA78CA014380}"/>
              </a:ext>
            </a:extLst>
          </p:cNvPr>
          <p:cNvSpPr>
            <a:spLocks noGrp="1"/>
          </p:cNvSpPr>
          <p:nvPr>
            <p:ph type="sldNum" sz="quarter" idx="12"/>
          </p:nvPr>
        </p:nvSpPr>
        <p:spPr/>
        <p:txBody>
          <a:bodyPr/>
          <a:lstStyle/>
          <a:p>
            <a:fld id="{A46AC393-18AB-47A0-B0DF-A5545F6A71C7}" type="slidenum">
              <a:rPr lang="en-US" smtClean="0"/>
              <a:t>24</a:t>
            </a:fld>
            <a:endParaRPr lang="en-US" dirty="0"/>
          </a:p>
        </p:txBody>
      </p:sp>
      <p:sp>
        <p:nvSpPr>
          <p:cNvPr id="6" name="Title 1"/>
          <p:cNvSpPr txBox="1">
            <a:spLocks/>
          </p:cNvSpPr>
          <p:nvPr/>
        </p:nvSpPr>
        <p:spPr>
          <a:xfrm>
            <a:off x="3433763" y="76200"/>
            <a:ext cx="6858000" cy="1219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Distance Learning </a:t>
            </a:r>
            <a:endParaRPr lang="en-US" dirty="0"/>
          </a:p>
        </p:txBody>
      </p:sp>
      <p:pic>
        <p:nvPicPr>
          <p:cNvPr id="7" name="Picture 6">
            <a:extLst>
              <a:ext uri="{FF2B5EF4-FFF2-40B4-BE49-F238E27FC236}">
                <a16:creationId xmlns:a16="http://schemas.microsoft.com/office/drawing/2014/main" id="{B9FCE66F-E281-47F6-8279-208E554AF0EC}"/>
              </a:ext>
            </a:extLst>
          </p:cNvPr>
          <p:cNvPicPr>
            <a:picLocks noChangeAspect="1"/>
          </p:cNvPicPr>
          <p:nvPr/>
        </p:nvPicPr>
        <p:blipFill>
          <a:blip r:embed="rId4"/>
          <a:stretch>
            <a:fillRect/>
          </a:stretch>
        </p:blipFill>
        <p:spPr>
          <a:xfrm>
            <a:off x="121448" y="6264568"/>
            <a:ext cx="2188654" cy="548688"/>
          </a:xfrm>
          <a:prstGeom prst="rect">
            <a:avLst/>
          </a:prstGeom>
        </p:spPr>
      </p:pic>
    </p:spTree>
    <p:extLst>
      <p:ext uri="{BB962C8B-B14F-4D97-AF65-F5344CB8AC3E}">
        <p14:creationId xmlns:p14="http://schemas.microsoft.com/office/powerpoint/2010/main" val="1880334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4746"/>
          </a:xfrm>
        </p:spPr>
        <p:txBody>
          <a:bodyPr/>
          <a:lstStyle/>
          <a:p>
            <a:r>
              <a:rPr lang="en-US" b="1" dirty="0" smtClean="0"/>
              <a:t>WIOA Titles I, II, III, and IV</a:t>
            </a:r>
            <a:endParaRPr lang="en-US" b="1" dirty="0"/>
          </a:p>
        </p:txBody>
      </p:sp>
      <p:sp>
        <p:nvSpPr>
          <p:cNvPr id="3" name="Content Placeholder 2"/>
          <p:cNvSpPr>
            <a:spLocks noGrp="1"/>
          </p:cNvSpPr>
          <p:nvPr>
            <p:ph sz="quarter" idx="4294967295"/>
          </p:nvPr>
        </p:nvSpPr>
        <p:spPr>
          <a:xfrm>
            <a:off x="838200" y="1179872"/>
            <a:ext cx="11353800" cy="4360503"/>
          </a:xfrm>
        </p:spPr>
        <p:txBody>
          <a:bodyPr>
            <a:normAutofit/>
          </a:bodyPr>
          <a:lstStyle/>
          <a:p>
            <a:pPr algn="l">
              <a:lnSpc>
                <a:spcPct val="150000"/>
              </a:lnSpc>
            </a:pPr>
            <a:r>
              <a:rPr lang="en-US" sz="3200" b="1" dirty="0"/>
              <a:t>WIOA Title I:  </a:t>
            </a:r>
            <a:r>
              <a:rPr lang="en-US" sz="3200" dirty="0"/>
              <a:t>Adult, Dislocated Worker, and Youth </a:t>
            </a:r>
            <a:endParaRPr lang="en-US" sz="3200" dirty="0" smtClean="0"/>
          </a:p>
          <a:p>
            <a:pPr algn="l">
              <a:lnSpc>
                <a:spcPct val="150000"/>
              </a:lnSpc>
            </a:pPr>
            <a:r>
              <a:rPr lang="en-US" sz="3200" b="1" dirty="0" smtClean="0"/>
              <a:t>WIOA </a:t>
            </a:r>
            <a:r>
              <a:rPr lang="en-US" sz="3200" b="1" dirty="0"/>
              <a:t>Title II: </a:t>
            </a:r>
            <a:r>
              <a:rPr lang="en-US" sz="3200" dirty="0"/>
              <a:t>Adult Education and Literacy (AEFLA)</a:t>
            </a:r>
          </a:p>
          <a:p>
            <a:pPr algn="l">
              <a:lnSpc>
                <a:spcPct val="150000"/>
              </a:lnSpc>
            </a:pPr>
            <a:r>
              <a:rPr lang="en-US" sz="3200" b="1" dirty="0"/>
              <a:t>WIOA Title III: </a:t>
            </a:r>
            <a:r>
              <a:rPr lang="en-US" sz="3200" dirty="0"/>
              <a:t>Wagner-</a:t>
            </a:r>
            <a:r>
              <a:rPr lang="en-US" sz="3200" dirty="0" err="1"/>
              <a:t>Peyser</a:t>
            </a:r>
            <a:r>
              <a:rPr lang="en-US" sz="3200" dirty="0"/>
              <a:t>/One-stops </a:t>
            </a:r>
          </a:p>
          <a:p>
            <a:pPr algn="l">
              <a:lnSpc>
                <a:spcPct val="150000"/>
              </a:lnSpc>
            </a:pPr>
            <a:r>
              <a:rPr lang="en-US" sz="3200" b="1" dirty="0"/>
              <a:t>WIOA Title IV: </a:t>
            </a:r>
            <a:r>
              <a:rPr lang="en-US" sz="3200" dirty="0"/>
              <a:t>Vocational Rehabilitation </a:t>
            </a:r>
            <a:endParaRPr lang="en-US" sz="2812" dirty="0"/>
          </a:p>
        </p:txBody>
      </p:sp>
      <p:pic>
        <p:nvPicPr>
          <p:cNvPr id="5" name="Picture 4"/>
          <p:cNvPicPr>
            <a:picLocks noChangeAspect="1"/>
          </p:cNvPicPr>
          <p:nvPr/>
        </p:nvPicPr>
        <p:blipFill>
          <a:blip r:embed="rId2" cstate="print"/>
          <a:stretch>
            <a:fillRect/>
          </a:stretch>
        </p:blipFill>
        <p:spPr>
          <a:xfrm>
            <a:off x="1626692" y="4848225"/>
            <a:ext cx="8938616" cy="1752600"/>
          </a:xfrm>
          <a:prstGeom prst="rect">
            <a:avLst/>
          </a:prstGeom>
          <a:ln>
            <a:solidFill>
              <a:schemeClr val="tx1"/>
            </a:solidFill>
          </a:ln>
        </p:spPr>
      </p:pic>
    </p:spTree>
    <p:extLst>
      <p:ext uri="{BB962C8B-B14F-4D97-AF65-F5344CB8AC3E}">
        <p14:creationId xmlns:p14="http://schemas.microsoft.com/office/powerpoint/2010/main" val="18439216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321993"/>
            <a:ext cx="10515600" cy="1014122"/>
          </a:xfrm>
        </p:spPr>
        <p:txBody>
          <a:bodyPr/>
          <a:lstStyle/>
          <a:p>
            <a:r>
              <a:rPr lang="en-US" b="1" dirty="0">
                <a:solidFill>
                  <a:schemeClr val="accent1">
                    <a:lumMod val="75000"/>
                  </a:schemeClr>
                </a:solidFill>
                <a:effectLst>
                  <a:outerShdw blurRad="38100" dist="38100" dir="2700000" algn="tl">
                    <a:srgbClr val="000000">
                      <a:alpha val="43137"/>
                    </a:srgbClr>
                  </a:outerShdw>
                </a:effectLst>
              </a:rPr>
              <a:t>WIOA Alignment to AB 104</a:t>
            </a:r>
          </a:p>
        </p:txBody>
      </p:sp>
      <p:sp>
        <p:nvSpPr>
          <p:cNvPr id="3" name="Content Placeholder 2"/>
          <p:cNvSpPr>
            <a:spLocks noGrp="1"/>
          </p:cNvSpPr>
          <p:nvPr>
            <p:ph sz="quarter" idx="4294967295"/>
          </p:nvPr>
        </p:nvSpPr>
        <p:spPr>
          <a:xfrm>
            <a:off x="507720" y="1259681"/>
            <a:ext cx="11397231" cy="4338637"/>
          </a:xfrm>
        </p:spPr>
        <p:txBody>
          <a:bodyPr/>
          <a:lstStyle/>
          <a:p>
            <a:pPr marL="0" indent="0" algn="l">
              <a:buNone/>
            </a:pPr>
            <a:r>
              <a:rPr lang="en-US" dirty="0"/>
              <a:t>The WIOA Performance Indicators, along with the 5 types of MSG, comprise the framework for the six AB 104 outcomes:</a:t>
            </a:r>
          </a:p>
        </p:txBody>
      </p:sp>
      <p:sp>
        <p:nvSpPr>
          <p:cNvPr id="5" name="Content Placeholder 4"/>
          <p:cNvSpPr>
            <a:spLocks noGrp="1"/>
          </p:cNvSpPr>
          <p:nvPr>
            <p:ph sz="quarter" idx="4294967295"/>
          </p:nvPr>
        </p:nvSpPr>
        <p:spPr>
          <a:xfrm>
            <a:off x="795355" y="2157330"/>
            <a:ext cx="4205288" cy="4338638"/>
          </a:xfrm>
        </p:spPr>
        <p:txBody>
          <a:bodyPr>
            <a:normAutofit fontScale="92500" lnSpcReduction="20000"/>
          </a:bodyPr>
          <a:lstStyle/>
          <a:p>
            <a:pPr marL="0" indent="0" algn="l">
              <a:buNone/>
            </a:pPr>
            <a:r>
              <a:rPr lang="en-US" dirty="0">
                <a:solidFill>
                  <a:srgbClr val="FF0000"/>
                </a:solidFill>
              </a:rPr>
              <a:t>Indicators:</a:t>
            </a:r>
          </a:p>
          <a:p>
            <a:pPr marL="361639" indent="-361639">
              <a:buFont typeface="+mj-lt"/>
              <a:buAutoNum type="arabicPeriod"/>
            </a:pPr>
            <a:r>
              <a:rPr lang="en-US" dirty="0"/>
              <a:t>Employment</a:t>
            </a:r>
          </a:p>
          <a:p>
            <a:pPr marL="361639" indent="-361639">
              <a:buFont typeface="+mj-lt"/>
              <a:buAutoNum type="arabicPeriod"/>
            </a:pPr>
            <a:r>
              <a:rPr lang="en-US" dirty="0"/>
              <a:t>Wages</a:t>
            </a:r>
          </a:p>
          <a:p>
            <a:pPr algn="l"/>
            <a:endParaRPr lang="en-US" dirty="0"/>
          </a:p>
          <a:p>
            <a:pPr marL="0" indent="0" algn="l">
              <a:buNone/>
            </a:pPr>
            <a:r>
              <a:rPr lang="en-US" dirty="0">
                <a:solidFill>
                  <a:srgbClr val="FF0000"/>
                </a:solidFill>
              </a:rPr>
              <a:t>MSGs:</a:t>
            </a:r>
          </a:p>
          <a:p>
            <a:pPr marL="361639" indent="-361639">
              <a:buFont typeface="+mj-lt"/>
              <a:buAutoNum type="arabicPeriod"/>
            </a:pPr>
            <a:r>
              <a:rPr lang="en-US" dirty="0"/>
              <a:t>Literacy gain</a:t>
            </a:r>
          </a:p>
          <a:p>
            <a:pPr marL="361639" indent="-361639">
              <a:buFont typeface="+mj-lt"/>
              <a:buAutoNum type="arabicPeriod"/>
            </a:pPr>
            <a:r>
              <a:rPr lang="en-US" dirty="0"/>
              <a:t>Secondary</a:t>
            </a:r>
          </a:p>
          <a:p>
            <a:pPr marL="361639" indent="-361639">
              <a:buFont typeface="+mj-lt"/>
              <a:buAutoNum type="arabicPeriod"/>
            </a:pPr>
            <a:r>
              <a:rPr lang="en-US" dirty="0"/>
              <a:t>Post-Secondary</a:t>
            </a:r>
          </a:p>
          <a:p>
            <a:pPr marL="361639" indent="-361639">
              <a:buFont typeface="+mj-lt"/>
              <a:buAutoNum type="arabicPeriod"/>
            </a:pPr>
            <a:r>
              <a:rPr lang="en-US" dirty="0"/>
              <a:t>Training Milestone</a:t>
            </a:r>
          </a:p>
          <a:p>
            <a:pPr marL="361639" indent="-361639">
              <a:buFont typeface="+mj-lt"/>
              <a:buAutoNum type="arabicPeriod"/>
            </a:pPr>
            <a:r>
              <a:rPr lang="en-US" dirty="0"/>
              <a:t>Skills Progression</a:t>
            </a:r>
          </a:p>
        </p:txBody>
      </p:sp>
      <p:sp>
        <p:nvSpPr>
          <p:cNvPr id="4" name="Rectangle 3"/>
          <p:cNvSpPr/>
          <p:nvPr/>
        </p:nvSpPr>
        <p:spPr>
          <a:xfrm>
            <a:off x="6256603" y="2157330"/>
            <a:ext cx="4392388" cy="3700628"/>
          </a:xfrm>
          <a:prstGeom prst="rect">
            <a:avLst/>
          </a:prstGeom>
        </p:spPr>
        <p:txBody>
          <a:bodyPr wrap="square">
            <a:spAutoFit/>
          </a:bodyPr>
          <a:lstStyle/>
          <a:p>
            <a:pPr defTabSz="642915">
              <a:lnSpc>
                <a:spcPct val="90000"/>
              </a:lnSpc>
              <a:spcBef>
                <a:spcPts val="703"/>
              </a:spcBef>
              <a:defRPr/>
            </a:pPr>
            <a:r>
              <a:rPr lang="en-US" sz="2250" dirty="0">
                <a:solidFill>
                  <a:srgbClr val="FF0000"/>
                </a:solidFill>
              </a:rPr>
              <a:t>AB 104 Outcomes:</a:t>
            </a:r>
          </a:p>
          <a:p>
            <a:pPr marL="361639" indent="-361639" defTabSz="642915">
              <a:lnSpc>
                <a:spcPct val="90000"/>
              </a:lnSpc>
              <a:spcBef>
                <a:spcPts val="703"/>
              </a:spcBef>
              <a:buFont typeface="+mj-lt"/>
              <a:buAutoNum type="arabicPeriod"/>
              <a:defRPr/>
            </a:pPr>
            <a:r>
              <a:rPr lang="en-US" sz="2250" dirty="0">
                <a:solidFill>
                  <a:prstClr val="black"/>
                </a:solidFill>
              </a:rPr>
              <a:t>Improved literacy skills</a:t>
            </a:r>
            <a:r>
              <a:rPr lang="en-US" sz="2250" i="1" dirty="0">
                <a:solidFill>
                  <a:prstClr val="black"/>
                </a:solidFill>
              </a:rPr>
              <a:t> </a:t>
            </a:r>
          </a:p>
          <a:p>
            <a:pPr marL="361639" indent="-361639" defTabSz="642915">
              <a:lnSpc>
                <a:spcPct val="90000"/>
              </a:lnSpc>
              <a:spcBef>
                <a:spcPts val="703"/>
              </a:spcBef>
              <a:buFont typeface="+mj-lt"/>
              <a:buAutoNum type="arabicPeriod"/>
              <a:defRPr/>
            </a:pPr>
            <a:r>
              <a:rPr lang="en-US" sz="2250" dirty="0">
                <a:solidFill>
                  <a:prstClr val="black"/>
                </a:solidFill>
              </a:rPr>
              <a:t>Completion of high school diplomas or their recognized equivalents</a:t>
            </a:r>
            <a:endParaRPr lang="en-US" sz="2250" i="1" dirty="0">
              <a:solidFill>
                <a:prstClr val="black"/>
              </a:solidFill>
            </a:endParaRPr>
          </a:p>
          <a:p>
            <a:pPr marL="361639" indent="-361639" defTabSz="642915">
              <a:lnSpc>
                <a:spcPct val="90000"/>
              </a:lnSpc>
              <a:spcBef>
                <a:spcPts val="703"/>
              </a:spcBef>
              <a:buFont typeface="+mj-lt"/>
              <a:buAutoNum type="arabicPeriod"/>
              <a:defRPr/>
            </a:pPr>
            <a:r>
              <a:rPr lang="en-US" sz="2250" dirty="0">
                <a:solidFill>
                  <a:prstClr val="black"/>
                </a:solidFill>
              </a:rPr>
              <a:t>Completion of postsecondary</a:t>
            </a:r>
            <a:r>
              <a:rPr lang="en-US" sz="2250" i="1" dirty="0">
                <a:solidFill>
                  <a:prstClr val="black"/>
                </a:solidFill>
              </a:rPr>
              <a:t> </a:t>
            </a:r>
            <a:endParaRPr lang="en-US" sz="2250" dirty="0">
              <a:solidFill>
                <a:prstClr val="black"/>
              </a:solidFill>
            </a:endParaRPr>
          </a:p>
          <a:p>
            <a:pPr marL="361639" indent="-361639" defTabSz="642915">
              <a:lnSpc>
                <a:spcPct val="90000"/>
              </a:lnSpc>
              <a:spcBef>
                <a:spcPts val="703"/>
              </a:spcBef>
              <a:buFont typeface="+mj-lt"/>
              <a:buAutoNum type="arabicPeriod"/>
              <a:defRPr/>
            </a:pPr>
            <a:r>
              <a:rPr lang="en-US" sz="2250" dirty="0">
                <a:solidFill>
                  <a:prstClr val="black"/>
                </a:solidFill>
              </a:rPr>
              <a:t>Placement into jobs</a:t>
            </a:r>
          </a:p>
          <a:p>
            <a:pPr marL="361639" indent="-361639" defTabSz="642915">
              <a:lnSpc>
                <a:spcPct val="90000"/>
              </a:lnSpc>
              <a:spcBef>
                <a:spcPts val="703"/>
              </a:spcBef>
              <a:buFont typeface="+mj-lt"/>
              <a:buAutoNum type="arabicPeriod"/>
              <a:defRPr/>
            </a:pPr>
            <a:r>
              <a:rPr lang="en-US" sz="2250" dirty="0">
                <a:solidFill>
                  <a:prstClr val="black"/>
                </a:solidFill>
              </a:rPr>
              <a:t>Improved wages </a:t>
            </a:r>
          </a:p>
          <a:p>
            <a:pPr marL="361639" indent="-361639" defTabSz="642915">
              <a:lnSpc>
                <a:spcPct val="90000"/>
              </a:lnSpc>
              <a:spcBef>
                <a:spcPts val="703"/>
              </a:spcBef>
              <a:buFont typeface="+mj-lt"/>
              <a:buAutoNum type="arabicPeriod"/>
              <a:defRPr/>
            </a:pPr>
            <a:r>
              <a:rPr lang="en-US" sz="2250" i="1" dirty="0">
                <a:solidFill>
                  <a:prstClr val="black"/>
                </a:solidFill>
              </a:rPr>
              <a:t>Post Secondary Transition</a:t>
            </a:r>
          </a:p>
          <a:p>
            <a:pPr defTabSz="642915">
              <a:lnSpc>
                <a:spcPct val="90000"/>
              </a:lnSpc>
              <a:spcBef>
                <a:spcPts val="703"/>
              </a:spcBef>
              <a:defRPr/>
            </a:pPr>
            <a:endParaRPr lang="en-US" sz="1266" dirty="0">
              <a:solidFill>
                <a:prstClr val="black"/>
              </a:solidFill>
              <a:latin typeface="Calibri"/>
            </a:endParaRPr>
          </a:p>
        </p:txBody>
      </p:sp>
      <p:sp>
        <p:nvSpPr>
          <p:cNvPr id="6" name="Left-Right Arrow 5"/>
          <p:cNvSpPr/>
          <p:nvPr/>
        </p:nvSpPr>
        <p:spPr>
          <a:xfrm>
            <a:off x="4186304" y="3428999"/>
            <a:ext cx="1628677" cy="916953"/>
          </a:xfrm>
          <a:prstGeom prst="leftRightArrow">
            <a:avLst/>
          </a:prstGeom>
          <a:solidFill>
            <a:schemeClr val="accent5">
              <a:lumMod val="75000"/>
            </a:schemeClr>
          </a:solidFill>
          <a:ln w="25400" cap="flat">
            <a:solidFill>
              <a:srgbClr val="0365C0"/>
            </a:solidFill>
            <a:prstDash val="solid"/>
            <a:bevel/>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latinLnBrk="1" hangingPunct="0"/>
            <a:endParaRPr lang="en-US" sz="2531" dirty="0">
              <a:solidFill>
                <a:srgbClr val="000000"/>
              </a:solidFill>
              <a:sym typeface="Helvetica"/>
            </a:endParaRPr>
          </a:p>
        </p:txBody>
      </p:sp>
      <p:pic>
        <p:nvPicPr>
          <p:cNvPr id="8" name="Picture 7">
            <a:extLst>
              <a:ext uri="{FF2B5EF4-FFF2-40B4-BE49-F238E27FC236}">
                <a16:creationId xmlns:a16="http://schemas.microsoft.com/office/drawing/2014/main" id="{31B982DC-39C3-4DD9-912D-5F468DC02716}"/>
              </a:ext>
            </a:extLst>
          </p:cNvPr>
          <p:cNvPicPr>
            <a:picLocks noChangeAspect="1"/>
          </p:cNvPicPr>
          <p:nvPr/>
        </p:nvPicPr>
        <p:blipFill>
          <a:blip r:embed="rId3"/>
          <a:stretch>
            <a:fillRect/>
          </a:stretch>
        </p:blipFill>
        <p:spPr>
          <a:xfrm>
            <a:off x="76980" y="6221624"/>
            <a:ext cx="2188654" cy="548688"/>
          </a:xfrm>
          <a:prstGeom prst="rect">
            <a:avLst/>
          </a:prstGeom>
        </p:spPr>
      </p:pic>
    </p:spTree>
    <p:extLst>
      <p:ext uri="{BB962C8B-B14F-4D97-AF65-F5344CB8AC3E}">
        <p14:creationId xmlns:p14="http://schemas.microsoft.com/office/powerpoint/2010/main" val="643388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472018" y="1424257"/>
          <a:ext cx="9526683" cy="4529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854649" y="2360977"/>
            <a:ext cx="2233748" cy="1546577"/>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Pre/Post Level Completion</a:t>
            </a:r>
          </a:p>
          <a:p>
            <a:pPr marL="214312" indent="-214312" defTabSz="685797">
              <a:buFont typeface="Arial" panose="020B0604020202020204" pitchFamily="34" charset="0"/>
              <a:buChar char="•"/>
            </a:pPr>
            <a:r>
              <a:rPr lang="en-US" sz="1350" dirty="0">
                <a:latin typeface="Calibri" panose="020F0502020204030204"/>
              </a:rPr>
              <a:t>Carnegie Units /HS Credits</a:t>
            </a:r>
          </a:p>
          <a:p>
            <a:pPr marL="214312" indent="-214312" defTabSz="685797">
              <a:buFont typeface="Arial" panose="020B0604020202020204" pitchFamily="34" charset="0"/>
              <a:buChar char="•"/>
            </a:pPr>
            <a:r>
              <a:rPr lang="en-US" sz="1350" dirty="0">
                <a:latin typeface="Calibri" panose="020F0502020204030204"/>
              </a:rPr>
              <a:t>CDCP Certificate</a:t>
            </a:r>
          </a:p>
          <a:p>
            <a:pPr marL="214312" indent="-214312" defTabSz="685797">
              <a:buFont typeface="Arial" panose="020B0604020202020204" pitchFamily="34" charset="0"/>
              <a:buChar char="•"/>
            </a:pPr>
            <a:r>
              <a:rPr lang="en-US" sz="1350" dirty="0">
                <a:latin typeface="Calibri" panose="020F0502020204030204"/>
              </a:rPr>
              <a:t>Occupational Skills Gain</a:t>
            </a:r>
          </a:p>
          <a:p>
            <a:pPr marL="214312" indent="-214312" defTabSz="685797">
              <a:buFont typeface="Arial" panose="020B0604020202020204" pitchFamily="34" charset="0"/>
              <a:buChar char="•"/>
            </a:pPr>
            <a:r>
              <a:rPr lang="en-US" sz="1350" dirty="0">
                <a:latin typeface="Calibri" panose="020F0502020204030204"/>
              </a:rPr>
              <a:t>Workforce Preparation</a:t>
            </a:r>
          </a:p>
        </p:txBody>
      </p:sp>
      <p:sp>
        <p:nvSpPr>
          <p:cNvPr id="5" name="TextBox 4"/>
          <p:cNvSpPr txBox="1"/>
          <p:nvPr/>
        </p:nvSpPr>
        <p:spPr>
          <a:xfrm>
            <a:off x="4690111" y="2365242"/>
            <a:ext cx="2233748" cy="923330"/>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High School Diploma</a:t>
            </a:r>
          </a:p>
          <a:p>
            <a:pPr marL="214312" indent="-214312" defTabSz="685797">
              <a:buFont typeface="Arial" panose="020B0604020202020204" pitchFamily="34" charset="0"/>
              <a:buChar char="•"/>
            </a:pPr>
            <a:r>
              <a:rPr lang="en-US" sz="1350" dirty="0">
                <a:solidFill>
                  <a:prstClr val="black"/>
                </a:solidFill>
                <a:latin typeface="Calibri" panose="020F0502020204030204"/>
              </a:rPr>
              <a:t>Passed GED</a:t>
            </a:r>
          </a:p>
          <a:p>
            <a:pPr marL="214312" indent="-214312" defTabSz="685797">
              <a:buFont typeface="Arial" panose="020B0604020202020204" pitchFamily="34" charset="0"/>
              <a:buChar char="•"/>
            </a:pPr>
            <a:r>
              <a:rPr lang="en-US" sz="1350" dirty="0">
                <a:solidFill>
                  <a:prstClr val="black"/>
                </a:solidFill>
                <a:latin typeface="Calibri" panose="020F0502020204030204"/>
              </a:rPr>
              <a:t>Passed HiSET</a:t>
            </a:r>
          </a:p>
          <a:p>
            <a:pPr marL="214312" indent="-214312" defTabSz="685797">
              <a:buFont typeface="Arial" panose="020B0604020202020204" pitchFamily="34" charset="0"/>
              <a:buChar char="•"/>
            </a:pPr>
            <a:r>
              <a:rPr lang="en-US" sz="1350" dirty="0">
                <a:solidFill>
                  <a:prstClr val="black"/>
                </a:solidFill>
                <a:latin typeface="Calibri" panose="020F0502020204030204"/>
              </a:rPr>
              <a:t>Passed TASC</a:t>
            </a:r>
          </a:p>
        </p:txBody>
      </p:sp>
      <p:sp>
        <p:nvSpPr>
          <p:cNvPr id="6" name="TextBox 5"/>
          <p:cNvSpPr txBox="1"/>
          <p:nvPr/>
        </p:nvSpPr>
        <p:spPr>
          <a:xfrm>
            <a:off x="7425146" y="2320778"/>
            <a:ext cx="3043233" cy="1131079"/>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College Degree – AA, AS, BA, BS</a:t>
            </a:r>
          </a:p>
          <a:p>
            <a:pPr marL="214312" indent="-214312" defTabSz="685797">
              <a:buFont typeface="Arial" panose="020B0604020202020204" pitchFamily="34" charset="0"/>
              <a:buChar char="•"/>
            </a:pPr>
            <a:r>
              <a:rPr lang="en-US" sz="1350" dirty="0">
                <a:solidFill>
                  <a:prstClr val="black"/>
                </a:solidFill>
                <a:latin typeface="Calibri" panose="020F0502020204030204"/>
              </a:rPr>
              <a:t>Graduate Studies</a:t>
            </a:r>
          </a:p>
          <a:p>
            <a:pPr marL="214312" indent="-214312" defTabSz="685797">
              <a:buFont typeface="Arial" panose="020B0604020202020204" pitchFamily="34" charset="0"/>
              <a:buChar char="•"/>
            </a:pPr>
            <a:r>
              <a:rPr lang="en-US" sz="1350" dirty="0">
                <a:solidFill>
                  <a:prstClr val="black"/>
                </a:solidFill>
                <a:latin typeface="Calibri" panose="020F0502020204030204"/>
              </a:rPr>
              <a:t>Training Credential</a:t>
            </a:r>
          </a:p>
          <a:p>
            <a:pPr marL="214312" indent="-214312" defTabSz="685797">
              <a:buFont typeface="Arial" panose="020B0604020202020204" pitchFamily="34" charset="0"/>
              <a:buChar char="•"/>
            </a:pPr>
            <a:r>
              <a:rPr lang="en-US" sz="1350" dirty="0">
                <a:solidFill>
                  <a:prstClr val="black"/>
                </a:solidFill>
                <a:latin typeface="Calibri" panose="020F0502020204030204"/>
              </a:rPr>
              <a:t>Occupational Licensure/Certificate</a:t>
            </a:r>
          </a:p>
          <a:p>
            <a:pPr marL="214312" indent="-214312" defTabSz="685797">
              <a:buFont typeface="Arial" panose="020B0604020202020204" pitchFamily="34" charset="0"/>
              <a:buChar char="•"/>
            </a:pPr>
            <a:r>
              <a:rPr lang="en-US" sz="1350" dirty="0">
                <a:solidFill>
                  <a:prstClr val="black"/>
                </a:solidFill>
                <a:latin typeface="Calibri" panose="020F0502020204030204"/>
              </a:rPr>
              <a:t>Apprenticeship</a:t>
            </a:r>
          </a:p>
        </p:txBody>
      </p:sp>
      <p:sp>
        <p:nvSpPr>
          <p:cNvPr id="7" name="TextBox 6"/>
          <p:cNvSpPr txBox="1"/>
          <p:nvPr/>
        </p:nvSpPr>
        <p:spPr>
          <a:xfrm>
            <a:off x="1867981" y="5163971"/>
            <a:ext cx="2233748" cy="715581"/>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Get a Job</a:t>
            </a:r>
          </a:p>
          <a:p>
            <a:pPr marL="214312" indent="-214312" defTabSz="685797">
              <a:buFont typeface="Arial" panose="020B0604020202020204" pitchFamily="34" charset="0"/>
              <a:buChar char="•"/>
            </a:pPr>
            <a:r>
              <a:rPr lang="en-US" sz="1350" dirty="0">
                <a:solidFill>
                  <a:prstClr val="black"/>
                </a:solidFill>
                <a:latin typeface="Calibri" panose="020F0502020204030204"/>
              </a:rPr>
              <a:t>Retain a Job</a:t>
            </a:r>
          </a:p>
          <a:p>
            <a:pPr marL="214312" indent="-214312" defTabSz="685797">
              <a:buFont typeface="Arial" panose="020B0604020202020204" pitchFamily="34" charset="0"/>
              <a:buChar char="•"/>
            </a:pPr>
            <a:r>
              <a:rPr lang="en-US" sz="1350" dirty="0">
                <a:solidFill>
                  <a:prstClr val="black"/>
                </a:solidFill>
                <a:latin typeface="Calibri" panose="020F0502020204030204"/>
              </a:rPr>
              <a:t>Enter Military</a:t>
            </a:r>
          </a:p>
        </p:txBody>
      </p:sp>
      <p:sp>
        <p:nvSpPr>
          <p:cNvPr id="8" name="TextBox 7"/>
          <p:cNvSpPr txBox="1"/>
          <p:nvPr/>
        </p:nvSpPr>
        <p:spPr>
          <a:xfrm>
            <a:off x="4821008" y="5177121"/>
            <a:ext cx="2233748" cy="507831"/>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Increase Wages</a:t>
            </a:r>
          </a:p>
          <a:p>
            <a:pPr marL="214312" indent="-214312" defTabSz="685797">
              <a:buFont typeface="Arial" panose="020B0604020202020204" pitchFamily="34" charset="0"/>
              <a:buChar char="•"/>
            </a:pPr>
            <a:r>
              <a:rPr lang="en-US" sz="1350" dirty="0">
                <a:solidFill>
                  <a:prstClr val="black"/>
                </a:solidFill>
                <a:latin typeface="Calibri" panose="020F0502020204030204"/>
              </a:rPr>
              <a:t>Get a Better Job</a:t>
            </a:r>
          </a:p>
        </p:txBody>
      </p:sp>
      <p:sp>
        <p:nvSpPr>
          <p:cNvPr id="9" name="TextBox 8"/>
          <p:cNvSpPr txBox="1"/>
          <p:nvPr/>
        </p:nvSpPr>
        <p:spPr>
          <a:xfrm>
            <a:off x="7575639" y="5173495"/>
            <a:ext cx="3052128" cy="715581"/>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Transition to ASE</a:t>
            </a:r>
          </a:p>
          <a:p>
            <a:pPr marL="214312" indent="-214312" defTabSz="685797">
              <a:buFont typeface="Arial" panose="020B0604020202020204" pitchFamily="34" charset="0"/>
              <a:buChar char="•"/>
            </a:pPr>
            <a:r>
              <a:rPr lang="en-US" sz="1350" dirty="0">
                <a:solidFill>
                  <a:prstClr val="black"/>
                </a:solidFill>
                <a:latin typeface="Calibri" panose="020F0502020204030204"/>
              </a:rPr>
              <a:t>Transition to Post-Secondary/CTE</a:t>
            </a:r>
          </a:p>
          <a:p>
            <a:pPr marL="214312" indent="-214312" defTabSz="685797">
              <a:buFont typeface="Arial" panose="020B0604020202020204" pitchFamily="34" charset="0"/>
              <a:buChar char="•"/>
            </a:pPr>
            <a:r>
              <a:rPr lang="en-US" sz="1350" dirty="0">
                <a:solidFill>
                  <a:prstClr val="black"/>
                </a:solidFill>
                <a:latin typeface="Calibri" panose="020F0502020204030204"/>
              </a:rPr>
              <a:t>Transition to Post-Secondary/College</a:t>
            </a:r>
          </a:p>
        </p:txBody>
      </p:sp>
      <p:sp>
        <p:nvSpPr>
          <p:cNvPr id="2" name="Title 1"/>
          <p:cNvSpPr>
            <a:spLocks noGrp="1"/>
          </p:cNvSpPr>
          <p:nvPr>
            <p:ph type="title"/>
          </p:nvPr>
        </p:nvSpPr>
        <p:spPr>
          <a:xfrm>
            <a:off x="1768376" y="348891"/>
            <a:ext cx="7886700" cy="500498"/>
          </a:xfrm>
        </p:spPr>
        <p:txBody>
          <a:bodyPr>
            <a:noAutofit/>
          </a:bodyPr>
          <a:lstStyle/>
          <a:p>
            <a:r>
              <a:rPr lang="en-US" sz="4800" b="1" dirty="0">
                <a:solidFill>
                  <a:schemeClr val="accent1">
                    <a:lumMod val="75000"/>
                  </a:schemeClr>
                </a:solidFill>
              </a:rPr>
              <a:t>CAEP Outcomes</a:t>
            </a:r>
          </a:p>
        </p:txBody>
      </p:sp>
      <p:pic>
        <p:nvPicPr>
          <p:cNvPr id="11" name="Picture 10">
            <a:extLst>
              <a:ext uri="{FF2B5EF4-FFF2-40B4-BE49-F238E27FC236}">
                <a16:creationId xmlns:a16="http://schemas.microsoft.com/office/drawing/2014/main" id="{52E62B33-DC36-4ECC-8189-B4C5A2F56CD2}"/>
              </a:ext>
            </a:extLst>
          </p:cNvPr>
          <p:cNvPicPr>
            <a:picLocks noChangeAspect="1"/>
          </p:cNvPicPr>
          <p:nvPr/>
        </p:nvPicPr>
        <p:blipFill>
          <a:blip r:embed="rId8"/>
          <a:stretch>
            <a:fillRect/>
          </a:stretch>
        </p:blipFill>
        <p:spPr>
          <a:xfrm>
            <a:off x="141997" y="6234765"/>
            <a:ext cx="2188654" cy="548688"/>
          </a:xfrm>
          <a:prstGeom prst="rect">
            <a:avLst/>
          </a:prstGeom>
        </p:spPr>
      </p:pic>
    </p:spTree>
    <p:extLst>
      <p:ext uri="{BB962C8B-B14F-4D97-AF65-F5344CB8AC3E}">
        <p14:creationId xmlns:p14="http://schemas.microsoft.com/office/powerpoint/2010/main" val="434883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24287" y="198408"/>
          <a:ext cx="10774415" cy="5755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Table 9"/>
          <p:cNvGraphicFramePr>
            <a:graphicFrameLocks noGrp="1"/>
          </p:cNvGraphicFramePr>
          <p:nvPr/>
        </p:nvGraphicFramePr>
        <p:xfrm>
          <a:off x="3614466" y="1256536"/>
          <a:ext cx="7858666" cy="5303520"/>
        </p:xfrm>
        <a:graphic>
          <a:graphicData uri="http://schemas.openxmlformats.org/drawingml/2006/table">
            <a:tbl>
              <a:tblPr firstRow="1" bandRow="1">
                <a:tableStyleId>{5C22544A-7EE6-4342-B048-85BDC9FD1C3A}</a:tableStyleId>
              </a:tblPr>
              <a:tblGrid>
                <a:gridCol w="3929333">
                  <a:extLst>
                    <a:ext uri="{9D8B030D-6E8A-4147-A177-3AD203B41FA5}">
                      <a16:colId xmlns:a16="http://schemas.microsoft.com/office/drawing/2014/main" val="298442227"/>
                    </a:ext>
                  </a:extLst>
                </a:gridCol>
                <a:gridCol w="3929333">
                  <a:extLst>
                    <a:ext uri="{9D8B030D-6E8A-4147-A177-3AD203B41FA5}">
                      <a16:colId xmlns:a16="http://schemas.microsoft.com/office/drawing/2014/main" val="3636675005"/>
                    </a:ext>
                  </a:extLst>
                </a:gridCol>
              </a:tblGrid>
              <a:tr h="389069">
                <a:tc>
                  <a:txBody>
                    <a:bodyPr/>
                    <a:lstStyle/>
                    <a:p>
                      <a:r>
                        <a:rPr lang="en-US" sz="2400" dirty="0"/>
                        <a:t>AEBG</a:t>
                      </a:r>
                      <a:r>
                        <a:rPr lang="en-US" sz="2400" baseline="0" dirty="0"/>
                        <a:t> Outcome</a:t>
                      </a:r>
                      <a:endParaRPr lang="en-US" sz="2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400" dirty="0"/>
                        <a:t>Recording Method</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01689307"/>
                  </a:ext>
                </a:extLst>
              </a:tr>
              <a:tr h="671543">
                <a:tc>
                  <a:txBody>
                    <a:bodyPr/>
                    <a:lstStyle/>
                    <a:p>
                      <a:r>
                        <a:rPr lang="en-US" sz="2400" dirty="0"/>
                        <a:t>Pre/Post-Test</a:t>
                      </a:r>
                      <a:r>
                        <a:rPr lang="en-US" sz="2400" baseline="0" dirty="0"/>
                        <a:t> Gains</a:t>
                      </a:r>
                    </a:p>
                    <a:p>
                      <a:endParaRPr lang="en-US" sz="2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t>Enter</a:t>
                      </a:r>
                      <a:r>
                        <a:rPr lang="en-US" sz="2400" baseline="0" dirty="0"/>
                        <a:t> pre/post-test results</a:t>
                      </a:r>
                      <a:endParaRPr lang="en-US" sz="2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26230134"/>
                  </a:ext>
                </a:extLst>
              </a:tr>
              <a:tr h="671543">
                <a:tc>
                  <a:txBody>
                    <a:bodyPr/>
                    <a:lstStyle/>
                    <a:p>
                      <a:r>
                        <a:rPr lang="en-US" sz="2400" dirty="0"/>
                        <a:t>Carnegie Units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t>No “bubble” but via self reported level</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23637617"/>
                  </a:ext>
                </a:extLst>
              </a:tr>
              <a:tr h="6715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rPr>
                        <a:t>CDCP Certificate</a:t>
                      </a:r>
                    </a:p>
                    <a:p>
                      <a:endParaRPr lang="en-US" sz="2400" dirty="0"/>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tcPr>
                </a:tc>
                <a:tc>
                  <a:txBody>
                    <a:bodyPr/>
                    <a:lstStyle/>
                    <a:p>
                      <a:pPr marL="285750" indent="-285750">
                        <a:buFont typeface="Arial" panose="020B0604020202020204" pitchFamily="34" charset="0"/>
                        <a:buChar char="•"/>
                      </a:pPr>
                      <a:r>
                        <a:rPr lang="en-US" sz="2400" dirty="0"/>
                        <a:t>Mastered course competencies</a:t>
                      </a:r>
                    </a:p>
                    <a:p>
                      <a:pPr marL="285750" indent="-285750">
                        <a:buFont typeface="Arial" panose="020B0604020202020204" pitchFamily="34" charset="0"/>
                        <a:buChar char="•"/>
                      </a:pPr>
                      <a:r>
                        <a:rPr lang="en-US" sz="2400" dirty="0"/>
                        <a:t>Skills Progression</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57410779"/>
                  </a:ext>
                </a:extLst>
              </a:tr>
              <a:tr h="6715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rPr>
                        <a:t>Occupational Skills Gain</a:t>
                      </a:r>
                    </a:p>
                    <a:p>
                      <a:endParaRPr lang="en-US" sz="2400" dirty="0"/>
                    </a:p>
                  </a:txBody>
                  <a:tcPr>
                    <a:lnL w="12700" cap="flat" cmpd="sng" algn="ctr">
                      <a:solidFill>
                        <a:schemeClr val="tx1"/>
                      </a:solidFill>
                      <a:prstDash val="solid"/>
                      <a:round/>
                      <a:headEnd type="none" w="med" len="med"/>
                      <a:tailEnd type="none" w="med" len="med"/>
                    </a:lnL>
                  </a:tcPr>
                </a:tc>
                <a:tc>
                  <a:txBody>
                    <a:bodyPr/>
                    <a:lstStyle/>
                    <a:p>
                      <a:pPr marL="285750" indent="-285750">
                        <a:buFont typeface="Arial" panose="020B0604020202020204" pitchFamily="34" charset="0"/>
                        <a:buChar char="•"/>
                      </a:pPr>
                      <a:r>
                        <a:rPr lang="en-US" sz="2400" dirty="0"/>
                        <a:t>Met Work based Project </a:t>
                      </a:r>
                    </a:p>
                    <a:p>
                      <a:pPr marL="285750" indent="-285750">
                        <a:buFont typeface="Arial" panose="020B0604020202020204" pitchFamily="34" charset="0"/>
                        <a:buChar char="•"/>
                      </a:pPr>
                      <a:r>
                        <a:rPr lang="en-US" sz="2400" dirty="0"/>
                        <a:t>Training Milestone</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50614372"/>
                  </a:ext>
                </a:extLst>
              </a:tr>
              <a:tr h="6715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rPr>
                        <a:t>Workforce Preparation</a:t>
                      </a:r>
                    </a:p>
                    <a:p>
                      <a:endParaRPr lang="en-US" sz="2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Acquired Workforce Readiness</a:t>
                      </a:r>
                    </a:p>
                    <a:p>
                      <a:endParaRPr lang="en-US" sz="2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8910136"/>
                  </a:ext>
                </a:extLst>
              </a:tr>
            </a:tbl>
          </a:graphicData>
        </a:graphic>
      </p:graphicFrame>
      <p:pic>
        <p:nvPicPr>
          <p:cNvPr id="4" name="Picture 3">
            <a:extLst>
              <a:ext uri="{FF2B5EF4-FFF2-40B4-BE49-F238E27FC236}">
                <a16:creationId xmlns:a16="http://schemas.microsoft.com/office/drawing/2014/main" id="{99A9EAF5-1DD3-4484-ABF0-3CE2F9E0704E}"/>
              </a:ext>
            </a:extLst>
          </p:cNvPr>
          <p:cNvPicPr>
            <a:picLocks noChangeAspect="1"/>
          </p:cNvPicPr>
          <p:nvPr/>
        </p:nvPicPr>
        <p:blipFill>
          <a:blip r:embed="rId8"/>
          <a:stretch>
            <a:fillRect/>
          </a:stretch>
        </p:blipFill>
        <p:spPr>
          <a:xfrm>
            <a:off x="121545" y="6213794"/>
            <a:ext cx="2188654" cy="548688"/>
          </a:xfrm>
          <a:prstGeom prst="rect">
            <a:avLst/>
          </a:prstGeom>
        </p:spPr>
      </p:pic>
    </p:spTree>
    <p:extLst>
      <p:ext uri="{BB962C8B-B14F-4D97-AF65-F5344CB8AC3E}">
        <p14:creationId xmlns:p14="http://schemas.microsoft.com/office/powerpoint/2010/main" val="4108334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771" y="195962"/>
            <a:ext cx="7962181" cy="923330"/>
          </a:xfrm>
          <a:prstGeom prst="rect">
            <a:avLst/>
          </a:prstGeom>
          <a:noFill/>
        </p:spPr>
        <p:txBody>
          <a:bodyPr wrap="square" rtlCol="0">
            <a:spAutoFit/>
          </a:bodyPr>
          <a:lstStyle/>
          <a:p>
            <a:r>
              <a:rPr lang="en-US" sz="5400" dirty="0"/>
              <a:t>Literacy Gains – HS Credits</a:t>
            </a:r>
          </a:p>
        </p:txBody>
      </p:sp>
      <p:pic>
        <p:nvPicPr>
          <p:cNvPr id="2" name="Picture 1"/>
          <p:cNvPicPr>
            <a:picLocks noChangeAspect="1"/>
          </p:cNvPicPr>
          <p:nvPr/>
        </p:nvPicPr>
        <p:blipFill>
          <a:blip r:embed="rId3"/>
          <a:stretch>
            <a:fillRect/>
          </a:stretch>
        </p:blipFill>
        <p:spPr>
          <a:xfrm>
            <a:off x="463951" y="1362974"/>
            <a:ext cx="4570311" cy="3985403"/>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1420752" y="3944334"/>
            <a:ext cx="4657725" cy="2333625"/>
          </a:xfrm>
          <a:prstGeom prst="rect">
            <a:avLst/>
          </a:prstGeom>
        </p:spPr>
      </p:pic>
      <p:sp>
        <p:nvSpPr>
          <p:cNvPr id="6" name="TextBox 5"/>
          <p:cNvSpPr txBox="1"/>
          <p:nvPr/>
        </p:nvSpPr>
        <p:spPr>
          <a:xfrm>
            <a:off x="6676845" y="2950234"/>
            <a:ext cx="4787661" cy="3539430"/>
          </a:xfrm>
          <a:prstGeom prst="rect">
            <a:avLst/>
          </a:prstGeom>
          <a:noFill/>
          <a:ln>
            <a:solidFill>
              <a:schemeClr val="accent1"/>
            </a:solidFill>
          </a:ln>
        </p:spPr>
        <p:txBody>
          <a:bodyPr wrap="square" rtlCol="0">
            <a:spAutoFit/>
          </a:bodyPr>
          <a:lstStyle/>
          <a:p>
            <a:r>
              <a:rPr lang="en-US" sz="2800" dirty="0"/>
              <a:t>In TE, go to Records – Students – Records and refer to Instructional Levels:</a:t>
            </a:r>
          </a:p>
          <a:p>
            <a:pPr marL="285750" indent="-285750">
              <a:buFont typeface="Arial" panose="020B0604020202020204" pitchFamily="34" charset="0"/>
              <a:buChar char="•"/>
            </a:pPr>
            <a:r>
              <a:rPr lang="en-US" sz="2800" dirty="0"/>
              <a:t>Select ASE Low upon enrollment</a:t>
            </a:r>
          </a:p>
          <a:p>
            <a:pPr marL="285750" indent="-285750">
              <a:buFont typeface="Arial" panose="020B0604020202020204" pitchFamily="34" charset="0"/>
              <a:buChar char="•"/>
            </a:pPr>
            <a:r>
              <a:rPr lang="en-US" sz="2800" dirty="0"/>
              <a:t>Select ASE High later in the year once student progresses to the 11</a:t>
            </a:r>
            <a:r>
              <a:rPr lang="en-US" sz="2800" baseline="30000" dirty="0"/>
              <a:t>th</a:t>
            </a:r>
            <a:r>
              <a:rPr lang="en-US" sz="2800" dirty="0"/>
              <a:t> or 12</a:t>
            </a:r>
            <a:r>
              <a:rPr lang="en-US" sz="2800" baseline="30000" dirty="0"/>
              <a:t>th</a:t>
            </a:r>
            <a:r>
              <a:rPr lang="en-US" sz="2800" dirty="0"/>
              <a:t> grade level</a:t>
            </a:r>
          </a:p>
        </p:txBody>
      </p:sp>
      <p:pic>
        <p:nvPicPr>
          <p:cNvPr id="7" name="Picture 6">
            <a:extLst>
              <a:ext uri="{FF2B5EF4-FFF2-40B4-BE49-F238E27FC236}">
                <a16:creationId xmlns:a16="http://schemas.microsoft.com/office/drawing/2014/main" id="{54DFB7B6-4D63-4BD0-80E4-662ADEBABE67}"/>
              </a:ext>
            </a:extLst>
          </p:cNvPr>
          <p:cNvPicPr>
            <a:picLocks noChangeAspect="1"/>
          </p:cNvPicPr>
          <p:nvPr/>
        </p:nvPicPr>
        <p:blipFill>
          <a:blip r:embed="rId5"/>
          <a:stretch>
            <a:fillRect/>
          </a:stretch>
        </p:blipFill>
        <p:spPr>
          <a:xfrm>
            <a:off x="120771" y="6215320"/>
            <a:ext cx="2188654" cy="548688"/>
          </a:xfrm>
          <a:prstGeom prst="rect">
            <a:avLst/>
          </a:prstGeom>
        </p:spPr>
      </p:pic>
    </p:spTree>
    <p:extLst>
      <p:ext uri="{BB962C8B-B14F-4D97-AF65-F5344CB8AC3E}">
        <p14:creationId xmlns:p14="http://schemas.microsoft.com/office/powerpoint/2010/main" val="3926455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3763" y="76200"/>
            <a:ext cx="6858000" cy="1219200"/>
          </a:xfrm>
        </p:spPr>
        <p:txBody>
          <a:bodyPr/>
          <a:lstStyle/>
          <a:p>
            <a:r>
              <a:rPr lang="en-US" b="1" dirty="0"/>
              <a:t>OCTAE Memorandums</a:t>
            </a:r>
            <a:endParaRPr lang="en-US" dirty="0"/>
          </a:p>
        </p:txBody>
      </p:sp>
      <p:sp>
        <p:nvSpPr>
          <p:cNvPr id="3" name="Content Placeholder 2"/>
          <p:cNvSpPr>
            <a:spLocks noGrp="1"/>
          </p:cNvSpPr>
          <p:nvPr>
            <p:ph idx="1"/>
          </p:nvPr>
        </p:nvSpPr>
        <p:spPr>
          <a:xfrm>
            <a:off x="600501" y="1542197"/>
            <a:ext cx="11000096" cy="5179279"/>
          </a:xfrm>
        </p:spPr>
        <p:txBody>
          <a:bodyPr>
            <a:normAutofit/>
          </a:bodyPr>
          <a:lstStyle/>
          <a:p>
            <a:pPr marL="0" indent="0">
              <a:buNone/>
            </a:pPr>
            <a:r>
              <a:rPr lang="en-US" sz="3200" b="1" i="1" dirty="0"/>
              <a:t>OCTAE has disseminated Memorandum 20-3 (March 27, 2020) </a:t>
            </a:r>
            <a:r>
              <a:rPr lang="en-US" sz="3200" b="1" dirty="0"/>
              <a:t> 20-4 (April 17, 2020) and 20-5 (May 29, 2020)</a:t>
            </a:r>
          </a:p>
          <a:p>
            <a:pPr marL="0" indent="0">
              <a:buNone/>
            </a:pPr>
            <a:r>
              <a:rPr lang="en-US" sz="3200" dirty="0">
                <a:hlinkClick r:id="rId3"/>
              </a:rPr>
              <a:t>https://www2.ed.gov/policy/adulted/guid/memoranda.html</a:t>
            </a:r>
            <a:endParaRPr lang="en-US" sz="3200" dirty="0"/>
          </a:p>
          <a:p>
            <a:pPr marL="0" indent="0">
              <a:buNone/>
            </a:pPr>
            <a:endParaRPr lang="en-US" sz="3200" dirty="0"/>
          </a:p>
          <a:p>
            <a:r>
              <a:rPr lang="en-US" sz="3200" dirty="0"/>
              <a:t>Posted on CASAS Website: </a:t>
            </a:r>
            <a:r>
              <a:rPr lang="en-US" sz="3200" dirty="0">
                <a:hlinkClick r:id="rId4"/>
              </a:rPr>
              <a:t>https://www.casas.org/social-media-newsroom/2020/03/27/casas-testing-during-the-covid-19-pandemic</a:t>
            </a:r>
            <a:endParaRPr lang="en-US" sz="3200" dirty="0"/>
          </a:p>
          <a:p>
            <a:pPr marL="0" indent="0">
              <a:buNone/>
            </a:pPr>
            <a:endParaRPr lang="en-US" sz="3200"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3</a:t>
            </a:fld>
            <a:endParaRPr lang="en-US" altLang="en-US" dirty="0"/>
          </a:p>
        </p:txBody>
      </p:sp>
      <p:pic>
        <p:nvPicPr>
          <p:cNvPr id="6" name="Picture 5">
            <a:extLst>
              <a:ext uri="{FF2B5EF4-FFF2-40B4-BE49-F238E27FC236}">
                <a16:creationId xmlns:a16="http://schemas.microsoft.com/office/drawing/2014/main" id="{75097AF6-A74B-4C0E-91E2-77DFC7EAE1F0}"/>
              </a:ext>
            </a:extLst>
          </p:cNvPr>
          <p:cNvPicPr>
            <a:picLocks noChangeAspect="1"/>
          </p:cNvPicPr>
          <p:nvPr/>
        </p:nvPicPr>
        <p:blipFill>
          <a:blip r:embed="rId5"/>
          <a:stretch>
            <a:fillRect/>
          </a:stretch>
        </p:blipFill>
        <p:spPr>
          <a:xfrm>
            <a:off x="30824" y="6138727"/>
            <a:ext cx="2551786" cy="640080"/>
          </a:xfrm>
          <a:prstGeom prst="rect">
            <a:avLst/>
          </a:prstGeom>
        </p:spPr>
      </p:pic>
    </p:spTree>
    <p:extLst>
      <p:ext uri="{BB962C8B-B14F-4D97-AF65-F5344CB8AC3E}">
        <p14:creationId xmlns:p14="http://schemas.microsoft.com/office/powerpoint/2010/main" val="320567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771" y="195962"/>
            <a:ext cx="11283350" cy="923330"/>
          </a:xfrm>
          <a:prstGeom prst="rect">
            <a:avLst/>
          </a:prstGeom>
          <a:noFill/>
        </p:spPr>
        <p:txBody>
          <a:bodyPr wrap="square" rtlCol="0">
            <a:spAutoFit/>
          </a:bodyPr>
          <a:lstStyle/>
          <a:p>
            <a:r>
              <a:rPr lang="en-US" sz="5400" dirty="0"/>
              <a:t>Literacy Gains – CTE Related Outcomes</a:t>
            </a:r>
          </a:p>
        </p:txBody>
      </p:sp>
      <p:sp>
        <p:nvSpPr>
          <p:cNvPr id="5" name="TextBox 4"/>
          <p:cNvSpPr txBox="1"/>
          <p:nvPr/>
        </p:nvSpPr>
        <p:spPr>
          <a:xfrm>
            <a:off x="514709" y="996002"/>
            <a:ext cx="11162581" cy="5570756"/>
          </a:xfrm>
          <a:prstGeom prst="rect">
            <a:avLst/>
          </a:prstGeom>
          <a:noFill/>
          <a:ln>
            <a:solidFill>
              <a:schemeClr val="accent1"/>
            </a:solidFill>
          </a:ln>
        </p:spPr>
        <p:txBody>
          <a:bodyPr wrap="square" rtlCol="0">
            <a:spAutoFit/>
          </a:bodyPr>
          <a:lstStyle/>
          <a:p>
            <a:r>
              <a:rPr lang="en-US" sz="3200" b="1" u="sng" dirty="0"/>
              <a:t>Occupational Skills Gain:</a:t>
            </a:r>
          </a:p>
          <a:p>
            <a:pPr marL="285750" indent="-285750">
              <a:buFont typeface="Arial" panose="020B0604020202020204" pitchFamily="34" charset="0"/>
              <a:buChar char="•"/>
            </a:pPr>
            <a:r>
              <a:rPr lang="en-US" sz="3200" dirty="0"/>
              <a:t>Usually suggests accomplishment of a portion of a longer term program</a:t>
            </a:r>
          </a:p>
          <a:p>
            <a:pPr marL="742950" lvl="1" indent="-285750">
              <a:buFont typeface="Arial" panose="020B0604020202020204" pitchFamily="34" charset="0"/>
              <a:buChar char="•"/>
            </a:pPr>
            <a:r>
              <a:rPr lang="en-US" sz="2800" i="1" dirty="0"/>
              <a:t>For example</a:t>
            </a:r>
            <a:r>
              <a:rPr lang="en-US" sz="2800" dirty="0"/>
              <a:t>: a student enrolls in a long term welding program in CTE, which is five semesters/five modules long. </a:t>
            </a:r>
            <a:r>
              <a:rPr lang="en-US" sz="2800" b="1" i="1" dirty="0"/>
              <a:t>The student passes a skills check/written  test </a:t>
            </a:r>
            <a:r>
              <a:rPr lang="en-US" sz="2800" dirty="0"/>
              <a:t> that indicates the student is ready to finish Module I and enroll in Module II.</a:t>
            </a:r>
          </a:p>
          <a:p>
            <a:r>
              <a:rPr lang="en-US" sz="3200" b="1" u="sng" dirty="0"/>
              <a:t>Workforce Prep Outcome</a:t>
            </a:r>
            <a:r>
              <a:rPr lang="en-US" sz="3200" b="1" dirty="0"/>
              <a:t>:</a:t>
            </a:r>
          </a:p>
          <a:p>
            <a:pPr marL="285750" indent="-285750">
              <a:buFont typeface="Arial" panose="020B0604020202020204" pitchFamily="34" charset="0"/>
              <a:buChar char="•"/>
            </a:pPr>
            <a:r>
              <a:rPr lang="en-US" sz="3200" dirty="0"/>
              <a:t>Usually suggests completion of a shorter term program</a:t>
            </a:r>
          </a:p>
          <a:p>
            <a:pPr marL="742950" lvl="1" indent="-285750">
              <a:buFont typeface="Arial" panose="020B0604020202020204" pitchFamily="34" charset="0"/>
              <a:buChar char="•"/>
            </a:pPr>
            <a:r>
              <a:rPr lang="en-US" sz="2800" i="1" dirty="0"/>
              <a:t>For example</a:t>
            </a:r>
            <a:r>
              <a:rPr lang="en-US" sz="2800" dirty="0"/>
              <a:t>: a student enrolls and completes a 15 hour instructional module on job search strategies. </a:t>
            </a:r>
            <a:r>
              <a:rPr lang="en-US" sz="2800" b="1" i="1" dirty="0"/>
              <a:t>The student earns documentation </a:t>
            </a:r>
            <a:r>
              <a:rPr lang="en-US" sz="2800" dirty="0"/>
              <a:t>such as an informal certificate at the end of the instructional module.</a:t>
            </a:r>
          </a:p>
        </p:txBody>
      </p:sp>
    </p:spTree>
    <p:extLst>
      <p:ext uri="{BB962C8B-B14F-4D97-AF65-F5344CB8AC3E}">
        <p14:creationId xmlns:p14="http://schemas.microsoft.com/office/powerpoint/2010/main" val="1340497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2695" y="198407"/>
            <a:ext cx="7858663" cy="1569660"/>
          </a:xfrm>
          <a:prstGeom prst="rect">
            <a:avLst/>
          </a:prstGeom>
          <a:noFill/>
        </p:spPr>
        <p:txBody>
          <a:bodyPr wrap="square" rtlCol="0">
            <a:spAutoFit/>
          </a:bodyPr>
          <a:lstStyle/>
          <a:p>
            <a:r>
              <a:rPr lang="en-US" sz="4800" dirty="0"/>
              <a:t>Occupational Outcomes: Post-Secondary vs. Literacy Gains</a:t>
            </a:r>
          </a:p>
        </p:txBody>
      </p:sp>
      <p:sp>
        <p:nvSpPr>
          <p:cNvPr id="4" name="TextBox 3"/>
          <p:cNvSpPr txBox="1"/>
          <p:nvPr/>
        </p:nvSpPr>
        <p:spPr>
          <a:xfrm>
            <a:off x="362310" y="2693350"/>
            <a:ext cx="4399471" cy="3539430"/>
          </a:xfrm>
          <a:prstGeom prst="rect">
            <a:avLst/>
          </a:prstGeom>
          <a:noFill/>
          <a:ln>
            <a:solidFill>
              <a:schemeClr val="accent1"/>
            </a:solidFill>
          </a:ln>
        </p:spPr>
        <p:txBody>
          <a:bodyPr wrap="square" rtlCol="0">
            <a:spAutoFit/>
          </a:bodyPr>
          <a:lstStyle/>
          <a:p>
            <a:r>
              <a:rPr lang="en-US" sz="2800" b="1" u="sng" dirty="0"/>
              <a:t>Post-Secondary:</a:t>
            </a:r>
          </a:p>
          <a:p>
            <a:pPr marL="285750" indent="-285750">
              <a:buFont typeface="Arial" panose="020B0604020202020204" pitchFamily="34" charset="0"/>
              <a:buChar char="•"/>
            </a:pPr>
            <a:r>
              <a:rPr lang="en-US" sz="2800" dirty="0"/>
              <a:t>Attained Credential</a:t>
            </a:r>
          </a:p>
          <a:p>
            <a:pPr marL="285750" indent="-285750">
              <a:buFont typeface="Arial" panose="020B0604020202020204" pitchFamily="34" charset="0"/>
              <a:buChar char="•"/>
            </a:pPr>
            <a:r>
              <a:rPr lang="en-US" sz="2800" dirty="0"/>
              <a:t>Occupational licensure</a:t>
            </a:r>
          </a:p>
          <a:p>
            <a:pPr marL="285750" indent="-285750">
              <a:buFont typeface="Arial" panose="020B0604020202020204" pitchFamily="34" charset="0"/>
              <a:buChar char="•"/>
            </a:pPr>
            <a:r>
              <a:rPr lang="en-US" sz="2800" dirty="0"/>
              <a:t>Occupational certificate</a:t>
            </a:r>
          </a:p>
          <a:p>
            <a:endParaRPr lang="en-US" sz="2800" b="1" u="sng" dirty="0"/>
          </a:p>
          <a:p>
            <a:r>
              <a:rPr lang="en-US" sz="2800" b="1" u="sng" dirty="0"/>
              <a:t>Literacy Gains</a:t>
            </a:r>
            <a:r>
              <a:rPr lang="en-US" sz="2800" b="1" dirty="0"/>
              <a:t>:</a:t>
            </a:r>
          </a:p>
          <a:p>
            <a:pPr marL="285750" indent="-285750">
              <a:buFont typeface="Arial" panose="020B0604020202020204" pitchFamily="34" charset="0"/>
              <a:buChar char="•"/>
            </a:pPr>
            <a:r>
              <a:rPr lang="en-US" sz="2800" dirty="0"/>
              <a:t>Occupational Skills Gain</a:t>
            </a:r>
          </a:p>
          <a:p>
            <a:pPr marL="285750" indent="-285750">
              <a:buFont typeface="Arial" panose="020B0604020202020204" pitchFamily="34" charset="0"/>
              <a:buChar char="•"/>
            </a:pPr>
            <a:r>
              <a:rPr lang="en-US" sz="2800" dirty="0"/>
              <a:t>Workforce Prep Milestone</a:t>
            </a:r>
          </a:p>
        </p:txBody>
      </p:sp>
      <p:pic>
        <p:nvPicPr>
          <p:cNvPr id="5" name="Picture 4"/>
          <p:cNvPicPr>
            <a:picLocks noChangeAspect="1"/>
          </p:cNvPicPr>
          <p:nvPr/>
        </p:nvPicPr>
        <p:blipFill>
          <a:blip r:embed="rId3"/>
          <a:stretch>
            <a:fillRect/>
          </a:stretch>
        </p:blipFill>
        <p:spPr>
          <a:xfrm>
            <a:off x="8721303" y="198407"/>
            <a:ext cx="2924356" cy="2192196"/>
          </a:xfrm>
          <a:prstGeom prst="rect">
            <a:avLst/>
          </a:prstGeom>
          <a:ln>
            <a:solidFill>
              <a:schemeClr val="accent1"/>
            </a:solidFill>
          </a:ln>
        </p:spPr>
      </p:pic>
      <p:sp>
        <p:nvSpPr>
          <p:cNvPr id="6" name="TextBox 5"/>
          <p:cNvSpPr txBox="1"/>
          <p:nvPr/>
        </p:nvSpPr>
        <p:spPr>
          <a:xfrm>
            <a:off x="5037826" y="2693350"/>
            <a:ext cx="6625087" cy="3108543"/>
          </a:xfrm>
          <a:prstGeom prst="rect">
            <a:avLst/>
          </a:prstGeom>
          <a:noFill/>
          <a:ln>
            <a:solidFill>
              <a:schemeClr val="accent1"/>
            </a:solidFill>
          </a:ln>
        </p:spPr>
        <p:txBody>
          <a:bodyPr wrap="square" rtlCol="0">
            <a:spAutoFit/>
          </a:bodyPr>
          <a:lstStyle/>
          <a:p>
            <a:r>
              <a:rPr lang="en-US" sz="2800" b="1" dirty="0"/>
              <a:t>Post-Secondary</a:t>
            </a:r>
            <a:r>
              <a:rPr lang="en-US" sz="2800" dirty="0"/>
              <a:t> = </a:t>
            </a:r>
          </a:p>
          <a:p>
            <a:pPr marL="457200" indent="-457200">
              <a:buFont typeface="Arial" panose="020B0604020202020204" pitchFamily="34" charset="0"/>
              <a:buChar char="•"/>
            </a:pPr>
            <a:r>
              <a:rPr lang="en-US" sz="2800" dirty="0"/>
              <a:t>Completion of a longer term program</a:t>
            </a:r>
          </a:p>
          <a:p>
            <a:endParaRPr lang="en-US" sz="2800" dirty="0"/>
          </a:p>
          <a:p>
            <a:r>
              <a:rPr lang="en-US" sz="2800" dirty="0"/>
              <a:t>“</a:t>
            </a:r>
            <a:r>
              <a:rPr lang="en-US" sz="2800" b="1" dirty="0"/>
              <a:t>Literacy Gains</a:t>
            </a:r>
            <a:r>
              <a:rPr lang="en-US" sz="2800" dirty="0"/>
              <a:t>” = </a:t>
            </a:r>
          </a:p>
          <a:p>
            <a:pPr marL="457200" indent="-457200">
              <a:buFont typeface="Arial" panose="020B0604020202020204" pitchFamily="34" charset="0"/>
              <a:buChar char="•"/>
            </a:pPr>
            <a:r>
              <a:rPr lang="en-US" sz="2800" dirty="0"/>
              <a:t>Partial completion of a longer term program</a:t>
            </a:r>
          </a:p>
          <a:p>
            <a:pPr marL="457200" indent="-457200">
              <a:buFont typeface="Arial" panose="020B0604020202020204" pitchFamily="34" charset="0"/>
              <a:buChar char="•"/>
            </a:pPr>
            <a:r>
              <a:rPr lang="en-US" sz="2800" dirty="0"/>
              <a:t>Completion of a shorter term program</a:t>
            </a:r>
          </a:p>
        </p:txBody>
      </p:sp>
      <p:pic>
        <p:nvPicPr>
          <p:cNvPr id="7" name="Picture 6">
            <a:extLst>
              <a:ext uri="{FF2B5EF4-FFF2-40B4-BE49-F238E27FC236}">
                <a16:creationId xmlns:a16="http://schemas.microsoft.com/office/drawing/2014/main" id="{A4CB261A-939A-4747-89BF-A6A17AC72EE8}"/>
              </a:ext>
            </a:extLst>
          </p:cNvPr>
          <p:cNvPicPr>
            <a:picLocks noChangeAspect="1"/>
          </p:cNvPicPr>
          <p:nvPr/>
        </p:nvPicPr>
        <p:blipFill>
          <a:blip r:embed="rId4"/>
          <a:stretch>
            <a:fillRect/>
          </a:stretch>
        </p:blipFill>
        <p:spPr>
          <a:xfrm>
            <a:off x="115021" y="6309312"/>
            <a:ext cx="2188654" cy="548688"/>
          </a:xfrm>
          <a:prstGeom prst="rect">
            <a:avLst/>
          </a:prstGeom>
        </p:spPr>
      </p:pic>
    </p:spTree>
    <p:extLst>
      <p:ext uri="{BB962C8B-B14F-4D97-AF65-F5344CB8AC3E}">
        <p14:creationId xmlns:p14="http://schemas.microsoft.com/office/powerpoint/2010/main" val="1666202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49438" y="672142"/>
            <a:ext cx="11246941" cy="787279"/>
          </a:xfrm>
        </p:spPr>
        <p:txBody>
          <a:bodyPr>
            <a:normAutofit/>
          </a:bodyPr>
          <a:lstStyle/>
          <a:p>
            <a:pPr marL="0" indent="0">
              <a:buNone/>
            </a:pPr>
            <a:r>
              <a:rPr lang="en-US" sz="4800" dirty="0"/>
              <a:t>High School Diploma/HSE</a:t>
            </a:r>
          </a:p>
        </p:txBody>
      </p:sp>
      <p:sp>
        <p:nvSpPr>
          <p:cNvPr id="3" name="Content Placeholder 2"/>
          <p:cNvSpPr>
            <a:spLocks noGrp="1"/>
          </p:cNvSpPr>
          <p:nvPr>
            <p:ph sz="quarter" idx="11"/>
          </p:nvPr>
        </p:nvSpPr>
        <p:spPr>
          <a:xfrm>
            <a:off x="549437" y="2083118"/>
            <a:ext cx="11039809" cy="4115202"/>
          </a:xfrm>
        </p:spPr>
        <p:txBody>
          <a:bodyPr/>
          <a:lstStyle/>
          <a:p>
            <a:pPr marL="401822" lvl="1" indent="-401822"/>
            <a:r>
              <a:rPr lang="en-US" sz="3094" dirty="0" smtClean="0"/>
              <a:t>Earned </a:t>
            </a:r>
            <a:r>
              <a:rPr lang="en-US" sz="3094" dirty="0"/>
              <a:t>high school diploma</a:t>
            </a:r>
          </a:p>
          <a:p>
            <a:pPr marL="401822" indent="-401822"/>
            <a:r>
              <a:rPr lang="en-US" sz="3094" dirty="0"/>
              <a:t>Passed GED</a:t>
            </a:r>
          </a:p>
          <a:p>
            <a:pPr marL="401822" indent="-401822"/>
            <a:r>
              <a:rPr lang="en-US" sz="3094" dirty="0"/>
              <a:t>Passed </a:t>
            </a:r>
            <a:r>
              <a:rPr lang="en-US" sz="3094" dirty="0" err="1" smtClean="0"/>
              <a:t>HiSET</a:t>
            </a:r>
            <a:endParaRPr lang="en-US" sz="3094" dirty="0"/>
          </a:p>
        </p:txBody>
      </p:sp>
      <p:pic>
        <p:nvPicPr>
          <p:cNvPr id="5" name="Picture 4"/>
          <p:cNvPicPr>
            <a:picLocks noChangeAspect="1"/>
          </p:cNvPicPr>
          <p:nvPr/>
        </p:nvPicPr>
        <p:blipFill>
          <a:blip r:embed="rId2"/>
          <a:stretch>
            <a:fillRect/>
          </a:stretch>
        </p:blipFill>
        <p:spPr>
          <a:xfrm>
            <a:off x="9058509" y="532098"/>
            <a:ext cx="1761801" cy="1067369"/>
          </a:xfrm>
          <a:prstGeom prst="rect">
            <a:avLst/>
          </a:prstGeom>
        </p:spPr>
      </p:pic>
    </p:spTree>
    <p:extLst>
      <p:ext uri="{BB962C8B-B14F-4D97-AF65-F5344CB8AC3E}">
        <p14:creationId xmlns:p14="http://schemas.microsoft.com/office/powerpoint/2010/main" val="538694532"/>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93174" y="315324"/>
            <a:ext cx="8006103" cy="590315"/>
          </a:xfrm>
        </p:spPr>
        <p:txBody>
          <a:bodyPr>
            <a:noAutofit/>
          </a:bodyPr>
          <a:lstStyle/>
          <a:p>
            <a:pPr marL="0" indent="0">
              <a:buNone/>
            </a:pPr>
            <a:r>
              <a:rPr lang="en-US" sz="4800" dirty="0"/>
              <a:t>Postsecondary Credential Completion</a:t>
            </a:r>
          </a:p>
        </p:txBody>
      </p:sp>
      <p:sp>
        <p:nvSpPr>
          <p:cNvPr id="6" name="Rectangle 5">
            <a:extLst>
              <a:ext uri="{FF2B5EF4-FFF2-40B4-BE49-F238E27FC236}">
                <a16:creationId xmlns:a16="http://schemas.microsoft.com/office/drawing/2014/main" id="{AF9B71CB-150A-4094-8FA7-6D1323F6E5BD}"/>
              </a:ext>
            </a:extLst>
          </p:cNvPr>
          <p:cNvSpPr/>
          <p:nvPr/>
        </p:nvSpPr>
        <p:spPr>
          <a:xfrm>
            <a:off x="693174" y="1979840"/>
            <a:ext cx="9894824" cy="4034438"/>
          </a:xfrm>
          <a:prstGeom prst="rect">
            <a:avLst/>
          </a:prstGeom>
        </p:spPr>
        <p:txBody>
          <a:bodyPr wrap="square">
            <a:spAutoFit/>
          </a:bodyPr>
          <a:lstStyle/>
          <a:p>
            <a:pPr marL="0" lvl="4" algn="l"/>
            <a:r>
              <a:rPr lang="en-US" sz="2800" b="1" dirty="0"/>
              <a:t>For K12 community college CTE programs </a:t>
            </a:r>
            <a:r>
              <a:rPr lang="en-US" sz="2800" b="1" dirty="0">
                <a:solidFill>
                  <a:schemeClr val="tx1">
                    <a:lumMod val="65000"/>
                    <a:lumOff val="35000"/>
                  </a:schemeClr>
                </a:solidFill>
              </a:rPr>
              <a:t>-</a:t>
            </a:r>
            <a:r>
              <a:rPr lang="en-US" sz="2800" dirty="0"/>
              <a:t> Completion of a credential that leads to employment in a clearly-defined occupation including, but not necessarily limited to:</a:t>
            </a:r>
          </a:p>
          <a:p>
            <a:pPr marL="482186" lvl="5" indent="-321457">
              <a:spcBef>
                <a:spcPts val="422"/>
              </a:spcBef>
              <a:buClr>
                <a:srgbClr val="0070C0"/>
              </a:buClr>
              <a:buSzPct val="135000"/>
              <a:buFont typeface="Arial" panose="020B0604020202020204" pitchFamily="34" charset="0"/>
              <a:buChar char="•"/>
            </a:pPr>
            <a:r>
              <a:rPr lang="en-US" sz="2400" dirty="0"/>
              <a:t>Locally approved certificates eligible for inclusion on the Eligible Training Provider List (ETPL)</a:t>
            </a:r>
          </a:p>
          <a:p>
            <a:pPr marL="482186" lvl="5" indent="-321457">
              <a:spcBef>
                <a:spcPts val="422"/>
              </a:spcBef>
              <a:buClr>
                <a:srgbClr val="0070C0"/>
              </a:buClr>
              <a:buSzPct val="135000"/>
              <a:buFont typeface="Arial" panose="020B0604020202020204" pitchFamily="34" charset="0"/>
              <a:buChar char="•"/>
            </a:pPr>
            <a:r>
              <a:rPr lang="en-US" sz="2400" dirty="0"/>
              <a:t>CDCP CTE certificates with more than 48 instructional contact hours </a:t>
            </a:r>
          </a:p>
          <a:p>
            <a:pPr marL="482186" lvl="5" indent="-321457">
              <a:spcBef>
                <a:spcPts val="422"/>
              </a:spcBef>
              <a:buClr>
                <a:srgbClr val="0070C0"/>
              </a:buClr>
              <a:buSzPct val="135000"/>
              <a:buFont typeface="Arial" panose="020B0604020202020204" pitchFamily="34" charset="0"/>
              <a:buChar char="•"/>
            </a:pPr>
            <a:r>
              <a:rPr lang="en-US" sz="2400" dirty="0"/>
              <a:t>Certificates that meet the minimum threshold for inclusion under Perkins</a:t>
            </a:r>
          </a:p>
          <a:p>
            <a:pPr marL="482186" lvl="5" indent="-321457">
              <a:spcBef>
                <a:spcPts val="422"/>
              </a:spcBef>
              <a:buClr>
                <a:srgbClr val="0070C0"/>
              </a:buClr>
              <a:buSzPct val="135000"/>
              <a:buFont typeface="Arial" panose="020B0604020202020204" pitchFamily="34" charset="0"/>
              <a:buChar char="•"/>
            </a:pPr>
            <a:r>
              <a:rPr lang="en-US" sz="2400" dirty="0"/>
              <a:t>Certificates that meet the threshold for Title IV federal student aid</a:t>
            </a:r>
          </a:p>
          <a:p>
            <a:pPr marL="44647" lvl="5" indent="-44647">
              <a:spcBef>
                <a:spcPts val="1266"/>
              </a:spcBef>
              <a:buClr>
                <a:srgbClr val="0070C0"/>
              </a:buClr>
              <a:buSzPct val="135000"/>
            </a:pPr>
            <a:r>
              <a:rPr lang="en-US" sz="2800" b="1" dirty="0"/>
              <a:t>Completion of any degree or for credit certificate over 6 units</a:t>
            </a:r>
          </a:p>
        </p:txBody>
      </p:sp>
      <p:sp>
        <p:nvSpPr>
          <p:cNvPr id="7" name="TextBox 6"/>
          <p:cNvSpPr txBox="1"/>
          <p:nvPr/>
        </p:nvSpPr>
        <p:spPr>
          <a:xfrm>
            <a:off x="8824221" y="34707"/>
            <a:ext cx="1750950" cy="1050570"/>
          </a:xfrm>
          <a:prstGeom prst="rect">
            <a:avLst/>
          </a:prstGeom>
          <a:noFill/>
          <a:ln>
            <a:noFill/>
          </a:ln>
          <a:effectLst/>
        </p:spPr>
        <p:txBody>
          <a:bodyPr spcFirstLastPara="0" vert="horz" wrap="square" lIns="91083" tIns="91083" rIns="91083" bIns="91083" numCol="1" spcCol="1270" anchor="ctr" anchorCtr="0">
            <a:noAutofit/>
          </a:bodyPr>
          <a:lstStyle/>
          <a:p>
            <a:pPr algn="ctr" defTabSz="1062595">
              <a:lnSpc>
                <a:spcPct val="90000"/>
              </a:lnSpc>
              <a:spcBef>
                <a:spcPct val="0"/>
              </a:spcBef>
              <a:spcAft>
                <a:spcPct val="35000"/>
              </a:spcAft>
              <a:defRPr/>
            </a:pPr>
            <a:r>
              <a:rPr lang="en-US" sz="2391" dirty="0">
                <a:solidFill>
                  <a:sysClr val="window" lastClr="FFFFFF"/>
                </a:solidFill>
                <a:effectLst>
                  <a:outerShdw blurRad="38100" dist="38100" dir="2700000" algn="tl">
                    <a:srgbClr val="000000">
                      <a:alpha val="43137"/>
                    </a:srgbClr>
                  </a:outerShdw>
                </a:effectLst>
                <a:latin typeface="Calibri" panose="020F0502020204030204"/>
              </a:rPr>
              <a:t>Post-Secondary</a:t>
            </a:r>
          </a:p>
        </p:txBody>
      </p:sp>
      <p:grpSp>
        <p:nvGrpSpPr>
          <p:cNvPr id="8" name="Group 7"/>
          <p:cNvGrpSpPr/>
          <p:nvPr/>
        </p:nvGrpSpPr>
        <p:grpSpPr>
          <a:xfrm>
            <a:off x="9076865" y="315324"/>
            <a:ext cx="1776604" cy="1050570"/>
            <a:chOff x="1218270" y="1744694"/>
            <a:chExt cx="2526726" cy="1494144"/>
          </a:xfrm>
        </p:grpSpPr>
        <p:sp>
          <p:nvSpPr>
            <p:cNvPr id="9" name="Rectangle 8"/>
            <p:cNvSpPr/>
            <p:nvPr/>
          </p:nvSpPr>
          <p:spPr>
            <a:xfrm>
              <a:off x="1254756" y="1744694"/>
              <a:ext cx="2490240" cy="1494144"/>
            </a:xfrm>
            <a:prstGeom prst="rect">
              <a:avLst/>
            </a:prstGeom>
            <a:solidFill>
              <a:srgbClr val="FFC000">
                <a:lumMod val="75000"/>
              </a:srgbClr>
            </a:solidFill>
            <a:ln w="12700" cap="flat" cmpd="sng" algn="ctr">
              <a:solidFill>
                <a:sysClr val="window" lastClr="FFFFFF">
                  <a:hueOff val="0"/>
                  <a:satOff val="0"/>
                  <a:lumOff val="0"/>
                  <a:alphaOff val="0"/>
                </a:sysClr>
              </a:solidFill>
              <a:prstDash val="solid"/>
              <a:miter lim="800000"/>
            </a:ln>
            <a:effectLst/>
          </p:spPr>
        </p:sp>
        <p:sp>
          <p:nvSpPr>
            <p:cNvPr id="10" name="TextBox 9"/>
            <p:cNvSpPr txBox="1"/>
            <p:nvPr/>
          </p:nvSpPr>
          <p:spPr>
            <a:xfrm>
              <a:off x="1218270" y="1744694"/>
              <a:ext cx="2490240" cy="1494144"/>
            </a:xfrm>
            <a:prstGeom prst="rect">
              <a:avLst/>
            </a:prstGeom>
            <a:noFill/>
            <a:ln>
              <a:noFill/>
            </a:ln>
            <a:effectLst/>
          </p:spPr>
          <p:txBody>
            <a:bodyPr spcFirstLastPara="0" vert="horz" wrap="square" lIns="91083" tIns="91083" rIns="91083" bIns="91083" numCol="1" spcCol="1270" anchor="ctr" anchorCtr="0">
              <a:noAutofit/>
            </a:bodyPr>
            <a:lstStyle/>
            <a:p>
              <a:pPr algn="ctr" defTabSz="1062595">
                <a:lnSpc>
                  <a:spcPct val="90000"/>
                </a:lnSpc>
                <a:spcBef>
                  <a:spcPct val="0"/>
                </a:spcBef>
                <a:spcAft>
                  <a:spcPct val="35000"/>
                </a:spcAft>
                <a:defRPr/>
              </a:pPr>
              <a:r>
                <a:rPr lang="en-US" sz="2391" dirty="0">
                  <a:solidFill>
                    <a:sysClr val="window" lastClr="FFFFFF"/>
                  </a:solidFill>
                  <a:effectLst>
                    <a:outerShdw blurRad="38100" dist="38100" dir="2700000" algn="tl">
                      <a:srgbClr val="000000">
                        <a:alpha val="43137"/>
                      </a:srgbClr>
                    </a:outerShdw>
                  </a:effectLst>
                  <a:latin typeface="Calibri" panose="020F0502020204030204"/>
                </a:rPr>
                <a:t>Post-Secondary</a:t>
              </a:r>
            </a:p>
          </p:txBody>
        </p:sp>
      </p:grpSp>
    </p:spTree>
    <p:extLst>
      <p:ext uri="{BB962C8B-B14F-4D97-AF65-F5344CB8AC3E}">
        <p14:creationId xmlns:p14="http://schemas.microsoft.com/office/powerpoint/2010/main" val="3479435130"/>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05291" y="334358"/>
            <a:ext cx="8006103" cy="590315"/>
          </a:xfrm>
        </p:spPr>
        <p:txBody>
          <a:bodyPr>
            <a:noAutofit/>
          </a:bodyPr>
          <a:lstStyle/>
          <a:p>
            <a:pPr marL="0" indent="0">
              <a:buNone/>
            </a:pPr>
            <a:r>
              <a:rPr lang="en-US" sz="4800" dirty="0"/>
              <a:t>Postsecondary Credential Completion</a:t>
            </a:r>
          </a:p>
        </p:txBody>
      </p:sp>
      <p:sp>
        <p:nvSpPr>
          <p:cNvPr id="6" name="Rectangle 5">
            <a:extLst>
              <a:ext uri="{FF2B5EF4-FFF2-40B4-BE49-F238E27FC236}">
                <a16:creationId xmlns:a16="http://schemas.microsoft.com/office/drawing/2014/main" id="{AF9B71CB-150A-4094-8FA7-6D1323F6E5BD}"/>
              </a:ext>
            </a:extLst>
          </p:cNvPr>
          <p:cNvSpPr/>
          <p:nvPr/>
        </p:nvSpPr>
        <p:spPr>
          <a:xfrm>
            <a:off x="805291" y="1920846"/>
            <a:ext cx="10418232" cy="3642023"/>
          </a:xfrm>
          <a:prstGeom prst="rect">
            <a:avLst/>
          </a:prstGeom>
        </p:spPr>
        <p:txBody>
          <a:bodyPr wrap="square">
            <a:spAutoFit/>
          </a:bodyPr>
          <a:lstStyle/>
          <a:p>
            <a:pPr marL="160729" lvl="4">
              <a:spcBef>
                <a:spcPts val="422"/>
              </a:spcBef>
              <a:buClr>
                <a:srgbClr val="0070C0"/>
              </a:buClr>
              <a:buSzPct val="135000"/>
            </a:pPr>
            <a:r>
              <a:rPr lang="en-US" sz="3200" dirty="0"/>
              <a:t>Workforce preparation (work readiness) or occupational safety certificates (e.g. OSHA or </a:t>
            </a:r>
            <a:r>
              <a:rPr lang="en-US" sz="3200" dirty="0" err="1"/>
              <a:t>Safeserve</a:t>
            </a:r>
            <a:r>
              <a:rPr lang="en-US" sz="3200" dirty="0"/>
              <a:t>) </a:t>
            </a:r>
            <a:r>
              <a:rPr lang="en-US" sz="3200" b="1" dirty="0"/>
              <a:t>ARE NOT</a:t>
            </a:r>
            <a:r>
              <a:rPr lang="en-US" sz="3200" dirty="0"/>
              <a:t> counted for completion under this metric</a:t>
            </a:r>
          </a:p>
          <a:p>
            <a:pPr marL="160729" lvl="4">
              <a:spcBef>
                <a:spcPts val="422"/>
              </a:spcBef>
              <a:buClr>
                <a:srgbClr val="0070C0"/>
              </a:buClr>
              <a:buSzPct val="135000"/>
            </a:pPr>
            <a:endParaRPr lang="en-US" sz="3200" dirty="0"/>
          </a:p>
          <a:p>
            <a:pPr marL="160729" lvl="4">
              <a:spcBef>
                <a:spcPts val="422"/>
              </a:spcBef>
              <a:buClr>
                <a:srgbClr val="0070C0"/>
              </a:buClr>
              <a:buSzPct val="135000"/>
            </a:pPr>
            <a:r>
              <a:rPr lang="en-US" sz="3200" dirty="0"/>
              <a:t>These outcomes should count as short term services, </a:t>
            </a:r>
            <a:r>
              <a:rPr lang="en-US" sz="3200" dirty="0" smtClean="0"/>
              <a:t>or Workforce Preparation outcomes -- not </a:t>
            </a:r>
            <a:r>
              <a:rPr lang="en-US" sz="3200" dirty="0"/>
              <a:t>Post-Secondary outcomes</a:t>
            </a:r>
          </a:p>
        </p:txBody>
      </p:sp>
      <p:sp>
        <p:nvSpPr>
          <p:cNvPr id="7" name="TextBox 6"/>
          <p:cNvSpPr txBox="1"/>
          <p:nvPr/>
        </p:nvSpPr>
        <p:spPr>
          <a:xfrm>
            <a:off x="8824221" y="34707"/>
            <a:ext cx="1750950" cy="1050570"/>
          </a:xfrm>
          <a:prstGeom prst="rect">
            <a:avLst/>
          </a:prstGeom>
          <a:noFill/>
          <a:ln>
            <a:noFill/>
          </a:ln>
          <a:effectLst/>
        </p:spPr>
        <p:txBody>
          <a:bodyPr spcFirstLastPara="0" vert="horz" wrap="square" lIns="91083" tIns="91083" rIns="91083" bIns="91083" numCol="1" spcCol="1270" anchor="ctr" anchorCtr="0">
            <a:noAutofit/>
          </a:bodyPr>
          <a:lstStyle/>
          <a:p>
            <a:pPr algn="ctr" defTabSz="1062595">
              <a:lnSpc>
                <a:spcPct val="90000"/>
              </a:lnSpc>
              <a:spcBef>
                <a:spcPct val="0"/>
              </a:spcBef>
              <a:spcAft>
                <a:spcPct val="35000"/>
              </a:spcAft>
              <a:defRPr/>
            </a:pPr>
            <a:r>
              <a:rPr lang="en-US" sz="2391" dirty="0">
                <a:solidFill>
                  <a:sysClr val="window" lastClr="FFFFFF"/>
                </a:solidFill>
                <a:effectLst>
                  <a:outerShdw blurRad="38100" dist="38100" dir="2700000" algn="tl">
                    <a:srgbClr val="000000">
                      <a:alpha val="43137"/>
                    </a:srgbClr>
                  </a:outerShdw>
                </a:effectLst>
                <a:latin typeface="Calibri" panose="020F0502020204030204"/>
              </a:rPr>
              <a:t>Post-Secondary</a:t>
            </a:r>
          </a:p>
        </p:txBody>
      </p:sp>
      <p:grpSp>
        <p:nvGrpSpPr>
          <p:cNvPr id="8" name="Group 7"/>
          <p:cNvGrpSpPr/>
          <p:nvPr/>
        </p:nvGrpSpPr>
        <p:grpSpPr>
          <a:xfrm>
            <a:off x="8837048" y="104231"/>
            <a:ext cx="1750950" cy="1050570"/>
            <a:chOff x="1254756" y="1744694"/>
            <a:chExt cx="2490240" cy="1494144"/>
          </a:xfrm>
        </p:grpSpPr>
        <p:sp>
          <p:nvSpPr>
            <p:cNvPr id="9" name="Rectangle 8"/>
            <p:cNvSpPr/>
            <p:nvPr/>
          </p:nvSpPr>
          <p:spPr>
            <a:xfrm>
              <a:off x="1254756" y="1744694"/>
              <a:ext cx="2490240" cy="1494144"/>
            </a:xfrm>
            <a:prstGeom prst="rect">
              <a:avLst/>
            </a:prstGeom>
            <a:solidFill>
              <a:srgbClr val="FFC000">
                <a:lumMod val="75000"/>
              </a:srgbClr>
            </a:solidFill>
            <a:ln w="12700" cap="flat" cmpd="sng" algn="ctr">
              <a:solidFill>
                <a:sysClr val="window" lastClr="FFFFFF">
                  <a:hueOff val="0"/>
                  <a:satOff val="0"/>
                  <a:lumOff val="0"/>
                  <a:alphaOff val="0"/>
                </a:sysClr>
              </a:solidFill>
              <a:prstDash val="solid"/>
              <a:miter lim="800000"/>
            </a:ln>
            <a:effectLst/>
          </p:spPr>
        </p:sp>
        <p:sp>
          <p:nvSpPr>
            <p:cNvPr id="10" name="TextBox 9"/>
            <p:cNvSpPr txBox="1"/>
            <p:nvPr/>
          </p:nvSpPr>
          <p:spPr>
            <a:xfrm>
              <a:off x="1254756" y="1744694"/>
              <a:ext cx="2490240" cy="1494144"/>
            </a:xfrm>
            <a:prstGeom prst="rect">
              <a:avLst/>
            </a:prstGeom>
            <a:noFill/>
            <a:ln>
              <a:noFill/>
            </a:ln>
            <a:effectLst/>
          </p:spPr>
          <p:txBody>
            <a:bodyPr spcFirstLastPara="0" vert="horz" wrap="square" lIns="91083" tIns="91083" rIns="91083" bIns="91083" numCol="1" spcCol="1270" anchor="ctr" anchorCtr="0">
              <a:noAutofit/>
            </a:bodyPr>
            <a:lstStyle/>
            <a:p>
              <a:pPr algn="ctr" defTabSz="1062595">
                <a:lnSpc>
                  <a:spcPct val="90000"/>
                </a:lnSpc>
                <a:spcBef>
                  <a:spcPct val="0"/>
                </a:spcBef>
                <a:spcAft>
                  <a:spcPct val="35000"/>
                </a:spcAft>
                <a:defRPr/>
              </a:pPr>
              <a:r>
                <a:rPr lang="en-US" sz="2391" dirty="0">
                  <a:solidFill>
                    <a:sysClr val="window" lastClr="FFFFFF"/>
                  </a:solidFill>
                  <a:effectLst>
                    <a:outerShdw blurRad="38100" dist="38100" dir="2700000" algn="tl">
                      <a:srgbClr val="000000">
                        <a:alpha val="43137"/>
                      </a:srgbClr>
                    </a:outerShdw>
                  </a:effectLst>
                  <a:latin typeface="Calibri" panose="020F0502020204030204"/>
                </a:rPr>
                <a:t>Post-Secondary</a:t>
              </a:r>
            </a:p>
          </p:txBody>
        </p:sp>
      </p:grpSp>
    </p:spTree>
    <p:extLst>
      <p:ext uri="{BB962C8B-B14F-4D97-AF65-F5344CB8AC3E}">
        <p14:creationId xmlns:p14="http://schemas.microsoft.com/office/powerpoint/2010/main" val="2488159882"/>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543465" y="526211"/>
          <a:ext cx="10429358" cy="526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Table 9"/>
          <p:cNvGraphicFramePr>
            <a:graphicFrameLocks noGrp="1"/>
          </p:cNvGraphicFramePr>
          <p:nvPr/>
        </p:nvGraphicFramePr>
        <p:xfrm>
          <a:off x="3714151" y="1843134"/>
          <a:ext cx="7042988" cy="4632960"/>
        </p:xfrm>
        <a:graphic>
          <a:graphicData uri="http://schemas.openxmlformats.org/drawingml/2006/table">
            <a:tbl>
              <a:tblPr firstRow="1" bandRow="1">
                <a:tableStyleId>{5C22544A-7EE6-4342-B048-85BDC9FD1C3A}</a:tableStyleId>
              </a:tblPr>
              <a:tblGrid>
                <a:gridCol w="3521494">
                  <a:extLst>
                    <a:ext uri="{9D8B030D-6E8A-4147-A177-3AD203B41FA5}">
                      <a16:colId xmlns:a16="http://schemas.microsoft.com/office/drawing/2014/main" val="298442227"/>
                    </a:ext>
                  </a:extLst>
                </a:gridCol>
                <a:gridCol w="3521494">
                  <a:extLst>
                    <a:ext uri="{9D8B030D-6E8A-4147-A177-3AD203B41FA5}">
                      <a16:colId xmlns:a16="http://schemas.microsoft.com/office/drawing/2014/main" val="3636675005"/>
                    </a:ext>
                  </a:extLst>
                </a:gridCol>
              </a:tblGrid>
              <a:tr h="370840">
                <a:tc>
                  <a:txBody>
                    <a:bodyPr/>
                    <a:lstStyle/>
                    <a:p>
                      <a:r>
                        <a:rPr lang="en-US" sz="2800" dirty="0"/>
                        <a:t>AEBG Title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800" dirty="0"/>
                        <a:t>Update Record</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01689307"/>
                  </a:ext>
                </a:extLst>
              </a:tr>
              <a:tr h="370840">
                <a:tc>
                  <a:txBody>
                    <a:bodyPr/>
                    <a:lstStyle/>
                    <a:p>
                      <a:pPr marL="0" indent="0" defTabSz="685797">
                        <a:buFont typeface="Arial" panose="020B0604020202020204" pitchFamily="34" charset="0"/>
                        <a:buNone/>
                      </a:pPr>
                      <a:r>
                        <a:rPr lang="en-US" sz="2800" dirty="0">
                          <a:solidFill>
                            <a:prstClr val="black"/>
                          </a:solidFill>
                          <a:latin typeface="+mn-lt"/>
                        </a:rPr>
                        <a:t>Transition to ASE</a:t>
                      </a:r>
                    </a:p>
                  </a:txBody>
                  <a:tcPr>
                    <a:lnL w="12700" cap="flat" cmpd="sng" algn="ctr">
                      <a:solidFill>
                        <a:schemeClr val="tx1"/>
                      </a:solidFill>
                      <a:prstDash val="solid"/>
                      <a:round/>
                      <a:headEnd type="none" w="med" len="med"/>
                      <a:tailEnd type="none" w="med" len="med"/>
                    </a:lnL>
                  </a:tcPr>
                </a:tc>
                <a:tc>
                  <a:txBody>
                    <a:bodyPr/>
                    <a:lstStyle/>
                    <a:p>
                      <a:r>
                        <a:rPr lang="en-US" sz="2800" dirty="0"/>
                        <a:t>No “bubble” but via instructional</a:t>
                      </a:r>
                      <a:r>
                        <a:rPr lang="en-US" sz="2800" baseline="0" dirty="0"/>
                        <a:t> program</a:t>
                      </a:r>
                      <a:endParaRPr lang="en-US" sz="28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23637617"/>
                  </a:ext>
                </a:extLst>
              </a:tr>
              <a:tr h="370840">
                <a:tc>
                  <a:txBody>
                    <a:bodyPr/>
                    <a:lstStyle/>
                    <a:p>
                      <a:pPr marL="0" indent="0" defTabSz="685797">
                        <a:buFont typeface="Arial" panose="020B0604020202020204" pitchFamily="34" charset="0"/>
                        <a:buNone/>
                      </a:pPr>
                      <a:r>
                        <a:rPr lang="en-US" sz="2800" dirty="0">
                          <a:solidFill>
                            <a:prstClr val="black"/>
                          </a:solidFill>
                        </a:rPr>
                        <a:t>Transition to Post-Secondary/CTE</a:t>
                      </a:r>
                    </a:p>
                    <a:p>
                      <a:endParaRPr lang="en-US" sz="2800" dirty="0"/>
                    </a:p>
                  </a:txBody>
                  <a:tcPr>
                    <a:lnL w="12700" cap="flat" cmpd="sng" algn="ctr">
                      <a:solidFill>
                        <a:schemeClr val="tx1"/>
                      </a:solidFill>
                      <a:prstDash val="solid"/>
                      <a:round/>
                      <a:headEnd type="none" w="med" len="med"/>
                      <a:tailEnd type="none" w="med" len="med"/>
                    </a:lnL>
                  </a:tcPr>
                </a:tc>
                <a:tc>
                  <a:txBody>
                    <a:bodyPr/>
                    <a:lstStyle/>
                    <a:p>
                      <a:pPr marL="285750" indent="-285750">
                        <a:buFont typeface="Arial" panose="020B0604020202020204" pitchFamily="34" charset="0"/>
                        <a:buChar char="•"/>
                      </a:pPr>
                      <a:r>
                        <a:rPr lang="en-US" sz="2800" dirty="0"/>
                        <a:t>Entered job training</a:t>
                      </a:r>
                    </a:p>
                    <a:p>
                      <a:pPr marL="285750" indent="-285750">
                        <a:buFont typeface="Arial" panose="020B0604020202020204" pitchFamily="34" charset="0"/>
                        <a:buChar char="•"/>
                      </a:pPr>
                      <a:r>
                        <a:rPr lang="en-US" sz="2800" dirty="0"/>
                        <a:t>Entered training pgm</a:t>
                      </a:r>
                    </a:p>
                    <a:p>
                      <a:pPr marL="285750" indent="-285750">
                        <a:buFont typeface="Arial" panose="020B0604020202020204" pitchFamily="34" charset="0"/>
                        <a:buChar char="•"/>
                      </a:pPr>
                      <a:r>
                        <a:rPr lang="en-US" sz="2800" dirty="0"/>
                        <a:t>Entered apprenticeship</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57410779"/>
                  </a:ext>
                </a:extLst>
              </a:tr>
              <a:tr h="370840">
                <a:tc>
                  <a:txBody>
                    <a:bodyPr/>
                    <a:lstStyle/>
                    <a:p>
                      <a:pPr marL="0" indent="0" defTabSz="685797">
                        <a:buFont typeface="Arial" panose="020B0604020202020204" pitchFamily="34" charset="0"/>
                        <a:buNone/>
                      </a:pPr>
                      <a:r>
                        <a:rPr lang="en-US" sz="2800" dirty="0">
                          <a:solidFill>
                            <a:prstClr val="black"/>
                          </a:solidFill>
                          <a:latin typeface="+mn-lt"/>
                        </a:rPr>
                        <a:t>Transition to Post-Secondary/College</a:t>
                      </a:r>
                    </a:p>
                    <a:p>
                      <a:endParaRPr lang="en-US" sz="28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2800" dirty="0"/>
                        <a:t>Enrolled in secondary</a:t>
                      </a:r>
                    </a:p>
                    <a:p>
                      <a:pPr marL="285750" indent="-285750">
                        <a:buFont typeface="Arial" panose="020B0604020202020204" pitchFamily="34" charset="0"/>
                        <a:buChar char="•"/>
                      </a:pPr>
                      <a:r>
                        <a:rPr lang="en-US" sz="2800" dirty="0"/>
                        <a:t>Transition to credit</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0614372"/>
                  </a:ext>
                </a:extLst>
              </a:tr>
            </a:tbl>
          </a:graphicData>
        </a:graphic>
      </p:graphicFrame>
      <p:pic>
        <p:nvPicPr>
          <p:cNvPr id="4" name="Picture 3">
            <a:extLst>
              <a:ext uri="{FF2B5EF4-FFF2-40B4-BE49-F238E27FC236}">
                <a16:creationId xmlns:a16="http://schemas.microsoft.com/office/drawing/2014/main" id="{CF31E262-D445-4517-9C24-56253CFABE21}"/>
              </a:ext>
            </a:extLst>
          </p:cNvPr>
          <p:cNvPicPr>
            <a:picLocks noChangeAspect="1"/>
          </p:cNvPicPr>
          <p:nvPr/>
        </p:nvPicPr>
        <p:blipFill>
          <a:blip r:embed="rId8"/>
          <a:stretch>
            <a:fillRect/>
          </a:stretch>
        </p:blipFill>
        <p:spPr>
          <a:xfrm>
            <a:off x="80351" y="6201750"/>
            <a:ext cx="2188654" cy="548688"/>
          </a:xfrm>
          <a:prstGeom prst="rect">
            <a:avLst/>
          </a:prstGeom>
        </p:spPr>
      </p:pic>
    </p:spTree>
    <p:extLst>
      <p:ext uri="{BB962C8B-B14F-4D97-AF65-F5344CB8AC3E}">
        <p14:creationId xmlns:p14="http://schemas.microsoft.com/office/powerpoint/2010/main" val="2816770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3849" y="215080"/>
            <a:ext cx="7832785" cy="923330"/>
          </a:xfrm>
          <a:prstGeom prst="rect">
            <a:avLst/>
          </a:prstGeom>
          <a:noFill/>
        </p:spPr>
        <p:txBody>
          <a:bodyPr wrap="square" rtlCol="0">
            <a:spAutoFit/>
          </a:bodyPr>
          <a:lstStyle/>
          <a:p>
            <a:r>
              <a:rPr lang="en-US" sz="5400" dirty="0"/>
              <a:t>Transition </a:t>
            </a:r>
          </a:p>
        </p:txBody>
      </p:sp>
      <p:grpSp>
        <p:nvGrpSpPr>
          <p:cNvPr id="5" name="Group 4"/>
          <p:cNvGrpSpPr/>
          <p:nvPr/>
        </p:nvGrpSpPr>
        <p:grpSpPr>
          <a:xfrm>
            <a:off x="2253603" y="1917202"/>
            <a:ext cx="1835220" cy="1015694"/>
            <a:chOff x="366205" y="2789849"/>
            <a:chExt cx="1835220" cy="843511"/>
          </a:xfrm>
        </p:grpSpPr>
        <p:sp>
          <p:nvSpPr>
            <p:cNvPr id="9" name="Rectangle 8"/>
            <p:cNvSpPr/>
            <p:nvPr/>
          </p:nvSpPr>
          <p:spPr>
            <a:xfrm>
              <a:off x="366205" y="2789849"/>
              <a:ext cx="1835220" cy="843511"/>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0" name="TextBox 9"/>
            <p:cNvSpPr txBox="1"/>
            <p:nvPr/>
          </p:nvSpPr>
          <p:spPr>
            <a:xfrm>
              <a:off x="366205" y="2789849"/>
              <a:ext cx="1835220" cy="843511"/>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K12 Adult Education </a:t>
              </a:r>
            </a:p>
            <a:p>
              <a:pPr lvl="0" algn="ctr" defTabSz="933450">
                <a:lnSpc>
                  <a:spcPct val="90000"/>
                </a:lnSpc>
                <a:spcBef>
                  <a:spcPct val="0"/>
                </a:spcBef>
                <a:spcAft>
                  <a:spcPct val="35000"/>
                </a:spcAft>
              </a:pPr>
              <a:r>
                <a:rPr lang="en-US" sz="2100" kern="1200" dirty="0"/>
                <a:t>(ABE, ASE, ESL)</a:t>
              </a:r>
            </a:p>
          </p:txBody>
        </p:sp>
      </p:grpSp>
      <p:grpSp>
        <p:nvGrpSpPr>
          <p:cNvPr id="6" name="Group 5"/>
          <p:cNvGrpSpPr/>
          <p:nvPr/>
        </p:nvGrpSpPr>
        <p:grpSpPr>
          <a:xfrm>
            <a:off x="8439593" y="1858410"/>
            <a:ext cx="1835220" cy="843511"/>
            <a:chOff x="6215779" y="2774187"/>
            <a:chExt cx="1835220" cy="843511"/>
          </a:xfrm>
        </p:grpSpPr>
        <p:sp>
          <p:nvSpPr>
            <p:cNvPr id="7" name="Rectangle 6"/>
            <p:cNvSpPr/>
            <p:nvPr/>
          </p:nvSpPr>
          <p:spPr>
            <a:xfrm>
              <a:off x="6215779" y="2774187"/>
              <a:ext cx="1835220" cy="843511"/>
            </a:xfrm>
            <a:prstGeom prst="rect">
              <a:avLst/>
            </a:prstGeom>
            <a:solidFill>
              <a:srgbClr val="FF0000"/>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8" name="TextBox 7"/>
            <p:cNvSpPr txBox="1"/>
            <p:nvPr/>
          </p:nvSpPr>
          <p:spPr>
            <a:xfrm>
              <a:off x="6215779" y="2774187"/>
              <a:ext cx="1835220" cy="843511"/>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K12 Adult Ed CTE</a:t>
              </a:r>
            </a:p>
          </p:txBody>
        </p:sp>
      </p:grpSp>
      <p:grpSp>
        <p:nvGrpSpPr>
          <p:cNvPr id="11" name="Group 10"/>
          <p:cNvGrpSpPr/>
          <p:nvPr/>
        </p:nvGrpSpPr>
        <p:grpSpPr>
          <a:xfrm>
            <a:off x="2253603" y="4400550"/>
            <a:ext cx="1835220" cy="1014205"/>
            <a:chOff x="366205" y="2789849"/>
            <a:chExt cx="1835220" cy="843511"/>
          </a:xfrm>
        </p:grpSpPr>
        <p:sp>
          <p:nvSpPr>
            <p:cNvPr id="15" name="Rectangle 14"/>
            <p:cNvSpPr/>
            <p:nvPr/>
          </p:nvSpPr>
          <p:spPr>
            <a:xfrm>
              <a:off x="366205" y="2789849"/>
              <a:ext cx="1835220" cy="843511"/>
            </a:xfrm>
            <a:prstGeom prst="rect">
              <a:avLst/>
            </a:prstGeom>
            <a:ln>
              <a:solidFill>
                <a:schemeClr val="tx1"/>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6" name="TextBox 15"/>
            <p:cNvSpPr txBox="1"/>
            <p:nvPr/>
          </p:nvSpPr>
          <p:spPr>
            <a:xfrm>
              <a:off x="366205" y="2789849"/>
              <a:ext cx="1835220" cy="843511"/>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Non Credit CC</a:t>
              </a:r>
            </a:p>
            <a:p>
              <a:pPr algn="ctr" defTabSz="933450">
                <a:lnSpc>
                  <a:spcPct val="90000"/>
                </a:lnSpc>
                <a:spcBef>
                  <a:spcPct val="0"/>
                </a:spcBef>
                <a:spcAft>
                  <a:spcPct val="35000"/>
                </a:spcAft>
              </a:pPr>
              <a:r>
                <a:rPr lang="en-US" sz="2100" dirty="0"/>
                <a:t>(ABE, ASE, ESL)</a:t>
              </a:r>
            </a:p>
          </p:txBody>
        </p:sp>
      </p:grpSp>
      <p:grpSp>
        <p:nvGrpSpPr>
          <p:cNvPr id="12" name="Group 11"/>
          <p:cNvGrpSpPr/>
          <p:nvPr/>
        </p:nvGrpSpPr>
        <p:grpSpPr>
          <a:xfrm>
            <a:off x="9701220" y="2511140"/>
            <a:ext cx="1835220" cy="843511"/>
            <a:chOff x="6215779" y="2774187"/>
            <a:chExt cx="1835220" cy="843511"/>
          </a:xfrm>
        </p:grpSpPr>
        <p:sp>
          <p:nvSpPr>
            <p:cNvPr id="13" name="Rectangle 12"/>
            <p:cNvSpPr/>
            <p:nvPr/>
          </p:nvSpPr>
          <p:spPr>
            <a:xfrm>
              <a:off x="6215779" y="2774187"/>
              <a:ext cx="1835220" cy="843511"/>
            </a:xfrm>
            <a:prstGeom prst="rect">
              <a:avLst/>
            </a:prstGeom>
            <a:solidFill>
              <a:srgbClr val="FF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4" name="TextBox 13"/>
            <p:cNvSpPr txBox="1"/>
            <p:nvPr/>
          </p:nvSpPr>
          <p:spPr>
            <a:xfrm>
              <a:off x="6215779" y="2774187"/>
              <a:ext cx="1835220" cy="8435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CC CTE</a:t>
              </a:r>
            </a:p>
          </p:txBody>
        </p:sp>
      </p:grpSp>
      <p:grpSp>
        <p:nvGrpSpPr>
          <p:cNvPr id="17" name="Group 16"/>
          <p:cNvGrpSpPr/>
          <p:nvPr/>
        </p:nvGrpSpPr>
        <p:grpSpPr>
          <a:xfrm>
            <a:off x="8103177" y="4571243"/>
            <a:ext cx="1835220" cy="843511"/>
            <a:chOff x="6215779" y="2774187"/>
            <a:chExt cx="1835220" cy="843511"/>
          </a:xfrm>
        </p:grpSpPr>
        <p:sp>
          <p:nvSpPr>
            <p:cNvPr id="18" name="Rectangle 17"/>
            <p:cNvSpPr/>
            <p:nvPr/>
          </p:nvSpPr>
          <p:spPr>
            <a:xfrm>
              <a:off x="6215779" y="2774187"/>
              <a:ext cx="1835220" cy="843511"/>
            </a:xfrm>
            <a:prstGeom prst="rect">
              <a:avLst/>
            </a:prstGeom>
            <a:solidFill>
              <a:srgbClr val="FF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TextBox 18"/>
            <p:cNvSpPr txBox="1"/>
            <p:nvPr/>
          </p:nvSpPr>
          <p:spPr>
            <a:xfrm>
              <a:off x="6215779" y="2774187"/>
              <a:ext cx="1835220" cy="843511"/>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For Credit CC</a:t>
              </a:r>
            </a:p>
          </p:txBody>
        </p:sp>
      </p:grpSp>
      <p:cxnSp>
        <p:nvCxnSpPr>
          <p:cNvPr id="21" name="Straight Arrow Connector 20"/>
          <p:cNvCxnSpPr>
            <a:endCxn id="8" idx="1"/>
          </p:cNvCxnSpPr>
          <p:nvPr/>
        </p:nvCxnSpPr>
        <p:spPr>
          <a:xfrm flipV="1">
            <a:off x="4088823" y="2280166"/>
            <a:ext cx="4350770" cy="1941"/>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a:endCxn id="14" idx="1"/>
          </p:cNvCxnSpPr>
          <p:nvPr/>
        </p:nvCxnSpPr>
        <p:spPr>
          <a:xfrm>
            <a:off x="4280858" y="2323295"/>
            <a:ext cx="5420362" cy="609601"/>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a:endCxn id="19" idx="1"/>
          </p:cNvCxnSpPr>
          <p:nvPr/>
        </p:nvCxnSpPr>
        <p:spPr>
          <a:xfrm>
            <a:off x="4088265" y="2360207"/>
            <a:ext cx="4014912" cy="2632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4" idx="1"/>
          </p:cNvCxnSpPr>
          <p:nvPr/>
        </p:nvCxnSpPr>
        <p:spPr>
          <a:xfrm flipV="1">
            <a:off x="4166558" y="2932896"/>
            <a:ext cx="5534662" cy="2056925"/>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a:endCxn id="19" idx="1"/>
          </p:cNvCxnSpPr>
          <p:nvPr/>
        </p:nvCxnSpPr>
        <p:spPr>
          <a:xfrm>
            <a:off x="4166558" y="4989819"/>
            <a:ext cx="3936619" cy="3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8" idx="1"/>
          </p:cNvCxnSpPr>
          <p:nvPr/>
        </p:nvCxnSpPr>
        <p:spPr>
          <a:xfrm flipV="1">
            <a:off x="4088265" y="2280166"/>
            <a:ext cx="4351328" cy="2659607"/>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2253603" y="1171575"/>
            <a:ext cx="1584972" cy="523220"/>
          </a:xfrm>
          <a:prstGeom prst="rect">
            <a:avLst/>
          </a:prstGeom>
          <a:noFill/>
        </p:spPr>
        <p:txBody>
          <a:bodyPr wrap="square" rtlCol="0">
            <a:spAutoFit/>
          </a:bodyPr>
          <a:lstStyle/>
          <a:p>
            <a:r>
              <a:rPr lang="en-US" sz="2800" b="1" dirty="0"/>
              <a:t>From:</a:t>
            </a:r>
          </a:p>
        </p:txBody>
      </p:sp>
      <p:sp>
        <p:nvSpPr>
          <p:cNvPr id="37" name="TextBox 36"/>
          <p:cNvSpPr txBox="1"/>
          <p:nvPr/>
        </p:nvSpPr>
        <p:spPr>
          <a:xfrm>
            <a:off x="8353425" y="1217359"/>
            <a:ext cx="1584972" cy="523220"/>
          </a:xfrm>
          <a:prstGeom prst="rect">
            <a:avLst/>
          </a:prstGeom>
          <a:noFill/>
        </p:spPr>
        <p:txBody>
          <a:bodyPr wrap="square" rtlCol="0">
            <a:spAutoFit/>
          </a:bodyPr>
          <a:lstStyle/>
          <a:p>
            <a:r>
              <a:rPr lang="en-US" sz="2800" b="1" dirty="0"/>
              <a:t>To:</a:t>
            </a:r>
          </a:p>
        </p:txBody>
      </p:sp>
      <p:cxnSp>
        <p:nvCxnSpPr>
          <p:cNvPr id="38" name="Straight Arrow Connector 37"/>
          <p:cNvCxnSpPr/>
          <p:nvPr/>
        </p:nvCxnSpPr>
        <p:spPr>
          <a:xfrm>
            <a:off x="571388" y="6177833"/>
            <a:ext cx="1943212" cy="3892"/>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a:off x="622490" y="6513291"/>
            <a:ext cx="1892110" cy="13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667000" y="6013105"/>
            <a:ext cx="2028825" cy="369332"/>
          </a:xfrm>
          <a:prstGeom prst="rect">
            <a:avLst/>
          </a:prstGeom>
          <a:noFill/>
        </p:spPr>
        <p:txBody>
          <a:bodyPr wrap="square" rtlCol="0">
            <a:spAutoFit/>
          </a:bodyPr>
          <a:lstStyle/>
          <a:p>
            <a:r>
              <a:rPr lang="en-US" dirty="0"/>
              <a:t>Transition to CTE</a:t>
            </a:r>
          </a:p>
        </p:txBody>
      </p:sp>
      <p:sp>
        <p:nvSpPr>
          <p:cNvPr id="43" name="TextBox 42"/>
          <p:cNvSpPr txBox="1"/>
          <p:nvPr/>
        </p:nvSpPr>
        <p:spPr>
          <a:xfrm>
            <a:off x="2667000" y="6365470"/>
            <a:ext cx="2324100" cy="369332"/>
          </a:xfrm>
          <a:prstGeom prst="rect">
            <a:avLst/>
          </a:prstGeom>
          <a:noFill/>
        </p:spPr>
        <p:txBody>
          <a:bodyPr wrap="square" rtlCol="0">
            <a:spAutoFit/>
          </a:bodyPr>
          <a:lstStyle/>
          <a:p>
            <a:r>
              <a:rPr lang="en-US" dirty="0"/>
              <a:t>Transition to for credit</a:t>
            </a:r>
          </a:p>
        </p:txBody>
      </p:sp>
      <p:sp>
        <p:nvSpPr>
          <p:cNvPr id="44" name="Rectangle 43"/>
          <p:cNvSpPr/>
          <p:nvPr/>
        </p:nvSpPr>
        <p:spPr>
          <a:xfrm>
            <a:off x="323850" y="6013104"/>
            <a:ext cx="4667250" cy="7216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260C88B-C795-4AAD-81CD-29CDEC9B5C5F}"/>
              </a:ext>
            </a:extLst>
          </p:cNvPr>
          <p:cNvPicPr>
            <a:picLocks noChangeAspect="1"/>
          </p:cNvPicPr>
          <p:nvPr/>
        </p:nvPicPr>
        <p:blipFill>
          <a:blip r:embed="rId3"/>
          <a:stretch>
            <a:fillRect/>
          </a:stretch>
        </p:blipFill>
        <p:spPr>
          <a:xfrm>
            <a:off x="9938397" y="6177833"/>
            <a:ext cx="2188654" cy="548688"/>
          </a:xfrm>
          <a:prstGeom prst="rect">
            <a:avLst/>
          </a:prstGeom>
        </p:spPr>
      </p:pic>
    </p:spTree>
    <p:extLst>
      <p:ext uri="{BB962C8B-B14F-4D97-AF65-F5344CB8AC3E}">
        <p14:creationId xmlns:p14="http://schemas.microsoft.com/office/powerpoint/2010/main" val="3558501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1948" y="267753"/>
            <a:ext cx="8360195" cy="787279"/>
          </a:xfrm>
        </p:spPr>
        <p:txBody>
          <a:bodyPr>
            <a:noAutofit/>
          </a:bodyPr>
          <a:lstStyle/>
          <a:p>
            <a:pPr marL="0" indent="0">
              <a:buNone/>
            </a:pPr>
            <a:r>
              <a:rPr lang="en-US" sz="5400" dirty="0"/>
              <a:t>Enter Employment and Increase Wages</a:t>
            </a:r>
            <a:endParaRPr lang="en-US" sz="5400" dirty="0"/>
          </a:p>
        </p:txBody>
      </p:sp>
      <p:sp>
        <p:nvSpPr>
          <p:cNvPr id="3" name="Content Placeholder 2"/>
          <p:cNvSpPr>
            <a:spLocks noGrp="1"/>
          </p:cNvSpPr>
          <p:nvPr>
            <p:ph sz="quarter" idx="11"/>
          </p:nvPr>
        </p:nvSpPr>
        <p:spPr>
          <a:xfrm>
            <a:off x="604684" y="2099975"/>
            <a:ext cx="8435206" cy="4115202"/>
          </a:xfrm>
        </p:spPr>
        <p:txBody>
          <a:bodyPr/>
          <a:lstStyle/>
          <a:p>
            <a:pPr marL="0" lvl="1" indent="0" algn="l">
              <a:buNone/>
            </a:pPr>
            <a:r>
              <a:rPr lang="en-US" sz="3200" dirty="0" smtClean="0"/>
              <a:t>CAEP will </a:t>
            </a:r>
            <a:r>
              <a:rPr lang="en-US" sz="3200" dirty="0"/>
              <a:t>use </a:t>
            </a:r>
            <a:r>
              <a:rPr lang="en-US" sz="3200" dirty="0" smtClean="0"/>
              <a:t>methods </a:t>
            </a:r>
            <a:r>
              <a:rPr lang="en-US" sz="3200" dirty="0"/>
              <a:t>to collect employment </a:t>
            </a:r>
            <a:r>
              <a:rPr lang="en-US" sz="3200" dirty="0" smtClean="0"/>
              <a:t>and wages data</a:t>
            </a:r>
            <a:r>
              <a:rPr lang="en-US" sz="3200" dirty="0"/>
              <a:t>:</a:t>
            </a:r>
          </a:p>
          <a:p>
            <a:pPr marL="321457" lvl="1" indent="-321457"/>
            <a:r>
              <a:rPr lang="en-US" sz="3200" dirty="0" smtClean="0"/>
              <a:t>Data match with EDD using Social Security Number (SSN)</a:t>
            </a:r>
          </a:p>
          <a:p>
            <a:pPr marL="321457" lvl="1" indent="-321457"/>
            <a:r>
              <a:rPr lang="en-US" sz="3200" dirty="0" smtClean="0"/>
              <a:t>Self </a:t>
            </a:r>
            <a:r>
              <a:rPr lang="en-US" sz="3200" dirty="0"/>
              <a:t>report through TE</a:t>
            </a:r>
          </a:p>
          <a:p>
            <a:pPr marL="321457" lvl="1" indent="-321457"/>
            <a:r>
              <a:rPr lang="en-US" sz="3200" dirty="0"/>
              <a:t>Self report through survey </a:t>
            </a:r>
          </a:p>
          <a:p>
            <a:pPr lvl="1" algn="l"/>
            <a:endParaRPr lang="en-US" dirty="0" smtClean="0"/>
          </a:p>
          <a:p>
            <a:pPr algn="l"/>
            <a:endParaRPr lang="en-US" sz="3094" dirty="0"/>
          </a:p>
        </p:txBody>
      </p:sp>
      <p:grpSp>
        <p:nvGrpSpPr>
          <p:cNvPr id="7" name="Group 6"/>
          <p:cNvGrpSpPr/>
          <p:nvPr/>
        </p:nvGrpSpPr>
        <p:grpSpPr>
          <a:xfrm>
            <a:off x="8832143" y="317624"/>
            <a:ext cx="1750950" cy="1050570"/>
            <a:chOff x="3994020" y="1744694"/>
            <a:chExt cx="2490240" cy="1494144"/>
          </a:xfrm>
        </p:grpSpPr>
        <p:sp>
          <p:nvSpPr>
            <p:cNvPr id="8" name="Rectangle 7"/>
            <p:cNvSpPr/>
            <p:nvPr/>
          </p:nvSpPr>
          <p:spPr>
            <a:xfrm>
              <a:off x="3994020" y="1744694"/>
              <a:ext cx="2490240" cy="1494144"/>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9" name="TextBox 8"/>
            <p:cNvSpPr txBox="1"/>
            <p:nvPr/>
          </p:nvSpPr>
          <p:spPr>
            <a:xfrm>
              <a:off x="3994020" y="1744694"/>
              <a:ext cx="2490240" cy="1494144"/>
            </a:xfrm>
            <a:prstGeom prst="rect">
              <a:avLst/>
            </a:prstGeom>
            <a:noFill/>
            <a:ln>
              <a:noFill/>
            </a:ln>
            <a:effectLst/>
          </p:spPr>
          <p:txBody>
            <a:bodyPr spcFirstLastPara="0" vert="horz" wrap="square" lIns="91083" tIns="91083" rIns="91083" bIns="91083" numCol="1" spcCol="1270" anchor="ctr" anchorCtr="0">
              <a:noAutofit/>
            </a:bodyPr>
            <a:lstStyle/>
            <a:p>
              <a:pPr algn="ctr" defTabSz="1062595">
                <a:lnSpc>
                  <a:spcPct val="90000"/>
                </a:lnSpc>
                <a:spcBef>
                  <a:spcPct val="0"/>
                </a:spcBef>
                <a:spcAft>
                  <a:spcPct val="35000"/>
                </a:spcAft>
                <a:defRPr/>
              </a:pPr>
              <a:r>
                <a:rPr lang="en-US" sz="2391" dirty="0">
                  <a:solidFill>
                    <a:sysClr val="window" lastClr="FFFFFF"/>
                  </a:solidFill>
                  <a:effectLst>
                    <a:outerShdw blurRad="38100" dist="38100" dir="2700000" algn="tl">
                      <a:srgbClr val="000000">
                        <a:alpha val="43137"/>
                      </a:srgbClr>
                    </a:outerShdw>
                  </a:effectLst>
                  <a:latin typeface="Calibri" panose="020F0502020204030204"/>
                </a:rPr>
                <a:t>Enter Employment</a:t>
              </a:r>
            </a:p>
          </p:txBody>
        </p:sp>
      </p:grpSp>
      <p:grpSp>
        <p:nvGrpSpPr>
          <p:cNvPr id="10" name="Group 9"/>
          <p:cNvGrpSpPr/>
          <p:nvPr/>
        </p:nvGrpSpPr>
        <p:grpSpPr>
          <a:xfrm>
            <a:off x="8832143" y="1718697"/>
            <a:ext cx="1750950" cy="1050570"/>
            <a:chOff x="1254756" y="3487862"/>
            <a:chExt cx="2490240" cy="1494144"/>
          </a:xfrm>
        </p:grpSpPr>
        <p:sp>
          <p:nvSpPr>
            <p:cNvPr id="11" name="Rectangle 10"/>
            <p:cNvSpPr/>
            <p:nvPr/>
          </p:nvSpPr>
          <p:spPr>
            <a:xfrm>
              <a:off x="1254756" y="3487862"/>
              <a:ext cx="2490240" cy="1494144"/>
            </a:xfrm>
            <a:prstGeom prst="rect">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12" name="TextBox 11"/>
            <p:cNvSpPr txBox="1"/>
            <p:nvPr/>
          </p:nvSpPr>
          <p:spPr>
            <a:xfrm>
              <a:off x="1254756" y="3487862"/>
              <a:ext cx="2490240" cy="1494144"/>
            </a:xfrm>
            <a:prstGeom prst="rect">
              <a:avLst/>
            </a:prstGeom>
            <a:noFill/>
            <a:ln>
              <a:noFill/>
            </a:ln>
            <a:effectLst/>
          </p:spPr>
          <p:txBody>
            <a:bodyPr spcFirstLastPara="0" vert="horz" wrap="square" lIns="91083" tIns="91083" rIns="91083" bIns="91083" numCol="1" spcCol="1270" anchor="ctr" anchorCtr="0">
              <a:noAutofit/>
            </a:bodyPr>
            <a:lstStyle/>
            <a:p>
              <a:pPr algn="ctr" defTabSz="1062595">
                <a:lnSpc>
                  <a:spcPct val="90000"/>
                </a:lnSpc>
                <a:spcBef>
                  <a:spcPct val="0"/>
                </a:spcBef>
                <a:spcAft>
                  <a:spcPct val="35000"/>
                </a:spcAft>
                <a:defRPr/>
              </a:pPr>
              <a:r>
                <a:rPr lang="en-US" sz="2391" dirty="0">
                  <a:solidFill>
                    <a:sysClr val="window" lastClr="FFFFFF"/>
                  </a:solidFill>
                  <a:effectLst>
                    <a:outerShdw blurRad="38100" dist="38100" dir="2700000" algn="tl">
                      <a:srgbClr val="000000">
                        <a:alpha val="43137"/>
                      </a:srgbClr>
                    </a:outerShdw>
                  </a:effectLst>
                  <a:latin typeface="Calibri" panose="020F0502020204030204"/>
                </a:rPr>
                <a:t>Increase Wages</a:t>
              </a:r>
            </a:p>
          </p:txBody>
        </p:sp>
      </p:grpSp>
    </p:spTree>
    <p:extLst>
      <p:ext uri="{BB962C8B-B14F-4D97-AF65-F5344CB8AC3E}">
        <p14:creationId xmlns:p14="http://schemas.microsoft.com/office/powerpoint/2010/main" val="2394607024"/>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Grp="1" noChangeAspect="1" noChangeArrowheads="1"/>
          </p:cNvPicPr>
          <p:nvPr>
            <p:ph sz="quarter" idx="11"/>
          </p:nvPr>
        </p:nvPicPr>
        <p:blipFill>
          <a:blip r:embed="rId2" cstate="print">
            <a:extLst>
              <a:ext uri="{28A0092B-C50C-407E-A947-70E740481C1C}">
                <a14:useLocalDpi xmlns:a14="http://schemas.microsoft.com/office/drawing/2010/main" val="0"/>
              </a:ext>
            </a:extLst>
          </a:blip>
          <a:stretch>
            <a:fillRect/>
          </a:stretch>
        </p:blipFill>
        <p:spPr bwMode="auto">
          <a:xfrm>
            <a:off x="893057" y="589936"/>
            <a:ext cx="10404207" cy="585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4090222"/>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4725" y="1319842"/>
            <a:ext cx="4427403" cy="3448386"/>
          </a:xfrm>
          <a:prstGeom prst="rect">
            <a:avLst/>
          </a:prstGeom>
          <a:ln>
            <a:solidFill>
              <a:srgbClr val="FF0000"/>
            </a:solidFill>
          </a:ln>
        </p:spPr>
      </p:pic>
      <p:sp>
        <p:nvSpPr>
          <p:cNvPr id="4" name="Rectangle 3"/>
          <p:cNvSpPr/>
          <p:nvPr/>
        </p:nvSpPr>
        <p:spPr>
          <a:xfrm>
            <a:off x="5055080" y="1319842"/>
            <a:ext cx="6633049" cy="3046988"/>
          </a:xfrm>
          <a:prstGeom prst="rect">
            <a:avLst/>
          </a:prstGeom>
        </p:spPr>
        <p:txBody>
          <a:bodyPr wrap="square">
            <a:spAutoFit/>
          </a:bodyPr>
          <a:lstStyle/>
          <a:p>
            <a:pPr marL="11113" indent="-11113">
              <a:tabLst>
                <a:tab pos="914400" algn="l"/>
              </a:tabLst>
            </a:pPr>
            <a:r>
              <a:rPr lang="en-US" sz="3200" dirty="0"/>
              <a:t>Record short term services such as counseling or mentorship that may be received outside of the classroom. </a:t>
            </a:r>
          </a:p>
          <a:p>
            <a:pPr marL="757238" indent="-588963">
              <a:buFont typeface="Arial" panose="020B0604020202020204" pitchFamily="34" charset="0"/>
              <a:buChar char="•"/>
            </a:pPr>
            <a:r>
              <a:rPr lang="en-US" sz="3200" dirty="0"/>
              <a:t>Supportive Services</a:t>
            </a:r>
          </a:p>
          <a:p>
            <a:pPr marL="757238" indent="-588963">
              <a:buFont typeface="Arial" panose="020B0604020202020204" pitchFamily="34" charset="0"/>
              <a:buChar char="•"/>
            </a:pPr>
            <a:r>
              <a:rPr lang="en-US" sz="3200" dirty="0"/>
              <a:t>Training Services</a:t>
            </a:r>
          </a:p>
          <a:p>
            <a:pPr marL="757238" indent="-588963">
              <a:buFont typeface="Arial" panose="020B0604020202020204" pitchFamily="34" charset="0"/>
              <a:buChar char="•"/>
            </a:pPr>
            <a:r>
              <a:rPr lang="en-US" sz="3200" dirty="0"/>
              <a:t>Transition Services</a:t>
            </a:r>
          </a:p>
        </p:txBody>
      </p:sp>
      <p:sp>
        <p:nvSpPr>
          <p:cNvPr id="5" name="Title 4"/>
          <p:cNvSpPr>
            <a:spLocks noGrp="1"/>
          </p:cNvSpPr>
          <p:nvPr>
            <p:ph type="title"/>
          </p:nvPr>
        </p:nvSpPr>
        <p:spPr>
          <a:xfrm>
            <a:off x="389627" y="321994"/>
            <a:ext cx="10515600" cy="566528"/>
          </a:xfrm>
        </p:spPr>
        <p:txBody>
          <a:bodyPr>
            <a:normAutofit fontScale="90000"/>
          </a:bodyPr>
          <a:lstStyle/>
          <a:p>
            <a:r>
              <a:rPr lang="en-US" b="1" dirty="0">
                <a:solidFill>
                  <a:srgbClr val="C00000"/>
                </a:solidFill>
              </a:rPr>
              <a:t>CAEP Short Term Services</a:t>
            </a:r>
            <a:endParaRPr lang="en-US" dirty="0"/>
          </a:p>
        </p:txBody>
      </p:sp>
      <p:pic>
        <p:nvPicPr>
          <p:cNvPr id="6" name="Picture 5">
            <a:extLst>
              <a:ext uri="{FF2B5EF4-FFF2-40B4-BE49-F238E27FC236}">
                <a16:creationId xmlns:a16="http://schemas.microsoft.com/office/drawing/2014/main" id="{944BB781-8882-4CCF-814F-34A0288A0E0A}"/>
              </a:ext>
            </a:extLst>
          </p:cNvPr>
          <p:cNvPicPr>
            <a:picLocks noChangeAspect="1"/>
          </p:cNvPicPr>
          <p:nvPr/>
        </p:nvPicPr>
        <p:blipFill>
          <a:blip r:embed="rId4"/>
          <a:stretch>
            <a:fillRect/>
          </a:stretch>
        </p:blipFill>
        <p:spPr>
          <a:xfrm>
            <a:off x="131723" y="6261662"/>
            <a:ext cx="2188654" cy="548688"/>
          </a:xfrm>
          <a:prstGeom prst="rect">
            <a:avLst/>
          </a:prstGeom>
        </p:spPr>
      </p:pic>
    </p:spTree>
    <p:extLst>
      <p:ext uri="{BB962C8B-B14F-4D97-AF65-F5344CB8AC3E}">
        <p14:creationId xmlns:p14="http://schemas.microsoft.com/office/powerpoint/2010/main" val="2278159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3763" y="76200"/>
            <a:ext cx="6858000" cy="1219200"/>
          </a:xfrm>
        </p:spPr>
        <p:txBody>
          <a:bodyPr/>
          <a:lstStyle/>
          <a:p>
            <a:r>
              <a:rPr lang="en-US" b="1" dirty="0"/>
              <a:t>OCTAE Memorandums</a:t>
            </a:r>
            <a:endParaRPr lang="en-US" dirty="0"/>
          </a:p>
        </p:txBody>
      </p:sp>
      <p:sp>
        <p:nvSpPr>
          <p:cNvPr id="3" name="Content Placeholder 2"/>
          <p:cNvSpPr>
            <a:spLocks noGrp="1"/>
          </p:cNvSpPr>
          <p:nvPr>
            <p:ph idx="1"/>
          </p:nvPr>
        </p:nvSpPr>
        <p:spPr>
          <a:xfrm>
            <a:off x="595952" y="1047134"/>
            <a:ext cx="11000096" cy="5320345"/>
          </a:xfrm>
        </p:spPr>
        <p:txBody>
          <a:bodyPr>
            <a:normAutofit/>
          </a:bodyPr>
          <a:lstStyle/>
          <a:p>
            <a:pPr marL="0" indent="0">
              <a:buNone/>
            </a:pPr>
            <a:r>
              <a:rPr lang="en-US" sz="3200" b="1" dirty="0"/>
              <a:t>Summary of OCTAE Memos</a:t>
            </a:r>
            <a:r>
              <a:rPr lang="en-US" sz="3200" dirty="0"/>
              <a:t>:</a:t>
            </a:r>
          </a:p>
          <a:p>
            <a:r>
              <a:rPr lang="en-US" sz="3200" dirty="0"/>
              <a:t>Statewide performance reporting to the NRS is still required</a:t>
            </a:r>
          </a:p>
          <a:p>
            <a:r>
              <a:rPr lang="en-US" sz="3200" dirty="0"/>
              <a:t>For PY 2019-20 all states reported “Force Majeure”</a:t>
            </a:r>
          </a:p>
          <a:p>
            <a:r>
              <a:rPr lang="en-US" sz="3200" dirty="0"/>
              <a:t>States can now decide whether or not to allow remote testing</a:t>
            </a:r>
          </a:p>
          <a:p>
            <a:r>
              <a:rPr lang="en-US" sz="3200" dirty="0"/>
              <a:t>Each state that opts to allow remote testing submits its own remote testing plan to OCTAE</a:t>
            </a:r>
          </a:p>
          <a:p>
            <a:r>
              <a:rPr lang="en-US" sz="3200" b="1" i="1" dirty="0"/>
              <a:t>Memo 20-5 (5.29): </a:t>
            </a:r>
            <a:r>
              <a:rPr lang="en-US" sz="3200" dirty="0"/>
              <a:t>participants can self-report into a federal EFL (Educational Functioning Level) without a pretest.</a:t>
            </a:r>
          </a:p>
          <a:p>
            <a:r>
              <a:rPr lang="en-US" sz="3200" b="1" i="1" dirty="0"/>
              <a:t>Memo 20-5 (5.29): </a:t>
            </a:r>
            <a:r>
              <a:rPr lang="en-US" sz="3200" dirty="0"/>
              <a:t>a pretest is still required to achieve a pre/post-test MSG.</a:t>
            </a:r>
          </a:p>
          <a:p>
            <a:endParaRPr lang="en-US" sz="3200" dirty="0"/>
          </a:p>
          <a:p>
            <a:endParaRPr lang="en-US" sz="3200" dirty="0"/>
          </a:p>
        </p:txBody>
      </p:sp>
      <p:sp>
        <p:nvSpPr>
          <p:cNvPr id="4" name="Slide Number Placeholder 3"/>
          <p:cNvSpPr>
            <a:spLocks noGrp="1"/>
          </p:cNvSpPr>
          <p:nvPr>
            <p:ph type="sldNum" sz="quarter" idx="12"/>
          </p:nvPr>
        </p:nvSpPr>
        <p:spPr/>
        <p:txBody>
          <a:bodyPr/>
          <a:lstStyle/>
          <a:p>
            <a:pPr>
              <a:defRPr/>
            </a:pPr>
            <a:fld id="{367B1F67-6803-461D-9D48-220A92D1A05B}" type="slidenum">
              <a:rPr lang="en-US" altLang="en-US" smtClean="0"/>
              <a:pPr>
                <a:defRPr/>
              </a:pPr>
              <a:t>4</a:t>
            </a:fld>
            <a:endParaRPr lang="en-US" altLang="en-US" dirty="0"/>
          </a:p>
        </p:txBody>
      </p:sp>
      <p:pic>
        <p:nvPicPr>
          <p:cNvPr id="6" name="Picture 5">
            <a:extLst>
              <a:ext uri="{FF2B5EF4-FFF2-40B4-BE49-F238E27FC236}">
                <a16:creationId xmlns:a16="http://schemas.microsoft.com/office/drawing/2014/main" id="{91037DCE-5DF4-4F79-BEA2-6E711CB5861A}"/>
              </a:ext>
            </a:extLst>
          </p:cNvPr>
          <p:cNvPicPr>
            <a:picLocks noChangeAspect="1"/>
          </p:cNvPicPr>
          <p:nvPr/>
        </p:nvPicPr>
        <p:blipFill>
          <a:blip r:embed="rId3"/>
          <a:stretch>
            <a:fillRect/>
          </a:stretch>
        </p:blipFill>
        <p:spPr>
          <a:xfrm>
            <a:off x="41096" y="6264592"/>
            <a:ext cx="2187245" cy="548640"/>
          </a:xfrm>
          <a:prstGeom prst="rect">
            <a:avLst/>
          </a:prstGeom>
        </p:spPr>
      </p:pic>
    </p:spTree>
    <p:extLst>
      <p:ext uri="{BB962C8B-B14F-4D97-AF65-F5344CB8AC3E}">
        <p14:creationId xmlns:p14="http://schemas.microsoft.com/office/powerpoint/2010/main" val="14495475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7804" y="1473410"/>
            <a:ext cx="5124450" cy="1533525"/>
          </a:xfrm>
          <a:prstGeom prst="rect">
            <a:avLst/>
          </a:prstGeom>
          <a:ln>
            <a:solidFill>
              <a:srgbClr val="FF0000"/>
            </a:solidFill>
          </a:ln>
        </p:spPr>
      </p:pic>
      <p:sp>
        <p:nvSpPr>
          <p:cNvPr id="3" name="TextBox 2"/>
          <p:cNvSpPr txBox="1"/>
          <p:nvPr/>
        </p:nvSpPr>
        <p:spPr>
          <a:xfrm>
            <a:off x="327803" y="3410669"/>
            <a:ext cx="11240219" cy="2062103"/>
          </a:xfrm>
          <a:prstGeom prst="rect">
            <a:avLst/>
          </a:prstGeom>
          <a:noFill/>
          <a:ln>
            <a:solidFill>
              <a:srgbClr val="FF0000"/>
            </a:solidFill>
          </a:ln>
        </p:spPr>
        <p:txBody>
          <a:bodyPr wrap="square" rtlCol="0">
            <a:spAutoFit/>
          </a:bodyPr>
          <a:lstStyle/>
          <a:p>
            <a:r>
              <a:rPr lang="en-US" sz="3200" dirty="0"/>
              <a:t>Services that better enable an individual to participate in adult education activities, or related activities such as WIOA Title I -- such as transportation, child care, dependent care, housing, and personal needs</a:t>
            </a:r>
          </a:p>
        </p:txBody>
      </p:sp>
      <p:sp>
        <p:nvSpPr>
          <p:cNvPr id="4" name="Title 3"/>
          <p:cNvSpPr>
            <a:spLocks noGrp="1"/>
          </p:cNvSpPr>
          <p:nvPr>
            <p:ph type="title"/>
          </p:nvPr>
        </p:nvSpPr>
        <p:spPr>
          <a:xfrm>
            <a:off x="327803" y="425511"/>
            <a:ext cx="10515600" cy="704550"/>
          </a:xfrm>
        </p:spPr>
        <p:txBody>
          <a:bodyPr/>
          <a:lstStyle/>
          <a:p>
            <a:r>
              <a:rPr lang="en-US" dirty="0"/>
              <a:t>Supportive Services</a:t>
            </a:r>
          </a:p>
        </p:txBody>
      </p:sp>
      <p:pic>
        <p:nvPicPr>
          <p:cNvPr id="6" name="Picture 5">
            <a:extLst>
              <a:ext uri="{FF2B5EF4-FFF2-40B4-BE49-F238E27FC236}">
                <a16:creationId xmlns:a16="http://schemas.microsoft.com/office/drawing/2014/main" id="{70D183C7-05C8-4377-BB3C-6868DC66A9A5}"/>
              </a:ext>
            </a:extLst>
          </p:cNvPr>
          <p:cNvPicPr>
            <a:picLocks noChangeAspect="1"/>
          </p:cNvPicPr>
          <p:nvPr/>
        </p:nvPicPr>
        <p:blipFill>
          <a:blip r:embed="rId4"/>
          <a:stretch>
            <a:fillRect/>
          </a:stretch>
        </p:blipFill>
        <p:spPr>
          <a:xfrm>
            <a:off x="100900" y="6158145"/>
            <a:ext cx="2188654" cy="548688"/>
          </a:xfrm>
          <a:prstGeom prst="rect">
            <a:avLst/>
          </a:prstGeom>
        </p:spPr>
      </p:pic>
    </p:spTree>
    <p:extLst>
      <p:ext uri="{BB962C8B-B14F-4D97-AF65-F5344CB8AC3E}">
        <p14:creationId xmlns:p14="http://schemas.microsoft.com/office/powerpoint/2010/main" val="24634530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65647" y="1112047"/>
            <a:ext cx="5874768" cy="1614238"/>
          </a:xfrm>
          <a:prstGeom prst="rect">
            <a:avLst/>
          </a:prstGeom>
          <a:ln>
            <a:solidFill>
              <a:srgbClr val="FF0000"/>
            </a:solidFill>
          </a:ln>
        </p:spPr>
      </p:pic>
      <p:sp>
        <p:nvSpPr>
          <p:cNvPr id="4" name="TextBox 3"/>
          <p:cNvSpPr txBox="1"/>
          <p:nvPr/>
        </p:nvSpPr>
        <p:spPr>
          <a:xfrm>
            <a:off x="465647" y="2823786"/>
            <a:ext cx="11412927" cy="3785652"/>
          </a:xfrm>
          <a:prstGeom prst="rect">
            <a:avLst/>
          </a:prstGeom>
          <a:noFill/>
          <a:ln>
            <a:solidFill>
              <a:srgbClr val="FF0000"/>
            </a:solidFill>
          </a:ln>
        </p:spPr>
        <p:txBody>
          <a:bodyPr wrap="square" rtlCol="0">
            <a:spAutoFit/>
          </a:bodyPr>
          <a:lstStyle/>
          <a:p>
            <a:r>
              <a:rPr lang="en-US" sz="2400" dirty="0"/>
              <a:t>Services that help individuals:</a:t>
            </a:r>
          </a:p>
          <a:p>
            <a:pPr marL="285750" indent="-285750">
              <a:buFont typeface="Arial" panose="020B0604020202020204" pitchFamily="34" charset="0"/>
              <a:buChar char="•"/>
            </a:pPr>
            <a:r>
              <a:rPr lang="en-US" sz="2400" dirty="0"/>
              <a:t>Select programs that relate to economic priorities in local planning region</a:t>
            </a:r>
          </a:p>
          <a:p>
            <a:pPr marL="285750" indent="-285750">
              <a:buFont typeface="Arial" panose="020B0604020202020204" pitchFamily="34" charset="0"/>
              <a:buChar char="•"/>
            </a:pPr>
            <a:r>
              <a:rPr lang="en-US" sz="2400" dirty="0"/>
              <a:t>Enroll/meet minimum qualifications for longer term employment and/or employment training programs</a:t>
            </a:r>
          </a:p>
          <a:p>
            <a:r>
              <a:rPr lang="en-US" sz="2400" dirty="0"/>
              <a:t>Services administered to individuals who have been determined to:</a:t>
            </a:r>
          </a:p>
          <a:p>
            <a:pPr marL="285750" indent="-285750">
              <a:buFont typeface="Arial" panose="020B0604020202020204" pitchFamily="34" charset="0"/>
              <a:buChar char="•"/>
            </a:pPr>
            <a:r>
              <a:rPr lang="en-US" sz="2400" dirty="0"/>
              <a:t>Be unlikely to obtain/retain employment</a:t>
            </a:r>
          </a:p>
          <a:p>
            <a:pPr marL="285750" indent="-285750">
              <a:buFont typeface="Arial" panose="020B0604020202020204" pitchFamily="34" charset="0"/>
              <a:buChar char="•"/>
            </a:pPr>
            <a:r>
              <a:rPr lang="en-US" sz="2400" dirty="0"/>
              <a:t>Be in need of additional services in order to attain economic self-sufficiency/permanent employment</a:t>
            </a:r>
          </a:p>
          <a:p>
            <a:pPr marL="285750" indent="-285750">
              <a:buFont typeface="Arial" panose="020B0604020202020204" pitchFamily="34" charset="0"/>
              <a:buChar char="•"/>
            </a:pPr>
            <a:r>
              <a:rPr lang="en-US" sz="2400" dirty="0"/>
              <a:t>Have skills sufficient to enroll in appropriate training program that provides skills necessary for self-sufficiency</a:t>
            </a:r>
          </a:p>
        </p:txBody>
      </p:sp>
      <p:sp>
        <p:nvSpPr>
          <p:cNvPr id="2" name="Title 1"/>
          <p:cNvSpPr>
            <a:spLocks noGrp="1"/>
          </p:cNvSpPr>
          <p:nvPr>
            <p:ph type="title"/>
          </p:nvPr>
        </p:nvSpPr>
        <p:spPr>
          <a:xfrm>
            <a:off x="465647" y="347874"/>
            <a:ext cx="10515600" cy="666672"/>
          </a:xfrm>
        </p:spPr>
        <p:txBody>
          <a:bodyPr>
            <a:normAutofit fontScale="90000"/>
          </a:bodyPr>
          <a:lstStyle/>
          <a:p>
            <a:r>
              <a:rPr lang="en-US" dirty="0"/>
              <a:t>Training Services</a:t>
            </a:r>
          </a:p>
        </p:txBody>
      </p:sp>
      <p:pic>
        <p:nvPicPr>
          <p:cNvPr id="6" name="Picture 5">
            <a:extLst>
              <a:ext uri="{FF2B5EF4-FFF2-40B4-BE49-F238E27FC236}">
                <a16:creationId xmlns:a16="http://schemas.microsoft.com/office/drawing/2014/main" id="{66C8EB52-F419-420B-986B-B5B10F91FCEE}"/>
              </a:ext>
            </a:extLst>
          </p:cNvPr>
          <p:cNvPicPr>
            <a:picLocks noChangeAspect="1"/>
          </p:cNvPicPr>
          <p:nvPr/>
        </p:nvPicPr>
        <p:blipFill>
          <a:blip r:embed="rId4"/>
          <a:stretch>
            <a:fillRect/>
          </a:stretch>
        </p:blipFill>
        <p:spPr>
          <a:xfrm>
            <a:off x="9886920" y="6235782"/>
            <a:ext cx="2188654" cy="548688"/>
          </a:xfrm>
          <a:prstGeom prst="rect">
            <a:avLst/>
          </a:prstGeom>
        </p:spPr>
      </p:pic>
    </p:spTree>
    <p:extLst>
      <p:ext uri="{BB962C8B-B14F-4D97-AF65-F5344CB8AC3E}">
        <p14:creationId xmlns:p14="http://schemas.microsoft.com/office/powerpoint/2010/main" val="34016043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10319" y="1297467"/>
            <a:ext cx="6019800" cy="1504950"/>
          </a:xfrm>
          <a:prstGeom prst="rect">
            <a:avLst/>
          </a:prstGeom>
          <a:ln>
            <a:solidFill>
              <a:srgbClr val="FF0000"/>
            </a:solidFill>
          </a:ln>
        </p:spPr>
      </p:pic>
      <p:sp>
        <p:nvSpPr>
          <p:cNvPr id="4" name="TextBox 3"/>
          <p:cNvSpPr txBox="1"/>
          <p:nvPr/>
        </p:nvSpPr>
        <p:spPr>
          <a:xfrm>
            <a:off x="610319" y="3163293"/>
            <a:ext cx="10914572" cy="3108543"/>
          </a:xfrm>
          <a:prstGeom prst="rect">
            <a:avLst/>
          </a:prstGeom>
          <a:noFill/>
          <a:ln>
            <a:solidFill>
              <a:srgbClr val="FF0000"/>
            </a:solidFill>
          </a:ln>
        </p:spPr>
        <p:txBody>
          <a:bodyPr wrap="square" rtlCol="0">
            <a:spAutoFit/>
          </a:bodyPr>
          <a:lstStyle/>
          <a:p>
            <a:r>
              <a:rPr lang="en-US" sz="2800" dirty="0"/>
              <a:t>Services that help individuals:</a:t>
            </a:r>
          </a:p>
          <a:p>
            <a:pPr marL="457200" indent="-457200">
              <a:buFont typeface="Arial" panose="020B0604020202020204" pitchFamily="34" charset="0"/>
              <a:buChar char="•"/>
            </a:pPr>
            <a:r>
              <a:rPr lang="en-US" sz="2800" dirty="0"/>
              <a:t>Facilitate successful transition from school to postsecondary life, such as attaining employment, enrolling in college, or accessing designated pre-employment transition services.</a:t>
            </a:r>
            <a:br>
              <a:rPr lang="en-US" sz="2800" dirty="0"/>
            </a:br>
            <a:endParaRPr lang="en-US" sz="2800" dirty="0"/>
          </a:p>
          <a:p>
            <a:pPr marL="457200" indent="-457200">
              <a:buFont typeface="Arial" panose="020B0604020202020204" pitchFamily="34" charset="0"/>
              <a:buChar char="•"/>
            </a:pPr>
            <a:r>
              <a:rPr lang="en-US" sz="2800" dirty="0"/>
              <a:t>Provide opportunities to receive training and other services necessary to achieve competitive employment or postsecondary enrollment</a:t>
            </a:r>
          </a:p>
        </p:txBody>
      </p:sp>
      <p:sp>
        <p:nvSpPr>
          <p:cNvPr id="2" name="Title 1"/>
          <p:cNvSpPr>
            <a:spLocks noGrp="1"/>
          </p:cNvSpPr>
          <p:nvPr>
            <p:ph type="title"/>
          </p:nvPr>
        </p:nvSpPr>
        <p:spPr>
          <a:xfrm>
            <a:off x="610319" y="350207"/>
            <a:ext cx="10515600" cy="724140"/>
          </a:xfrm>
        </p:spPr>
        <p:txBody>
          <a:bodyPr/>
          <a:lstStyle/>
          <a:p>
            <a:r>
              <a:rPr lang="en-US" dirty="0"/>
              <a:t>Transition Services</a:t>
            </a:r>
          </a:p>
        </p:txBody>
      </p:sp>
      <p:pic>
        <p:nvPicPr>
          <p:cNvPr id="6" name="Picture 5">
            <a:extLst>
              <a:ext uri="{FF2B5EF4-FFF2-40B4-BE49-F238E27FC236}">
                <a16:creationId xmlns:a16="http://schemas.microsoft.com/office/drawing/2014/main" id="{45016113-DBA6-4D34-AD22-EE7A074F0F79}"/>
              </a:ext>
            </a:extLst>
          </p:cNvPr>
          <p:cNvPicPr>
            <a:picLocks noChangeAspect="1"/>
          </p:cNvPicPr>
          <p:nvPr/>
        </p:nvPicPr>
        <p:blipFill>
          <a:blip r:embed="rId4"/>
          <a:stretch>
            <a:fillRect/>
          </a:stretch>
        </p:blipFill>
        <p:spPr>
          <a:xfrm>
            <a:off x="162544" y="6271836"/>
            <a:ext cx="2188654" cy="548688"/>
          </a:xfrm>
          <a:prstGeom prst="rect">
            <a:avLst/>
          </a:prstGeom>
        </p:spPr>
      </p:pic>
    </p:spTree>
    <p:extLst>
      <p:ext uri="{BB962C8B-B14F-4D97-AF65-F5344CB8AC3E}">
        <p14:creationId xmlns:p14="http://schemas.microsoft.com/office/powerpoint/2010/main" val="4072190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9627" y="1237954"/>
            <a:ext cx="4427403" cy="3448386"/>
          </a:xfrm>
          <a:prstGeom prst="rect">
            <a:avLst/>
          </a:prstGeom>
          <a:ln>
            <a:solidFill>
              <a:srgbClr val="FF0000"/>
            </a:solidFill>
          </a:ln>
        </p:spPr>
      </p:pic>
      <p:sp>
        <p:nvSpPr>
          <p:cNvPr id="4" name="Rectangle 3"/>
          <p:cNvSpPr/>
          <p:nvPr/>
        </p:nvSpPr>
        <p:spPr>
          <a:xfrm>
            <a:off x="5041433" y="1115122"/>
            <a:ext cx="6633049" cy="5509200"/>
          </a:xfrm>
          <a:prstGeom prst="rect">
            <a:avLst/>
          </a:prstGeom>
        </p:spPr>
        <p:txBody>
          <a:bodyPr wrap="square">
            <a:spAutoFit/>
          </a:bodyPr>
          <a:lstStyle/>
          <a:p>
            <a:pPr marL="11113" indent="-11113">
              <a:tabLst>
                <a:tab pos="914400" algn="l"/>
              </a:tabLst>
            </a:pPr>
            <a:r>
              <a:rPr lang="en-US" sz="3200" dirty="0"/>
              <a:t>Record short term services received outside of the classroom. </a:t>
            </a:r>
          </a:p>
          <a:p>
            <a:pPr marL="11113" indent="-11113">
              <a:tabLst>
                <a:tab pos="914400" algn="l"/>
              </a:tabLst>
            </a:pPr>
            <a:endParaRPr lang="en-US" sz="3200" i="1" dirty="0"/>
          </a:p>
          <a:p>
            <a:pPr marL="11113" indent="-11113">
              <a:tabLst>
                <a:tab pos="914400" algn="l"/>
              </a:tabLst>
            </a:pPr>
            <a:r>
              <a:rPr lang="en-US" sz="3200" i="1" dirty="0"/>
              <a:t>Current Examples:</a:t>
            </a:r>
          </a:p>
          <a:p>
            <a:pPr marL="757238" indent="-588963">
              <a:buFont typeface="Arial" panose="020B0604020202020204" pitchFamily="34" charset="0"/>
              <a:buChar char="•"/>
            </a:pPr>
            <a:r>
              <a:rPr lang="en-US" sz="3200" i="1" dirty="0"/>
              <a:t>Additional Health Care needs &amp; requirements</a:t>
            </a:r>
          </a:p>
          <a:p>
            <a:pPr marL="757238" indent="-588963">
              <a:buFont typeface="Arial" panose="020B0604020202020204" pitchFamily="34" charset="0"/>
              <a:buChar char="•"/>
            </a:pPr>
            <a:r>
              <a:rPr lang="en-US" sz="3200" i="1" dirty="0"/>
              <a:t>Financial services</a:t>
            </a:r>
          </a:p>
          <a:p>
            <a:pPr marL="757238" indent="-588963">
              <a:buFont typeface="Arial" panose="020B0604020202020204" pitchFamily="34" charset="0"/>
              <a:buChar char="•"/>
            </a:pPr>
            <a:r>
              <a:rPr lang="en-US" sz="3200" i="1" dirty="0"/>
              <a:t>Services to assist with new software applications</a:t>
            </a:r>
          </a:p>
          <a:p>
            <a:pPr marL="757238" indent="-588963">
              <a:buFont typeface="Arial" panose="020B0604020202020204" pitchFamily="34" charset="0"/>
              <a:buChar char="•"/>
            </a:pPr>
            <a:r>
              <a:rPr lang="en-US" sz="3200" i="1" dirty="0"/>
              <a:t>Skill upgrades to work remotely</a:t>
            </a:r>
          </a:p>
          <a:p>
            <a:pPr marL="757238" indent="-588963">
              <a:buFont typeface="Arial" panose="020B0604020202020204" pitchFamily="34" charset="0"/>
              <a:buChar char="•"/>
            </a:pPr>
            <a:r>
              <a:rPr lang="en-US" sz="3200" i="1" dirty="0"/>
              <a:t>Job seeking skills</a:t>
            </a:r>
          </a:p>
        </p:txBody>
      </p:sp>
      <p:sp>
        <p:nvSpPr>
          <p:cNvPr id="5" name="Title 4"/>
          <p:cNvSpPr>
            <a:spLocks noGrp="1"/>
          </p:cNvSpPr>
          <p:nvPr>
            <p:ph type="title"/>
          </p:nvPr>
        </p:nvSpPr>
        <p:spPr>
          <a:xfrm>
            <a:off x="389627" y="321994"/>
            <a:ext cx="10515600" cy="566528"/>
          </a:xfrm>
        </p:spPr>
        <p:txBody>
          <a:bodyPr>
            <a:normAutofit fontScale="90000"/>
          </a:bodyPr>
          <a:lstStyle/>
          <a:p>
            <a:r>
              <a:rPr lang="en-US" b="1" dirty="0">
                <a:solidFill>
                  <a:srgbClr val="C00000"/>
                </a:solidFill>
              </a:rPr>
              <a:t>CAEP Short Term Services – COVID-19 Update</a:t>
            </a:r>
            <a:endParaRPr lang="en-US" dirty="0"/>
          </a:p>
        </p:txBody>
      </p:sp>
      <p:pic>
        <p:nvPicPr>
          <p:cNvPr id="6" name="Picture 5">
            <a:extLst>
              <a:ext uri="{FF2B5EF4-FFF2-40B4-BE49-F238E27FC236}">
                <a16:creationId xmlns:a16="http://schemas.microsoft.com/office/drawing/2014/main" id="{A2F825C0-424E-492B-A329-652335989537}"/>
              </a:ext>
            </a:extLst>
          </p:cNvPr>
          <p:cNvPicPr>
            <a:picLocks noChangeAspect="1"/>
          </p:cNvPicPr>
          <p:nvPr/>
        </p:nvPicPr>
        <p:blipFill>
          <a:blip r:embed="rId4"/>
          <a:stretch>
            <a:fillRect/>
          </a:stretch>
        </p:blipFill>
        <p:spPr>
          <a:xfrm>
            <a:off x="152269" y="6189743"/>
            <a:ext cx="2188654" cy="548688"/>
          </a:xfrm>
          <a:prstGeom prst="rect">
            <a:avLst/>
          </a:prstGeom>
        </p:spPr>
      </p:pic>
    </p:spTree>
    <p:extLst>
      <p:ext uri="{BB962C8B-B14F-4D97-AF65-F5344CB8AC3E}">
        <p14:creationId xmlns:p14="http://schemas.microsoft.com/office/powerpoint/2010/main" val="11827960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9627" y="1237954"/>
            <a:ext cx="4427403" cy="3448386"/>
          </a:xfrm>
          <a:prstGeom prst="rect">
            <a:avLst/>
          </a:prstGeom>
          <a:ln>
            <a:solidFill>
              <a:srgbClr val="FF0000"/>
            </a:solidFill>
          </a:ln>
        </p:spPr>
      </p:pic>
      <p:sp>
        <p:nvSpPr>
          <p:cNvPr id="4" name="Rectangle 3"/>
          <p:cNvSpPr/>
          <p:nvPr/>
        </p:nvSpPr>
        <p:spPr>
          <a:xfrm>
            <a:off x="5041433" y="1115122"/>
            <a:ext cx="6633049" cy="4524315"/>
          </a:xfrm>
          <a:prstGeom prst="rect">
            <a:avLst/>
          </a:prstGeom>
        </p:spPr>
        <p:txBody>
          <a:bodyPr wrap="square">
            <a:spAutoFit/>
          </a:bodyPr>
          <a:lstStyle/>
          <a:p>
            <a:pPr marL="11113" indent="-11113">
              <a:tabLst>
                <a:tab pos="914400" algn="l"/>
              </a:tabLst>
            </a:pPr>
            <a:r>
              <a:rPr lang="en-US" sz="3200" dirty="0"/>
              <a:t>Record short term services received outside of the classroom. </a:t>
            </a:r>
          </a:p>
          <a:p>
            <a:pPr marL="11113" indent="-11113">
              <a:tabLst>
                <a:tab pos="914400" algn="l"/>
              </a:tabLst>
            </a:pPr>
            <a:endParaRPr lang="en-US" sz="3200" i="1" dirty="0"/>
          </a:p>
          <a:p>
            <a:pPr marL="11113" indent="-11113">
              <a:tabLst>
                <a:tab pos="914400" algn="l"/>
              </a:tabLst>
            </a:pPr>
            <a:r>
              <a:rPr lang="en-US" sz="3200" i="1" dirty="0"/>
              <a:t>Current Examples:</a:t>
            </a:r>
          </a:p>
          <a:p>
            <a:pPr marL="757238" indent="-588963">
              <a:buFont typeface="Arial" panose="020B0604020202020204" pitchFamily="34" charset="0"/>
              <a:buChar char="•"/>
            </a:pPr>
            <a:r>
              <a:rPr lang="en-US" sz="3200" i="1" dirty="0"/>
              <a:t>Prerequisite training</a:t>
            </a:r>
          </a:p>
          <a:p>
            <a:pPr marL="757238" indent="-588963">
              <a:buFont typeface="Arial" panose="020B0604020202020204" pitchFamily="34" charset="0"/>
              <a:buChar char="•"/>
            </a:pPr>
            <a:r>
              <a:rPr lang="en-US" sz="3200" i="1" dirty="0"/>
              <a:t>Assessment/Testing</a:t>
            </a:r>
          </a:p>
          <a:p>
            <a:pPr marL="757238" indent="-588963">
              <a:buFont typeface="Arial" panose="020B0604020202020204" pitchFamily="34" charset="0"/>
              <a:buChar char="•"/>
            </a:pPr>
            <a:r>
              <a:rPr lang="en-US" sz="3200" i="1" dirty="0"/>
              <a:t>Job Readiness Training</a:t>
            </a:r>
          </a:p>
          <a:p>
            <a:pPr marL="757238" indent="-588963">
              <a:buFont typeface="Arial" panose="020B0604020202020204" pitchFamily="34" charset="0"/>
              <a:buChar char="•"/>
            </a:pPr>
            <a:r>
              <a:rPr lang="en-US" sz="3200" i="1" dirty="0"/>
              <a:t>Emergency Financial Services</a:t>
            </a:r>
          </a:p>
          <a:p>
            <a:pPr marL="757238" indent="-588963">
              <a:buFont typeface="Arial" panose="020B0604020202020204" pitchFamily="34" charset="0"/>
              <a:buChar char="•"/>
            </a:pPr>
            <a:r>
              <a:rPr lang="en-US" sz="3200" i="1" dirty="0"/>
              <a:t>Health Care Services</a:t>
            </a:r>
          </a:p>
        </p:txBody>
      </p:sp>
      <p:sp>
        <p:nvSpPr>
          <p:cNvPr id="5" name="Title 4"/>
          <p:cNvSpPr>
            <a:spLocks noGrp="1"/>
          </p:cNvSpPr>
          <p:nvPr>
            <p:ph type="title"/>
          </p:nvPr>
        </p:nvSpPr>
        <p:spPr>
          <a:xfrm>
            <a:off x="389627" y="321994"/>
            <a:ext cx="10515600" cy="566528"/>
          </a:xfrm>
        </p:spPr>
        <p:txBody>
          <a:bodyPr>
            <a:normAutofit fontScale="90000"/>
          </a:bodyPr>
          <a:lstStyle/>
          <a:p>
            <a:r>
              <a:rPr lang="en-US" b="1" dirty="0">
                <a:solidFill>
                  <a:srgbClr val="C00000"/>
                </a:solidFill>
              </a:rPr>
              <a:t>CAEP Short Term Services– COVID-19 Update</a:t>
            </a:r>
            <a:endParaRPr lang="en-US" dirty="0"/>
          </a:p>
        </p:txBody>
      </p:sp>
      <p:pic>
        <p:nvPicPr>
          <p:cNvPr id="6" name="Picture 5">
            <a:extLst>
              <a:ext uri="{FF2B5EF4-FFF2-40B4-BE49-F238E27FC236}">
                <a16:creationId xmlns:a16="http://schemas.microsoft.com/office/drawing/2014/main" id="{DC4C5E4E-846B-4ED2-9D59-7765C0D24355}"/>
              </a:ext>
            </a:extLst>
          </p:cNvPr>
          <p:cNvPicPr>
            <a:picLocks noChangeAspect="1"/>
          </p:cNvPicPr>
          <p:nvPr/>
        </p:nvPicPr>
        <p:blipFill>
          <a:blip r:embed="rId4"/>
          <a:stretch>
            <a:fillRect/>
          </a:stretch>
        </p:blipFill>
        <p:spPr>
          <a:xfrm>
            <a:off x="100899" y="6175258"/>
            <a:ext cx="2188654" cy="548688"/>
          </a:xfrm>
          <a:prstGeom prst="rect">
            <a:avLst/>
          </a:prstGeom>
        </p:spPr>
      </p:pic>
    </p:spTree>
    <p:extLst>
      <p:ext uri="{BB962C8B-B14F-4D97-AF65-F5344CB8AC3E}">
        <p14:creationId xmlns:p14="http://schemas.microsoft.com/office/powerpoint/2010/main" val="40184941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202313" y="1285339"/>
          <a:ext cx="9367877" cy="4030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126774" y="2695218"/>
            <a:ext cx="2233748" cy="923330"/>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Transportation</a:t>
            </a:r>
          </a:p>
          <a:p>
            <a:pPr marL="214312" indent="-214312" defTabSz="685797">
              <a:buFont typeface="Arial" panose="020B0604020202020204" pitchFamily="34" charset="0"/>
              <a:buChar char="•"/>
            </a:pPr>
            <a:r>
              <a:rPr lang="en-US" sz="1350" dirty="0">
                <a:solidFill>
                  <a:prstClr val="black"/>
                </a:solidFill>
                <a:latin typeface="Calibri" panose="020F0502020204030204"/>
              </a:rPr>
              <a:t>Child Care</a:t>
            </a:r>
          </a:p>
          <a:p>
            <a:pPr marL="214312" indent="-214312" defTabSz="685797">
              <a:buFont typeface="Arial" panose="020B0604020202020204" pitchFamily="34" charset="0"/>
              <a:buChar char="•"/>
            </a:pPr>
            <a:r>
              <a:rPr lang="en-US" sz="1350" dirty="0">
                <a:solidFill>
                  <a:prstClr val="black"/>
                </a:solidFill>
                <a:latin typeface="Calibri" panose="020F0502020204030204"/>
              </a:rPr>
              <a:t>Personal Counseling</a:t>
            </a:r>
          </a:p>
          <a:p>
            <a:pPr marL="214312" indent="-214312" defTabSz="685797">
              <a:buFont typeface="Arial" panose="020B0604020202020204" pitchFamily="34" charset="0"/>
              <a:buChar char="•"/>
            </a:pPr>
            <a:r>
              <a:rPr lang="en-US" sz="1350" dirty="0">
                <a:solidFill>
                  <a:prstClr val="black"/>
                </a:solidFill>
                <a:latin typeface="Calibri" panose="020F0502020204030204"/>
              </a:rPr>
              <a:t>Financial Assistance</a:t>
            </a:r>
          </a:p>
        </p:txBody>
      </p:sp>
      <p:sp>
        <p:nvSpPr>
          <p:cNvPr id="8" name="TextBox 7"/>
          <p:cNvSpPr txBox="1"/>
          <p:nvPr/>
        </p:nvSpPr>
        <p:spPr>
          <a:xfrm>
            <a:off x="4701654" y="2695218"/>
            <a:ext cx="2299647" cy="1131079"/>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Assessment (other than required pre/post)</a:t>
            </a:r>
          </a:p>
          <a:p>
            <a:pPr marL="214312" indent="-214312" defTabSz="685797">
              <a:buFont typeface="Arial" panose="020B0604020202020204" pitchFamily="34" charset="0"/>
              <a:buChar char="•"/>
            </a:pPr>
            <a:r>
              <a:rPr lang="en-US" sz="1350" dirty="0">
                <a:solidFill>
                  <a:prstClr val="black"/>
                </a:solidFill>
                <a:latin typeface="Calibri" panose="020F0502020204030204"/>
              </a:rPr>
              <a:t>Academic/Career Counseling</a:t>
            </a:r>
          </a:p>
          <a:p>
            <a:pPr marL="214312" indent="-214312" defTabSz="685797">
              <a:buFont typeface="Arial" panose="020B0604020202020204" pitchFamily="34" charset="0"/>
              <a:buChar char="•"/>
            </a:pPr>
            <a:r>
              <a:rPr lang="en-US" sz="1350" dirty="0">
                <a:solidFill>
                  <a:prstClr val="black"/>
                </a:solidFill>
                <a:latin typeface="Calibri" panose="020F0502020204030204"/>
              </a:rPr>
              <a:t>Job Development</a:t>
            </a:r>
          </a:p>
        </p:txBody>
      </p:sp>
      <p:sp>
        <p:nvSpPr>
          <p:cNvPr id="9" name="TextBox 8"/>
          <p:cNvSpPr txBox="1"/>
          <p:nvPr/>
        </p:nvSpPr>
        <p:spPr>
          <a:xfrm>
            <a:off x="7438088" y="2695218"/>
            <a:ext cx="2401948" cy="923330"/>
          </a:xfrm>
          <a:prstGeom prst="rect">
            <a:avLst/>
          </a:prstGeom>
          <a:noFill/>
          <a:ln>
            <a:solidFill>
              <a:schemeClr val="accent1"/>
            </a:solidFill>
          </a:ln>
        </p:spPr>
        <p:txBody>
          <a:bodyPr wrap="square" rtlCol="0">
            <a:spAutoFit/>
          </a:bodyPr>
          <a:lstStyle/>
          <a:p>
            <a:pPr marL="214312" indent="-214312" defTabSz="685797">
              <a:buFont typeface="Arial" panose="020B0604020202020204" pitchFamily="34" charset="0"/>
              <a:buChar char="•"/>
            </a:pPr>
            <a:r>
              <a:rPr lang="en-US" sz="1350" dirty="0">
                <a:solidFill>
                  <a:prstClr val="black"/>
                </a:solidFill>
                <a:latin typeface="Calibri" panose="020F0502020204030204"/>
              </a:rPr>
              <a:t>Student Orientation</a:t>
            </a:r>
          </a:p>
          <a:p>
            <a:pPr marL="214312" indent="-214312" defTabSz="685797">
              <a:buFont typeface="Arial" panose="020B0604020202020204" pitchFamily="34" charset="0"/>
              <a:buChar char="•"/>
            </a:pPr>
            <a:r>
              <a:rPr lang="en-US" sz="1350" dirty="0">
                <a:solidFill>
                  <a:prstClr val="black"/>
                </a:solidFill>
                <a:latin typeface="Calibri" panose="020F0502020204030204"/>
              </a:rPr>
              <a:t>Community Support Training (OSHA, CPR, etc.)</a:t>
            </a:r>
          </a:p>
          <a:p>
            <a:pPr marL="214312" indent="-214312" defTabSz="685797">
              <a:buFont typeface="Arial" panose="020B0604020202020204" pitchFamily="34" charset="0"/>
              <a:buChar char="•"/>
            </a:pPr>
            <a:r>
              <a:rPr lang="en-US" sz="1350" dirty="0">
                <a:solidFill>
                  <a:prstClr val="black"/>
                </a:solidFill>
                <a:latin typeface="Calibri" panose="020F0502020204030204"/>
              </a:rPr>
              <a:t>Prerequisite Training</a:t>
            </a:r>
          </a:p>
        </p:txBody>
      </p:sp>
      <p:sp>
        <p:nvSpPr>
          <p:cNvPr id="2" name="Title 1"/>
          <p:cNvSpPr>
            <a:spLocks noGrp="1"/>
          </p:cNvSpPr>
          <p:nvPr>
            <p:ph type="title"/>
          </p:nvPr>
        </p:nvSpPr>
        <p:spPr>
          <a:xfrm>
            <a:off x="2126774" y="349004"/>
            <a:ext cx="7886700" cy="500498"/>
          </a:xfrm>
        </p:spPr>
        <p:txBody>
          <a:bodyPr>
            <a:noAutofit/>
          </a:bodyPr>
          <a:lstStyle/>
          <a:p>
            <a:r>
              <a:rPr lang="en-US" sz="4800" b="1" dirty="0">
                <a:solidFill>
                  <a:srgbClr val="C00000"/>
                </a:solidFill>
              </a:rPr>
              <a:t>CAEP Short Term Services</a:t>
            </a:r>
          </a:p>
        </p:txBody>
      </p:sp>
      <p:pic>
        <p:nvPicPr>
          <p:cNvPr id="10" name="Picture 9"/>
          <p:cNvPicPr>
            <a:picLocks noChangeAspect="1"/>
          </p:cNvPicPr>
          <p:nvPr/>
        </p:nvPicPr>
        <p:blipFill>
          <a:blip r:embed="rId8"/>
          <a:stretch>
            <a:fillRect/>
          </a:stretch>
        </p:blipFill>
        <p:spPr>
          <a:xfrm>
            <a:off x="483442" y="4035635"/>
            <a:ext cx="3286664" cy="2559895"/>
          </a:xfrm>
          <a:prstGeom prst="rect">
            <a:avLst/>
          </a:prstGeom>
          <a:ln>
            <a:solidFill>
              <a:srgbClr val="FF0000"/>
            </a:solidFill>
          </a:ln>
        </p:spPr>
      </p:pic>
      <p:pic>
        <p:nvPicPr>
          <p:cNvPr id="5" name="Picture 4">
            <a:extLst>
              <a:ext uri="{FF2B5EF4-FFF2-40B4-BE49-F238E27FC236}">
                <a16:creationId xmlns:a16="http://schemas.microsoft.com/office/drawing/2014/main" id="{8D2562D7-A48E-4DD9-B1B1-DCCF0444E1C4}"/>
              </a:ext>
            </a:extLst>
          </p:cNvPr>
          <p:cNvPicPr>
            <a:picLocks noChangeAspect="1"/>
          </p:cNvPicPr>
          <p:nvPr/>
        </p:nvPicPr>
        <p:blipFill>
          <a:blip r:embed="rId9"/>
          <a:stretch>
            <a:fillRect/>
          </a:stretch>
        </p:blipFill>
        <p:spPr>
          <a:xfrm>
            <a:off x="9840036" y="6176774"/>
            <a:ext cx="2188654" cy="548688"/>
          </a:xfrm>
          <a:prstGeom prst="rect">
            <a:avLst/>
          </a:prstGeom>
        </p:spPr>
      </p:pic>
    </p:spTree>
    <p:extLst>
      <p:ext uri="{BB962C8B-B14F-4D97-AF65-F5344CB8AC3E}">
        <p14:creationId xmlns:p14="http://schemas.microsoft.com/office/powerpoint/2010/main" val="26239356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21902" y="1449238"/>
            <a:ext cx="3165894" cy="232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stretch>
            <a:fillRect/>
          </a:stretch>
        </p:blipFill>
        <p:spPr>
          <a:xfrm>
            <a:off x="119588" y="129401"/>
            <a:ext cx="11994778" cy="5520906"/>
          </a:xfrm>
          <a:prstGeom prst="rect">
            <a:avLst/>
          </a:prstGeom>
        </p:spPr>
      </p:pic>
      <p:sp>
        <p:nvSpPr>
          <p:cNvPr id="5" name="Text Box 2"/>
          <p:cNvSpPr txBox="1">
            <a:spLocks noChangeArrowheads="1"/>
          </p:cNvSpPr>
          <p:nvPr/>
        </p:nvSpPr>
        <p:spPr bwMode="auto">
          <a:xfrm>
            <a:off x="5772989" y="3715714"/>
            <a:ext cx="5994400" cy="297837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Displays outcomes in three separate sections: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Literacy Gains (Pre/Post) </a:t>
            </a:r>
            <a:r>
              <a:rPr lang="en-US" sz="2400" dirty="0">
                <a:latin typeface="Calibri" panose="020F0502020204030204" pitchFamily="34" charset="0"/>
                <a:ea typeface="Calibri" panose="020F0502020204030204" pitchFamily="34" charset="0"/>
                <a:cs typeface="Times New Roman" panose="02020603050405020304" pitchFamily="18" charset="0"/>
              </a:rPr>
              <a:t>using </a:t>
            </a:r>
            <a:r>
              <a:rPr lang="en-US" sz="2400" dirty="0">
                <a:effectLst/>
                <a:latin typeface="Calibri" panose="020F0502020204030204" pitchFamily="34" charset="0"/>
                <a:ea typeface="Calibri" panose="020F0502020204030204" pitchFamily="34" charset="0"/>
                <a:cs typeface="Times New Roman" panose="02020603050405020304" pitchFamily="18" charset="0"/>
              </a:rPr>
              <a:t>NRS Table 4 guidelines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Other AB 104 outcomes using WIOA II reporting requirements but not pre/post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Services Received that do not impose WIOA II reporting requirements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5CA986A9-89D9-4575-950B-1A08F6B812D7}"/>
              </a:ext>
            </a:extLst>
          </p:cNvPr>
          <p:cNvPicPr>
            <a:picLocks noChangeAspect="1"/>
          </p:cNvPicPr>
          <p:nvPr/>
        </p:nvPicPr>
        <p:blipFill>
          <a:blip r:embed="rId4"/>
          <a:stretch>
            <a:fillRect/>
          </a:stretch>
        </p:blipFill>
        <p:spPr>
          <a:xfrm>
            <a:off x="119588" y="6179911"/>
            <a:ext cx="2188654" cy="548688"/>
          </a:xfrm>
          <a:prstGeom prst="rect">
            <a:avLst/>
          </a:prstGeom>
        </p:spPr>
      </p:pic>
    </p:spTree>
    <p:extLst>
      <p:ext uri="{BB962C8B-B14F-4D97-AF65-F5344CB8AC3E}">
        <p14:creationId xmlns:p14="http://schemas.microsoft.com/office/powerpoint/2010/main" val="15519952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1021"/>
          <a:stretch/>
        </p:blipFill>
        <p:spPr>
          <a:xfrm>
            <a:off x="522893" y="1354346"/>
            <a:ext cx="9423363" cy="5106839"/>
          </a:xfrm>
          <a:prstGeom prst="rect">
            <a:avLst/>
          </a:prstGeom>
          <a:ln>
            <a:solidFill>
              <a:schemeClr val="accent1"/>
            </a:solidFill>
          </a:ln>
        </p:spPr>
      </p:pic>
      <p:sp>
        <p:nvSpPr>
          <p:cNvPr id="4" name="TextBox 3"/>
          <p:cNvSpPr txBox="1"/>
          <p:nvPr/>
        </p:nvSpPr>
        <p:spPr>
          <a:xfrm>
            <a:off x="517585" y="235895"/>
            <a:ext cx="11611154" cy="892552"/>
          </a:xfrm>
          <a:prstGeom prst="rect">
            <a:avLst/>
          </a:prstGeom>
          <a:noFill/>
          <a:ln>
            <a:solidFill>
              <a:schemeClr val="accent1"/>
            </a:solidFill>
          </a:ln>
        </p:spPr>
        <p:txBody>
          <a:bodyPr wrap="square" rtlCol="0">
            <a:spAutoFit/>
          </a:bodyPr>
          <a:lstStyle/>
          <a:p>
            <a:r>
              <a:rPr lang="en-US" sz="2800" b="1" dirty="0">
                <a:solidFill>
                  <a:srgbClr val="FF0000"/>
                </a:solidFill>
              </a:rPr>
              <a:t>AEP Data Integrity </a:t>
            </a:r>
            <a:r>
              <a:rPr lang="en-US" sz="2400" dirty="0"/>
              <a:t>displays 27 different data elements related to the AEP instructional programs and outcomes.</a:t>
            </a:r>
          </a:p>
        </p:txBody>
      </p:sp>
      <p:sp>
        <p:nvSpPr>
          <p:cNvPr id="5" name="TextBox 4"/>
          <p:cNvSpPr txBox="1"/>
          <p:nvPr/>
        </p:nvSpPr>
        <p:spPr>
          <a:xfrm>
            <a:off x="6616461" y="1371600"/>
            <a:ext cx="5098211" cy="3046988"/>
          </a:xfrm>
          <a:prstGeom prst="rect">
            <a:avLst/>
          </a:prstGeom>
          <a:solidFill>
            <a:schemeClr val="bg1"/>
          </a:solidFill>
          <a:ln>
            <a:solidFill>
              <a:schemeClr val="accent1"/>
            </a:solidFill>
          </a:ln>
        </p:spPr>
        <p:txBody>
          <a:bodyPr wrap="square" rtlCol="0">
            <a:spAutoFit/>
          </a:bodyPr>
          <a:lstStyle/>
          <a:p>
            <a:r>
              <a:rPr lang="en-US" sz="2400" b="1" dirty="0"/>
              <a:t>Item Description </a:t>
            </a:r>
            <a:r>
              <a:rPr lang="en-US" sz="2400" dirty="0"/>
              <a:t>lists 27 data elements that may prevent or contribute to official AEP outcomes.</a:t>
            </a:r>
          </a:p>
          <a:p>
            <a:pPr marL="342900" indent="-342900">
              <a:buFont typeface="Arial" panose="020B0604020202020204" pitchFamily="34" charset="0"/>
              <a:buChar char="•"/>
            </a:pPr>
            <a:r>
              <a:rPr lang="en-US" sz="2400" dirty="0"/>
              <a:t>The DIR displays the item count and percentage for each listed item. </a:t>
            </a:r>
          </a:p>
          <a:p>
            <a:pPr marL="342900" indent="-342900">
              <a:buFont typeface="Arial" panose="020B0604020202020204" pitchFamily="34" charset="0"/>
              <a:buChar char="•"/>
            </a:pPr>
            <a:r>
              <a:rPr lang="en-US" sz="2400" b="1" i="1" dirty="0"/>
              <a:t>Item Percent = Item Count ÷ # of Students Enrolled in 7 AEP Programs</a:t>
            </a:r>
          </a:p>
        </p:txBody>
      </p:sp>
      <p:pic>
        <p:nvPicPr>
          <p:cNvPr id="6" name="Picture 5">
            <a:extLst>
              <a:ext uri="{FF2B5EF4-FFF2-40B4-BE49-F238E27FC236}">
                <a16:creationId xmlns:a16="http://schemas.microsoft.com/office/drawing/2014/main" id="{44B62012-E32D-43BB-9AD0-BE2EFB59EC15}"/>
              </a:ext>
            </a:extLst>
          </p:cNvPr>
          <p:cNvPicPr>
            <a:picLocks noChangeAspect="1"/>
          </p:cNvPicPr>
          <p:nvPr/>
        </p:nvPicPr>
        <p:blipFill>
          <a:blip r:embed="rId4"/>
          <a:stretch>
            <a:fillRect/>
          </a:stretch>
        </p:blipFill>
        <p:spPr>
          <a:xfrm>
            <a:off x="9946256" y="6204095"/>
            <a:ext cx="2188654" cy="548688"/>
          </a:xfrm>
          <a:prstGeom prst="rect">
            <a:avLst/>
          </a:prstGeom>
        </p:spPr>
      </p:pic>
    </p:spTree>
    <p:extLst>
      <p:ext uri="{BB962C8B-B14F-4D97-AF65-F5344CB8AC3E}">
        <p14:creationId xmlns:p14="http://schemas.microsoft.com/office/powerpoint/2010/main" val="40198530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5973"/>
          </a:xfrm>
        </p:spPr>
        <p:txBody>
          <a:bodyPr/>
          <a:lstStyle/>
          <a:p>
            <a:r>
              <a:rPr lang="en-US" dirty="0"/>
              <a:t>I3 Reports in TE</a:t>
            </a:r>
          </a:p>
        </p:txBody>
      </p:sp>
      <p:pic>
        <p:nvPicPr>
          <p:cNvPr id="3" name="Picture 2"/>
          <p:cNvPicPr>
            <a:picLocks noChangeAspect="1"/>
          </p:cNvPicPr>
          <p:nvPr/>
        </p:nvPicPr>
        <p:blipFill>
          <a:blip r:embed="rId3"/>
          <a:stretch>
            <a:fillRect/>
          </a:stretch>
        </p:blipFill>
        <p:spPr>
          <a:xfrm>
            <a:off x="1934765" y="1401098"/>
            <a:ext cx="6530809" cy="4118817"/>
          </a:xfrm>
          <a:prstGeom prst="rect">
            <a:avLst/>
          </a:prstGeom>
          <a:ln>
            <a:solidFill>
              <a:schemeClr val="tx2"/>
            </a:solidFill>
          </a:ln>
        </p:spPr>
      </p:pic>
      <p:sp>
        <p:nvSpPr>
          <p:cNvPr id="4" name="TextBox 3"/>
          <p:cNvSpPr txBox="1"/>
          <p:nvPr/>
        </p:nvSpPr>
        <p:spPr>
          <a:xfrm>
            <a:off x="838200" y="5519915"/>
            <a:ext cx="9586451" cy="830997"/>
          </a:xfrm>
          <a:prstGeom prst="rect">
            <a:avLst/>
          </a:prstGeom>
          <a:noFill/>
        </p:spPr>
        <p:txBody>
          <a:bodyPr wrap="square" rtlCol="0">
            <a:spAutoFit/>
          </a:bodyPr>
          <a:lstStyle/>
          <a:p>
            <a:r>
              <a:rPr lang="en-US" sz="2400" dirty="0"/>
              <a:t>TE now includes Immigrant Immigration Indicator (I3) reports that track EL Civics COAAPs outcomes and relate them to Immigrant Integration goals.</a:t>
            </a:r>
          </a:p>
        </p:txBody>
      </p:sp>
      <p:pic>
        <p:nvPicPr>
          <p:cNvPr id="6" name="Picture 5">
            <a:extLst>
              <a:ext uri="{FF2B5EF4-FFF2-40B4-BE49-F238E27FC236}">
                <a16:creationId xmlns:a16="http://schemas.microsoft.com/office/drawing/2014/main" id="{7B98B5F1-7F00-4DBE-9A6D-43AD90154C06}"/>
              </a:ext>
            </a:extLst>
          </p:cNvPr>
          <p:cNvPicPr>
            <a:picLocks noChangeAspect="1"/>
          </p:cNvPicPr>
          <p:nvPr/>
        </p:nvPicPr>
        <p:blipFill>
          <a:blip r:embed="rId4"/>
          <a:stretch>
            <a:fillRect/>
          </a:stretch>
        </p:blipFill>
        <p:spPr>
          <a:xfrm>
            <a:off x="9902446" y="6218531"/>
            <a:ext cx="2188654" cy="548688"/>
          </a:xfrm>
          <a:prstGeom prst="rect">
            <a:avLst/>
          </a:prstGeom>
        </p:spPr>
      </p:pic>
    </p:spTree>
    <p:extLst>
      <p:ext uri="{BB962C8B-B14F-4D97-AF65-F5344CB8AC3E}">
        <p14:creationId xmlns:p14="http://schemas.microsoft.com/office/powerpoint/2010/main" val="32513736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40417" y="5988395"/>
            <a:ext cx="276225" cy="219075"/>
          </a:xfrm>
          <a:prstGeom prst="rect">
            <a:avLst/>
          </a:prstGeom>
        </p:spPr>
      </p:pic>
      <p:pic>
        <p:nvPicPr>
          <p:cNvPr id="4" name="Picture 3"/>
          <p:cNvPicPr>
            <a:picLocks noChangeAspect="1"/>
          </p:cNvPicPr>
          <p:nvPr/>
        </p:nvPicPr>
        <p:blipFill>
          <a:blip r:embed="rId4"/>
          <a:stretch>
            <a:fillRect/>
          </a:stretch>
        </p:blipFill>
        <p:spPr>
          <a:xfrm>
            <a:off x="1774373" y="6495142"/>
            <a:ext cx="333375" cy="247650"/>
          </a:xfrm>
          <a:prstGeom prst="rect">
            <a:avLst/>
          </a:prstGeom>
        </p:spPr>
      </p:pic>
      <p:pic>
        <p:nvPicPr>
          <p:cNvPr id="5" name="Picture 4"/>
          <p:cNvPicPr>
            <a:picLocks noChangeAspect="1"/>
          </p:cNvPicPr>
          <p:nvPr/>
        </p:nvPicPr>
        <p:blipFill>
          <a:blip r:embed="rId5"/>
          <a:stretch>
            <a:fillRect/>
          </a:stretch>
        </p:blipFill>
        <p:spPr>
          <a:xfrm>
            <a:off x="7998078" y="5974108"/>
            <a:ext cx="257175" cy="247650"/>
          </a:xfrm>
          <a:prstGeom prst="rect">
            <a:avLst/>
          </a:prstGeom>
        </p:spPr>
      </p:pic>
      <p:pic>
        <p:nvPicPr>
          <p:cNvPr id="6" name="Picture 5"/>
          <p:cNvPicPr>
            <a:picLocks noChangeAspect="1"/>
          </p:cNvPicPr>
          <p:nvPr/>
        </p:nvPicPr>
        <p:blipFill>
          <a:blip r:embed="rId6"/>
          <a:stretch>
            <a:fillRect/>
          </a:stretch>
        </p:blipFill>
        <p:spPr>
          <a:xfrm>
            <a:off x="7973634" y="6495142"/>
            <a:ext cx="333375" cy="190500"/>
          </a:xfrm>
          <a:prstGeom prst="rect">
            <a:avLst/>
          </a:prstGeom>
        </p:spPr>
      </p:pic>
      <p:sp>
        <p:nvSpPr>
          <p:cNvPr id="7" name="TextBox 6"/>
          <p:cNvSpPr txBox="1"/>
          <p:nvPr/>
        </p:nvSpPr>
        <p:spPr>
          <a:xfrm>
            <a:off x="2410414" y="5908135"/>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Helvetica"/>
              </a:rPr>
              <a:t>Secondary</a:t>
            </a:r>
          </a:p>
        </p:txBody>
      </p:sp>
      <p:sp>
        <p:nvSpPr>
          <p:cNvPr id="8" name="TextBox 7"/>
          <p:cNvSpPr txBox="1"/>
          <p:nvPr/>
        </p:nvSpPr>
        <p:spPr>
          <a:xfrm>
            <a:off x="2410414" y="6413281"/>
            <a:ext cx="1859294"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Helvetica"/>
              </a:rPr>
              <a:t>Post-Secondary</a:t>
            </a:r>
          </a:p>
        </p:txBody>
      </p:sp>
      <p:sp>
        <p:nvSpPr>
          <p:cNvPr id="9" name="TextBox 8"/>
          <p:cNvSpPr txBox="1"/>
          <p:nvPr/>
        </p:nvSpPr>
        <p:spPr>
          <a:xfrm>
            <a:off x="8518441" y="5908136"/>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1800" b="1" dirty="0">
                <a:solidFill>
                  <a:srgbClr val="000000"/>
                </a:solidFill>
              </a:rPr>
              <a:t>Wages</a:t>
            </a:r>
            <a:endParaRPr kumimoji="0" lang="en-US" sz="1800" b="1" i="0" u="none" strike="noStrike" cap="none" spc="0" normalizeH="0" baseline="0" dirty="0">
              <a:ln>
                <a:noFill/>
              </a:ln>
              <a:solidFill>
                <a:srgbClr val="000000"/>
              </a:solidFill>
              <a:effectLst/>
              <a:uFillTx/>
              <a:sym typeface="Helvetica"/>
            </a:endParaRPr>
          </a:p>
        </p:txBody>
      </p:sp>
      <p:sp>
        <p:nvSpPr>
          <p:cNvPr id="10" name="TextBox 9"/>
          <p:cNvSpPr txBox="1"/>
          <p:nvPr/>
        </p:nvSpPr>
        <p:spPr>
          <a:xfrm>
            <a:off x="8478340" y="6352319"/>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Helvetica"/>
              </a:rPr>
              <a:t>Transition</a:t>
            </a:r>
          </a:p>
        </p:txBody>
      </p:sp>
      <p:grpSp>
        <p:nvGrpSpPr>
          <p:cNvPr id="11" name="Group 10"/>
          <p:cNvGrpSpPr/>
          <p:nvPr/>
        </p:nvGrpSpPr>
        <p:grpSpPr>
          <a:xfrm>
            <a:off x="1098968" y="270852"/>
            <a:ext cx="10282906" cy="5543352"/>
            <a:chOff x="1098968" y="2004762"/>
            <a:chExt cx="10282906" cy="5824344"/>
          </a:xfrm>
        </p:grpSpPr>
        <p:pic>
          <p:nvPicPr>
            <p:cNvPr id="12" name="Picture 11"/>
            <p:cNvPicPr>
              <a:picLocks noChangeAspect="1"/>
            </p:cNvPicPr>
            <p:nvPr/>
          </p:nvPicPr>
          <p:blipFill rotWithShape="1">
            <a:blip r:embed="rId7"/>
            <a:srcRect r="26209"/>
            <a:stretch/>
          </p:blipFill>
          <p:spPr>
            <a:xfrm>
              <a:off x="1098968" y="2004762"/>
              <a:ext cx="10282906" cy="5238750"/>
            </a:xfrm>
            <a:prstGeom prst="rect">
              <a:avLst/>
            </a:prstGeom>
          </p:spPr>
        </p:pic>
        <p:pic>
          <p:nvPicPr>
            <p:cNvPr id="13" name="Picture 12"/>
            <p:cNvPicPr>
              <a:picLocks noChangeAspect="1"/>
            </p:cNvPicPr>
            <p:nvPr/>
          </p:nvPicPr>
          <p:blipFill>
            <a:blip r:embed="rId8"/>
            <a:stretch>
              <a:fillRect/>
            </a:stretch>
          </p:blipFill>
          <p:spPr>
            <a:xfrm>
              <a:off x="1854705" y="7498242"/>
              <a:ext cx="247650" cy="190500"/>
            </a:xfrm>
            <a:prstGeom prst="rect">
              <a:avLst/>
            </a:prstGeom>
          </p:spPr>
        </p:pic>
        <p:pic>
          <p:nvPicPr>
            <p:cNvPr id="14" name="Picture 13"/>
            <p:cNvPicPr>
              <a:picLocks noChangeAspect="1"/>
            </p:cNvPicPr>
            <p:nvPr/>
          </p:nvPicPr>
          <p:blipFill>
            <a:blip r:embed="rId9"/>
            <a:stretch>
              <a:fillRect/>
            </a:stretch>
          </p:blipFill>
          <p:spPr>
            <a:xfrm>
              <a:off x="7998079" y="7464904"/>
              <a:ext cx="257175" cy="257175"/>
            </a:xfrm>
            <a:prstGeom prst="rect">
              <a:avLst/>
            </a:prstGeom>
          </p:spPr>
        </p:pic>
        <p:sp>
          <p:nvSpPr>
            <p:cNvPr id="15" name="TextBox 14"/>
            <p:cNvSpPr txBox="1"/>
            <p:nvPr/>
          </p:nvSpPr>
          <p:spPr>
            <a:xfrm>
              <a:off x="2410414" y="7395860"/>
              <a:ext cx="1692354"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Helvetica"/>
                </a:rPr>
                <a:t>Literacy Gains</a:t>
              </a:r>
            </a:p>
          </p:txBody>
        </p:sp>
        <p:sp>
          <p:nvSpPr>
            <p:cNvPr id="16" name="TextBox 15"/>
            <p:cNvSpPr txBox="1"/>
            <p:nvPr/>
          </p:nvSpPr>
          <p:spPr>
            <a:xfrm>
              <a:off x="8518441" y="7449515"/>
              <a:ext cx="1596106"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n-ea"/>
                  <a:cs typeface="+mn-cs"/>
                  <a:sym typeface="Helvetica"/>
                </a:rPr>
                <a:t>Employment</a:t>
              </a:r>
            </a:p>
          </p:txBody>
        </p:sp>
        <p:pic>
          <p:nvPicPr>
            <p:cNvPr id="17" name="Picture 16"/>
            <p:cNvPicPr>
              <a:picLocks noChangeAspect="1"/>
            </p:cNvPicPr>
            <p:nvPr/>
          </p:nvPicPr>
          <p:blipFill>
            <a:blip r:embed="rId8"/>
            <a:stretch>
              <a:fillRect/>
            </a:stretch>
          </p:blipFill>
          <p:spPr>
            <a:xfrm>
              <a:off x="4516339" y="4793989"/>
              <a:ext cx="247650" cy="190500"/>
            </a:xfrm>
            <a:prstGeom prst="rect">
              <a:avLst/>
            </a:prstGeom>
          </p:spPr>
        </p:pic>
        <p:pic>
          <p:nvPicPr>
            <p:cNvPr id="18" name="Picture 17"/>
            <p:cNvPicPr>
              <a:picLocks noChangeAspect="1"/>
            </p:cNvPicPr>
            <p:nvPr/>
          </p:nvPicPr>
          <p:blipFill>
            <a:blip r:embed="rId8"/>
            <a:stretch>
              <a:fillRect/>
            </a:stretch>
          </p:blipFill>
          <p:spPr>
            <a:xfrm>
              <a:off x="4516339" y="6000000"/>
              <a:ext cx="247650" cy="190500"/>
            </a:xfrm>
            <a:prstGeom prst="rect">
              <a:avLst/>
            </a:prstGeom>
          </p:spPr>
        </p:pic>
      </p:grpSp>
      <p:pic>
        <p:nvPicPr>
          <p:cNvPr id="19" name="Picture 18">
            <a:extLst>
              <a:ext uri="{FF2B5EF4-FFF2-40B4-BE49-F238E27FC236}">
                <a16:creationId xmlns:a16="http://schemas.microsoft.com/office/drawing/2014/main" id="{67FBA2BC-F977-4EA8-A3B0-AD6733C98A9D}"/>
              </a:ext>
            </a:extLst>
          </p:cNvPr>
          <p:cNvPicPr>
            <a:picLocks noChangeAspect="1"/>
          </p:cNvPicPr>
          <p:nvPr/>
        </p:nvPicPr>
        <p:blipFill>
          <a:blip r:embed="rId10"/>
          <a:stretch>
            <a:fillRect/>
          </a:stretch>
        </p:blipFill>
        <p:spPr>
          <a:xfrm>
            <a:off x="9912720" y="6207470"/>
            <a:ext cx="2188654" cy="548688"/>
          </a:xfrm>
          <a:prstGeom prst="rect">
            <a:avLst/>
          </a:prstGeom>
        </p:spPr>
      </p:pic>
    </p:spTree>
    <p:extLst>
      <p:ext uri="{BB962C8B-B14F-4D97-AF65-F5344CB8AC3E}">
        <p14:creationId xmlns:p14="http://schemas.microsoft.com/office/powerpoint/2010/main" val="3036801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CAEP </a:t>
            </a:r>
            <a:r>
              <a:rPr lang="en-US" dirty="0"/>
              <a:t>Program Structure</a:t>
            </a:r>
          </a:p>
        </p:txBody>
      </p:sp>
      <p:sp>
        <p:nvSpPr>
          <p:cNvPr id="3" name="Content Placeholder 2"/>
          <p:cNvSpPr>
            <a:spLocks noGrp="1"/>
          </p:cNvSpPr>
          <p:nvPr>
            <p:ph type="body" idx="1"/>
          </p:nvPr>
        </p:nvSpPr>
        <p:spPr>
          <a:xfrm>
            <a:off x="839788" y="1681163"/>
            <a:ext cx="5157787" cy="663831"/>
          </a:xfrm>
        </p:spPr>
        <p:txBody>
          <a:bodyPr>
            <a:noAutofit/>
          </a:bodyPr>
          <a:lstStyle/>
          <a:p>
            <a:pPr marL="0" indent="0">
              <a:buNone/>
            </a:pPr>
            <a:r>
              <a:rPr lang="en-US" sz="3200" dirty="0" smtClean="0"/>
              <a:t>AEBG Program Areas</a:t>
            </a:r>
            <a:endParaRPr lang="en-US" sz="3200" dirty="0"/>
          </a:p>
        </p:txBody>
      </p:sp>
      <p:sp>
        <p:nvSpPr>
          <p:cNvPr id="4" name="Content Placeholder 3"/>
          <p:cNvSpPr>
            <a:spLocks noGrp="1"/>
          </p:cNvSpPr>
          <p:nvPr>
            <p:ph sz="half" idx="2"/>
          </p:nvPr>
        </p:nvSpPr>
        <p:spPr>
          <a:xfrm>
            <a:off x="839788" y="2344994"/>
            <a:ext cx="5157787" cy="4144296"/>
          </a:xfrm>
        </p:spPr>
        <p:txBody>
          <a:bodyPr>
            <a:normAutofit lnSpcReduction="10000"/>
          </a:bodyPr>
          <a:lstStyle/>
          <a:p>
            <a:pPr marL="971550" lvl="1" indent="-514350">
              <a:buFont typeface="+mj-lt"/>
              <a:buAutoNum type="arabicPeriod"/>
            </a:pPr>
            <a:r>
              <a:rPr lang="en-US" sz="3600" dirty="0"/>
              <a:t>ABE/ASE</a:t>
            </a:r>
          </a:p>
          <a:p>
            <a:pPr marL="971550" lvl="1" indent="-514350">
              <a:buFont typeface="+mj-lt"/>
              <a:buAutoNum type="arabicPeriod"/>
            </a:pPr>
            <a:r>
              <a:rPr lang="en-US" sz="3600" dirty="0"/>
              <a:t>ESL</a:t>
            </a:r>
          </a:p>
          <a:p>
            <a:pPr marL="971550" lvl="1" indent="-514350">
              <a:buFont typeface="+mj-lt"/>
              <a:buAutoNum type="arabicPeriod"/>
            </a:pPr>
            <a:r>
              <a:rPr lang="en-US" sz="3600" dirty="0"/>
              <a:t>CTE</a:t>
            </a:r>
          </a:p>
          <a:p>
            <a:pPr marL="971550" lvl="1" indent="-514350">
              <a:buFont typeface="+mj-lt"/>
              <a:buAutoNum type="arabicPeriod"/>
            </a:pPr>
            <a:r>
              <a:rPr lang="en-US" sz="3600" dirty="0"/>
              <a:t>Adults with Disabilities</a:t>
            </a:r>
          </a:p>
          <a:p>
            <a:pPr marL="971550" lvl="1" indent="-514350">
              <a:buFont typeface="+mj-lt"/>
              <a:buAutoNum type="arabicPeriod"/>
            </a:pPr>
            <a:r>
              <a:rPr lang="en-US" sz="3600" dirty="0"/>
              <a:t>Parents/K12 </a:t>
            </a:r>
            <a:r>
              <a:rPr lang="en-US" sz="3600" dirty="0" smtClean="0"/>
              <a:t>Success</a:t>
            </a:r>
          </a:p>
          <a:p>
            <a:pPr marL="971550" lvl="1" indent="-514350">
              <a:buFont typeface="+mj-lt"/>
              <a:buAutoNum type="arabicPeriod"/>
            </a:pPr>
            <a:r>
              <a:rPr lang="en-US" sz="3600" dirty="0" smtClean="0"/>
              <a:t>Pre-Apprenticeship</a:t>
            </a:r>
          </a:p>
          <a:p>
            <a:pPr marL="971550" lvl="1" indent="-514350">
              <a:buFont typeface="+mj-lt"/>
              <a:buAutoNum type="arabicPeriod"/>
            </a:pPr>
            <a:r>
              <a:rPr lang="en-US" sz="3600" dirty="0" smtClean="0"/>
              <a:t>Workforce Re-Entry</a:t>
            </a:r>
            <a:endParaRPr lang="en-US" sz="3600" dirty="0"/>
          </a:p>
          <a:p>
            <a:endParaRPr lang="en-US" dirty="0"/>
          </a:p>
        </p:txBody>
      </p:sp>
      <p:sp>
        <p:nvSpPr>
          <p:cNvPr id="6" name="Text Placeholder 5"/>
          <p:cNvSpPr>
            <a:spLocks noGrp="1"/>
          </p:cNvSpPr>
          <p:nvPr>
            <p:ph type="body" sz="quarter" idx="3"/>
          </p:nvPr>
        </p:nvSpPr>
        <p:spPr>
          <a:xfrm>
            <a:off x="6172200" y="1681010"/>
            <a:ext cx="5670755" cy="1106282"/>
          </a:xfrm>
        </p:spPr>
        <p:txBody>
          <a:bodyPr>
            <a:normAutofit/>
          </a:bodyPr>
          <a:lstStyle/>
          <a:p>
            <a:r>
              <a:rPr lang="en-US" sz="3200" dirty="0"/>
              <a:t>Five </a:t>
            </a:r>
            <a:r>
              <a:rPr lang="en-US" sz="3200" dirty="0" smtClean="0"/>
              <a:t>Main CAEP Program </a:t>
            </a:r>
            <a:r>
              <a:rPr lang="en-US" sz="3200" dirty="0"/>
              <a:t>Areas</a:t>
            </a:r>
          </a:p>
          <a:p>
            <a:endParaRPr lang="en-US" dirty="0"/>
          </a:p>
        </p:txBody>
      </p:sp>
      <p:sp>
        <p:nvSpPr>
          <p:cNvPr id="7" name="Content Placeholder 6"/>
          <p:cNvSpPr>
            <a:spLocks noGrp="1"/>
          </p:cNvSpPr>
          <p:nvPr>
            <p:ph sz="quarter" idx="4"/>
          </p:nvPr>
        </p:nvSpPr>
        <p:spPr/>
        <p:txBody>
          <a:bodyPr>
            <a:normAutofit lnSpcReduction="10000"/>
          </a:bodyPr>
          <a:lstStyle/>
          <a:p>
            <a:pPr marL="971550" lvl="1" indent="-514350">
              <a:buFont typeface="+mj-lt"/>
              <a:buAutoNum type="arabicPeriod"/>
            </a:pPr>
            <a:r>
              <a:rPr lang="en-US" sz="3600" dirty="0" smtClean="0"/>
              <a:t>ABE/ASE</a:t>
            </a:r>
            <a:endParaRPr lang="en-US" sz="3600" dirty="0"/>
          </a:p>
          <a:p>
            <a:pPr marL="971550" lvl="1" indent="-514350">
              <a:buFont typeface="+mj-lt"/>
              <a:buAutoNum type="arabicPeriod"/>
            </a:pPr>
            <a:r>
              <a:rPr lang="en-US" sz="3600" dirty="0"/>
              <a:t>ESL</a:t>
            </a:r>
          </a:p>
          <a:p>
            <a:pPr marL="971550" lvl="1" indent="-514350">
              <a:buFont typeface="+mj-lt"/>
              <a:buAutoNum type="arabicPeriod"/>
            </a:pPr>
            <a:r>
              <a:rPr lang="en-US" sz="3600" dirty="0"/>
              <a:t>CTE</a:t>
            </a:r>
          </a:p>
          <a:p>
            <a:pPr marL="971550" lvl="1" indent="-514350">
              <a:buFont typeface="+mj-lt"/>
              <a:buAutoNum type="arabicPeriod"/>
            </a:pPr>
            <a:r>
              <a:rPr lang="en-US" sz="3600" dirty="0"/>
              <a:t>Adults with Disabilities</a:t>
            </a:r>
          </a:p>
          <a:p>
            <a:pPr marL="971550" lvl="1" indent="-514350">
              <a:buFont typeface="+mj-lt"/>
              <a:buAutoNum type="arabicPeriod"/>
            </a:pPr>
            <a:r>
              <a:rPr lang="en-US" sz="3600" dirty="0"/>
              <a:t>Parents/K12 Student Success</a:t>
            </a:r>
          </a:p>
          <a:p>
            <a:endParaRPr lang="en-US" dirty="0"/>
          </a:p>
        </p:txBody>
      </p:sp>
      <p:pic>
        <p:nvPicPr>
          <p:cNvPr id="5" name="Picture 4">
            <a:extLst>
              <a:ext uri="{FF2B5EF4-FFF2-40B4-BE49-F238E27FC236}">
                <a16:creationId xmlns:a16="http://schemas.microsoft.com/office/drawing/2014/main" id="{5EB151B3-51BF-480A-81A6-066B46EFA14E}"/>
              </a:ext>
            </a:extLst>
          </p:cNvPr>
          <p:cNvPicPr>
            <a:picLocks noChangeAspect="1"/>
          </p:cNvPicPr>
          <p:nvPr/>
        </p:nvPicPr>
        <p:blipFill>
          <a:blip r:embed="rId3"/>
          <a:stretch>
            <a:fillRect/>
          </a:stretch>
        </p:blipFill>
        <p:spPr>
          <a:xfrm>
            <a:off x="80351" y="6233278"/>
            <a:ext cx="2188654" cy="548688"/>
          </a:xfrm>
          <a:prstGeom prst="rect">
            <a:avLst/>
          </a:prstGeom>
        </p:spPr>
      </p:pic>
    </p:spTree>
    <p:extLst>
      <p:ext uri="{BB962C8B-B14F-4D97-AF65-F5344CB8AC3E}">
        <p14:creationId xmlns:p14="http://schemas.microsoft.com/office/powerpoint/2010/main" val="19404503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lum bright="-3000" contrast="8000"/>
          </a:blip>
          <a:srcRect l="17783"/>
          <a:stretch/>
        </p:blipFill>
        <p:spPr>
          <a:xfrm>
            <a:off x="4481952" y="2413136"/>
            <a:ext cx="5840083" cy="2221859"/>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a:off x="439949" y="223349"/>
            <a:ext cx="7318501" cy="2063600"/>
          </a:xfrm>
          <a:prstGeom prst="rect">
            <a:avLst/>
          </a:prstGeom>
          <a:ln>
            <a:solidFill>
              <a:schemeClr val="accent1"/>
            </a:solidFill>
          </a:ln>
        </p:spPr>
      </p:pic>
      <p:pic>
        <p:nvPicPr>
          <p:cNvPr id="5" name="Picture 4"/>
          <p:cNvPicPr>
            <a:picLocks noChangeAspect="1"/>
          </p:cNvPicPr>
          <p:nvPr/>
        </p:nvPicPr>
        <p:blipFill rotWithShape="1">
          <a:blip r:embed="rId5"/>
          <a:srcRect b="5287"/>
          <a:stretch/>
        </p:blipFill>
        <p:spPr>
          <a:xfrm>
            <a:off x="631543" y="4722167"/>
            <a:ext cx="10549351" cy="1946047"/>
          </a:xfrm>
          <a:prstGeom prst="rect">
            <a:avLst/>
          </a:prstGeom>
          <a:ln>
            <a:solidFill>
              <a:schemeClr val="accent1"/>
            </a:solidFill>
          </a:ln>
        </p:spPr>
      </p:pic>
      <p:pic>
        <p:nvPicPr>
          <p:cNvPr id="6" name="Picture 5"/>
          <p:cNvPicPr>
            <a:picLocks noChangeAspect="1"/>
          </p:cNvPicPr>
          <p:nvPr/>
        </p:nvPicPr>
        <p:blipFill>
          <a:blip r:embed="rId6"/>
          <a:stretch>
            <a:fillRect/>
          </a:stretch>
        </p:blipFill>
        <p:spPr>
          <a:xfrm>
            <a:off x="9558068" y="72458"/>
            <a:ext cx="2479870" cy="2301663"/>
          </a:xfrm>
          <a:prstGeom prst="rect">
            <a:avLst/>
          </a:prstGeom>
        </p:spPr>
      </p:pic>
      <p:sp>
        <p:nvSpPr>
          <p:cNvPr id="7" name="Left-Up Arrow 6"/>
          <p:cNvSpPr/>
          <p:nvPr/>
        </p:nvSpPr>
        <p:spPr>
          <a:xfrm rot="5400000">
            <a:off x="3766036" y="2205437"/>
            <a:ext cx="775164" cy="845390"/>
          </a:xfrm>
          <a:prstGeom prst="leftUpArrow">
            <a:avLst>
              <a:gd name="adj1" fmla="val 8892"/>
              <a:gd name="adj2" fmla="val 25000"/>
              <a:gd name="adj3" fmla="val 1721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Left-Up Arrow 8"/>
          <p:cNvSpPr/>
          <p:nvPr/>
        </p:nvSpPr>
        <p:spPr>
          <a:xfrm rot="10800000">
            <a:off x="3725182" y="4189340"/>
            <a:ext cx="856872" cy="843575"/>
          </a:xfrm>
          <a:prstGeom prst="leftUpArrow">
            <a:avLst>
              <a:gd name="adj1" fmla="val 8828"/>
              <a:gd name="adj2" fmla="val 25000"/>
              <a:gd name="adj3" fmla="val 1886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 name="TextBox 9"/>
          <p:cNvSpPr txBox="1"/>
          <p:nvPr/>
        </p:nvSpPr>
        <p:spPr>
          <a:xfrm>
            <a:off x="232408" y="2989011"/>
            <a:ext cx="4002657" cy="1200329"/>
          </a:xfrm>
          <a:prstGeom prst="rect">
            <a:avLst/>
          </a:prstGeom>
          <a:noFill/>
          <a:ln>
            <a:solidFill>
              <a:schemeClr val="accent1"/>
            </a:solidFill>
          </a:ln>
        </p:spPr>
        <p:txBody>
          <a:bodyPr wrap="square" rtlCol="0">
            <a:spAutoFit/>
          </a:bodyPr>
          <a:lstStyle/>
          <a:p>
            <a:r>
              <a:rPr lang="en-US" sz="3600" dirty="0"/>
              <a:t>In TE go to Records--Students--Records</a:t>
            </a:r>
          </a:p>
        </p:txBody>
      </p:sp>
    </p:spTree>
    <p:extLst>
      <p:ext uri="{BB962C8B-B14F-4D97-AF65-F5344CB8AC3E}">
        <p14:creationId xmlns:p14="http://schemas.microsoft.com/office/powerpoint/2010/main" val="26802043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E959608-952C-483B-AC74-BEAA6DA69B15}" type="slidenum">
              <a:rPr kumimoji="0" lang="en-US" sz="900" b="0" i="0" u="none" strike="noStrike" kern="1200" cap="none" spc="0" normalizeH="0" baseline="0" noProof="0" smtClean="0">
                <a:ln>
                  <a:noFill/>
                </a:ln>
                <a:solidFill>
                  <a:srgbClr val="000000"/>
                </a:solidFill>
                <a:effectLst/>
                <a:uLnTx/>
                <a:uFillTx/>
                <a:latin typeface="Helvetica Neue Light"/>
                <a:sym typeface="Helvetica Neue Light"/>
              </a:rPr>
              <a:pPr marL="0" marR="0" lvl="0" indent="0" algn="l" defTabSz="457200" rtl="0" eaLnBrk="1" fontAlgn="auto" latinLnBrk="0" hangingPunct="1">
                <a:lnSpc>
                  <a:spcPct val="100000"/>
                </a:lnSpc>
                <a:spcBef>
                  <a:spcPts val="0"/>
                </a:spcBef>
                <a:spcAft>
                  <a:spcPts val="0"/>
                </a:spcAft>
                <a:buClrTx/>
                <a:buSzTx/>
                <a:buFontTx/>
                <a:buNone/>
                <a:tabLst/>
                <a:defRPr/>
              </a:pPr>
              <a:t>51</a:t>
            </a:fld>
            <a:endParaRPr kumimoji="0" lang="en-US" sz="900" b="0" i="0" u="none" strike="noStrike" kern="1200" cap="none" spc="0" normalizeH="0" baseline="0" noProof="0" dirty="0">
              <a:ln>
                <a:noFill/>
              </a:ln>
              <a:solidFill>
                <a:srgbClr val="000000"/>
              </a:solidFill>
              <a:effectLst/>
              <a:uLnTx/>
              <a:uFillTx/>
              <a:latin typeface="Helvetica Neue Light"/>
              <a:sym typeface="Helvetica Neue Light"/>
            </a:endParaRPr>
          </a:p>
        </p:txBody>
      </p:sp>
      <p:sp>
        <p:nvSpPr>
          <p:cNvPr id="9" name="Title 1">
            <a:extLst>
              <a:ext uri="{FF2B5EF4-FFF2-40B4-BE49-F238E27FC236}">
                <a16:creationId xmlns:a16="http://schemas.microsoft.com/office/drawing/2014/main" id="{585AA98F-061F-4573-869E-82FA38DDB4E4}"/>
              </a:ext>
            </a:extLst>
          </p:cNvPr>
          <p:cNvSpPr txBox="1">
            <a:spLocks/>
          </p:cNvSpPr>
          <p:nvPr/>
        </p:nvSpPr>
        <p:spPr>
          <a:xfrm>
            <a:off x="968578" y="1503448"/>
            <a:ext cx="10515600" cy="2743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Updates to Resources and Materials</a:t>
            </a:r>
          </a:p>
        </p:txBody>
      </p:sp>
    </p:spTree>
    <p:extLst>
      <p:ext uri="{BB962C8B-B14F-4D97-AF65-F5344CB8AC3E}">
        <p14:creationId xmlns:p14="http://schemas.microsoft.com/office/powerpoint/2010/main" val="1961468036"/>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BOY Letter for PY 2020-21</a:t>
            </a:r>
          </a:p>
        </p:txBody>
      </p:sp>
      <p:pic>
        <p:nvPicPr>
          <p:cNvPr id="4" name="Picture 3"/>
          <p:cNvPicPr>
            <a:picLocks noChangeAspect="1"/>
          </p:cNvPicPr>
          <p:nvPr/>
        </p:nvPicPr>
        <p:blipFill>
          <a:blip r:embed="rId3"/>
          <a:stretch>
            <a:fillRect/>
          </a:stretch>
        </p:blipFill>
        <p:spPr>
          <a:xfrm>
            <a:off x="697523" y="1564290"/>
            <a:ext cx="7962900" cy="3219450"/>
          </a:xfrm>
          <a:prstGeom prst="rect">
            <a:avLst/>
          </a:prstGeom>
          <a:ln>
            <a:solidFill>
              <a:schemeClr val="accent1"/>
            </a:solidFill>
          </a:ln>
        </p:spPr>
      </p:pic>
      <p:sp>
        <p:nvSpPr>
          <p:cNvPr id="5" name="TextBox 4"/>
          <p:cNvSpPr txBox="1"/>
          <p:nvPr/>
        </p:nvSpPr>
        <p:spPr>
          <a:xfrm>
            <a:off x="5662246" y="4712669"/>
            <a:ext cx="5996354" cy="954107"/>
          </a:xfrm>
          <a:prstGeom prst="rect">
            <a:avLst/>
          </a:prstGeom>
          <a:solidFill>
            <a:schemeClr val="bg1"/>
          </a:solidFill>
          <a:ln>
            <a:solidFill>
              <a:schemeClr val="accent1"/>
            </a:solidFill>
          </a:ln>
        </p:spPr>
        <p:txBody>
          <a:bodyPr wrap="square" rtlCol="0">
            <a:spAutoFit/>
          </a:bodyPr>
          <a:lstStyle/>
          <a:p>
            <a:r>
              <a:rPr lang="en-US" sz="2800" dirty="0"/>
              <a:t>This letter includes the data submission requirements for all CAEP agencies.</a:t>
            </a:r>
          </a:p>
        </p:txBody>
      </p:sp>
      <p:pic>
        <p:nvPicPr>
          <p:cNvPr id="8" name="Picture 7">
            <a:extLst>
              <a:ext uri="{FF2B5EF4-FFF2-40B4-BE49-F238E27FC236}">
                <a16:creationId xmlns:a16="http://schemas.microsoft.com/office/drawing/2014/main" id="{639A78F5-FCE6-4008-A796-11F21C6472CF}"/>
              </a:ext>
            </a:extLst>
          </p:cNvPr>
          <p:cNvPicPr>
            <a:picLocks noChangeAspect="1"/>
          </p:cNvPicPr>
          <p:nvPr/>
        </p:nvPicPr>
        <p:blipFill>
          <a:blip r:embed="rId4"/>
          <a:stretch>
            <a:fillRect/>
          </a:stretch>
        </p:blipFill>
        <p:spPr>
          <a:xfrm>
            <a:off x="131723" y="6192174"/>
            <a:ext cx="2188654" cy="548688"/>
          </a:xfrm>
          <a:prstGeom prst="rect">
            <a:avLst/>
          </a:prstGeom>
        </p:spPr>
      </p:pic>
    </p:spTree>
    <p:extLst>
      <p:ext uri="{BB962C8B-B14F-4D97-AF65-F5344CB8AC3E}">
        <p14:creationId xmlns:p14="http://schemas.microsoft.com/office/powerpoint/2010/main" val="4207599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838200" y="365125"/>
            <a:ext cx="10515600" cy="1006475"/>
          </a:xfrm>
        </p:spPr>
        <p:txBody>
          <a:bodyPr/>
          <a:lstStyle/>
          <a:p>
            <a:r>
              <a:rPr lang="en-US" dirty="0" smtClean="0">
                <a:solidFill>
                  <a:srgbClr val="002060"/>
                </a:solidFill>
              </a:rPr>
              <a:t>2020-21 CAEP Data </a:t>
            </a:r>
            <a:r>
              <a:rPr lang="en-US" dirty="0">
                <a:solidFill>
                  <a:srgbClr val="002060"/>
                </a:solidFill>
              </a:rPr>
              <a:t>Dictionary </a:t>
            </a:r>
          </a:p>
        </p:txBody>
      </p:sp>
      <p:sp>
        <p:nvSpPr>
          <p:cNvPr id="68611" name="Content Placeholder 2"/>
          <p:cNvSpPr>
            <a:spLocks noGrp="1"/>
          </p:cNvSpPr>
          <p:nvPr>
            <p:ph sz="half" idx="1"/>
          </p:nvPr>
        </p:nvSpPr>
        <p:spPr>
          <a:xfrm>
            <a:off x="1676400" y="1981200"/>
            <a:ext cx="8229600" cy="4401194"/>
          </a:xfrm>
        </p:spPr>
        <p:txBody>
          <a:bodyPr/>
          <a:lstStyle/>
          <a:p>
            <a:r>
              <a:rPr lang="en-US" dirty="0">
                <a:solidFill>
                  <a:srgbClr val="002060"/>
                </a:solidFill>
              </a:rPr>
              <a:t>A new </a:t>
            </a:r>
            <a:r>
              <a:rPr lang="en-US" dirty="0" smtClean="0">
                <a:solidFill>
                  <a:srgbClr val="002060"/>
                </a:solidFill>
              </a:rPr>
              <a:t>2020-21 CAEP Data Dictionary is available on </a:t>
            </a:r>
            <a:r>
              <a:rPr lang="en-US" dirty="0">
                <a:solidFill>
                  <a:srgbClr val="002060"/>
                </a:solidFill>
              </a:rPr>
              <a:t>the CASAS Website to help </a:t>
            </a:r>
            <a:r>
              <a:rPr lang="en-US" dirty="0" smtClean="0">
                <a:solidFill>
                  <a:srgbClr val="002060"/>
                </a:solidFill>
              </a:rPr>
              <a:t>CAEP meet requirements.</a:t>
            </a:r>
          </a:p>
          <a:p>
            <a:r>
              <a:rPr lang="en-US" dirty="0" smtClean="0">
                <a:solidFill>
                  <a:srgbClr val="002060"/>
                </a:solidFill>
              </a:rPr>
              <a:t>20-21 version includes several enhancements and updates.</a:t>
            </a:r>
            <a:endParaRPr lang="en-US" dirty="0">
              <a:solidFill>
                <a:srgbClr val="002060"/>
              </a:solidFill>
            </a:endParaRPr>
          </a:p>
          <a:p>
            <a:pPr marL="0" indent="0">
              <a:buNone/>
            </a:pPr>
            <a:r>
              <a:rPr lang="en-US" dirty="0">
                <a:solidFill>
                  <a:srgbClr val="002060"/>
                </a:solidFill>
              </a:rPr>
              <a:t> </a:t>
            </a:r>
          </a:p>
        </p:txBody>
      </p:sp>
      <p:sp>
        <p:nvSpPr>
          <p:cNvPr id="5" name="Slide Number Placeholder 4"/>
          <p:cNvSpPr>
            <a:spLocks noGrp="1"/>
          </p:cNvSpPr>
          <p:nvPr>
            <p:ph type="sldNum" sz="quarter" idx="10"/>
          </p:nvPr>
        </p:nvSpPr>
        <p:spPr/>
        <p:txBody>
          <a:bodyPr/>
          <a:lstStyle/>
          <a:p>
            <a:pPr>
              <a:defRPr/>
            </a:pPr>
            <a:fld id="{E76F3421-45A1-4DB6-8E7F-E37026803F41}" type="slidenum">
              <a:rPr lang="en-US" smtClean="0"/>
              <a:pPr>
                <a:defRPr/>
              </a:pPr>
              <a:t>53</a:t>
            </a:fld>
            <a:endParaRPr lang="en-US"/>
          </a:p>
        </p:txBody>
      </p:sp>
      <p:sp>
        <p:nvSpPr>
          <p:cNvPr id="3" name="Rectangle 2"/>
          <p:cNvSpPr/>
          <p:nvPr/>
        </p:nvSpPr>
        <p:spPr>
          <a:xfrm>
            <a:off x="1507067" y="1219203"/>
            <a:ext cx="9087678" cy="369332"/>
          </a:xfrm>
          <a:prstGeom prst="rect">
            <a:avLst/>
          </a:prstGeom>
        </p:spPr>
        <p:txBody>
          <a:bodyPr wrap="square">
            <a:spAutoFit/>
          </a:bodyPr>
          <a:lstStyle/>
          <a:p>
            <a:r>
              <a:rPr lang="en-US" dirty="0">
                <a:hlinkClick r:id="rId3"/>
              </a:rPr>
              <a:t>Home</a:t>
            </a:r>
            <a:r>
              <a:rPr lang="en-US" dirty="0"/>
              <a:t> &gt; </a:t>
            </a:r>
            <a:r>
              <a:rPr lang="en-US" dirty="0">
                <a:hlinkClick r:id="rId4"/>
              </a:rPr>
              <a:t>Training and Support</a:t>
            </a:r>
            <a:r>
              <a:rPr lang="en-US" dirty="0"/>
              <a:t> &gt; </a:t>
            </a:r>
            <a:r>
              <a:rPr lang="en-US" dirty="0">
                <a:hlinkClick r:id="rId5"/>
              </a:rPr>
              <a:t>CASAS Peer Communities</a:t>
            </a:r>
            <a:r>
              <a:rPr lang="en-US" dirty="0"/>
              <a:t> &gt; </a:t>
            </a:r>
            <a:r>
              <a:rPr lang="en-US" dirty="0">
                <a:hlinkClick r:id="rId6"/>
              </a:rPr>
              <a:t>California Accountability</a:t>
            </a:r>
            <a:r>
              <a:rPr lang="en-US" dirty="0"/>
              <a:t> &gt; </a:t>
            </a:r>
          </a:p>
        </p:txBody>
      </p:sp>
      <p:pic>
        <p:nvPicPr>
          <p:cNvPr id="2" name="Picture 1"/>
          <p:cNvPicPr>
            <a:picLocks noChangeAspect="1"/>
          </p:cNvPicPr>
          <p:nvPr/>
        </p:nvPicPr>
        <p:blipFill rotWithShape="1">
          <a:blip r:embed="rId7"/>
          <a:srcRect r="2128" b="733"/>
          <a:stretch/>
        </p:blipFill>
        <p:spPr>
          <a:xfrm>
            <a:off x="4114800" y="4000059"/>
            <a:ext cx="5257800" cy="2411088"/>
          </a:xfrm>
          <a:prstGeom prst="rect">
            <a:avLst/>
          </a:prstGeom>
          <a:ln>
            <a:solidFill>
              <a:schemeClr val="accent1"/>
            </a:solidFill>
          </a:ln>
        </p:spPr>
      </p:pic>
    </p:spTree>
    <p:extLst>
      <p:ext uri="{BB962C8B-B14F-4D97-AF65-F5344CB8AC3E}">
        <p14:creationId xmlns:p14="http://schemas.microsoft.com/office/powerpoint/2010/main" val="1878986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Data Submission Calendar</a:t>
            </a:r>
          </a:p>
        </p:txBody>
      </p:sp>
      <p:graphicFrame>
        <p:nvGraphicFramePr>
          <p:cNvPr id="3" name="Table 2"/>
          <p:cNvGraphicFramePr>
            <a:graphicFrameLocks noGrp="1"/>
          </p:cNvGraphicFramePr>
          <p:nvPr>
            <p:extLst>
              <p:ext uri="{D42A27DB-BD31-4B8C-83A1-F6EECF244321}">
                <p14:modId xmlns:p14="http://schemas.microsoft.com/office/powerpoint/2010/main" val="1660511453"/>
              </p:ext>
            </p:extLst>
          </p:nvPr>
        </p:nvGraphicFramePr>
        <p:xfrm>
          <a:off x="509956" y="1936873"/>
          <a:ext cx="10717821" cy="4211361"/>
        </p:xfrm>
        <a:graphic>
          <a:graphicData uri="http://schemas.openxmlformats.org/drawingml/2006/table">
            <a:tbl>
              <a:tblPr firstRow="1" firstCol="1" bandRow="1"/>
              <a:tblGrid>
                <a:gridCol w="4021975">
                  <a:extLst>
                    <a:ext uri="{9D8B030D-6E8A-4147-A177-3AD203B41FA5}">
                      <a16:colId xmlns:a16="http://schemas.microsoft.com/office/drawing/2014/main" val="880788402"/>
                    </a:ext>
                  </a:extLst>
                </a:gridCol>
                <a:gridCol w="3347178">
                  <a:extLst>
                    <a:ext uri="{9D8B030D-6E8A-4147-A177-3AD203B41FA5}">
                      <a16:colId xmlns:a16="http://schemas.microsoft.com/office/drawing/2014/main" val="3641898757"/>
                    </a:ext>
                  </a:extLst>
                </a:gridCol>
                <a:gridCol w="3348668">
                  <a:extLst>
                    <a:ext uri="{9D8B030D-6E8A-4147-A177-3AD203B41FA5}">
                      <a16:colId xmlns:a16="http://schemas.microsoft.com/office/drawing/2014/main" val="570953232"/>
                    </a:ext>
                  </a:extLst>
                </a:gridCol>
              </a:tblGrid>
              <a:tr h="633535">
                <a:tc gridSpan="3">
                  <a:txBody>
                    <a:bodyPr/>
                    <a:lstStyle/>
                    <a:p>
                      <a:pPr marL="0" marR="0" algn="ctr">
                        <a:lnSpc>
                          <a:spcPct val="107000"/>
                        </a:lnSpc>
                        <a:spcBef>
                          <a:spcPts val="0"/>
                        </a:spcBef>
                        <a:spcAft>
                          <a:spcPts val="0"/>
                        </a:spcAft>
                      </a:pPr>
                      <a:r>
                        <a:rPr lang="en-US" sz="3200" b="1" dirty="0">
                          <a:solidFill>
                            <a:srgbClr val="F2F2F2"/>
                          </a:solidFill>
                          <a:effectLst/>
                          <a:latin typeface="Calibri" panose="020F0502020204030204" pitchFamily="34" charset="0"/>
                          <a:ea typeface="Calibri" panose="020F0502020204030204" pitchFamily="34" charset="0"/>
                          <a:cs typeface="Times New Roman" panose="02020603050405020304" pitchFamily="18" charset="0"/>
                        </a:rPr>
                        <a:t>CAEP Program Year Reporting</a:t>
                      </a:r>
                      <a:endParaRPr lang="en-US" sz="3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80941166"/>
                  </a:ext>
                </a:extLst>
              </a:tr>
              <a:tr h="633535">
                <a:tc>
                  <a:txBody>
                    <a:bodyPr/>
                    <a:lstStyle/>
                    <a:p>
                      <a:pPr marL="0" marR="0" algn="ctr">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Date Range</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Reporting Deadline</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36950256"/>
                  </a:ext>
                </a:extLst>
              </a:tr>
              <a:tr h="633535">
                <a:tc>
                  <a:txBody>
                    <a:bodyPr/>
                    <a:lstStyle/>
                    <a:p>
                      <a:pPr marL="0" marR="0" algn="l">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First Quarter</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July 1 – Sept 30</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October 31, 2020</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9697898"/>
                  </a:ext>
                </a:extLst>
              </a:tr>
              <a:tr h="633535">
                <a:tc>
                  <a:txBody>
                    <a:bodyPr/>
                    <a:lstStyle/>
                    <a:p>
                      <a:pPr marL="0" marR="0" algn="l">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Second Quarter</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July 1 – Dec 31</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January 31, 2021</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269874"/>
                  </a:ext>
                </a:extLst>
              </a:tr>
              <a:tr h="633535">
                <a:tc>
                  <a:txBody>
                    <a:bodyPr/>
                    <a:lstStyle/>
                    <a:p>
                      <a:pPr marL="0" marR="0" algn="l">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Third Quarter</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July 1 – Mar 31</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April 30, 2021</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7388169"/>
                  </a:ext>
                </a:extLst>
              </a:tr>
              <a:tr h="633535">
                <a:tc>
                  <a:txBody>
                    <a:bodyPr/>
                    <a:lstStyle/>
                    <a:p>
                      <a:pPr marL="0" marR="0" algn="l">
                        <a:lnSpc>
                          <a:spcPct val="107000"/>
                        </a:lnSpc>
                        <a:spcBef>
                          <a:spcPts val="0"/>
                        </a:spcBef>
                        <a:spcAft>
                          <a:spcPts val="0"/>
                        </a:spcAft>
                      </a:pPr>
                      <a:r>
                        <a:rPr lang="en-US" sz="32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Fourth Quarter-EOY</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July 1 – June 30</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August</a:t>
                      </a:r>
                      <a:r>
                        <a:rPr lang="en-US" sz="3200" b="1" baseline="0" dirty="0">
                          <a:effectLst/>
                          <a:latin typeface="Calibri" panose="020F0502020204030204" pitchFamily="34" charset="0"/>
                          <a:ea typeface="Calibri" panose="020F0502020204030204" pitchFamily="34" charset="0"/>
                          <a:cs typeface="Times New Roman" panose="02020603050405020304" pitchFamily="18" charset="0"/>
                        </a:rPr>
                        <a:t> 1, 2021</a:t>
                      </a:r>
                      <a:endParaRPr lang="en-U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0370159"/>
                  </a:ext>
                </a:extLst>
              </a:tr>
            </a:tbl>
          </a:graphicData>
        </a:graphic>
      </p:graphicFrame>
      <p:pic>
        <p:nvPicPr>
          <p:cNvPr id="5" name="Picture 4">
            <a:extLst>
              <a:ext uri="{FF2B5EF4-FFF2-40B4-BE49-F238E27FC236}">
                <a16:creationId xmlns:a16="http://schemas.microsoft.com/office/drawing/2014/main" id="{2D0D5399-5CA2-44F8-A9FA-78301F7FD5B7}"/>
              </a:ext>
            </a:extLst>
          </p:cNvPr>
          <p:cNvPicPr>
            <a:picLocks noChangeAspect="1"/>
          </p:cNvPicPr>
          <p:nvPr/>
        </p:nvPicPr>
        <p:blipFill>
          <a:blip r:embed="rId3"/>
          <a:stretch>
            <a:fillRect/>
          </a:stretch>
        </p:blipFill>
        <p:spPr>
          <a:xfrm>
            <a:off x="111174" y="6309312"/>
            <a:ext cx="2188654" cy="548688"/>
          </a:xfrm>
          <a:prstGeom prst="rect">
            <a:avLst/>
          </a:prstGeom>
        </p:spPr>
      </p:pic>
    </p:spTree>
    <p:extLst>
      <p:ext uri="{BB962C8B-B14F-4D97-AF65-F5344CB8AC3E}">
        <p14:creationId xmlns:p14="http://schemas.microsoft.com/office/powerpoint/2010/main" val="6845519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838200" y="1695688"/>
            <a:ext cx="9243291" cy="4810681"/>
          </a:xfrm>
        </p:spPr>
        <p:txBody>
          <a:bodyPr>
            <a:normAutofit/>
          </a:bodyPr>
          <a:lstStyle/>
          <a:p>
            <a:r>
              <a:rPr lang="en-US" sz="3600" dirty="0"/>
              <a:t>Beginning first quarter of PY 2020-21, agencies will use the TE Quarterly Data Submission Wizard to submit quarterly data, including the Data Integrity Report (DIR).</a:t>
            </a:r>
          </a:p>
          <a:p>
            <a:r>
              <a:rPr lang="en-US" sz="3600" dirty="0"/>
              <a:t>Agencies will no longer send separate pdf copies of the DIR when completing quarterly data requirements.</a:t>
            </a:r>
          </a:p>
        </p:txBody>
      </p:sp>
      <p:sp>
        <p:nvSpPr>
          <p:cNvPr id="3" name="Slide Number Placeholder 2"/>
          <p:cNvSpPr>
            <a:spLocks noGrp="1"/>
          </p:cNvSpPr>
          <p:nvPr>
            <p:ph type="sldNum" sz="quarter" idx="12"/>
          </p:nvPr>
        </p:nvSpPr>
        <p:spPr/>
        <p:txBody>
          <a:bodyPr/>
          <a:lstStyle/>
          <a:p>
            <a:fld id="{401CF334-2D5C-4859-84A6-CA7E6E43FAEB}" type="slidenum">
              <a:rPr lang="en-US" smtClean="0"/>
              <a:pPr/>
              <a:t>55</a:t>
            </a:fld>
            <a:endParaRPr lang="en-US" dirty="0"/>
          </a:p>
        </p:txBody>
      </p:sp>
      <p:sp>
        <p:nvSpPr>
          <p:cNvPr id="4" name="Title 3"/>
          <p:cNvSpPr>
            <a:spLocks noGrp="1"/>
          </p:cNvSpPr>
          <p:nvPr>
            <p:ph type="title"/>
          </p:nvPr>
        </p:nvSpPr>
        <p:spPr/>
        <p:txBody>
          <a:bodyPr>
            <a:normAutofit/>
          </a:bodyPr>
          <a:lstStyle/>
          <a:p>
            <a:r>
              <a:rPr lang="en-US" dirty="0"/>
              <a:t>TE Quarterly Data Submission Wizard</a:t>
            </a:r>
            <a:endParaRPr lang="en-US" i="1" dirty="0"/>
          </a:p>
        </p:txBody>
      </p:sp>
      <p:pic>
        <p:nvPicPr>
          <p:cNvPr id="6" name="Picture 5">
            <a:extLst>
              <a:ext uri="{FF2B5EF4-FFF2-40B4-BE49-F238E27FC236}">
                <a16:creationId xmlns:a16="http://schemas.microsoft.com/office/drawing/2014/main" id="{142D0FDE-DCF4-425F-A8FE-CD252FD98EB1}"/>
              </a:ext>
            </a:extLst>
          </p:cNvPr>
          <p:cNvPicPr>
            <a:picLocks noChangeAspect="1"/>
          </p:cNvPicPr>
          <p:nvPr/>
        </p:nvPicPr>
        <p:blipFill>
          <a:blip r:embed="rId3"/>
          <a:stretch>
            <a:fillRect/>
          </a:stretch>
        </p:blipFill>
        <p:spPr>
          <a:xfrm>
            <a:off x="131722" y="6195012"/>
            <a:ext cx="2188654" cy="548688"/>
          </a:xfrm>
          <a:prstGeom prst="rect">
            <a:avLst/>
          </a:prstGeom>
        </p:spPr>
      </p:pic>
    </p:spTree>
    <p:extLst>
      <p:ext uri="{BB962C8B-B14F-4D97-AF65-F5344CB8AC3E}">
        <p14:creationId xmlns:p14="http://schemas.microsoft.com/office/powerpoint/2010/main" val="323932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275" y="149465"/>
            <a:ext cx="10515600" cy="1325563"/>
          </a:xfrm>
        </p:spPr>
        <p:txBody>
          <a:bodyPr/>
          <a:lstStyle/>
          <a:p>
            <a:r>
              <a:rPr lang="en-US" dirty="0">
                <a:solidFill>
                  <a:srgbClr val="333399"/>
                </a:solidFill>
              </a:rPr>
              <a:t>CASAS Assessments </a:t>
            </a:r>
            <a:br>
              <a:rPr lang="en-US" dirty="0">
                <a:solidFill>
                  <a:srgbClr val="333399"/>
                </a:solidFill>
              </a:rPr>
            </a:br>
            <a:r>
              <a:rPr lang="en-US" dirty="0">
                <a:solidFill>
                  <a:srgbClr val="333399"/>
                </a:solidFill>
              </a:rPr>
              <a:t>Authorized for NRS for 2020-21</a:t>
            </a:r>
            <a:endParaRPr lang="en-US" dirty="0"/>
          </a:p>
        </p:txBody>
      </p:sp>
      <p:sp>
        <p:nvSpPr>
          <p:cNvPr id="3" name="Content Placeholder 2"/>
          <p:cNvSpPr>
            <a:spLocks noGrp="1"/>
          </p:cNvSpPr>
          <p:nvPr>
            <p:ph sz="half" idx="1"/>
          </p:nvPr>
        </p:nvSpPr>
        <p:spPr>
          <a:xfrm>
            <a:off x="1981200" y="1571569"/>
            <a:ext cx="8153400" cy="4478402"/>
          </a:xfrm>
        </p:spPr>
        <p:txBody>
          <a:bodyPr>
            <a:normAutofit/>
          </a:bodyPr>
          <a:lstStyle/>
          <a:p>
            <a:pPr marL="0" indent="0">
              <a:buNone/>
            </a:pPr>
            <a:r>
              <a:rPr lang="en-US" b="1" i="1" dirty="0">
                <a:solidFill>
                  <a:srgbClr val="333399"/>
                </a:solidFill>
              </a:rPr>
              <a:t>ABE and ASE only</a:t>
            </a:r>
            <a:r>
              <a:rPr lang="en-US" dirty="0">
                <a:solidFill>
                  <a:srgbClr val="333399"/>
                </a:solidFill>
              </a:rPr>
              <a:t>:</a:t>
            </a:r>
          </a:p>
          <a:p>
            <a:r>
              <a:rPr lang="en-US" dirty="0">
                <a:solidFill>
                  <a:srgbClr val="333399"/>
                </a:solidFill>
              </a:rPr>
              <a:t>CASAS GOALS Reading and Math </a:t>
            </a:r>
          </a:p>
          <a:p>
            <a:pPr marL="0" indent="0">
              <a:buNone/>
            </a:pPr>
            <a:r>
              <a:rPr lang="en-US" i="1" dirty="0">
                <a:solidFill>
                  <a:srgbClr val="333399"/>
                </a:solidFill>
              </a:rPr>
              <a:t/>
            </a:r>
            <a:br>
              <a:rPr lang="en-US" i="1" dirty="0">
                <a:solidFill>
                  <a:srgbClr val="333399"/>
                </a:solidFill>
              </a:rPr>
            </a:br>
            <a:r>
              <a:rPr lang="en-US" b="1" i="1" dirty="0">
                <a:solidFill>
                  <a:srgbClr val="333399"/>
                </a:solidFill>
              </a:rPr>
              <a:t>ESL only</a:t>
            </a:r>
            <a:r>
              <a:rPr lang="en-US" i="1" dirty="0">
                <a:solidFill>
                  <a:srgbClr val="333399"/>
                </a:solidFill>
              </a:rPr>
              <a:t>:</a:t>
            </a:r>
          </a:p>
          <a:p>
            <a:r>
              <a:rPr lang="en-US" dirty="0">
                <a:solidFill>
                  <a:srgbClr val="333399"/>
                </a:solidFill>
              </a:rPr>
              <a:t>Life and Work Listening </a:t>
            </a:r>
          </a:p>
          <a:p>
            <a:r>
              <a:rPr lang="en-US" dirty="0">
                <a:solidFill>
                  <a:srgbClr val="333399"/>
                </a:solidFill>
              </a:rPr>
              <a:t>Life and Work Reading </a:t>
            </a:r>
          </a:p>
          <a:p>
            <a:r>
              <a:rPr lang="en-US" dirty="0">
                <a:solidFill>
                  <a:srgbClr val="333399"/>
                </a:solidFill>
              </a:rPr>
              <a:t>Secondary Level Assessment (SLA):</a:t>
            </a:r>
          </a:p>
          <a:p>
            <a:pPr lvl="1"/>
            <a:r>
              <a:rPr lang="en-US" dirty="0">
                <a:solidFill>
                  <a:srgbClr val="333399"/>
                </a:solidFill>
              </a:rPr>
              <a:t>Language Arts 513-14</a:t>
            </a:r>
          </a:p>
          <a:p>
            <a:endParaRPr lang="en-US" b="1" dirty="0"/>
          </a:p>
        </p:txBody>
      </p:sp>
      <p:sp>
        <p:nvSpPr>
          <p:cNvPr id="4" name="Slide Number Placeholder 3"/>
          <p:cNvSpPr>
            <a:spLocks noGrp="1"/>
          </p:cNvSpPr>
          <p:nvPr>
            <p:ph type="sldNum" sz="quarter" idx="10"/>
          </p:nvPr>
        </p:nvSpPr>
        <p:spPr/>
        <p:txBody>
          <a:bodyPr/>
          <a:lstStyle/>
          <a:p>
            <a:pPr>
              <a:defRPr/>
            </a:pPr>
            <a:fld id="{62295299-AA21-468A-8072-B633C7B40E7A}" type="slidenum">
              <a:rPr lang="en-US" smtClean="0"/>
              <a:pPr>
                <a:defRPr/>
              </a:pPr>
              <a:t>56</a:t>
            </a:fld>
            <a:endParaRPr lang="en-US" dirty="0"/>
          </a:p>
        </p:txBody>
      </p:sp>
      <p:sp>
        <p:nvSpPr>
          <p:cNvPr id="10" name="TextBox 9"/>
          <p:cNvSpPr txBox="1"/>
          <p:nvPr/>
        </p:nvSpPr>
        <p:spPr>
          <a:xfrm>
            <a:off x="1306659" y="5510663"/>
            <a:ext cx="10343072" cy="461665"/>
          </a:xfrm>
          <a:prstGeom prst="rect">
            <a:avLst/>
          </a:prstGeom>
          <a:solidFill>
            <a:schemeClr val="bg1"/>
          </a:solidFill>
        </p:spPr>
        <p:txBody>
          <a:bodyPr wrap="square" rtlCol="0">
            <a:spAutoFit/>
          </a:bodyPr>
          <a:lstStyle/>
          <a:p>
            <a:r>
              <a:rPr lang="en-US" sz="2400" i="1" dirty="0"/>
              <a:t>POWER, AA-AAAAA not authorized for NRS, but are authorized for CA reporting</a:t>
            </a:r>
          </a:p>
        </p:txBody>
      </p:sp>
      <p:pic>
        <p:nvPicPr>
          <p:cNvPr id="5" name="Picture 4">
            <a:extLst>
              <a:ext uri="{FF2B5EF4-FFF2-40B4-BE49-F238E27FC236}">
                <a16:creationId xmlns:a16="http://schemas.microsoft.com/office/drawing/2014/main" id="{31888922-C8D5-4C4B-AB0E-7E71A7B0C9DF}"/>
              </a:ext>
            </a:extLst>
          </p:cNvPr>
          <p:cNvPicPr>
            <a:picLocks noChangeAspect="1"/>
          </p:cNvPicPr>
          <p:nvPr/>
        </p:nvPicPr>
        <p:blipFill>
          <a:blip r:embed="rId3"/>
          <a:stretch>
            <a:fillRect/>
          </a:stretch>
        </p:blipFill>
        <p:spPr>
          <a:xfrm>
            <a:off x="9881896" y="6172787"/>
            <a:ext cx="2188654" cy="548688"/>
          </a:xfrm>
          <a:prstGeom prst="rect">
            <a:avLst/>
          </a:prstGeom>
        </p:spPr>
      </p:pic>
    </p:spTree>
    <p:extLst>
      <p:ext uri="{BB962C8B-B14F-4D97-AF65-F5344CB8AC3E}">
        <p14:creationId xmlns:p14="http://schemas.microsoft.com/office/powerpoint/2010/main" val="8089498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p:txBody>
          <a:bodyPr/>
          <a:lstStyle/>
          <a:p>
            <a:pPr>
              <a:defRPr/>
            </a:pPr>
            <a:fld id="{94952722-5104-46FB-9A22-A30CE38A4526}" type="slidenum">
              <a:rPr lang="en-US" smtClean="0">
                <a:latin typeface="Arial" pitchFamily="34" charset="0"/>
              </a:rPr>
              <a:pPr>
                <a:defRPr/>
              </a:pPr>
              <a:t>57</a:t>
            </a:fld>
            <a:endParaRPr lang="en-US" dirty="0">
              <a:latin typeface="Arial" pitchFamily="34" charset="0"/>
            </a:endParaRPr>
          </a:p>
        </p:txBody>
      </p:sp>
      <p:sp>
        <p:nvSpPr>
          <p:cNvPr id="32771" name="Rectangle 2"/>
          <p:cNvSpPr>
            <a:spLocks noGrp="1" noChangeArrowheads="1"/>
          </p:cNvSpPr>
          <p:nvPr>
            <p:ph type="title"/>
          </p:nvPr>
        </p:nvSpPr>
        <p:spPr>
          <a:xfrm>
            <a:off x="355121" y="215018"/>
            <a:ext cx="10515600" cy="1325563"/>
          </a:xfrm>
        </p:spPr>
        <p:txBody>
          <a:bodyPr/>
          <a:lstStyle/>
          <a:p>
            <a:pPr eaLnBrk="1" hangingPunct="1"/>
            <a:r>
              <a:rPr lang="en-US" dirty="0">
                <a:solidFill>
                  <a:srgbClr val="333399"/>
                </a:solidFill>
              </a:rPr>
              <a:t>Use of Assessment Modalities</a:t>
            </a:r>
          </a:p>
        </p:txBody>
      </p:sp>
      <p:sp>
        <p:nvSpPr>
          <p:cNvPr id="32772" name="Rectangle 3"/>
          <p:cNvSpPr>
            <a:spLocks noGrp="1" noChangeArrowheads="1"/>
          </p:cNvSpPr>
          <p:nvPr>
            <p:ph type="body" idx="1"/>
          </p:nvPr>
        </p:nvSpPr>
        <p:spPr>
          <a:xfrm>
            <a:off x="1828800" y="1604512"/>
            <a:ext cx="8686800" cy="5024887"/>
          </a:xfrm>
        </p:spPr>
        <p:txBody>
          <a:bodyPr/>
          <a:lstStyle/>
          <a:p>
            <a:pPr eaLnBrk="1" hangingPunct="1"/>
            <a:r>
              <a:rPr lang="en-US" sz="3200" dirty="0">
                <a:solidFill>
                  <a:srgbClr val="FF0000"/>
                </a:solidFill>
              </a:rPr>
              <a:t>ABE/ASE:</a:t>
            </a:r>
            <a:r>
              <a:rPr lang="en-US" sz="3200" dirty="0">
                <a:solidFill>
                  <a:srgbClr val="333399"/>
                </a:solidFill>
              </a:rPr>
              <a:t> Use Reading or Math CASAS GOALS series</a:t>
            </a:r>
          </a:p>
          <a:p>
            <a:pPr eaLnBrk="1" hangingPunct="1">
              <a:buFont typeface="Wingdings" pitchFamily="2" charset="2"/>
              <a:buNone/>
            </a:pPr>
            <a:endParaRPr lang="en-US" sz="3200" dirty="0">
              <a:solidFill>
                <a:srgbClr val="333399"/>
              </a:solidFill>
            </a:endParaRPr>
          </a:p>
          <a:p>
            <a:pPr eaLnBrk="1" hangingPunct="1">
              <a:buFont typeface="Wingdings" pitchFamily="2" charset="2"/>
              <a:buNone/>
            </a:pPr>
            <a:endParaRPr lang="en-US" sz="3200" dirty="0">
              <a:solidFill>
                <a:srgbClr val="333399"/>
              </a:solidFill>
            </a:endParaRPr>
          </a:p>
          <a:p>
            <a:pPr eaLnBrk="1" hangingPunct="1">
              <a:buFont typeface="Wingdings" pitchFamily="2" charset="2"/>
              <a:buNone/>
            </a:pPr>
            <a:endParaRPr lang="en-US" sz="3200" dirty="0">
              <a:solidFill>
                <a:srgbClr val="333399"/>
              </a:solidFill>
            </a:endParaRPr>
          </a:p>
          <a:p>
            <a:pPr eaLnBrk="1" hangingPunct="1"/>
            <a:r>
              <a:rPr lang="en-US" sz="3200" dirty="0">
                <a:solidFill>
                  <a:srgbClr val="FF0000"/>
                </a:solidFill>
              </a:rPr>
              <a:t>ESL:</a:t>
            </a:r>
            <a:r>
              <a:rPr lang="en-US" sz="3200" dirty="0">
                <a:solidFill>
                  <a:srgbClr val="333399"/>
                </a:solidFill>
              </a:rPr>
              <a:t> Use Life and Work Reading or Listening</a:t>
            </a:r>
          </a:p>
          <a:p>
            <a:pPr eaLnBrk="1" hangingPunct="1"/>
            <a:endParaRPr lang="en-US" sz="3200" dirty="0">
              <a:solidFill>
                <a:srgbClr val="333399"/>
              </a:solidFill>
            </a:endParaRPr>
          </a:p>
          <a:p>
            <a:pPr eaLnBrk="1" hangingPunct="1"/>
            <a:endParaRPr lang="en-US" sz="3200" dirty="0">
              <a:solidFill>
                <a:srgbClr val="333399"/>
              </a:solidFill>
            </a:endParaRPr>
          </a:p>
          <a:p>
            <a:pPr eaLnBrk="1" hangingPunct="1"/>
            <a:endParaRPr lang="en-US" sz="3200" dirty="0">
              <a:solidFill>
                <a:srgbClr val="333399"/>
              </a:solidFill>
            </a:endParaRPr>
          </a:p>
          <a:p>
            <a:pPr eaLnBrk="1" hangingPunct="1"/>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endParaRPr lang="en-US" dirty="0">
              <a:solidFill>
                <a:srgbClr val="333399"/>
              </a:solidFill>
            </a:endParaRPr>
          </a:p>
        </p:txBody>
      </p:sp>
      <p:pic>
        <p:nvPicPr>
          <p:cNvPr id="32775" name="Picture 8"/>
          <p:cNvPicPr>
            <a:picLocks noChangeAspect="1" noChangeArrowheads="1"/>
          </p:cNvPicPr>
          <p:nvPr/>
        </p:nvPicPr>
        <p:blipFill>
          <a:blip r:embed="rId3" cstate="print"/>
          <a:srcRect/>
          <a:stretch>
            <a:fillRect/>
          </a:stretch>
        </p:blipFill>
        <p:spPr bwMode="auto">
          <a:xfrm>
            <a:off x="3505200" y="5081895"/>
            <a:ext cx="1981200" cy="1303338"/>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8119" y="5087646"/>
            <a:ext cx="2179695" cy="13367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8118" y="2196410"/>
            <a:ext cx="1600200" cy="160020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2801" y="2222784"/>
            <a:ext cx="1547453" cy="1547453"/>
          </a:xfrm>
          <a:prstGeom prst="rect">
            <a:avLst/>
          </a:prstGeom>
        </p:spPr>
      </p:pic>
      <p:pic>
        <p:nvPicPr>
          <p:cNvPr id="3" name="Picture 2">
            <a:extLst>
              <a:ext uri="{FF2B5EF4-FFF2-40B4-BE49-F238E27FC236}">
                <a16:creationId xmlns:a16="http://schemas.microsoft.com/office/drawing/2014/main" id="{159451B2-F7B9-484B-8A07-652CC6F52584}"/>
              </a:ext>
            </a:extLst>
          </p:cNvPr>
          <p:cNvPicPr>
            <a:picLocks noChangeAspect="1"/>
          </p:cNvPicPr>
          <p:nvPr/>
        </p:nvPicPr>
        <p:blipFill>
          <a:blip r:embed="rId7"/>
          <a:stretch>
            <a:fillRect/>
          </a:stretch>
        </p:blipFill>
        <p:spPr>
          <a:xfrm>
            <a:off x="9828665" y="6264568"/>
            <a:ext cx="2188654" cy="548688"/>
          </a:xfrm>
          <a:prstGeom prst="rect">
            <a:avLst/>
          </a:prstGeom>
        </p:spPr>
      </p:pic>
    </p:spTree>
    <p:extLst>
      <p:ext uri="{BB962C8B-B14F-4D97-AF65-F5344CB8AC3E}">
        <p14:creationId xmlns:p14="http://schemas.microsoft.com/office/powerpoint/2010/main" val="3854611515"/>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p:txBody>
          <a:bodyPr/>
          <a:lstStyle/>
          <a:p>
            <a:pPr>
              <a:defRPr/>
            </a:pPr>
            <a:fld id="{94952722-5104-46FB-9A22-A30CE38A4526}" type="slidenum">
              <a:rPr lang="en-US" smtClean="0">
                <a:latin typeface="Arial" pitchFamily="34" charset="0"/>
              </a:rPr>
              <a:pPr>
                <a:defRPr/>
              </a:pPr>
              <a:t>58</a:t>
            </a:fld>
            <a:endParaRPr lang="en-US" dirty="0">
              <a:latin typeface="Arial" pitchFamily="34" charset="0"/>
            </a:endParaRPr>
          </a:p>
        </p:txBody>
      </p:sp>
      <p:sp>
        <p:nvSpPr>
          <p:cNvPr id="32771" name="Rectangle 2"/>
          <p:cNvSpPr>
            <a:spLocks noGrp="1" noChangeArrowheads="1"/>
          </p:cNvSpPr>
          <p:nvPr>
            <p:ph type="title"/>
          </p:nvPr>
        </p:nvSpPr>
        <p:spPr>
          <a:xfrm>
            <a:off x="838199" y="166717"/>
            <a:ext cx="10067027" cy="1325563"/>
          </a:xfrm>
        </p:spPr>
        <p:txBody>
          <a:bodyPr/>
          <a:lstStyle/>
          <a:p>
            <a:pPr eaLnBrk="1" hangingPunct="1"/>
            <a:r>
              <a:rPr lang="en-US" dirty="0">
                <a:solidFill>
                  <a:srgbClr val="333399"/>
                </a:solidFill>
              </a:rPr>
              <a:t>Use of Assessment Modalities</a:t>
            </a:r>
          </a:p>
        </p:txBody>
      </p:sp>
      <p:sp>
        <p:nvSpPr>
          <p:cNvPr id="32772" name="Rectangle 3"/>
          <p:cNvSpPr>
            <a:spLocks noGrp="1" noChangeArrowheads="1"/>
          </p:cNvSpPr>
          <p:nvPr>
            <p:ph type="body" idx="1"/>
          </p:nvPr>
        </p:nvSpPr>
        <p:spPr>
          <a:xfrm>
            <a:off x="838199" y="1380226"/>
            <a:ext cx="9677401" cy="5249174"/>
          </a:xfrm>
        </p:spPr>
        <p:txBody>
          <a:bodyPr/>
          <a:lstStyle/>
          <a:p>
            <a:pPr eaLnBrk="1" hangingPunct="1"/>
            <a:r>
              <a:rPr lang="en-US" sz="3200" dirty="0">
                <a:solidFill>
                  <a:srgbClr val="FF0000"/>
                </a:solidFill>
              </a:rPr>
              <a:t>ABE/ASE:</a:t>
            </a:r>
            <a:r>
              <a:rPr lang="en-US" sz="3200" dirty="0">
                <a:solidFill>
                  <a:srgbClr val="333399"/>
                </a:solidFill>
              </a:rPr>
              <a:t> Use Reading or Math GOALS series</a:t>
            </a:r>
          </a:p>
          <a:p>
            <a:pPr eaLnBrk="1" hangingPunct="1">
              <a:buFont typeface="Wingdings" pitchFamily="2" charset="2"/>
              <a:buNone/>
            </a:pPr>
            <a:endParaRPr lang="en-US" sz="3200" dirty="0">
              <a:solidFill>
                <a:srgbClr val="333399"/>
              </a:solidFill>
            </a:endParaRPr>
          </a:p>
          <a:p>
            <a:pPr eaLnBrk="1" hangingPunct="1">
              <a:buFont typeface="Wingdings" pitchFamily="2" charset="2"/>
              <a:buNone/>
            </a:pPr>
            <a:endParaRPr lang="en-US" sz="3200" dirty="0">
              <a:solidFill>
                <a:srgbClr val="333399"/>
              </a:solidFill>
            </a:endParaRPr>
          </a:p>
          <a:p>
            <a:pPr eaLnBrk="1" hangingPunct="1">
              <a:buFont typeface="Wingdings" pitchFamily="2" charset="2"/>
              <a:buNone/>
            </a:pPr>
            <a:endParaRPr lang="en-US" sz="3200" dirty="0">
              <a:solidFill>
                <a:srgbClr val="333399"/>
              </a:solidFill>
            </a:endParaRPr>
          </a:p>
          <a:p>
            <a:pPr eaLnBrk="1" hangingPunct="1"/>
            <a:endParaRPr lang="en-US" sz="3200" dirty="0">
              <a:solidFill>
                <a:srgbClr val="333399"/>
              </a:solidFill>
            </a:endParaRPr>
          </a:p>
          <a:p>
            <a:pPr eaLnBrk="1" hangingPunct="1"/>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buFont typeface="Wingdings" pitchFamily="2" charset="2"/>
              <a:buNone/>
            </a:pPr>
            <a:endParaRPr lang="en-US" dirty="0">
              <a:solidFill>
                <a:srgbClr val="333399"/>
              </a:solidFill>
            </a:endParaRPr>
          </a:p>
          <a:p>
            <a:pPr eaLnBrk="1" hangingPunct="1"/>
            <a:endParaRPr lang="en-US" dirty="0">
              <a:solidFill>
                <a:srgbClr val="333399"/>
              </a:solidFill>
            </a:endParaRPr>
          </a:p>
        </p:txBody>
      </p:sp>
      <p:sp>
        <p:nvSpPr>
          <p:cNvPr id="7" name="Rectangle 6"/>
          <p:cNvSpPr/>
          <p:nvPr/>
        </p:nvSpPr>
        <p:spPr>
          <a:xfrm>
            <a:off x="1775012" y="4267201"/>
            <a:ext cx="8610600" cy="2246769"/>
          </a:xfrm>
          <a:prstGeom prst="rect">
            <a:avLst/>
          </a:prstGeom>
        </p:spPr>
        <p:txBody>
          <a:bodyPr wrap="square">
            <a:spAutoFit/>
          </a:bodyPr>
          <a:lstStyle/>
          <a:p>
            <a:pPr marL="457200" indent="-457200">
              <a:buFont typeface="Arial" panose="020B0604020202020204" pitchFamily="34" charset="0"/>
              <a:buChar char="•"/>
            </a:pPr>
            <a:r>
              <a:rPr lang="en-US" sz="2800" dirty="0">
                <a:solidFill>
                  <a:srgbClr val="333399"/>
                </a:solidFill>
              </a:rPr>
              <a:t>Pre- and post-test pairs must always be from the same test modality.</a:t>
            </a:r>
          </a:p>
          <a:p>
            <a:pPr marL="457200" indent="-457200">
              <a:buFont typeface="Arial" panose="020B0604020202020204" pitchFamily="34" charset="0"/>
              <a:buChar char="•"/>
            </a:pPr>
            <a:r>
              <a:rPr lang="en-US" sz="2800" dirty="0">
                <a:solidFill>
                  <a:srgbClr val="333399"/>
                </a:solidFill>
              </a:rPr>
              <a:t>If using CASAS GOALS, both the pretest and the post-test must use the same test series. Cannot match GOALS with any other CASAS test series.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8118" y="2196410"/>
            <a:ext cx="1600200" cy="16002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1" y="2222784"/>
            <a:ext cx="1547453" cy="1547453"/>
          </a:xfrm>
          <a:prstGeom prst="rect">
            <a:avLst/>
          </a:prstGeom>
        </p:spPr>
      </p:pic>
      <p:pic>
        <p:nvPicPr>
          <p:cNvPr id="3" name="Picture 2">
            <a:extLst>
              <a:ext uri="{FF2B5EF4-FFF2-40B4-BE49-F238E27FC236}">
                <a16:creationId xmlns:a16="http://schemas.microsoft.com/office/drawing/2014/main" id="{2BB2E091-1788-4724-B0C9-34928589A3B5}"/>
              </a:ext>
            </a:extLst>
          </p:cNvPr>
          <p:cNvPicPr>
            <a:picLocks noChangeAspect="1"/>
          </p:cNvPicPr>
          <p:nvPr/>
        </p:nvPicPr>
        <p:blipFill>
          <a:blip r:embed="rId5"/>
          <a:stretch>
            <a:fillRect/>
          </a:stretch>
        </p:blipFill>
        <p:spPr>
          <a:xfrm>
            <a:off x="9902446" y="6172787"/>
            <a:ext cx="2188654" cy="548688"/>
          </a:xfrm>
          <a:prstGeom prst="rect">
            <a:avLst/>
          </a:prstGeom>
        </p:spPr>
      </p:pic>
    </p:spTree>
    <p:extLst>
      <p:ext uri="{BB962C8B-B14F-4D97-AF65-F5344CB8AC3E}">
        <p14:creationId xmlns:p14="http://schemas.microsoft.com/office/powerpoint/2010/main" val="4118478633"/>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6346" y="272954"/>
            <a:ext cx="7260609" cy="818427"/>
          </a:xfrm>
        </p:spPr>
        <p:txBody>
          <a:bodyPr>
            <a:normAutofit/>
          </a:bodyPr>
          <a:lstStyle/>
          <a:p>
            <a:pPr algn="ctr"/>
            <a:r>
              <a:rPr lang="en-US" dirty="0"/>
              <a:t>Remote Testing</a:t>
            </a:r>
          </a:p>
        </p:txBody>
      </p:sp>
      <p:sp>
        <p:nvSpPr>
          <p:cNvPr id="3" name="Content Placeholder 2"/>
          <p:cNvSpPr>
            <a:spLocks noGrp="1"/>
          </p:cNvSpPr>
          <p:nvPr>
            <p:ph idx="1"/>
          </p:nvPr>
        </p:nvSpPr>
        <p:spPr>
          <a:xfrm>
            <a:off x="457200" y="1327355"/>
            <a:ext cx="7283245" cy="5088483"/>
          </a:xfrm>
        </p:spPr>
        <p:txBody>
          <a:bodyPr>
            <a:normAutofit fontScale="92500" lnSpcReduction="10000"/>
          </a:bodyPr>
          <a:lstStyle/>
          <a:p>
            <a:pPr marL="0" indent="0">
              <a:buNone/>
            </a:pPr>
            <a:r>
              <a:rPr lang="en-US" sz="3600" dirty="0"/>
              <a:t>The CDE has decided to permit California agencies to implement </a:t>
            </a:r>
            <a:r>
              <a:rPr lang="en-US" sz="3600" b="1" dirty="0"/>
              <a:t>remote testing</a:t>
            </a:r>
            <a:r>
              <a:rPr lang="en-US" sz="3600" dirty="0"/>
              <a:t>. </a:t>
            </a:r>
          </a:p>
          <a:p>
            <a:pPr marL="0" indent="0">
              <a:buNone/>
            </a:pPr>
            <a:endParaRPr lang="en-US" sz="3600" dirty="0"/>
          </a:p>
          <a:p>
            <a:pPr marL="0" indent="0">
              <a:buNone/>
            </a:pPr>
            <a:r>
              <a:rPr lang="en-US" sz="3600" dirty="0"/>
              <a:t>For more information, go to the California Remote Testing page on the CASAS Website:</a:t>
            </a:r>
            <a:endParaRPr lang="en-US" sz="3600" dirty="0">
              <a:hlinkClick r:id="rId3"/>
            </a:endParaRPr>
          </a:p>
          <a:p>
            <a:pPr marL="0" indent="0">
              <a:buNone/>
            </a:pPr>
            <a:r>
              <a:rPr lang="en-US" sz="3600" dirty="0">
                <a:hlinkClick r:id="rId3"/>
              </a:rPr>
              <a:t>https://www.casas.org/training-and-support/casas-peer-communities/california-adult-education-accountability-and-assessment/california-remote-testing</a:t>
            </a:r>
            <a:endParaRPr lang="en-US" sz="3600" dirty="0"/>
          </a:p>
          <a:p>
            <a:pPr marL="0" indent="0">
              <a:buNone/>
            </a:pPr>
            <a:endParaRPr lang="en-US" sz="3600" dirty="0"/>
          </a:p>
          <a:p>
            <a:endParaRPr lang="en-US" sz="3600" dirty="0"/>
          </a:p>
          <a:p>
            <a:pPr marL="0" indent="0">
              <a:buNone/>
            </a:pPr>
            <a:endParaRPr lang="en-US" sz="3600" dirty="0"/>
          </a:p>
        </p:txBody>
      </p:sp>
      <p:sp>
        <p:nvSpPr>
          <p:cNvPr id="4" name="Slide Number Placeholder 3"/>
          <p:cNvSpPr>
            <a:spLocks noGrp="1"/>
          </p:cNvSpPr>
          <p:nvPr>
            <p:ph type="sldNum" sz="quarter" idx="12"/>
          </p:nvPr>
        </p:nvSpPr>
        <p:spPr/>
        <p:txBody>
          <a:bodyPr/>
          <a:lstStyle/>
          <a:p>
            <a:pPr>
              <a:defRPr/>
            </a:pPr>
            <a:endParaRPr lang="en-US" altLang="en-US" dirty="0"/>
          </a:p>
          <a:p>
            <a:pPr>
              <a:defRPr/>
            </a:pPr>
            <a:fld id="{367B1F67-6803-461D-9D48-220A92D1A05B}" type="slidenum">
              <a:rPr lang="en-US" altLang="en-US" smtClean="0"/>
              <a:pPr>
                <a:defRPr/>
              </a:pPr>
              <a:t>59</a:t>
            </a:fld>
            <a:endParaRPr lang="en-US" altLang="en-US" dirty="0"/>
          </a:p>
        </p:txBody>
      </p:sp>
      <p:pic>
        <p:nvPicPr>
          <p:cNvPr id="5" name="Picture 4"/>
          <p:cNvPicPr>
            <a:picLocks noChangeAspect="1"/>
          </p:cNvPicPr>
          <p:nvPr/>
        </p:nvPicPr>
        <p:blipFill rotWithShape="1">
          <a:blip r:embed="rId4"/>
          <a:srcRect l="26809" t="11875" r="10259" b="12070"/>
          <a:stretch/>
        </p:blipFill>
        <p:spPr>
          <a:xfrm>
            <a:off x="7740445" y="3716595"/>
            <a:ext cx="3972662" cy="2699244"/>
          </a:xfrm>
          <a:prstGeom prst="rect">
            <a:avLst/>
          </a:prstGeom>
          <a:solidFill>
            <a:schemeClr val="accent2"/>
          </a:solidFill>
          <a:ln>
            <a:solidFill>
              <a:schemeClr val="tx2"/>
            </a:solidFill>
          </a:ln>
        </p:spPr>
      </p:pic>
      <p:pic>
        <p:nvPicPr>
          <p:cNvPr id="7" name="Picture 6">
            <a:extLst>
              <a:ext uri="{FF2B5EF4-FFF2-40B4-BE49-F238E27FC236}">
                <a16:creationId xmlns:a16="http://schemas.microsoft.com/office/drawing/2014/main" id="{52B308BE-49E1-4CF9-80FA-1F8A25A3C544}"/>
              </a:ext>
            </a:extLst>
          </p:cNvPr>
          <p:cNvPicPr>
            <a:picLocks noChangeAspect="1"/>
          </p:cNvPicPr>
          <p:nvPr/>
        </p:nvPicPr>
        <p:blipFill>
          <a:blip r:embed="rId5"/>
          <a:stretch>
            <a:fillRect/>
          </a:stretch>
        </p:blipFill>
        <p:spPr>
          <a:xfrm>
            <a:off x="97893" y="6264568"/>
            <a:ext cx="2188654" cy="548688"/>
          </a:xfrm>
          <a:prstGeom prst="rect">
            <a:avLst/>
          </a:prstGeom>
        </p:spPr>
      </p:pic>
    </p:spTree>
    <p:extLst>
      <p:ext uri="{BB962C8B-B14F-4D97-AF65-F5344CB8AC3E}">
        <p14:creationId xmlns:p14="http://schemas.microsoft.com/office/powerpoint/2010/main" val="1294322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478" y="350378"/>
            <a:ext cx="10515600" cy="814746"/>
          </a:xfrm>
        </p:spPr>
        <p:txBody>
          <a:bodyPr/>
          <a:lstStyle/>
          <a:p>
            <a:r>
              <a:rPr lang="en-US" dirty="0"/>
              <a:t>PY 2020-21 CAEP Program Structure</a:t>
            </a:r>
          </a:p>
        </p:txBody>
      </p:sp>
      <p:sp>
        <p:nvSpPr>
          <p:cNvPr id="3" name="Content Placeholder 2"/>
          <p:cNvSpPr>
            <a:spLocks noGrp="1"/>
          </p:cNvSpPr>
          <p:nvPr>
            <p:ph idx="1"/>
          </p:nvPr>
        </p:nvSpPr>
        <p:spPr>
          <a:xfrm>
            <a:off x="838200" y="1401097"/>
            <a:ext cx="10515600" cy="5176684"/>
          </a:xfrm>
        </p:spPr>
        <p:txBody>
          <a:bodyPr>
            <a:noAutofit/>
          </a:bodyPr>
          <a:lstStyle/>
          <a:p>
            <a:pPr marL="0" indent="0">
              <a:buNone/>
            </a:pPr>
            <a:r>
              <a:rPr lang="en-US" sz="3600" dirty="0"/>
              <a:t>Basic Education – includes both ABE and ASE</a:t>
            </a:r>
          </a:p>
          <a:p>
            <a:pPr marL="971550" lvl="1" indent="-514350">
              <a:buFont typeface="+mj-lt"/>
              <a:buAutoNum type="arabicPeriod"/>
            </a:pPr>
            <a:r>
              <a:rPr lang="en-US" sz="3200" dirty="0"/>
              <a:t>Basic Skills (ABE)</a:t>
            </a:r>
          </a:p>
          <a:p>
            <a:pPr marL="971550" lvl="1" indent="-514350">
              <a:buFont typeface="+mj-lt"/>
              <a:buAutoNum type="arabicPeriod"/>
            </a:pPr>
            <a:r>
              <a:rPr lang="en-US" sz="3200" dirty="0"/>
              <a:t>High School Equivalency (HSE)</a:t>
            </a:r>
          </a:p>
          <a:p>
            <a:pPr marL="971550" lvl="1" indent="-514350">
              <a:buFont typeface="+mj-lt"/>
              <a:buAutoNum type="arabicPeriod"/>
            </a:pPr>
            <a:r>
              <a:rPr lang="en-US" sz="3200" dirty="0"/>
              <a:t>High School Diploma</a:t>
            </a:r>
          </a:p>
          <a:p>
            <a:pPr marL="0" indent="0">
              <a:buNone/>
            </a:pPr>
            <a:endParaRPr lang="en-US" sz="3600" dirty="0"/>
          </a:p>
          <a:p>
            <a:pPr marL="0" indent="0">
              <a:buNone/>
            </a:pPr>
            <a:r>
              <a:rPr lang="en-US" sz="3600" dirty="0"/>
              <a:t>CTE –includes three subcategories </a:t>
            </a:r>
          </a:p>
          <a:p>
            <a:pPr marL="971550" lvl="1" indent="-514350">
              <a:buFont typeface="+mj-lt"/>
              <a:buAutoNum type="arabicPeriod"/>
            </a:pPr>
            <a:r>
              <a:rPr lang="en-US" sz="3200" dirty="0"/>
              <a:t>Short Term CTE</a:t>
            </a:r>
          </a:p>
          <a:p>
            <a:pPr marL="971550" lvl="1" indent="-514350">
              <a:buFont typeface="+mj-lt"/>
              <a:buAutoNum type="arabicPeriod"/>
            </a:pPr>
            <a:r>
              <a:rPr lang="en-US" sz="3200" dirty="0"/>
              <a:t>Workforce Preparation</a:t>
            </a:r>
          </a:p>
          <a:p>
            <a:pPr marL="971550" lvl="1" indent="-514350">
              <a:buFont typeface="+mj-lt"/>
              <a:buAutoNum type="arabicPeriod"/>
            </a:pPr>
            <a:r>
              <a:rPr lang="en-US" sz="3200" dirty="0"/>
              <a:t>Pre-apprenticeship</a:t>
            </a:r>
          </a:p>
          <a:p>
            <a:pPr marL="0" indent="0">
              <a:buNone/>
            </a:pPr>
            <a:endParaRPr lang="en-US" sz="3200" dirty="0"/>
          </a:p>
        </p:txBody>
      </p:sp>
      <p:pic>
        <p:nvPicPr>
          <p:cNvPr id="5" name="Picture 4">
            <a:extLst>
              <a:ext uri="{FF2B5EF4-FFF2-40B4-BE49-F238E27FC236}">
                <a16:creationId xmlns:a16="http://schemas.microsoft.com/office/drawing/2014/main" id="{709FC01B-1349-4987-AF8D-4BAFBEE6D736}"/>
              </a:ext>
            </a:extLst>
          </p:cNvPr>
          <p:cNvPicPr>
            <a:picLocks noChangeAspect="1"/>
          </p:cNvPicPr>
          <p:nvPr/>
        </p:nvPicPr>
        <p:blipFill>
          <a:blip r:embed="rId3"/>
          <a:stretch>
            <a:fillRect/>
          </a:stretch>
        </p:blipFill>
        <p:spPr>
          <a:xfrm>
            <a:off x="80352" y="6233278"/>
            <a:ext cx="2188654" cy="548688"/>
          </a:xfrm>
          <a:prstGeom prst="rect">
            <a:avLst/>
          </a:prstGeom>
        </p:spPr>
      </p:pic>
    </p:spTree>
    <p:extLst>
      <p:ext uri="{BB962C8B-B14F-4D97-AF65-F5344CB8AC3E}">
        <p14:creationId xmlns:p14="http://schemas.microsoft.com/office/powerpoint/2010/main" val="39964007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838200" y="1695688"/>
            <a:ext cx="9883877" cy="4810681"/>
          </a:xfrm>
        </p:spPr>
        <p:txBody>
          <a:bodyPr>
            <a:noAutofit/>
          </a:bodyPr>
          <a:lstStyle/>
          <a:p>
            <a:r>
              <a:rPr lang="en-US" sz="3600" dirty="0"/>
              <a:t>Available at no cost only to eTests/TE users.</a:t>
            </a:r>
          </a:p>
          <a:p>
            <a:r>
              <a:rPr lang="en-US" sz="3600" dirty="0"/>
              <a:t>Results are shown as “Estimated NRS EFL” for ABE or ESL. No scale scores are given. </a:t>
            </a:r>
          </a:p>
          <a:p>
            <a:r>
              <a:rPr lang="en-US" sz="3600" dirty="0"/>
              <a:t>It is NOT an NRS-approved test and may NOT be used for pre- or post-testing to achieve MSGs.</a:t>
            </a:r>
          </a:p>
          <a:p>
            <a:r>
              <a:rPr lang="en-US" sz="3600" dirty="0"/>
              <a:t>The </a:t>
            </a:r>
            <a:r>
              <a:rPr lang="en-US" sz="3600" i="1" dirty="0"/>
              <a:t>Reading Level Indicator </a:t>
            </a:r>
            <a:r>
              <a:rPr lang="en-US" sz="3600" dirty="0"/>
              <a:t>(RLI) is Form 601R.</a:t>
            </a:r>
          </a:p>
          <a:p>
            <a:pPr marL="457200" lvl="1" indent="0">
              <a:buNone/>
            </a:pPr>
            <a:r>
              <a:rPr lang="en-US" sz="3600" dirty="0" smtClean="0"/>
              <a:t> </a:t>
            </a:r>
            <a:endParaRPr lang="en-US" sz="3600" dirty="0"/>
          </a:p>
        </p:txBody>
      </p:sp>
      <p:sp>
        <p:nvSpPr>
          <p:cNvPr id="3" name="Slide Number Placeholder 2"/>
          <p:cNvSpPr>
            <a:spLocks noGrp="1"/>
          </p:cNvSpPr>
          <p:nvPr>
            <p:ph type="sldNum" sz="quarter" idx="12"/>
          </p:nvPr>
        </p:nvSpPr>
        <p:spPr/>
        <p:txBody>
          <a:bodyPr/>
          <a:lstStyle/>
          <a:p>
            <a:fld id="{401CF334-2D5C-4859-84A6-CA7E6E43FAEB}" type="slidenum">
              <a:rPr lang="en-US" smtClean="0"/>
              <a:pPr/>
              <a:t>60</a:t>
            </a:fld>
            <a:endParaRPr lang="en-US" dirty="0"/>
          </a:p>
        </p:txBody>
      </p:sp>
      <p:sp>
        <p:nvSpPr>
          <p:cNvPr id="4" name="Title 3"/>
          <p:cNvSpPr>
            <a:spLocks noGrp="1"/>
          </p:cNvSpPr>
          <p:nvPr>
            <p:ph type="title"/>
          </p:nvPr>
        </p:nvSpPr>
        <p:spPr/>
        <p:txBody>
          <a:bodyPr>
            <a:normAutofit/>
          </a:bodyPr>
          <a:lstStyle/>
          <a:p>
            <a:r>
              <a:rPr lang="en-US" dirty="0"/>
              <a:t>CASAS </a:t>
            </a:r>
            <a:r>
              <a:rPr lang="en-US" i="1" dirty="0"/>
              <a:t>Reading Level </a:t>
            </a:r>
            <a:r>
              <a:rPr lang="en-US" i="1" dirty="0" smtClean="0"/>
              <a:t>Indicator (RLI)</a:t>
            </a:r>
            <a:endParaRPr lang="en-US" i="1" dirty="0"/>
          </a:p>
        </p:txBody>
      </p:sp>
      <p:pic>
        <p:nvPicPr>
          <p:cNvPr id="6" name="Picture 5">
            <a:extLst>
              <a:ext uri="{FF2B5EF4-FFF2-40B4-BE49-F238E27FC236}">
                <a16:creationId xmlns:a16="http://schemas.microsoft.com/office/drawing/2014/main" id="{49EBFB92-F838-4070-9FF2-6CAC8A9EA7E5}"/>
              </a:ext>
            </a:extLst>
          </p:cNvPr>
          <p:cNvPicPr>
            <a:picLocks noChangeAspect="1"/>
          </p:cNvPicPr>
          <p:nvPr/>
        </p:nvPicPr>
        <p:blipFill>
          <a:blip r:embed="rId3"/>
          <a:stretch>
            <a:fillRect/>
          </a:stretch>
        </p:blipFill>
        <p:spPr>
          <a:xfrm>
            <a:off x="100900" y="6232025"/>
            <a:ext cx="2188654" cy="548688"/>
          </a:xfrm>
          <a:prstGeom prst="rect">
            <a:avLst/>
          </a:prstGeom>
        </p:spPr>
      </p:pic>
    </p:spTree>
    <p:extLst>
      <p:ext uri="{BB962C8B-B14F-4D97-AF65-F5344CB8AC3E}">
        <p14:creationId xmlns:p14="http://schemas.microsoft.com/office/powerpoint/2010/main" val="279817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838200" y="1533832"/>
            <a:ext cx="9243291" cy="1814052"/>
          </a:xfrm>
        </p:spPr>
        <p:txBody>
          <a:bodyPr>
            <a:normAutofit/>
          </a:bodyPr>
          <a:lstStyle/>
          <a:p>
            <a:r>
              <a:rPr lang="en-US" sz="3200" dirty="0">
                <a:latin typeface="Calibri" panose="020F0502020204030204" pitchFamily="34" charset="0"/>
              </a:rPr>
              <a:t>Initiate the RLI by selecting students in TE’s Student Demographics lister.</a:t>
            </a:r>
          </a:p>
          <a:p>
            <a:r>
              <a:rPr lang="en-US" sz="3200" dirty="0">
                <a:latin typeface="Calibri" panose="020F0502020204030204" pitchFamily="34" charset="0"/>
              </a:rPr>
              <a:t>Click the </a:t>
            </a:r>
            <a:r>
              <a:rPr lang="en-US" sz="3200" b="1" dirty="0">
                <a:latin typeface="Calibri" panose="020F0502020204030204" pitchFamily="34" charset="0"/>
              </a:rPr>
              <a:t>Send Test Invitations</a:t>
            </a:r>
            <a:r>
              <a:rPr lang="en-US" sz="3200" dirty="0">
                <a:latin typeface="Calibri" panose="020F0502020204030204" pitchFamily="34" charset="0"/>
              </a:rPr>
              <a:t> button.</a:t>
            </a:r>
          </a:p>
          <a:p>
            <a:endParaRPr lang="en-US"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401CF334-2D5C-4859-84A6-CA7E6E43FAEB}" type="slidenum">
              <a:rPr lang="en-US" smtClean="0"/>
              <a:pPr/>
              <a:t>61</a:t>
            </a:fld>
            <a:endParaRPr lang="en-US" dirty="0"/>
          </a:p>
        </p:txBody>
      </p:sp>
      <p:sp>
        <p:nvSpPr>
          <p:cNvPr id="4" name="Title 3"/>
          <p:cNvSpPr>
            <a:spLocks noGrp="1"/>
          </p:cNvSpPr>
          <p:nvPr>
            <p:ph type="title"/>
          </p:nvPr>
        </p:nvSpPr>
        <p:spPr/>
        <p:txBody>
          <a:bodyPr>
            <a:normAutofit/>
          </a:bodyPr>
          <a:lstStyle/>
          <a:p>
            <a:r>
              <a:rPr lang="en-US" dirty="0"/>
              <a:t>About the </a:t>
            </a:r>
            <a:r>
              <a:rPr lang="en-US" i="1" dirty="0" smtClean="0"/>
              <a:t>CASAS RLI</a:t>
            </a:r>
            <a:endParaRPr lang="en-US" i="1" dirty="0"/>
          </a:p>
        </p:txBody>
      </p:sp>
      <p:pic>
        <p:nvPicPr>
          <p:cNvPr id="7" name="Picture 6">
            <a:extLst>
              <a:ext uri="{FF2B5EF4-FFF2-40B4-BE49-F238E27FC236}">
                <a16:creationId xmlns:a16="http://schemas.microsoft.com/office/drawing/2014/main" id="{D88F219E-7CEA-448B-852A-B888781366DB}"/>
              </a:ext>
            </a:extLst>
          </p:cNvPr>
          <p:cNvPicPr>
            <a:picLocks noChangeAspect="1"/>
          </p:cNvPicPr>
          <p:nvPr/>
        </p:nvPicPr>
        <p:blipFill>
          <a:blip r:embed="rId3"/>
          <a:stretch>
            <a:fillRect/>
          </a:stretch>
        </p:blipFill>
        <p:spPr>
          <a:xfrm>
            <a:off x="1907458" y="3347884"/>
            <a:ext cx="8377084" cy="2117459"/>
          </a:xfrm>
          <a:prstGeom prst="rect">
            <a:avLst/>
          </a:prstGeom>
        </p:spPr>
      </p:pic>
      <p:pic>
        <p:nvPicPr>
          <p:cNvPr id="8" name="Picture 7">
            <a:extLst>
              <a:ext uri="{FF2B5EF4-FFF2-40B4-BE49-F238E27FC236}">
                <a16:creationId xmlns:a16="http://schemas.microsoft.com/office/drawing/2014/main" id="{36B8FE05-99F0-4D75-993E-7A30B4D7982E}"/>
              </a:ext>
            </a:extLst>
          </p:cNvPr>
          <p:cNvPicPr>
            <a:picLocks noChangeAspect="1"/>
          </p:cNvPicPr>
          <p:nvPr/>
        </p:nvPicPr>
        <p:blipFill>
          <a:blip r:embed="rId4"/>
          <a:stretch>
            <a:fillRect/>
          </a:stretch>
        </p:blipFill>
        <p:spPr>
          <a:xfrm>
            <a:off x="3327014" y="5591431"/>
            <a:ext cx="5279354" cy="987750"/>
          </a:xfrm>
          <a:prstGeom prst="rect">
            <a:avLst/>
          </a:prstGeom>
        </p:spPr>
      </p:pic>
      <p:pic>
        <p:nvPicPr>
          <p:cNvPr id="6" name="Picture 5">
            <a:extLst>
              <a:ext uri="{FF2B5EF4-FFF2-40B4-BE49-F238E27FC236}">
                <a16:creationId xmlns:a16="http://schemas.microsoft.com/office/drawing/2014/main" id="{34692073-641E-4E0B-BE75-05A2E84877F9}"/>
              </a:ext>
            </a:extLst>
          </p:cNvPr>
          <p:cNvPicPr>
            <a:picLocks noChangeAspect="1"/>
          </p:cNvPicPr>
          <p:nvPr/>
        </p:nvPicPr>
        <p:blipFill>
          <a:blip r:embed="rId5"/>
          <a:stretch>
            <a:fillRect/>
          </a:stretch>
        </p:blipFill>
        <p:spPr>
          <a:xfrm>
            <a:off x="80351" y="6195012"/>
            <a:ext cx="2188654" cy="548688"/>
          </a:xfrm>
          <a:prstGeom prst="rect">
            <a:avLst/>
          </a:prstGeom>
        </p:spPr>
      </p:pic>
    </p:spTree>
    <p:extLst>
      <p:ext uri="{BB962C8B-B14F-4D97-AF65-F5344CB8AC3E}">
        <p14:creationId xmlns:p14="http://schemas.microsoft.com/office/powerpoint/2010/main" val="337804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Literacy Gains Outcomes – COVID-19 Update</a:t>
            </a:r>
          </a:p>
        </p:txBody>
      </p:sp>
      <p:sp>
        <p:nvSpPr>
          <p:cNvPr id="3" name="Content Placeholder 2"/>
          <p:cNvSpPr>
            <a:spLocks noGrp="1"/>
          </p:cNvSpPr>
          <p:nvPr>
            <p:ph idx="1"/>
          </p:nvPr>
        </p:nvSpPr>
        <p:spPr>
          <a:xfrm>
            <a:off x="838200" y="1556017"/>
            <a:ext cx="10150565" cy="5041001"/>
          </a:xfrm>
          <a:ln>
            <a:solidFill>
              <a:schemeClr val="accent1"/>
            </a:solidFill>
          </a:ln>
        </p:spPr>
        <p:txBody>
          <a:bodyPr>
            <a:normAutofit/>
          </a:bodyPr>
          <a:lstStyle/>
          <a:p>
            <a:r>
              <a:rPr lang="en-US" sz="3200" dirty="0"/>
              <a:t>Mark when CAEP learners achieve outcomes in Distance Learning classes.</a:t>
            </a:r>
          </a:p>
          <a:p>
            <a:r>
              <a:rPr lang="en-US" sz="3200" dirty="0"/>
              <a:t>Record achievements already attained before closures</a:t>
            </a:r>
          </a:p>
          <a:p>
            <a:r>
              <a:rPr lang="en-US" sz="3200" dirty="0"/>
              <a:t>Use “passage of exam” process for CTE MSG’s as a guide for recording student achievement.</a:t>
            </a:r>
          </a:p>
          <a:p>
            <a:pPr lvl="1"/>
            <a:r>
              <a:rPr lang="en-US" sz="3200" dirty="0"/>
              <a:t>Student passes informal exam such as a (virtual) class assessment, written assignment, or oral interview </a:t>
            </a:r>
          </a:p>
          <a:p>
            <a:pPr lvl="1"/>
            <a:r>
              <a:rPr lang="en-US" sz="3200" dirty="0"/>
              <a:t>Completes skills demonstration in workforce preparation activities</a:t>
            </a:r>
          </a:p>
          <a:p>
            <a:pPr lvl="1"/>
            <a:endParaRPr lang="en-US" sz="3200" dirty="0"/>
          </a:p>
          <a:p>
            <a:pPr lvl="1"/>
            <a:endParaRPr lang="en-US" sz="3200" dirty="0"/>
          </a:p>
          <a:p>
            <a:pPr marL="0" indent="0">
              <a:buNone/>
            </a:pPr>
            <a:endParaRPr lang="en-US" sz="3200" dirty="0"/>
          </a:p>
        </p:txBody>
      </p:sp>
      <p:grpSp>
        <p:nvGrpSpPr>
          <p:cNvPr id="4" name="Group 3"/>
          <p:cNvGrpSpPr/>
          <p:nvPr/>
        </p:nvGrpSpPr>
        <p:grpSpPr>
          <a:xfrm>
            <a:off x="9217742" y="5545394"/>
            <a:ext cx="2685352" cy="1199108"/>
            <a:chOff x="0" y="0"/>
            <a:chExt cx="3030627" cy="1382982"/>
          </a:xfrm>
        </p:grpSpPr>
        <p:sp>
          <p:nvSpPr>
            <p:cNvPr id="5" name="Rectangle 4"/>
            <p:cNvSpPr/>
            <p:nvPr/>
          </p:nvSpPr>
          <p:spPr>
            <a:xfrm>
              <a:off x="0" y="0"/>
              <a:ext cx="3030627" cy="1382982"/>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TextBox 5"/>
            <p:cNvSpPr txBox="1"/>
            <p:nvPr/>
          </p:nvSpPr>
          <p:spPr>
            <a:xfrm>
              <a:off x="0" y="0"/>
              <a:ext cx="3030627" cy="13829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a:t>Literacy Gains</a:t>
              </a:r>
            </a:p>
          </p:txBody>
        </p:sp>
      </p:grpSp>
      <p:pic>
        <p:nvPicPr>
          <p:cNvPr id="8" name="Picture 7">
            <a:extLst>
              <a:ext uri="{FF2B5EF4-FFF2-40B4-BE49-F238E27FC236}">
                <a16:creationId xmlns:a16="http://schemas.microsoft.com/office/drawing/2014/main" id="{D1DEF550-864D-49C3-836D-846B8AFDC9C7}"/>
              </a:ext>
            </a:extLst>
          </p:cNvPr>
          <p:cNvPicPr>
            <a:picLocks noChangeAspect="1"/>
          </p:cNvPicPr>
          <p:nvPr/>
        </p:nvPicPr>
        <p:blipFill>
          <a:blip r:embed="rId3"/>
          <a:stretch>
            <a:fillRect/>
          </a:stretch>
        </p:blipFill>
        <p:spPr>
          <a:xfrm>
            <a:off x="108908" y="6195814"/>
            <a:ext cx="2188654" cy="548688"/>
          </a:xfrm>
          <a:prstGeom prst="rect">
            <a:avLst/>
          </a:prstGeom>
        </p:spPr>
      </p:pic>
    </p:spTree>
    <p:extLst>
      <p:ext uri="{BB962C8B-B14F-4D97-AF65-F5344CB8AC3E}">
        <p14:creationId xmlns:p14="http://schemas.microsoft.com/office/powerpoint/2010/main" val="25571677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Literacy Gains Outcomes– COVID-19 Update</a:t>
            </a:r>
          </a:p>
        </p:txBody>
      </p:sp>
      <p:sp>
        <p:nvSpPr>
          <p:cNvPr id="3" name="Content Placeholder 2"/>
          <p:cNvSpPr>
            <a:spLocks noGrp="1"/>
          </p:cNvSpPr>
          <p:nvPr>
            <p:ph idx="1"/>
          </p:nvPr>
        </p:nvSpPr>
        <p:spPr>
          <a:xfrm>
            <a:off x="838200" y="1556017"/>
            <a:ext cx="10515600" cy="5041001"/>
          </a:xfrm>
          <a:ln>
            <a:solidFill>
              <a:schemeClr val="accent1"/>
            </a:solidFill>
          </a:ln>
        </p:spPr>
        <p:txBody>
          <a:bodyPr>
            <a:normAutofit/>
          </a:bodyPr>
          <a:lstStyle/>
          <a:p>
            <a:pPr marL="0" indent="0">
              <a:buNone/>
            </a:pPr>
            <a:r>
              <a:rPr lang="en-US" sz="3600" dirty="0"/>
              <a:t>Passes (virtual) class assessment, written assignment, or oral interview </a:t>
            </a:r>
          </a:p>
          <a:p>
            <a:r>
              <a:rPr lang="en-US" sz="3600" dirty="0"/>
              <a:t>Learner Mastery</a:t>
            </a:r>
          </a:p>
          <a:p>
            <a:r>
              <a:rPr lang="en-US" sz="3600" dirty="0"/>
              <a:t>Educational Software</a:t>
            </a:r>
          </a:p>
          <a:p>
            <a:r>
              <a:rPr lang="en-US" sz="3600" dirty="0"/>
              <a:t>Local Program Milestones</a:t>
            </a:r>
          </a:p>
          <a:p>
            <a:pPr marL="0" indent="0">
              <a:buNone/>
            </a:pPr>
            <a:endParaRPr lang="en-US" sz="3600" dirty="0"/>
          </a:p>
          <a:p>
            <a:pPr marL="457200" lvl="1" indent="0">
              <a:buNone/>
            </a:pPr>
            <a:endParaRPr lang="en-US" sz="3200" dirty="0"/>
          </a:p>
          <a:p>
            <a:pPr lvl="1"/>
            <a:endParaRPr lang="en-US" sz="3200" dirty="0"/>
          </a:p>
          <a:p>
            <a:pPr marL="0" indent="0">
              <a:buNone/>
            </a:pPr>
            <a:endParaRPr lang="en-US" sz="3200" dirty="0"/>
          </a:p>
        </p:txBody>
      </p:sp>
      <p:pic>
        <p:nvPicPr>
          <p:cNvPr id="4" name="Picture 3"/>
          <p:cNvPicPr>
            <a:picLocks noChangeAspect="1"/>
          </p:cNvPicPr>
          <p:nvPr/>
        </p:nvPicPr>
        <p:blipFill>
          <a:blip r:embed="rId3"/>
          <a:stretch>
            <a:fillRect/>
          </a:stretch>
        </p:blipFill>
        <p:spPr>
          <a:xfrm>
            <a:off x="8317729" y="5095119"/>
            <a:ext cx="3036071" cy="1383912"/>
          </a:xfrm>
          <a:prstGeom prst="rect">
            <a:avLst/>
          </a:prstGeom>
        </p:spPr>
      </p:pic>
      <p:pic>
        <p:nvPicPr>
          <p:cNvPr id="6" name="Picture 5">
            <a:extLst>
              <a:ext uri="{FF2B5EF4-FFF2-40B4-BE49-F238E27FC236}">
                <a16:creationId xmlns:a16="http://schemas.microsoft.com/office/drawing/2014/main" id="{D09B540D-4BB0-4BA3-B7D9-7F19070D058B}"/>
              </a:ext>
            </a:extLst>
          </p:cNvPr>
          <p:cNvPicPr>
            <a:picLocks noChangeAspect="1"/>
          </p:cNvPicPr>
          <p:nvPr/>
        </p:nvPicPr>
        <p:blipFill>
          <a:blip r:embed="rId4"/>
          <a:stretch>
            <a:fillRect/>
          </a:stretch>
        </p:blipFill>
        <p:spPr>
          <a:xfrm>
            <a:off x="100900" y="6218531"/>
            <a:ext cx="2188654" cy="548688"/>
          </a:xfrm>
          <a:prstGeom prst="rect">
            <a:avLst/>
          </a:prstGeom>
        </p:spPr>
      </p:pic>
    </p:spTree>
    <p:extLst>
      <p:ext uri="{BB962C8B-B14F-4D97-AF65-F5344CB8AC3E}">
        <p14:creationId xmlns:p14="http://schemas.microsoft.com/office/powerpoint/2010/main" val="19934186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Literacy Gains Outcomes– COVID-19 Update</a:t>
            </a:r>
          </a:p>
        </p:txBody>
      </p:sp>
      <p:sp>
        <p:nvSpPr>
          <p:cNvPr id="3" name="Content Placeholder 2"/>
          <p:cNvSpPr>
            <a:spLocks noGrp="1"/>
          </p:cNvSpPr>
          <p:nvPr>
            <p:ph idx="1"/>
          </p:nvPr>
        </p:nvSpPr>
        <p:spPr>
          <a:xfrm>
            <a:off x="838200" y="1556017"/>
            <a:ext cx="10515600" cy="5041001"/>
          </a:xfrm>
          <a:ln>
            <a:solidFill>
              <a:schemeClr val="accent1"/>
            </a:solidFill>
          </a:ln>
        </p:spPr>
        <p:txBody>
          <a:bodyPr>
            <a:normAutofit/>
          </a:bodyPr>
          <a:lstStyle/>
          <a:p>
            <a:pPr marL="0" indent="0">
              <a:buNone/>
            </a:pPr>
            <a:r>
              <a:rPr lang="en-US" sz="3600" dirty="0"/>
              <a:t>Completes skills demonstration in workforce preparation activities</a:t>
            </a:r>
          </a:p>
          <a:p>
            <a:r>
              <a:rPr lang="en-US" sz="3600" dirty="0"/>
              <a:t>EL Civics/IET </a:t>
            </a:r>
          </a:p>
          <a:p>
            <a:r>
              <a:rPr lang="en-US" sz="3600" dirty="0"/>
              <a:t>Transitions</a:t>
            </a:r>
          </a:p>
          <a:p>
            <a:r>
              <a:rPr lang="en-US" sz="3600" dirty="0"/>
              <a:t>EL Co-Enrollment</a:t>
            </a:r>
          </a:p>
          <a:p>
            <a:pPr lvl="1"/>
            <a:endParaRPr lang="en-US" sz="3200" dirty="0"/>
          </a:p>
          <a:p>
            <a:pPr lvl="1"/>
            <a:endParaRPr lang="en-US" sz="3200" dirty="0"/>
          </a:p>
          <a:p>
            <a:pPr marL="0" indent="0">
              <a:buNone/>
            </a:pPr>
            <a:endParaRPr lang="en-US" sz="3200" dirty="0"/>
          </a:p>
        </p:txBody>
      </p:sp>
      <p:pic>
        <p:nvPicPr>
          <p:cNvPr id="4" name="Picture 3"/>
          <p:cNvPicPr>
            <a:picLocks noChangeAspect="1"/>
          </p:cNvPicPr>
          <p:nvPr/>
        </p:nvPicPr>
        <p:blipFill>
          <a:blip r:embed="rId3"/>
          <a:stretch>
            <a:fillRect/>
          </a:stretch>
        </p:blipFill>
        <p:spPr>
          <a:xfrm>
            <a:off x="8317729" y="5082038"/>
            <a:ext cx="3036071" cy="1383912"/>
          </a:xfrm>
          <a:prstGeom prst="rect">
            <a:avLst/>
          </a:prstGeom>
        </p:spPr>
      </p:pic>
      <p:pic>
        <p:nvPicPr>
          <p:cNvPr id="6" name="Picture 5">
            <a:extLst>
              <a:ext uri="{FF2B5EF4-FFF2-40B4-BE49-F238E27FC236}">
                <a16:creationId xmlns:a16="http://schemas.microsoft.com/office/drawing/2014/main" id="{DD69CF6D-2A1C-4014-862A-F0AE258CCB26}"/>
              </a:ext>
            </a:extLst>
          </p:cNvPr>
          <p:cNvPicPr>
            <a:picLocks noChangeAspect="1"/>
          </p:cNvPicPr>
          <p:nvPr/>
        </p:nvPicPr>
        <p:blipFill>
          <a:blip r:embed="rId4"/>
          <a:stretch>
            <a:fillRect/>
          </a:stretch>
        </p:blipFill>
        <p:spPr>
          <a:xfrm>
            <a:off x="100900" y="6191606"/>
            <a:ext cx="2188654" cy="548688"/>
          </a:xfrm>
          <a:prstGeom prst="rect">
            <a:avLst/>
          </a:prstGeom>
        </p:spPr>
      </p:pic>
    </p:spTree>
    <p:extLst>
      <p:ext uri="{BB962C8B-B14F-4D97-AF65-F5344CB8AC3E}">
        <p14:creationId xmlns:p14="http://schemas.microsoft.com/office/powerpoint/2010/main" val="9341330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5981"/>
          </a:xfrm>
        </p:spPr>
        <p:txBody>
          <a:bodyPr/>
          <a:lstStyle/>
          <a:p>
            <a:r>
              <a:rPr lang="en-US" dirty="0"/>
              <a:t>CASAS Web Site</a:t>
            </a:r>
          </a:p>
        </p:txBody>
      </p:sp>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772" t="6828" r="13076" b="8315"/>
          <a:stretch/>
        </p:blipFill>
        <p:spPr bwMode="auto">
          <a:xfrm>
            <a:off x="6190534" y="1331106"/>
            <a:ext cx="5482612" cy="46122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Text Box 5"/>
          <p:cNvSpPr txBox="1">
            <a:spLocks noChangeArrowheads="1"/>
          </p:cNvSpPr>
          <p:nvPr/>
        </p:nvSpPr>
        <p:spPr bwMode="auto">
          <a:xfrm>
            <a:off x="2501378" y="5306290"/>
            <a:ext cx="7911253" cy="1274195"/>
          </a:xfrm>
          <a:prstGeom prst="rect">
            <a:avLst/>
          </a:prstGeom>
          <a:solidFill>
            <a:schemeClr val="bg1"/>
          </a:solidFill>
          <a:ln w="9525">
            <a:solidFill>
              <a:schemeClr val="tx1"/>
            </a:solidFill>
            <a:miter lim="800000"/>
            <a:headEnd/>
            <a:tailEnd/>
          </a:ln>
        </p:spPr>
        <p:txBody>
          <a:bodyPr>
            <a:spAutoFit/>
          </a:bodyPr>
          <a:lstStyle/>
          <a:p>
            <a:r>
              <a:rPr lang="en-US" sz="7680" b="1" dirty="0">
                <a:solidFill>
                  <a:schemeClr val="accent5"/>
                </a:solidFill>
                <a:hlinkClick r:id="rId4"/>
              </a:rPr>
              <a:t>www.casas.org</a:t>
            </a:r>
            <a:endParaRPr lang="en-US" sz="5120" dirty="0">
              <a:solidFill>
                <a:schemeClr val="accent5"/>
              </a:solidFill>
            </a:endParaRPr>
          </a:p>
        </p:txBody>
      </p:sp>
      <p:sp>
        <p:nvSpPr>
          <p:cNvPr id="5" name="Rectangle 4"/>
          <p:cNvSpPr/>
          <p:nvPr/>
        </p:nvSpPr>
        <p:spPr>
          <a:xfrm>
            <a:off x="319669" y="1582616"/>
            <a:ext cx="5794023" cy="3416320"/>
          </a:xfrm>
          <a:prstGeom prst="rect">
            <a:avLst/>
          </a:prstGeom>
        </p:spPr>
        <p:txBody>
          <a:bodyPr wrap="square">
            <a:spAutoFit/>
          </a:bodyPr>
          <a:lstStyle/>
          <a:p>
            <a:pPr marL="457200" indent="-457200">
              <a:lnSpc>
                <a:spcPct val="90000"/>
              </a:lnSpc>
              <a:buFont typeface="Arial" panose="020B0604020202020204" pitchFamily="34" charset="0"/>
              <a:buChar char="•"/>
            </a:pPr>
            <a:r>
              <a:rPr lang="en-US" sz="4000" dirty="0"/>
              <a:t>What’s New</a:t>
            </a:r>
          </a:p>
          <a:p>
            <a:pPr marL="457200" indent="-457200">
              <a:lnSpc>
                <a:spcPct val="90000"/>
              </a:lnSpc>
              <a:buFont typeface="Arial" panose="020B0604020202020204" pitchFamily="34" charset="0"/>
              <a:buChar char="•"/>
            </a:pPr>
            <a:r>
              <a:rPr lang="en-US" sz="4000" dirty="0"/>
              <a:t>Online Registration</a:t>
            </a:r>
          </a:p>
          <a:p>
            <a:pPr marL="457200" indent="-457200">
              <a:lnSpc>
                <a:spcPct val="90000"/>
              </a:lnSpc>
              <a:buFont typeface="Arial" panose="020B0604020202020204" pitchFamily="34" charset="0"/>
              <a:buChar char="•"/>
            </a:pPr>
            <a:r>
              <a:rPr lang="en-US" sz="4000" dirty="0"/>
              <a:t>California Accountability</a:t>
            </a:r>
          </a:p>
          <a:p>
            <a:pPr marL="457200" indent="-457200">
              <a:lnSpc>
                <a:spcPct val="90000"/>
              </a:lnSpc>
              <a:buFont typeface="Arial" panose="020B0604020202020204" pitchFamily="34" charset="0"/>
              <a:buChar char="•"/>
            </a:pPr>
            <a:r>
              <a:rPr lang="en-US" sz="4000" dirty="0"/>
              <a:t>AEBG Web page</a:t>
            </a:r>
          </a:p>
          <a:p>
            <a:pPr marL="457200" indent="-457200">
              <a:lnSpc>
                <a:spcPct val="90000"/>
              </a:lnSpc>
              <a:buFont typeface="Arial" panose="020B0604020202020204" pitchFamily="34" charset="0"/>
              <a:buChar char="•"/>
            </a:pPr>
            <a:r>
              <a:rPr lang="en-US" sz="4000" dirty="0"/>
              <a:t>CASAS Forums</a:t>
            </a:r>
          </a:p>
          <a:p>
            <a:pPr marL="457200" indent="-457200">
              <a:lnSpc>
                <a:spcPct val="90000"/>
              </a:lnSpc>
              <a:buFont typeface="Arial" panose="020B0604020202020204" pitchFamily="34" charset="0"/>
              <a:buChar char="•"/>
            </a:pPr>
            <a:r>
              <a:rPr lang="en-US" sz="4000" dirty="0"/>
              <a:t>Download Centers</a:t>
            </a:r>
          </a:p>
        </p:txBody>
      </p:sp>
      <p:pic>
        <p:nvPicPr>
          <p:cNvPr id="7" name="Picture 6">
            <a:extLst>
              <a:ext uri="{FF2B5EF4-FFF2-40B4-BE49-F238E27FC236}">
                <a16:creationId xmlns:a16="http://schemas.microsoft.com/office/drawing/2014/main" id="{A8123736-DA92-4BDB-A79C-A9CAE4003A42}"/>
              </a:ext>
            </a:extLst>
          </p:cNvPr>
          <p:cNvPicPr>
            <a:picLocks noChangeAspect="1"/>
          </p:cNvPicPr>
          <p:nvPr/>
        </p:nvPicPr>
        <p:blipFill>
          <a:blip r:embed="rId5"/>
          <a:stretch>
            <a:fillRect/>
          </a:stretch>
        </p:blipFill>
        <p:spPr>
          <a:xfrm>
            <a:off x="71918" y="6218531"/>
            <a:ext cx="2188654" cy="548688"/>
          </a:xfrm>
          <a:prstGeom prst="rect">
            <a:avLst/>
          </a:prstGeom>
        </p:spPr>
      </p:pic>
    </p:spTree>
    <p:extLst>
      <p:ext uri="{BB962C8B-B14F-4D97-AF65-F5344CB8AC3E}">
        <p14:creationId xmlns:p14="http://schemas.microsoft.com/office/powerpoint/2010/main" val="26904147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title"/>
          </p:nvPr>
        </p:nvSpPr>
        <p:spPr>
          <a:xfrm>
            <a:off x="838200" y="930584"/>
            <a:ext cx="10515600" cy="895041"/>
          </a:xfrm>
        </p:spPr>
        <p:txBody>
          <a:bodyPr/>
          <a:lstStyle/>
          <a:p>
            <a:r>
              <a:rPr lang="en-US" dirty="0"/>
              <a:t>Request Support from CAEP TAP</a:t>
            </a:r>
          </a:p>
        </p:txBody>
      </p:sp>
      <p:pic>
        <p:nvPicPr>
          <p:cNvPr id="5" name="Content Placeholder 3"/>
          <p:cNvPicPr>
            <a:picLocks noGrp="1" noChangeAspect="1"/>
          </p:cNvPicPr>
          <p:nvPr>
            <p:ph idx="1"/>
          </p:nvPr>
        </p:nvPicPr>
        <p:blipFill rotWithShape="1">
          <a:blip r:embed="rId3"/>
          <a:srcRect l="19305" t="7235" r="19414" b="18241"/>
          <a:stretch/>
        </p:blipFill>
        <p:spPr>
          <a:xfrm>
            <a:off x="2786257" y="1825625"/>
            <a:ext cx="6619485" cy="4351338"/>
          </a:xfrm>
          <a:prstGeom prst="rect">
            <a:avLst/>
          </a:prstGeom>
        </p:spPr>
      </p:pic>
      <p:sp>
        <p:nvSpPr>
          <p:cNvPr id="2" name="Slide Number Placeholder 1"/>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E959608-952C-483B-AC74-BEAA6DA69B15}" type="slidenum">
              <a:rPr kumimoji="0" lang="en-US" sz="900" b="0" i="0" u="none" strike="noStrike" kern="1200" cap="none" spc="0" normalizeH="0" baseline="0" noProof="0" smtClean="0">
                <a:ln>
                  <a:noFill/>
                </a:ln>
                <a:solidFill>
                  <a:srgbClr val="000000"/>
                </a:solidFill>
                <a:effectLst/>
                <a:uLnTx/>
                <a:uFillTx/>
                <a:latin typeface="Helvetica Neue Light"/>
                <a:sym typeface="Helvetica Neue Light"/>
              </a:rPr>
              <a:pPr marL="0" marR="0" lvl="0" indent="0" algn="l" defTabSz="457200" rtl="0" eaLnBrk="1" fontAlgn="auto" latinLnBrk="0" hangingPunct="1">
                <a:lnSpc>
                  <a:spcPct val="100000"/>
                </a:lnSpc>
                <a:spcBef>
                  <a:spcPts val="0"/>
                </a:spcBef>
                <a:spcAft>
                  <a:spcPts val="0"/>
                </a:spcAft>
                <a:buClrTx/>
                <a:buSzTx/>
                <a:buFontTx/>
                <a:buNone/>
                <a:tabLst/>
                <a:defRPr/>
              </a:pPr>
              <a:t>66</a:t>
            </a:fld>
            <a:endParaRPr kumimoji="0" lang="en-US" sz="900" b="0" i="0" u="none" strike="noStrike" kern="1200" cap="none" spc="0" normalizeH="0" baseline="0" noProof="0" dirty="0">
              <a:ln>
                <a:noFill/>
              </a:ln>
              <a:solidFill>
                <a:srgbClr val="000000"/>
              </a:solidFill>
              <a:effectLst/>
              <a:uLnTx/>
              <a:uFillTx/>
              <a:latin typeface="Helvetica Neue Light"/>
              <a:sym typeface="Helvetica Neue Light"/>
            </a:endParaRPr>
          </a:p>
        </p:txBody>
      </p:sp>
    </p:spTree>
    <p:extLst>
      <p:ext uri="{BB962C8B-B14F-4D97-AF65-F5344CB8AC3E}">
        <p14:creationId xmlns:p14="http://schemas.microsoft.com/office/powerpoint/2010/main" val="357346415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69" y="320881"/>
            <a:ext cx="11547986" cy="1061540"/>
          </a:xfrm>
        </p:spPr>
        <p:txBody>
          <a:bodyPr>
            <a:normAutofit/>
          </a:bodyPr>
          <a:lstStyle/>
          <a:p>
            <a:r>
              <a:rPr lang="en-US" dirty="0"/>
              <a:t>PY 2020-21 CAEP Program Structure: 5 Programs</a:t>
            </a:r>
          </a:p>
        </p:txBody>
      </p:sp>
      <p:grpSp>
        <p:nvGrpSpPr>
          <p:cNvPr id="5" name="Group 4">
            <a:extLst>
              <a:ext uri="{FF2B5EF4-FFF2-40B4-BE49-F238E27FC236}">
                <a16:creationId xmlns:a16="http://schemas.microsoft.com/office/drawing/2014/main" id="{4422CB3F-7966-4FBA-BAE9-1DB376040558}"/>
              </a:ext>
            </a:extLst>
          </p:cNvPr>
          <p:cNvGrpSpPr/>
          <p:nvPr/>
        </p:nvGrpSpPr>
        <p:grpSpPr>
          <a:xfrm>
            <a:off x="452291" y="2234636"/>
            <a:ext cx="3110263" cy="1932717"/>
            <a:chOff x="7010331" y="1933778"/>
            <a:chExt cx="3374919" cy="1859693"/>
          </a:xfrm>
          <a:solidFill>
            <a:srgbClr val="0070C0"/>
          </a:solidFill>
        </p:grpSpPr>
        <p:sp>
          <p:nvSpPr>
            <p:cNvPr id="6" name="Rectangle: Rounded Corners 43">
              <a:extLst>
                <a:ext uri="{FF2B5EF4-FFF2-40B4-BE49-F238E27FC236}">
                  <a16:creationId xmlns:a16="http://schemas.microsoft.com/office/drawing/2014/main" id="{F0DAAEB5-5D24-4325-82AE-A2C3F63CF576}"/>
                </a:ext>
              </a:extLst>
            </p:cNvPr>
            <p:cNvSpPr/>
            <p:nvPr/>
          </p:nvSpPr>
          <p:spPr>
            <a:xfrm>
              <a:off x="7010331" y="1933778"/>
              <a:ext cx="3374919" cy="1859693"/>
            </a:xfrm>
            <a:prstGeom prst="roundRect">
              <a:avLst>
                <a:gd name="adj" fmla="val 10000"/>
              </a:avLst>
            </a:prstGeom>
            <a:grpFill/>
            <a:ln w="25400" cap="flat" cmpd="sng" algn="ctr">
              <a:noFill/>
              <a:prstDash val="solid"/>
            </a:ln>
            <a:effectLst/>
          </p:spPr>
        </p:sp>
        <p:sp>
          <p:nvSpPr>
            <p:cNvPr id="7" name="Rectangle: Rounded Corners 7">
              <a:extLst>
                <a:ext uri="{FF2B5EF4-FFF2-40B4-BE49-F238E27FC236}">
                  <a16:creationId xmlns:a16="http://schemas.microsoft.com/office/drawing/2014/main" id="{AD4C3D39-AF46-4FD3-8C3F-A09B91B2BFFB}"/>
                </a:ext>
              </a:extLst>
            </p:cNvPr>
            <p:cNvSpPr txBox="1"/>
            <p:nvPr/>
          </p:nvSpPr>
          <p:spPr>
            <a:xfrm>
              <a:off x="7064800" y="1988247"/>
              <a:ext cx="3265981" cy="1750755"/>
            </a:xfrm>
            <a:prstGeom prst="rect">
              <a:avLst/>
            </a:prstGeom>
            <a:grpFill/>
            <a:ln>
              <a:no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 Adult Basic &amp; </a:t>
              </a:r>
              <a:r>
                <a:rPr lang="en-US" sz="2600" b="1" kern="0" dirty="0">
                  <a:solidFill>
                    <a:srgbClr val="DCBD23">
                      <a:lumMod val="20000"/>
                      <a:lumOff val="80000"/>
                    </a:srgbClr>
                  </a:solidFill>
                  <a:latin typeface="Helvetica"/>
                  <a:cs typeface="Helvetica"/>
                  <a:sym typeface="Helvetica"/>
                </a:rPr>
                <a:t>Secondary </a:t>
              </a: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Education</a:t>
              </a:r>
            </a:p>
          </p:txBody>
        </p:sp>
      </p:grpSp>
      <p:grpSp>
        <p:nvGrpSpPr>
          <p:cNvPr id="8" name="Group 7">
            <a:extLst>
              <a:ext uri="{FF2B5EF4-FFF2-40B4-BE49-F238E27FC236}">
                <a16:creationId xmlns:a16="http://schemas.microsoft.com/office/drawing/2014/main" id="{1CBFA606-246A-4D15-9C8D-2D1D1159FACE}"/>
              </a:ext>
            </a:extLst>
          </p:cNvPr>
          <p:cNvGrpSpPr/>
          <p:nvPr/>
        </p:nvGrpSpPr>
        <p:grpSpPr>
          <a:xfrm>
            <a:off x="2215552" y="4990983"/>
            <a:ext cx="2130315" cy="1239395"/>
            <a:chOff x="7010331" y="1933778"/>
            <a:chExt cx="3374919" cy="1859693"/>
          </a:xfrm>
          <a:solidFill>
            <a:srgbClr val="00922D"/>
          </a:solidFill>
        </p:grpSpPr>
        <p:sp>
          <p:nvSpPr>
            <p:cNvPr id="9" name="Rectangle: Rounded Corners 49">
              <a:extLst>
                <a:ext uri="{FF2B5EF4-FFF2-40B4-BE49-F238E27FC236}">
                  <a16:creationId xmlns:a16="http://schemas.microsoft.com/office/drawing/2014/main" id="{6239E465-F6C4-4E83-A41D-757BE3D31BBC}"/>
                </a:ext>
              </a:extLst>
            </p:cNvPr>
            <p:cNvSpPr/>
            <p:nvPr/>
          </p:nvSpPr>
          <p:spPr>
            <a:xfrm>
              <a:off x="7010331" y="1933778"/>
              <a:ext cx="3374919" cy="1859693"/>
            </a:xfrm>
            <a:prstGeom prst="roundRect">
              <a:avLst>
                <a:gd name="adj" fmla="val 10000"/>
              </a:avLst>
            </a:prstGeom>
            <a:grpFill/>
            <a:ln w="25400" cap="flat" cmpd="sng" algn="ctr">
              <a:solidFill>
                <a:schemeClr val="accent3">
                  <a:lumMod val="75000"/>
                </a:schemeClr>
              </a:solidFill>
              <a:prstDash val="solid"/>
            </a:ln>
            <a:effectLst/>
          </p:spPr>
        </p:sp>
        <p:sp>
          <p:nvSpPr>
            <p:cNvPr id="10" name="Rectangle: Rounded Corners 7">
              <a:extLst>
                <a:ext uri="{FF2B5EF4-FFF2-40B4-BE49-F238E27FC236}">
                  <a16:creationId xmlns:a16="http://schemas.microsoft.com/office/drawing/2014/main" id="{5F3574F2-712C-4F8C-923D-12465888192B}"/>
                </a:ext>
              </a:extLst>
            </p:cNvPr>
            <p:cNvSpPr txBox="1"/>
            <p:nvPr/>
          </p:nvSpPr>
          <p:spPr>
            <a:xfrm>
              <a:off x="7064800" y="1988247"/>
              <a:ext cx="3265981" cy="1750755"/>
            </a:xfrm>
            <a:prstGeom prst="rect">
              <a:avLst/>
            </a:prstGeom>
            <a:grpFill/>
            <a:ln>
              <a:solidFill>
                <a:schemeClr val="accent3">
                  <a:lumMod val="75000"/>
                </a:schemeClr>
              </a:solid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 Adults</a:t>
              </a:r>
              <a:r>
                <a:rPr kumimoji="0" lang="en-US" sz="2600" b="1" i="0" u="none" strike="noStrike" kern="0" cap="none" spc="0" normalizeH="0" noProof="0" dirty="0">
                  <a:ln>
                    <a:noFill/>
                  </a:ln>
                  <a:solidFill>
                    <a:srgbClr val="DCBD23">
                      <a:lumMod val="20000"/>
                      <a:lumOff val="80000"/>
                    </a:srgbClr>
                  </a:solidFill>
                  <a:effectLst/>
                  <a:uLnTx/>
                  <a:uFillTx/>
                  <a:latin typeface="Helvetica"/>
                  <a:cs typeface="Helvetica"/>
                  <a:sym typeface="Helvetica"/>
                </a:rPr>
                <a:t> with Disabilities</a:t>
              </a:r>
              <a:endPar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endParaRPr>
            </a:p>
          </p:txBody>
        </p:sp>
      </p:grpSp>
      <p:grpSp>
        <p:nvGrpSpPr>
          <p:cNvPr id="12" name="Group 11">
            <a:extLst>
              <a:ext uri="{FF2B5EF4-FFF2-40B4-BE49-F238E27FC236}">
                <a16:creationId xmlns:a16="http://schemas.microsoft.com/office/drawing/2014/main" id="{C93BF295-5DD8-492B-B0EF-642C12AB9D5E}"/>
              </a:ext>
            </a:extLst>
          </p:cNvPr>
          <p:cNvGrpSpPr/>
          <p:nvPr/>
        </p:nvGrpSpPr>
        <p:grpSpPr>
          <a:xfrm>
            <a:off x="4397261" y="2234636"/>
            <a:ext cx="3191600" cy="1991033"/>
            <a:chOff x="7010331" y="1933778"/>
            <a:chExt cx="3374919" cy="1859693"/>
          </a:xfrm>
          <a:solidFill>
            <a:srgbClr val="C00000"/>
          </a:solidFill>
        </p:grpSpPr>
        <p:sp>
          <p:nvSpPr>
            <p:cNvPr id="13" name="Rectangle: Rounded Corners 53">
              <a:extLst>
                <a:ext uri="{FF2B5EF4-FFF2-40B4-BE49-F238E27FC236}">
                  <a16:creationId xmlns:a16="http://schemas.microsoft.com/office/drawing/2014/main" id="{78A5B8D9-67D8-423E-BB28-4C8382C255C8}"/>
                </a:ext>
              </a:extLst>
            </p:cNvPr>
            <p:cNvSpPr/>
            <p:nvPr/>
          </p:nvSpPr>
          <p:spPr>
            <a:xfrm>
              <a:off x="7010331" y="1933778"/>
              <a:ext cx="3374919" cy="1859693"/>
            </a:xfrm>
            <a:prstGeom prst="roundRect">
              <a:avLst>
                <a:gd name="adj" fmla="val 10000"/>
              </a:avLst>
            </a:prstGeom>
            <a:grpFill/>
            <a:ln w="25400" cap="flat" cmpd="sng" algn="ctr">
              <a:noFill/>
              <a:prstDash val="solid"/>
            </a:ln>
            <a:effectLst/>
          </p:spPr>
        </p:sp>
        <p:sp>
          <p:nvSpPr>
            <p:cNvPr id="14" name="Rectangle: Rounded Corners 7">
              <a:extLst>
                <a:ext uri="{FF2B5EF4-FFF2-40B4-BE49-F238E27FC236}">
                  <a16:creationId xmlns:a16="http://schemas.microsoft.com/office/drawing/2014/main" id="{DCE9EFDA-AB95-4F3F-8891-123446E71EF3}"/>
                </a:ext>
              </a:extLst>
            </p:cNvPr>
            <p:cNvSpPr txBox="1"/>
            <p:nvPr/>
          </p:nvSpPr>
          <p:spPr>
            <a:xfrm>
              <a:off x="7064800" y="1988247"/>
              <a:ext cx="3265981" cy="1750755"/>
            </a:xfrm>
            <a:prstGeom prst="rect">
              <a:avLst/>
            </a:prstGeom>
            <a:grpFill/>
            <a:ln>
              <a:no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0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 </a:t>
              </a: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English as 2nd Language</a:t>
              </a:r>
            </a:p>
          </p:txBody>
        </p:sp>
      </p:grpSp>
      <p:grpSp>
        <p:nvGrpSpPr>
          <p:cNvPr id="16" name="Group 15">
            <a:extLst>
              <a:ext uri="{FF2B5EF4-FFF2-40B4-BE49-F238E27FC236}">
                <a16:creationId xmlns:a16="http://schemas.microsoft.com/office/drawing/2014/main" id="{1030D1F6-F962-4FA7-9071-E3FC8CDCBE50}"/>
              </a:ext>
            </a:extLst>
          </p:cNvPr>
          <p:cNvGrpSpPr/>
          <p:nvPr/>
        </p:nvGrpSpPr>
        <p:grpSpPr>
          <a:xfrm>
            <a:off x="8423568" y="2151370"/>
            <a:ext cx="3162702" cy="1959374"/>
            <a:chOff x="7010331" y="1933778"/>
            <a:chExt cx="3374919" cy="1859693"/>
          </a:xfrm>
          <a:solidFill>
            <a:srgbClr val="FFFF00"/>
          </a:solidFill>
        </p:grpSpPr>
        <p:sp>
          <p:nvSpPr>
            <p:cNvPr id="17" name="Rectangle: Rounded Corners 57">
              <a:extLst>
                <a:ext uri="{FF2B5EF4-FFF2-40B4-BE49-F238E27FC236}">
                  <a16:creationId xmlns:a16="http://schemas.microsoft.com/office/drawing/2014/main" id="{635E9149-C0F3-42CA-B16A-C5BE72C78F65}"/>
                </a:ext>
              </a:extLst>
            </p:cNvPr>
            <p:cNvSpPr/>
            <p:nvPr/>
          </p:nvSpPr>
          <p:spPr>
            <a:xfrm>
              <a:off x="7010331" y="1933778"/>
              <a:ext cx="3374919" cy="1859693"/>
            </a:xfrm>
            <a:prstGeom prst="roundRect">
              <a:avLst>
                <a:gd name="adj" fmla="val 10000"/>
              </a:avLst>
            </a:prstGeom>
            <a:grpFill/>
            <a:ln w="25400" cap="flat" cmpd="sng" algn="ctr">
              <a:noFill/>
              <a:prstDash val="solid"/>
            </a:ln>
            <a:effectLst/>
          </p:spPr>
        </p:sp>
        <p:sp>
          <p:nvSpPr>
            <p:cNvPr id="18" name="Rectangle: Rounded Corners 7">
              <a:extLst>
                <a:ext uri="{FF2B5EF4-FFF2-40B4-BE49-F238E27FC236}">
                  <a16:creationId xmlns:a16="http://schemas.microsoft.com/office/drawing/2014/main" id="{80459C54-2131-4ED3-A5E5-028C441B8237}"/>
                </a:ext>
              </a:extLst>
            </p:cNvPr>
            <p:cNvSpPr txBox="1"/>
            <p:nvPr/>
          </p:nvSpPr>
          <p:spPr>
            <a:xfrm>
              <a:off x="7064800" y="1988247"/>
              <a:ext cx="3265981" cy="1750755"/>
            </a:xfrm>
            <a:prstGeom prst="rect">
              <a:avLst/>
            </a:prstGeom>
            <a:solidFill>
              <a:srgbClr val="F7FFAB"/>
            </a:solidFill>
            <a:ln>
              <a:no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0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 </a:t>
              </a:r>
              <a:r>
                <a:rPr lang="en-US" sz="2600" b="1" kern="0" dirty="0">
                  <a:solidFill>
                    <a:srgbClr val="000000">
                      <a:lumMod val="65000"/>
                      <a:lumOff val="35000"/>
                    </a:srgbClr>
                  </a:solidFill>
                  <a:latin typeface="Helvetica"/>
                  <a:cs typeface="Helvetica"/>
                  <a:sym typeface="Helvetica"/>
                </a:rPr>
                <a:t>Career and Technical Education (</a:t>
              </a:r>
              <a:r>
                <a:rPr kumimoji="0" lang="en-US" sz="26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CTE)</a:t>
              </a:r>
            </a:p>
          </p:txBody>
        </p:sp>
      </p:grpSp>
      <p:grpSp>
        <p:nvGrpSpPr>
          <p:cNvPr id="19" name="Group 18">
            <a:extLst>
              <a:ext uri="{FF2B5EF4-FFF2-40B4-BE49-F238E27FC236}">
                <a16:creationId xmlns:a16="http://schemas.microsoft.com/office/drawing/2014/main" id="{1CBFA606-246A-4D15-9C8D-2D1D1159FACE}"/>
              </a:ext>
            </a:extLst>
          </p:cNvPr>
          <p:cNvGrpSpPr/>
          <p:nvPr/>
        </p:nvGrpSpPr>
        <p:grpSpPr>
          <a:xfrm>
            <a:off x="7736363" y="4970204"/>
            <a:ext cx="2292547" cy="1275696"/>
            <a:chOff x="7010331" y="1933778"/>
            <a:chExt cx="3374919" cy="1859693"/>
          </a:xfrm>
          <a:solidFill>
            <a:srgbClr val="00922D"/>
          </a:solidFill>
        </p:grpSpPr>
        <p:sp>
          <p:nvSpPr>
            <p:cNvPr id="20" name="Rectangle: Rounded Corners 49">
              <a:extLst>
                <a:ext uri="{FF2B5EF4-FFF2-40B4-BE49-F238E27FC236}">
                  <a16:creationId xmlns:a16="http://schemas.microsoft.com/office/drawing/2014/main" id="{6239E465-F6C4-4E83-A41D-757BE3D31BBC}"/>
                </a:ext>
              </a:extLst>
            </p:cNvPr>
            <p:cNvSpPr/>
            <p:nvPr/>
          </p:nvSpPr>
          <p:spPr>
            <a:xfrm>
              <a:off x="7010331" y="1933778"/>
              <a:ext cx="3374919" cy="1859693"/>
            </a:xfrm>
            <a:prstGeom prst="roundRect">
              <a:avLst>
                <a:gd name="adj" fmla="val 10000"/>
              </a:avLst>
            </a:prstGeom>
            <a:grpFill/>
            <a:ln w="25400" cap="flat" cmpd="sng" algn="ctr">
              <a:noFill/>
              <a:prstDash val="solid"/>
            </a:ln>
            <a:effectLst/>
          </p:spPr>
        </p:sp>
        <p:sp>
          <p:nvSpPr>
            <p:cNvPr id="21" name="Rectangle: Rounded Corners 7">
              <a:extLst>
                <a:ext uri="{FF2B5EF4-FFF2-40B4-BE49-F238E27FC236}">
                  <a16:creationId xmlns:a16="http://schemas.microsoft.com/office/drawing/2014/main" id="{5F3574F2-712C-4F8C-923D-12465888192B}"/>
                </a:ext>
              </a:extLst>
            </p:cNvPr>
            <p:cNvSpPr txBox="1"/>
            <p:nvPr/>
          </p:nvSpPr>
          <p:spPr>
            <a:xfrm>
              <a:off x="7064800" y="1988247"/>
              <a:ext cx="3265981" cy="1750755"/>
            </a:xfrm>
            <a:prstGeom prst="rect">
              <a:avLst/>
            </a:prstGeom>
            <a:solidFill>
              <a:schemeClr val="accent3">
                <a:lumMod val="75000"/>
              </a:schemeClr>
            </a:solidFill>
            <a:ln>
              <a:no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Parents/K12</a:t>
              </a:r>
              <a:r>
                <a:rPr kumimoji="0" lang="en-US" sz="2600" b="1" i="0" u="none" strike="noStrike" kern="0" cap="none" spc="0" normalizeH="0" noProof="0" dirty="0">
                  <a:ln>
                    <a:noFill/>
                  </a:ln>
                  <a:solidFill>
                    <a:srgbClr val="DCBD23">
                      <a:lumMod val="20000"/>
                      <a:lumOff val="80000"/>
                    </a:srgbClr>
                  </a:solidFill>
                  <a:effectLst/>
                  <a:uLnTx/>
                  <a:uFillTx/>
                  <a:latin typeface="Helvetica"/>
                  <a:cs typeface="Helvetica"/>
                  <a:sym typeface="Helvetica"/>
                </a:rPr>
                <a:t> Success</a:t>
              </a:r>
              <a:endPar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endParaRPr>
            </a:p>
          </p:txBody>
        </p:sp>
      </p:grpSp>
      <p:sp>
        <p:nvSpPr>
          <p:cNvPr id="23" name="Down Arrow 22"/>
          <p:cNvSpPr/>
          <p:nvPr/>
        </p:nvSpPr>
        <p:spPr>
          <a:xfrm>
            <a:off x="7925522" y="2190077"/>
            <a:ext cx="309716" cy="267295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Arrow Connector 26"/>
          <p:cNvCxnSpPr/>
          <p:nvPr/>
        </p:nvCxnSpPr>
        <p:spPr>
          <a:xfrm>
            <a:off x="452291" y="1548583"/>
            <a:ext cx="11082935" cy="0"/>
          </a:xfrm>
          <a:prstGeom prst="straightConnector1">
            <a:avLst/>
          </a:prstGeom>
          <a:ln w="73025">
            <a:solidFill>
              <a:schemeClr val="tx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9" name="Down Arrow 28"/>
          <p:cNvSpPr/>
          <p:nvPr/>
        </p:nvSpPr>
        <p:spPr>
          <a:xfrm>
            <a:off x="3787576" y="2202792"/>
            <a:ext cx="309716" cy="267295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own Arrow 29"/>
          <p:cNvSpPr/>
          <p:nvPr/>
        </p:nvSpPr>
        <p:spPr>
          <a:xfrm>
            <a:off x="1649216" y="1580912"/>
            <a:ext cx="425029" cy="932647"/>
          </a:xfrm>
          <a:prstGeom prst="downArrow">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Down Arrow 30"/>
          <p:cNvSpPr/>
          <p:nvPr/>
        </p:nvSpPr>
        <p:spPr>
          <a:xfrm>
            <a:off x="5684246" y="1586156"/>
            <a:ext cx="425029" cy="932647"/>
          </a:xfrm>
          <a:prstGeom prst="downArrow">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Down Arrow 31"/>
          <p:cNvSpPr/>
          <p:nvPr/>
        </p:nvSpPr>
        <p:spPr>
          <a:xfrm>
            <a:off x="9816395" y="1609697"/>
            <a:ext cx="425029" cy="93264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45475580-D1F7-4E01-8711-C1D164C161AF}"/>
              </a:ext>
            </a:extLst>
          </p:cNvPr>
          <p:cNvPicPr>
            <a:picLocks noChangeAspect="1"/>
          </p:cNvPicPr>
          <p:nvPr/>
        </p:nvPicPr>
        <p:blipFill>
          <a:blip r:embed="rId3"/>
          <a:stretch>
            <a:fillRect/>
          </a:stretch>
        </p:blipFill>
        <p:spPr>
          <a:xfrm>
            <a:off x="61280" y="6194077"/>
            <a:ext cx="2188654" cy="548688"/>
          </a:xfrm>
          <a:prstGeom prst="rect">
            <a:avLst/>
          </a:prstGeom>
        </p:spPr>
      </p:pic>
    </p:spTree>
    <p:extLst>
      <p:ext uri="{BB962C8B-B14F-4D97-AF65-F5344CB8AC3E}">
        <p14:creationId xmlns:p14="http://schemas.microsoft.com/office/powerpoint/2010/main" val="3377285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0881"/>
            <a:ext cx="10739284" cy="947481"/>
          </a:xfrm>
        </p:spPr>
        <p:txBody>
          <a:bodyPr>
            <a:normAutofit fontScale="90000"/>
          </a:bodyPr>
          <a:lstStyle/>
          <a:p>
            <a:r>
              <a:rPr lang="en-US" dirty="0"/>
              <a:t>PY 2020-21 CAEP Program Structure: </a:t>
            </a:r>
            <a:br>
              <a:rPr lang="en-US" dirty="0"/>
            </a:br>
            <a:r>
              <a:rPr lang="en-US" dirty="0"/>
              <a:t>Primary Programs</a:t>
            </a:r>
          </a:p>
        </p:txBody>
      </p:sp>
      <p:grpSp>
        <p:nvGrpSpPr>
          <p:cNvPr id="5" name="Group 4">
            <a:extLst>
              <a:ext uri="{FF2B5EF4-FFF2-40B4-BE49-F238E27FC236}">
                <a16:creationId xmlns:a16="http://schemas.microsoft.com/office/drawing/2014/main" id="{4422CB3F-7966-4FBA-BAE9-1DB376040558}"/>
              </a:ext>
            </a:extLst>
          </p:cNvPr>
          <p:cNvGrpSpPr/>
          <p:nvPr/>
        </p:nvGrpSpPr>
        <p:grpSpPr>
          <a:xfrm>
            <a:off x="452291" y="2234636"/>
            <a:ext cx="3110263" cy="3355003"/>
            <a:chOff x="7010331" y="1933778"/>
            <a:chExt cx="3374919" cy="1859693"/>
          </a:xfrm>
          <a:solidFill>
            <a:srgbClr val="0070C0"/>
          </a:solidFill>
        </p:grpSpPr>
        <p:sp>
          <p:nvSpPr>
            <p:cNvPr id="6" name="Rectangle: Rounded Corners 43">
              <a:extLst>
                <a:ext uri="{FF2B5EF4-FFF2-40B4-BE49-F238E27FC236}">
                  <a16:creationId xmlns:a16="http://schemas.microsoft.com/office/drawing/2014/main" id="{F0DAAEB5-5D24-4325-82AE-A2C3F63CF576}"/>
                </a:ext>
              </a:extLst>
            </p:cNvPr>
            <p:cNvSpPr/>
            <p:nvPr/>
          </p:nvSpPr>
          <p:spPr>
            <a:xfrm>
              <a:off x="7010331" y="1933778"/>
              <a:ext cx="3374919" cy="1859693"/>
            </a:xfrm>
            <a:prstGeom prst="roundRect">
              <a:avLst>
                <a:gd name="adj" fmla="val 10000"/>
              </a:avLst>
            </a:prstGeom>
            <a:grpFill/>
            <a:ln w="25400" cap="flat" cmpd="sng" algn="ctr">
              <a:noFill/>
              <a:prstDash val="solid"/>
            </a:ln>
            <a:effectLst/>
          </p:spPr>
        </p:sp>
        <p:sp>
          <p:nvSpPr>
            <p:cNvPr id="7" name="Rectangle: Rounded Corners 7">
              <a:extLst>
                <a:ext uri="{FF2B5EF4-FFF2-40B4-BE49-F238E27FC236}">
                  <a16:creationId xmlns:a16="http://schemas.microsoft.com/office/drawing/2014/main" id="{AD4C3D39-AF46-4FD3-8C3F-A09B91B2BFFB}"/>
                </a:ext>
              </a:extLst>
            </p:cNvPr>
            <p:cNvSpPr txBox="1"/>
            <p:nvPr/>
          </p:nvSpPr>
          <p:spPr>
            <a:xfrm>
              <a:off x="7064800" y="1988248"/>
              <a:ext cx="3265981" cy="1695534"/>
            </a:xfrm>
            <a:prstGeom prst="rect">
              <a:avLst/>
            </a:prstGeom>
            <a:grpFill/>
            <a:ln>
              <a:no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 Adult Basic &amp; </a:t>
              </a:r>
              <a:r>
                <a:rPr lang="en-US" sz="2600" b="1" kern="0" dirty="0">
                  <a:solidFill>
                    <a:srgbClr val="DCBD23">
                      <a:lumMod val="20000"/>
                      <a:lumOff val="80000"/>
                    </a:srgbClr>
                  </a:solidFill>
                  <a:latin typeface="Helvetica"/>
                  <a:cs typeface="Helvetica"/>
                  <a:sym typeface="Helvetica"/>
                </a:rPr>
                <a:t>Secondary </a:t>
              </a: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Education</a:t>
              </a:r>
              <a:r>
                <a:rPr lang="en-US" sz="2600" b="1" kern="0" dirty="0">
                  <a:solidFill>
                    <a:srgbClr val="DCBD23">
                      <a:lumMod val="20000"/>
                      <a:lumOff val="80000"/>
                    </a:srgbClr>
                  </a:solidFill>
                  <a:latin typeface="Helvetica"/>
                  <a:cs typeface="Helvetica"/>
                  <a:sym typeface="Helvetica"/>
                </a:rPr>
                <a:t>: </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600"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Basic Skills (ABE)</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600"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HSE (HiSET, GED)</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2600" kern="0" dirty="0">
                  <a:solidFill>
                    <a:srgbClr val="DCBD23">
                      <a:lumMod val="20000"/>
                      <a:lumOff val="80000"/>
                    </a:srgbClr>
                  </a:solidFill>
                  <a:latin typeface="Helvetica"/>
                  <a:cs typeface="Helvetica"/>
                  <a:sym typeface="Helvetica"/>
                </a:rPr>
                <a:t>HS Diploma</a:t>
              </a:r>
              <a:endParaRPr kumimoji="0" lang="en-US" sz="2600"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endParaRPr>
            </a:p>
          </p:txBody>
        </p:sp>
      </p:grpSp>
      <p:grpSp>
        <p:nvGrpSpPr>
          <p:cNvPr id="12" name="Group 11">
            <a:extLst>
              <a:ext uri="{FF2B5EF4-FFF2-40B4-BE49-F238E27FC236}">
                <a16:creationId xmlns:a16="http://schemas.microsoft.com/office/drawing/2014/main" id="{C93BF295-5DD8-492B-B0EF-642C12AB9D5E}"/>
              </a:ext>
            </a:extLst>
          </p:cNvPr>
          <p:cNvGrpSpPr/>
          <p:nvPr/>
        </p:nvGrpSpPr>
        <p:grpSpPr>
          <a:xfrm>
            <a:off x="4397261" y="2234636"/>
            <a:ext cx="3191600" cy="1991033"/>
            <a:chOff x="7010331" y="1933778"/>
            <a:chExt cx="3374919" cy="1859693"/>
          </a:xfrm>
          <a:solidFill>
            <a:srgbClr val="C00000"/>
          </a:solidFill>
        </p:grpSpPr>
        <p:sp>
          <p:nvSpPr>
            <p:cNvPr id="13" name="Rectangle: Rounded Corners 53">
              <a:extLst>
                <a:ext uri="{FF2B5EF4-FFF2-40B4-BE49-F238E27FC236}">
                  <a16:creationId xmlns:a16="http://schemas.microsoft.com/office/drawing/2014/main" id="{78A5B8D9-67D8-423E-BB28-4C8382C255C8}"/>
                </a:ext>
              </a:extLst>
            </p:cNvPr>
            <p:cNvSpPr/>
            <p:nvPr/>
          </p:nvSpPr>
          <p:spPr>
            <a:xfrm>
              <a:off x="7010331" y="1933778"/>
              <a:ext cx="3374919" cy="1859693"/>
            </a:xfrm>
            <a:prstGeom prst="roundRect">
              <a:avLst>
                <a:gd name="adj" fmla="val 10000"/>
              </a:avLst>
            </a:prstGeom>
            <a:grpFill/>
            <a:ln w="25400" cap="flat" cmpd="sng" algn="ctr">
              <a:noFill/>
              <a:prstDash val="solid"/>
            </a:ln>
            <a:effectLst/>
          </p:spPr>
        </p:sp>
        <p:sp>
          <p:nvSpPr>
            <p:cNvPr id="14" name="Rectangle: Rounded Corners 7">
              <a:extLst>
                <a:ext uri="{FF2B5EF4-FFF2-40B4-BE49-F238E27FC236}">
                  <a16:creationId xmlns:a16="http://schemas.microsoft.com/office/drawing/2014/main" id="{DCE9EFDA-AB95-4F3F-8891-123446E71EF3}"/>
                </a:ext>
              </a:extLst>
            </p:cNvPr>
            <p:cNvSpPr txBox="1"/>
            <p:nvPr/>
          </p:nvSpPr>
          <p:spPr>
            <a:xfrm>
              <a:off x="7064800" y="1988247"/>
              <a:ext cx="3265981" cy="1750755"/>
            </a:xfrm>
            <a:prstGeom prst="rect">
              <a:avLst/>
            </a:prstGeom>
            <a:grpFill/>
            <a:ln>
              <a:no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0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 </a:t>
              </a: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English as Second Language (</a:t>
              </a:r>
              <a:r>
                <a:rPr kumimoji="0" lang="en-US" sz="2600"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ESL/ELL</a:t>
              </a: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a:t>
              </a:r>
            </a:p>
          </p:txBody>
        </p:sp>
      </p:grpSp>
      <p:grpSp>
        <p:nvGrpSpPr>
          <p:cNvPr id="16" name="Group 15">
            <a:extLst>
              <a:ext uri="{FF2B5EF4-FFF2-40B4-BE49-F238E27FC236}">
                <a16:creationId xmlns:a16="http://schemas.microsoft.com/office/drawing/2014/main" id="{1030D1F6-F962-4FA7-9071-E3FC8CDCBE50}"/>
              </a:ext>
            </a:extLst>
          </p:cNvPr>
          <p:cNvGrpSpPr/>
          <p:nvPr/>
        </p:nvGrpSpPr>
        <p:grpSpPr>
          <a:xfrm>
            <a:off x="8423568" y="2151369"/>
            <a:ext cx="3162702" cy="4544399"/>
            <a:chOff x="7010331" y="1933778"/>
            <a:chExt cx="3374919" cy="1859693"/>
          </a:xfrm>
          <a:solidFill>
            <a:srgbClr val="FFFF00"/>
          </a:solidFill>
        </p:grpSpPr>
        <p:sp>
          <p:nvSpPr>
            <p:cNvPr id="17" name="Rectangle: Rounded Corners 57">
              <a:extLst>
                <a:ext uri="{FF2B5EF4-FFF2-40B4-BE49-F238E27FC236}">
                  <a16:creationId xmlns:a16="http://schemas.microsoft.com/office/drawing/2014/main" id="{635E9149-C0F3-42CA-B16A-C5BE72C78F65}"/>
                </a:ext>
              </a:extLst>
            </p:cNvPr>
            <p:cNvSpPr/>
            <p:nvPr/>
          </p:nvSpPr>
          <p:spPr>
            <a:xfrm>
              <a:off x="7010331" y="1933778"/>
              <a:ext cx="3374919" cy="1859693"/>
            </a:xfrm>
            <a:prstGeom prst="roundRect">
              <a:avLst>
                <a:gd name="adj" fmla="val 10000"/>
              </a:avLst>
            </a:prstGeom>
            <a:grpFill/>
            <a:ln w="25400" cap="flat" cmpd="sng" algn="ctr">
              <a:noFill/>
              <a:prstDash val="solid"/>
            </a:ln>
            <a:effectLst/>
          </p:spPr>
        </p:sp>
        <p:sp>
          <p:nvSpPr>
            <p:cNvPr id="18" name="Rectangle: Rounded Corners 7">
              <a:extLst>
                <a:ext uri="{FF2B5EF4-FFF2-40B4-BE49-F238E27FC236}">
                  <a16:creationId xmlns:a16="http://schemas.microsoft.com/office/drawing/2014/main" id="{80459C54-2131-4ED3-A5E5-028C441B8237}"/>
                </a:ext>
              </a:extLst>
            </p:cNvPr>
            <p:cNvSpPr txBox="1"/>
            <p:nvPr/>
          </p:nvSpPr>
          <p:spPr>
            <a:xfrm>
              <a:off x="7064800" y="1988247"/>
              <a:ext cx="3265981" cy="1750755"/>
            </a:xfrm>
            <a:prstGeom prst="rect">
              <a:avLst/>
            </a:prstGeom>
            <a:solidFill>
              <a:srgbClr val="F7FFAB"/>
            </a:solidFill>
            <a:ln>
              <a:no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0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 </a:t>
              </a:r>
              <a:r>
                <a:rPr lang="en-US" sz="2600" b="1" kern="0" dirty="0">
                  <a:solidFill>
                    <a:srgbClr val="000000">
                      <a:lumMod val="65000"/>
                      <a:lumOff val="35000"/>
                    </a:srgbClr>
                  </a:solidFill>
                  <a:latin typeface="Helvetica"/>
                  <a:cs typeface="Helvetica"/>
                  <a:sym typeface="Helvetica"/>
                </a:rPr>
                <a:t>Career and Technical Education (</a:t>
              </a:r>
              <a:r>
                <a:rPr kumimoji="0" lang="en-US" sz="26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CTE)</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2600" kern="0" dirty="0">
                  <a:solidFill>
                    <a:srgbClr val="000000">
                      <a:lumMod val="65000"/>
                      <a:lumOff val="35000"/>
                    </a:srgbClr>
                  </a:solidFill>
                  <a:latin typeface="Helvetica"/>
                  <a:cs typeface="Helvetica"/>
                  <a:sym typeface="Helvetica"/>
                </a:rPr>
                <a:t>CTE</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600"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Short Term CTE</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2600" kern="0" dirty="0">
                  <a:solidFill>
                    <a:srgbClr val="000000">
                      <a:lumMod val="65000"/>
                      <a:lumOff val="35000"/>
                    </a:srgbClr>
                  </a:solidFill>
                  <a:latin typeface="Helvetica"/>
                  <a:cs typeface="Helvetica"/>
                  <a:sym typeface="Helvetica"/>
                </a:rPr>
                <a:t>Pre-Apprenticeship</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600"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rPr>
                <a:t>Workforce Preparation</a:t>
              </a:r>
            </a:p>
            <a:p>
              <a:pPr marL="0" marR="0" lvl="0" indent="0" defTabSz="711200" eaLnBrk="1" fontAlgn="auto" latinLnBrk="0" hangingPunct="1">
                <a:lnSpc>
                  <a:spcPct val="90000"/>
                </a:lnSpc>
                <a:spcBef>
                  <a:spcPts val="600"/>
                </a:spcBef>
                <a:spcAft>
                  <a:spcPts val="0"/>
                </a:spcAft>
                <a:buClrTx/>
                <a:buSzTx/>
                <a:buFontTx/>
                <a:buNone/>
                <a:tabLst/>
                <a:defRPr/>
              </a:pPr>
              <a:endParaRPr kumimoji="0" lang="en-US" sz="2600" b="1" i="0" u="none" strike="noStrike" kern="0" cap="none" spc="0" normalizeH="0" baseline="0" noProof="0" dirty="0">
                <a:ln>
                  <a:noFill/>
                </a:ln>
                <a:solidFill>
                  <a:srgbClr val="000000">
                    <a:lumMod val="65000"/>
                    <a:lumOff val="35000"/>
                  </a:srgbClr>
                </a:solidFill>
                <a:effectLst/>
                <a:uLnTx/>
                <a:uFillTx/>
                <a:latin typeface="Helvetica"/>
                <a:cs typeface="Helvetica"/>
                <a:sym typeface="Helvetica"/>
              </a:endParaRPr>
            </a:p>
          </p:txBody>
        </p:sp>
      </p:grpSp>
      <p:cxnSp>
        <p:nvCxnSpPr>
          <p:cNvPr id="27" name="Straight Arrow Connector 26"/>
          <p:cNvCxnSpPr/>
          <p:nvPr/>
        </p:nvCxnSpPr>
        <p:spPr>
          <a:xfrm>
            <a:off x="452291" y="1489591"/>
            <a:ext cx="11082935" cy="0"/>
          </a:xfrm>
          <a:prstGeom prst="straightConnector1">
            <a:avLst/>
          </a:prstGeom>
          <a:ln w="730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Down Arrow 29"/>
          <p:cNvSpPr/>
          <p:nvPr/>
        </p:nvSpPr>
        <p:spPr>
          <a:xfrm>
            <a:off x="1649216" y="1580913"/>
            <a:ext cx="425029" cy="712040"/>
          </a:xfrm>
          <a:prstGeom prst="downArrow">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Down Arrow 30"/>
          <p:cNvSpPr/>
          <p:nvPr/>
        </p:nvSpPr>
        <p:spPr>
          <a:xfrm>
            <a:off x="5684246" y="1586156"/>
            <a:ext cx="425029" cy="746747"/>
          </a:xfrm>
          <a:prstGeom prst="downArrow">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Down Arrow 31"/>
          <p:cNvSpPr/>
          <p:nvPr/>
        </p:nvSpPr>
        <p:spPr>
          <a:xfrm>
            <a:off x="9816395" y="1609697"/>
            <a:ext cx="425029" cy="74674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E1BCE10B-3056-4F5B-9233-A042683C013D}"/>
              </a:ext>
            </a:extLst>
          </p:cNvPr>
          <p:cNvPicPr>
            <a:picLocks noChangeAspect="1"/>
          </p:cNvPicPr>
          <p:nvPr/>
        </p:nvPicPr>
        <p:blipFill>
          <a:blip r:embed="rId3"/>
          <a:stretch>
            <a:fillRect/>
          </a:stretch>
        </p:blipFill>
        <p:spPr>
          <a:xfrm>
            <a:off x="111174" y="6243362"/>
            <a:ext cx="2188654" cy="548688"/>
          </a:xfrm>
          <a:prstGeom prst="rect">
            <a:avLst/>
          </a:prstGeom>
        </p:spPr>
      </p:pic>
    </p:spTree>
    <p:extLst>
      <p:ext uri="{BB962C8B-B14F-4D97-AF65-F5344CB8AC3E}">
        <p14:creationId xmlns:p14="http://schemas.microsoft.com/office/powerpoint/2010/main" val="3449032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0881"/>
            <a:ext cx="10739284" cy="947481"/>
          </a:xfrm>
        </p:spPr>
        <p:txBody>
          <a:bodyPr>
            <a:normAutofit fontScale="90000"/>
          </a:bodyPr>
          <a:lstStyle/>
          <a:p>
            <a:r>
              <a:rPr lang="en-US" dirty="0"/>
              <a:t>PY 2020-21 CAEP Program Structure: </a:t>
            </a:r>
            <a:br>
              <a:rPr lang="en-US" dirty="0"/>
            </a:br>
            <a:r>
              <a:rPr lang="en-US" dirty="0"/>
              <a:t>Primary Programs</a:t>
            </a:r>
          </a:p>
        </p:txBody>
      </p:sp>
      <p:grpSp>
        <p:nvGrpSpPr>
          <p:cNvPr id="5" name="Group 4">
            <a:extLst>
              <a:ext uri="{FF2B5EF4-FFF2-40B4-BE49-F238E27FC236}">
                <a16:creationId xmlns:a16="http://schemas.microsoft.com/office/drawing/2014/main" id="{4422CB3F-7966-4FBA-BAE9-1DB376040558}"/>
              </a:ext>
            </a:extLst>
          </p:cNvPr>
          <p:cNvGrpSpPr/>
          <p:nvPr/>
        </p:nvGrpSpPr>
        <p:grpSpPr>
          <a:xfrm>
            <a:off x="452291" y="2234636"/>
            <a:ext cx="4237696" cy="3355003"/>
            <a:chOff x="7010331" y="1933778"/>
            <a:chExt cx="3374919" cy="1859693"/>
          </a:xfrm>
          <a:solidFill>
            <a:srgbClr val="0070C0"/>
          </a:solidFill>
        </p:grpSpPr>
        <p:sp>
          <p:nvSpPr>
            <p:cNvPr id="6" name="Rectangle: Rounded Corners 43">
              <a:extLst>
                <a:ext uri="{FF2B5EF4-FFF2-40B4-BE49-F238E27FC236}">
                  <a16:creationId xmlns:a16="http://schemas.microsoft.com/office/drawing/2014/main" id="{F0DAAEB5-5D24-4325-82AE-A2C3F63CF576}"/>
                </a:ext>
              </a:extLst>
            </p:cNvPr>
            <p:cNvSpPr/>
            <p:nvPr/>
          </p:nvSpPr>
          <p:spPr>
            <a:xfrm>
              <a:off x="7010331" y="1933778"/>
              <a:ext cx="3374919" cy="1859693"/>
            </a:xfrm>
            <a:prstGeom prst="roundRect">
              <a:avLst>
                <a:gd name="adj" fmla="val 10000"/>
              </a:avLst>
            </a:prstGeom>
            <a:grpFill/>
            <a:ln w="25400" cap="flat" cmpd="sng" algn="ctr">
              <a:noFill/>
              <a:prstDash val="solid"/>
            </a:ln>
            <a:effectLst/>
          </p:spPr>
        </p:sp>
        <p:sp>
          <p:nvSpPr>
            <p:cNvPr id="7" name="Rectangle: Rounded Corners 7">
              <a:extLst>
                <a:ext uri="{FF2B5EF4-FFF2-40B4-BE49-F238E27FC236}">
                  <a16:creationId xmlns:a16="http://schemas.microsoft.com/office/drawing/2014/main" id="{AD4C3D39-AF46-4FD3-8C3F-A09B91B2BFFB}"/>
                </a:ext>
              </a:extLst>
            </p:cNvPr>
            <p:cNvSpPr txBox="1"/>
            <p:nvPr/>
          </p:nvSpPr>
          <p:spPr>
            <a:xfrm>
              <a:off x="7064800" y="1988248"/>
              <a:ext cx="3265981" cy="1695534"/>
            </a:xfrm>
            <a:prstGeom prst="rect">
              <a:avLst/>
            </a:prstGeom>
            <a:grpFill/>
            <a:ln>
              <a:noFill/>
            </a:ln>
            <a:effectLst/>
          </p:spPr>
          <p:txBody>
            <a:bodyPr spcFirstLastPara="0" vert="horz" wrap="square" lIns="60960" tIns="60960" rIns="60960" bIns="60960" numCol="1" spcCol="1270" anchor="ctr" anchorCtr="0">
              <a:noAutofit/>
            </a:bodyPr>
            <a:lstStyle/>
            <a:p>
              <a:pPr marL="0" marR="0" lvl="0" indent="0" defTabSz="711200" eaLnBrk="1" fontAlgn="auto" latinLnBrk="0" hangingPunct="1">
                <a:lnSpc>
                  <a:spcPct val="90000"/>
                </a:lnSpc>
                <a:spcBef>
                  <a:spcPts val="600"/>
                </a:spcBef>
                <a:spcAft>
                  <a:spcPts val="0"/>
                </a:spcAft>
                <a:buClrTx/>
                <a:buSzTx/>
                <a:buFontTx/>
                <a:buNone/>
                <a:tabLst/>
                <a:defRPr/>
              </a:pP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 Adult Basic &amp; </a:t>
              </a:r>
              <a:r>
                <a:rPr lang="en-US" sz="2600" b="1" kern="0" dirty="0">
                  <a:solidFill>
                    <a:srgbClr val="DCBD23">
                      <a:lumMod val="20000"/>
                      <a:lumOff val="80000"/>
                    </a:srgbClr>
                  </a:solidFill>
                  <a:latin typeface="Helvetica"/>
                  <a:cs typeface="Helvetica"/>
                  <a:sym typeface="Helvetica"/>
                </a:rPr>
                <a:t>Secondary </a:t>
              </a:r>
              <a:r>
                <a:rPr kumimoji="0" lang="en-US" sz="2600" b="1"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Education</a:t>
              </a:r>
              <a:r>
                <a:rPr lang="en-US" sz="2600" b="1" kern="0" dirty="0">
                  <a:solidFill>
                    <a:srgbClr val="DCBD23">
                      <a:lumMod val="20000"/>
                      <a:lumOff val="80000"/>
                    </a:srgbClr>
                  </a:solidFill>
                  <a:latin typeface="Helvetica"/>
                  <a:cs typeface="Helvetica"/>
                  <a:sym typeface="Helvetica"/>
                </a:rPr>
                <a:t>: </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600"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Basic Skills (ABE)</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600"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rPr>
                <a:t>HSE (HiSET, GED)</a:t>
              </a:r>
            </a:p>
            <a:p>
              <a:pPr marL="457200" marR="0" lvl="0" indent="-457200" defTabSz="71120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2600" kern="0" dirty="0">
                  <a:solidFill>
                    <a:srgbClr val="DCBD23">
                      <a:lumMod val="20000"/>
                      <a:lumOff val="80000"/>
                    </a:srgbClr>
                  </a:solidFill>
                  <a:latin typeface="Helvetica"/>
                  <a:cs typeface="Helvetica"/>
                  <a:sym typeface="Helvetica"/>
                </a:rPr>
                <a:t>HS Diploma</a:t>
              </a:r>
              <a:endParaRPr kumimoji="0" lang="en-US" sz="2600" i="0" u="none" strike="noStrike" kern="0" cap="none" spc="0" normalizeH="0" baseline="0" noProof="0" dirty="0">
                <a:ln>
                  <a:noFill/>
                </a:ln>
                <a:solidFill>
                  <a:srgbClr val="DCBD23">
                    <a:lumMod val="20000"/>
                    <a:lumOff val="80000"/>
                  </a:srgbClr>
                </a:solidFill>
                <a:effectLst/>
                <a:uLnTx/>
                <a:uFillTx/>
                <a:latin typeface="Helvetica"/>
                <a:cs typeface="Helvetica"/>
                <a:sym typeface="Helvetica"/>
              </a:endParaRPr>
            </a:p>
          </p:txBody>
        </p:sp>
      </p:grpSp>
      <p:cxnSp>
        <p:nvCxnSpPr>
          <p:cNvPr id="27" name="Straight Arrow Connector 26"/>
          <p:cNvCxnSpPr/>
          <p:nvPr/>
        </p:nvCxnSpPr>
        <p:spPr>
          <a:xfrm>
            <a:off x="452291" y="1489591"/>
            <a:ext cx="11082935" cy="0"/>
          </a:xfrm>
          <a:prstGeom prst="straightConnector1">
            <a:avLst/>
          </a:prstGeom>
          <a:ln w="730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Down Arrow 29"/>
          <p:cNvSpPr/>
          <p:nvPr/>
        </p:nvSpPr>
        <p:spPr>
          <a:xfrm>
            <a:off x="1649216" y="1580913"/>
            <a:ext cx="425029" cy="712040"/>
          </a:xfrm>
          <a:prstGeom prst="downArrow">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E1BCE10B-3056-4F5B-9233-A042683C013D}"/>
              </a:ext>
            </a:extLst>
          </p:cNvPr>
          <p:cNvPicPr>
            <a:picLocks noChangeAspect="1"/>
          </p:cNvPicPr>
          <p:nvPr/>
        </p:nvPicPr>
        <p:blipFill>
          <a:blip r:embed="rId3"/>
          <a:stretch>
            <a:fillRect/>
          </a:stretch>
        </p:blipFill>
        <p:spPr>
          <a:xfrm>
            <a:off x="111174" y="6243362"/>
            <a:ext cx="2188654" cy="548688"/>
          </a:xfrm>
          <a:prstGeom prst="rect">
            <a:avLst/>
          </a:prstGeom>
        </p:spPr>
      </p:pic>
    </p:spTree>
    <p:extLst>
      <p:ext uri="{BB962C8B-B14F-4D97-AF65-F5344CB8AC3E}">
        <p14:creationId xmlns:p14="http://schemas.microsoft.com/office/powerpoint/2010/main" val="3334355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88CC8C-F292-47EA-B9C8-6362D2C7DB68}">
  <ds:schemaRefs>
    <ds:schemaRef ds:uri="http://schemas.microsoft.com/sharepoint/v3/contenttype/forms"/>
  </ds:schemaRefs>
</ds:datastoreItem>
</file>

<file path=customXml/itemProps2.xml><?xml version="1.0" encoding="utf-8"?>
<ds:datastoreItem xmlns:ds="http://schemas.openxmlformats.org/officeDocument/2006/customXml" ds:itemID="{4D10C05D-FA45-4E53-8642-966D17CC59F6}">
  <ds:schemaRefs>
    <ds:schemaRef ds:uri="http://schemas.microsoft.com/office/2006/documentManagement/types"/>
    <ds:schemaRef ds:uri="c879b346-0b7d-453e-989e-4db3ade23c72"/>
    <ds:schemaRef ds:uri="http://purl.org/dc/terms/"/>
    <ds:schemaRef ds:uri="http://schemas.microsoft.com/office/2006/metadata/properties"/>
    <ds:schemaRef ds:uri="http://purl.org/dc/elements/1.1/"/>
    <ds:schemaRef ds:uri="http://www.w3.org/XML/1998/namespace"/>
    <ds:schemaRef ds:uri="http://purl.org/dc/dcmityp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E6B0C022-A8CE-45DE-9F60-AECEA8CE27D2}"/>
</file>

<file path=docProps/app.xml><?xml version="1.0" encoding="utf-8"?>
<Properties xmlns="http://schemas.openxmlformats.org/officeDocument/2006/extended-properties" xmlns:vt="http://schemas.openxmlformats.org/officeDocument/2006/docPropsVTypes">
  <TotalTime>5698</TotalTime>
  <Words>3110</Words>
  <Application>Microsoft Office PowerPoint</Application>
  <PresentationFormat>Widescreen</PresentationFormat>
  <Paragraphs>610</Paragraphs>
  <Slides>66</Slides>
  <Notes>58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66</vt:i4>
      </vt:variant>
    </vt:vector>
  </HeadingPairs>
  <TitlesOfParts>
    <vt:vector size="77" baseType="lpstr">
      <vt:lpstr>Arial</vt:lpstr>
      <vt:lpstr>Calibri</vt:lpstr>
      <vt:lpstr>Calibri Light</vt:lpstr>
      <vt:lpstr>Helvetica</vt:lpstr>
      <vt:lpstr>Helvetica Neue</vt:lpstr>
      <vt:lpstr>Helvetica Neue Light</vt:lpstr>
      <vt:lpstr>Helvetica Neue Medium</vt:lpstr>
      <vt:lpstr>Times New Roman</vt:lpstr>
      <vt:lpstr>Wingdings</vt:lpstr>
      <vt:lpstr>Office Theme</vt:lpstr>
      <vt:lpstr>White</vt:lpstr>
      <vt:lpstr>CAEP Accountability Basics 2020-21</vt:lpstr>
      <vt:lpstr>COVID-19’s Effect on CA WIOA II Agencies</vt:lpstr>
      <vt:lpstr>OCTAE Memorandums</vt:lpstr>
      <vt:lpstr>OCTAE Memorandums</vt:lpstr>
      <vt:lpstr>Evolution of CAEP Program Structure</vt:lpstr>
      <vt:lpstr>PY 2020-21 CAEP Program Structure</vt:lpstr>
      <vt:lpstr>PY 2020-21 CAEP Program Structure: 5 Programs</vt:lpstr>
      <vt:lpstr>PY 2020-21 CAEP Program Structure:  Primary Programs</vt:lpstr>
      <vt:lpstr>PY 2020-21 CAEP Program Structure:  Primary Programs</vt:lpstr>
      <vt:lpstr>PY 2020-21 CAEP Program Structure:  Primary Programs</vt:lpstr>
      <vt:lpstr>PY 2020-21 CAEP Program Structure:  Primary Programs</vt:lpstr>
      <vt:lpstr>PY 2020-21 CAEP Program Structure:  Primary Programs</vt:lpstr>
      <vt:lpstr>Workforce Preparation</vt:lpstr>
      <vt:lpstr>Workforce Preparation</vt:lpstr>
      <vt:lpstr>Pre-Apprenticeship</vt:lpstr>
      <vt:lpstr>Breakdown of CAEP Programs Under CTE </vt:lpstr>
      <vt:lpstr>Adults with Disabilities</vt:lpstr>
      <vt:lpstr>Adults with Disabilities</vt:lpstr>
      <vt:lpstr>Parents Supporting Students in K12 Success</vt:lpstr>
      <vt:lpstr>Student Barriers to Employment</vt:lpstr>
      <vt:lpstr>PY 2020-21 CAEP Program Structure</vt:lpstr>
      <vt:lpstr>PY 2020-21 CAEP Program Structure</vt:lpstr>
      <vt:lpstr>PY 2020-21 CAEP Program Structure</vt:lpstr>
      <vt:lpstr>Distance Education</vt:lpstr>
      <vt:lpstr>WIOA Titles I, II, III, and IV</vt:lpstr>
      <vt:lpstr>WIOA Alignment to AB 104</vt:lpstr>
      <vt:lpstr>CAEP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CAEP Short Term Services</vt:lpstr>
      <vt:lpstr>Supportive Services</vt:lpstr>
      <vt:lpstr>Training Services</vt:lpstr>
      <vt:lpstr>Transition Services</vt:lpstr>
      <vt:lpstr>CAEP Short Term Services – COVID-19 Update</vt:lpstr>
      <vt:lpstr>CAEP Short Term Services– COVID-19 Update</vt:lpstr>
      <vt:lpstr>CAEP Short Term Services</vt:lpstr>
      <vt:lpstr>PowerPoint Presentation</vt:lpstr>
      <vt:lpstr>PowerPoint Presentation</vt:lpstr>
      <vt:lpstr>I3 Reports in TE</vt:lpstr>
      <vt:lpstr>PowerPoint Presentation</vt:lpstr>
      <vt:lpstr>PowerPoint Presentation</vt:lpstr>
      <vt:lpstr>PowerPoint Presentation</vt:lpstr>
      <vt:lpstr>BOY Letter for PY 2020-21</vt:lpstr>
      <vt:lpstr>2020-21 CAEP Data Dictionary </vt:lpstr>
      <vt:lpstr>Data Submission Calendar</vt:lpstr>
      <vt:lpstr>TE Quarterly Data Submission Wizard</vt:lpstr>
      <vt:lpstr>CASAS Assessments  Authorized for NRS for 2020-21</vt:lpstr>
      <vt:lpstr>Use of Assessment Modalities</vt:lpstr>
      <vt:lpstr>Use of Assessment Modalities</vt:lpstr>
      <vt:lpstr>Remote Testing</vt:lpstr>
      <vt:lpstr>CASAS Reading Level Indicator (RLI)</vt:lpstr>
      <vt:lpstr>About the CASAS RLI</vt:lpstr>
      <vt:lpstr>Literacy Gains Outcomes – COVID-19 Update</vt:lpstr>
      <vt:lpstr>Literacy Gains Outcomes– COVID-19 Update</vt:lpstr>
      <vt:lpstr>Literacy Gains Outcomes– COVID-19 Update</vt:lpstr>
      <vt:lpstr>CASAS Web Site</vt:lpstr>
      <vt:lpstr>Request Support from CAEP TAP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AEBG Outcomes and Services</dc:title>
  <dc:creator>Jay Wright</dc:creator>
  <cp:lastModifiedBy>Jay</cp:lastModifiedBy>
  <cp:revision>201</cp:revision>
  <cp:lastPrinted>2019-06-06T18:02:10Z</cp:lastPrinted>
  <dcterms:created xsi:type="dcterms:W3CDTF">2018-06-04T21:59:02Z</dcterms:created>
  <dcterms:modified xsi:type="dcterms:W3CDTF">2020-09-15T19:47:59Z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