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Lst>
  <p:notesMasterIdLst>
    <p:notesMasterId r:id="rId72"/>
  </p:notesMasterIdLst>
  <p:handoutMasterIdLst>
    <p:handoutMasterId r:id="rId73"/>
  </p:handoutMasterIdLst>
  <p:sldIdLst>
    <p:sldId id="1391" r:id="rId6"/>
    <p:sldId id="1415" r:id="rId7"/>
    <p:sldId id="423" r:id="rId8"/>
    <p:sldId id="424" r:id="rId9"/>
    <p:sldId id="417" r:id="rId10"/>
    <p:sldId id="324" r:id="rId11"/>
    <p:sldId id="414" r:id="rId12"/>
    <p:sldId id="416" r:id="rId13"/>
    <p:sldId id="1395" r:id="rId14"/>
    <p:sldId id="1397" r:id="rId15"/>
    <p:sldId id="1396" r:id="rId16"/>
    <p:sldId id="1416" r:id="rId17"/>
    <p:sldId id="1419" r:id="rId18"/>
    <p:sldId id="1420" r:id="rId19"/>
    <p:sldId id="1421" r:id="rId20"/>
    <p:sldId id="1422" r:id="rId21"/>
    <p:sldId id="1417" r:id="rId22"/>
    <p:sldId id="1423" r:id="rId23"/>
    <p:sldId id="1418" r:id="rId24"/>
    <p:sldId id="418" r:id="rId25"/>
    <p:sldId id="283" r:id="rId26"/>
    <p:sldId id="284" r:id="rId27"/>
    <p:sldId id="323" r:id="rId28"/>
    <p:sldId id="425" r:id="rId29"/>
    <p:sldId id="1409" r:id="rId30"/>
    <p:sldId id="363" r:id="rId31"/>
    <p:sldId id="364" r:id="rId32"/>
    <p:sldId id="368" r:id="rId33"/>
    <p:sldId id="369" r:id="rId34"/>
    <p:sldId id="374" r:id="rId35"/>
    <p:sldId id="375" r:id="rId36"/>
    <p:sldId id="1424" r:id="rId37"/>
    <p:sldId id="1425" r:id="rId38"/>
    <p:sldId id="1426" r:id="rId39"/>
    <p:sldId id="376" r:id="rId40"/>
    <p:sldId id="377" r:id="rId41"/>
    <p:sldId id="1429" r:id="rId42"/>
    <p:sldId id="1414" r:id="rId43"/>
    <p:sldId id="378" r:id="rId44"/>
    <p:sldId id="379" r:id="rId45"/>
    <p:sldId id="380" r:id="rId46"/>
    <p:sldId id="381" r:id="rId47"/>
    <p:sldId id="433" r:id="rId48"/>
    <p:sldId id="434" r:id="rId49"/>
    <p:sldId id="382" r:id="rId50"/>
    <p:sldId id="435" r:id="rId51"/>
    <p:sldId id="436" r:id="rId52"/>
    <p:sldId id="412" r:id="rId53"/>
    <p:sldId id="385" r:id="rId54"/>
    <p:sldId id="386" r:id="rId55"/>
    <p:sldId id="1392" r:id="rId56"/>
    <p:sldId id="391" r:id="rId57"/>
    <p:sldId id="1394" r:id="rId58"/>
    <p:sldId id="392" r:id="rId59"/>
    <p:sldId id="419" r:id="rId60"/>
    <p:sldId id="394" r:id="rId61"/>
    <p:sldId id="395" r:id="rId62"/>
    <p:sldId id="396" r:id="rId63"/>
    <p:sldId id="427" r:id="rId64"/>
    <p:sldId id="420" r:id="rId65"/>
    <p:sldId id="421" r:id="rId66"/>
    <p:sldId id="430" r:id="rId67"/>
    <p:sldId id="431" r:id="rId68"/>
    <p:sldId id="432" r:id="rId69"/>
    <p:sldId id="399" r:id="rId70"/>
    <p:sldId id="1393" r:id="rId7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6395" autoAdjust="0"/>
  </p:normalViewPr>
  <p:slideViewPr>
    <p:cSldViewPr snapToGrid="0">
      <p:cViewPr varScale="1">
        <p:scale>
          <a:sx n="65" d="100"/>
          <a:sy n="65" d="100"/>
        </p:scale>
        <p:origin x="816" y="78"/>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t>
        <a:bodyPr/>
        <a:lstStyle/>
        <a:p>
          <a:endParaRPr lang="en-US"/>
        </a:p>
      </dgm:t>
    </dgm:pt>
  </dgm:ptLst>
  <dgm:cxnLst>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t>
        <a:bodyPr/>
        <a:lstStyle/>
        <a:p>
          <a:endParaRPr lang="en-US"/>
        </a:p>
      </dgm:t>
    </dgm:pt>
  </dgm:ptLst>
  <dgm:cxnLst>
    <dgm:cxn modelId="{D84C14E1-D00D-473B-BE09-2AEBC440D13A}"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5BBA7D7F-113B-4992-AD4A-F3A933186DAC}" type="presOf" srcId="{24C80DE3-A03E-424E-9773-63BE4D657489}" destId="{A327DEBB-2764-43C8-BD6D-20DCD03BE172}"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t>
        <a:bodyPr/>
        <a:lstStyle/>
        <a:p>
          <a:endParaRPr lang="en-US"/>
        </a:p>
      </dgm:t>
    </dgm:pt>
  </dgm:ptLst>
  <dgm:cxnLst>
    <dgm:cxn modelId="{E7FF6072-3B09-4ABD-9FB3-1643EC41B052}" type="presOf" srcId="{9A388ACC-B305-494E-9412-F7682693BA23}" destId="{A942D91C-A410-4FFE-8163-C7B8B44CB2F3}"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7B3FA3F8-2110-4C38-A706-FAD98A3CD078}" srcId="{24C80DE3-A03E-424E-9773-63BE4D657489}" destId="{81A44736-A976-4AAA-B439-7EF072CD8FB3}" srcOrd="0" destOrd="0" parTransId="{974BA200-230F-4FF4-9BB3-1DA38AAA3901}" sibTransId="{9F9786F5-5DE6-4195-9431-A05C3654CA04}"/>
    <dgm:cxn modelId="{E3E8B0F6-C630-4F36-8BF6-74DC2AD12D1A}" type="presOf" srcId="{81A44736-A976-4AAA-B439-7EF072CD8FB3}" destId="{D0557916-BA6E-4A5D-A9CB-F6558D6385F4}" srcOrd="0" destOrd="0" presId="urn:microsoft.com/office/officeart/2005/8/layout/default"/>
    <dgm:cxn modelId="{D84C14E1-D00D-473B-BE09-2AEBC440D13A}" type="presOf" srcId="{DB6E580F-7BC6-4F04-BA13-B021AC6B2EE4}" destId="{88D8DF11-C416-4642-A7D9-8DF5EF240186}"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9/15/2020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9/15/2020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1</a:t>
            </a:fld>
            <a:endParaRPr lang="en-US" dirty="0"/>
          </a:p>
        </p:txBody>
      </p:sp>
    </p:spTree>
    <p:extLst>
      <p:ext uri="{BB962C8B-B14F-4D97-AF65-F5344CB8AC3E}">
        <p14:creationId xmlns:p14="http://schemas.microsoft.com/office/powerpoint/2010/main" val="61375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3984807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3024280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3120917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2080190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15</a:t>
            </a:fld>
            <a:endParaRPr lang="en-US" dirty="0"/>
          </a:p>
        </p:txBody>
      </p:sp>
    </p:spTree>
    <p:extLst>
      <p:ext uri="{BB962C8B-B14F-4D97-AF65-F5344CB8AC3E}">
        <p14:creationId xmlns:p14="http://schemas.microsoft.com/office/powerpoint/2010/main" val="1617397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1532579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527630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1490695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23</a:t>
            </a:fld>
            <a:endParaRPr lang="en-US" dirty="0"/>
          </a:p>
        </p:txBody>
      </p:sp>
    </p:spTree>
    <p:extLst>
      <p:ext uri="{BB962C8B-B14F-4D97-AF65-F5344CB8AC3E}">
        <p14:creationId xmlns:p14="http://schemas.microsoft.com/office/powerpoint/2010/main" val="2013196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OTAN 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24</a:t>
            </a:fld>
            <a:endParaRPr lang="en-US" dirty="0"/>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dirty="0"/>
              <a:t>Strategies for Delivery DL</a:t>
            </a:r>
          </a:p>
        </p:txBody>
      </p:sp>
    </p:spTree>
    <p:extLst>
      <p:ext uri="{BB962C8B-B14F-4D97-AF65-F5344CB8AC3E}">
        <p14:creationId xmlns:p14="http://schemas.microsoft.com/office/powerpoint/2010/main" val="4086849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27</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28</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29</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31</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35</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43</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44</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45</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46</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47</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40366893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dirty="0"/>
          </a:p>
        </p:txBody>
      </p:sp>
    </p:spTree>
    <p:extLst>
      <p:ext uri="{BB962C8B-B14F-4D97-AF65-F5344CB8AC3E}">
        <p14:creationId xmlns:p14="http://schemas.microsoft.com/office/powerpoint/2010/main" val="3065189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53</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54</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55</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56</a:t>
            </a:fld>
            <a:endParaRPr lang="en-US" dirty="0"/>
          </a:p>
        </p:txBody>
      </p:sp>
    </p:spTree>
    <p:extLst>
      <p:ext uri="{BB962C8B-B14F-4D97-AF65-F5344CB8AC3E}">
        <p14:creationId xmlns:p14="http://schemas.microsoft.com/office/powerpoint/2010/main" val="9947531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57</a:t>
            </a:fld>
            <a:endParaRPr lang="en-US" dirty="0"/>
          </a:p>
        </p:txBody>
      </p:sp>
    </p:spTree>
    <p:extLst>
      <p:ext uri="{BB962C8B-B14F-4D97-AF65-F5344CB8AC3E}">
        <p14:creationId xmlns:p14="http://schemas.microsoft.com/office/powerpoint/2010/main" val="1744567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30704609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58</a:t>
            </a:fld>
            <a:endParaRPr lang="en-US" dirty="0"/>
          </a:p>
        </p:txBody>
      </p:sp>
    </p:spTree>
    <p:extLst>
      <p:ext uri="{BB962C8B-B14F-4D97-AF65-F5344CB8AC3E}">
        <p14:creationId xmlns:p14="http://schemas.microsoft.com/office/powerpoint/2010/main" val="40123786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59</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60</a:t>
            </a:fld>
            <a:endParaRPr lang="en-US" dirty="0"/>
          </a:p>
        </p:txBody>
      </p:sp>
    </p:spTree>
    <p:extLst>
      <p:ext uri="{BB962C8B-B14F-4D97-AF65-F5344CB8AC3E}">
        <p14:creationId xmlns:p14="http://schemas.microsoft.com/office/powerpoint/2010/main" val="37491003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61</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62</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63</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64</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65</a:t>
            </a:fld>
            <a:endParaRPr lang="en-US" dirty="0"/>
          </a:p>
        </p:txBody>
      </p:sp>
    </p:spTree>
    <p:extLst>
      <p:ext uri="{BB962C8B-B14F-4D97-AF65-F5344CB8AC3E}">
        <p14:creationId xmlns:p14="http://schemas.microsoft.com/office/powerpoint/2010/main" val="20757389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TAP</a:t>
            </a:r>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218814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dirty="0"/>
          </a:p>
        </p:txBody>
      </p:sp>
    </p:spTree>
    <p:extLst>
      <p:ext uri="{BB962C8B-B14F-4D97-AF65-F5344CB8AC3E}">
        <p14:creationId xmlns:p14="http://schemas.microsoft.com/office/powerpoint/2010/main" val="1465647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2459229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6331963"/>
            <a:ext cx="12192000" cy="528200"/>
          </a:xfrm>
          <a:prstGeom prst="rect">
            <a:avLst/>
          </a:prstGeom>
          <a:ln w="12700">
            <a:miter lim="400000"/>
          </a:ln>
        </p:spPr>
      </p:pic>
      <p:pic>
        <p:nvPicPr>
          <p:cNvPr id="6" name="image3.jpeg"/>
          <p:cNvPicPr/>
          <p:nvPr/>
        </p:nvPicPr>
        <p:blipFill>
          <a:blip r:embed="rId3" cstate="print">
            <a:extLst/>
          </a:blip>
          <a:stretch>
            <a:fillRect/>
          </a:stretch>
        </p:blipFill>
        <p:spPr>
          <a:xfrm>
            <a:off x="-3" y="-15203"/>
            <a:ext cx="12192005" cy="1221031"/>
          </a:xfrm>
          <a:prstGeom prst="rect">
            <a:avLst/>
          </a:prstGeom>
          <a:ln w="12700">
            <a:miter lim="400000"/>
          </a:ln>
        </p:spPr>
      </p:pic>
      <p:sp>
        <p:nvSpPr>
          <p:cNvPr id="3" name="Text Placeholder 2"/>
          <p:cNvSpPr>
            <a:spLocks noGrp="1"/>
          </p:cNvSpPr>
          <p:nvPr>
            <p:ph type="body" sz="quarter" idx="10"/>
          </p:nvPr>
        </p:nvSpPr>
        <p:spPr>
          <a:xfrm>
            <a:off x="342960" y="1205828"/>
            <a:ext cx="11246941" cy="787279"/>
          </a:xfrm>
          <a:prstGeom prst="rect">
            <a:avLst/>
          </a:prstGeom>
        </p:spPr>
        <p:txBody>
          <a:bodyPr/>
          <a:lstStyle>
            <a:lvl1pPr>
              <a:defRPr sz="3375"/>
            </a:lvl1pPr>
          </a:lstStyle>
          <a:p>
            <a:pPr lvl="0"/>
            <a:r>
              <a:rPr lang="en-US" smtClean="0"/>
              <a:t>Click to edit Master text styles</a:t>
            </a:r>
          </a:p>
        </p:txBody>
      </p:sp>
      <p:sp>
        <p:nvSpPr>
          <p:cNvPr id="7" name="Content Placeholder 6"/>
          <p:cNvSpPr>
            <a:spLocks noGrp="1"/>
          </p:cNvSpPr>
          <p:nvPr>
            <p:ph sz="quarter" idx="11"/>
          </p:nvPr>
        </p:nvSpPr>
        <p:spPr>
          <a:xfrm>
            <a:off x="342305" y="2083118"/>
            <a:ext cx="11246942" cy="411520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266">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78605944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6331963"/>
            <a:ext cx="12192000" cy="528200"/>
          </a:xfrm>
          <a:prstGeom prst="rect">
            <a:avLst/>
          </a:prstGeom>
          <a:ln w="12700">
            <a:miter lim="400000"/>
          </a:ln>
        </p:spPr>
      </p:pic>
      <p:pic>
        <p:nvPicPr>
          <p:cNvPr id="6" name="image3.jpeg"/>
          <p:cNvPicPr/>
          <p:nvPr/>
        </p:nvPicPr>
        <p:blipFill>
          <a:blip r:embed="rId3" cstate="print">
            <a:extLst/>
          </a:blip>
          <a:stretch>
            <a:fillRect/>
          </a:stretch>
        </p:blipFill>
        <p:spPr>
          <a:xfrm>
            <a:off x="-3" y="-15203"/>
            <a:ext cx="12192005" cy="1221031"/>
          </a:xfrm>
          <a:prstGeom prst="rect">
            <a:avLst/>
          </a:prstGeom>
          <a:ln w="12700">
            <a:miter lim="400000"/>
          </a:ln>
        </p:spPr>
      </p:pic>
      <p:sp>
        <p:nvSpPr>
          <p:cNvPr id="3" name="Text Placeholder 2"/>
          <p:cNvSpPr>
            <a:spLocks noGrp="1"/>
          </p:cNvSpPr>
          <p:nvPr>
            <p:ph type="body" sz="quarter" idx="10"/>
          </p:nvPr>
        </p:nvSpPr>
        <p:spPr>
          <a:xfrm>
            <a:off x="307420" y="5477863"/>
            <a:ext cx="11246941" cy="787279"/>
          </a:xfrm>
          <a:prstGeom prst="rect">
            <a:avLst/>
          </a:prstGeom>
        </p:spPr>
        <p:txBody>
          <a:bodyPr/>
          <a:lstStyle>
            <a:lvl1pPr>
              <a:defRPr sz="3375"/>
            </a:lvl1pPr>
          </a:lstStyle>
          <a:p>
            <a:pPr lvl="0"/>
            <a:r>
              <a:rPr lang="en-US" smtClean="0"/>
              <a:t>Click to edit Master text styles</a:t>
            </a:r>
          </a:p>
        </p:txBody>
      </p:sp>
      <p:sp>
        <p:nvSpPr>
          <p:cNvPr id="7" name="Content Placeholder 6"/>
          <p:cNvSpPr>
            <a:spLocks noGrp="1"/>
          </p:cNvSpPr>
          <p:nvPr>
            <p:ph sz="quarter" idx="11"/>
          </p:nvPr>
        </p:nvSpPr>
        <p:spPr>
          <a:xfrm>
            <a:off x="307418" y="1329250"/>
            <a:ext cx="11246942" cy="411520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266">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545418336"/>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9/15/2020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79" r:id="rId15"/>
    <p:sldLayoutId id="214748368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about:blank"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6.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8.jfif"/><Relationship Id="rId5" Type="http://schemas.openxmlformats.org/officeDocument/2006/relationships/image" Target="../media/image37.jfif"/><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8.jfif"/></Relationships>
</file>

<file path=ppt/slides/_rels/slide5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41.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hyperlink" Target="about:blank"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973394"/>
            <a:ext cx="10515600" cy="717296"/>
          </a:xfrm>
        </p:spPr>
        <p:txBody>
          <a:bodyPr>
            <a:normAutofit fontScale="90000"/>
          </a:bodyPr>
          <a:lstStyle/>
          <a:p>
            <a:r>
              <a:rPr lang="en-US" dirty="0" smtClean="0"/>
              <a:t>CAEP Accountability Basics 2020-21</a:t>
            </a:r>
            <a:endParaRPr lang="en-US" dirty="0"/>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2020529"/>
            <a:ext cx="10515600" cy="38562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COVID-19’s </a:t>
            </a: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Effect on Adult Education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CAEP </a:t>
            </a:r>
            <a:r>
              <a:rPr kumimoji="0" lang="en-US" sz="3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Programs Overview </a:t>
            </a: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for </a:t>
            </a:r>
            <a:r>
              <a:rPr kumimoji="0" lang="en-US" sz="3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600" dirty="0" smtClean="0">
                <a:solidFill>
                  <a:sysClr val="windowText" lastClr="000000"/>
                </a:solidFill>
                <a:latin typeface="Calibri" panose="020F0502020204030204"/>
              </a:rPr>
              <a:t>CAEP Alignment to WIOA Title II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600" dirty="0" smtClean="0">
                <a:solidFill>
                  <a:sysClr val="windowText" lastClr="000000"/>
                </a:solidFill>
                <a:latin typeface="Calibri" panose="020F0502020204030204"/>
              </a:rPr>
              <a:t>Outcomes and Services</a:t>
            </a:r>
            <a:endParaRPr lang="en-US" sz="3600" dirty="0">
              <a:solidFill>
                <a:sysClr val="windowText" lastClr="000000"/>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Distance </a:t>
            </a: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Learning Strategies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Questions/Answers</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55418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27422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6" name="Group 15">
            <a:extLst>
              <a:ext uri="{FF2B5EF4-FFF2-40B4-BE49-F238E27FC236}">
                <a16:creationId xmlns:a16="http://schemas.microsoft.com/office/drawing/2014/main" id="{1030D1F6-F962-4FA7-9071-E3FC8CDCBE50}"/>
              </a:ext>
            </a:extLst>
          </p:cNvPr>
          <p:cNvGrpSpPr/>
          <p:nvPr/>
        </p:nvGrpSpPr>
        <p:grpSpPr>
          <a:xfrm>
            <a:off x="6622026" y="2151370"/>
            <a:ext cx="4734232" cy="3556255"/>
            <a:chOff x="7010331" y="1933778"/>
            <a:chExt cx="3374919" cy="1737216"/>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737216"/>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b="1" i="1"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69088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6" name="Group 15">
            <a:extLst>
              <a:ext uri="{FF2B5EF4-FFF2-40B4-BE49-F238E27FC236}">
                <a16:creationId xmlns:a16="http://schemas.microsoft.com/office/drawing/2014/main" id="{1030D1F6-F962-4FA7-9071-E3FC8CDCBE50}"/>
              </a:ext>
            </a:extLst>
          </p:cNvPr>
          <p:cNvGrpSpPr/>
          <p:nvPr/>
        </p:nvGrpSpPr>
        <p:grpSpPr>
          <a:xfrm>
            <a:off x="6622026" y="2151370"/>
            <a:ext cx="4734232" cy="3556255"/>
            <a:chOff x="7010331" y="1933778"/>
            <a:chExt cx="3374919" cy="1737216"/>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737216"/>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b="1" i="1"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
        <p:nvSpPr>
          <p:cNvPr id="3" name="TextBox 2"/>
          <p:cNvSpPr txBox="1"/>
          <p:nvPr/>
        </p:nvSpPr>
        <p:spPr>
          <a:xfrm>
            <a:off x="452291" y="2151370"/>
            <a:ext cx="5329077"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In PY 2019-20, Pre-Apprenticeship and Workforce Preparation were moved under the Career and Technical Education (CTE) umbrella.</a:t>
            </a:r>
          </a:p>
          <a:p>
            <a:pPr marL="457200" indent="-457200">
              <a:buFont typeface="Arial" panose="020B0604020202020204" pitchFamily="34" charset="0"/>
              <a:buChar char="•"/>
            </a:pPr>
            <a:r>
              <a:rPr lang="en-US" sz="2800" dirty="0" smtClean="0"/>
              <a:t>Workforce Re-Entry became Workforce Preparation.</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175961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smtClean="0"/>
              <a:t>Workforce Preparation</a:t>
            </a:r>
            <a:endParaRPr lang="en-US" dirty="0"/>
          </a:p>
        </p:txBody>
      </p:sp>
      <p:sp>
        <p:nvSpPr>
          <p:cNvPr id="3" name="Content Placeholder 2"/>
          <p:cNvSpPr>
            <a:spLocks noGrp="1"/>
          </p:cNvSpPr>
          <p:nvPr>
            <p:ph idx="1"/>
          </p:nvPr>
        </p:nvSpPr>
        <p:spPr>
          <a:xfrm>
            <a:off x="838200" y="1401097"/>
            <a:ext cx="10515600" cy="4832181"/>
          </a:xfrm>
        </p:spPr>
        <p:txBody>
          <a:bodyPr>
            <a:noAutofit/>
          </a:bodyPr>
          <a:lstStyle/>
          <a:p>
            <a:pPr>
              <a:lnSpc>
                <a:spcPct val="107000"/>
              </a:lnSpc>
              <a:spcBef>
                <a:spcPts val="422"/>
              </a:spcBef>
              <a:buClr>
                <a:srgbClr val="595959"/>
              </a:buClr>
              <a:buSzPts val="1200"/>
            </a:pPr>
            <a:r>
              <a:rPr lang="en-US" sz="3600" dirty="0" smtClean="0">
                <a:ea typeface="Times New Roman" panose="02020603050405020304" pitchFamily="18" charset="0"/>
                <a:cs typeface="Times New Roman" panose="02020603050405020304" pitchFamily="18" charset="0"/>
              </a:rPr>
              <a:t>Program providing short term workforce skills to populations </a:t>
            </a:r>
            <a:r>
              <a:rPr lang="en-US" sz="3600" dirty="0">
                <a:ea typeface="Times New Roman" panose="02020603050405020304" pitchFamily="18" charset="0"/>
                <a:cs typeface="Times New Roman" panose="02020603050405020304" pitchFamily="18" charset="0"/>
              </a:rPr>
              <a:t>with </a:t>
            </a:r>
            <a:r>
              <a:rPr lang="en-US" sz="3600" dirty="0" smtClean="0">
                <a:ea typeface="Times New Roman" panose="02020603050405020304" pitchFamily="18" charset="0"/>
                <a:cs typeface="Times New Roman" panose="02020603050405020304" pitchFamily="18" charset="0"/>
              </a:rPr>
              <a:t>barriers </a:t>
            </a:r>
            <a:r>
              <a:rPr lang="en-US" sz="3600" dirty="0">
                <a:ea typeface="Times New Roman" panose="02020603050405020304" pitchFamily="18" charset="0"/>
                <a:cs typeface="Times New Roman" panose="02020603050405020304" pitchFamily="18" charset="0"/>
              </a:rPr>
              <a:t>to economic </a:t>
            </a:r>
            <a:r>
              <a:rPr lang="en-US" sz="3600" dirty="0" smtClean="0">
                <a:ea typeface="Times New Roman" panose="02020603050405020304" pitchFamily="18" charset="0"/>
                <a:cs typeface="Times New Roman" panose="02020603050405020304" pitchFamily="18" charset="0"/>
              </a:rPr>
              <a:t>success.</a:t>
            </a:r>
          </a:p>
          <a:p>
            <a:pPr>
              <a:lnSpc>
                <a:spcPct val="107000"/>
              </a:lnSpc>
              <a:spcBef>
                <a:spcPts val="422"/>
              </a:spcBef>
              <a:buClr>
                <a:srgbClr val="595959"/>
              </a:buClr>
              <a:buSzPts val="1200"/>
            </a:pPr>
            <a:endParaRPr lang="en-US" sz="3600" dirty="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smtClean="0">
                <a:ea typeface="Times New Roman" panose="02020603050405020304" pitchFamily="18" charset="0"/>
                <a:cs typeface="Times New Roman" panose="02020603050405020304" pitchFamily="18" charset="0"/>
              </a:rPr>
              <a:t>There are no specific hours requirements for Workforce Preparation – however Workforce Preparation classes are typically short term and focus on general workplace skills rather than a specific occupation (like CTE.) </a:t>
            </a:r>
            <a:endParaRPr lang="en-US" sz="3600" dirty="0">
              <a:ea typeface="Calibri" panose="020F0502020204030204" pitchFamily="34" charset="0"/>
              <a:cs typeface="Times New Roman" panose="02020603050405020304" pitchFamily="18" charset="0"/>
            </a:endParaRP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076463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smtClean="0"/>
              <a:t>Workforce Preparation</a:t>
            </a:r>
            <a:endParaRPr lang="en-US" dirty="0"/>
          </a:p>
        </p:txBody>
      </p:sp>
      <p:sp>
        <p:nvSpPr>
          <p:cNvPr id="3" name="Content Placeholder 2"/>
          <p:cNvSpPr>
            <a:spLocks noGrp="1"/>
          </p:cNvSpPr>
          <p:nvPr>
            <p:ph idx="1"/>
          </p:nvPr>
        </p:nvSpPr>
        <p:spPr>
          <a:xfrm>
            <a:off x="779206" y="1165124"/>
            <a:ext cx="10515600" cy="4832181"/>
          </a:xfrm>
        </p:spPr>
        <p:txBody>
          <a:bodyPr>
            <a:noAutofit/>
          </a:bodyPr>
          <a:lstStyle/>
          <a:p>
            <a:pPr>
              <a:lnSpc>
                <a:spcPct val="107000"/>
              </a:lnSpc>
              <a:spcBef>
                <a:spcPts val="422"/>
              </a:spcBef>
              <a:buClr>
                <a:srgbClr val="595959"/>
              </a:buClr>
              <a:buSzPts val="1200"/>
            </a:pPr>
            <a:r>
              <a:rPr lang="en-US" sz="3600" dirty="0" smtClean="0">
                <a:ea typeface="Times New Roman" panose="02020603050405020304" pitchFamily="18" charset="0"/>
                <a:cs typeface="Times New Roman" panose="02020603050405020304" pitchFamily="18" charset="0"/>
              </a:rPr>
              <a:t>Program providing short term workforce skills to populations </a:t>
            </a:r>
            <a:r>
              <a:rPr lang="en-US" sz="3600" dirty="0">
                <a:ea typeface="Times New Roman" panose="02020603050405020304" pitchFamily="18" charset="0"/>
                <a:cs typeface="Times New Roman" panose="02020603050405020304" pitchFamily="18" charset="0"/>
              </a:rPr>
              <a:t>with </a:t>
            </a:r>
            <a:r>
              <a:rPr lang="en-US" sz="3600" dirty="0" smtClean="0">
                <a:ea typeface="Times New Roman" panose="02020603050405020304" pitchFamily="18" charset="0"/>
                <a:cs typeface="Times New Roman" panose="02020603050405020304" pitchFamily="18" charset="0"/>
              </a:rPr>
              <a:t>barriers </a:t>
            </a:r>
            <a:r>
              <a:rPr lang="en-US" sz="3600" dirty="0">
                <a:ea typeface="Times New Roman" panose="02020603050405020304" pitchFamily="18" charset="0"/>
                <a:cs typeface="Times New Roman" panose="02020603050405020304" pitchFamily="18" charset="0"/>
              </a:rPr>
              <a:t>to economic </a:t>
            </a:r>
            <a:r>
              <a:rPr lang="en-US" sz="3600" dirty="0" smtClean="0">
                <a:ea typeface="Times New Roman" panose="02020603050405020304" pitchFamily="18" charset="0"/>
                <a:cs typeface="Times New Roman" panose="02020603050405020304" pitchFamily="18" charset="0"/>
              </a:rPr>
              <a:t>success.</a:t>
            </a:r>
          </a:p>
          <a:p>
            <a:pPr marL="0" indent="0">
              <a:lnSpc>
                <a:spcPct val="107000"/>
              </a:lnSpc>
              <a:spcBef>
                <a:spcPts val="422"/>
              </a:spcBef>
              <a:buClr>
                <a:srgbClr val="595959"/>
              </a:buClr>
              <a:buSzPts val="1200"/>
              <a:buNone/>
            </a:pPr>
            <a:endParaRPr lang="en-US" sz="3600" dirty="0" smtClean="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smtClean="0">
                <a:ea typeface="Times New Roman" panose="02020603050405020304" pitchFamily="18" charset="0"/>
                <a:cs typeface="Times New Roman" panose="02020603050405020304" pitchFamily="18" charset="0"/>
              </a:rPr>
              <a:t>There are no longer any age or barriers to employment requirements for this CAEP program. </a:t>
            </a:r>
          </a:p>
          <a:p>
            <a:pPr marL="0" indent="0">
              <a:lnSpc>
                <a:spcPct val="107000"/>
              </a:lnSpc>
              <a:spcBef>
                <a:spcPts val="422"/>
              </a:spcBef>
              <a:buClr>
                <a:srgbClr val="595959"/>
              </a:buClr>
              <a:buSzPts val="1200"/>
              <a:buNone/>
            </a:pPr>
            <a:endParaRPr lang="en-US" sz="3600" dirty="0" smtClean="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smtClean="0">
                <a:ea typeface="Calibri" panose="020F0502020204030204" pitchFamily="34" charset="0"/>
                <a:cs typeface="Times New Roman" panose="02020603050405020304" pitchFamily="18" charset="0"/>
              </a:rPr>
              <a:t>Workforce Preparation can focus on a specific learning population, but can also be open to anyone.</a:t>
            </a:r>
            <a:endParaRPr lang="en-US" sz="3600" dirty="0">
              <a:ea typeface="Calibri" panose="020F0502020204030204" pitchFamily="34" charset="0"/>
              <a:cs typeface="Times New Roman" panose="02020603050405020304" pitchFamily="18" charset="0"/>
            </a:endParaRP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2271843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252" y="173396"/>
            <a:ext cx="10515600" cy="814746"/>
          </a:xfrm>
        </p:spPr>
        <p:txBody>
          <a:bodyPr>
            <a:normAutofit/>
          </a:bodyPr>
          <a:lstStyle/>
          <a:p>
            <a:r>
              <a:rPr lang="en-US" dirty="0" smtClean="0"/>
              <a:t>Pre-Apprenticeship</a:t>
            </a:r>
            <a:endParaRPr lang="en-US" dirty="0"/>
          </a:p>
        </p:txBody>
      </p:sp>
      <p:sp>
        <p:nvSpPr>
          <p:cNvPr id="3" name="Content Placeholder 2"/>
          <p:cNvSpPr>
            <a:spLocks noGrp="1"/>
          </p:cNvSpPr>
          <p:nvPr>
            <p:ph idx="1"/>
          </p:nvPr>
        </p:nvSpPr>
        <p:spPr>
          <a:xfrm>
            <a:off x="779206" y="988142"/>
            <a:ext cx="10515600" cy="5427406"/>
          </a:xfrm>
        </p:spPr>
        <p:txBody>
          <a:bodyPr>
            <a:noAutofit/>
          </a:bodyPr>
          <a:lstStyle/>
          <a:p>
            <a:pPr marL="723279" lvl="1" indent="-401822" defTabSz="642915">
              <a:spcBef>
                <a:spcPts val="422"/>
              </a:spcBef>
              <a:buClr>
                <a:srgbClr val="0070C0"/>
              </a:buClr>
              <a:buSzPct val="145000"/>
            </a:pPr>
            <a:r>
              <a:rPr lang="en-US" sz="3200" dirty="0"/>
              <a:t>Approved training and curriculum based on industry standards and approved by a documented registered apprenticeship partner</a:t>
            </a:r>
          </a:p>
          <a:p>
            <a:pPr marL="723279" lvl="1" indent="-401822" defTabSz="642915">
              <a:spcBef>
                <a:spcPts val="844"/>
              </a:spcBef>
              <a:buClr>
                <a:srgbClr val="0070C0"/>
              </a:buClr>
              <a:buSzPct val="145000"/>
            </a:pPr>
            <a:r>
              <a:rPr lang="en-US" sz="3200" dirty="0"/>
              <a:t>Recruitment, educational, and pre-vocational strategies that prepare under-represented, disadvantaged, or low-income individuals to meet the entry requirements of one or more registered apprenticeship programs</a:t>
            </a:r>
          </a:p>
          <a:p>
            <a:pPr marL="723279" lvl="1" indent="-401822" defTabSz="642915">
              <a:spcBef>
                <a:spcPts val="844"/>
              </a:spcBef>
              <a:buClr>
                <a:srgbClr val="0070C0"/>
              </a:buClr>
              <a:buSzPct val="145000"/>
            </a:pPr>
            <a:r>
              <a:rPr lang="en-US" sz="3200" dirty="0" smtClean="0"/>
              <a:t>Meaningful </a:t>
            </a:r>
            <a:r>
              <a:rPr lang="en-US" sz="3200" dirty="0"/>
              <a:t>hands-on training that does not displace existing paid employees</a:t>
            </a:r>
          </a:p>
          <a:p>
            <a:pPr marL="723279" indent="-401822" defTabSz="642915">
              <a:spcBef>
                <a:spcPts val="844"/>
              </a:spcBef>
              <a:buClr>
                <a:srgbClr val="0070C0"/>
              </a:buClr>
              <a:buSzPct val="145000"/>
            </a:pPr>
            <a:r>
              <a:rPr lang="en-US" sz="3200" b="1" i="1" dirty="0"/>
              <a:t>Formal direct entry or articulation agreements with its registered apprenticeship partners</a:t>
            </a:r>
            <a:endParaRPr lang="en-US" sz="3200" b="1" i="1" dirty="0">
              <a:ea typeface="Calibri" panose="020F0502020204030204" pitchFamily="34" charset="0"/>
              <a:cs typeface="Calibri Light" panose="020F0302020204030204" pitchFamily="34" charset="0"/>
            </a:endParaRPr>
          </a:p>
          <a:p>
            <a:pPr marL="0" indent="0">
              <a:buNone/>
            </a:pPr>
            <a:endParaRPr lang="en-US" sz="48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794648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Breakdown of CAEP Programs Under CTE </a:t>
            </a:r>
            <a:endParaRPr lang="en-US" dirty="0"/>
          </a:p>
        </p:txBody>
      </p:sp>
      <p:grpSp>
        <p:nvGrpSpPr>
          <p:cNvPr id="3" name="Group 2">
            <a:extLst>
              <a:ext uri="{FF2B5EF4-FFF2-40B4-BE49-F238E27FC236}">
                <a16:creationId xmlns:a16="http://schemas.microsoft.com/office/drawing/2014/main" id="{1030D1F6-F962-4FA7-9071-E3FC8CDCBE50}"/>
              </a:ext>
            </a:extLst>
          </p:cNvPr>
          <p:cNvGrpSpPr/>
          <p:nvPr/>
        </p:nvGrpSpPr>
        <p:grpSpPr>
          <a:xfrm>
            <a:off x="1342103" y="1900648"/>
            <a:ext cx="9507794" cy="4441158"/>
            <a:chOff x="7010330" y="1933778"/>
            <a:chExt cx="5968314" cy="1737216"/>
          </a:xfrm>
          <a:solidFill>
            <a:srgbClr val="FFFF00"/>
          </a:solidFill>
        </p:grpSpPr>
        <p:sp>
          <p:nvSpPr>
            <p:cNvPr id="4" name="Rectangle: Rounded Corners 57">
              <a:extLst>
                <a:ext uri="{FF2B5EF4-FFF2-40B4-BE49-F238E27FC236}">
                  <a16:creationId xmlns:a16="http://schemas.microsoft.com/office/drawing/2014/main" id="{635E9149-C0F3-42CA-B16A-C5BE72C78F65}"/>
                </a:ext>
              </a:extLst>
            </p:cNvPr>
            <p:cNvSpPr/>
            <p:nvPr/>
          </p:nvSpPr>
          <p:spPr>
            <a:xfrm>
              <a:off x="7010330" y="1933778"/>
              <a:ext cx="5968314" cy="1737216"/>
            </a:xfrm>
            <a:prstGeom prst="roundRect">
              <a:avLst>
                <a:gd name="adj" fmla="val 10000"/>
              </a:avLst>
            </a:prstGeom>
            <a:grpFill/>
            <a:ln w="25400" cap="flat" cmpd="sng" algn="ctr">
              <a:noFill/>
              <a:prstDash val="solid"/>
            </a:ln>
            <a:effectLst/>
          </p:spPr>
        </p:sp>
        <p:sp>
          <p:nvSpPr>
            <p:cNvPr id="5" name="Rectangle: Rounded Corners 7">
              <a:extLst>
                <a:ext uri="{FF2B5EF4-FFF2-40B4-BE49-F238E27FC236}">
                  <a16:creationId xmlns:a16="http://schemas.microsoft.com/office/drawing/2014/main" id="{80459C54-2131-4ED3-A5E5-028C441B8237}"/>
                </a:ext>
              </a:extLst>
            </p:cNvPr>
            <p:cNvSpPr txBox="1"/>
            <p:nvPr/>
          </p:nvSpPr>
          <p:spPr>
            <a:xfrm>
              <a:off x="7231444" y="2014406"/>
              <a:ext cx="5672030"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800" b="1" kern="0" dirty="0">
                  <a:solidFill>
                    <a:srgbClr val="000000">
                      <a:lumMod val="65000"/>
                      <a:lumOff val="35000"/>
                    </a:srgbClr>
                  </a:solidFill>
                  <a:latin typeface="Helvetica"/>
                  <a:cs typeface="Helvetica"/>
                  <a:sym typeface="Helvetica"/>
                </a:rPr>
                <a:t>Career and Technical Education (</a:t>
              </a:r>
              <a:r>
                <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smtClean="0">
                  <a:solidFill>
                    <a:srgbClr val="000000">
                      <a:lumMod val="65000"/>
                      <a:lumOff val="35000"/>
                    </a:srgbClr>
                  </a:solidFill>
                  <a:latin typeface="Helvetica"/>
                  <a:cs typeface="Helvetica"/>
                  <a:sym typeface="Helvetica"/>
                </a:rPr>
                <a:t>CTE – Long term/occupation specific</a:t>
              </a:r>
              <a:endParaRPr lang="en-US" sz="2800" kern="0" dirty="0">
                <a:solidFill>
                  <a:srgbClr val="000000">
                    <a:lumMod val="65000"/>
                    <a:lumOff val="35000"/>
                  </a:srgbClr>
                </a:solidFill>
                <a:latin typeface="Helvetica"/>
                <a:cs typeface="Helvetica"/>
                <a:sym typeface="Helvetica"/>
              </a:endParaRP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a:t>
              </a:r>
              <a:r>
                <a:rPr kumimoji="0" lang="en-US" sz="2800" i="0" u="none" strike="noStrike" kern="0" cap="none" spc="0" normalizeH="0" baseline="0" noProof="0" dirty="0" smtClean="0">
                  <a:ln>
                    <a:noFill/>
                  </a:ln>
                  <a:solidFill>
                    <a:srgbClr val="000000">
                      <a:lumMod val="65000"/>
                      <a:lumOff val="35000"/>
                    </a:srgbClr>
                  </a:solidFill>
                  <a:effectLst/>
                  <a:uLnTx/>
                  <a:uFillTx/>
                  <a:latin typeface="Helvetica"/>
                  <a:cs typeface="Helvetica"/>
                  <a:sym typeface="Helvetica"/>
                </a:rPr>
                <a:t>CTE – short term/occupation specific</a:t>
              </a:r>
              <a:endPar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457200" lvl="0" indent="-457200" defTabSz="711200">
                <a:lnSpc>
                  <a:spcPct val="90000"/>
                </a:lnSpc>
                <a:spcBef>
                  <a:spcPts val="600"/>
                </a:spcBef>
                <a:buFont typeface="Arial" panose="020B0604020202020204" pitchFamily="34" charset="0"/>
                <a:buChar char="•"/>
                <a:defRPr/>
              </a:pPr>
              <a:r>
                <a:rPr lang="en-US" sz="2800" b="1" i="1" kern="0" dirty="0" smtClean="0">
                  <a:solidFill>
                    <a:srgbClr val="000000">
                      <a:lumMod val="65000"/>
                      <a:lumOff val="35000"/>
                    </a:srgbClr>
                  </a:solidFill>
                  <a:latin typeface="Helvetica"/>
                  <a:cs typeface="Helvetica"/>
                  <a:sym typeface="Helvetica"/>
                </a:rPr>
                <a:t>Pre-Apprenticeship </a:t>
              </a:r>
              <a:r>
                <a:rPr lang="en-US" sz="2800" kern="0" dirty="0">
                  <a:solidFill>
                    <a:srgbClr val="000000">
                      <a:lumMod val="65000"/>
                      <a:lumOff val="35000"/>
                    </a:srgbClr>
                  </a:solidFill>
                  <a:latin typeface="Helvetica"/>
                  <a:cs typeface="Helvetica"/>
                  <a:sym typeface="Helvetica"/>
                </a:rPr>
                <a:t>– Long term/occupation specific</a:t>
              </a:r>
            </a:p>
            <a:p>
              <a:pPr marL="457200" indent="-457200" defTabSz="711200">
                <a:lnSpc>
                  <a:spcPct val="90000"/>
                </a:lnSpc>
                <a:spcBef>
                  <a:spcPts val="600"/>
                </a:spcBef>
                <a:buFont typeface="Arial" panose="020B0604020202020204" pitchFamily="34" charset="0"/>
                <a:buChar char="•"/>
                <a:defRPr/>
              </a:pPr>
              <a:r>
                <a:rPr kumimoji="0" lang="en-US" sz="2800" b="1" i="1" u="none" strike="noStrike" kern="0" cap="none" spc="0" normalizeH="0" baseline="0" noProof="0" dirty="0" smtClean="0">
                  <a:ln>
                    <a:noFill/>
                  </a:ln>
                  <a:solidFill>
                    <a:srgbClr val="000000">
                      <a:lumMod val="65000"/>
                      <a:lumOff val="35000"/>
                    </a:srgbClr>
                  </a:solidFill>
                  <a:effectLst/>
                  <a:uLnTx/>
                  <a:uFillTx/>
                  <a:latin typeface="Helvetica"/>
                  <a:cs typeface="Helvetica"/>
                  <a:sym typeface="Helvetica"/>
                </a:rPr>
                <a:t>Workforce Preparation </a:t>
              </a:r>
              <a:r>
                <a:rPr lang="en-US" sz="2800" kern="0" dirty="0" smtClean="0">
                  <a:solidFill>
                    <a:srgbClr val="000000">
                      <a:lumMod val="65000"/>
                      <a:lumOff val="35000"/>
                    </a:srgbClr>
                  </a:solidFill>
                  <a:latin typeface="Helvetica"/>
                  <a:cs typeface="Helvetica"/>
                  <a:sym typeface="Helvetica"/>
                </a:rPr>
                <a:t>– Short term/not occupation </a:t>
              </a:r>
              <a:r>
                <a:rPr lang="en-US" sz="2800" kern="0" dirty="0">
                  <a:solidFill>
                    <a:srgbClr val="000000">
                      <a:lumMod val="65000"/>
                      <a:lumOff val="35000"/>
                    </a:srgbClr>
                  </a:solidFill>
                  <a:latin typeface="Helvetica"/>
                  <a:cs typeface="Helvetica"/>
                  <a:sym typeface="Helvetica"/>
                </a:rPr>
                <a:t>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endPar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spTree>
    <p:extLst>
      <p:ext uri="{BB962C8B-B14F-4D97-AF65-F5344CB8AC3E}">
        <p14:creationId xmlns:p14="http://schemas.microsoft.com/office/powerpoint/2010/main" val="3903437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smtClean="0"/>
              <a:t>Adults with Disabilities</a:t>
            </a:r>
            <a:endParaRPr lang="en-US" dirty="0"/>
          </a:p>
        </p:txBody>
      </p:sp>
      <p:sp>
        <p:nvSpPr>
          <p:cNvPr id="3" name="Content Placeholder 2"/>
          <p:cNvSpPr>
            <a:spLocks noGrp="1"/>
          </p:cNvSpPr>
          <p:nvPr>
            <p:ph idx="1"/>
          </p:nvPr>
        </p:nvSpPr>
        <p:spPr>
          <a:xfrm>
            <a:off x="838200" y="1401097"/>
            <a:ext cx="10515600" cy="4832181"/>
          </a:xfrm>
        </p:spPr>
        <p:txBody>
          <a:bodyPr>
            <a:noAutofit/>
          </a:bodyPr>
          <a:lstStyle/>
          <a:p>
            <a:r>
              <a:rPr lang="en-US" sz="3600" dirty="0"/>
              <a:t>Mark instructional program = Adults with Disabilities if the participant is enrolled in a specialized program designed specifically for adults with intellectual/ developmental disabilities. </a:t>
            </a:r>
          </a:p>
          <a:p>
            <a:endParaRPr lang="en-US" sz="3600" dirty="0"/>
          </a:p>
          <a:p>
            <a:r>
              <a:rPr lang="en-US" sz="3600" dirty="0"/>
              <a:t>For participants with disabilities who are enrolling in other adult education programs, mark “Disabled” under Barriers to Employment in combination with the appropriate instructional program.</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6795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smtClean="0"/>
              <a:t>Adults with Disabilities</a:t>
            </a:r>
            <a:endParaRPr lang="en-US" dirty="0"/>
          </a:p>
        </p:txBody>
      </p:sp>
      <p:sp>
        <p:nvSpPr>
          <p:cNvPr id="3" name="Content Placeholder 2"/>
          <p:cNvSpPr>
            <a:spLocks noGrp="1"/>
          </p:cNvSpPr>
          <p:nvPr>
            <p:ph idx="1"/>
          </p:nvPr>
        </p:nvSpPr>
        <p:spPr>
          <a:xfrm>
            <a:off x="838200" y="1401097"/>
            <a:ext cx="10515600" cy="4832181"/>
          </a:xfrm>
        </p:spPr>
        <p:txBody>
          <a:bodyPr>
            <a:noAutofit/>
          </a:bodyPr>
          <a:lstStyle/>
          <a:p>
            <a:pPr marL="321457" lvl="1" indent="-321457"/>
            <a:r>
              <a:rPr lang="en-US" sz="3600" dirty="0"/>
              <a:t>For learners with developmental/intellectual disabilities, agencies can use the AA-AAAAA Adult Life Skills series or the POWER performance based assessment to measure pre/post gains for intellectual disabilities</a:t>
            </a:r>
            <a:r>
              <a:rPr lang="en-US" sz="3600" dirty="0" smtClean="0"/>
              <a:t>.</a:t>
            </a:r>
          </a:p>
          <a:p>
            <a:pPr marL="0" lvl="1" indent="0">
              <a:buNone/>
            </a:pPr>
            <a:endParaRPr lang="en-US" sz="3600" dirty="0"/>
          </a:p>
          <a:p>
            <a:pPr marL="321457" lvl="1" indent="-321457"/>
            <a:r>
              <a:rPr lang="en-US" sz="3600" dirty="0"/>
              <a:t>For students with learning and physical disabilities, agencies can use any approved assessment and provide approved testing accommodations.</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1160802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smtClean="0"/>
              <a:t>Parents Supporting Students in K12 Success</a:t>
            </a:r>
            <a:endParaRPr lang="en-US" dirty="0"/>
          </a:p>
        </p:txBody>
      </p:sp>
      <p:sp>
        <p:nvSpPr>
          <p:cNvPr id="3" name="Content Placeholder 2"/>
          <p:cNvSpPr>
            <a:spLocks noGrp="1"/>
          </p:cNvSpPr>
          <p:nvPr>
            <p:ph idx="1"/>
          </p:nvPr>
        </p:nvSpPr>
        <p:spPr>
          <a:xfrm>
            <a:off x="838200" y="1401097"/>
            <a:ext cx="10515600" cy="4832181"/>
          </a:xfrm>
        </p:spPr>
        <p:txBody>
          <a:bodyPr>
            <a:noAutofit/>
          </a:bodyPr>
          <a:lstStyle/>
          <a:p>
            <a:pPr marL="321457" lvl="1" defTabSz="642915">
              <a:spcBef>
                <a:spcPts val="422"/>
              </a:spcBef>
              <a:buClr>
                <a:srgbClr val="0070C0"/>
              </a:buClr>
              <a:buSzPct val="145000"/>
            </a:pPr>
            <a:r>
              <a:rPr lang="en-US" sz="3600" dirty="0"/>
              <a:t>P</a:t>
            </a:r>
            <a:r>
              <a:rPr lang="en-US" sz="3600" dirty="0" smtClean="0"/>
              <a:t>roviding </a:t>
            </a:r>
            <a:r>
              <a:rPr lang="en-US" sz="3600" dirty="0"/>
              <a:t>education and training to adults, typically parents and-or community members, to help school-aged children succeed in school. </a:t>
            </a:r>
          </a:p>
          <a:p>
            <a:pPr marL="321457" lvl="1" defTabSz="642915">
              <a:spcBef>
                <a:spcPts val="422"/>
              </a:spcBef>
              <a:buClr>
                <a:srgbClr val="0070C0"/>
              </a:buClr>
              <a:buSzPct val="145000"/>
            </a:pPr>
            <a:endParaRPr lang="en-US" sz="3600" dirty="0"/>
          </a:p>
          <a:p>
            <a:pPr marL="321457" lvl="1" defTabSz="642915">
              <a:spcBef>
                <a:spcPts val="422"/>
              </a:spcBef>
              <a:buClr>
                <a:srgbClr val="0070C0"/>
              </a:buClr>
              <a:buSzPct val="145000"/>
            </a:pPr>
            <a:r>
              <a:rPr lang="en-US" sz="3600" dirty="0"/>
              <a:t>Mark “Adults supporting K12 student success”</a:t>
            </a:r>
          </a:p>
          <a:p>
            <a:endParaRPr lang="en-US" sz="3600" dirty="0" smtClean="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273006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smtClean="0"/>
              <a:t>COVID-19’s Effect on CA WIOA II Agencies</a:t>
            </a:r>
            <a:endParaRPr lang="en-US" dirty="0"/>
          </a:p>
        </p:txBody>
      </p:sp>
      <p:sp>
        <p:nvSpPr>
          <p:cNvPr id="3" name="Content Placeholder 2"/>
          <p:cNvSpPr>
            <a:spLocks noGrp="1"/>
          </p:cNvSpPr>
          <p:nvPr>
            <p:ph idx="1"/>
          </p:nvPr>
        </p:nvSpPr>
        <p:spPr>
          <a:xfrm>
            <a:off x="1136469" y="1379538"/>
            <a:ext cx="9552110" cy="5191079"/>
          </a:xfrm>
        </p:spPr>
        <p:txBody>
          <a:bodyPr>
            <a:normAutofit/>
          </a:bodyPr>
          <a:lstStyle/>
          <a:p>
            <a:r>
              <a:rPr lang="en-US" sz="3600" dirty="0" smtClean="0"/>
              <a:t>With most agencies closed for </a:t>
            </a:r>
            <a:r>
              <a:rPr lang="en-US" sz="3600" b="1" i="1" dirty="0" smtClean="0"/>
              <a:t>COVID-19</a:t>
            </a:r>
            <a:r>
              <a:rPr lang="en-US" sz="3600" dirty="0" smtClean="0"/>
              <a:t>, many agencies are quickly adapting to implementing distance learning options.</a:t>
            </a:r>
          </a:p>
          <a:p>
            <a:r>
              <a:rPr lang="en-US" sz="3600" dirty="0" smtClean="0"/>
              <a:t>Below is a resource page that provides help to agencies responding to COVID-19</a:t>
            </a:r>
          </a:p>
          <a:p>
            <a:pPr marL="0" indent="0">
              <a:buNone/>
            </a:pPr>
            <a:r>
              <a:rPr lang="en-US" sz="3600" u="sng" dirty="0" smtClean="0">
                <a:hlinkClick r:id="rId2"/>
              </a:rPr>
              <a:t>https</a:t>
            </a:r>
            <a:r>
              <a:rPr lang="en-US" sz="3600" u="sng" dirty="0">
                <a:hlinkClick r:id="rId2"/>
              </a:rPr>
              <a:t>://otan.us/resources/covid-19-field-support</a:t>
            </a:r>
            <a:r>
              <a:rPr lang="en-US" sz="3600" u="sng" dirty="0" smtClean="0">
                <a:hlinkClick r:id="rId2"/>
              </a:rPr>
              <a:t>/</a:t>
            </a:r>
            <a:endParaRPr lang="en-US" sz="3600" u="sng" dirty="0" smtClean="0"/>
          </a:p>
          <a:p>
            <a:pPr marL="0" indent="0">
              <a:buNone/>
            </a:pPr>
            <a:r>
              <a:rPr lang="en-US" sz="3600" dirty="0" smtClean="0"/>
              <a:t>Here is a link to a set of FAQ’s</a:t>
            </a:r>
          </a:p>
          <a:p>
            <a:pPr marL="0" indent="0">
              <a:buNone/>
            </a:pPr>
            <a:r>
              <a:rPr lang="en-US" sz="3600" dirty="0">
                <a:hlinkClick r:id="rId3"/>
              </a:rPr>
              <a:t>https://otan.us/media/h2saiwpj/faqs-031820.pdf</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2</a:t>
            </a:fld>
            <a:endParaRPr lang="en-US" altLang="en-US"/>
          </a:p>
        </p:txBody>
      </p:sp>
    </p:spTree>
    <p:extLst>
      <p:ext uri="{BB962C8B-B14F-4D97-AF65-F5344CB8AC3E}">
        <p14:creationId xmlns:p14="http://schemas.microsoft.com/office/powerpoint/2010/main" val="2427350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744618"/>
          </a:xfrm>
        </p:spPr>
        <p:txBody>
          <a:bodyPr>
            <a:normAutofit/>
          </a:bodyPr>
          <a:lstStyle/>
          <a:p>
            <a:pPr marL="0" indent="0">
              <a:buNone/>
            </a:pPr>
            <a:r>
              <a:rPr lang="en-US" sz="3200" b="1" dirty="0"/>
              <a:t>Enrollment / Instructional Hours </a:t>
            </a:r>
          </a:p>
          <a:p>
            <a:pPr lvl="1"/>
            <a:r>
              <a:rPr lang="en-US" sz="3200" dirty="0" smtClean="0"/>
              <a:t>If </a:t>
            </a:r>
            <a:r>
              <a:rPr lang="en-US" sz="3200" dirty="0"/>
              <a:t>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p:txBody>
      </p:sp>
      <p:pic>
        <p:nvPicPr>
          <p:cNvPr id="5" name="Picture 4">
            <a:extLst>
              <a:ext uri="{FF2B5EF4-FFF2-40B4-BE49-F238E27FC236}">
                <a16:creationId xmlns:a16="http://schemas.microsoft.com/office/drawing/2014/main" id="{318681F7-4B64-42B1-8E92-66FC37FCBBA5}"/>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485199" y="1004224"/>
            <a:ext cx="10713721" cy="5643302"/>
          </a:xfrm>
        </p:spPr>
        <p:txBody>
          <a:bodyPr anchor="ctr">
            <a:normAutofit/>
          </a:bodyPr>
          <a:lstStyle/>
          <a:p>
            <a:pPr marL="0" indent="0">
              <a:buNone/>
            </a:pPr>
            <a:r>
              <a:rPr lang="en-US" sz="3500" b="1" dirty="0">
                <a:solidFill>
                  <a:srgbClr val="000000"/>
                </a:solidFill>
              </a:rPr>
              <a:t>Distance Education</a:t>
            </a:r>
            <a:r>
              <a:rPr lang="en-US" sz="3500" dirty="0">
                <a:solidFill>
                  <a:srgbClr val="000000"/>
                </a:solidFill>
              </a:rPr>
              <a:t>—Formal learning activity where students and instructors are separated by geography, time, or both, for the majority of the instructional period. </a:t>
            </a:r>
          </a:p>
          <a:p>
            <a:r>
              <a:rPr lang="en-US" sz="3000" dirty="0">
                <a:solidFill>
                  <a:srgbClr val="000000"/>
                </a:solidFill>
              </a:rPr>
              <a:t>Distance learning materials are delivered through a variety of media, including but not limited to, print, audio recording, videotape, broadcasts, computer software, Web-based programs, and other online technology. </a:t>
            </a:r>
          </a:p>
          <a:p>
            <a:r>
              <a:rPr lang="en-US" sz="3000" dirty="0">
                <a:solidFill>
                  <a:srgbClr val="000000"/>
                </a:solidFill>
              </a:rPr>
              <a:t>Teachers support distance learners through communication by mail, telephone, e-mail, or online technologies and software.</a:t>
            </a: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24</a:t>
            </a:fld>
            <a:endParaRPr lang="en-US" dirty="0"/>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Distance Learning </a:t>
            </a:r>
            <a:endParaRPr lang="en-US" dirty="0"/>
          </a:p>
        </p:txBody>
      </p:sp>
      <p:pic>
        <p:nvPicPr>
          <p:cNvPr id="7" name="Picture 6">
            <a:extLst>
              <a:ext uri="{FF2B5EF4-FFF2-40B4-BE49-F238E27FC236}">
                <a16:creationId xmlns:a16="http://schemas.microsoft.com/office/drawing/2014/main" id="{B9FCE66F-E281-47F6-8279-208E554AF0EC}"/>
              </a:ext>
            </a:extLst>
          </p:cNvPr>
          <p:cNvPicPr>
            <a:picLocks noChangeAspect="1"/>
          </p:cNvPicPr>
          <p:nvPr/>
        </p:nvPicPr>
        <p:blipFill>
          <a:blip r:embed="rId4"/>
          <a:stretch>
            <a:fillRect/>
          </a:stretch>
        </p:blipFill>
        <p:spPr>
          <a:xfrm>
            <a:off x="121448" y="6264568"/>
            <a:ext cx="2188654" cy="548688"/>
          </a:xfrm>
          <a:prstGeom prst="rect">
            <a:avLst/>
          </a:prstGeom>
        </p:spPr>
      </p:pic>
    </p:spTree>
    <p:extLst>
      <p:ext uri="{BB962C8B-B14F-4D97-AF65-F5344CB8AC3E}">
        <p14:creationId xmlns:p14="http://schemas.microsoft.com/office/powerpoint/2010/main" val="188033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4746"/>
          </a:xfrm>
        </p:spPr>
        <p:txBody>
          <a:bodyPr/>
          <a:lstStyle/>
          <a:p>
            <a:r>
              <a:rPr lang="en-US" b="1" dirty="0" smtClean="0"/>
              <a:t>WIOA Titles I, II, III, and IV</a:t>
            </a:r>
            <a:endParaRPr lang="en-US" b="1" dirty="0"/>
          </a:p>
        </p:txBody>
      </p:sp>
      <p:sp>
        <p:nvSpPr>
          <p:cNvPr id="3" name="Content Placeholder 2"/>
          <p:cNvSpPr>
            <a:spLocks noGrp="1"/>
          </p:cNvSpPr>
          <p:nvPr>
            <p:ph sz="quarter" idx="4294967295"/>
          </p:nvPr>
        </p:nvSpPr>
        <p:spPr>
          <a:xfrm>
            <a:off x="838200" y="1179872"/>
            <a:ext cx="11353800" cy="4360503"/>
          </a:xfrm>
        </p:spPr>
        <p:txBody>
          <a:bodyPr>
            <a:normAutofit/>
          </a:bodyPr>
          <a:lstStyle/>
          <a:p>
            <a:pPr algn="l">
              <a:lnSpc>
                <a:spcPct val="150000"/>
              </a:lnSpc>
            </a:pPr>
            <a:r>
              <a:rPr lang="en-US" sz="3200" b="1" dirty="0"/>
              <a:t>WIOA Title I:  </a:t>
            </a:r>
            <a:r>
              <a:rPr lang="en-US" sz="3200" dirty="0"/>
              <a:t>Adult, Dislocated Worker, and Youth </a:t>
            </a:r>
            <a:endParaRPr lang="en-US" sz="3200" dirty="0" smtClean="0"/>
          </a:p>
          <a:p>
            <a:pPr algn="l">
              <a:lnSpc>
                <a:spcPct val="150000"/>
              </a:lnSpc>
            </a:pPr>
            <a:r>
              <a:rPr lang="en-US" sz="3200" b="1" dirty="0" smtClean="0"/>
              <a:t>WIOA </a:t>
            </a:r>
            <a:r>
              <a:rPr lang="en-US" sz="3200" b="1" dirty="0"/>
              <a:t>Title II: </a:t>
            </a:r>
            <a:r>
              <a:rPr lang="en-US" sz="3200" dirty="0"/>
              <a:t>Adult Education and Literacy (AEFLA)</a:t>
            </a:r>
          </a:p>
          <a:p>
            <a:pPr algn="l">
              <a:lnSpc>
                <a:spcPct val="150000"/>
              </a:lnSpc>
            </a:pPr>
            <a:r>
              <a:rPr lang="en-US" sz="3200" b="1" dirty="0"/>
              <a:t>WIOA Title III: </a:t>
            </a:r>
            <a:r>
              <a:rPr lang="en-US" sz="3200" dirty="0"/>
              <a:t>Wagner-</a:t>
            </a:r>
            <a:r>
              <a:rPr lang="en-US" sz="3200" dirty="0" err="1"/>
              <a:t>Peyser</a:t>
            </a:r>
            <a:r>
              <a:rPr lang="en-US" sz="3200" dirty="0"/>
              <a:t>/One-stops </a:t>
            </a:r>
          </a:p>
          <a:p>
            <a:pPr algn="l">
              <a:lnSpc>
                <a:spcPct val="150000"/>
              </a:lnSpc>
            </a:pPr>
            <a:r>
              <a:rPr lang="en-US" sz="3200" b="1" dirty="0"/>
              <a:t>WIOA Title IV: </a:t>
            </a:r>
            <a:r>
              <a:rPr lang="en-US" sz="3200" dirty="0"/>
              <a:t>Vocational Rehabilitation </a:t>
            </a:r>
            <a:endParaRPr lang="en-US" sz="2812" dirty="0"/>
          </a:p>
        </p:txBody>
      </p:sp>
      <p:pic>
        <p:nvPicPr>
          <p:cNvPr id="5" name="Picture 4"/>
          <p:cNvPicPr>
            <a:picLocks noChangeAspect="1"/>
          </p:cNvPicPr>
          <p:nvPr/>
        </p:nvPicPr>
        <p:blipFill>
          <a:blip r:embed="rId2" cstate="print"/>
          <a:stretch>
            <a:fillRect/>
          </a:stretch>
        </p:blipFill>
        <p:spPr>
          <a:xfrm>
            <a:off x="1626692" y="4848225"/>
            <a:ext cx="8938616" cy="1752600"/>
          </a:xfrm>
          <a:prstGeom prst="rect">
            <a:avLst/>
          </a:prstGeom>
          <a:ln>
            <a:solidFill>
              <a:schemeClr val="tx1"/>
            </a:solidFill>
          </a:ln>
        </p:spPr>
      </p:pic>
    </p:spTree>
    <p:extLst>
      <p:ext uri="{BB962C8B-B14F-4D97-AF65-F5344CB8AC3E}">
        <p14:creationId xmlns:p14="http://schemas.microsoft.com/office/powerpoint/2010/main" val="1843921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pic>
        <p:nvPicPr>
          <p:cNvPr id="11" name="Picture 10">
            <a:extLst>
              <a:ext uri="{FF2B5EF4-FFF2-40B4-BE49-F238E27FC236}">
                <a16:creationId xmlns:a16="http://schemas.microsoft.com/office/drawing/2014/main" id="{52E62B33-DC36-4ECC-8189-B4C5A2F56CD2}"/>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pic>
        <p:nvPicPr>
          <p:cNvPr id="4" name="Picture 3">
            <a:extLst>
              <a:ext uri="{FF2B5EF4-FFF2-40B4-BE49-F238E27FC236}">
                <a16:creationId xmlns:a16="http://schemas.microsoft.com/office/drawing/2014/main" id="{99A9EAF5-1DD3-4484-ABF0-3CE2F9E0704E}"/>
              </a:ext>
            </a:extLst>
          </p:cNvPr>
          <p:cNvPicPr>
            <a:picLocks noChangeAspect="1"/>
          </p:cNvPicPr>
          <p:nvPr/>
        </p:nvPicPr>
        <p:blipFill>
          <a:blip r:embed="rId8"/>
          <a:stretch>
            <a:fillRect/>
          </a:stretch>
        </p:blipFill>
        <p:spPr>
          <a:xfrm>
            <a:off x="121545" y="6213794"/>
            <a:ext cx="2188654" cy="548688"/>
          </a:xfrm>
          <a:prstGeom prst="rect">
            <a:avLst/>
          </a:prstGeom>
        </p:spPr>
      </p:pic>
    </p:spTree>
    <p:extLst>
      <p:ext uri="{BB962C8B-B14F-4D97-AF65-F5344CB8AC3E}">
        <p14:creationId xmlns:p14="http://schemas.microsoft.com/office/powerpoint/2010/main" val="4108334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4"/>
              </a:rPr>
              <a:t>https://www.casas.org/social-media-newsroom/2020/03/27/casas-testing-during-the-covid-19-pandemic</a:t>
            </a:r>
            <a:endParaRPr lang="en-US" sz="3200" dirty="0"/>
          </a:p>
          <a:p>
            <a:pPr marL="0" indent="0">
              <a:buNone/>
            </a:pP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dirty="0"/>
          </a:p>
        </p:txBody>
      </p:sp>
      <p:pic>
        <p:nvPicPr>
          <p:cNvPr id="6" name="Picture 5">
            <a:extLst>
              <a:ext uri="{FF2B5EF4-FFF2-40B4-BE49-F238E27FC236}">
                <a16:creationId xmlns:a16="http://schemas.microsoft.com/office/drawing/2014/main" id="{75097AF6-A74B-4C0E-91E2-77DFC7EAE1F0}"/>
              </a:ext>
            </a:extLst>
          </p:cNvPr>
          <p:cNvPicPr>
            <a:picLocks noChangeAspect="1"/>
          </p:cNvPicPr>
          <p:nvPr/>
        </p:nvPicPr>
        <p:blipFill>
          <a:blip r:embed="rId5"/>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9438" y="672142"/>
            <a:ext cx="11246941" cy="787279"/>
          </a:xfrm>
        </p:spPr>
        <p:txBody>
          <a:bodyPr>
            <a:normAutofit/>
          </a:bodyPr>
          <a:lstStyle/>
          <a:p>
            <a:pPr marL="0" indent="0">
              <a:buNone/>
            </a:pPr>
            <a:r>
              <a:rPr lang="en-US" sz="4800" dirty="0"/>
              <a:t>High School Diploma/HSE</a:t>
            </a:r>
          </a:p>
        </p:txBody>
      </p:sp>
      <p:sp>
        <p:nvSpPr>
          <p:cNvPr id="3" name="Content Placeholder 2"/>
          <p:cNvSpPr>
            <a:spLocks noGrp="1"/>
          </p:cNvSpPr>
          <p:nvPr>
            <p:ph sz="quarter" idx="11"/>
          </p:nvPr>
        </p:nvSpPr>
        <p:spPr>
          <a:xfrm>
            <a:off x="549437" y="2083118"/>
            <a:ext cx="11039809" cy="4115202"/>
          </a:xfrm>
        </p:spPr>
        <p:txBody>
          <a:bodyPr/>
          <a:lstStyle/>
          <a:p>
            <a:pPr marL="401822" lvl="1" indent="-401822"/>
            <a:r>
              <a:rPr lang="en-US" sz="3094" dirty="0" smtClean="0"/>
              <a:t>Earned </a:t>
            </a:r>
            <a:r>
              <a:rPr lang="en-US" sz="3094" dirty="0"/>
              <a:t>high school diploma</a:t>
            </a:r>
          </a:p>
          <a:p>
            <a:pPr marL="401822" indent="-401822"/>
            <a:r>
              <a:rPr lang="en-US" sz="3094" dirty="0"/>
              <a:t>Passed GED</a:t>
            </a:r>
          </a:p>
          <a:p>
            <a:pPr marL="401822" indent="-401822"/>
            <a:r>
              <a:rPr lang="en-US" sz="3094" dirty="0"/>
              <a:t>Passed </a:t>
            </a:r>
            <a:r>
              <a:rPr lang="en-US" sz="3094" dirty="0" err="1" smtClean="0"/>
              <a:t>HiSET</a:t>
            </a:r>
            <a:endParaRPr lang="en-US" sz="3094" dirty="0"/>
          </a:p>
        </p:txBody>
      </p:sp>
      <p:pic>
        <p:nvPicPr>
          <p:cNvPr id="5" name="Picture 4"/>
          <p:cNvPicPr>
            <a:picLocks noChangeAspect="1"/>
          </p:cNvPicPr>
          <p:nvPr/>
        </p:nvPicPr>
        <p:blipFill>
          <a:blip r:embed="rId2"/>
          <a:stretch>
            <a:fillRect/>
          </a:stretch>
        </p:blipFill>
        <p:spPr>
          <a:xfrm>
            <a:off x="9058509" y="532098"/>
            <a:ext cx="1761801" cy="1067369"/>
          </a:xfrm>
          <a:prstGeom prst="rect">
            <a:avLst/>
          </a:prstGeom>
        </p:spPr>
      </p:pic>
    </p:spTree>
    <p:extLst>
      <p:ext uri="{BB962C8B-B14F-4D97-AF65-F5344CB8AC3E}">
        <p14:creationId xmlns:p14="http://schemas.microsoft.com/office/powerpoint/2010/main" val="538694532"/>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93174" y="315324"/>
            <a:ext cx="8006103" cy="590315"/>
          </a:xfrm>
        </p:spPr>
        <p:txBody>
          <a:bodyPr>
            <a:noAutofit/>
          </a:bodyPr>
          <a:lstStyle/>
          <a:p>
            <a:pPr marL="0" indent="0">
              <a:buNone/>
            </a:pPr>
            <a:r>
              <a:rPr lang="en-US" sz="4800" dirty="0"/>
              <a:t>Postsecondary Credential Completion</a:t>
            </a:r>
          </a:p>
        </p:txBody>
      </p:sp>
      <p:sp>
        <p:nvSpPr>
          <p:cNvPr id="6" name="Rectangle 5">
            <a:extLst>
              <a:ext uri="{FF2B5EF4-FFF2-40B4-BE49-F238E27FC236}">
                <a16:creationId xmlns:a16="http://schemas.microsoft.com/office/drawing/2014/main" id="{AF9B71CB-150A-4094-8FA7-6D1323F6E5BD}"/>
              </a:ext>
            </a:extLst>
          </p:cNvPr>
          <p:cNvSpPr/>
          <p:nvPr/>
        </p:nvSpPr>
        <p:spPr>
          <a:xfrm>
            <a:off x="693174" y="1979840"/>
            <a:ext cx="9894824" cy="4034438"/>
          </a:xfrm>
          <a:prstGeom prst="rect">
            <a:avLst/>
          </a:prstGeom>
        </p:spPr>
        <p:txBody>
          <a:bodyPr wrap="square">
            <a:spAutoFit/>
          </a:bodyPr>
          <a:lstStyle/>
          <a:p>
            <a:pPr marL="0" lvl="4" algn="l"/>
            <a:r>
              <a:rPr lang="en-US" sz="2800" b="1" dirty="0"/>
              <a:t>For K12 community college CTE programs </a:t>
            </a:r>
            <a:r>
              <a:rPr lang="en-US" sz="2800" b="1" dirty="0">
                <a:solidFill>
                  <a:schemeClr val="tx1">
                    <a:lumMod val="65000"/>
                    <a:lumOff val="35000"/>
                  </a:schemeClr>
                </a:solidFill>
              </a:rPr>
              <a:t>-</a:t>
            </a:r>
            <a:r>
              <a:rPr lang="en-US" sz="2800" dirty="0"/>
              <a:t> Completion of a credential that leads to employment in a clearly-defined occupation including, but not necessarily limited to:</a:t>
            </a:r>
          </a:p>
          <a:p>
            <a:pPr marL="482186" lvl="5" indent="-321457">
              <a:spcBef>
                <a:spcPts val="422"/>
              </a:spcBef>
              <a:buClr>
                <a:srgbClr val="0070C0"/>
              </a:buClr>
              <a:buSzPct val="135000"/>
              <a:buFont typeface="Arial" panose="020B0604020202020204" pitchFamily="34" charset="0"/>
              <a:buChar char="•"/>
            </a:pPr>
            <a:r>
              <a:rPr lang="en-US" sz="2400" dirty="0"/>
              <a:t>Locally approved certificates eligible for inclusion on the Eligible Training Provider List (ETPL)</a:t>
            </a:r>
          </a:p>
          <a:p>
            <a:pPr marL="482186" lvl="5" indent="-321457">
              <a:spcBef>
                <a:spcPts val="422"/>
              </a:spcBef>
              <a:buClr>
                <a:srgbClr val="0070C0"/>
              </a:buClr>
              <a:buSzPct val="135000"/>
              <a:buFont typeface="Arial" panose="020B0604020202020204" pitchFamily="34" charset="0"/>
              <a:buChar char="•"/>
            </a:pPr>
            <a:r>
              <a:rPr lang="en-US" sz="2400" dirty="0"/>
              <a:t>CDCP CTE certificates with more than 48 instructional contact hours </a:t>
            </a:r>
          </a:p>
          <a:p>
            <a:pPr marL="482186" lvl="5" indent="-321457">
              <a:spcBef>
                <a:spcPts val="422"/>
              </a:spcBef>
              <a:buClr>
                <a:srgbClr val="0070C0"/>
              </a:buClr>
              <a:buSzPct val="135000"/>
              <a:buFont typeface="Arial" panose="020B0604020202020204" pitchFamily="34" charset="0"/>
              <a:buChar char="•"/>
            </a:pPr>
            <a:r>
              <a:rPr lang="en-US" sz="2400" dirty="0"/>
              <a:t>Certificates that meet the minimum threshold for inclusion under Perkins</a:t>
            </a:r>
          </a:p>
          <a:p>
            <a:pPr marL="482186" lvl="5" indent="-321457">
              <a:spcBef>
                <a:spcPts val="422"/>
              </a:spcBef>
              <a:buClr>
                <a:srgbClr val="0070C0"/>
              </a:buClr>
              <a:buSzPct val="135000"/>
              <a:buFont typeface="Arial" panose="020B0604020202020204" pitchFamily="34" charset="0"/>
              <a:buChar char="•"/>
            </a:pPr>
            <a:r>
              <a:rPr lang="en-US" sz="2400" dirty="0"/>
              <a:t>Certificates that meet the threshold for Title IV federal student aid</a:t>
            </a:r>
          </a:p>
          <a:p>
            <a:pPr marL="44647" lvl="5" indent="-44647">
              <a:spcBef>
                <a:spcPts val="1266"/>
              </a:spcBef>
              <a:buClr>
                <a:srgbClr val="0070C0"/>
              </a:buClr>
              <a:buSzPct val="135000"/>
            </a:pPr>
            <a:r>
              <a:rPr lang="en-US" sz="2800" b="1" dirty="0"/>
              <a:t>Completion of any degree or for credit certificate over 6 units</a:t>
            </a:r>
          </a:p>
        </p:txBody>
      </p:sp>
      <p:sp>
        <p:nvSpPr>
          <p:cNvPr id="7" name="TextBox 6"/>
          <p:cNvSpPr txBox="1"/>
          <p:nvPr/>
        </p:nvSpPr>
        <p:spPr>
          <a:xfrm>
            <a:off x="8824221" y="34707"/>
            <a:ext cx="1750950" cy="1050570"/>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nvGrpSpPr>
          <p:cNvPr id="8" name="Group 7"/>
          <p:cNvGrpSpPr/>
          <p:nvPr/>
        </p:nvGrpSpPr>
        <p:grpSpPr>
          <a:xfrm>
            <a:off x="9076865" y="315324"/>
            <a:ext cx="1776604" cy="1050570"/>
            <a:chOff x="1218270" y="1744694"/>
            <a:chExt cx="2526726"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18270"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spTree>
    <p:extLst>
      <p:ext uri="{BB962C8B-B14F-4D97-AF65-F5344CB8AC3E}">
        <p14:creationId xmlns:p14="http://schemas.microsoft.com/office/powerpoint/2010/main" val="3479435130"/>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05291" y="334358"/>
            <a:ext cx="8006103" cy="590315"/>
          </a:xfrm>
        </p:spPr>
        <p:txBody>
          <a:bodyPr>
            <a:noAutofit/>
          </a:bodyPr>
          <a:lstStyle/>
          <a:p>
            <a:pPr marL="0" indent="0">
              <a:buNone/>
            </a:pPr>
            <a:r>
              <a:rPr lang="en-US" sz="4800" dirty="0"/>
              <a:t>Postsecondary Credential Completion</a:t>
            </a:r>
          </a:p>
        </p:txBody>
      </p:sp>
      <p:sp>
        <p:nvSpPr>
          <p:cNvPr id="6" name="Rectangle 5">
            <a:extLst>
              <a:ext uri="{FF2B5EF4-FFF2-40B4-BE49-F238E27FC236}">
                <a16:creationId xmlns:a16="http://schemas.microsoft.com/office/drawing/2014/main" id="{AF9B71CB-150A-4094-8FA7-6D1323F6E5BD}"/>
              </a:ext>
            </a:extLst>
          </p:cNvPr>
          <p:cNvSpPr/>
          <p:nvPr/>
        </p:nvSpPr>
        <p:spPr>
          <a:xfrm>
            <a:off x="805291" y="1920846"/>
            <a:ext cx="10418232" cy="3642023"/>
          </a:xfrm>
          <a:prstGeom prst="rect">
            <a:avLst/>
          </a:prstGeom>
        </p:spPr>
        <p:txBody>
          <a:bodyPr wrap="square">
            <a:spAutoFit/>
          </a:bodyPr>
          <a:lstStyle/>
          <a:p>
            <a:pPr marL="160729" lvl="4">
              <a:spcBef>
                <a:spcPts val="422"/>
              </a:spcBef>
              <a:buClr>
                <a:srgbClr val="0070C0"/>
              </a:buClr>
              <a:buSzPct val="135000"/>
            </a:pPr>
            <a:r>
              <a:rPr lang="en-US" sz="3200" dirty="0"/>
              <a:t>Workforce preparation (work readiness) or occupational safety certificates (e.g. OSHA or </a:t>
            </a:r>
            <a:r>
              <a:rPr lang="en-US" sz="3200" dirty="0" err="1"/>
              <a:t>Safeserve</a:t>
            </a:r>
            <a:r>
              <a:rPr lang="en-US" sz="3200" dirty="0"/>
              <a:t>) </a:t>
            </a:r>
            <a:r>
              <a:rPr lang="en-US" sz="3200" b="1" dirty="0"/>
              <a:t>ARE NOT</a:t>
            </a:r>
            <a:r>
              <a:rPr lang="en-US" sz="3200" dirty="0"/>
              <a:t> counted for completion under this metric</a:t>
            </a:r>
          </a:p>
          <a:p>
            <a:pPr marL="160729" lvl="4">
              <a:spcBef>
                <a:spcPts val="422"/>
              </a:spcBef>
              <a:buClr>
                <a:srgbClr val="0070C0"/>
              </a:buClr>
              <a:buSzPct val="135000"/>
            </a:pPr>
            <a:endParaRPr lang="en-US" sz="3200" dirty="0"/>
          </a:p>
          <a:p>
            <a:pPr marL="160729" lvl="4">
              <a:spcBef>
                <a:spcPts val="422"/>
              </a:spcBef>
              <a:buClr>
                <a:srgbClr val="0070C0"/>
              </a:buClr>
              <a:buSzPct val="135000"/>
            </a:pPr>
            <a:r>
              <a:rPr lang="en-US" sz="3200" dirty="0"/>
              <a:t>These outcomes should count as short term services, </a:t>
            </a:r>
            <a:r>
              <a:rPr lang="en-US" sz="3200" dirty="0" smtClean="0"/>
              <a:t>or Workforce Preparation outcomes -- not </a:t>
            </a:r>
            <a:r>
              <a:rPr lang="en-US" sz="3200" dirty="0"/>
              <a:t>Post-Secondary outcomes</a:t>
            </a:r>
          </a:p>
        </p:txBody>
      </p:sp>
      <p:sp>
        <p:nvSpPr>
          <p:cNvPr id="7" name="TextBox 6"/>
          <p:cNvSpPr txBox="1"/>
          <p:nvPr/>
        </p:nvSpPr>
        <p:spPr>
          <a:xfrm>
            <a:off x="8824221" y="34707"/>
            <a:ext cx="1750950" cy="1050570"/>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nvGrpSpPr>
          <p:cNvPr id="8" name="Group 7"/>
          <p:cNvGrpSpPr/>
          <p:nvPr/>
        </p:nvGrpSpPr>
        <p:grpSpPr>
          <a:xfrm>
            <a:off x="8837048" y="104231"/>
            <a:ext cx="1750950" cy="1050570"/>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spTree>
    <p:extLst>
      <p:ext uri="{BB962C8B-B14F-4D97-AF65-F5344CB8AC3E}">
        <p14:creationId xmlns:p14="http://schemas.microsoft.com/office/powerpoint/2010/main" val="2488159882"/>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260C88B-C795-4AAD-81CD-29CDEC9B5C5F}"/>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71948" y="267753"/>
            <a:ext cx="8360195" cy="787279"/>
          </a:xfrm>
        </p:spPr>
        <p:txBody>
          <a:bodyPr>
            <a:noAutofit/>
          </a:bodyPr>
          <a:lstStyle/>
          <a:p>
            <a:pPr marL="0" indent="0">
              <a:buNone/>
            </a:pPr>
            <a:r>
              <a:rPr lang="en-US" sz="5400" dirty="0"/>
              <a:t>Enter Employment and Increase Wages</a:t>
            </a:r>
            <a:endParaRPr lang="en-US" sz="5400" dirty="0"/>
          </a:p>
        </p:txBody>
      </p:sp>
      <p:sp>
        <p:nvSpPr>
          <p:cNvPr id="3" name="Content Placeholder 2"/>
          <p:cNvSpPr>
            <a:spLocks noGrp="1"/>
          </p:cNvSpPr>
          <p:nvPr>
            <p:ph sz="quarter" idx="11"/>
          </p:nvPr>
        </p:nvSpPr>
        <p:spPr>
          <a:xfrm>
            <a:off x="604684" y="2099975"/>
            <a:ext cx="8435206" cy="4115202"/>
          </a:xfrm>
        </p:spPr>
        <p:txBody>
          <a:bodyPr/>
          <a:lstStyle/>
          <a:p>
            <a:pPr marL="0" lvl="1" indent="0" algn="l">
              <a:buNone/>
            </a:pPr>
            <a:r>
              <a:rPr lang="en-US" sz="3200" dirty="0" smtClean="0"/>
              <a:t>CAEP will </a:t>
            </a:r>
            <a:r>
              <a:rPr lang="en-US" sz="3200" dirty="0"/>
              <a:t>use </a:t>
            </a:r>
            <a:r>
              <a:rPr lang="en-US" sz="3200" dirty="0" smtClean="0"/>
              <a:t>methods </a:t>
            </a:r>
            <a:r>
              <a:rPr lang="en-US" sz="3200" dirty="0"/>
              <a:t>to collect employment </a:t>
            </a:r>
            <a:r>
              <a:rPr lang="en-US" sz="3200" dirty="0" smtClean="0"/>
              <a:t>and wages data</a:t>
            </a:r>
            <a:r>
              <a:rPr lang="en-US" sz="3200" dirty="0"/>
              <a:t>:</a:t>
            </a:r>
          </a:p>
          <a:p>
            <a:pPr marL="321457" lvl="1" indent="-321457"/>
            <a:r>
              <a:rPr lang="en-US" sz="3200" dirty="0" smtClean="0"/>
              <a:t>Data match with EDD using Social Security Number (SSN)</a:t>
            </a:r>
          </a:p>
          <a:p>
            <a:pPr marL="321457" lvl="1" indent="-321457"/>
            <a:r>
              <a:rPr lang="en-US" sz="3200" dirty="0" smtClean="0"/>
              <a:t>Self </a:t>
            </a:r>
            <a:r>
              <a:rPr lang="en-US" sz="3200" dirty="0"/>
              <a:t>report through TE</a:t>
            </a:r>
          </a:p>
          <a:p>
            <a:pPr marL="321457" lvl="1" indent="-321457"/>
            <a:r>
              <a:rPr lang="en-US" sz="3200" dirty="0"/>
              <a:t>Self report through survey </a:t>
            </a:r>
          </a:p>
          <a:p>
            <a:pPr lvl="1" algn="l"/>
            <a:endParaRPr lang="en-US" dirty="0" smtClean="0"/>
          </a:p>
          <a:p>
            <a:pPr algn="l"/>
            <a:endParaRPr lang="en-US" sz="3094" dirty="0"/>
          </a:p>
        </p:txBody>
      </p:sp>
      <p:grpSp>
        <p:nvGrpSpPr>
          <p:cNvPr id="7" name="Group 6"/>
          <p:cNvGrpSpPr/>
          <p:nvPr/>
        </p:nvGrpSpPr>
        <p:grpSpPr>
          <a:xfrm>
            <a:off x="8832143" y="317624"/>
            <a:ext cx="1750950" cy="1050570"/>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Enter Employment</a:t>
              </a:r>
            </a:p>
          </p:txBody>
        </p:sp>
      </p:grpSp>
      <p:grpSp>
        <p:nvGrpSpPr>
          <p:cNvPr id="10" name="Group 9"/>
          <p:cNvGrpSpPr/>
          <p:nvPr/>
        </p:nvGrpSpPr>
        <p:grpSpPr>
          <a:xfrm>
            <a:off x="8832143" y="1718697"/>
            <a:ext cx="1750950" cy="1050570"/>
            <a:chOff x="1254756" y="3487862"/>
            <a:chExt cx="2490240" cy="1494144"/>
          </a:xfrm>
        </p:grpSpPr>
        <p:sp>
          <p:nvSpPr>
            <p:cNvPr id="11" name="Rectangle 10"/>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2" name="TextBox 11"/>
            <p:cNvSpPr txBox="1"/>
            <p:nvPr/>
          </p:nvSpPr>
          <p:spPr>
            <a:xfrm>
              <a:off x="1254756" y="3487862"/>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Increase Wages</a:t>
              </a:r>
            </a:p>
          </p:txBody>
        </p:sp>
      </p:grpSp>
    </p:spTree>
    <p:extLst>
      <p:ext uri="{BB962C8B-B14F-4D97-AF65-F5344CB8AC3E}">
        <p14:creationId xmlns:p14="http://schemas.microsoft.com/office/powerpoint/2010/main" val="2394607024"/>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893057" y="589936"/>
            <a:ext cx="10404207" cy="585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090222"/>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6" name="Picture 5">
            <a:extLst>
              <a:ext uri="{FF2B5EF4-FFF2-40B4-BE49-F238E27FC236}">
                <a16:creationId xmlns:a16="http://schemas.microsoft.com/office/drawing/2014/main" id="{944BB781-8882-4CCF-814F-34A0288A0E0A}"/>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595952" y="1047134"/>
            <a:ext cx="11000096" cy="5320345"/>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6" name="Picture 5">
            <a:extLst>
              <a:ext uri="{FF2B5EF4-FFF2-40B4-BE49-F238E27FC236}">
                <a16:creationId xmlns:a16="http://schemas.microsoft.com/office/drawing/2014/main" id="{91037DCE-5DF4-4F79-BEA2-6E711CB5861A}"/>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6" name="Picture 5">
            <a:extLst>
              <a:ext uri="{FF2B5EF4-FFF2-40B4-BE49-F238E27FC236}">
                <a16:creationId xmlns:a16="http://schemas.microsoft.com/office/drawing/2014/main" id="{70D183C7-05C8-4377-BB3C-6868DC66A9A5}"/>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6" name="Picture 5">
            <a:extLst>
              <a:ext uri="{FF2B5EF4-FFF2-40B4-BE49-F238E27FC236}">
                <a16:creationId xmlns:a16="http://schemas.microsoft.com/office/drawing/2014/main" id="{66C8EB52-F419-420B-986B-B5B10F91FCEE}"/>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6" name="Picture 5">
            <a:extLst>
              <a:ext uri="{FF2B5EF4-FFF2-40B4-BE49-F238E27FC236}">
                <a16:creationId xmlns:a16="http://schemas.microsoft.com/office/drawing/2014/main" id="{45016113-DBA6-4D34-AD22-EE7A074F0F79}"/>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6" name="Picture 5">
            <a:extLst>
              <a:ext uri="{FF2B5EF4-FFF2-40B4-BE49-F238E27FC236}">
                <a16:creationId xmlns:a16="http://schemas.microsoft.com/office/drawing/2014/main" id="{A2F825C0-424E-492B-A329-652335989537}"/>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6" name="Picture 5">
            <a:extLst>
              <a:ext uri="{FF2B5EF4-FFF2-40B4-BE49-F238E27FC236}">
                <a16:creationId xmlns:a16="http://schemas.microsoft.com/office/drawing/2014/main" id="{DC4C5E4E-846B-4ED2-9D59-7765C0D24355}"/>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pic>
        <p:nvPicPr>
          <p:cNvPr id="19" name="Picture 18">
            <a:extLst>
              <a:ext uri="{FF2B5EF4-FFF2-40B4-BE49-F238E27FC236}">
                <a16:creationId xmlns:a16="http://schemas.microsoft.com/office/drawing/2014/main" id="{67FBA2BC-F977-4EA8-A3B0-AD6733C98A9D}"/>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CAEP </a:t>
            </a:r>
            <a:r>
              <a:rPr lang="en-US" dirty="0"/>
              <a:t>Program Structure</a:t>
            </a:r>
          </a:p>
        </p:txBody>
      </p:sp>
      <p:sp>
        <p:nvSpPr>
          <p:cNvPr id="3" name="Content Placeholder 2"/>
          <p:cNvSpPr>
            <a:spLocks noGrp="1"/>
          </p:cNvSpPr>
          <p:nvPr>
            <p:ph type="body" idx="1"/>
          </p:nvPr>
        </p:nvSpPr>
        <p:spPr>
          <a:xfrm>
            <a:off x="839788" y="1681163"/>
            <a:ext cx="5157787" cy="663831"/>
          </a:xfrm>
        </p:spPr>
        <p:txBody>
          <a:bodyPr>
            <a:noAutofit/>
          </a:bodyPr>
          <a:lstStyle/>
          <a:p>
            <a:pPr marL="0" indent="0">
              <a:buNone/>
            </a:pPr>
            <a:r>
              <a:rPr lang="en-US" sz="3200" dirty="0" smtClean="0"/>
              <a:t>AEBG Program Areas</a:t>
            </a:r>
            <a:endParaRPr lang="en-US" sz="3200" dirty="0"/>
          </a:p>
        </p:txBody>
      </p:sp>
      <p:sp>
        <p:nvSpPr>
          <p:cNvPr id="4" name="Content Placeholder 3"/>
          <p:cNvSpPr>
            <a:spLocks noGrp="1"/>
          </p:cNvSpPr>
          <p:nvPr>
            <p:ph sz="half" idx="2"/>
          </p:nvPr>
        </p:nvSpPr>
        <p:spPr>
          <a:xfrm>
            <a:off x="839788" y="2344994"/>
            <a:ext cx="5157787" cy="4144296"/>
          </a:xfrm>
        </p:spPr>
        <p:txBody>
          <a:bodyPr>
            <a:normAutofit lnSpcReduction="10000"/>
          </a:bodyPr>
          <a:lstStyle/>
          <a:p>
            <a:pPr marL="971550" lvl="1" indent="-514350">
              <a:buFont typeface="+mj-lt"/>
              <a:buAutoNum type="arabicPeriod"/>
            </a:pPr>
            <a:r>
              <a:rPr lang="en-US" sz="3600" dirty="0"/>
              <a:t>ABE/ASE</a:t>
            </a:r>
          </a:p>
          <a:p>
            <a:pPr marL="971550" lvl="1" indent="-514350">
              <a:buFont typeface="+mj-lt"/>
              <a:buAutoNum type="arabicPeriod"/>
            </a:pPr>
            <a:r>
              <a:rPr lang="en-US" sz="3600" dirty="0"/>
              <a:t>ESL</a:t>
            </a:r>
          </a:p>
          <a:p>
            <a:pPr marL="971550" lvl="1" indent="-514350">
              <a:buFont typeface="+mj-lt"/>
              <a:buAutoNum type="arabicPeriod"/>
            </a:pPr>
            <a:r>
              <a:rPr lang="en-US" sz="3600" dirty="0"/>
              <a:t>CTE</a:t>
            </a:r>
          </a:p>
          <a:p>
            <a:pPr marL="971550" lvl="1" indent="-514350">
              <a:buFont typeface="+mj-lt"/>
              <a:buAutoNum type="arabicPeriod"/>
            </a:pPr>
            <a:r>
              <a:rPr lang="en-US" sz="3600" dirty="0"/>
              <a:t>Adults with Disabilities</a:t>
            </a:r>
          </a:p>
          <a:p>
            <a:pPr marL="971550" lvl="1" indent="-514350">
              <a:buFont typeface="+mj-lt"/>
              <a:buAutoNum type="arabicPeriod"/>
            </a:pPr>
            <a:r>
              <a:rPr lang="en-US" sz="3600" dirty="0"/>
              <a:t>Parents/K12 </a:t>
            </a:r>
            <a:r>
              <a:rPr lang="en-US" sz="3600" dirty="0" smtClean="0"/>
              <a:t>Success</a:t>
            </a:r>
          </a:p>
          <a:p>
            <a:pPr marL="971550" lvl="1" indent="-514350">
              <a:buFont typeface="+mj-lt"/>
              <a:buAutoNum type="arabicPeriod"/>
            </a:pPr>
            <a:r>
              <a:rPr lang="en-US" sz="3600" dirty="0" smtClean="0"/>
              <a:t>Pre-Apprenticeship</a:t>
            </a:r>
          </a:p>
          <a:p>
            <a:pPr marL="971550" lvl="1" indent="-514350">
              <a:buFont typeface="+mj-lt"/>
              <a:buAutoNum type="arabicPeriod"/>
            </a:pPr>
            <a:r>
              <a:rPr lang="en-US" sz="3600" dirty="0" smtClean="0"/>
              <a:t>Workforce Re-Entry</a:t>
            </a:r>
            <a:endParaRPr lang="en-US" sz="3600" dirty="0"/>
          </a:p>
          <a:p>
            <a:endParaRPr lang="en-US" dirty="0"/>
          </a:p>
        </p:txBody>
      </p:sp>
      <p:sp>
        <p:nvSpPr>
          <p:cNvPr id="6" name="Text Placeholder 5"/>
          <p:cNvSpPr>
            <a:spLocks noGrp="1"/>
          </p:cNvSpPr>
          <p:nvPr>
            <p:ph type="body" sz="quarter" idx="3"/>
          </p:nvPr>
        </p:nvSpPr>
        <p:spPr>
          <a:xfrm>
            <a:off x="6172200" y="1681010"/>
            <a:ext cx="5670755" cy="1106282"/>
          </a:xfrm>
        </p:spPr>
        <p:txBody>
          <a:bodyPr>
            <a:normAutofit/>
          </a:bodyPr>
          <a:lstStyle/>
          <a:p>
            <a:r>
              <a:rPr lang="en-US" sz="3200" dirty="0"/>
              <a:t>Five </a:t>
            </a:r>
            <a:r>
              <a:rPr lang="en-US" sz="3200" dirty="0" smtClean="0"/>
              <a:t>Main CAEP Program </a:t>
            </a:r>
            <a:r>
              <a:rPr lang="en-US" sz="3200" dirty="0"/>
              <a:t>Areas</a:t>
            </a:r>
          </a:p>
          <a:p>
            <a:endParaRPr lang="en-US" dirty="0"/>
          </a:p>
        </p:txBody>
      </p:sp>
      <p:sp>
        <p:nvSpPr>
          <p:cNvPr id="7" name="Content Placeholder 6"/>
          <p:cNvSpPr>
            <a:spLocks noGrp="1"/>
          </p:cNvSpPr>
          <p:nvPr>
            <p:ph sz="quarter" idx="4"/>
          </p:nvPr>
        </p:nvSpPr>
        <p:spPr/>
        <p:txBody>
          <a:bodyPr>
            <a:normAutofit lnSpcReduction="10000"/>
          </a:bodyPr>
          <a:lstStyle/>
          <a:p>
            <a:pPr marL="971550" lvl="1" indent="-514350">
              <a:buFont typeface="+mj-lt"/>
              <a:buAutoNum type="arabicPeriod"/>
            </a:pPr>
            <a:r>
              <a:rPr lang="en-US" sz="3600" dirty="0" smtClean="0"/>
              <a:t>ABE/ASE</a:t>
            </a:r>
            <a:endParaRPr lang="en-US" sz="3600" dirty="0"/>
          </a:p>
          <a:p>
            <a:pPr marL="971550" lvl="1" indent="-514350">
              <a:buFont typeface="+mj-lt"/>
              <a:buAutoNum type="arabicPeriod"/>
            </a:pPr>
            <a:r>
              <a:rPr lang="en-US" sz="3600" dirty="0"/>
              <a:t>ESL</a:t>
            </a:r>
          </a:p>
          <a:p>
            <a:pPr marL="971550" lvl="1" indent="-514350">
              <a:buFont typeface="+mj-lt"/>
              <a:buAutoNum type="arabicPeriod"/>
            </a:pPr>
            <a:r>
              <a:rPr lang="en-US" sz="3600" dirty="0"/>
              <a:t>CTE</a:t>
            </a:r>
          </a:p>
          <a:p>
            <a:pPr marL="971550" lvl="1" indent="-514350">
              <a:buFont typeface="+mj-lt"/>
              <a:buAutoNum type="arabicPeriod"/>
            </a:pPr>
            <a:r>
              <a:rPr lang="en-US" sz="3600" dirty="0"/>
              <a:t>Adults with Disabilities</a:t>
            </a:r>
          </a:p>
          <a:p>
            <a:pPr marL="971550" lvl="1" indent="-514350">
              <a:buFont typeface="+mj-lt"/>
              <a:buAutoNum type="arabicPeriod"/>
            </a:pPr>
            <a:r>
              <a:rPr lang="en-US" sz="3600" dirty="0"/>
              <a:t>Parents/K12 Student Success</a:t>
            </a:r>
          </a:p>
          <a:p>
            <a:endParaRPr lang="en-US" dirty="0"/>
          </a:p>
        </p:txBody>
      </p:sp>
      <p:pic>
        <p:nvPicPr>
          <p:cNvPr id="5" name="Picture 4">
            <a:extLst>
              <a:ext uri="{FF2B5EF4-FFF2-40B4-BE49-F238E27FC236}">
                <a16:creationId xmlns:a16="http://schemas.microsoft.com/office/drawing/2014/main" id="{5EB151B3-51BF-480A-81A6-066B46EFA14E}"/>
              </a:ext>
            </a:extLst>
          </p:cNvPr>
          <p:cNvPicPr>
            <a:picLocks noChangeAspect="1"/>
          </p:cNvPicPr>
          <p:nvPr/>
        </p:nvPicPr>
        <p:blipFill>
          <a:blip r:embed="rId3"/>
          <a:stretch>
            <a:fillRect/>
          </a:stretch>
        </p:blipFill>
        <p:spPr>
          <a:xfrm>
            <a:off x="80351" y="6233278"/>
            <a:ext cx="2188654" cy="548688"/>
          </a:xfrm>
          <a:prstGeom prst="rect">
            <a:avLst/>
          </a:prstGeom>
        </p:spPr>
      </p:pic>
    </p:spTree>
    <p:extLst>
      <p:ext uri="{BB962C8B-B14F-4D97-AF65-F5344CB8AC3E}">
        <p14:creationId xmlns:p14="http://schemas.microsoft.com/office/powerpoint/2010/main" val="1940450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p:cNvSpPr>
          <p:nvPr/>
        </p:nvSpPr>
        <p:spPr>
          <a:xfrm>
            <a:off x="968578" y="1503448"/>
            <a:ext cx="10515600" cy="2743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2020-21</a:t>
            </a:r>
          </a:p>
        </p:txBody>
      </p:sp>
      <p:pic>
        <p:nvPicPr>
          <p:cNvPr id="4" name="Picture 3"/>
          <p:cNvPicPr>
            <a:picLocks noChangeAspect="1"/>
          </p:cNvPicPr>
          <p:nvPr/>
        </p:nvPicPr>
        <p:blipFill>
          <a:blip r:embed="rId3"/>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954107"/>
          </a:xfrm>
          <a:prstGeom prst="rect">
            <a:avLst/>
          </a:prstGeom>
          <a:solidFill>
            <a:schemeClr val="bg1"/>
          </a:solidFill>
          <a:ln>
            <a:solidFill>
              <a:schemeClr val="accent1"/>
            </a:solidFill>
          </a:ln>
        </p:spPr>
        <p:txBody>
          <a:bodyPr wrap="square" rtlCol="0">
            <a:spAutoFit/>
          </a:bodyPr>
          <a:lstStyle/>
          <a:p>
            <a:r>
              <a:rPr lang="en-US" sz="2800" dirty="0"/>
              <a:t>This letter includes the data submission requirements for all CAEP agencies.</a:t>
            </a:r>
          </a:p>
        </p:txBody>
      </p:sp>
      <p:pic>
        <p:nvPicPr>
          <p:cNvPr id="8" name="Picture 7">
            <a:extLst>
              <a:ext uri="{FF2B5EF4-FFF2-40B4-BE49-F238E27FC236}">
                <a16:creationId xmlns:a16="http://schemas.microsoft.com/office/drawing/2014/main" id="{639A78F5-FCE6-4008-A796-11F21C6472CF}"/>
              </a:ext>
            </a:extLst>
          </p:cNvPr>
          <p:cNvPicPr>
            <a:picLocks noChangeAspect="1"/>
          </p:cNvPicPr>
          <p:nvPr/>
        </p:nvPicPr>
        <p:blipFill>
          <a:blip r:embed="rId4"/>
          <a:stretch>
            <a:fillRect/>
          </a:stretch>
        </p:blipFill>
        <p:spPr>
          <a:xfrm>
            <a:off x="131723" y="6192174"/>
            <a:ext cx="2188654" cy="548688"/>
          </a:xfrm>
          <a:prstGeom prst="rect">
            <a:avLst/>
          </a:prstGeom>
        </p:spPr>
      </p:pic>
    </p:spTree>
    <p:extLst>
      <p:ext uri="{BB962C8B-B14F-4D97-AF65-F5344CB8AC3E}">
        <p14:creationId xmlns:p14="http://schemas.microsoft.com/office/powerpoint/2010/main" val="4207599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smtClean="0">
                <a:solidFill>
                  <a:srgbClr val="002060"/>
                </a:solidFill>
              </a:rPr>
              <a:t>2020-21 CAEP Data </a:t>
            </a:r>
            <a:r>
              <a:rPr lang="en-US" dirty="0">
                <a:solidFill>
                  <a:srgbClr val="002060"/>
                </a:solidFill>
              </a:rPr>
              <a:t>Dictionary </a:t>
            </a:r>
          </a:p>
        </p:txBody>
      </p:sp>
      <p:sp>
        <p:nvSpPr>
          <p:cNvPr id="68611" name="Content Placeholder 2"/>
          <p:cNvSpPr>
            <a:spLocks noGrp="1"/>
          </p:cNvSpPr>
          <p:nvPr>
            <p:ph sz="half" idx="1"/>
          </p:nvPr>
        </p:nvSpPr>
        <p:spPr>
          <a:xfrm>
            <a:off x="1676400" y="1981200"/>
            <a:ext cx="8229600" cy="4401194"/>
          </a:xfrm>
        </p:spPr>
        <p:txBody>
          <a:bodyPr/>
          <a:lstStyle/>
          <a:p>
            <a:r>
              <a:rPr lang="en-US" dirty="0">
                <a:solidFill>
                  <a:srgbClr val="002060"/>
                </a:solidFill>
              </a:rPr>
              <a:t>A new </a:t>
            </a:r>
            <a:r>
              <a:rPr lang="en-US" dirty="0" smtClean="0">
                <a:solidFill>
                  <a:srgbClr val="002060"/>
                </a:solidFill>
              </a:rPr>
              <a:t>2020-21 CAEP Data Dictionary is available on </a:t>
            </a:r>
            <a:r>
              <a:rPr lang="en-US" dirty="0">
                <a:solidFill>
                  <a:srgbClr val="002060"/>
                </a:solidFill>
              </a:rPr>
              <a:t>the CASAS Website to help </a:t>
            </a:r>
            <a:r>
              <a:rPr lang="en-US" dirty="0" smtClean="0">
                <a:solidFill>
                  <a:srgbClr val="002060"/>
                </a:solidFill>
              </a:rPr>
              <a:t>CAEP meet requirements.</a:t>
            </a:r>
          </a:p>
          <a:p>
            <a:r>
              <a:rPr lang="en-US" dirty="0" smtClean="0">
                <a:solidFill>
                  <a:srgbClr val="002060"/>
                </a:solidFill>
              </a:rPr>
              <a:t>20-21 version includes several enhancements and updates.</a:t>
            </a:r>
            <a:endParaRPr lang="en-US" dirty="0">
              <a:solidFill>
                <a:srgbClr val="002060"/>
              </a:solidFill>
            </a:endParaRPr>
          </a:p>
          <a:p>
            <a:pPr marL="0" indent="0">
              <a:buNone/>
            </a:pPr>
            <a:r>
              <a:rPr lang="en-US" dirty="0">
                <a:solidFill>
                  <a:srgbClr val="002060"/>
                </a:solidFill>
              </a:rPr>
              <a:t> </a:t>
            </a:r>
          </a:p>
        </p:txBody>
      </p:sp>
      <p:sp>
        <p:nvSpPr>
          <p:cNvPr id="5" name="Slide Number Placeholder 4"/>
          <p:cNvSpPr>
            <a:spLocks noGrp="1"/>
          </p:cNvSpPr>
          <p:nvPr>
            <p:ph type="sldNum" sz="quarter" idx="10"/>
          </p:nvPr>
        </p:nvSpPr>
        <p:spPr/>
        <p:txBody>
          <a:bodyPr/>
          <a:lstStyle/>
          <a:p>
            <a:pPr>
              <a:defRPr/>
            </a:pPr>
            <a:fld id="{E76F3421-45A1-4DB6-8E7F-E37026803F41}" type="slidenum">
              <a:rPr lang="en-US" smtClean="0"/>
              <a:pPr>
                <a:defRPr/>
              </a:pPr>
              <a:t>53</a:t>
            </a:fld>
            <a:endParaRPr lang="en-US"/>
          </a:p>
        </p:txBody>
      </p:sp>
      <p:sp>
        <p:nvSpPr>
          <p:cNvPr id="3" name="Rectangle 2"/>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4"/>
              </a:rPr>
              <a:t>Training and Support</a:t>
            </a:r>
            <a:r>
              <a:rPr lang="en-US" dirty="0"/>
              <a:t> &gt; </a:t>
            </a:r>
            <a:r>
              <a:rPr lang="en-US" dirty="0">
                <a:hlinkClick r:id="rId5"/>
              </a:rPr>
              <a:t>CASAS Peer Communities</a:t>
            </a:r>
            <a:r>
              <a:rPr lang="en-US" dirty="0"/>
              <a:t> &gt; </a:t>
            </a:r>
            <a:r>
              <a:rPr lang="en-US" dirty="0">
                <a:hlinkClick r:id="rId6"/>
              </a:rPr>
              <a:t>California Accountability</a:t>
            </a:r>
            <a:r>
              <a:rPr lang="en-US" dirty="0"/>
              <a:t> &gt; </a:t>
            </a:r>
          </a:p>
        </p:txBody>
      </p:sp>
      <p:pic>
        <p:nvPicPr>
          <p:cNvPr id="2" name="Picture 1"/>
          <p:cNvPicPr>
            <a:picLocks noChangeAspect="1"/>
          </p:cNvPicPr>
          <p:nvPr/>
        </p:nvPicPr>
        <p:blipFill rotWithShape="1">
          <a:blip r:embed="rId7"/>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211361"/>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p:cNvSpPr>
            <a:spLocks noGrp="1"/>
          </p:cNvSpPr>
          <p:nvPr>
            <p:ph type="sldNum" sz="quarter" idx="12"/>
          </p:nvPr>
        </p:nvSpPr>
        <p:spPr/>
        <p:txBody>
          <a:bodyPr/>
          <a:lstStyle/>
          <a:p>
            <a:fld id="{401CF334-2D5C-4859-84A6-CA7E6E43FAEB}" type="slidenum">
              <a:rPr lang="en-US" smtClean="0"/>
              <a:pPr/>
              <a:t>55</a:t>
            </a:fld>
            <a:endParaRPr lang="en-US" dirty="0"/>
          </a:p>
        </p:txBody>
      </p:sp>
      <p:sp>
        <p:nvSpPr>
          <p:cNvPr id="4" name="Title 3"/>
          <p:cNvSpPr>
            <a:spLocks noGrp="1"/>
          </p:cNvSpPr>
          <p:nvPr>
            <p:ph type="title"/>
          </p:nvPr>
        </p:nvSpPr>
        <p:spPr/>
        <p:txBody>
          <a:bodyPr>
            <a:normAutofit/>
          </a:bodyPr>
          <a:lstStyle/>
          <a:p>
            <a:r>
              <a:rPr lang="en-US" dirty="0"/>
              <a:t>TE Quarterly Data Submission Wizard</a:t>
            </a:r>
            <a:endParaRPr lang="en-US" i="1" dirty="0"/>
          </a:p>
        </p:txBody>
      </p:sp>
      <p:pic>
        <p:nvPicPr>
          <p:cNvPr id="6" name="Picture 5">
            <a:extLst>
              <a:ext uri="{FF2B5EF4-FFF2-40B4-BE49-F238E27FC236}">
                <a16:creationId xmlns:a16="http://schemas.microsoft.com/office/drawing/2014/main" id="{142D0FDE-DCF4-425F-A8FE-CD252FD98EB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2020-21</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r>
              <a:rPr lang="en-US" i="1" dirty="0">
                <a:solidFill>
                  <a:srgbClr val="333399"/>
                </a:solidFill>
              </a:rPr>
              <a:t/>
            </a: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p:cNvSpPr>
            <a:spLocks noGrp="1"/>
          </p:cNvSpPr>
          <p:nvPr>
            <p:ph type="sldNum" sz="quarter" idx="10"/>
          </p:nvPr>
        </p:nvSpPr>
        <p:spPr/>
        <p:txBody>
          <a:bodyPr/>
          <a:lstStyle/>
          <a:p>
            <a:pPr>
              <a:defRPr/>
            </a:pPr>
            <a:fld id="{62295299-AA21-468A-8072-B633C7B40E7A}" type="slidenum">
              <a:rPr lang="en-US" smtClean="0"/>
              <a:pPr>
                <a:defRPr/>
              </a:pPr>
              <a:t>56</a:t>
            </a:fld>
            <a:endParaRPr lang="en-US" dirty="0"/>
          </a:p>
        </p:txBody>
      </p:sp>
      <p:sp>
        <p:nvSpPr>
          <p:cNvPr id="10" name="TextBox 9"/>
          <p:cNvSpPr txBox="1"/>
          <p:nvPr/>
        </p:nvSpPr>
        <p:spPr>
          <a:xfrm>
            <a:off x="1306659" y="5510663"/>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pic>
        <p:nvPicPr>
          <p:cNvPr id="5" name="Picture 4">
            <a:extLst>
              <a:ext uri="{FF2B5EF4-FFF2-40B4-BE49-F238E27FC236}">
                <a16:creationId xmlns:a16="http://schemas.microsoft.com/office/drawing/2014/main" id="{31888922-C8D5-4C4B-AB0E-7E71A7B0C9DF}"/>
              </a:ext>
            </a:extLst>
          </p:cNvPr>
          <p:cNvPicPr>
            <a:picLocks noChangeAspect="1"/>
          </p:cNvPicPr>
          <p:nvPr/>
        </p:nvPicPr>
        <p:blipFill>
          <a:blip r:embed="rId3"/>
          <a:stretch>
            <a:fillRect/>
          </a:stretch>
        </p:blipFill>
        <p:spPr>
          <a:xfrm>
            <a:off x="9881896" y="6172787"/>
            <a:ext cx="2188654" cy="548688"/>
          </a:xfrm>
          <a:prstGeom prst="rect">
            <a:avLst/>
          </a:prstGeom>
        </p:spPr>
      </p:pic>
    </p:spTree>
    <p:extLst>
      <p:ext uri="{BB962C8B-B14F-4D97-AF65-F5344CB8AC3E}">
        <p14:creationId xmlns:p14="http://schemas.microsoft.com/office/powerpoint/2010/main" val="8089498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57</a:t>
            </a:fld>
            <a:endParaRPr lang="en-US" dirty="0">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32775" name="Picture 8"/>
          <p:cNvPicPr>
            <a:picLocks noChangeAspect="1" noChangeArrowheads="1"/>
          </p:cNvPicPr>
          <p:nvPr/>
        </p:nvPicPr>
        <p:blipFill>
          <a:blip r:embed="rId3"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159451B2-F7B9-484B-8A07-652CC6F52584}"/>
              </a:ext>
            </a:extLst>
          </p:cNvPr>
          <p:cNvPicPr>
            <a:picLocks noChangeAspect="1"/>
          </p:cNvPicPr>
          <p:nvPr/>
        </p:nvPicPr>
        <p:blipFill>
          <a:blip r:embed="rId7"/>
          <a:stretch>
            <a:fillRect/>
          </a:stretch>
        </p:blipFill>
        <p:spPr>
          <a:xfrm>
            <a:off x="9828665" y="6264568"/>
            <a:ext cx="2188654" cy="548688"/>
          </a:xfrm>
          <a:prstGeom prst="rect">
            <a:avLst/>
          </a:prstGeom>
        </p:spPr>
      </p:pic>
    </p:spTree>
    <p:extLst>
      <p:ext uri="{BB962C8B-B14F-4D97-AF65-F5344CB8AC3E}">
        <p14:creationId xmlns:p14="http://schemas.microsoft.com/office/powerpoint/2010/main" val="3854611515"/>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58</a:t>
            </a:fld>
            <a:endParaRPr lang="en-US" dirty="0">
              <a:latin typeface="Arial" pitchFamily="34" charset="0"/>
            </a:endParaRPr>
          </a:p>
        </p:txBody>
      </p:sp>
      <p:sp>
        <p:nvSpPr>
          <p:cNvPr id="32771" name="Rectangle 2"/>
          <p:cNvSpPr>
            <a:spLocks noGrp="1" noChangeArrowheads="1"/>
          </p:cNvSpPr>
          <p:nvPr>
            <p:ph type="title"/>
          </p:nvPr>
        </p:nvSpPr>
        <p:spPr>
          <a:xfrm>
            <a:off x="838199" y="166717"/>
            <a:ext cx="10067027"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838199" y="1380226"/>
            <a:ext cx="9677401"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2BB2E091-1788-4724-B0C9-34928589A3B5}"/>
              </a:ext>
            </a:extLst>
          </p:cNvPr>
          <p:cNvPicPr>
            <a:picLocks noChangeAspect="1"/>
          </p:cNvPicPr>
          <p:nvPr/>
        </p:nvPicPr>
        <p:blipFill>
          <a:blip r:embed="rId5"/>
          <a:stretch>
            <a:fillRect/>
          </a:stretch>
        </p:blipFill>
        <p:spPr>
          <a:xfrm>
            <a:off x="9902446" y="6172787"/>
            <a:ext cx="2188654" cy="548688"/>
          </a:xfrm>
          <a:prstGeom prst="rect">
            <a:avLst/>
          </a:prstGeom>
        </p:spPr>
      </p:pic>
    </p:spTree>
    <p:extLst>
      <p:ext uri="{BB962C8B-B14F-4D97-AF65-F5344CB8AC3E}">
        <p14:creationId xmlns:p14="http://schemas.microsoft.com/office/powerpoint/2010/main" val="4118478633"/>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59</a:t>
            </a:fld>
            <a:endParaRPr lang="en-US" altLang="en-US" dirty="0"/>
          </a:p>
        </p:txBody>
      </p:sp>
      <p:pic>
        <p:nvPicPr>
          <p:cNvPr id="5" name="Picture 4"/>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3600" dirty="0"/>
              <a:t>Basic Education – includes both ABE and ASE</a:t>
            </a:r>
          </a:p>
          <a:p>
            <a:pPr marL="971550" lvl="1" indent="-514350">
              <a:buFont typeface="+mj-lt"/>
              <a:buAutoNum type="arabicPeriod"/>
            </a:pPr>
            <a:r>
              <a:rPr lang="en-US" sz="3200" dirty="0"/>
              <a:t>Basic Skills (ABE)</a:t>
            </a:r>
          </a:p>
          <a:p>
            <a:pPr marL="971550" lvl="1" indent="-514350">
              <a:buFont typeface="+mj-lt"/>
              <a:buAutoNum type="arabicPeriod"/>
            </a:pPr>
            <a:r>
              <a:rPr lang="en-US" sz="3200" dirty="0"/>
              <a:t>High School Equivalency (HSE)</a:t>
            </a:r>
          </a:p>
          <a:p>
            <a:pPr marL="971550" lvl="1" indent="-514350">
              <a:buFont typeface="+mj-lt"/>
              <a:buAutoNum type="arabicPeriod"/>
            </a:pPr>
            <a:r>
              <a:rPr lang="en-US" sz="3200" dirty="0"/>
              <a:t>High School Diploma</a:t>
            </a:r>
          </a:p>
          <a:p>
            <a:pPr marL="0" indent="0">
              <a:buNone/>
            </a:pPr>
            <a:endParaRPr lang="en-US" sz="3600" dirty="0"/>
          </a:p>
          <a:p>
            <a:pPr marL="0" indent="0">
              <a:buNone/>
            </a:pPr>
            <a:r>
              <a:rPr lang="en-US" sz="3600" dirty="0"/>
              <a:t>CTE –includes three subcategories </a:t>
            </a:r>
          </a:p>
          <a:p>
            <a:pPr marL="971550" lvl="1" indent="-514350">
              <a:buFont typeface="+mj-lt"/>
              <a:buAutoNum type="arabicPeriod"/>
            </a:pPr>
            <a:r>
              <a:rPr lang="en-US" sz="3200" dirty="0"/>
              <a:t>Short Term CTE</a:t>
            </a:r>
          </a:p>
          <a:p>
            <a:pPr marL="971550" lvl="1" indent="-514350">
              <a:buFont typeface="+mj-lt"/>
              <a:buAutoNum type="arabicPeriod"/>
            </a:pPr>
            <a:r>
              <a:rPr lang="en-US" sz="3200" dirty="0"/>
              <a:t>Workforce Preparation</a:t>
            </a:r>
          </a:p>
          <a:p>
            <a:pPr marL="971550" lvl="1" indent="-514350">
              <a:buFont typeface="+mj-lt"/>
              <a:buAutoNum type="arabicPeriod"/>
            </a:pPr>
            <a:r>
              <a:rPr lang="en-US" sz="3200" dirty="0"/>
              <a:t>Pre-apprenticeship</a:t>
            </a:r>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39964007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dirty="0"/>
              <a:t>It is NOT an NRS-approved test and may NOT be used for pre- or post-testing to achieve MSGs.</a:t>
            </a:r>
          </a:p>
          <a:p>
            <a:r>
              <a:rPr lang="en-US" sz="3600" dirty="0"/>
              <a:t>The </a:t>
            </a:r>
            <a:r>
              <a:rPr lang="en-US" sz="3600" i="1" dirty="0"/>
              <a:t>Reading Level Indicator </a:t>
            </a:r>
            <a:r>
              <a:rPr lang="en-US" sz="3600" dirty="0"/>
              <a:t>(RLI) is Form 601R.</a:t>
            </a:r>
          </a:p>
          <a:p>
            <a:pPr marL="457200" lvl="1" indent="0">
              <a:buNone/>
            </a:pPr>
            <a:r>
              <a:rPr lang="en-US" sz="3600" dirty="0" smtClean="0"/>
              <a:t> </a:t>
            </a:r>
            <a:endParaRPr lang="en-US" sz="3600" dirty="0"/>
          </a:p>
        </p:txBody>
      </p:sp>
      <p:sp>
        <p:nvSpPr>
          <p:cNvPr id="3" name="Slide Number Placeholder 2"/>
          <p:cNvSpPr>
            <a:spLocks noGrp="1"/>
          </p:cNvSpPr>
          <p:nvPr>
            <p:ph type="sldNum" sz="quarter" idx="12"/>
          </p:nvPr>
        </p:nvSpPr>
        <p:spPr/>
        <p:txBody>
          <a:bodyPr/>
          <a:lstStyle/>
          <a:p>
            <a:fld id="{401CF334-2D5C-4859-84A6-CA7E6E43FAEB}" type="slidenum">
              <a:rPr lang="en-US" smtClean="0"/>
              <a:pPr/>
              <a:t>60</a:t>
            </a:fld>
            <a:endParaRPr lang="en-US" dirty="0"/>
          </a:p>
        </p:txBody>
      </p:sp>
      <p:sp>
        <p:nvSpPr>
          <p:cNvPr id="4" name="Title 3"/>
          <p:cNvSpPr>
            <a:spLocks noGrp="1"/>
          </p:cNvSpPr>
          <p:nvPr>
            <p:ph type="title"/>
          </p:nvPr>
        </p:nvSpPr>
        <p:spPr/>
        <p:txBody>
          <a:bodyPr>
            <a:normAutofit/>
          </a:bodyPr>
          <a:lstStyle/>
          <a:p>
            <a:r>
              <a:rPr lang="en-US" dirty="0"/>
              <a:t>CASAS </a:t>
            </a:r>
            <a:r>
              <a:rPr lang="en-US" i="1" dirty="0"/>
              <a:t>Reading Level </a:t>
            </a:r>
            <a:r>
              <a:rPr lang="en-US" i="1" dirty="0" smtClean="0"/>
              <a:t>Indicator (RLI)</a:t>
            </a:r>
            <a:endParaRPr lang="en-US" i="1" dirty="0"/>
          </a:p>
        </p:txBody>
      </p:sp>
      <p:pic>
        <p:nvPicPr>
          <p:cNvPr id="6" name="Picture 5">
            <a:extLst>
              <a:ext uri="{FF2B5EF4-FFF2-40B4-BE49-F238E27FC236}">
                <a16:creationId xmlns:a16="http://schemas.microsoft.com/office/drawing/2014/main" id="{49EBFB92-F838-4070-9FF2-6CAC8A9EA7E5}"/>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279817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401CF334-2D5C-4859-84A6-CA7E6E43FAEB}" type="slidenum">
              <a:rPr lang="en-US" smtClean="0"/>
              <a:pPr/>
              <a:t>61</a:t>
            </a:fld>
            <a:endParaRPr lang="en-US" dirty="0"/>
          </a:p>
        </p:txBody>
      </p:sp>
      <p:sp>
        <p:nvSpPr>
          <p:cNvPr id="4" name="Title 3"/>
          <p:cNvSpPr>
            <a:spLocks noGrp="1"/>
          </p:cNvSpPr>
          <p:nvPr>
            <p:ph type="title"/>
          </p:nvPr>
        </p:nvSpPr>
        <p:spPr/>
        <p:txBody>
          <a:bodyPr>
            <a:normAutofit/>
          </a:bodyPr>
          <a:lstStyle/>
          <a:p>
            <a:r>
              <a:rPr lang="en-US" dirty="0"/>
              <a:t>About the </a:t>
            </a:r>
            <a:r>
              <a:rPr lang="en-US" i="1" dirty="0" smtClean="0"/>
              <a:t>CASAS RLI</a:t>
            </a:r>
            <a:endParaRPr lang="en-US" i="1" dirty="0"/>
          </a:p>
        </p:txBody>
      </p:sp>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pic>
        <p:nvPicPr>
          <p:cNvPr id="6" name="Picture 5">
            <a:extLst>
              <a:ext uri="{FF2B5EF4-FFF2-40B4-BE49-F238E27FC236}">
                <a16:creationId xmlns:a16="http://schemas.microsoft.com/office/drawing/2014/main" id="{34692073-641E-4E0B-BE75-05A2E84877F9}"/>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Record achievements already attained before closures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lvl="1"/>
            <a:endParaRPr lang="en-US" sz="3200" dirty="0"/>
          </a:p>
          <a:p>
            <a:pPr marL="0" indent="0">
              <a:buNone/>
            </a:pPr>
            <a:endParaRPr lang="en-US" sz="3200" dirty="0"/>
          </a:p>
        </p:txBody>
      </p:sp>
      <p:grpSp>
        <p:nvGrpSpPr>
          <p:cNvPr id="4" name="Group 3"/>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Civics/IET </a:t>
            </a:r>
          </a:p>
          <a:p>
            <a:r>
              <a:rPr lang="en-US" sz="3600" dirty="0"/>
              <a:t>Transitions</a:t>
            </a:r>
          </a:p>
          <a:p>
            <a:r>
              <a:rPr lang="en-US" sz="3600" dirty="0"/>
              <a:t>EL Co-Enrollment</a:t>
            </a:r>
          </a:p>
          <a:p>
            <a:pPr lvl="1"/>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4"/>
              </a:rPr>
              <a:t>www.casas.org</a:t>
            </a:r>
            <a:endParaRPr lang="en-US" sz="5120" dirty="0">
              <a:solidFill>
                <a:schemeClr val="accent5"/>
              </a:solidFill>
            </a:endParaRP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pic>
        <p:nvPicPr>
          <p:cNvPr id="7" name="Picture 6">
            <a:extLst>
              <a:ext uri="{FF2B5EF4-FFF2-40B4-BE49-F238E27FC236}">
                <a16:creationId xmlns:a16="http://schemas.microsoft.com/office/drawing/2014/main" id="{A8123736-DA92-4BDB-A79C-A9CAE4003A42}"/>
              </a:ext>
            </a:extLst>
          </p:cNvPr>
          <p:cNvPicPr>
            <a:picLocks noChangeAspect="1"/>
          </p:cNvPicPr>
          <p:nvPr/>
        </p:nvPicPr>
        <p:blipFill>
          <a:blip r:embed="rId5"/>
          <a:stretch>
            <a:fillRect/>
          </a:stretch>
        </p:blipFill>
        <p:spPr>
          <a:xfrm>
            <a:off x="71918" y="6218531"/>
            <a:ext cx="2188654" cy="548688"/>
          </a:xfrm>
          <a:prstGeom prst="rect">
            <a:avLst/>
          </a:prstGeom>
        </p:spPr>
      </p:pic>
    </p:spTree>
    <p:extLst>
      <p:ext uri="{BB962C8B-B14F-4D97-AF65-F5344CB8AC3E}">
        <p14:creationId xmlns:p14="http://schemas.microsoft.com/office/powerpoint/2010/main" val="2690414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3"/>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5734641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1932717"/>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grpSp>
      <p:grpSp>
        <p:nvGrpSpPr>
          <p:cNvPr id="8" name="Group 7">
            <a:extLst>
              <a:ext uri="{FF2B5EF4-FFF2-40B4-BE49-F238E27FC236}">
                <a16:creationId xmlns:a16="http://schemas.microsoft.com/office/drawing/2014/main" id="{1CBFA606-246A-4D15-9C8D-2D1D1159FACE}"/>
              </a:ext>
            </a:extLst>
          </p:cNvPr>
          <p:cNvGrpSpPr/>
          <p:nvPr/>
        </p:nvGrpSpPr>
        <p:grpSpPr>
          <a:xfrm>
            <a:off x="2215552" y="4990983"/>
            <a:ext cx="2130315" cy="1239395"/>
            <a:chOff x="7010331" y="1933778"/>
            <a:chExt cx="3374919" cy="1859693"/>
          </a:xfrm>
          <a:solidFill>
            <a:srgbClr val="00922D"/>
          </a:solidFill>
        </p:grpSpPr>
        <p:sp>
          <p:nvSpPr>
            <p:cNvPr id="9"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70"/>
            <a:ext cx="3162702" cy="1959374"/>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grpSp>
      <p:grpSp>
        <p:nvGrpSpPr>
          <p:cNvPr id="19" name="Group 18">
            <a:extLst>
              <a:ext uri="{FF2B5EF4-FFF2-40B4-BE49-F238E27FC236}">
                <a16:creationId xmlns:a16="http://schemas.microsoft.com/office/drawing/2014/main" id="{1CBFA606-246A-4D15-9C8D-2D1D1159FACE}"/>
              </a:ext>
            </a:extLst>
          </p:cNvPr>
          <p:cNvGrpSpPr/>
          <p:nvPr/>
        </p:nvGrpSpPr>
        <p:grpSpPr>
          <a:xfrm>
            <a:off x="7736363" y="4970204"/>
            <a:ext cx="2292547" cy="1275696"/>
            <a:chOff x="7010331" y="1933778"/>
            <a:chExt cx="3374919" cy="1859693"/>
          </a:xfrm>
          <a:solidFill>
            <a:srgbClr val="00922D"/>
          </a:solidFill>
        </p:grpSpPr>
        <p:sp>
          <p:nvSpPr>
            <p:cNvPr id="2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sp>
        <p:nvSpPr>
          <p:cNvPr id="23" name="Down Arrow 22"/>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69"/>
            <a:ext cx="3162702" cy="4544399"/>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4237696"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334355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2.xml><?xml version="1.0" encoding="utf-8"?>
<ds:datastoreItem xmlns:ds="http://schemas.openxmlformats.org/officeDocument/2006/customXml" ds:itemID="{4D10C05D-FA45-4E53-8642-966D17CC59F6}">
  <ds:schemaRefs>
    <ds:schemaRef ds:uri="http://schemas.microsoft.com/office/2006/documentManagement/types"/>
    <ds:schemaRef ds:uri="c879b346-0b7d-453e-989e-4db3ade23c72"/>
    <ds:schemaRef ds:uri="http://purl.org/dc/terms/"/>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6B0C022-A8CE-45DE-9F60-AECEA8CE27D2}"/>
</file>

<file path=docProps/app.xml><?xml version="1.0" encoding="utf-8"?>
<Properties xmlns="http://schemas.openxmlformats.org/officeDocument/2006/extended-properties" xmlns:vt="http://schemas.openxmlformats.org/officeDocument/2006/docPropsVTypes">
  <TotalTime>5698</TotalTime>
  <Words>3110</Words>
  <Application>Microsoft Office PowerPoint</Application>
  <PresentationFormat>Widescreen</PresentationFormat>
  <Paragraphs>610</Paragraphs>
  <Slides>66</Slides>
  <Notes>58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66</vt:i4>
      </vt:variant>
    </vt:vector>
  </HeadingPairs>
  <TitlesOfParts>
    <vt:vector size="77" baseType="lpstr">
      <vt:lpstr>Arial</vt:lpstr>
      <vt:lpstr>Calibri</vt:lpstr>
      <vt:lpstr>Calibri Light</vt:lpstr>
      <vt:lpstr>Helvetica</vt:lpstr>
      <vt:lpstr>Helvetica Neue</vt:lpstr>
      <vt:lpstr>Helvetica Neue Light</vt:lpstr>
      <vt:lpstr>Helvetica Neue Medium</vt:lpstr>
      <vt:lpstr>Times New Roman</vt:lpstr>
      <vt:lpstr>Wingdings</vt:lpstr>
      <vt:lpstr>Office Theme</vt:lpstr>
      <vt:lpstr>White</vt:lpstr>
      <vt:lpstr>CAEP Accountability Basics 2020-21</vt:lpstr>
      <vt:lpstr>COVID-19’s Effect on CA WIOA II Agencies</vt:lpstr>
      <vt:lpstr>OCTAE Memorandums</vt:lpstr>
      <vt:lpstr>OCTAE Memorandums</vt:lpstr>
      <vt:lpstr>Evolution of CAEP Program Structure</vt:lpstr>
      <vt:lpstr>PY 2020-21 CAEP Program Structure</vt:lpstr>
      <vt:lpstr>PY 2020-21 CAEP Program Structure: 5 Programs</vt:lpstr>
      <vt:lpstr>PY 2020-21 CAEP Program Structure:  Primary Programs</vt:lpstr>
      <vt:lpstr>PY 2020-21 CAEP Program Structure:  Primary Programs</vt:lpstr>
      <vt:lpstr>PY 2020-21 CAEP Program Structure:  Primary Programs</vt:lpstr>
      <vt:lpstr>PY 2020-21 CAEP Program Structure:  Primary Programs</vt:lpstr>
      <vt:lpstr>PY 2020-21 CAEP Program Structure:  Primary Programs</vt:lpstr>
      <vt:lpstr>Workforce Preparation</vt:lpstr>
      <vt:lpstr>Workforce Preparation</vt:lpstr>
      <vt:lpstr>Pre-Apprenticeship</vt:lpstr>
      <vt:lpstr>Breakdown of CAEP Programs Under CTE </vt:lpstr>
      <vt:lpstr>Adults with Disabilities</vt:lpstr>
      <vt:lpstr>Adults with Disabilities</vt:lpstr>
      <vt:lpstr>Parents Supporting Students in K12 Success</vt:lpstr>
      <vt:lpstr>Student Barriers to Employment</vt:lpstr>
      <vt:lpstr>PY 2020-21 CAEP Program Structure</vt:lpstr>
      <vt:lpstr>PY 2020-21 CAEP Program Structure</vt:lpstr>
      <vt:lpstr>PY 2020-21 CAEP Program Structure</vt:lpstr>
      <vt:lpstr>Distance Education</vt:lpstr>
      <vt:lpstr>WIOA Titles I, II, III, and IV</vt:lpstr>
      <vt:lpstr>WIOA Alignment to AB 104</vt:lpstr>
      <vt:lpstr>CAEP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vt:lpstr>
      <vt:lpstr>PowerPoint Presentation</vt:lpstr>
      <vt:lpstr>PowerPoint Presentation</vt:lpstr>
      <vt:lpstr>I3 Reports in TE</vt:lpstr>
      <vt:lpstr>PowerPoint Presentation</vt:lpstr>
      <vt:lpstr>PowerPoint Presentation</vt:lpstr>
      <vt:lpstr>PowerPoint Presentation</vt:lpstr>
      <vt:lpstr>BOY Letter for PY 2020-21</vt:lpstr>
      <vt:lpstr>2020-21 CAEP Data Dictionary </vt:lpstr>
      <vt:lpstr>Data Submission Calendar</vt:lpstr>
      <vt:lpstr>TE Quarterly Data Submission Wizard</vt:lpstr>
      <vt:lpstr>CASAS Assessments  Authorized for NRS for 2020-21</vt:lpstr>
      <vt:lpstr>Use of Assessment Modalities</vt:lpstr>
      <vt:lpstr>Use of Assessment Modalities</vt:lpstr>
      <vt:lpstr>Remote Testing</vt:lpstr>
      <vt:lpstr>CASAS Reading Level Indicator (RLI)</vt:lpstr>
      <vt:lpstr>About the CASAS RLI</vt:lpstr>
      <vt:lpstr>Literacy Gains Outcomes – COVID-19 Update</vt:lpstr>
      <vt:lpstr>Literacy Gains Outcomes– COVID-19 Update</vt:lpstr>
      <vt:lpstr>Literacy Gains Outcomes– COVID-19 Update</vt:lpstr>
      <vt:lpstr>CASAS Web Site</vt:lpstr>
      <vt:lpstr>Request Support from 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Jay</cp:lastModifiedBy>
  <cp:revision>201</cp:revision>
  <cp:lastPrinted>2019-06-06T18:02:10Z</cp:lastPrinted>
  <dcterms:created xsi:type="dcterms:W3CDTF">2018-06-04T21:59:02Z</dcterms:created>
  <dcterms:modified xsi:type="dcterms:W3CDTF">2020-09-15T19:47:59Z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