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78"/>
  </p:notesMasterIdLst>
  <p:handoutMasterIdLst>
    <p:handoutMasterId r:id="rId79"/>
  </p:handoutMasterIdLst>
  <p:sldIdLst>
    <p:sldId id="1404" r:id="rId6"/>
    <p:sldId id="1428" r:id="rId7"/>
    <p:sldId id="1396" r:id="rId8"/>
    <p:sldId id="423" r:id="rId9"/>
    <p:sldId id="424" r:id="rId10"/>
    <p:sldId id="414" r:id="rId11"/>
    <p:sldId id="416" r:id="rId12"/>
    <p:sldId id="1398" r:id="rId13"/>
    <p:sldId id="1402" r:id="rId14"/>
    <p:sldId id="349" r:id="rId15"/>
    <p:sldId id="283" r:id="rId16"/>
    <p:sldId id="284" r:id="rId17"/>
    <p:sldId id="323" r:id="rId18"/>
    <p:sldId id="418" r:id="rId19"/>
    <p:sldId id="1400" r:id="rId20"/>
    <p:sldId id="363" r:id="rId21"/>
    <p:sldId id="364" r:id="rId22"/>
    <p:sldId id="368" r:id="rId23"/>
    <p:sldId id="369" r:id="rId24"/>
    <p:sldId id="374" r:id="rId25"/>
    <p:sldId id="375" r:id="rId26"/>
    <p:sldId id="371" r:id="rId27"/>
    <p:sldId id="428" r:id="rId28"/>
    <p:sldId id="429" r:id="rId29"/>
    <p:sldId id="376" r:id="rId30"/>
    <p:sldId id="377" r:id="rId31"/>
    <p:sldId id="343" r:id="rId32"/>
    <p:sldId id="342" r:id="rId33"/>
    <p:sldId id="344" r:id="rId34"/>
    <p:sldId id="412" r:id="rId35"/>
    <p:sldId id="1427" r:id="rId36"/>
    <p:sldId id="385" r:id="rId37"/>
    <p:sldId id="386" r:id="rId38"/>
    <p:sldId id="378" r:id="rId39"/>
    <p:sldId id="379" r:id="rId40"/>
    <p:sldId id="380" r:id="rId41"/>
    <p:sldId id="381" r:id="rId42"/>
    <p:sldId id="433" r:id="rId43"/>
    <p:sldId id="434" r:id="rId44"/>
    <p:sldId id="382" r:id="rId45"/>
    <p:sldId id="435" r:id="rId46"/>
    <p:sldId id="436" r:id="rId47"/>
    <p:sldId id="1405" r:id="rId48"/>
    <p:sldId id="1406" r:id="rId49"/>
    <p:sldId id="1407" r:id="rId50"/>
    <p:sldId id="1410" r:id="rId51"/>
    <p:sldId id="1411" r:id="rId52"/>
    <p:sldId id="1412" r:id="rId53"/>
    <p:sldId id="430" r:id="rId54"/>
    <p:sldId id="431" r:id="rId55"/>
    <p:sldId id="432" r:id="rId56"/>
    <p:sldId id="1426" r:id="rId57"/>
    <p:sldId id="1408" r:id="rId58"/>
    <p:sldId id="1409" r:id="rId59"/>
    <p:sldId id="1416" r:id="rId60"/>
    <p:sldId id="1413" r:id="rId61"/>
    <p:sldId id="1414" r:id="rId62"/>
    <p:sldId id="1417" r:id="rId63"/>
    <p:sldId id="1418" r:id="rId64"/>
    <p:sldId id="1420" r:id="rId65"/>
    <p:sldId id="1421" r:id="rId66"/>
    <p:sldId id="1422" r:id="rId67"/>
    <p:sldId id="1423" r:id="rId68"/>
    <p:sldId id="1419" r:id="rId69"/>
    <p:sldId id="1401" r:id="rId70"/>
    <p:sldId id="1392" r:id="rId71"/>
    <p:sldId id="427" r:id="rId72"/>
    <p:sldId id="1397" r:id="rId73"/>
    <p:sldId id="421" r:id="rId74"/>
    <p:sldId id="1394" r:id="rId75"/>
    <p:sldId id="392" r:id="rId76"/>
    <p:sldId id="419"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95" autoAdjust="0"/>
  </p:normalViewPr>
  <p:slideViewPr>
    <p:cSldViewPr snapToGrid="0">
      <p:cViewPr varScale="1">
        <p:scale>
          <a:sx n="70" d="100"/>
          <a:sy n="70" d="100"/>
        </p:scale>
        <p:origin x="660" y="54"/>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t>
        <a:bodyPr/>
        <a:lstStyle/>
        <a:p>
          <a:endParaRPr lang="en-US"/>
        </a:p>
      </dgm:t>
    </dgm:pt>
  </dgm:ptLst>
  <dgm:cxnLst>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t>
        <a:bodyPr/>
        <a:lstStyle/>
        <a:p>
          <a:endParaRPr lang="en-US"/>
        </a:p>
      </dgm:t>
    </dgm:pt>
  </dgm:ptLst>
  <dgm:cxnLst>
    <dgm:cxn modelId="{D84C14E1-D00D-473B-BE09-2AEBC440D13A}"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5BBA7D7F-113B-4992-AD4A-F3A933186DAC}" type="presOf" srcId="{24C80DE3-A03E-424E-9773-63BE4D657489}" destId="{A327DEBB-2764-43C8-BD6D-20DCD03BE172}"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A44736-A976-4AAA-B439-7EF072CD8FB3}">
      <dgm:prSet phldrT="[Text]"/>
      <dgm:spPr>
        <a:solidFill>
          <a:schemeClr val="accent4">
            <a:lumMod val="75000"/>
          </a:schemeClr>
        </a:solidFill>
      </dgm:spPr>
      <dgm:t>
        <a:bodyPr/>
        <a:lstStyle/>
        <a:p>
          <a:r>
            <a:rPr lang="en-US" dirty="0"/>
            <a:t>Supportive Services</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Training Services</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t>
        <a:bodyPr/>
        <a:lstStyle/>
        <a:p>
          <a:endParaRPr lang="en-US"/>
        </a:p>
      </dgm:t>
    </dgm:pt>
  </dgm:ptLst>
  <dgm:cxnLst>
    <dgm:cxn modelId="{E7FF6072-3B09-4ABD-9FB3-1643EC41B052}" type="presOf" srcId="{9A388ACC-B305-494E-9412-F7682693BA23}" destId="{A942D91C-A410-4FFE-8163-C7B8B44CB2F3}"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7B3FA3F8-2110-4C38-A706-FAD98A3CD078}" srcId="{24C80DE3-A03E-424E-9773-63BE4D657489}" destId="{81A44736-A976-4AAA-B439-7EF072CD8FB3}" srcOrd="0" destOrd="0" parTransId="{974BA200-230F-4FF4-9BB3-1DA38AAA3901}" sibTransId="{9F9786F5-5DE6-4195-9431-A05C3654CA04}"/>
    <dgm:cxn modelId="{E3E8B0F6-C630-4F36-8BF6-74DC2AD12D1A}" type="presOf" srcId="{81A44736-A976-4AAA-B439-7EF072CD8FB3}" destId="{D0557916-BA6E-4A5D-A9CB-F6558D6385F4}" srcOrd="0" destOrd="0" presId="urn:microsoft.com/office/officeart/2005/8/layout/default"/>
    <dgm:cxn modelId="{D84C14E1-D00D-473B-BE09-2AEBC440D13A}" type="presOf" srcId="{DB6E580F-7BC6-4F04-BA13-B021AC6B2EE4}" destId="{88D8DF11-C416-4642-A7D9-8DF5EF240186}"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a:t>
          </a:r>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Literacy Gains</a:t>
          </a:r>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a:t>Transition</a:t>
          </a:r>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9/22/2020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9/22/2020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94750-4AC1-4C03-897B-6296F950BC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90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14</a:t>
            </a:fld>
            <a:endParaRPr lang="en-US" dirty="0"/>
          </a:p>
        </p:txBody>
      </p:sp>
    </p:spTree>
    <p:extLst>
      <p:ext uri="{BB962C8B-B14F-4D97-AF65-F5344CB8AC3E}">
        <p14:creationId xmlns:p14="http://schemas.microsoft.com/office/powerpoint/2010/main" val="293393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16</a:t>
            </a:fld>
            <a:endParaRPr lang="en-US" dirty="0"/>
          </a:p>
        </p:txBody>
      </p:sp>
    </p:spTree>
    <p:extLst>
      <p:ext uri="{BB962C8B-B14F-4D97-AF65-F5344CB8AC3E}">
        <p14:creationId xmlns:p14="http://schemas.microsoft.com/office/powerpoint/2010/main" val="38785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17</a:t>
            </a:fld>
            <a:endParaRPr lang="en-US" dirty="0"/>
          </a:p>
        </p:txBody>
      </p:sp>
    </p:spTree>
    <p:extLst>
      <p:ext uri="{BB962C8B-B14F-4D97-AF65-F5344CB8AC3E}">
        <p14:creationId xmlns:p14="http://schemas.microsoft.com/office/powerpoint/2010/main" val="88071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18</a:t>
            </a:fld>
            <a:endParaRPr lang="en-US" dirty="0"/>
          </a:p>
        </p:txBody>
      </p:sp>
    </p:spTree>
    <p:extLst>
      <p:ext uri="{BB962C8B-B14F-4D97-AF65-F5344CB8AC3E}">
        <p14:creationId xmlns:p14="http://schemas.microsoft.com/office/powerpoint/2010/main" val="179087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19</a:t>
            </a:fld>
            <a:endParaRPr lang="en-US" dirty="0"/>
          </a:p>
        </p:txBody>
      </p:sp>
    </p:spTree>
    <p:extLst>
      <p:ext uri="{BB962C8B-B14F-4D97-AF65-F5344CB8AC3E}">
        <p14:creationId xmlns:p14="http://schemas.microsoft.com/office/powerpoint/2010/main" val="37163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20</a:t>
            </a:fld>
            <a:endParaRPr lang="en-US" dirty="0"/>
          </a:p>
        </p:txBody>
      </p:sp>
    </p:spTree>
    <p:extLst>
      <p:ext uri="{BB962C8B-B14F-4D97-AF65-F5344CB8AC3E}">
        <p14:creationId xmlns:p14="http://schemas.microsoft.com/office/powerpoint/2010/main" val="134385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25164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22</a:t>
            </a:fld>
            <a:endParaRPr lang="en-US" dirty="0"/>
          </a:p>
        </p:txBody>
      </p:sp>
    </p:spTree>
    <p:extLst>
      <p:ext uri="{BB962C8B-B14F-4D97-AF65-F5344CB8AC3E}">
        <p14:creationId xmlns:p14="http://schemas.microsoft.com/office/powerpoint/2010/main" val="413008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23</a:t>
            </a:fld>
            <a:endParaRPr lang="en-US" dirty="0"/>
          </a:p>
        </p:txBody>
      </p:sp>
    </p:spTree>
    <p:extLst>
      <p:ext uri="{BB962C8B-B14F-4D97-AF65-F5344CB8AC3E}">
        <p14:creationId xmlns:p14="http://schemas.microsoft.com/office/powerpoint/2010/main" val="258651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24</a:t>
            </a:fld>
            <a:endParaRPr lang="en-US" dirty="0"/>
          </a:p>
        </p:txBody>
      </p:sp>
    </p:spTree>
    <p:extLst>
      <p:ext uri="{BB962C8B-B14F-4D97-AF65-F5344CB8AC3E}">
        <p14:creationId xmlns:p14="http://schemas.microsoft.com/office/powerpoint/2010/main" val="354409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4</a:t>
            </a:fld>
            <a:endParaRPr lang="en-US" dirty="0"/>
          </a:p>
        </p:txBody>
      </p:sp>
    </p:spTree>
    <p:extLst>
      <p:ext uri="{BB962C8B-B14F-4D97-AF65-F5344CB8AC3E}">
        <p14:creationId xmlns:p14="http://schemas.microsoft.com/office/powerpoint/2010/main" val="289591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25</a:t>
            </a:fld>
            <a:endParaRPr lang="en-US" dirty="0"/>
          </a:p>
        </p:txBody>
      </p:sp>
    </p:spTree>
    <p:extLst>
      <p:ext uri="{BB962C8B-B14F-4D97-AF65-F5344CB8AC3E}">
        <p14:creationId xmlns:p14="http://schemas.microsoft.com/office/powerpoint/2010/main" val="218571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26</a:t>
            </a:fld>
            <a:endParaRPr lang="en-US" dirty="0"/>
          </a:p>
        </p:txBody>
      </p:sp>
    </p:spTree>
    <p:extLst>
      <p:ext uri="{BB962C8B-B14F-4D97-AF65-F5344CB8AC3E}">
        <p14:creationId xmlns:p14="http://schemas.microsoft.com/office/powerpoint/2010/main" val="3825676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27</a:t>
            </a:fld>
            <a:endParaRPr lang="en-US" dirty="0"/>
          </a:p>
        </p:txBody>
      </p:sp>
    </p:spTree>
    <p:extLst>
      <p:ext uri="{BB962C8B-B14F-4D97-AF65-F5344CB8AC3E}">
        <p14:creationId xmlns:p14="http://schemas.microsoft.com/office/powerpoint/2010/main" val="405271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28</a:t>
            </a:fld>
            <a:endParaRPr lang="en-US" dirty="0"/>
          </a:p>
        </p:txBody>
      </p:sp>
    </p:spTree>
    <p:extLst>
      <p:ext uri="{BB962C8B-B14F-4D97-AF65-F5344CB8AC3E}">
        <p14:creationId xmlns:p14="http://schemas.microsoft.com/office/powerpoint/2010/main" val="361773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29</a:t>
            </a:fld>
            <a:endParaRPr lang="en-US" dirty="0"/>
          </a:p>
        </p:txBody>
      </p:sp>
    </p:spTree>
    <p:extLst>
      <p:ext uri="{BB962C8B-B14F-4D97-AF65-F5344CB8AC3E}">
        <p14:creationId xmlns:p14="http://schemas.microsoft.com/office/powerpoint/2010/main" val="284289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30</a:t>
            </a:fld>
            <a:endParaRPr lang="en-US" dirty="0"/>
          </a:p>
        </p:txBody>
      </p:sp>
    </p:spTree>
    <p:extLst>
      <p:ext uri="{BB962C8B-B14F-4D97-AF65-F5344CB8AC3E}">
        <p14:creationId xmlns:p14="http://schemas.microsoft.com/office/powerpoint/2010/main" val="269749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32</a:t>
            </a:fld>
            <a:endParaRPr lang="en-US" dirty="0"/>
          </a:p>
        </p:txBody>
      </p:sp>
    </p:spTree>
    <p:extLst>
      <p:ext uri="{BB962C8B-B14F-4D97-AF65-F5344CB8AC3E}">
        <p14:creationId xmlns:p14="http://schemas.microsoft.com/office/powerpoint/2010/main" val="194570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33</a:t>
            </a:fld>
            <a:endParaRPr lang="en-US" dirty="0"/>
          </a:p>
        </p:txBody>
      </p:sp>
    </p:spTree>
    <p:extLst>
      <p:ext uri="{BB962C8B-B14F-4D97-AF65-F5344CB8AC3E}">
        <p14:creationId xmlns:p14="http://schemas.microsoft.com/office/powerpoint/2010/main" val="2767757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34</a:t>
            </a:fld>
            <a:endParaRPr lang="en-US" dirty="0"/>
          </a:p>
        </p:txBody>
      </p:sp>
    </p:spTree>
    <p:extLst>
      <p:ext uri="{BB962C8B-B14F-4D97-AF65-F5344CB8AC3E}">
        <p14:creationId xmlns:p14="http://schemas.microsoft.com/office/powerpoint/2010/main" val="2556654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35</a:t>
            </a:fld>
            <a:endParaRPr lang="en-US" dirty="0"/>
          </a:p>
        </p:txBody>
      </p:sp>
    </p:spTree>
    <p:extLst>
      <p:ext uri="{BB962C8B-B14F-4D97-AF65-F5344CB8AC3E}">
        <p14:creationId xmlns:p14="http://schemas.microsoft.com/office/powerpoint/2010/main" val="337326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5</a:t>
            </a:fld>
            <a:endParaRPr lang="en-US" dirty="0"/>
          </a:p>
        </p:txBody>
      </p:sp>
    </p:spTree>
    <p:extLst>
      <p:ext uri="{BB962C8B-B14F-4D97-AF65-F5344CB8AC3E}">
        <p14:creationId xmlns:p14="http://schemas.microsoft.com/office/powerpoint/2010/main" val="58828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36</a:t>
            </a:fld>
            <a:endParaRPr lang="en-US" dirty="0"/>
          </a:p>
        </p:txBody>
      </p:sp>
    </p:spTree>
    <p:extLst>
      <p:ext uri="{BB962C8B-B14F-4D97-AF65-F5344CB8AC3E}">
        <p14:creationId xmlns:p14="http://schemas.microsoft.com/office/powerpoint/2010/main" val="27229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37</a:t>
            </a:fld>
            <a:endParaRPr lang="en-US" dirty="0"/>
          </a:p>
        </p:txBody>
      </p:sp>
    </p:spTree>
    <p:extLst>
      <p:ext uri="{BB962C8B-B14F-4D97-AF65-F5344CB8AC3E}">
        <p14:creationId xmlns:p14="http://schemas.microsoft.com/office/powerpoint/2010/main" val="1903748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38</a:t>
            </a:fld>
            <a:endParaRPr lang="en-US" dirty="0"/>
          </a:p>
        </p:txBody>
      </p:sp>
    </p:spTree>
    <p:extLst>
      <p:ext uri="{BB962C8B-B14F-4D97-AF65-F5344CB8AC3E}">
        <p14:creationId xmlns:p14="http://schemas.microsoft.com/office/powerpoint/2010/main" val="2516453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39</a:t>
            </a:fld>
            <a:endParaRPr lang="en-US" dirty="0"/>
          </a:p>
        </p:txBody>
      </p:sp>
    </p:spTree>
    <p:extLst>
      <p:ext uri="{BB962C8B-B14F-4D97-AF65-F5344CB8AC3E}">
        <p14:creationId xmlns:p14="http://schemas.microsoft.com/office/powerpoint/2010/main" val="3834481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40</a:t>
            </a:fld>
            <a:endParaRPr lang="en-US" dirty="0"/>
          </a:p>
        </p:txBody>
      </p:sp>
    </p:spTree>
    <p:extLst>
      <p:ext uri="{BB962C8B-B14F-4D97-AF65-F5344CB8AC3E}">
        <p14:creationId xmlns:p14="http://schemas.microsoft.com/office/powerpoint/2010/main" val="4153705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41</a:t>
            </a:fld>
            <a:endParaRPr lang="en-US" dirty="0"/>
          </a:p>
        </p:txBody>
      </p:sp>
    </p:spTree>
    <p:extLst>
      <p:ext uri="{BB962C8B-B14F-4D97-AF65-F5344CB8AC3E}">
        <p14:creationId xmlns:p14="http://schemas.microsoft.com/office/powerpoint/2010/main" val="2055534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42</a:t>
            </a:fld>
            <a:endParaRPr lang="en-US" dirty="0"/>
          </a:p>
        </p:txBody>
      </p:sp>
    </p:spTree>
    <p:extLst>
      <p:ext uri="{BB962C8B-B14F-4D97-AF65-F5344CB8AC3E}">
        <p14:creationId xmlns:p14="http://schemas.microsoft.com/office/powerpoint/2010/main" val="1085381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49</a:t>
            </a:fld>
            <a:endParaRPr lang="en-US" dirty="0"/>
          </a:p>
        </p:txBody>
      </p:sp>
    </p:spTree>
    <p:extLst>
      <p:ext uri="{BB962C8B-B14F-4D97-AF65-F5344CB8AC3E}">
        <p14:creationId xmlns:p14="http://schemas.microsoft.com/office/powerpoint/2010/main" val="241755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50</a:t>
            </a:fld>
            <a:endParaRPr lang="en-US" dirty="0"/>
          </a:p>
        </p:txBody>
      </p:sp>
    </p:spTree>
    <p:extLst>
      <p:ext uri="{BB962C8B-B14F-4D97-AF65-F5344CB8AC3E}">
        <p14:creationId xmlns:p14="http://schemas.microsoft.com/office/powerpoint/2010/main" val="45176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51</a:t>
            </a:fld>
            <a:endParaRPr lang="en-US" dirty="0"/>
          </a:p>
        </p:txBody>
      </p:sp>
    </p:spTree>
    <p:extLst>
      <p:ext uri="{BB962C8B-B14F-4D97-AF65-F5344CB8AC3E}">
        <p14:creationId xmlns:p14="http://schemas.microsoft.com/office/powerpoint/2010/main" val="240818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6</a:t>
            </a:fld>
            <a:endParaRPr lang="en-US" dirty="0"/>
          </a:p>
        </p:txBody>
      </p:sp>
    </p:spTree>
    <p:extLst>
      <p:ext uri="{BB962C8B-B14F-4D97-AF65-F5344CB8AC3E}">
        <p14:creationId xmlns:p14="http://schemas.microsoft.com/office/powerpoint/2010/main" val="797321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66</a:t>
            </a:fld>
            <a:endParaRPr lang="en-US" dirty="0"/>
          </a:p>
        </p:txBody>
      </p:sp>
    </p:spTree>
    <p:extLst>
      <p:ext uri="{BB962C8B-B14F-4D97-AF65-F5344CB8AC3E}">
        <p14:creationId xmlns:p14="http://schemas.microsoft.com/office/powerpoint/2010/main" val="2571052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67</a:t>
            </a:fld>
            <a:endParaRPr lang="en-US" dirty="0"/>
          </a:p>
        </p:txBody>
      </p:sp>
    </p:spTree>
    <p:extLst>
      <p:ext uri="{BB962C8B-B14F-4D97-AF65-F5344CB8AC3E}">
        <p14:creationId xmlns:p14="http://schemas.microsoft.com/office/powerpoint/2010/main" val="3499460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68</a:t>
            </a:fld>
            <a:endParaRPr lang="en-US" dirty="0"/>
          </a:p>
        </p:txBody>
      </p:sp>
    </p:spTree>
    <p:extLst>
      <p:ext uri="{BB962C8B-B14F-4D97-AF65-F5344CB8AC3E}">
        <p14:creationId xmlns:p14="http://schemas.microsoft.com/office/powerpoint/2010/main" val="64234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69</a:t>
            </a:fld>
            <a:endParaRPr lang="en-US" dirty="0"/>
          </a:p>
        </p:txBody>
      </p:sp>
    </p:spTree>
    <p:extLst>
      <p:ext uri="{BB962C8B-B14F-4D97-AF65-F5344CB8AC3E}">
        <p14:creationId xmlns:p14="http://schemas.microsoft.com/office/powerpoint/2010/main" val="3040317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7C8DA2-A479-4C49-8E28-1E19AE127B25}" type="slidenum">
              <a:rPr lang="en-US" smtClean="0"/>
              <a:pPr>
                <a:defRPr/>
              </a:pPr>
              <a:t>70</a:t>
            </a:fld>
            <a:endParaRPr lang="en-US" dirty="0"/>
          </a:p>
        </p:txBody>
      </p:sp>
    </p:spTree>
    <p:extLst>
      <p:ext uri="{BB962C8B-B14F-4D97-AF65-F5344CB8AC3E}">
        <p14:creationId xmlns:p14="http://schemas.microsoft.com/office/powerpoint/2010/main" val="3826798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71</a:t>
            </a:fld>
            <a:endParaRPr lang="en-US" dirty="0"/>
          </a:p>
        </p:txBody>
      </p:sp>
    </p:spTree>
    <p:extLst>
      <p:ext uri="{BB962C8B-B14F-4D97-AF65-F5344CB8AC3E}">
        <p14:creationId xmlns:p14="http://schemas.microsoft.com/office/powerpoint/2010/main" val="3235004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72</a:t>
            </a:fld>
            <a:endParaRPr lang="en-US" dirty="0"/>
          </a:p>
        </p:txBody>
      </p:sp>
    </p:spTree>
    <p:extLst>
      <p:ext uri="{BB962C8B-B14F-4D97-AF65-F5344CB8AC3E}">
        <p14:creationId xmlns:p14="http://schemas.microsoft.com/office/powerpoint/2010/main" val="360290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7</a:t>
            </a:fld>
            <a:endParaRPr lang="en-US" dirty="0"/>
          </a:p>
        </p:txBody>
      </p:sp>
    </p:spTree>
    <p:extLst>
      <p:ext uri="{BB962C8B-B14F-4D97-AF65-F5344CB8AC3E}">
        <p14:creationId xmlns:p14="http://schemas.microsoft.com/office/powerpoint/2010/main" val="327729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10</a:t>
            </a:fld>
            <a:endParaRPr lang="en-US" dirty="0"/>
          </a:p>
        </p:txBody>
      </p:sp>
    </p:spTree>
    <p:extLst>
      <p:ext uri="{BB962C8B-B14F-4D97-AF65-F5344CB8AC3E}">
        <p14:creationId xmlns:p14="http://schemas.microsoft.com/office/powerpoint/2010/main" val="2617518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11</a:t>
            </a:fld>
            <a:endParaRPr lang="en-US" dirty="0"/>
          </a:p>
        </p:txBody>
      </p:sp>
    </p:spTree>
    <p:extLst>
      <p:ext uri="{BB962C8B-B14F-4D97-AF65-F5344CB8AC3E}">
        <p14:creationId xmlns:p14="http://schemas.microsoft.com/office/powerpoint/2010/main" val="417196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12</a:t>
            </a:fld>
            <a:endParaRPr lang="en-US" dirty="0"/>
          </a:p>
        </p:txBody>
      </p:sp>
    </p:spTree>
    <p:extLst>
      <p:ext uri="{BB962C8B-B14F-4D97-AF65-F5344CB8AC3E}">
        <p14:creationId xmlns:p14="http://schemas.microsoft.com/office/powerpoint/2010/main" val="196449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13</a:t>
            </a:fld>
            <a:endParaRPr lang="en-US" dirty="0"/>
          </a:p>
        </p:txBody>
      </p:sp>
    </p:spTree>
    <p:extLst>
      <p:ext uri="{BB962C8B-B14F-4D97-AF65-F5344CB8AC3E}">
        <p14:creationId xmlns:p14="http://schemas.microsoft.com/office/powerpoint/2010/main" val="201319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77567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548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631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995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46659257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206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9/22/2020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dirty="0"/>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about:blank"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578" y="506220"/>
            <a:ext cx="10515600" cy="717296"/>
          </a:xfrm>
        </p:spPr>
        <p:txBody>
          <a:bodyPr>
            <a:normAutofit fontScale="90000"/>
          </a:bodyPr>
          <a:lstStyle/>
          <a:p>
            <a:r>
              <a:rPr lang="en-US" dirty="0" smtClean="0"/>
              <a:t>CAEP Accountability Advanced 2020-21</a:t>
            </a:r>
            <a:endParaRPr lang="en-US" dirty="0"/>
          </a:p>
        </p:txBody>
      </p:sp>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10" name="Content Placeholder 2">
            <a:extLst>
              <a:ext uri="{FF2B5EF4-FFF2-40B4-BE49-F238E27FC236}">
                <a16:creationId xmlns:a16="http://schemas.microsoft.com/office/drawing/2014/main" id="{3FDCF60C-2193-4508-9C82-43EAEDE9074A}"/>
              </a:ext>
            </a:extLst>
          </p:cNvPr>
          <p:cNvSpPr txBox="1">
            <a:spLocks/>
          </p:cNvSpPr>
          <p:nvPr/>
        </p:nvSpPr>
        <p:spPr>
          <a:xfrm>
            <a:off x="838200" y="1223516"/>
            <a:ext cx="10515600" cy="4653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600" dirty="0" smtClean="0">
                <a:solidFill>
                  <a:sysClr val="windowText" lastClr="000000"/>
                </a:solidFill>
                <a:latin typeface="Calibri" panose="020F0502020204030204"/>
              </a:rPr>
              <a:t>Review: COVID-19’s </a:t>
            </a:r>
            <a:r>
              <a:rPr lang="en-US" sz="3600" dirty="0">
                <a:solidFill>
                  <a:sysClr val="windowText" lastClr="000000"/>
                </a:solidFill>
                <a:latin typeface="Calibri" panose="020F0502020204030204"/>
              </a:rPr>
              <a:t>Effect on Adult Education</a:t>
            </a:r>
          </a:p>
          <a:p>
            <a:pPr lvl="0">
              <a:defRPr/>
            </a:pPr>
            <a:r>
              <a:rPr lang="en-US" sz="3600" dirty="0">
                <a:solidFill>
                  <a:sysClr val="windowText" lastClr="000000"/>
                </a:solidFill>
                <a:latin typeface="Calibri" panose="020F0502020204030204"/>
              </a:rPr>
              <a:t>CAEP Programs </a:t>
            </a:r>
            <a:r>
              <a:rPr lang="en-US" sz="3600" dirty="0" smtClean="0">
                <a:solidFill>
                  <a:sysClr val="windowText" lastClr="000000"/>
                </a:solidFill>
                <a:latin typeface="Calibri" panose="020F0502020204030204"/>
              </a:rPr>
              <a:t>Update for </a:t>
            </a:r>
            <a:r>
              <a:rPr lang="en-US" sz="3600" dirty="0">
                <a:solidFill>
                  <a:sysClr val="windowText" lastClr="000000"/>
                </a:solidFill>
                <a:latin typeface="Calibri" panose="020F0502020204030204"/>
              </a:rPr>
              <a:t>2020-21</a:t>
            </a:r>
          </a:p>
          <a:p>
            <a:pPr lvl="0">
              <a:defRPr/>
            </a:pPr>
            <a:r>
              <a:rPr lang="en-US" sz="3600" dirty="0" smtClean="0">
                <a:solidFill>
                  <a:sysClr val="windowText" lastClr="000000"/>
                </a:solidFill>
                <a:latin typeface="Calibri" panose="020F0502020204030204"/>
              </a:rPr>
              <a:t>CAEP Outcomes and Services</a:t>
            </a:r>
          </a:p>
          <a:p>
            <a:pPr lvl="1">
              <a:defRPr/>
            </a:pPr>
            <a:r>
              <a:rPr lang="en-US" sz="3200" dirty="0" smtClean="0">
                <a:solidFill>
                  <a:sysClr val="windowText" lastClr="000000"/>
                </a:solidFill>
                <a:latin typeface="Calibri" panose="020F0502020204030204"/>
              </a:rPr>
              <a:t>Review of Key Training Issues</a:t>
            </a:r>
          </a:p>
          <a:p>
            <a:pPr lvl="1">
              <a:defRPr/>
            </a:pPr>
            <a:r>
              <a:rPr lang="en-US" sz="3200" dirty="0" smtClean="0">
                <a:solidFill>
                  <a:sysClr val="windowText" lastClr="000000"/>
                </a:solidFill>
                <a:latin typeface="Calibri" panose="020F0502020204030204"/>
              </a:rPr>
              <a:t>New Outcome: Immigrant Integration Indicator (I3) </a:t>
            </a:r>
          </a:p>
          <a:p>
            <a:pPr>
              <a:defRPr/>
            </a:pPr>
            <a:r>
              <a:rPr lang="en-US" sz="3600" dirty="0" smtClean="0">
                <a:solidFill>
                  <a:sysClr val="windowText" lastClr="000000"/>
                </a:solidFill>
                <a:latin typeface="Calibri" panose="020F0502020204030204"/>
              </a:rPr>
              <a:t>CAEP Reports in TE</a:t>
            </a:r>
          </a:p>
          <a:p>
            <a:pPr>
              <a:defRPr/>
            </a:pPr>
            <a:r>
              <a:rPr lang="en-US" sz="3600" dirty="0" smtClean="0">
                <a:solidFill>
                  <a:sysClr val="windowText" lastClr="000000"/>
                </a:solidFill>
                <a:latin typeface="Calibri" panose="020F0502020204030204"/>
              </a:rPr>
              <a:t>Qualitative and Quantitative Troubleshooting</a:t>
            </a:r>
          </a:p>
          <a:p>
            <a:pPr lvl="1">
              <a:defRPr/>
            </a:pPr>
            <a:r>
              <a:rPr lang="en-US" sz="3200" dirty="0" smtClean="0">
                <a:solidFill>
                  <a:sysClr val="windowText" lastClr="000000"/>
                </a:solidFill>
                <a:latin typeface="Calibri" panose="020F0502020204030204"/>
              </a:rPr>
              <a:t>“Qualitative” review of identifying outcomes</a:t>
            </a:r>
          </a:p>
          <a:p>
            <a:pPr lvl="1">
              <a:defRPr/>
            </a:pPr>
            <a:r>
              <a:rPr lang="en-US" sz="3200" dirty="0" smtClean="0">
                <a:solidFill>
                  <a:sysClr val="windowText" lastClr="000000"/>
                </a:solidFill>
                <a:latin typeface="Calibri" panose="020F0502020204030204"/>
              </a:rPr>
              <a:t>“Quantitative” review of managing TE reports</a:t>
            </a:r>
          </a:p>
          <a:p>
            <a:pPr>
              <a:defRPr/>
            </a:pPr>
            <a:endParaRPr lang="en-US" sz="3600" dirty="0" smtClean="0">
              <a:solidFill>
                <a:sysClr val="windowText" lastClr="000000"/>
              </a:solidFill>
              <a:latin typeface="Calibri" panose="020F0502020204030204"/>
            </a:endParaRPr>
          </a:p>
          <a:p>
            <a:pPr>
              <a:defRPr/>
            </a:pPr>
            <a:endParaRPr lang="en-US" sz="3600" dirty="0">
              <a:solidFill>
                <a:sysClr val="windowText" lastClr="000000"/>
              </a:solidFill>
              <a:latin typeface="Calibri" panose="020F0502020204030204"/>
            </a:endParaRPr>
          </a:p>
          <a:p>
            <a:pPr lvl="0">
              <a:defRPr/>
            </a:pPr>
            <a:endParaRPr lang="en-US" sz="3600" dirty="0">
              <a:solidFill>
                <a:sysClr val="windowText" lastClr="000000"/>
              </a:solidFill>
              <a:latin typeface="Calibri" panose="020F0502020204030204"/>
            </a:endParaRPr>
          </a:p>
          <a:p>
            <a:pPr lvl="0">
              <a:defRPr/>
            </a:pPr>
            <a:endParaRPr lang="en-US" sz="3600" dirty="0">
              <a:solidFill>
                <a:sysClr val="windowText" lastClr="000000"/>
              </a:solidFill>
              <a:latin typeface="Calibri" panose="020F0502020204030204"/>
            </a:endParaRPr>
          </a:p>
        </p:txBody>
      </p:sp>
    </p:spTree>
    <p:extLst>
      <p:ext uri="{BB962C8B-B14F-4D97-AF65-F5344CB8AC3E}">
        <p14:creationId xmlns:p14="http://schemas.microsoft.com/office/powerpoint/2010/main" val="7348044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0289"/>
          </a:xfrm>
        </p:spPr>
        <p:txBody>
          <a:bodyPr/>
          <a:lstStyle/>
          <a:p>
            <a:r>
              <a:rPr lang="en-US" dirty="0" smtClean="0"/>
              <a:t>CAEP Reporting: Adults Served</a:t>
            </a:r>
            <a:endParaRPr lang="en-US" dirty="0"/>
          </a:p>
        </p:txBody>
      </p:sp>
      <p:sp>
        <p:nvSpPr>
          <p:cNvPr id="3" name="Content Placeholder 2"/>
          <p:cNvSpPr>
            <a:spLocks noGrp="1"/>
          </p:cNvSpPr>
          <p:nvPr>
            <p:ph idx="1"/>
          </p:nvPr>
        </p:nvSpPr>
        <p:spPr>
          <a:xfrm>
            <a:off x="941696" y="1566832"/>
            <a:ext cx="10181230" cy="4938969"/>
          </a:xfrm>
        </p:spPr>
        <p:txBody>
          <a:bodyPr>
            <a:noAutofit/>
          </a:bodyPr>
          <a:lstStyle/>
          <a:p>
            <a:pPr marL="0" indent="0">
              <a:buNone/>
            </a:pPr>
            <a:r>
              <a:rPr lang="en-US" sz="3600" dirty="0"/>
              <a:t>CAEP reports the number of “</a:t>
            </a:r>
            <a:r>
              <a:rPr lang="en-US" sz="3600" b="1" dirty="0"/>
              <a:t>Adults Served” </a:t>
            </a:r>
            <a:r>
              <a:rPr lang="en-US" sz="3600" dirty="0" smtClean="0"/>
              <a:t>which </a:t>
            </a:r>
            <a:r>
              <a:rPr lang="en-US" sz="3600" dirty="0"/>
              <a:t>includes three categories:</a:t>
            </a:r>
          </a:p>
          <a:p>
            <a:pPr marL="0" indent="0">
              <a:buNone/>
            </a:pPr>
            <a:endParaRPr lang="en-US" sz="3600" dirty="0"/>
          </a:p>
          <a:p>
            <a:pPr marL="971550" lvl="1" indent="-514350">
              <a:buFont typeface="+mj-lt"/>
              <a:buAutoNum type="arabicPeriod"/>
            </a:pPr>
            <a:r>
              <a:rPr lang="en-US" sz="3200" dirty="0"/>
              <a:t>Service only students</a:t>
            </a:r>
          </a:p>
          <a:p>
            <a:pPr marL="971550" lvl="1" indent="-514350">
              <a:buFont typeface="+mj-lt"/>
              <a:buAutoNum type="arabicPeriod"/>
            </a:pPr>
            <a:r>
              <a:rPr lang="en-US" sz="3200" dirty="0"/>
              <a:t>Students receiving 1-11 instructional contact hours</a:t>
            </a:r>
          </a:p>
          <a:p>
            <a:pPr marL="971550" lvl="1" indent="-514350">
              <a:buFont typeface="+mj-lt"/>
              <a:buAutoNum type="arabicPeriod"/>
            </a:pPr>
            <a:r>
              <a:rPr lang="en-US" sz="3200" b="1" dirty="0"/>
              <a:t>Participants </a:t>
            </a:r>
            <a:r>
              <a:rPr lang="en-US" sz="3200" dirty="0"/>
              <a:t>who received 12 or more instructional contact hours over a single program year. </a:t>
            </a:r>
          </a:p>
        </p:txBody>
      </p:sp>
      <p:pic>
        <p:nvPicPr>
          <p:cNvPr id="5" name="Picture 4">
            <a:extLst>
              <a:ext uri="{FF2B5EF4-FFF2-40B4-BE49-F238E27FC236}">
                <a16:creationId xmlns:a16="http://schemas.microsoft.com/office/drawing/2014/main" id="{2676B70D-B1C6-4E3B-AEFD-E39DADE8977F}"/>
              </a:ext>
            </a:extLst>
          </p:cNvPr>
          <p:cNvPicPr>
            <a:picLocks noChangeAspect="1"/>
          </p:cNvPicPr>
          <p:nvPr/>
        </p:nvPicPr>
        <p:blipFill>
          <a:blip r:embed="rId3"/>
          <a:stretch>
            <a:fillRect/>
          </a:stretch>
        </p:blipFill>
        <p:spPr>
          <a:xfrm>
            <a:off x="80352" y="6218531"/>
            <a:ext cx="2188654" cy="548688"/>
          </a:xfrm>
          <a:prstGeom prst="rect">
            <a:avLst/>
          </a:prstGeom>
        </p:spPr>
      </p:pic>
    </p:spTree>
    <p:extLst>
      <p:ext uri="{BB962C8B-B14F-4D97-AF65-F5344CB8AC3E}">
        <p14:creationId xmlns:p14="http://schemas.microsoft.com/office/powerpoint/2010/main" val="131000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CAEP Reporting: Hours by Program</a:t>
            </a:r>
            <a:endParaRPr lang="en-US" dirty="0"/>
          </a:p>
        </p:txBody>
      </p:sp>
      <p:sp>
        <p:nvSpPr>
          <p:cNvPr id="3" name="Content Placeholder 2"/>
          <p:cNvSpPr>
            <a:spLocks noGrp="1"/>
          </p:cNvSpPr>
          <p:nvPr>
            <p:ph idx="1"/>
          </p:nvPr>
        </p:nvSpPr>
        <p:spPr>
          <a:xfrm>
            <a:off x="838200" y="1690688"/>
            <a:ext cx="10515600" cy="4744618"/>
          </a:xfrm>
        </p:spPr>
        <p:txBody>
          <a:bodyPr>
            <a:normAutofit/>
          </a:bodyPr>
          <a:lstStyle/>
          <a:p>
            <a:pPr marL="0" indent="0">
              <a:buNone/>
            </a:pPr>
            <a:r>
              <a:rPr lang="en-US" sz="3200" b="1" dirty="0"/>
              <a:t>Enrollment / Instructional Hours </a:t>
            </a:r>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p:txBody>
      </p:sp>
      <p:pic>
        <p:nvPicPr>
          <p:cNvPr id="5" name="Picture 4">
            <a:extLst>
              <a:ext uri="{FF2B5EF4-FFF2-40B4-BE49-F238E27FC236}">
                <a16:creationId xmlns:a16="http://schemas.microsoft.com/office/drawing/2014/main" id="{318681F7-4B64-42B1-8E92-66FC37FCBBA5}"/>
              </a:ext>
            </a:extLst>
          </p:cNvPr>
          <p:cNvPicPr>
            <a:picLocks noChangeAspect="1"/>
          </p:cNvPicPr>
          <p:nvPr/>
        </p:nvPicPr>
        <p:blipFill>
          <a:blip r:embed="rId3"/>
          <a:stretch>
            <a:fillRect/>
          </a:stretch>
        </p:blipFill>
        <p:spPr>
          <a:xfrm>
            <a:off x="80351" y="6309312"/>
            <a:ext cx="2188654" cy="548688"/>
          </a:xfrm>
          <a:prstGeom prst="rect">
            <a:avLst/>
          </a:prstGeom>
        </p:spPr>
      </p:pic>
    </p:spTree>
    <p:extLst>
      <p:ext uri="{BB962C8B-B14F-4D97-AF65-F5344CB8AC3E}">
        <p14:creationId xmlns:p14="http://schemas.microsoft.com/office/powerpoint/2010/main" val="30444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normAutofit/>
          </a:bodyPr>
          <a:lstStyle/>
          <a:p>
            <a:r>
              <a:rPr lang="en-US" dirty="0" smtClean="0"/>
              <a:t>CAEP Program Reporting: Instructional Hours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sz="3200" b="1" dirty="0"/>
              <a:t>Enrollment / Instructional Hours</a:t>
            </a:r>
          </a:p>
          <a:p>
            <a:pPr marL="0" indent="0">
              <a:buNone/>
            </a:pPr>
            <a:endParaRPr lang="en-US" dirty="0"/>
          </a:p>
          <a:p>
            <a:pPr marL="0" indent="0">
              <a:buNone/>
            </a:pPr>
            <a:r>
              <a:rPr lang="en-US" sz="3200" dirty="0"/>
              <a:t>An instructional hour must meet OCTAE guidelines </a:t>
            </a:r>
            <a:r>
              <a:rPr lang="en-US" sz="3200" b="1" i="1" dirty="0"/>
              <a:t>and be associated with an instructional program</a:t>
            </a:r>
            <a:r>
              <a:rPr lang="en-US" sz="3200" dirty="0"/>
              <a:t>. Thereby, service hours must not be commingled with instructional hours.</a:t>
            </a:r>
          </a:p>
          <a:p>
            <a:r>
              <a:rPr lang="en-US" sz="3200" dirty="0"/>
              <a:t>CAEP will not track service hours. </a:t>
            </a:r>
          </a:p>
          <a:p>
            <a:r>
              <a:rPr lang="en-US" sz="3200" dirty="0"/>
              <a:t>CAEP will only report instructional hours for NOVA program area reporting. </a:t>
            </a:r>
          </a:p>
          <a:p>
            <a:pPr marL="0" indent="0">
              <a:buNone/>
            </a:pPr>
            <a:endParaRPr lang="en-US" sz="3200" dirty="0"/>
          </a:p>
        </p:txBody>
      </p:sp>
      <p:pic>
        <p:nvPicPr>
          <p:cNvPr id="5" name="Picture 4">
            <a:extLst>
              <a:ext uri="{FF2B5EF4-FFF2-40B4-BE49-F238E27FC236}">
                <a16:creationId xmlns:a16="http://schemas.microsoft.com/office/drawing/2014/main" id="{365B877C-FF24-41A3-98EC-2A2E9AE27553}"/>
              </a:ext>
            </a:extLst>
          </p:cNvPr>
          <p:cNvPicPr>
            <a:picLocks noChangeAspect="1"/>
          </p:cNvPicPr>
          <p:nvPr/>
        </p:nvPicPr>
        <p:blipFill>
          <a:blip r:embed="rId3"/>
          <a:stretch>
            <a:fillRect/>
          </a:stretch>
        </p:blipFill>
        <p:spPr>
          <a:xfrm>
            <a:off x="90626" y="6218531"/>
            <a:ext cx="2188654" cy="548688"/>
          </a:xfrm>
          <a:prstGeom prst="rect">
            <a:avLst/>
          </a:prstGeom>
        </p:spPr>
      </p:pic>
    </p:spTree>
    <p:extLst>
      <p:ext uri="{BB962C8B-B14F-4D97-AF65-F5344CB8AC3E}">
        <p14:creationId xmlns:p14="http://schemas.microsoft.com/office/powerpoint/2010/main" val="368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CAEP Program Reporting: </a:t>
            </a:r>
            <a:r>
              <a:rPr lang="en-US" dirty="0"/>
              <a:t>Instructional Hours</a:t>
            </a:r>
          </a:p>
        </p:txBody>
      </p:sp>
      <p:sp>
        <p:nvSpPr>
          <p:cNvPr id="3" name="Content Placeholder 2"/>
          <p:cNvSpPr>
            <a:spLocks noGrp="1"/>
          </p:cNvSpPr>
          <p:nvPr>
            <p:ph idx="1"/>
          </p:nvPr>
        </p:nvSpPr>
        <p:spPr/>
        <p:txBody>
          <a:bodyPr>
            <a:normAutofit lnSpcReduction="10000"/>
          </a:bodyPr>
          <a:lstStyle/>
          <a:p>
            <a:pPr marL="0" indent="0">
              <a:buNone/>
            </a:pPr>
            <a:r>
              <a:rPr lang="en-US" sz="3200" b="1" dirty="0"/>
              <a:t>Contact Hours Definition</a:t>
            </a:r>
            <a:r>
              <a:rPr lang="en-US" dirty="0"/>
              <a:t>.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3"/>
              </a:rPr>
              <a:t>https://www.nrsweb.org/sites/default/files/NRS_TA_Guide.pdf</a:t>
            </a:r>
            <a:endParaRPr lang="en-US" dirty="0"/>
          </a:p>
          <a:p>
            <a:pPr marL="0" indent="0">
              <a:buNone/>
            </a:pPr>
            <a:endParaRPr lang="en-US" dirty="0"/>
          </a:p>
        </p:txBody>
      </p:sp>
      <p:pic>
        <p:nvPicPr>
          <p:cNvPr id="5" name="Picture 4">
            <a:extLst>
              <a:ext uri="{FF2B5EF4-FFF2-40B4-BE49-F238E27FC236}">
                <a16:creationId xmlns:a16="http://schemas.microsoft.com/office/drawing/2014/main" id="{CD1CA6C0-D1A2-4274-9B55-A57C16D569F0}"/>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419382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219607"/>
            <a:ext cx="10712355" cy="971969"/>
          </a:xfrm>
        </p:spPr>
        <p:txBody>
          <a:bodyPr>
            <a:normAutofit fontScale="90000"/>
          </a:bodyPr>
          <a:lstStyle/>
          <a:p>
            <a:r>
              <a:rPr lang="en-US" dirty="0" smtClean="0"/>
              <a:t>CAEP Program Reporting: Student </a:t>
            </a:r>
            <a:r>
              <a:rPr lang="en-US" dirty="0"/>
              <a:t>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682539" y="2060235"/>
            <a:ext cx="2205486" cy="3882117"/>
          </a:xfrm>
          <a:prstGeom prst="rect">
            <a:avLst/>
          </a:prstGeom>
          <a:noFill/>
          <a:ln w="9525">
            <a:noFill/>
            <a:miter lim="800000"/>
            <a:headEnd/>
            <a:tailEnd/>
          </a:ln>
        </p:spPr>
      </p:pic>
      <p:sp>
        <p:nvSpPr>
          <p:cNvPr id="6" name="Right Arrow 5"/>
          <p:cNvSpPr/>
          <p:nvPr/>
        </p:nvSpPr>
        <p:spPr>
          <a:xfrm>
            <a:off x="8883446"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ight Arrow 6"/>
          <p:cNvSpPr/>
          <p:nvPr/>
        </p:nvSpPr>
        <p:spPr>
          <a:xfrm>
            <a:off x="8883446"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ight Arrow 7"/>
          <p:cNvSpPr/>
          <p:nvPr/>
        </p:nvSpPr>
        <p:spPr>
          <a:xfrm>
            <a:off x="8883446"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35AD3A9-E069-47D3-866A-F808902AD39A}"/>
              </a:ext>
            </a:extLst>
          </p:cNvPr>
          <p:cNvPicPr>
            <a:picLocks noChangeAspect="1"/>
          </p:cNvPicPr>
          <p:nvPr/>
        </p:nvPicPr>
        <p:blipFill>
          <a:blip r:embed="rId4"/>
          <a:stretch>
            <a:fillRect/>
          </a:stretch>
        </p:blipFill>
        <p:spPr>
          <a:xfrm>
            <a:off x="152271" y="6218531"/>
            <a:ext cx="2188654" cy="548688"/>
          </a:xfrm>
          <a:prstGeom prst="rect">
            <a:avLst/>
          </a:prstGeom>
        </p:spPr>
      </p:pic>
    </p:spTree>
    <p:extLst>
      <p:ext uri="{BB962C8B-B14F-4D97-AF65-F5344CB8AC3E}">
        <p14:creationId xmlns:p14="http://schemas.microsoft.com/office/powerpoint/2010/main" val="249067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269591"/>
            <a:ext cx="11293007" cy="876821"/>
          </a:xfrm>
        </p:spPr>
        <p:txBody>
          <a:bodyPr>
            <a:normAutofit/>
          </a:bodyPr>
          <a:lstStyle/>
          <a:p>
            <a:r>
              <a:rPr lang="en-US" dirty="0" smtClean="0"/>
              <a:t>CAEP Reporting: CTE measurable skills gains</a:t>
            </a:r>
            <a:endParaRPr lang="en-US" dirty="0"/>
          </a:p>
        </p:txBody>
      </p:sp>
      <p:sp>
        <p:nvSpPr>
          <p:cNvPr id="3" name="Content Placeholder 2"/>
          <p:cNvSpPr>
            <a:spLocks noGrp="1"/>
          </p:cNvSpPr>
          <p:nvPr>
            <p:ph idx="1"/>
          </p:nvPr>
        </p:nvSpPr>
        <p:spPr>
          <a:xfrm>
            <a:off x="491707" y="1528548"/>
            <a:ext cx="11197086" cy="4967143"/>
          </a:xfrm>
        </p:spPr>
        <p:txBody>
          <a:bodyPr>
            <a:normAutofit lnSpcReduction="10000"/>
          </a:bodyPr>
          <a:lstStyle/>
          <a:p>
            <a:pPr marL="0" indent="0">
              <a:buNone/>
            </a:pPr>
            <a:r>
              <a:rPr lang="en-US" sz="3200" b="1" dirty="0"/>
              <a:t>WIOA I / CAEP Alignment – </a:t>
            </a:r>
            <a:r>
              <a:rPr lang="en-US" sz="3200" b="1" dirty="0" smtClean="0"/>
              <a:t>Aligning Occupational </a:t>
            </a:r>
            <a:r>
              <a:rPr lang="en-US" sz="3200" b="1" dirty="0"/>
              <a:t>Skills </a:t>
            </a:r>
            <a:r>
              <a:rPr lang="en-US" sz="3200" b="1" dirty="0" smtClean="0"/>
              <a:t>Gain and Workforce Preparation Outcome to WIOA I Passage of an Exam</a:t>
            </a:r>
            <a:r>
              <a:rPr lang="en-US" sz="3200" b="1" dirty="0"/>
              <a:t/>
            </a:r>
            <a:br>
              <a:rPr lang="en-US" sz="3200" b="1" dirty="0"/>
            </a:br>
            <a:endParaRPr lang="en-US" sz="3200" b="1" dirty="0"/>
          </a:p>
          <a:p>
            <a:pPr marL="0" indent="0">
              <a:buNone/>
            </a:pPr>
            <a:r>
              <a:rPr lang="en-US" sz="3200" dirty="0" smtClean="0"/>
              <a:t>WIOA I has replaced the Skills </a:t>
            </a:r>
            <a:r>
              <a:rPr lang="en-US" sz="3200" dirty="0"/>
              <a:t>Progression </a:t>
            </a:r>
            <a:r>
              <a:rPr lang="en-US" sz="3200" dirty="0" smtClean="0"/>
              <a:t>Measurable </a:t>
            </a:r>
            <a:r>
              <a:rPr lang="en-US" sz="3200" dirty="0"/>
              <a:t>Skills Gain </a:t>
            </a:r>
            <a:r>
              <a:rPr lang="en-US" sz="3200" dirty="0" smtClean="0"/>
              <a:t>with Passage </a:t>
            </a:r>
            <a:r>
              <a:rPr lang="en-US" sz="3200" dirty="0"/>
              <a:t>of </a:t>
            </a:r>
            <a:r>
              <a:rPr lang="en-US" sz="3200" dirty="0" smtClean="0"/>
              <a:t>an Exam. CAEP will </a:t>
            </a:r>
            <a:r>
              <a:rPr lang="en-US" sz="3200" dirty="0"/>
              <a:t>align </a:t>
            </a:r>
            <a:r>
              <a:rPr lang="en-US" sz="3200" dirty="0" smtClean="0"/>
              <a:t>the Occupational </a:t>
            </a:r>
            <a:r>
              <a:rPr lang="en-US" sz="3200" dirty="0"/>
              <a:t>Skills Gain and Workforce Preparation </a:t>
            </a:r>
            <a:r>
              <a:rPr lang="en-US" sz="3200" dirty="0" smtClean="0"/>
              <a:t>Outcomes.</a:t>
            </a:r>
            <a:endParaRPr lang="en-US" sz="3200" dirty="0"/>
          </a:p>
          <a:p>
            <a:pPr lvl="1"/>
            <a:r>
              <a:rPr lang="en-US" sz="3200" dirty="0"/>
              <a:t>When a student achieves an Occupational Skills Gain, that now entails that the student passes an exam such as work skills demonstration, written test, standardized </a:t>
            </a:r>
            <a:r>
              <a:rPr lang="en-US" sz="3200" dirty="0" smtClean="0"/>
              <a:t>pre/post-test. </a:t>
            </a:r>
            <a:endParaRPr lang="en-US" sz="3200" dirty="0"/>
          </a:p>
          <a:p>
            <a:pPr lvl="1"/>
            <a:r>
              <a:rPr lang="en-US" sz="32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16543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259681"/>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795355" y="2157330"/>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256603" y="2157330"/>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p:cNvSpPr/>
          <p:nvPr/>
        </p:nvSpPr>
        <p:spPr>
          <a:xfrm>
            <a:off x="4186304" y="3428999"/>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dirty="0">
              <a:solidFill>
                <a:srgbClr val="000000"/>
              </a:solidFill>
              <a:sym typeface="Helvetica"/>
            </a:endParaRPr>
          </a:p>
        </p:txBody>
      </p:sp>
      <p:pic>
        <p:nvPicPr>
          <p:cNvPr id="8" name="Picture 7">
            <a:extLst>
              <a:ext uri="{FF2B5EF4-FFF2-40B4-BE49-F238E27FC236}">
                <a16:creationId xmlns:a16="http://schemas.microsoft.com/office/drawing/2014/main" id="{31B982DC-39C3-4DD9-912D-5F468DC02716}"/>
              </a:ext>
            </a:extLst>
          </p:cNvPr>
          <p:cNvPicPr>
            <a:picLocks noChangeAspect="1"/>
          </p:cNvPicPr>
          <p:nvPr/>
        </p:nvPicPr>
        <p:blipFill>
          <a:blip r:embed="rId3"/>
          <a:stretch>
            <a:fillRect/>
          </a:stretch>
        </p:blipFill>
        <p:spPr>
          <a:xfrm>
            <a:off x="76980" y="6221624"/>
            <a:ext cx="2188654" cy="548688"/>
          </a:xfrm>
          <a:prstGeom prst="rect">
            <a:avLst/>
          </a:prstGeom>
        </p:spPr>
      </p:pic>
    </p:spTree>
    <p:extLst>
      <p:ext uri="{BB962C8B-B14F-4D97-AF65-F5344CB8AC3E}">
        <p14:creationId xmlns:p14="http://schemas.microsoft.com/office/powerpoint/2010/main" val="64338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HiSET</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dirty="0">
                <a:solidFill>
                  <a:prstClr val="black"/>
                </a:solidFill>
                <a:latin typeface="Calibri" panose="020F0502020204030204"/>
              </a:rPr>
              <a:t>Training Credential</a:t>
            </a: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pic>
        <p:nvPicPr>
          <p:cNvPr id="11" name="Picture 10">
            <a:extLst>
              <a:ext uri="{FF2B5EF4-FFF2-40B4-BE49-F238E27FC236}">
                <a16:creationId xmlns:a16="http://schemas.microsoft.com/office/drawing/2014/main" id="{52E62B33-DC36-4ECC-8189-B4C5A2F56CD2}"/>
              </a:ext>
            </a:extLst>
          </p:cNvPr>
          <p:cNvPicPr>
            <a:picLocks noChangeAspect="1"/>
          </p:cNvPicPr>
          <p:nvPr/>
        </p:nvPicPr>
        <p:blipFill>
          <a:blip r:embed="rId8"/>
          <a:stretch>
            <a:fillRect/>
          </a:stretch>
        </p:blipFill>
        <p:spPr>
          <a:xfrm>
            <a:off x="141997" y="6234765"/>
            <a:ext cx="2188654" cy="548688"/>
          </a:xfrm>
          <a:prstGeom prst="rect">
            <a:avLst/>
          </a:prstGeom>
        </p:spPr>
      </p:pic>
    </p:spTree>
    <p:extLst>
      <p:ext uri="{BB962C8B-B14F-4D97-AF65-F5344CB8AC3E}">
        <p14:creationId xmlns:p14="http://schemas.microsoft.com/office/powerpoint/2010/main" val="43488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t>AEBG</a:t>
                      </a:r>
                      <a:r>
                        <a:rPr lang="en-US" sz="2400" baseline="0" dirty="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pic>
        <p:nvPicPr>
          <p:cNvPr id="4" name="Picture 3">
            <a:extLst>
              <a:ext uri="{FF2B5EF4-FFF2-40B4-BE49-F238E27FC236}">
                <a16:creationId xmlns:a16="http://schemas.microsoft.com/office/drawing/2014/main" id="{99A9EAF5-1DD3-4484-ABF0-3CE2F9E0704E}"/>
              </a:ext>
            </a:extLst>
          </p:cNvPr>
          <p:cNvPicPr>
            <a:picLocks noChangeAspect="1"/>
          </p:cNvPicPr>
          <p:nvPr/>
        </p:nvPicPr>
        <p:blipFill>
          <a:blip r:embed="rId8"/>
          <a:stretch>
            <a:fillRect/>
          </a:stretch>
        </p:blipFill>
        <p:spPr>
          <a:xfrm>
            <a:off x="121545" y="6213794"/>
            <a:ext cx="2188654" cy="548688"/>
          </a:xfrm>
          <a:prstGeom prst="rect">
            <a:avLst/>
          </a:prstGeom>
        </p:spPr>
      </p:pic>
    </p:spTree>
    <p:extLst>
      <p:ext uri="{BB962C8B-B14F-4D97-AF65-F5344CB8AC3E}">
        <p14:creationId xmlns:p14="http://schemas.microsoft.com/office/powerpoint/2010/main" val="410833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7962181" cy="923330"/>
          </a:xfrm>
          <a:prstGeom prst="rect">
            <a:avLst/>
          </a:prstGeom>
          <a:noFill/>
        </p:spPr>
        <p:txBody>
          <a:bodyPr wrap="square" rtlCol="0">
            <a:spAutoFit/>
          </a:bodyPr>
          <a:lstStyle/>
          <a:p>
            <a:r>
              <a:rPr lang="en-US" sz="5400" dirty="0"/>
              <a:t>Literacy Gains – HS Credits</a:t>
            </a:r>
          </a:p>
        </p:txBody>
      </p:sp>
      <p:pic>
        <p:nvPicPr>
          <p:cNvPr id="2" name="Picture 1"/>
          <p:cNvPicPr>
            <a:picLocks noChangeAspect="1"/>
          </p:cNvPicPr>
          <p:nvPr/>
        </p:nvPicPr>
        <p:blipFill>
          <a:blip r:embed="rId3"/>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1420752" y="3944334"/>
            <a:ext cx="4657725" cy="2333625"/>
          </a:xfrm>
          <a:prstGeom prst="rect">
            <a:avLst/>
          </a:prstGeom>
        </p:spPr>
      </p:pic>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pic>
        <p:nvPicPr>
          <p:cNvPr id="7" name="Picture 6">
            <a:extLst>
              <a:ext uri="{FF2B5EF4-FFF2-40B4-BE49-F238E27FC236}">
                <a16:creationId xmlns:a16="http://schemas.microsoft.com/office/drawing/2014/main" id="{54DFB7B6-4D63-4BD0-80E4-662ADEBABE67}"/>
              </a:ext>
            </a:extLst>
          </p:cNvPr>
          <p:cNvPicPr>
            <a:picLocks noChangeAspect="1"/>
          </p:cNvPicPr>
          <p:nvPr/>
        </p:nvPicPr>
        <p:blipFill>
          <a:blip r:embed="rId5"/>
          <a:stretch>
            <a:fillRect/>
          </a:stretch>
        </p:blipFill>
        <p:spPr>
          <a:xfrm>
            <a:off x="120771" y="6215320"/>
            <a:ext cx="2188654" cy="548688"/>
          </a:xfrm>
          <a:prstGeom prst="rect">
            <a:avLst/>
          </a:prstGeom>
        </p:spPr>
      </p:pic>
    </p:spTree>
    <p:extLst>
      <p:ext uri="{BB962C8B-B14F-4D97-AF65-F5344CB8AC3E}">
        <p14:creationId xmlns:p14="http://schemas.microsoft.com/office/powerpoint/2010/main" val="392645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via Chat	</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Chat discussion:</a:t>
            </a:r>
          </a:p>
          <a:p>
            <a:r>
              <a:rPr lang="en-US" sz="3600" dirty="0" smtClean="0"/>
              <a:t>What are some CAEP outcomes that are common with students at your agency/consortium, and how do you record them?</a:t>
            </a:r>
          </a:p>
          <a:p>
            <a:r>
              <a:rPr lang="en-US" sz="3600" dirty="0" smtClean="0"/>
              <a:t>What are some scenarios at your agency/consortium that create uncertainty or confusion about how to record them?</a:t>
            </a:r>
            <a:endParaRPr lang="en-US" sz="3600" dirty="0"/>
          </a:p>
        </p:txBody>
      </p:sp>
    </p:spTree>
    <p:extLst>
      <p:ext uri="{BB962C8B-B14F-4D97-AF65-F5344CB8AC3E}">
        <p14:creationId xmlns:p14="http://schemas.microsoft.com/office/powerpoint/2010/main" val="235956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a:t>Literacy Gains – CTE Related Outcomes</a:t>
            </a:r>
          </a:p>
        </p:txBody>
      </p:sp>
      <p:sp>
        <p:nvSpPr>
          <p:cNvPr id="5" name="TextBox 4"/>
          <p:cNvSpPr txBox="1"/>
          <p:nvPr/>
        </p:nvSpPr>
        <p:spPr>
          <a:xfrm>
            <a:off x="514709" y="99600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695" y="198407"/>
            <a:ext cx="7858663" cy="1569660"/>
          </a:xfrm>
          <a:prstGeom prst="rect">
            <a:avLst/>
          </a:prstGeom>
          <a:noFill/>
        </p:spPr>
        <p:txBody>
          <a:bodyPr wrap="square" rtlCol="0">
            <a:spAutoFit/>
          </a:bodyPr>
          <a:lstStyle/>
          <a:p>
            <a:r>
              <a:rPr lang="en-US" sz="4800" dirty="0"/>
              <a:t>Occupational Outcomes: Post-Secondary vs. Literacy Gains</a:t>
            </a:r>
          </a:p>
        </p:txBody>
      </p:sp>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pic>
        <p:nvPicPr>
          <p:cNvPr id="5" name="Picture 4"/>
          <p:cNvPicPr>
            <a:picLocks noChangeAspect="1"/>
          </p:cNvPicPr>
          <p:nvPr/>
        </p:nvPicPr>
        <p:blipFill>
          <a:blip r:embed="rId3"/>
          <a:stretch>
            <a:fillRect/>
          </a:stretch>
        </p:blipFill>
        <p:spPr>
          <a:xfrm>
            <a:off x="8721303" y="198407"/>
            <a:ext cx="2924356" cy="2192196"/>
          </a:xfrm>
          <a:prstGeom prst="rect">
            <a:avLst/>
          </a:prstGeom>
          <a:ln>
            <a:solidFill>
              <a:schemeClr val="accent1"/>
            </a:solidFill>
          </a:ln>
        </p:spPr>
      </p:pic>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pic>
        <p:nvPicPr>
          <p:cNvPr id="7" name="Picture 6">
            <a:extLst>
              <a:ext uri="{FF2B5EF4-FFF2-40B4-BE49-F238E27FC236}">
                <a16:creationId xmlns:a16="http://schemas.microsoft.com/office/drawing/2014/main" id="{A4CB261A-939A-4747-89BF-A6A17AC72EE8}"/>
              </a:ext>
            </a:extLst>
          </p:cNvPr>
          <p:cNvPicPr>
            <a:picLocks noChangeAspect="1"/>
          </p:cNvPicPr>
          <p:nvPr/>
        </p:nvPicPr>
        <p:blipFill>
          <a:blip r:embed="rId4"/>
          <a:stretch>
            <a:fillRect/>
          </a:stretch>
        </p:blipFill>
        <p:spPr>
          <a:xfrm>
            <a:off x="115021" y="6309312"/>
            <a:ext cx="2188654" cy="548688"/>
          </a:xfrm>
          <a:prstGeom prst="rect">
            <a:avLst/>
          </a:prstGeom>
        </p:spPr>
      </p:pic>
    </p:spTree>
    <p:extLst>
      <p:ext uri="{BB962C8B-B14F-4D97-AF65-F5344CB8AC3E}">
        <p14:creationId xmlns:p14="http://schemas.microsoft.com/office/powerpoint/2010/main" val="16662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60"/>
            <a:ext cx="10515600" cy="1325563"/>
          </a:xfrm>
        </p:spPr>
        <p:txBody>
          <a:bodyPr/>
          <a:lstStyle/>
          <a:p>
            <a:r>
              <a:rPr lang="en-US" dirty="0" smtClean="0">
                <a:solidFill>
                  <a:schemeClr val="accent1">
                    <a:lumMod val="75000"/>
                  </a:schemeClr>
                </a:solidFill>
                <a:cs typeface="Calibri" panose="020F0502020204030204" pitchFamily="34" charset="0"/>
              </a:rPr>
              <a:t>CAEP Program Outcomes: </a:t>
            </a:r>
            <a:br>
              <a:rPr lang="en-US" dirty="0" smtClean="0">
                <a:solidFill>
                  <a:schemeClr val="accent1">
                    <a:lumMod val="75000"/>
                  </a:schemeClr>
                </a:solidFill>
                <a:cs typeface="Calibri" panose="020F0502020204030204" pitchFamily="34" charset="0"/>
              </a:rPr>
            </a:br>
            <a:r>
              <a:rPr lang="en-US" dirty="0" smtClean="0">
                <a:solidFill>
                  <a:schemeClr val="accent1">
                    <a:lumMod val="75000"/>
                  </a:schemeClr>
                </a:solidFill>
                <a:cs typeface="Calibri" panose="020F0502020204030204" pitchFamily="34" charset="0"/>
              </a:rPr>
              <a:t>Passing </a:t>
            </a:r>
            <a:r>
              <a:rPr lang="en-US" dirty="0">
                <a:solidFill>
                  <a:schemeClr val="accent1">
                    <a:lumMod val="75000"/>
                  </a:schemeClr>
                </a:solidFill>
                <a:cs typeface="Calibri" panose="020F0502020204030204" pitchFamily="34" charset="0"/>
              </a:rPr>
              <a:t>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pic>
        <p:nvPicPr>
          <p:cNvPr id="5" name="Picture 4">
            <a:extLst>
              <a:ext uri="{FF2B5EF4-FFF2-40B4-BE49-F238E27FC236}">
                <a16:creationId xmlns:a16="http://schemas.microsoft.com/office/drawing/2014/main" id="{18894345-0361-44A7-A0D2-AC6C72F19170}"/>
              </a:ext>
            </a:extLst>
          </p:cNvPr>
          <p:cNvPicPr>
            <a:picLocks noChangeAspect="1"/>
          </p:cNvPicPr>
          <p:nvPr/>
        </p:nvPicPr>
        <p:blipFill>
          <a:blip r:embed="rId3"/>
          <a:stretch>
            <a:fillRect/>
          </a:stretch>
        </p:blipFill>
        <p:spPr>
          <a:xfrm>
            <a:off x="141997" y="6218531"/>
            <a:ext cx="2188654" cy="548688"/>
          </a:xfrm>
          <a:prstGeom prst="rect">
            <a:avLst/>
          </a:prstGeom>
        </p:spPr>
      </p:pic>
    </p:spTree>
    <p:extLst>
      <p:ext uri="{BB962C8B-B14F-4D97-AF65-F5344CB8AC3E}">
        <p14:creationId xmlns:p14="http://schemas.microsoft.com/office/powerpoint/2010/main" val="381783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aligns with the CAEP Occupational Skills Gain.</a:t>
            </a:r>
          </a:p>
          <a:p>
            <a:pPr lvl="1"/>
            <a:r>
              <a:rPr lang="en-US" sz="3200" dirty="0"/>
              <a:t>When a student achieves an Occupational Skills Gain, that now entails that the student passes an exam such as work skills demonstration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68778" b="40435"/>
          <a:stretch/>
        </p:blipFill>
        <p:spPr>
          <a:xfrm>
            <a:off x="7737894" y="1690688"/>
            <a:ext cx="3508951" cy="3825448"/>
          </a:xfrm>
          <a:prstGeom prst="rect">
            <a:avLst/>
          </a:prstGeom>
        </p:spPr>
      </p:pic>
      <p:pic>
        <p:nvPicPr>
          <p:cNvPr id="6" name="Picture 5">
            <a:extLst>
              <a:ext uri="{FF2B5EF4-FFF2-40B4-BE49-F238E27FC236}">
                <a16:creationId xmlns:a16="http://schemas.microsoft.com/office/drawing/2014/main" id="{1E484BFF-DA9C-46B7-B3D8-251CD8B9BF5B}"/>
              </a:ext>
            </a:extLst>
          </p:cNvPr>
          <p:cNvPicPr>
            <a:picLocks noChangeAspect="1"/>
          </p:cNvPicPr>
          <p:nvPr/>
        </p:nvPicPr>
        <p:blipFill>
          <a:blip r:embed="rId4"/>
          <a:stretch>
            <a:fillRect/>
          </a:stretch>
        </p:blipFill>
        <p:spPr>
          <a:xfrm>
            <a:off x="80352" y="6218531"/>
            <a:ext cx="2188654" cy="548688"/>
          </a:xfrm>
          <a:prstGeom prst="rect">
            <a:avLst/>
          </a:prstGeom>
        </p:spPr>
      </p:pic>
    </p:spTree>
    <p:extLst>
      <p:ext uri="{BB962C8B-B14F-4D97-AF65-F5344CB8AC3E}">
        <p14:creationId xmlns:p14="http://schemas.microsoft.com/office/powerpoint/2010/main" val="200698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2" y="270567"/>
            <a:ext cx="10515600" cy="1325563"/>
          </a:xfrm>
        </p:spPr>
        <p:txBody>
          <a:bodyPr/>
          <a:lstStyle/>
          <a:p>
            <a:r>
              <a:rPr lang="en-US" dirty="0">
                <a:solidFill>
                  <a:schemeClr val="accent1">
                    <a:lumMod val="75000"/>
                  </a:schemeClr>
                </a:solidFill>
              </a:rPr>
              <a:t>MSG’s for CTE </a:t>
            </a:r>
          </a:p>
        </p:txBody>
      </p:sp>
      <p:sp>
        <p:nvSpPr>
          <p:cNvPr id="3" name="Content Placeholder 2"/>
          <p:cNvSpPr>
            <a:spLocks noGrp="1"/>
          </p:cNvSpPr>
          <p:nvPr>
            <p:ph idx="1"/>
          </p:nvPr>
        </p:nvSpPr>
        <p:spPr>
          <a:xfrm>
            <a:off x="631166" y="1515073"/>
            <a:ext cx="6899694" cy="5041001"/>
          </a:xfrm>
        </p:spPr>
        <p:txBody>
          <a:bodyPr>
            <a:normAutofit/>
          </a:bodyPr>
          <a:lstStyle/>
          <a:p>
            <a:pPr marL="0" indent="0">
              <a:buNone/>
            </a:pPr>
            <a:r>
              <a:rPr lang="en-US" sz="3200" dirty="0"/>
              <a:t>The Passage of Exam Measurable Skills Gain for WIOA I aligns with the CAEP Workforce Preparation Outcome</a:t>
            </a:r>
          </a:p>
          <a:p>
            <a:pPr lvl="1"/>
            <a:r>
              <a:rPr lang="en-US" sz="3200" dirty="0"/>
              <a:t>Workforce Preparation Outcome should include some documentation of work skills progression or attainment.</a:t>
            </a:r>
          </a:p>
          <a:p>
            <a:pPr marL="0" indent="0">
              <a:buNone/>
            </a:pPr>
            <a:endParaRPr lang="en-US" sz="3200" dirty="0"/>
          </a:p>
        </p:txBody>
      </p:sp>
      <p:pic>
        <p:nvPicPr>
          <p:cNvPr id="6" name="Picture 5"/>
          <p:cNvPicPr>
            <a:picLocks noChangeAspect="1"/>
          </p:cNvPicPr>
          <p:nvPr/>
        </p:nvPicPr>
        <p:blipFill>
          <a:blip r:embed="rId3"/>
          <a:stretch>
            <a:fillRect/>
          </a:stretch>
        </p:blipFill>
        <p:spPr>
          <a:xfrm>
            <a:off x="7639589" y="2530505"/>
            <a:ext cx="3486150" cy="2314575"/>
          </a:xfrm>
          <a:prstGeom prst="rect">
            <a:avLst/>
          </a:prstGeom>
        </p:spPr>
      </p:pic>
      <p:pic>
        <p:nvPicPr>
          <p:cNvPr id="5" name="Picture 4">
            <a:extLst>
              <a:ext uri="{FF2B5EF4-FFF2-40B4-BE49-F238E27FC236}">
                <a16:creationId xmlns:a16="http://schemas.microsoft.com/office/drawing/2014/main" id="{3736E8D5-F9DD-4C83-8876-EBB8BECDA2EC}"/>
              </a:ext>
            </a:extLst>
          </p:cNvPr>
          <p:cNvPicPr>
            <a:picLocks noChangeAspect="1"/>
          </p:cNvPicPr>
          <p:nvPr/>
        </p:nvPicPr>
        <p:blipFill>
          <a:blip r:embed="rId4"/>
          <a:stretch>
            <a:fillRect/>
          </a:stretch>
        </p:blipFill>
        <p:spPr>
          <a:xfrm>
            <a:off x="136840" y="6195807"/>
            <a:ext cx="2188654" cy="548688"/>
          </a:xfrm>
          <a:prstGeom prst="rect">
            <a:avLst/>
          </a:prstGeom>
        </p:spPr>
      </p:pic>
    </p:spTree>
    <p:extLst>
      <p:ext uri="{BB962C8B-B14F-4D97-AF65-F5344CB8AC3E}">
        <p14:creationId xmlns:p14="http://schemas.microsoft.com/office/powerpoint/2010/main" val="8528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pgm</a:t>
                      </a:r>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pic>
        <p:nvPicPr>
          <p:cNvPr id="4" name="Picture 3">
            <a:extLst>
              <a:ext uri="{FF2B5EF4-FFF2-40B4-BE49-F238E27FC236}">
                <a16:creationId xmlns:a16="http://schemas.microsoft.com/office/drawing/2014/main" id="{CF31E262-D445-4517-9C24-56253CFABE21}"/>
              </a:ext>
            </a:extLst>
          </p:cNvPr>
          <p:cNvPicPr>
            <a:picLocks noChangeAspect="1"/>
          </p:cNvPicPr>
          <p:nvPr/>
        </p:nvPicPr>
        <p:blipFill>
          <a:blip r:embed="rId8"/>
          <a:stretch>
            <a:fillRect/>
          </a:stretch>
        </p:blipFill>
        <p:spPr>
          <a:xfrm>
            <a:off x="80351" y="6201750"/>
            <a:ext cx="2188654" cy="548688"/>
          </a:xfrm>
          <a:prstGeom prst="rect">
            <a:avLst/>
          </a:prstGeom>
        </p:spPr>
      </p:pic>
    </p:spTree>
    <p:extLst>
      <p:ext uri="{BB962C8B-B14F-4D97-AF65-F5344CB8AC3E}">
        <p14:creationId xmlns:p14="http://schemas.microsoft.com/office/powerpoint/2010/main" val="281677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215080"/>
            <a:ext cx="7832785" cy="923330"/>
          </a:xfrm>
          <a:prstGeom prst="rect">
            <a:avLst/>
          </a:prstGeom>
          <a:noFill/>
        </p:spPr>
        <p:txBody>
          <a:bodyPr wrap="square" rtlCol="0">
            <a:spAutoFit/>
          </a:bodyPr>
          <a:lstStyle/>
          <a:p>
            <a:r>
              <a:rPr lang="en-US" sz="5400" dirty="0"/>
              <a:t>Transition </a:t>
            </a:r>
          </a:p>
        </p:txBody>
      </p:sp>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260C88B-C795-4AAD-81CD-29CDEC9B5C5F}"/>
              </a:ext>
            </a:extLst>
          </p:cNvPr>
          <p:cNvPicPr>
            <a:picLocks noChangeAspect="1"/>
          </p:cNvPicPr>
          <p:nvPr/>
        </p:nvPicPr>
        <p:blipFill>
          <a:blip r:embed="rId3"/>
          <a:stretch>
            <a:fillRect/>
          </a:stretch>
        </p:blipFill>
        <p:spPr>
          <a:xfrm>
            <a:off x="9938397" y="6177833"/>
            <a:ext cx="2188654" cy="548688"/>
          </a:xfrm>
          <a:prstGeom prst="rect">
            <a:avLst/>
          </a:prstGeom>
        </p:spPr>
      </p:pic>
    </p:spTree>
    <p:extLst>
      <p:ext uri="{BB962C8B-B14F-4D97-AF65-F5344CB8AC3E}">
        <p14:creationId xmlns:p14="http://schemas.microsoft.com/office/powerpoint/2010/main" val="355850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Immigrant Integration AB2098</a:t>
            </a:r>
          </a:p>
        </p:txBody>
      </p:sp>
      <p:pic>
        <p:nvPicPr>
          <p:cNvPr id="4" name="Picture 3" descr="jobsanger: Do We Really Have An &quot;Immigrant Problem&quot; In The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93" y="1941576"/>
            <a:ext cx="8682605" cy="4593448"/>
          </a:xfrm>
          <a:prstGeom prst="rect">
            <a:avLst/>
          </a:prstGeom>
        </p:spPr>
      </p:pic>
      <p:pic>
        <p:nvPicPr>
          <p:cNvPr id="3" name="Picture 2">
            <a:extLst>
              <a:ext uri="{FF2B5EF4-FFF2-40B4-BE49-F238E27FC236}">
                <a16:creationId xmlns:a16="http://schemas.microsoft.com/office/drawing/2014/main" id="{EE25DFB8-68D2-4401-943A-807D72D6413F}"/>
              </a:ext>
            </a:extLst>
          </p:cNvPr>
          <p:cNvPicPr>
            <a:picLocks noChangeAspect="1"/>
          </p:cNvPicPr>
          <p:nvPr/>
        </p:nvPicPr>
        <p:blipFill>
          <a:blip r:embed="rId4"/>
          <a:stretch>
            <a:fillRect/>
          </a:stretch>
        </p:blipFill>
        <p:spPr>
          <a:xfrm>
            <a:off x="97357" y="6218555"/>
            <a:ext cx="2187245" cy="548640"/>
          </a:xfrm>
          <a:prstGeom prst="rect">
            <a:avLst/>
          </a:prstGeom>
        </p:spPr>
      </p:pic>
    </p:spTree>
    <p:extLst>
      <p:ext uri="{BB962C8B-B14F-4D97-AF65-F5344CB8AC3E}">
        <p14:creationId xmlns:p14="http://schemas.microsoft.com/office/powerpoint/2010/main" val="3202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endParaRPr lang="en-US" dirty="0"/>
          </a:p>
        </p:txBody>
      </p:sp>
      <p:sp>
        <p:nvSpPr>
          <p:cNvPr id="3" name="Content Placeholder 2"/>
          <p:cNvSpPr>
            <a:spLocks noGrp="1"/>
          </p:cNvSpPr>
          <p:nvPr>
            <p:ph idx="1"/>
          </p:nvPr>
        </p:nvSpPr>
        <p:spPr>
          <a:xfrm>
            <a:off x="838200" y="1690688"/>
            <a:ext cx="9853247" cy="4205753"/>
          </a:xfrm>
        </p:spPr>
        <p:txBody>
          <a:bodyPr>
            <a:noAutofit/>
          </a:bodyPr>
          <a:lstStyle/>
          <a:p>
            <a:r>
              <a:rPr lang="en-US" sz="3200" dirty="0"/>
              <a:t>Consortia </a:t>
            </a:r>
            <a:r>
              <a:rPr lang="en-US" sz="3200" u="sng" dirty="0"/>
              <a:t>may</a:t>
            </a:r>
            <a:r>
              <a:rPr lang="en-US" sz="3200" dirty="0"/>
              <a:t> report additional measures for assessing the effectiveness of programs in meeting the needs of immigrant learners seeking integration in civic and community life.</a:t>
            </a:r>
          </a:p>
          <a:p>
            <a:r>
              <a:rPr lang="en-US" sz="3200" dirty="0"/>
              <a:t>The TE CAEP Summary now has a new column that reports Immigrant Integration Indicators (I</a:t>
            </a:r>
            <a:r>
              <a:rPr lang="en-US" sz="3200" baseline="30000" dirty="0"/>
              <a:t>3</a:t>
            </a:r>
            <a:r>
              <a:rPr lang="en-US" sz="3200" dirty="0"/>
              <a:t>) outcomes.</a:t>
            </a:r>
            <a:endParaRPr lang="en-US" sz="3200" baseline="30000" dirty="0"/>
          </a:p>
          <a:p>
            <a:r>
              <a:rPr lang="en-US" sz="3200" dirty="0"/>
              <a:t>TE now includes reports that relates EL Civics COAAPs with Immigrant Integration goal areas.</a:t>
            </a:r>
          </a:p>
        </p:txBody>
      </p:sp>
      <p:pic>
        <p:nvPicPr>
          <p:cNvPr id="5" name="Picture 4">
            <a:extLst>
              <a:ext uri="{FF2B5EF4-FFF2-40B4-BE49-F238E27FC236}">
                <a16:creationId xmlns:a16="http://schemas.microsoft.com/office/drawing/2014/main" id="{2FEAAD43-6C88-41EB-B8FF-12FA86364E2C}"/>
              </a:ext>
            </a:extLst>
          </p:cNvPr>
          <p:cNvPicPr>
            <a:picLocks noChangeAspect="1"/>
          </p:cNvPicPr>
          <p:nvPr/>
        </p:nvPicPr>
        <p:blipFill>
          <a:blip r:embed="rId3"/>
          <a:stretch>
            <a:fillRect/>
          </a:stretch>
        </p:blipFill>
        <p:spPr>
          <a:xfrm>
            <a:off x="121448" y="6218531"/>
            <a:ext cx="2188654" cy="548688"/>
          </a:xfrm>
          <a:prstGeom prst="rect">
            <a:avLst/>
          </a:prstGeom>
        </p:spPr>
      </p:pic>
    </p:spTree>
    <p:extLst>
      <p:ext uri="{BB962C8B-B14F-4D97-AF65-F5344CB8AC3E}">
        <p14:creationId xmlns:p14="http://schemas.microsoft.com/office/powerpoint/2010/main" val="397231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AB 2098 – Immigrant Integration</a:t>
            </a:r>
          </a:p>
        </p:txBody>
      </p:sp>
      <p:sp>
        <p:nvSpPr>
          <p:cNvPr id="3" name="Content Placeholder 2"/>
          <p:cNvSpPr>
            <a:spLocks noGrp="1"/>
          </p:cNvSpPr>
          <p:nvPr>
            <p:ph idx="1"/>
          </p:nvPr>
        </p:nvSpPr>
        <p:spPr>
          <a:xfrm>
            <a:off x="715106" y="1690688"/>
            <a:ext cx="10020300" cy="4351338"/>
          </a:xfrm>
        </p:spPr>
        <p:txBody>
          <a:bodyPr>
            <a:normAutofit/>
          </a:bodyPr>
          <a:lstStyle/>
          <a:p>
            <a:pPr marL="0" indent="0">
              <a:buNone/>
            </a:pPr>
            <a:r>
              <a:rPr lang="en-US" sz="3600" dirty="0">
                <a:solidFill>
                  <a:schemeClr val="accent1">
                    <a:lumMod val="50000"/>
                  </a:schemeClr>
                </a:solidFill>
              </a:rPr>
              <a:t>Key Points About AB 2098:</a:t>
            </a:r>
          </a:p>
          <a:p>
            <a:pPr marL="514350" indent="-514350">
              <a:buFont typeface="+mj-lt"/>
              <a:buAutoNum type="arabicPeriod"/>
            </a:pPr>
            <a:r>
              <a:rPr lang="en-US" sz="3600" dirty="0"/>
              <a:t>We already serve this population</a:t>
            </a:r>
          </a:p>
          <a:p>
            <a:pPr marL="514350" indent="-514350">
              <a:buFont typeface="+mj-lt"/>
              <a:buAutoNum type="arabicPeriod"/>
            </a:pPr>
            <a:r>
              <a:rPr lang="en-US" sz="3600" dirty="0"/>
              <a:t>WIOA II grantees report EL Civics outcomes</a:t>
            </a:r>
          </a:p>
          <a:p>
            <a:pPr marL="514350" indent="-514350">
              <a:buFont typeface="+mj-lt"/>
              <a:buAutoNum type="arabicPeriod"/>
            </a:pPr>
            <a:r>
              <a:rPr lang="en-US" sz="3600" dirty="0"/>
              <a:t>EL Civics effectiveness is shown through these metrics</a:t>
            </a:r>
          </a:p>
          <a:p>
            <a:pPr marL="514350" indent="-514350">
              <a:buFont typeface="+mj-lt"/>
              <a:buAutoNum type="arabicPeriod"/>
            </a:pPr>
            <a:r>
              <a:rPr lang="en-US" sz="3600" dirty="0"/>
              <a:t>Most of the data is already there </a:t>
            </a:r>
          </a:p>
          <a:p>
            <a:pPr marL="514350" indent="-514350">
              <a:buFont typeface="+mj-lt"/>
              <a:buAutoNum type="arabicPeriod"/>
            </a:pPr>
            <a:r>
              <a:rPr lang="en-US" sz="3600" dirty="0"/>
              <a:t>This is not a mandate</a:t>
            </a:r>
          </a:p>
        </p:txBody>
      </p:sp>
      <p:pic>
        <p:nvPicPr>
          <p:cNvPr id="5" name="Picture 4">
            <a:extLst>
              <a:ext uri="{FF2B5EF4-FFF2-40B4-BE49-F238E27FC236}">
                <a16:creationId xmlns:a16="http://schemas.microsoft.com/office/drawing/2014/main" id="{7126A2A6-D770-4427-87F6-0852569C47C2}"/>
              </a:ext>
            </a:extLst>
          </p:cNvPr>
          <p:cNvPicPr>
            <a:picLocks noChangeAspect="1"/>
          </p:cNvPicPr>
          <p:nvPr/>
        </p:nvPicPr>
        <p:blipFill>
          <a:blip r:embed="rId3"/>
          <a:stretch>
            <a:fillRect/>
          </a:stretch>
        </p:blipFill>
        <p:spPr>
          <a:xfrm>
            <a:off x="141997" y="6218531"/>
            <a:ext cx="2188654" cy="548688"/>
          </a:xfrm>
          <a:prstGeom prst="rect">
            <a:avLst/>
          </a:prstGeom>
        </p:spPr>
      </p:pic>
    </p:spTree>
    <p:extLst>
      <p:ext uri="{BB962C8B-B14F-4D97-AF65-F5344CB8AC3E}">
        <p14:creationId xmlns:p14="http://schemas.microsoft.com/office/powerpoint/2010/main" val="37519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smtClean="0"/>
              <a:t>COVID-19’s Effect on CA WIOA II Agencies</a:t>
            </a:r>
            <a:endParaRPr lang="en-US" dirty="0"/>
          </a:p>
        </p:txBody>
      </p:sp>
      <p:sp>
        <p:nvSpPr>
          <p:cNvPr id="3" name="Content Placeholder 2"/>
          <p:cNvSpPr>
            <a:spLocks noGrp="1"/>
          </p:cNvSpPr>
          <p:nvPr>
            <p:ph idx="1"/>
          </p:nvPr>
        </p:nvSpPr>
        <p:spPr>
          <a:xfrm>
            <a:off x="1136469" y="1379538"/>
            <a:ext cx="9552110" cy="5191079"/>
          </a:xfrm>
        </p:spPr>
        <p:txBody>
          <a:bodyPr>
            <a:normAutofit/>
          </a:bodyPr>
          <a:lstStyle/>
          <a:p>
            <a:r>
              <a:rPr lang="en-US" sz="3600" dirty="0" smtClean="0"/>
              <a:t>With most agencies closed for </a:t>
            </a:r>
            <a:r>
              <a:rPr lang="en-US" sz="3600" b="1" i="1" dirty="0" smtClean="0"/>
              <a:t>COVID-19</a:t>
            </a:r>
            <a:r>
              <a:rPr lang="en-US" sz="3600" dirty="0" smtClean="0"/>
              <a:t>, many agencies are quickly adapting to implementing distance learning options.</a:t>
            </a:r>
          </a:p>
          <a:p>
            <a:r>
              <a:rPr lang="en-US" sz="3600" dirty="0" smtClean="0"/>
              <a:t>Below is a resource page that provides help to agencies responding to COVID-19</a:t>
            </a:r>
          </a:p>
          <a:p>
            <a:pPr marL="0" indent="0">
              <a:buNone/>
            </a:pPr>
            <a:r>
              <a:rPr lang="en-US" sz="3600" u="sng" dirty="0" smtClean="0">
                <a:hlinkClick r:id="rId2"/>
              </a:rPr>
              <a:t>https</a:t>
            </a:r>
            <a:r>
              <a:rPr lang="en-US" sz="3600" u="sng" dirty="0">
                <a:hlinkClick r:id="rId2"/>
              </a:rPr>
              <a:t>://otan.us/resources/covid-19-field-support</a:t>
            </a:r>
            <a:r>
              <a:rPr lang="en-US" sz="3600" u="sng" dirty="0" smtClean="0">
                <a:hlinkClick r:id="rId2"/>
              </a:rPr>
              <a:t>/</a:t>
            </a:r>
            <a:endParaRPr lang="en-US" sz="3600" u="sng" dirty="0" smtClean="0"/>
          </a:p>
          <a:p>
            <a:pPr marL="0" indent="0">
              <a:buNone/>
            </a:pPr>
            <a:r>
              <a:rPr lang="en-US" sz="3600" dirty="0" smtClean="0"/>
              <a:t>Here is a link to a set of FAQ’s</a:t>
            </a:r>
          </a:p>
          <a:p>
            <a:pPr marL="0" indent="0">
              <a:buNone/>
            </a:pPr>
            <a:r>
              <a:rPr lang="en-US" sz="3600" dirty="0">
                <a:hlinkClick r:id="rId3"/>
              </a:rPr>
              <a:t>https://otan.us/media/h2saiwpj/faqs-031820.pdf</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a:p>
        </p:txBody>
      </p:sp>
    </p:spTree>
    <p:extLst>
      <p:ext uri="{BB962C8B-B14F-4D97-AF65-F5344CB8AC3E}">
        <p14:creationId xmlns:p14="http://schemas.microsoft.com/office/powerpoint/2010/main" val="3775817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5973"/>
          </a:xfrm>
        </p:spPr>
        <p:txBody>
          <a:bodyPr/>
          <a:lstStyle/>
          <a:p>
            <a:r>
              <a:rPr lang="en-US" dirty="0"/>
              <a:t>I3 Reports in TE</a:t>
            </a:r>
          </a:p>
        </p:txBody>
      </p:sp>
      <p:pic>
        <p:nvPicPr>
          <p:cNvPr id="3" name="Picture 2"/>
          <p:cNvPicPr>
            <a:picLocks noChangeAspect="1"/>
          </p:cNvPicPr>
          <p:nvPr/>
        </p:nvPicPr>
        <p:blipFill>
          <a:blip r:embed="rId3"/>
          <a:stretch>
            <a:fillRect/>
          </a:stretch>
        </p:blipFill>
        <p:spPr>
          <a:xfrm>
            <a:off x="1934765" y="1401098"/>
            <a:ext cx="6530809" cy="4118817"/>
          </a:xfrm>
          <a:prstGeom prst="rect">
            <a:avLst/>
          </a:prstGeom>
          <a:ln>
            <a:solidFill>
              <a:schemeClr val="tx2"/>
            </a:solidFill>
          </a:ln>
        </p:spPr>
      </p:pic>
      <p:sp>
        <p:nvSpPr>
          <p:cNvPr id="4" name="TextBox 3"/>
          <p:cNvSpPr txBox="1"/>
          <p:nvPr/>
        </p:nvSpPr>
        <p:spPr>
          <a:xfrm>
            <a:off x="838200" y="5519915"/>
            <a:ext cx="9586451" cy="830997"/>
          </a:xfrm>
          <a:prstGeom prst="rect">
            <a:avLst/>
          </a:prstGeom>
          <a:noFill/>
        </p:spPr>
        <p:txBody>
          <a:bodyPr wrap="square" rtlCol="0">
            <a:spAutoFit/>
          </a:bodyPr>
          <a:lstStyle/>
          <a:p>
            <a:r>
              <a:rPr lang="en-US" sz="2400" dirty="0"/>
              <a:t>TE now includes Immigrant Immigration Indicator (I3) reports that track EL Civics COAAPs outcomes and relate them to Immigrant Integration goals.</a:t>
            </a:r>
          </a:p>
        </p:txBody>
      </p:sp>
      <p:pic>
        <p:nvPicPr>
          <p:cNvPr id="6" name="Picture 5">
            <a:extLst>
              <a:ext uri="{FF2B5EF4-FFF2-40B4-BE49-F238E27FC236}">
                <a16:creationId xmlns:a16="http://schemas.microsoft.com/office/drawing/2014/main" id="{7B98B5F1-7F00-4DBE-9A6D-43AD90154C06}"/>
              </a:ext>
            </a:extLst>
          </p:cNvPr>
          <p:cNvPicPr>
            <a:picLocks noChangeAspect="1"/>
          </p:cNvPicPr>
          <p:nvPr/>
        </p:nvPicPr>
        <p:blipFill>
          <a:blip r:embed="rId4"/>
          <a:stretch>
            <a:fillRect/>
          </a:stretch>
        </p:blipFill>
        <p:spPr>
          <a:xfrm>
            <a:off x="9902446" y="6218531"/>
            <a:ext cx="2188654" cy="548688"/>
          </a:xfrm>
          <a:prstGeom prst="rect">
            <a:avLst/>
          </a:prstGeom>
        </p:spPr>
      </p:pic>
    </p:spTree>
    <p:extLst>
      <p:ext uri="{BB962C8B-B14F-4D97-AF65-F5344CB8AC3E}">
        <p14:creationId xmlns:p14="http://schemas.microsoft.com/office/powerpoint/2010/main" val="325137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Passed I3 Outcome</a:t>
            </a:r>
            <a:endParaRPr lang="en-US" dirty="0"/>
          </a:p>
        </p:txBody>
      </p:sp>
      <p:pic>
        <p:nvPicPr>
          <p:cNvPr id="3" name="Picture 2"/>
          <p:cNvPicPr>
            <a:picLocks noChangeAspect="1"/>
          </p:cNvPicPr>
          <p:nvPr/>
        </p:nvPicPr>
        <p:blipFill rotWithShape="1">
          <a:blip r:embed="rId2"/>
          <a:srcRect r="1268"/>
          <a:stretch/>
        </p:blipFill>
        <p:spPr>
          <a:xfrm>
            <a:off x="1856735" y="1979209"/>
            <a:ext cx="8501916" cy="4373111"/>
          </a:xfrm>
          <a:prstGeom prst="rect">
            <a:avLst/>
          </a:prstGeom>
          <a:ln>
            <a:solidFill>
              <a:schemeClr val="accent1"/>
            </a:solidFill>
          </a:ln>
        </p:spPr>
      </p:pic>
      <p:sp>
        <p:nvSpPr>
          <p:cNvPr id="4" name="Down Arrow 3"/>
          <p:cNvSpPr/>
          <p:nvPr/>
        </p:nvSpPr>
        <p:spPr>
          <a:xfrm>
            <a:off x="5950424" y="2374711"/>
            <a:ext cx="368489" cy="1160060"/>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386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40417" y="5988395"/>
            <a:ext cx="276225" cy="219075"/>
          </a:xfrm>
          <a:prstGeom prst="rect">
            <a:avLst/>
          </a:prstGeom>
        </p:spPr>
      </p:pic>
      <p:pic>
        <p:nvPicPr>
          <p:cNvPr id="4" name="Picture 3"/>
          <p:cNvPicPr>
            <a:picLocks noChangeAspect="1"/>
          </p:cNvPicPr>
          <p:nvPr/>
        </p:nvPicPr>
        <p:blipFill>
          <a:blip r:embed="rId4"/>
          <a:stretch>
            <a:fillRect/>
          </a:stretch>
        </p:blipFill>
        <p:spPr>
          <a:xfrm>
            <a:off x="1774373" y="6495142"/>
            <a:ext cx="333375" cy="247650"/>
          </a:xfrm>
          <a:prstGeom prst="rect">
            <a:avLst/>
          </a:prstGeom>
        </p:spPr>
      </p:pic>
      <p:pic>
        <p:nvPicPr>
          <p:cNvPr id="5" name="Picture 4"/>
          <p:cNvPicPr>
            <a:picLocks noChangeAspect="1"/>
          </p:cNvPicPr>
          <p:nvPr/>
        </p:nvPicPr>
        <p:blipFill>
          <a:blip r:embed="rId5"/>
          <a:stretch>
            <a:fillRect/>
          </a:stretch>
        </p:blipFill>
        <p:spPr>
          <a:xfrm>
            <a:off x="7998078" y="5974108"/>
            <a:ext cx="257175" cy="247650"/>
          </a:xfrm>
          <a:prstGeom prst="rect">
            <a:avLst/>
          </a:prstGeom>
        </p:spPr>
      </p:pic>
      <p:pic>
        <p:nvPicPr>
          <p:cNvPr id="6" name="Picture 5"/>
          <p:cNvPicPr>
            <a:picLocks noChangeAspect="1"/>
          </p:cNvPicPr>
          <p:nvPr/>
        </p:nvPicPr>
        <p:blipFill>
          <a:blip r:embed="rId6"/>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7"/>
            <a:srcRect r="26209"/>
            <a:stretch/>
          </p:blipFill>
          <p:spPr>
            <a:xfrm>
              <a:off x="1098968" y="2004762"/>
              <a:ext cx="10282906" cy="5238750"/>
            </a:xfrm>
            <a:prstGeom prst="rect">
              <a:avLst/>
            </a:prstGeom>
          </p:spPr>
        </p:pic>
        <p:pic>
          <p:nvPicPr>
            <p:cNvPr id="13" name="Picture 12"/>
            <p:cNvPicPr>
              <a:picLocks noChangeAspect="1"/>
            </p:cNvPicPr>
            <p:nvPr/>
          </p:nvPicPr>
          <p:blipFill>
            <a:blip r:embed="rId8"/>
            <a:stretch>
              <a:fillRect/>
            </a:stretch>
          </p:blipFill>
          <p:spPr>
            <a:xfrm>
              <a:off x="1854705" y="7498242"/>
              <a:ext cx="247650" cy="190500"/>
            </a:xfrm>
            <a:prstGeom prst="rect">
              <a:avLst/>
            </a:prstGeom>
          </p:spPr>
        </p:pic>
        <p:pic>
          <p:nvPicPr>
            <p:cNvPr id="14" name="Picture 13"/>
            <p:cNvPicPr>
              <a:picLocks noChangeAspect="1"/>
            </p:cNvPicPr>
            <p:nvPr/>
          </p:nvPicPr>
          <p:blipFill>
            <a:blip r:embed="rId9"/>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8"/>
            <a:stretch>
              <a:fillRect/>
            </a:stretch>
          </p:blipFill>
          <p:spPr>
            <a:xfrm>
              <a:off x="4516339" y="4793989"/>
              <a:ext cx="247650" cy="190500"/>
            </a:xfrm>
            <a:prstGeom prst="rect">
              <a:avLst/>
            </a:prstGeom>
          </p:spPr>
        </p:pic>
        <p:pic>
          <p:nvPicPr>
            <p:cNvPr id="18" name="Picture 17"/>
            <p:cNvPicPr>
              <a:picLocks noChangeAspect="1"/>
            </p:cNvPicPr>
            <p:nvPr/>
          </p:nvPicPr>
          <p:blipFill>
            <a:blip r:embed="rId8"/>
            <a:stretch>
              <a:fillRect/>
            </a:stretch>
          </p:blipFill>
          <p:spPr>
            <a:xfrm>
              <a:off x="4516339" y="6000000"/>
              <a:ext cx="247650" cy="190500"/>
            </a:xfrm>
            <a:prstGeom prst="rect">
              <a:avLst/>
            </a:prstGeom>
          </p:spPr>
        </p:pic>
      </p:grpSp>
      <p:pic>
        <p:nvPicPr>
          <p:cNvPr id="19" name="Picture 18">
            <a:extLst>
              <a:ext uri="{FF2B5EF4-FFF2-40B4-BE49-F238E27FC236}">
                <a16:creationId xmlns:a16="http://schemas.microsoft.com/office/drawing/2014/main" id="{67FBA2BC-F977-4EA8-A3B0-AD6733C98A9D}"/>
              </a:ext>
            </a:extLst>
          </p:cNvPr>
          <p:cNvPicPr>
            <a:picLocks noChangeAspect="1"/>
          </p:cNvPicPr>
          <p:nvPr/>
        </p:nvPicPr>
        <p:blipFill>
          <a:blip r:embed="rId10"/>
          <a:stretch>
            <a:fillRect/>
          </a:stretch>
        </p:blipFill>
        <p:spPr>
          <a:xfrm>
            <a:off x="9912720" y="6207470"/>
            <a:ext cx="2188654" cy="548688"/>
          </a:xfrm>
          <a:prstGeom prst="rect">
            <a:avLst/>
          </a:prstGeom>
        </p:spPr>
      </p:pic>
    </p:spTree>
    <p:extLst>
      <p:ext uri="{BB962C8B-B14F-4D97-AF65-F5344CB8AC3E}">
        <p14:creationId xmlns:p14="http://schemas.microsoft.com/office/powerpoint/2010/main" val="3036801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5"/>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a:t>In TE go to Records--Students--Records</a:t>
            </a:r>
          </a:p>
        </p:txBody>
      </p:sp>
    </p:spTree>
    <p:extLst>
      <p:ext uri="{BB962C8B-B14F-4D97-AF65-F5344CB8AC3E}">
        <p14:creationId xmlns:p14="http://schemas.microsoft.com/office/powerpoint/2010/main" val="268020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pic>
        <p:nvPicPr>
          <p:cNvPr id="6" name="Picture 5">
            <a:extLst>
              <a:ext uri="{FF2B5EF4-FFF2-40B4-BE49-F238E27FC236}">
                <a16:creationId xmlns:a16="http://schemas.microsoft.com/office/drawing/2014/main" id="{944BB781-8882-4CCF-814F-34A0288A0E0A}"/>
              </a:ext>
            </a:extLst>
          </p:cNvPr>
          <p:cNvPicPr>
            <a:picLocks noChangeAspect="1"/>
          </p:cNvPicPr>
          <p:nvPr/>
        </p:nvPicPr>
        <p:blipFill>
          <a:blip r:embed="rId4"/>
          <a:stretch>
            <a:fillRect/>
          </a:stretch>
        </p:blipFill>
        <p:spPr>
          <a:xfrm>
            <a:off x="131723" y="6261662"/>
            <a:ext cx="2188654" cy="548688"/>
          </a:xfrm>
          <a:prstGeom prst="rect">
            <a:avLst/>
          </a:prstGeom>
        </p:spPr>
      </p:pic>
    </p:spTree>
    <p:extLst>
      <p:ext uri="{BB962C8B-B14F-4D97-AF65-F5344CB8AC3E}">
        <p14:creationId xmlns:p14="http://schemas.microsoft.com/office/powerpoint/2010/main" val="2278159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sp>
        <p:nvSpPr>
          <p:cNvPr id="4" name="Title 3"/>
          <p:cNvSpPr>
            <a:spLocks noGrp="1"/>
          </p:cNvSpPr>
          <p:nvPr>
            <p:ph type="title"/>
          </p:nvPr>
        </p:nvSpPr>
        <p:spPr>
          <a:xfrm>
            <a:off x="327803" y="425511"/>
            <a:ext cx="10515600" cy="704550"/>
          </a:xfrm>
        </p:spPr>
        <p:txBody>
          <a:bodyPr/>
          <a:lstStyle/>
          <a:p>
            <a:r>
              <a:rPr lang="en-US" dirty="0"/>
              <a:t>Supportive Services</a:t>
            </a:r>
          </a:p>
        </p:txBody>
      </p:sp>
      <p:pic>
        <p:nvPicPr>
          <p:cNvPr id="6" name="Picture 5">
            <a:extLst>
              <a:ext uri="{FF2B5EF4-FFF2-40B4-BE49-F238E27FC236}">
                <a16:creationId xmlns:a16="http://schemas.microsoft.com/office/drawing/2014/main" id="{70D183C7-05C8-4377-BB3C-6868DC66A9A5}"/>
              </a:ext>
            </a:extLst>
          </p:cNvPr>
          <p:cNvPicPr>
            <a:picLocks noChangeAspect="1"/>
          </p:cNvPicPr>
          <p:nvPr/>
        </p:nvPicPr>
        <p:blipFill>
          <a:blip r:embed="rId4"/>
          <a:stretch>
            <a:fillRect/>
          </a:stretch>
        </p:blipFill>
        <p:spPr>
          <a:xfrm>
            <a:off x="100900" y="6158145"/>
            <a:ext cx="2188654" cy="548688"/>
          </a:xfrm>
          <a:prstGeom prst="rect">
            <a:avLst/>
          </a:prstGeom>
        </p:spPr>
      </p:pic>
    </p:spTree>
    <p:extLst>
      <p:ext uri="{BB962C8B-B14F-4D97-AF65-F5344CB8AC3E}">
        <p14:creationId xmlns:p14="http://schemas.microsoft.com/office/powerpoint/2010/main" val="2463453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pic>
        <p:nvPicPr>
          <p:cNvPr id="6" name="Picture 5">
            <a:extLst>
              <a:ext uri="{FF2B5EF4-FFF2-40B4-BE49-F238E27FC236}">
                <a16:creationId xmlns:a16="http://schemas.microsoft.com/office/drawing/2014/main" id="{66C8EB52-F419-420B-986B-B5B10F91FCEE}"/>
              </a:ext>
            </a:extLst>
          </p:cNvPr>
          <p:cNvPicPr>
            <a:picLocks noChangeAspect="1"/>
          </p:cNvPicPr>
          <p:nvPr/>
        </p:nvPicPr>
        <p:blipFill>
          <a:blip r:embed="rId4"/>
          <a:stretch>
            <a:fillRect/>
          </a:stretch>
        </p:blipFill>
        <p:spPr>
          <a:xfrm>
            <a:off x="9886920" y="6235782"/>
            <a:ext cx="2188654" cy="548688"/>
          </a:xfrm>
          <a:prstGeom prst="rect">
            <a:avLst/>
          </a:prstGeom>
        </p:spPr>
      </p:pic>
    </p:spTree>
    <p:extLst>
      <p:ext uri="{BB962C8B-B14F-4D97-AF65-F5344CB8AC3E}">
        <p14:creationId xmlns:p14="http://schemas.microsoft.com/office/powerpoint/2010/main" val="340160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sp>
        <p:nvSpPr>
          <p:cNvPr id="2" name="Title 1"/>
          <p:cNvSpPr>
            <a:spLocks noGrp="1"/>
          </p:cNvSpPr>
          <p:nvPr>
            <p:ph type="title"/>
          </p:nvPr>
        </p:nvSpPr>
        <p:spPr>
          <a:xfrm>
            <a:off x="610319" y="350207"/>
            <a:ext cx="10515600" cy="724140"/>
          </a:xfrm>
        </p:spPr>
        <p:txBody>
          <a:bodyPr/>
          <a:lstStyle/>
          <a:p>
            <a:r>
              <a:rPr lang="en-US" dirty="0"/>
              <a:t>Transition Services</a:t>
            </a:r>
          </a:p>
        </p:txBody>
      </p:sp>
      <p:pic>
        <p:nvPicPr>
          <p:cNvPr id="6" name="Picture 5">
            <a:extLst>
              <a:ext uri="{FF2B5EF4-FFF2-40B4-BE49-F238E27FC236}">
                <a16:creationId xmlns:a16="http://schemas.microsoft.com/office/drawing/2014/main" id="{45016113-DBA6-4D34-AD22-EE7A074F0F79}"/>
              </a:ext>
            </a:extLst>
          </p:cNvPr>
          <p:cNvPicPr>
            <a:picLocks noChangeAspect="1"/>
          </p:cNvPicPr>
          <p:nvPr/>
        </p:nvPicPr>
        <p:blipFill>
          <a:blip r:embed="rId4"/>
          <a:stretch>
            <a:fillRect/>
          </a:stretch>
        </p:blipFill>
        <p:spPr>
          <a:xfrm>
            <a:off x="162544" y="6271836"/>
            <a:ext cx="2188654" cy="548688"/>
          </a:xfrm>
          <a:prstGeom prst="rect">
            <a:avLst/>
          </a:prstGeom>
        </p:spPr>
      </p:pic>
    </p:spTree>
    <p:extLst>
      <p:ext uri="{BB962C8B-B14F-4D97-AF65-F5344CB8AC3E}">
        <p14:creationId xmlns:p14="http://schemas.microsoft.com/office/powerpoint/2010/main" val="4072190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5509200"/>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Additional Health Care needs &amp; requirements</a:t>
            </a:r>
          </a:p>
          <a:p>
            <a:pPr marL="757238" indent="-588963">
              <a:buFont typeface="Arial" panose="020B0604020202020204" pitchFamily="34" charset="0"/>
              <a:buChar char="•"/>
            </a:pPr>
            <a:r>
              <a:rPr lang="en-US" sz="3200" i="1" dirty="0"/>
              <a:t>Financial services</a:t>
            </a:r>
          </a:p>
          <a:p>
            <a:pPr marL="757238" indent="-588963">
              <a:buFont typeface="Arial" panose="020B0604020202020204" pitchFamily="34" charset="0"/>
              <a:buChar char="•"/>
            </a:pPr>
            <a:r>
              <a:rPr lang="en-US" sz="3200" i="1" dirty="0"/>
              <a:t>Services to assist with new software applications</a:t>
            </a:r>
          </a:p>
          <a:p>
            <a:pPr marL="757238" indent="-588963">
              <a:buFont typeface="Arial" panose="020B0604020202020204" pitchFamily="34" charset="0"/>
              <a:buChar char="•"/>
            </a:pPr>
            <a:r>
              <a:rPr lang="en-US" sz="3200" i="1" dirty="0"/>
              <a:t>Skill upgrades to work remotely</a:t>
            </a:r>
          </a:p>
          <a:p>
            <a:pPr marL="757238" indent="-588963">
              <a:buFont typeface="Arial" panose="020B0604020202020204" pitchFamily="34" charset="0"/>
              <a:buChar char="•"/>
            </a:pPr>
            <a:r>
              <a:rPr lang="en-US" sz="3200" i="1" dirty="0"/>
              <a:t>Job seeking skills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 COVID-19 Update</a:t>
            </a:r>
            <a:endParaRPr lang="en-US" dirty="0"/>
          </a:p>
        </p:txBody>
      </p:sp>
      <p:pic>
        <p:nvPicPr>
          <p:cNvPr id="6" name="Picture 5">
            <a:extLst>
              <a:ext uri="{FF2B5EF4-FFF2-40B4-BE49-F238E27FC236}">
                <a16:creationId xmlns:a16="http://schemas.microsoft.com/office/drawing/2014/main" id="{A2F825C0-424E-492B-A329-652335989537}"/>
              </a:ext>
            </a:extLst>
          </p:cNvPr>
          <p:cNvPicPr>
            <a:picLocks noChangeAspect="1"/>
          </p:cNvPicPr>
          <p:nvPr/>
        </p:nvPicPr>
        <p:blipFill>
          <a:blip r:embed="rId4"/>
          <a:stretch>
            <a:fillRect/>
          </a:stretch>
        </p:blipFill>
        <p:spPr>
          <a:xfrm>
            <a:off x="152269" y="6189743"/>
            <a:ext cx="2188654" cy="548688"/>
          </a:xfrm>
          <a:prstGeom prst="rect">
            <a:avLst/>
          </a:prstGeom>
        </p:spPr>
      </p:pic>
    </p:spTree>
    <p:extLst>
      <p:ext uri="{BB962C8B-B14F-4D97-AF65-F5344CB8AC3E}">
        <p14:creationId xmlns:p14="http://schemas.microsoft.com/office/powerpoint/2010/main" val="1182796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4524315"/>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Prerequisite training</a:t>
            </a:r>
          </a:p>
          <a:p>
            <a:pPr marL="757238" indent="-588963">
              <a:buFont typeface="Arial" panose="020B0604020202020204" pitchFamily="34" charset="0"/>
              <a:buChar char="•"/>
            </a:pPr>
            <a:r>
              <a:rPr lang="en-US" sz="3200" i="1" dirty="0"/>
              <a:t>Assessment/Testing</a:t>
            </a:r>
          </a:p>
          <a:p>
            <a:pPr marL="757238" indent="-588963">
              <a:buFont typeface="Arial" panose="020B0604020202020204" pitchFamily="34" charset="0"/>
              <a:buChar char="•"/>
            </a:pPr>
            <a:r>
              <a:rPr lang="en-US" sz="3200" i="1" dirty="0"/>
              <a:t>Job Readiness Training</a:t>
            </a:r>
          </a:p>
          <a:p>
            <a:pPr marL="757238" indent="-588963">
              <a:buFont typeface="Arial" panose="020B0604020202020204" pitchFamily="34" charset="0"/>
              <a:buChar char="•"/>
            </a:pPr>
            <a:r>
              <a:rPr lang="en-US" sz="3200" i="1" dirty="0"/>
              <a:t>Emergency Financial Services</a:t>
            </a:r>
          </a:p>
          <a:p>
            <a:pPr marL="757238" indent="-588963">
              <a:buFont typeface="Arial" panose="020B0604020202020204" pitchFamily="34" charset="0"/>
              <a:buChar char="•"/>
            </a:pPr>
            <a:r>
              <a:rPr lang="en-US" sz="3200" i="1" dirty="0"/>
              <a:t>Health Care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COVID-19 Update</a:t>
            </a:r>
            <a:endParaRPr lang="en-US" dirty="0"/>
          </a:p>
        </p:txBody>
      </p:sp>
      <p:pic>
        <p:nvPicPr>
          <p:cNvPr id="6" name="Picture 5">
            <a:extLst>
              <a:ext uri="{FF2B5EF4-FFF2-40B4-BE49-F238E27FC236}">
                <a16:creationId xmlns:a16="http://schemas.microsoft.com/office/drawing/2014/main" id="{DC4C5E4E-846B-4ED2-9D59-7765C0D24355}"/>
              </a:ext>
            </a:extLst>
          </p:cNvPr>
          <p:cNvPicPr>
            <a:picLocks noChangeAspect="1"/>
          </p:cNvPicPr>
          <p:nvPr/>
        </p:nvPicPr>
        <p:blipFill>
          <a:blip r:embed="rId4"/>
          <a:stretch>
            <a:fillRect/>
          </a:stretch>
        </p:blipFill>
        <p:spPr>
          <a:xfrm>
            <a:off x="100899" y="6175258"/>
            <a:ext cx="2188654" cy="548688"/>
          </a:xfrm>
          <a:prstGeom prst="rect">
            <a:avLst/>
          </a:prstGeom>
        </p:spPr>
      </p:pic>
    </p:spTree>
    <p:extLst>
      <p:ext uri="{BB962C8B-B14F-4D97-AF65-F5344CB8AC3E}">
        <p14:creationId xmlns:p14="http://schemas.microsoft.com/office/powerpoint/2010/main" val="401849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a:t>OCTAE has disseminated Memorandum 20-3 (March 27, 2020) </a:t>
            </a:r>
            <a:r>
              <a:rPr lang="en-US" sz="3200" b="1" dirty="0"/>
              <a:t> 20-4 (April 17, 2020) and 20-5 (May 29, 2020)</a:t>
            </a:r>
          </a:p>
          <a:p>
            <a:pPr marL="0" indent="0">
              <a:buNone/>
            </a:pPr>
            <a:r>
              <a:rPr lang="en-US" sz="3200" dirty="0">
                <a:hlinkClick r:id="rId3"/>
              </a:rPr>
              <a:t>https://www2.ed.gov/policy/adulted/guid/memoranda.html</a:t>
            </a:r>
            <a:endParaRPr lang="en-US" sz="3200" dirty="0"/>
          </a:p>
          <a:p>
            <a:pPr marL="0" indent="0">
              <a:buNone/>
            </a:pPr>
            <a:endParaRPr lang="en-US" sz="3200" dirty="0"/>
          </a:p>
          <a:p>
            <a:r>
              <a:rPr lang="en-US" sz="3200" dirty="0"/>
              <a:t>Posted on CASAS Website: </a:t>
            </a:r>
            <a:r>
              <a:rPr lang="en-US" sz="3200" dirty="0">
                <a:hlinkClick r:id="rId4"/>
              </a:rPr>
              <a:t>https://www.casas.org/social-media-newsroom/2020/03/27/casas-testing-during-the-covid-19-pandemic</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75097AF6-A74B-4C0E-91E2-77DFC7EAE1F0}"/>
              </a:ext>
            </a:extLst>
          </p:cNvPr>
          <p:cNvPicPr>
            <a:picLocks noChangeAspect="1"/>
          </p:cNvPicPr>
          <p:nvPr/>
        </p:nvPicPr>
        <p:blipFill>
          <a:blip r:embed="rId5"/>
          <a:stretch>
            <a:fillRect/>
          </a:stretch>
        </p:blipFill>
        <p:spPr>
          <a:xfrm>
            <a:off x="30824" y="6138727"/>
            <a:ext cx="2551786" cy="640080"/>
          </a:xfrm>
          <a:prstGeom prst="rect">
            <a:avLst/>
          </a:prstGeom>
        </p:spPr>
      </p:pic>
    </p:spTree>
    <p:extLst>
      <p:ext uri="{BB962C8B-B14F-4D97-AF65-F5344CB8AC3E}">
        <p14:creationId xmlns:p14="http://schemas.microsoft.com/office/powerpoint/2010/main" val="320567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a:t>
            </a:r>
          </a:p>
        </p:txBody>
      </p:sp>
      <p:pic>
        <p:nvPicPr>
          <p:cNvPr id="10" name="Picture 9"/>
          <p:cNvPicPr>
            <a:picLocks noChangeAspect="1"/>
          </p:cNvPicPr>
          <p:nvPr/>
        </p:nvPicPr>
        <p:blipFill>
          <a:blip r:embed="rId8"/>
          <a:stretch>
            <a:fillRect/>
          </a:stretch>
        </p:blipFill>
        <p:spPr>
          <a:xfrm>
            <a:off x="483442" y="4035635"/>
            <a:ext cx="3286664" cy="2559895"/>
          </a:xfrm>
          <a:prstGeom prst="rect">
            <a:avLst/>
          </a:prstGeom>
          <a:ln>
            <a:solidFill>
              <a:srgbClr val="FF0000"/>
            </a:solidFill>
          </a:ln>
        </p:spPr>
      </p:pic>
      <p:pic>
        <p:nvPicPr>
          <p:cNvPr id="5" name="Picture 4">
            <a:extLst>
              <a:ext uri="{FF2B5EF4-FFF2-40B4-BE49-F238E27FC236}">
                <a16:creationId xmlns:a16="http://schemas.microsoft.com/office/drawing/2014/main" id="{8D2562D7-A48E-4DD9-B1B1-DCCF0444E1C4}"/>
              </a:ext>
            </a:extLst>
          </p:cNvPr>
          <p:cNvPicPr>
            <a:picLocks noChangeAspect="1"/>
          </p:cNvPicPr>
          <p:nvPr/>
        </p:nvPicPr>
        <p:blipFill>
          <a:blip r:embed="rId9"/>
          <a:stretch>
            <a:fillRect/>
          </a:stretch>
        </p:blipFill>
        <p:spPr>
          <a:xfrm>
            <a:off x="9840036" y="6176774"/>
            <a:ext cx="2188654" cy="548688"/>
          </a:xfrm>
          <a:prstGeom prst="rect">
            <a:avLst/>
          </a:prstGeom>
        </p:spPr>
      </p:pic>
    </p:spTree>
    <p:extLst>
      <p:ext uri="{BB962C8B-B14F-4D97-AF65-F5344CB8AC3E}">
        <p14:creationId xmlns:p14="http://schemas.microsoft.com/office/powerpoint/2010/main" val="2623935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9588" y="129401"/>
            <a:ext cx="11994778" cy="5520906"/>
          </a:xfrm>
          <a:prstGeom prst="rect">
            <a:avLst/>
          </a:prstGeom>
        </p:spPr>
      </p:pic>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CA986A9-89D9-4575-950B-1A08F6B812D7}"/>
              </a:ext>
            </a:extLst>
          </p:cNvPr>
          <p:cNvPicPr>
            <a:picLocks noChangeAspect="1"/>
          </p:cNvPicPr>
          <p:nvPr/>
        </p:nvPicPr>
        <p:blipFill>
          <a:blip r:embed="rId4"/>
          <a:stretch>
            <a:fillRect/>
          </a:stretch>
        </p:blipFill>
        <p:spPr>
          <a:xfrm>
            <a:off x="119588" y="6179911"/>
            <a:ext cx="2188654" cy="548688"/>
          </a:xfrm>
          <a:prstGeom prst="rect">
            <a:avLst/>
          </a:prstGeom>
        </p:spPr>
      </p:pic>
    </p:spTree>
    <p:extLst>
      <p:ext uri="{BB962C8B-B14F-4D97-AF65-F5344CB8AC3E}">
        <p14:creationId xmlns:p14="http://schemas.microsoft.com/office/powerpoint/2010/main" val="1551995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pic>
        <p:nvPicPr>
          <p:cNvPr id="6" name="Picture 5">
            <a:extLst>
              <a:ext uri="{FF2B5EF4-FFF2-40B4-BE49-F238E27FC236}">
                <a16:creationId xmlns:a16="http://schemas.microsoft.com/office/drawing/2014/main" id="{44B62012-E32D-43BB-9AD0-BE2EFB59EC15}"/>
              </a:ext>
            </a:extLst>
          </p:cNvPr>
          <p:cNvPicPr>
            <a:picLocks noChangeAspect="1"/>
          </p:cNvPicPr>
          <p:nvPr/>
        </p:nvPicPr>
        <p:blipFill>
          <a:blip r:embed="rId4"/>
          <a:stretch>
            <a:fillRect/>
          </a:stretch>
        </p:blipFill>
        <p:spPr>
          <a:xfrm>
            <a:off x="9946256" y="6204095"/>
            <a:ext cx="2188654" cy="548688"/>
          </a:xfrm>
          <a:prstGeom prst="rect">
            <a:avLst/>
          </a:prstGeom>
        </p:spPr>
      </p:pic>
    </p:spTree>
    <p:extLst>
      <p:ext uri="{BB962C8B-B14F-4D97-AF65-F5344CB8AC3E}">
        <p14:creationId xmlns:p14="http://schemas.microsoft.com/office/powerpoint/2010/main" val="4019853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smtClean="0"/>
              <a:t>Students not enrolled in the 7 AEP programs</a:t>
            </a:r>
            <a:r>
              <a:rPr lang="en-US" sz="2000" dirty="0" smtClean="0"/>
              <a:t> subtracts those who received services but are not enrolled in one of the 7 AEP program areas.</a:t>
            </a:r>
            <a:endParaRPr lang="en-US" sz="2000" dirty="0"/>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smtClean="0"/>
              <a:t>Students in the Services Section </a:t>
            </a:r>
            <a:r>
              <a:rPr lang="en-US" sz="2000" dirty="0" smtClean="0"/>
              <a:t>includes everyone reported for AEP -- </a:t>
            </a:r>
            <a:r>
              <a:rPr lang="en-US" sz="2000" dirty="0"/>
              <a:t>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smtClean="0"/>
              <a:t>The next </a:t>
            </a:r>
            <a:r>
              <a:rPr lang="en-US" sz="2000" b="1" dirty="0"/>
              <a:t>6</a:t>
            </a:r>
            <a:r>
              <a:rPr lang="en-US" sz="2000" b="1" dirty="0" smtClean="0"/>
              <a:t> rows </a:t>
            </a:r>
            <a:r>
              <a:rPr lang="en-US" sz="2000" dirty="0" smtClean="0"/>
              <a:t>are subsets of those not enrolled in the 7 AEP programs – showing students not enrolled in program but who earned outcomes and may need enrollment.</a:t>
            </a:r>
            <a:endParaRPr lang="en-US" sz="2000" dirty="0"/>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smtClean="0"/>
              <a:t>Students enrolled in the 7 AEP programs</a:t>
            </a:r>
            <a:r>
              <a:rPr lang="en-US" sz="2000" dirty="0" smtClean="0"/>
              <a:t> is the total limited to students with official enrollment, and this number serves as the denominator for the 27 DIR items.</a:t>
            </a:r>
            <a:endParaRPr lang="en-US" sz="2000" dirty="0"/>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smtClean="0"/>
              <a:t>	Students </a:t>
            </a:r>
            <a:r>
              <a:rPr lang="en-US" sz="2000" b="1" i="1" dirty="0"/>
              <a:t>in the Services Section </a:t>
            </a:r>
          </a:p>
          <a:p>
            <a:r>
              <a:rPr lang="en-US" sz="2000" b="1" i="1" dirty="0" smtClean="0"/>
              <a:t>            </a:t>
            </a:r>
            <a:r>
              <a:rPr lang="en-US" sz="2400" b="1" i="1" dirty="0" smtClean="0"/>
              <a:t>−</a:t>
            </a:r>
            <a:r>
              <a:rPr lang="en-US" sz="2000" b="1" i="1" dirty="0" smtClean="0"/>
              <a:t>	Students </a:t>
            </a:r>
            <a:r>
              <a:rPr lang="en-US" sz="2000" b="1" i="1" dirty="0"/>
              <a:t>not enrolled in the 7 </a:t>
            </a:r>
            <a:r>
              <a:rPr lang="en-US" sz="2000" b="1" i="1" dirty="0" smtClean="0"/>
              <a:t>AEP </a:t>
            </a:r>
            <a:r>
              <a:rPr lang="en-US" sz="2000" b="1" i="1" dirty="0"/>
              <a:t>programs</a:t>
            </a:r>
            <a:r>
              <a:rPr lang="en-US" sz="2000" i="1" dirty="0"/>
              <a:t> </a:t>
            </a:r>
            <a:r>
              <a:rPr lang="en-US" sz="2000" i="1" dirty="0" smtClean="0"/>
              <a:t>	</a:t>
            </a:r>
            <a:r>
              <a:rPr lang="en-US" sz="2000" b="1" i="1" dirty="0" smtClean="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smtClean="0">
                <a:solidFill>
                  <a:srgbClr val="FF0000"/>
                </a:solidFill>
              </a:rPr>
              <a:t>Summary Information </a:t>
            </a:r>
            <a:r>
              <a:rPr lang="en-US" sz="2400" dirty="0" smtClean="0"/>
              <a:t>reconciles all of the students included in AEP reporting. </a:t>
            </a:r>
            <a:endParaRPr lang="en-US" sz="2400" dirty="0"/>
          </a:p>
        </p:txBody>
      </p:sp>
    </p:spTree>
    <p:extLst>
      <p:ext uri="{BB962C8B-B14F-4D97-AF65-F5344CB8AC3E}">
        <p14:creationId xmlns:p14="http://schemas.microsoft.com/office/powerpoint/2010/main" val="253322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299"/>
          </a:xfrm>
          <a:ln>
            <a:noFill/>
          </a:ln>
        </p:spPr>
        <p:txBody>
          <a:bodyPr/>
          <a:lstStyle/>
          <a:p>
            <a:r>
              <a:rPr lang="en-US" dirty="0" smtClean="0"/>
              <a:t>CAEP Data Integrity Report: PY 20-21</a:t>
            </a:r>
            <a:endParaRPr lang="en-US" dirty="0"/>
          </a:p>
        </p:txBody>
      </p:sp>
      <p:sp>
        <p:nvSpPr>
          <p:cNvPr id="3" name="Content Placeholder 2"/>
          <p:cNvSpPr>
            <a:spLocks noGrp="1"/>
          </p:cNvSpPr>
          <p:nvPr>
            <p:ph idx="1"/>
          </p:nvPr>
        </p:nvSpPr>
        <p:spPr>
          <a:xfrm>
            <a:off x="838200" y="1378424"/>
            <a:ext cx="10515600" cy="4962312"/>
          </a:xfrm>
          <a:ln>
            <a:solidFill>
              <a:schemeClr val="accent4">
                <a:lumMod val="75000"/>
              </a:schemeClr>
            </a:solidFill>
          </a:ln>
        </p:spPr>
        <p:txBody>
          <a:bodyPr/>
          <a:lstStyle/>
          <a:p>
            <a:pPr marL="0" indent="0">
              <a:buNone/>
            </a:pPr>
            <a:r>
              <a:rPr lang="en-US" sz="3200" dirty="0" smtClean="0"/>
              <a:t>Some items that may potentially change due to COVID-19 issues:</a:t>
            </a:r>
          </a:p>
          <a:p>
            <a:r>
              <a:rPr lang="en-US" sz="3200" dirty="0" smtClean="0"/>
              <a:t>&lt; 12 Hours of Instruction - Item 02</a:t>
            </a:r>
          </a:p>
          <a:p>
            <a:r>
              <a:rPr lang="en-US" sz="3200" dirty="0" smtClean="0"/>
              <a:t>No Post-Test/Pre-Post-Test pair - Items 09, 10</a:t>
            </a:r>
            <a:endParaRPr lang="en-US" sz="3200" dirty="0"/>
          </a:p>
          <a:p>
            <a:r>
              <a:rPr lang="en-US" sz="3200" dirty="0"/>
              <a:t>Earned HSE/HS Diploma </a:t>
            </a:r>
            <a:r>
              <a:rPr lang="en-US" sz="3200" dirty="0" smtClean="0"/>
              <a:t>- Items 12</a:t>
            </a:r>
            <a:r>
              <a:rPr lang="en-US" sz="3200" dirty="0"/>
              <a:t>, 13 </a:t>
            </a:r>
            <a:endParaRPr lang="en-US" sz="3200" dirty="0" smtClean="0"/>
          </a:p>
          <a:p>
            <a:r>
              <a:rPr lang="en-US" sz="3200" i="1" dirty="0"/>
              <a:t>Earned outcome but did not qualify for CAEP </a:t>
            </a:r>
            <a:r>
              <a:rPr lang="en-US" sz="3200" i="1" dirty="0" smtClean="0"/>
              <a:t>- Items 23a-27</a:t>
            </a:r>
            <a:endParaRPr lang="en-US" sz="3200" dirty="0"/>
          </a:p>
          <a:p>
            <a:r>
              <a:rPr lang="en-US" sz="3200" dirty="0" smtClean="0"/>
              <a:t>Achieved CAEP outcome - Items 23b-27b</a:t>
            </a:r>
            <a:endParaRPr lang="en-US" sz="3200" dirty="0"/>
          </a:p>
          <a:p>
            <a:pPr marL="0" indent="0">
              <a:buNone/>
            </a:pPr>
            <a:endParaRPr lang="en-US" dirty="0" smtClean="0"/>
          </a:p>
          <a:p>
            <a:endParaRPr lang="en-US" dirty="0"/>
          </a:p>
        </p:txBody>
      </p:sp>
    </p:spTree>
    <p:extLst>
      <p:ext uri="{BB962C8B-B14F-4D97-AF65-F5344CB8AC3E}">
        <p14:creationId xmlns:p14="http://schemas.microsoft.com/office/powerpoint/2010/main" val="2669071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CAEP Data Integrity Report: PY 20-21</a:t>
            </a:r>
            <a:endParaRPr lang="en-US" dirty="0"/>
          </a:p>
        </p:txBody>
      </p:sp>
      <p:sp>
        <p:nvSpPr>
          <p:cNvPr id="3" name="Content Placeholder 2"/>
          <p:cNvSpPr>
            <a:spLocks noGrp="1"/>
          </p:cNvSpPr>
          <p:nvPr>
            <p:ph idx="1"/>
          </p:nvPr>
        </p:nvSpPr>
        <p:spPr>
          <a:xfrm>
            <a:off x="838200" y="1690688"/>
            <a:ext cx="10515600" cy="4540865"/>
          </a:xfrm>
          <a:ln>
            <a:solidFill>
              <a:schemeClr val="accent4">
                <a:lumMod val="75000"/>
              </a:schemeClr>
            </a:solidFill>
          </a:ln>
        </p:spPr>
        <p:txBody>
          <a:bodyPr/>
          <a:lstStyle/>
          <a:p>
            <a:pPr marL="0" indent="0">
              <a:buNone/>
            </a:pPr>
            <a:r>
              <a:rPr lang="en-US" sz="3200" dirty="0" smtClean="0"/>
              <a:t>Some items that should NOT change due to COVID-19 issues:</a:t>
            </a:r>
          </a:p>
          <a:p>
            <a:r>
              <a:rPr lang="en-US" sz="3200" dirty="0" smtClean="0"/>
              <a:t>Demographics - Items 01, 03, 04, 05, 06</a:t>
            </a:r>
          </a:p>
          <a:p>
            <a:r>
              <a:rPr lang="en-US" sz="3200" dirty="0" smtClean="0"/>
              <a:t>Primary/Secondary Goal - Items 17, 18</a:t>
            </a:r>
          </a:p>
          <a:p>
            <a:r>
              <a:rPr lang="en-US" sz="3200" dirty="0" smtClean="0"/>
              <a:t>Missing Barriers of Employment - Item 19</a:t>
            </a:r>
          </a:p>
          <a:p>
            <a:r>
              <a:rPr lang="en-US" sz="3200" i="1" dirty="0" smtClean="0"/>
              <a:t>Earned outcome but did not qualify for CAEP - Items 23a-27a</a:t>
            </a:r>
            <a:endParaRPr lang="en-US" sz="3200"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358716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95375" y="2208892"/>
            <a:ext cx="9503352" cy="3891849"/>
          </a:xfrm>
          <a:prstGeom prst="rect">
            <a:avLst/>
          </a:prstGeom>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smtClean="0">
                <a:solidFill>
                  <a:srgbClr val="FF0000"/>
                </a:solidFill>
              </a:rPr>
              <a:t>CAEP Consortium Manager Reports </a:t>
            </a:r>
            <a:r>
              <a:rPr lang="en-US" sz="2400" dirty="0" smtClean="0"/>
              <a:t>allow a consortium level login to compare and contrast outcomes across agencies within one consortium</a:t>
            </a:r>
            <a:r>
              <a:rPr lang="en-US" dirty="0" smtClean="0"/>
              <a:t>.</a:t>
            </a:r>
            <a:endParaRPr lang="en-US" dirty="0"/>
          </a:p>
        </p:txBody>
      </p:sp>
      <p:sp>
        <p:nvSpPr>
          <p:cNvPr id="4" name="TextBox 3"/>
          <p:cNvSpPr txBox="1"/>
          <p:nvPr/>
        </p:nvSpPr>
        <p:spPr>
          <a:xfrm>
            <a:off x="7763968" y="5145552"/>
            <a:ext cx="4236833" cy="830997"/>
          </a:xfrm>
          <a:prstGeom prst="rect">
            <a:avLst/>
          </a:prstGeom>
          <a:noFill/>
          <a:ln>
            <a:solidFill>
              <a:schemeClr val="accent1"/>
            </a:solidFill>
          </a:ln>
        </p:spPr>
        <p:txBody>
          <a:bodyPr wrap="square" rtlCol="0">
            <a:spAutoFit/>
          </a:bodyPr>
          <a:lstStyle/>
          <a:p>
            <a:r>
              <a:rPr lang="en-US" sz="2400" dirty="0" smtClean="0"/>
              <a:t>Menu currently includes three reports options with this feature</a:t>
            </a:r>
            <a:endParaRPr lang="en-US" sz="2400" dirty="0"/>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39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smtClean="0"/>
              <a:t>Lists item count and percentage by Agency ID</a:t>
            </a:r>
            <a:endParaRPr lang="en-US" sz="2400" dirty="0"/>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smtClean="0"/>
              <a:t>Aggregates results for the entire consortium on the right hand column</a:t>
            </a:r>
            <a:endParaRPr lang="en-US" sz="2400" dirty="0"/>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632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43" y="261806"/>
            <a:ext cx="5446081" cy="1384995"/>
          </a:xfrm>
          <a:prstGeom prst="rect">
            <a:avLst/>
          </a:prstGeom>
          <a:solidFill>
            <a:schemeClr val="bg1"/>
          </a:solidFill>
          <a:ln>
            <a:solidFill>
              <a:schemeClr val="accent1"/>
            </a:solidFill>
          </a:ln>
        </p:spPr>
        <p:txBody>
          <a:bodyPr wrap="square" rtlCol="0">
            <a:spAutoFit/>
          </a:bodyPr>
          <a:lstStyle/>
          <a:p>
            <a:r>
              <a:rPr lang="en-US" sz="2800" dirty="0" smtClean="0"/>
              <a:t>The CAEP Summary and Barriers to Employment also lists information by agency and by consortium.</a:t>
            </a:r>
            <a:endParaRPr lang="en-US" sz="2800" dirty="0"/>
          </a:p>
        </p:txBody>
      </p:sp>
      <p:pic>
        <p:nvPicPr>
          <p:cNvPr id="4" name="Picture 3"/>
          <p:cNvPicPr>
            <a:picLocks noChangeAspect="1"/>
          </p:cNvPicPr>
          <p:nvPr/>
        </p:nvPicPr>
        <p:blipFill>
          <a:blip r:embed="rId2"/>
          <a:stretch>
            <a:fillRect/>
          </a:stretch>
        </p:blipFill>
        <p:spPr>
          <a:xfrm>
            <a:off x="1065653" y="2363234"/>
            <a:ext cx="3625097" cy="2924720"/>
          </a:xfrm>
          <a:prstGeom prst="rect">
            <a:avLst/>
          </a:prstGeom>
          <a:ln>
            <a:solidFill>
              <a:schemeClr val="accent1"/>
            </a:solidFill>
          </a:ln>
        </p:spPr>
      </p:pic>
      <p:sp>
        <p:nvSpPr>
          <p:cNvPr id="7" name="TextBox 6"/>
          <p:cNvSpPr txBox="1"/>
          <p:nvPr/>
        </p:nvSpPr>
        <p:spPr>
          <a:xfrm>
            <a:off x="6652611" y="5287954"/>
            <a:ext cx="5115142" cy="1384995"/>
          </a:xfrm>
          <a:prstGeom prst="rect">
            <a:avLst/>
          </a:prstGeom>
          <a:noFill/>
          <a:ln>
            <a:solidFill>
              <a:schemeClr val="accent1"/>
            </a:solidFill>
          </a:ln>
        </p:spPr>
        <p:txBody>
          <a:bodyPr wrap="square" rtlCol="0">
            <a:spAutoFit/>
          </a:bodyPr>
          <a:lstStyle/>
          <a:p>
            <a:r>
              <a:rPr lang="en-US" sz="2800" dirty="0" smtClean="0"/>
              <a:t>Click Aggregate Multiple Agencies to run a combined summary of all agencies in the consortium.</a:t>
            </a:r>
            <a:endParaRPr lang="en-US" sz="2800" dirty="0"/>
          </a:p>
        </p:txBody>
      </p:sp>
      <p:pic>
        <p:nvPicPr>
          <p:cNvPr id="9" name="Picture 8"/>
          <p:cNvPicPr>
            <a:picLocks noChangeAspect="1"/>
          </p:cNvPicPr>
          <p:nvPr/>
        </p:nvPicPr>
        <p:blipFill>
          <a:blip r:embed="rId3"/>
          <a:stretch>
            <a:fillRect/>
          </a:stretch>
        </p:blipFill>
        <p:spPr>
          <a:xfrm>
            <a:off x="4256628" y="5844932"/>
            <a:ext cx="2286000" cy="323850"/>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5893807" y="1472219"/>
            <a:ext cx="5873946" cy="2703635"/>
          </a:xfrm>
          <a:prstGeom prst="rect">
            <a:avLst/>
          </a:prstGeom>
          <a:ln>
            <a:solidFill>
              <a:schemeClr val="accent1"/>
            </a:solidFill>
          </a:ln>
        </p:spPr>
      </p:pic>
    </p:spTree>
    <p:extLst>
      <p:ext uri="{BB962C8B-B14F-4D97-AF65-F5344CB8AC3E}">
        <p14:creationId xmlns:p14="http://schemas.microsoft.com/office/powerpoint/2010/main" val="2907561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 COVID-19 Update</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a:t>Mark when CAEP learners achieve outcomes in Distance Learning classes.</a:t>
            </a:r>
          </a:p>
          <a:p>
            <a:r>
              <a:rPr lang="en-US" sz="3200" dirty="0" smtClean="0"/>
              <a:t>Use </a:t>
            </a:r>
            <a:r>
              <a:rPr lang="en-US" sz="3200" dirty="0"/>
              <a:t>“passage of exam” process for CTE MSG’s as a guide for recording student achievement.</a:t>
            </a:r>
          </a:p>
          <a:p>
            <a:pPr lvl="1"/>
            <a:r>
              <a:rPr lang="en-US" sz="3200" dirty="0"/>
              <a:t>Student passes informal exam such as a (virtual) class assessment, written assignment, or oral interview </a:t>
            </a:r>
          </a:p>
          <a:p>
            <a:pPr lvl="1"/>
            <a:r>
              <a:rPr lang="en-US" sz="3200" dirty="0"/>
              <a:t>Completes skills demonstration in workforce preparation </a:t>
            </a:r>
            <a:r>
              <a:rPr lang="en-US" sz="3200" dirty="0" smtClean="0"/>
              <a:t>activities</a:t>
            </a:r>
          </a:p>
          <a:p>
            <a:pPr lvl="1"/>
            <a:endParaRPr lang="en-US" sz="3200" dirty="0"/>
          </a:p>
          <a:p>
            <a:pPr marL="0" indent="0">
              <a:buNone/>
            </a:pPr>
            <a:endParaRPr lang="en-US" sz="3200" dirty="0"/>
          </a:p>
        </p:txBody>
      </p:sp>
      <p:grpSp>
        <p:nvGrpSpPr>
          <p:cNvPr id="4" name="Group 3"/>
          <p:cNvGrpSpPr/>
          <p:nvPr/>
        </p:nvGrpSpPr>
        <p:grpSpPr>
          <a:xfrm>
            <a:off x="9217742" y="5545394"/>
            <a:ext cx="2685352" cy="1199108"/>
            <a:chOff x="0" y="0"/>
            <a:chExt cx="3030627" cy="1382982"/>
          </a:xfrm>
        </p:grpSpPr>
        <p:sp>
          <p:nvSpPr>
            <p:cNvPr id="5" name="Rectangle 4"/>
            <p:cNvSpPr/>
            <p:nvPr/>
          </p:nvSpPr>
          <p:spPr>
            <a:xfrm>
              <a:off x="0" y="0"/>
              <a:ext cx="3030627" cy="138298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TextBox 5"/>
            <p:cNvSpPr txBox="1"/>
            <p:nvPr/>
          </p:nvSpPr>
          <p:spPr>
            <a:xfrm>
              <a:off x="0" y="0"/>
              <a:ext cx="3030627" cy="1382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Literacy Gains</a:t>
              </a:r>
            </a:p>
          </p:txBody>
        </p:sp>
      </p:grpSp>
      <p:pic>
        <p:nvPicPr>
          <p:cNvPr id="8" name="Picture 7">
            <a:extLst>
              <a:ext uri="{FF2B5EF4-FFF2-40B4-BE49-F238E27FC236}">
                <a16:creationId xmlns:a16="http://schemas.microsoft.com/office/drawing/2014/main" id="{D1DEF550-864D-49C3-836D-846B8AFDC9C7}"/>
              </a:ext>
            </a:extLst>
          </p:cNvPr>
          <p:cNvPicPr>
            <a:picLocks noChangeAspect="1"/>
          </p:cNvPicPr>
          <p:nvPr/>
        </p:nvPicPr>
        <p:blipFill>
          <a:blip r:embed="rId3"/>
          <a:stretch>
            <a:fillRect/>
          </a:stretch>
        </p:blipFill>
        <p:spPr>
          <a:xfrm>
            <a:off x="108908" y="6195814"/>
            <a:ext cx="2188654" cy="548688"/>
          </a:xfrm>
          <a:prstGeom prst="rect">
            <a:avLst/>
          </a:prstGeom>
        </p:spPr>
      </p:pic>
    </p:spTree>
    <p:extLst>
      <p:ext uri="{BB962C8B-B14F-4D97-AF65-F5344CB8AC3E}">
        <p14:creationId xmlns:p14="http://schemas.microsoft.com/office/powerpoint/2010/main" val="255716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595952" y="941404"/>
            <a:ext cx="11000096" cy="5426076"/>
          </a:xfrm>
        </p:spPr>
        <p:txBody>
          <a:bodyPr>
            <a:normAutofit/>
          </a:bodyPr>
          <a:lstStyle/>
          <a:p>
            <a:pPr marL="0" indent="0">
              <a:buNone/>
            </a:pPr>
            <a:r>
              <a:rPr lang="en-US" sz="3200" b="1" dirty="0"/>
              <a:t>Summary of OCTAE Memos</a:t>
            </a:r>
            <a:r>
              <a:rPr lang="en-US" sz="3200" dirty="0"/>
              <a:t>:</a:t>
            </a:r>
          </a:p>
          <a:p>
            <a:r>
              <a:rPr lang="en-US" sz="3200" dirty="0"/>
              <a:t>Statewide performance reporting to the NRS is still required</a:t>
            </a:r>
          </a:p>
          <a:p>
            <a:r>
              <a:rPr lang="en-US" sz="3200" dirty="0"/>
              <a:t>For PY 2019-20 all states reported “Force Majeure”</a:t>
            </a:r>
          </a:p>
          <a:p>
            <a:r>
              <a:rPr lang="en-US" sz="3200" dirty="0"/>
              <a:t>States can now decide whether or not to allow remote testing</a:t>
            </a:r>
          </a:p>
          <a:p>
            <a:r>
              <a:rPr lang="en-US" sz="3200" dirty="0"/>
              <a:t>Each state that opts to allow remote testing submits its own remote testing plan to OCTAE</a:t>
            </a:r>
          </a:p>
          <a:p>
            <a:r>
              <a:rPr lang="en-US" sz="3200" b="1" i="1" dirty="0"/>
              <a:t>Memo 20-5 (5.29): </a:t>
            </a:r>
            <a:r>
              <a:rPr lang="en-US" sz="3200" dirty="0"/>
              <a:t>participants can self-report into a federal EFL (Educational Functioning Level) without a pretest.</a:t>
            </a:r>
          </a:p>
          <a:p>
            <a:r>
              <a:rPr lang="en-US" sz="3200" b="1" i="1" dirty="0"/>
              <a:t>Memo 20-5 (5.29): </a:t>
            </a:r>
            <a:r>
              <a:rPr lang="en-US" sz="3200" dirty="0"/>
              <a:t>a pretest is still required to achieve a pre/post-test MSG.</a:t>
            </a:r>
          </a:p>
          <a:p>
            <a:endParaRPr lang="en-US" sz="3200" dirty="0"/>
          </a:p>
          <a:p>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91037DCE-5DF4-4F79-BEA2-6E711CB5861A}"/>
              </a:ext>
            </a:extLst>
          </p:cNvPr>
          <p:cNvPicPr>
            <a:picLocks noChangeAspect="1"/>
          </p:cNvPicPr>
          <p:nvPr/>
        </p:nvPicPr>
        <p:blipFill>
          <a:blip r:embed="rId3"/>
          <a:stretch>
            <a:fillRect/>
          </a:stretch>
        </p:blipFill>
        <p:spPr>
          <a:xfrm>
            <a:off x="41096" y="6264592"/>
            <a:ext cx="2187245" cy="548640"/>
          </a:xfrm>
          <a:prstGeom prst="rect">
            <a:avLst/>
          </a:prstGeom>
        </p:spPr>
      </p:pic>
    </p:spTree>
    <p:extLst>
      <p:ext uri="{BB962C8B-B14F-4D97-AF65-F5344CB8AC3E}">
        <p14:creationId xmlns:p14="http://schemas.microsoft.com/office/powerpoint/2010/main" val="1449547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Passes (virtual) class assessment, written assignment, or oral interview </a:t>
            </a:r>
          </a:p>
          <a:p>
            <a:r>
              <a:rPr lang="en-US" sz="3600" dirty="0"/>
              <a:t>Learner Mastery</a:t>
            </a:r>
          </a:p>
          <a:p>
            <a:r>
              <a:rPr lang="en-US" sz="3600" dirty="0"/>
              <a:t>Educational Software</a:t>
            </a:r>
          </a:p>
          <a:p>
            <a:r>
              <a:rPr lang="en-US" sz="3600" dirty="0"/>
              <a:t>Local Program Milestones</a:t>
            </a:r>
          </a:p>
          <a:p>
            <a:pPr marL="0" indent="0">
              <a:buNone/>
            </a:pPr>
            <a:endParaRPr lang="en-US" sz="3600" dirty="0"/>
          </a:p>
          <a:p>
            <a:pPr marL="457200" lvl="1" indent="0">
              <a:buNone/>
            </a:pPr>
            <a:endParaRPr lang="en-US" sz="3200" dirty="0"/>
          </a:p>
          <a:p>
            <a:pPr lvl="1"/>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8317729" y="5095119"/>
            <a:ext cx="3036071" cy="1383912"/>
          </a:xfrm>
          <a:prstGeom prst="rect">
            <a:avLst/>
          </a:prstGeom>
        </p:spPr>
      </p:pic>
      <p:pic>
        <p:nvPicPr>
          <p:cNvPr id="6" name="Picture 5">
            <a:extLst>
              <a:ext uri="{FF2B5EF4-FFF2-40B4-BE49-F238E27FC236}">
                <a16:creationId xmlns:a16="http://schemas.microsoft.com/office/drawing/2014/main" id="{D09B540D-4BB0-4BA3-B7D9-7F19070D058B}"/>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199341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Completes skills demonstration in workforce preparation activities</a:t>
            </a:r>
          </a:p>
          <a:p>
            <a:r>
              <a:rPr lang="en-US" sz="3600" dirty="0"/>
              <a:t>EL Civics COAAPs now show as I3 outcomes</a:t>
            </a:r>
          </a:p>
          <a:p>
            <a:r>
              <a:rPr lang="en-US" sz="3600" dirty="0" smtClean="0"/>
              <a:t>IET pre-requisite</a:t>
            </a:r>
          </a:p>
          <a:p>
            <a:r>
              <a:rPr lang="en-US" sz="3600" dirty="0" smtClean="0"/>
              <a:t>Transitions to higher level placement</a:t>
            </a:r>
            <a:endParaRPr lang="en-US" sz="3600" dirty="0"/>
          </a:p>
          <a:p>
            <a:r>
              <a:rPr lang="en-US" sz="3600" dirty="0"/>
              <a:t>EL </a:t>
            </a:r>
            <a:r>
              <a:rPr lang="en-US" sz="3600" dirty="0" smtClean="0"/>
              <a:t>Co-Enrollment</a:t>
            </a:r>
          </a:p>
          <a:p>
            <a:pPr lvl="1"/>
            <a:endParaRPr lang="en-US" sz="3200" dirty="0"/>
          </a:p>
          <a:p>
            <a:pPr lvl="1"/>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8317729" y="5082038"/>
            <a:ext cx="3036071" cy="1383912"/>
          </a:xfrm>
          <a:prstGeom prst="rect">
            <a:avLst/>
          </a:prstGeom>
        </p:spPr>
      </p:pic>
      <p:pic>
        <p:nvPicPr>
          <p:cNvPr id="6" name="Picture 5">
            <a:extLst>
              <a:ext uri="{FF2B5EF4-FFF2-40B4-BE49-F238E27FC236}">
                <a16:creationId xmlns:a16="http://schemas.microsoft.com/office/drawing/2014/main" id="{DD69CF6D-2A1C-4014-862A-F0AE258CCB26}"/>
              </a:ext>
            </a:extLst>
          </p:cNvPr>
          <p:cNvPicPr>
            <a:picLocks noChangeAspect="1"/>
          </p:cNvPicPr>
          <p:nvPr/>
        </p:nvPicPr>
        <p:blipFill>
          <a:blip r:embed="rId4"/>
          <a:stretch>
            <a:fillRect/>
          </a:stretch>
        </p:blipFill>
        <p:spPr>
          <a:xfrm>
            <a:off x="100900" y="6191606"/>
            <a:ext cx="2188654" cy="548688"/>
          </a:xfrm>
          <a:prstGeom prst="rect">
            <a:avLst/>
          </a:prstGeom>
        </p:spPr>
      </p:pic>
    </p:spTree>
    <p:extLst>
      <p:ext uri="{BB962C8B-B14F-4D97-AF65-F5344CB8AC3E}">
        <p14:creationId xmlns:p14="http://schemas.microsoft.com/office/powerpoint/2010/main" val="934133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Examples</a:t>
            </a:r>
            <a:endParaRPr lang="en-US" dirty="0"/>
          </a:p>
        </p:txBody>
      </p:sp>
      <p:sp>
        <p:nvSpPr>
          <p:cNvPr id="3" name="Content Placeholder 2"/>
          <p:cNvSpPr>
            <a:spLocks noGrp="1"/>
          </p:cNvSpPr>
          <p:nvPr>
            <p:ph idx="1"/>
          </p:nvPr>
        </p:nvSpPr>
        <p:spPr>
          <a:xfrm>
            <a:off x="838200" y="1825624"/>
            <a:ext cx="10515600" cy="4711653"/>
          </a:xfrm>
          <a:ln>
            <a:solidFill>
              <a:schemeClr val="accent1"/>
            </a:solidFill>
          </a:ln>
        </p:spPr>
        <p:txBody>
          <a:bodyPr>
            <a:normAutofit/>
          </a:bodyPr>
          <a:lstStyle/>
          <a:p>
            <a:r>
              <a:rPr lang="en-US" sz="3200" dirty="0" smtClean="0"/>
              <a:t>Workforce Preparation classes that are Occupation Specific</a:t>
            </a:r>
          </a:p>
          <a:p>
            <a:r>
              <a:rPr lang="en-US" sz="3200" dirty="0" smtClean="0"/>
              <a:t>Classes required for CTE that are Occupation Generic</a:t>
            </a:r>
          </a:p>
          <a:p>
            <a:r>
              <a:rPr lang="en-US" sz="3200" dirty="0" smtClean="0"/>
              <a:t>Workforce Prep Milestone versus short term service</a:t>
            </a:r>
            <a:endParaRPr lang="en-US" sz="3200" dirty="0"/>
          </a:p>
          <a:p>
            <a:r>
              <a:rPr lang="en-US" sz="3200" dirty="0" smtClean="0"/>
              <a:t>OSHA/CPR/etc. when required for CTE or Workforce Prep.</a:t>
            </a:r>
          </a:p>
          <a:p>
            <a:r>
              <a:rPr lang="en-US" sz="3200" dirty="0" smtClean="0"/>
              <a:t>EL Civics/COAAPs</a:t>
            </a:r>
          </a:p>
          <a:p>
            <a:r>
              <a:rPr lang="en-US" sz="3200" dirty="0" smtClean="0"/>
              <a:t>IET/EL Co-Enrollment</a:t>
            </a:r>
            <a:endParaRPr lang="en-US" sz="3200" dirty="0"/>
          </a:p>
        </p:txBody>
      </p:sp>
      <p:pic>
        <p:nvPicPr>
          <p:cNvPr id="4" name="Picture 3"/>
          <p:cNvPicPr>
            <a:picLocks noChangeAspect="1"/>
          </p:cNvPicPr>
          <p:nvPr/>
        </p:nvPicPr>
        <p:blipFill>
          <a:blip r:embed="rId2"/>
          <a:stretch>
            <a:fillRect/>
          </a:stretch>
        </p:blipFill>
        <p:spPr>
          <a:xfrm>
            <a:off x="8317729" y="4984119"/>
            <a:ext cx="3036071" cy="1383912"/>
          </a:xfrm>
          <a:prstGeom prst="rect">
            <a:avLst/>
          </a:prstGeom>
        </p:spPr>
      </p:pic>
    </p:spTree>
    <p:extLst>
      <p:ext uri="{BB962C8B-B14F-4D97-AF65-F5344CB8AC3E}">
        <p14:creationId xmlns:p14="http://schemas.microsoft.com/office/powerpoint/2010/main" val="2894172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smtClean="0"/>
              <a:t>Click </a:t>
            </a:r>
            <a:r>
              <a:rPr lang="en-US" sz="3600" dirty="0" smtClean="0"/>
              <a:t>any cell to generate a list of students included in that cell. </a:t>
            </a:r>
            <a:endParaRPr lang="en-US" sz="3600" dirty="0"/>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62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smtClean="0"/>
              <a:t>Right click any cell and select from 6 listers and 6 reports:</a:t>
            </a:r>
            <a:endParaRPr lang="en-US" sz="3600" dirty="0"/>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Tree>
    <p:extLst>
      <p:ext uri="{BB962C8B-B14F-4D97-AF65-F5344CB8AC3E}">
        <p14:creationId xmlns:p14="http://schemas.microsoft.com/office/powerpoint/2010/main" val="3189025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smtClean="0"/>
              <a:t>Example 1: </a:t>
            </a:r>
            <a:r>
              <a:rPr lang="en-US" sz="2800" dirty="0" smtClean="0"/>
              <a:t>the number of CAEP outcomes is lower than expected, and low when compared to the number of enrollees.</a:t>
            </a:r>
          </a:p>
          <a:p>
            <a:r>
              <a:rPr lang="en-US" sz="2800" dirty="0" smtClean="0"/>
              <a:t>Use the </a:t>
            </a:r>
            <a:r>
              <a:rPr lang="en-US" sz="2800" b="1" i="1" dirty="0" smtClean="0"/>
              <a:t>CAEP DIR items 23-27 </a:t>
            </a:r>
            <a:r>
              <a:rPr lang="en-US" sz="2800" dirty="0" smtClean="0"/>
              <a:t>to evaluate the likely source of the problem.</a:t>
            </a:r>
            <a:endParaRPr lang="en-US" sz="2000" dirty="0"/>
          </a:p>
        </p:txBody>
      </p:sp>
    </p:spTree>
    <p:extLst>
      <p:ext uri="{BB962C8B-B14F-4D97-AF65-F5344CB8AC3E}">
        <p14:creationId xmlns:p14="http://schemas.microsoft.com/office/powerpoint/2010/main" val="2929222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1815882"/>
          </a:xfrm>
          <a:prstGeom prst="rect">
            <a:avLst/>
          </a:prstGeom>
          <a:noFill/>
          <a:ln>
            <a:solidFill>
              <a:schemeClr val="accent1"/>
            </a:solidFill>
          </a:ln>
        </p:spPr>
        <p:txBody>
          <a:bodyPr wrap="square" rtlCol="0">
            <a:spAutoFit/>
          </a:bodyPr>
          <a:lstStyle/>
          <a:p>
            <a:r>
              <a:rPr lang="en-US" sz="2800" b="1" dirty="0" smtClean="0"/>
              <a:t>Example 1: </a:t>
            </a:r>
            <a:r>
              <a:rPr lang="en-US" sz="2800" dirty="0" smtClean="0"/>
              <a:t>the number of AEP outcomes is lower than expected, and low when compared to the number of enrollees.</a:t>
            </a:r>
          </a:p>
          <a:p>
            <a:r>
              <a:rPr lang="en-US" sz="2800" dirty="0"/>
              <a:t/>
            </a:r>
            <a:br>
              <a:rPr lang="en-US" sz="2800" dirty="0"/>
            </a:br>
            <a:r>
              <a:rPr lang="en-US" sz="2800" dirty="0" smtClean="0"/>
              <a:t>Specific examples include HSE and Employment outcomes.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061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smtClean="0"/>
              <a:t>Suggestion: </a:t>
            </a:r>
            <a:r>
              <a:rPr lang="en-US" sz="2400" dirty="0" smtClean="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smtClean="0"/>
              <a:t>Compare the three reports to identify students with missing demographics and less than 12 hours of instruction.</a:t>
            </a:r>
          </a:p>
          <a:p>
            <a:pPr marL="285750" indent="-285750">
              <a:buFont typeface="Arial" panose="020B0604020202020204" pitchFamily="34" charset="0"/>
              <a:buChar char="•"/>
            </a:pPr>
            <a:r>
              <a:rPr lang="en-US" sz="2400" dirty="0" smtClean="0"/>
              <a:t>Review DIR items specific to the outcome in question – in this example look at items 23a/23b for HSE, 25a/25b for Employment and items 26a/26b for Wages.</a:t>
            </a:r>
          </a:p>
          <a:p>
            <a:pPr marL="285750" indent="-285750">
              <a:buFont typeface="Arial" panose="020B0604020202020204" pitchFamily="34" charset="0"/>
              <a:buChar char="•"/>
            </a:pPr>
            <a:r>
              <a:rPr lang="en-US" sz="2400" dirty="0" smtClean="0"/>
              <a:t>High totals in 25b and 26b suggest “data clean up” is necessary to improve these outcomes.</a:t>
            </a:r>
          </a:p>
          <a:p>
            <a:pPr marL="285750" indent="-285750">
              <a:buFont typeface="Arial" panose="020B0604020202020204" pitchFamily="34" charset="0"/>
              <a:buChar char="•"/>
            </a:pPr>
            <a:r>
              <a:rPr lang="en-US" sz="2400" dirty="0" smtClean="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2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7697338" y="789031"/>
            <a:ext cx="4080680" cy="3539430"/>
          </a:xfrm>
          <a:prstGeom prst="rect">
            <a:avLst/>
          </a:prstGeom>
          <a:solidFill>
            <a:schemeClr val="bg1"/>
          </a:solidFill>
          <a:ln>
            <a:solidFill>
              <a:schemeClr val="accent1"/>
            </a:solidFill>
          </a:ln>
        </p:spPr>
        <p:txBody>
          <a:bodyPr wrap="square" rtlCol="0">
            <a:spAutoFit/>
          </a:bodyPr>
          <a:lstStyle/>
          <a:p>
            <a:r>
              <a:rPr lang="en-US" sz="2800" dirty="0" smtClean="0"/>
              <a:t>In </a:t>
            </a:r>
            <a:r>
              <a:rPr lang="en-US" sz="2800" b="1" dirty="0" smtClean="0"/>
              <a:t>23a-23b</a:t>
            </a:r>
            <a:r>
              <a:rPr lang="en-US" sz="2800" dirty="0" smtClean="0"/>
              <a:t> for HSD/HSE, there are almost as many who marked the outcome &amp; did not qualify as there are those who achieved the outcome.</a:t>
            </a:r>
          </a:p>
          <a:p>
            <a:pPr marL="342900" indent="-342900">
              <a:buFont typeface="Arial" panose="020B0604020202020204" pitchFamily="34" charset="0"/>
              <a:buChar char="•"/>
            </a:pPr>
            <a:r>
              <a:rPr lang="en-US" sz="2800" dirty="0" smtClean="0"/>
              <a:t>Solution may be to investigate drop reasons</a:t>
            </a:r>
            <a:endParaRPr lang="en-US" sz="2800" dirty="0"/>
          </a:p>
        </p:txBody>
      </p:sp>
    </p:spTree>
    <p:extLst>
      <p:ext uri="{BB962C8B-B14F-4D97-AF65-F5344CB8AC3E}">
        <p14:creationId xmlns:p14="http://schemas.microsoft.com/office/powerpoint/2010/main" val="3963967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4" name="TextBox 3"/>
          <p:cNvSpPr txBox="1"/>
          <p:nvPr/>
        </p:nvSpPr>
        <p:spPr>
          <a:xfrm>
            <a:off x="7921065" y="807504"/>
            <a:ext cx="3820422" cy="3539430"/>
          </a:xfrm>
          <a:prstGeom prst="rect">
            <a:avLst/>
          </a:prstGeom>
          <a:solidFill>
            <a:schemeClr val="bg1"/>
          </a:solidFill>
          <a:ln>
            <a:solidFill>
              <a:schemeClr val="accent1"/>
            </a:solidFill>
          </a:ln>
        </p:spPr>
        <p:txBody>
          <a:bodyPr wrap="square" rtlCol="0">
            <a:spAutoFit/>
          </a:bodyPr>
          <a:lstStyle/>
          <a:p>
            <a:r>
              <a:rPr lang="en-US" sz="2800" dirty="0" smtClean="0"/>
              <a:t>In </a:t>
            </a:r>
            <a:r>
              <a:rPr lang="en-US" sz="2800" b="1" dirty="0" smtClean="0"/>
              <a:t>25a-25b</a:t>
            </a:r>
            <a:r>
              <a:rPr lang="en-US" sz="2800" dirty="0" smtClean="0"/>
              <a:t> for Employment, almost all who marked an employment outcome qualified for the AEP outcome.</a:t>
            </a:r>
          </a:p>
          <a:p>
            <a:pPr marL="342900" indent="-342900">
              <a:buFont typeface="Arial" panose="020B0604020202020204" pitchFamily="34" charset="0"/>
              <a:buChar char="•"/>
            </a:pPr>
            <a:r>
              <a:rPr lang="en-US" sz="2800" dirty="0" smtClean="0"/>
              <a:t>Solution may be to mark more outcomes.</a:t>
            </a:r>
            <a:endParaRPr lang="en-US" sz="2800" dirty="0"/>
          </a:p>
        </p:txBody>
      </p:sp>
    </p:spTree>
    <p:extLst>
      <p:ext uri="{BB962C8B-B14F-4D97-AF65-F5344CB8AC3E}">
        <p14:creationId xmlns:p14="http://schemas.microsoft.com/office/powerpoint/2010/main" val="129206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9" y="320881"/>
            <a:ext cx="11547986" cy="1061540"/>
          </a:xfrm>
        </p:spPr>
        <p:txBody>
          <a:bodyPr>
            <a:normAutofit/>
          </a:bodyPr>
          <a:lstStyle/>
          <a:p>
            <a:r>
              <a:rPr lang="en-US" dirty="0"/>
              <a:t>PY 2020-21 CAEP Program Structure: 5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3110263" cy="1932717"/>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p>
          </p:txBody>
        </p:sp>
      </p:grpSp>
      <p:grpSp>
        <p:nvGrpSpPr>
          <p:cNvPr id="8" name="Group 7">
            <a:extLst>
              <a:ext uri="{FF2B5EF4-FFF2-40B4-BE49-F238E27FC236}">
                <a16:creationId xmlns:a16="http://schemas.microsoft.com/office/drawing/2014/main" id="{1CBFA606-246A-4D15-9C8D-2D1D1159FACE}"/>
              </a:ext>
            </a:extLst>
          </p:cNvPr>
          <p:cNvGrpSpPr/>
          <p:nvPr/>
        </p:nvGrpSpPr>
        <p:grpSpPr>
          <a:xfrm>
            <a:off x="2215552" y="4990983"/>
            <a:ext cx="2130315" cy="1239395"/>
            <a:chOff x="7010331" y="1933778"/>
            <a:chExt cx="3374919" cy="1859693"/>
          </a:xfrm>
          <a:solidFill>
            <a:srgbClr val="00922D"/>
          </a:solidFill>
        </p:grpSpPr>
        <p:sp>
          <p:nvSpPr>
            <p:cNvPr id="9"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w="25400" cap="flat" cmpd="sng" algn="ctr">
              <a:solidFill>
                <a:schemeClr val="accent3">
                  <a:lumMod val="75000"/>
                </a:schemeClr>
              </a:solidFill>
              <a:prstDash val="solid"/>
            </a:ln>
            <a:effectLst/>
          </p:spPr>
        </p:sp>
        <p:sp>
          <p:nvSpPr>
            <p:cNvPr id="10"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grpFill/>
            <a:ln>
              <a:solidFill>
                <a:schemeClr val="accent3">
                  <a:lumMod val="75000"/>
                </a:schemeClr>
              </a:solid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Adults</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with Disabilities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2nd Language</a:t>
              </a:r>
            </a:p>
          </p:txBody>
        </p:sp>
      </p:grpSp>
      <p:grpSp>
        <p:nvGrpSpPr>
          <p:cNvPr id="16" name="Group 15">
            <a:extLst>
              <a:ext uri="{FF2B5EF4-FFF2-40B4-BE49-F238E27FC236}">
                <a16:creationId xmlns:a16="http://schemas.microsoft.com/office/drawing/2014/main" id="{1030D1F6-F962-4FA7-9071-E3FC8CDCBE50}"/>
              </a:ext>
            </a:extLst>
          </p:cNvPr>
          <p:cNvGrpSpPr/>
          <p:nvPr/>
        </p:nvGrpSpPr>
        <p:grpSpPr>
          <a:xfrm>
            <a:off x="8423568" y="2151370"/>
            <a:ext cx="3162702" cy="1959374"/>
            <a:chOff x="7010331" y="1933778"/>
            <a:chExt cx="3374919" cy="1859693"/>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p:txBody>
        </p:sp>
      </p:grpSp>
      <p:grpSp>
        <p:nvGrpSpPr>
          <p:cNvPr id="19" name="Group 18">
            <a:extLst>
              <a:ext uri="{FF2B5EF4-FFF2-40B4-BE49-F238E27FC236}">
                <a16:creationId xmlns:a16="http://schemas.microsoft.com/office/drawing/2014/main" id="{1CBFA606-246A-4D15-9C8D-2D1D1159FACE}"/>
              </a:ext>
            </a:extLst>
          </p:cNvPr>
          <p:cNvGrpSpPr/>
          <p:nvPr/>
        </p:nvGrpSpPr>
        <p:grpSpPr>
          <a:xfrm>
            <a:off x="7736363" y="4970204"/>
            <a:ext cx="2292547" cy="1275696"/>
            <a:chOff x="7010331" y="1933778"/>
            <a:chExt cx="3374919" cy="1859693"/>
          </a:xfrm>
          <a:solidFill>
            <a:srgbClr val="00922D"/>
          </a:solidFill>
        </p:grpSpPr>
        <p:sp>
          <p:nvSpPr>
            <p:cNvPr id="20"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21"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solidFill>
              <a:schemeClr val="accent3">
                <a:lumMod val="75000"/>
              </a:schemeClr>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Parents/K12</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Success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sp>
        <p:nvSpPr>
          <p:cNvPr id="23" name="Down Arrow 22"/>
          <p:cNvSpPr/>
          <p:nvPr/>
        </p:nvSpPr>
        <p:spPr>
          <a:xfrm>
            <a:off x="7925522" y="2190077"/>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452291" y="1548583"/>
            <a:ext cx="11082935" cy="0"/>
          </a:xfrm>
          <a:prstGeom prst="straightConnector1">
            <a:avLst/>
          </a:prstGeom>
          <a:ln w="7302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3787576" y="2202792"/>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a:off x="1649216" y="1580912"/>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5684246" y="1586156"/>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816395" y="1609697"/>
            <a:ext cx="425029" cy="9326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475580-D1F7-4E01-8711-C1D164C161AF}"/>
              </a:ext>
            </a:extLst>
          </p:cNvPr>
          <p:cNvPicPr>
            <a:picLocks noChangeAspect="1"/>
          </p:cNvPicPr>
          <p:nvPr/>
        </p:nvPicPr>
        <p:blipFill>
          <a:blip r:embed="rId3"/>
          <a:stretch>
            <a:fillRect/>
          </a:stretch>
        </p:blipFill>
        <p:spPr>
          <a:xfrm>
            <a:off x="61280" y="6194077"/>
            <a:ext cx="2188654" cy="548688"/>
          </a:xfrm>
          <a:prstGeom prst="rect">
            <a:avLst/>
          </a:prstGeom>
        </p:spPr>
      </p:pic>
    </p:spTree>
    <p:extLst>
      <p:ext uri="{BB962C8B-B14F-4D97-AF65-F5344CB8AC3E}">
        <p14:creationId xmlns:p14="http://schemas.microsoft.com/office/powerpoint/2010/main" val="3377285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smtClean="0"/>
              <a:t>Example 2: </a:t>
            </a:r>
            <a:r>
              <a:rPr lang="en-US" sz="2800" dirty="0" smtClean="0"/>
              <a:t>the number of pre/post-test learning gains is low as compared to the number of enrollees.</a:t>
            </a:r>
            <a:endParaRPr lang="en-US" sz="2000" dirty="0"/>
          </a:p>
        </p:txBody>
      </p:sp>
    </p:spTree>
    <p:extLst>
      <p:ext uri="{BB962C8B-B14F-4D97-AF65-F5344CB8AC3E}">
        <p14:creationId xmlns:p14="http://schemas.microsoft.com/office/powerpoint/2010/main" val="1468608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smtClean="0"/>
              <a:t>Suggestion: </a:t>
            </a:r>
          </a:p>
          <a:p>
            <a:pPr marL="457200" indent="-457200">
              <a:buFont typeface="+mj-lt"/>
              <a:buAutoNum type="arabicPeriod"/>
            </a:pPr>
            <a:r>
              <a:rPr lang="en-US" sz="2400" dirty="0" smtClean="0"/>
              <a:t>Compare the number of enrollees (Column B) with the number of enrollees with pre/post (Column C).</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457200" indent="-457200">
              <a:buFont typeface="+mj-lt"/>
              <a:buAutoNum type="arabicPeriod"/>
            </a:pPr>
            <a:r>
              <a:rPr lang="en-US" sz="2400" dirty="0" smtClean="0"/>
              <a:t>If Columns B and C numbers are similar (</a:t>
            </a:r>
            <a:r>
              <a:rPr lang="en-US" sz="2400" i="1" dirty="0" smtClean="0"/>
              <a:t>rule of thumb: Column C should be equal to or greater than 70% of Column B</a:t>
            </a:r>
            <a:r>
              <a:rPr lang="en-US" sz="2400" dirty="0" smtClean="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1492577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Suggestion: Generate NRS Monitor</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NRS Monitor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2847979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smtClean="0"/>
              <a:t>Suggestion: Drill down to AEP DIR and review DIR items 8, 9, and 10</a:t>
            </a:r>
          </a:p>
          <a:p>
            <a:pPr marL="457200" indent="-457200">
              <a:buFont typeface="+mj-lt"/>
              <a:buAutoNum type="arabicPeriod"/>
            </a:pPr>
            <a:r>
              <a:rPr lang="en-US" sz="2400" dirty="0" smtClean="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smtClean="0"/>
              <a:t>Right click to generate AEP DIR and investigate items 8 and 9 to identify students who have qualified enrollment but no pre/post-test pair.</a:t>
            </a:r>
          </a:p>
          <a:p>
            <a:pPr marL="457200" indent="-457200">
              <a:buFont typeface="+mj-lt"/>
              <a:buAutoNum type="arabicPeriod"/>
            </a:pPr>
            <a:r>
              <a:rPr lang="en-US" sz="2400" dirty="0" smtClean="0"/>
              <a:t>If Columns B and C are similar (</a:t>
            </a:r>
            <a:r>
              <a:rPr lang="en-US" sz="2400" i="1" dirty="0" smtClean="0"/>
              <a:t>rule of thumb: Column C should be equal to or greater than 70% of Column B</a:t>
            </a:r>
            <a:r>
              <a:rPr lang="en-US" sz="2400" dirty="0" smtClean="0"/>
              <a:t>) then review students test scores and evaluate performance in the classroom to improve test results.</a:t>
            </a:r>
          </a:p>
          <a:p>
            <a:pPr marL="914400" lvl="1" indent="-457200">
              <a:buFont typeface="Arial" panose="020B0604020202020204" pitchFamily="34" charset="0"/>
              <a:buChar char="•"/>
            </a:pPr>
            <a:r>
              <a:rPr lang="en-US" sz="2400" b="1" i="1" dirty="0" smtClean="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738348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611522"/>
            <a:ext cx="11183568" cy="4319182"/>
          </a:xfrm>
          <a:prstGeom prst="rect">
            <a:avLst/>
          </a:prstGeom>
          <a:ln>
            <a:solidFill>
              <a:schemeClr val="accent1">
                <a:lumMod val="50000"/>
              </a:schemeClr>
            </a:solidFill>
          </a:ln>
        </p:spPr>
      </p:pic>
      <p:sp>
        <p:nvSpPr>
          <p:cNvPr id="3" name="TextBox 2"/>
          <p:cNvSpPr txBox="1"/>
          <p:nvPr/>
        </p:nvSpPr>
        <p:spPr>
          <a:xfrm>
            <a:off x="500332" y="5168417"/>
            <a:ext cx="11183568" cy="1384995"/>
          </a:xfrm>
          <a:prstGeom prst="rect">
            <a:avLst/>
          </a:prstGeom>
          <a:noFill/>
          <a:ln>
            <a:solidFill>
              <a:schemeClr val="accent1"/>
            </a:solidFill>
          </a:ln>
        </p:spPr>
        <p:txBody>
          <a:bodyPr wrap="square" rtlCol="0">
            <a:spAutoFit/>
          </a:bodyPr>
          <a:lstStyle/>
          <a:p>
            <a:r>
              <a:rPr lang="en-US" sz="2800" b="1" dirty="0" smtClean="0"/>
              <a:t>Overall: </a:t>
            </a:r>
            <a:r>
              <a:rPr lang="en-US" sz="2800" dirty="0" smtClean="0"/>
              <a:t>With performance and persistence data fluctuating, increasing the number of learner outcomes may not always be possible – but the process fixing data issues should remain the same.</a:t>
            </a:r>
          </a:p>
        </p:txBody>
      </p:sp>
    </p:spTree>
    <p:extLst>
      <p:ext uri="{BB962C8B-B14F-4D97-AF65-F5344CB8AC3E}">
        <p14:creationId xmlns:p14="http://schemas.microsoft.com/office/powerpoint/2010/main" val="1023422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993" y="1371600"/>
            <a:ext cx="10619116" cy="5175913"/>
          </a:xfrm>
        </p:spPr>
        <p:txBody>
          <a:bodyPr>
            <a:noAutofit/>
          </a:bodyPr>
          <a:lstStyle/>
          <a:p>
            <a:r>
              <a:rPr lang="en-US" dirty="0" smtClean="0"/>
              <a:t>Measure </a:t>
            </a:r>
            <a:r>
              <a:rPr lang="en-US" b="1" i="1" dirty="0" smtClean="0"/>
              <a:t>persistence</a:t>
            </a:r>
            <a:r>
              <a:rPr lang="en-US" dirty="0" smtClean="0"/>
              <a:t> by determining percentage of students with any AEP activity that achieve official AEP program enrollment by enrollment in a class and with at least one hour of instruction</a:t>
            </a:r>
          </a:p>
          <a:p>
            <a:r>
              <a:rPr lang="en-US" dirty="0" smtClean="0"/>
              <a:t>Measure </a:t>
            </a:r>
            <a:r>
              <a:rPr lang="en-US" b="1" i="1" dirty="0" smtClean="0"/>
              <a:t>persistence</a:t>
            </a:r>
            <a:r>
              <a:rPr lang="en-US" dirty="0" smtClean="0"/>
              <a:t> by determining percentage of students with AEP program enrollment that receive at least 12 hours of instruction?</a:t>
            </a:r>
          </a:p>
          <a:p>
            <a:r>
              <a:rPr lang="en-US" dirty="0" smtClean="0"/>
              <a:t>Measure </a:t>
            </a:r>
            <a:r>
              <a:rPr lang="en-US" b="1" i="1" dirty="0" smtClean="0"/>
              <a:t>performance</a:t>
            </a:r>
            <a:r>
              <a:rPr lang="en-US" dirty="0" smtClean="0"/>
              <a:t> by calculating percentage of learners with 12 hours of instruction that achieved at least one official AEP outcome</a:t>
            </a:r>
          </a:p>
          <a:p>
            <a:r>
              <a:rPr lang="en-US" dirty="0" smtClean="0"/>
              <a:t>Measure </a:t>
            </a:r>
            <a:r>
              <a:rPr lang="en-US" b="1" i="1" dirty="0" smtClean="0"/>
              <a:t>persistence</a:t>
            </a:r>
            <a:r>
              <a:rPr lang="en-US" dirty="0" smtClean="0"/>
              <a:t> by calculating percentage of learners with 12 hours of instruction with a pre- and post-test pair</a:t>
            </a:r>
          </a:p>
          <a:p>
            <a:r>
              <a:rPr lang="en-US" dirty="0" smtClean="0"/>
              <a:t>Measure </a:t>
            </a:r>
            <a:r>
              <a:rPr lang="en-US" b="1" i="1" dirty="0" smtClean="0"/>
              <a:t>performance</a:t>
            </a:r>
            <a:r>
              <a:rPr lang="en-US" dirty="0" smtClean="0"/>
              <a:t> by computing percentage of learners with 12 hours of instruction that achieve a pre/post-test level gain</a:t>
            </a:r>
            <a:endParaRPr lang="en-US" dirty="0"/>
          </a:p>
        </p:txBody>
      </p:sp>
      <p:sp>
        <p:nvSpPr>
          <p:cNvPr id="2" name="Title 1"/>
          <p:cNvSpPr>
            <a:spLocks noGrp="1"/>
          </p:cNvSpPr>
          <p:nvPr>
            <p:ph type="title"/>
          </p:nvPr>
        </p:nvSpPr>
        <p:spPr>
          <a:xfrm>
            <a:off x="715993" y="126548"/>
            <a:ext cx="10541479" cy="1040594"/>
          </a:xfrm>
          <a:ln>
            <a:noFill/>
          </a:ln>
        </p:spPr>
        <p:txBody>
          <a:bodyPr>
            <a:normAutofit fontScale="90000"/>
          </a:bodyPr>
          <a:lstStyle/>
          <a:p>
            <a:r>
              <a:rPr lang="en-US" dirty="0" smtClean="0"/>
              <a:t>Measure Agency and Consortium Level Performance and Persistence:</a:t>
            </a:r>
            <a:endParaRPr lang="en-US" dirty="0"/>
          </a:p>
        </p:txBody>
      </p:sp>
    </p:spTree>
    <p:extLst>
      <p:ext uri="{BB962C8B-B14F-4D97-AF65-F5344CB8AC3E}">
        <p14:creationId xmlns:p14="http://schemas.microsoft.com/office/powerpoint/2010/main" val="16388638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9" name="Title 1">
            <a:extLst>
              <a:ext uri="{FF2B5EF4-FFF2-40B4-BE49-F238E27FC236}">
                <a16:creationId xmlns:a16="http://schemas.microsoft.com/office/drawing/2014/main" id="{585AA98F-061F-4573-869E-82FA38DDB4E4}"/>
              </a:ext>
            </a:extLst>
          </p:cNvPr>
          <p:cNvSpPr txBox="1">
            <a:spLocks/>
          </p:cNvSpPr>
          <p:nvPr/>
        </p:nvSpPr>
        <p:spPr>
          <a:xfrm>
            <a:off x="968578" y="1503448"/>
            <a:ext cx="10515600" cy="2743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Updates to Resources and Materials</a:t>
            </a:r>
          </a:p>
        </p:txBody>
      </p:sp>
    </p:spTree>
    <p:extLst>
      <p:ext uri="{BB962C8B-B14F-4D97-AF65-F5344CB8AC3E}">
        <p14:creationId xmlns:p14="http://schemas.microsoft.com/office/powerpoint/2010/main" val="196146803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272954"/>
            <a:ext cx="7260609" cy="818427"/>
          </a:xfrm>
        </p:spPr>
        <p:txBody>
          <a:bodyPr>
            <a:normAutofit/>
          </a:bodyPr>
          <a:lstStyle/>
          <a:p>
            <a:pPr algn="ctr"/>
            <a:r>
              <a:rPr lang="en-US" dirty="0"/>
              <a:t>Remote Testing</a:t>
            </a:r>
          </a:p>
        </p:txBody>
      </p:sp>
      <p:sp>
        <p:nvSpPr>
          <p:cNvPr id="3" name="Content Placeholder 2"/>
          <p:cNvSpPr>
            <a:spLocks noGrp="1"/>
          </p:cNvSpPr>
          <p:nvPr>
            <p:ph idx="1"/>
          </p:nvPr>
        </p:nvSpPr>
        <p:spPr>
          <a:xfrm>
            <a:off x="457200" y="1327355"/>
            <a:ext cx="7283245" cy="5088483"/>
          </a:xfrm>
        </p:spPr>
        <p:txBody>
          <a:bodyPr>
            <a:normAutofit fontScale="92500" lnSpcReduction="10000"/>
          </a:bodyPr>
          <a:lstStyle/>
          <a:p>
            <a:pPr marL="0" indent="0">
              <a:buNone/>
            </a:pPr>
            <a:r>
              <a:rPr lang="en-US" sz="3600" dirty="0"/>
              <a:t>The CDE has decided to permit California agencies to implement </a:t>
            </a:r>
            <a:r>
              <a:rPr lang="en-US" sz="3600" b="1" dirty="0"/>
              <a:t>remote testing</a:t>
            </a:r>
            <a:r>
              <a:rPr lang="en-US" sz="3600" dirty="0"/>
              <a:t>. </a:t>
            </a:r>
          </a:p>
          <a:p>
            <a:pPr marL="0" indent="0">
              <a:buNone/>
            </a:pPr>
            <a:endParaRPr lang="en-US" sz="3600" dirty="0"/>
          </a:p>
          <a:p>
            <a:pPr marL="0" indent="0">
              <a:buNone/>
            </a:pPr>
            <a:r>
              <a:rPr lang="en-US" sz="3600" dirty="0"/>
              <a:t>For more information, go to the California Remote Testing page on the CASAS Website:</a:t>
            </a:r>
            <a:endParaRPr lang="en-US" sz="3600" dirty="0">
              <a:hlinkClick r:id="rId3"/>
            </a:endParaRPr>
          </a:p>
          <a:p>
            <a:pPr marL="0" indent="0">
              <a:buNone/>
            </a:pPr>
            <a:r>
              <a:rPr lang="en-US" sz="3600" dirty="0">
                <a:hlinkClick r:id="rId3"/>
              </a:rPr>
              <a:t>https://www.casas.org/training-and-support/casas-peer-communities/california-adult-education-accountability-and-assessment/california-remote-testing</a:t>
            </a:r>
            <a:endParaRPr lang="en-US" sz="3600" dirty="0"/>
          </a:p>
          <a:p>
            <a:pPr marL="0" indent="0">
              <a:buNone/>
            </a:pPr>
            <a:endParaRPr lang="en-US" sz="3600" dirty="0"/>
          </a:p>
          <a:p>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endParaRPr lang="en-US" altLang="en-US" dirty="0"/>
          </a:p>
          <a:p>
            <a:pPr>
              <a:defRPr/>
            </a:pPr>
            <a:fld id="{367B1F67-6803-461D-9D48-220A92D1A05B}" type="slidenum">
              <a:rPr lang="en-US" altLang="en-US" smtClean="0"/>
              <a:pPr>
                <a:defRPr/>
              </a:pPr>
              <a:t>67</a:t>
            </a:fld>
            <a:endParaRPr lang="en-US" altLang="en-US" dirty="0"/>
          </a:p>
        </p:txBody>
      </p:sp>
      <p:pic>
        <p:nvPicPr>
          <p:cNvPr id="5" name="Picture 4"/>
          <p:cNvPicPr>
            <a:picLocks noChangeAspect="1"/>
          </p:cNvPicPr>
          <p:nvPr/>
        </p:nvPicPr>
        <p:blipFill rotWithShape="1">
          <a:blip r:embed="rId4"/>
          <a:srcRect l="26809" t="11875" r="10259" b="12070"/>
          <a:stretch/>
        </p:blipFill>
        <p:spPr>
          <a:xfrm>
            <a:off x="7740445" y="3716595"/>
            <a:ext cx="3972662" cy="2699244"/>
          </a:xfrm>
          <a:prstGeom prst="rect">
            <a:avLst/>
          </a:prstGeom>
          <a:solidFill>
            <a:schemeClr val="accent2"/>
          </a:solidFill>
          <a:ln>
            <a:solidFill>
              <a:schemeClr val="tx2"/>
            </a:solidFill>
          </a:ln>
        </p:spPr>
      </p:pic>
      <p:pic>
        <p:nvPicPr>
          <p:cNvPr id="7" name="Picture 6">
            <a:extLst>
              <a:ext uri="{FF2B5EF4-FFF2-40B4-BE49-F238E27FC236}">
                <a16:creationId xmlns:a16="http://schemas.microsoft.com/office/drawing/2014/main" id="{52B308BE-49E1-4CF9-80FA-1F8A25A3C544}"/>
              </a:ext>
            </a:extLst>
          </p:cNvPr>
          <p:cNvPicPr>
            <a:picLocks noChangeAspect="1"/>
          </p:cNvPicPr>
          <p:nvPr/>
        </p:nvPicPr>
        <p:blipFill>
          <a:blip r:embed="rId5"/>
          <a:stretch>
            <a:fillRect/>
          </a:stretch>
        </p:blipFill>
        <p:spPr>
          <a:xfrm>
            <a:off x="97893" y="6264568"/>
            <a:ext cx="2188654" cy="548688"/>
          </a:xfrm>
          <a:prstGeom prst="rect">
            <a:avLst/>
          </a:prstGeom>
        </p:spPr>
      </p:pic>
    </p:spTree>
    <p:extLst>
      <p:ext uri="{BB962C8B-B14F-4D97-AF65-F5344CB8AC3E}">
        <p14:creationId xmlns:p14="http://schemas.microsoft.com/office/powerpoint/2010/main" val="1294322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95688"/>
            <a:ext cx="9883877" cy="4810681"/>
          </a:xfrm>
        </p:spPr>
        <p:txBody>
          <a:bodyPr>
            <a:noAutofit/>
          </a:bodyPr>
          <a:lstStyle/>
          <a:p>
            <a:r>
              <a:rPr lang="en-US" sz="3600" dirty="0"/>
              <a:t>Available at no cost only to eTests/TE users.</a:t>
            </a:r>
          </a:p>
          <a:p>
            <a:r>
              <a:rPr lang="en-US" sz="3600" dirty="0"/>
              <a:t>Results are shown as “Estimated NRS EFL” for ABE or ESL. No scale scores are given. </a:t>
            </a:r>
          </a:p>
          <a:p>
            <a:r>
              <a:rPr lang="en-US" sz="3600" dirty="0"/>
              <a:t>It is NOT an NRS-approved test and may NOT be used for pre- or post-testing to achieve MSGs.</a:t>
            </a:r>
          </a:p>
          <a:p>
            <a:r>
              <a:rPr lang="en-US" sz="3600" dirty="0"/>
              <a:t>The </a:t>
            </a:r>
            <a:r>
              <a:rPr lang="en-US" sz="3600" i="1" dirty="0"/>
              <a:t>Reading Level Indicator </a:t>
            </a:r>
            <a:r>
              <a:rPr lang="en-US" sz="3600" dirty="0"/>
              <a:t>(RLI) is Form 601R.</a:t>
            </a:r>
          </a:p>
          <a:p>
            <a:pPr marL="457200" lvl="1" indent="0">
              <a:buNone/>
            </a:pPr>
            <a:r>
              <a:rPr lang="en-US" sz="3600" dirty="0" smtClean="0"/>
              <a:t> </a:t>
            </a:r>
            <a:endParaRPr lang="en-US" sz="3600" dirty="0"/>
          </a:p>
        </p:txBody>
      </p:sp>
      <p:sp>
        <p:nvSpPr>
          <p:cNvPr id="3" name="Slide Number Placeholder 2"/>
          <p:cNvSpPr>
            <a:spLocks noGrp="1"/>
          </p:cNvSpPr>
          <p:nvPr>
            <p:ph type="sldNum" sz="quarter" idx="12"/>
          </p:nvPr>
        </p:nvSpPr>
        <p:spPr/>
        <p:txBody>
          <a:bodyPr/>
          <a:lstStyle/>
          <a:p>
            <a:fld id="{401CF334-2D5C-4859-84A6-CA7E6E43FAEB}" type="slidenum">
              <a:rPr lang="en-US" smtClean="0"/>
              <a:pPr/>
              <a:t>68</a:t>
            </a:fld>
            <a:endParaRPr lang="en-US" dirty="0"/>
          </a:p>
        </p:txBody>
      </p:sp>
      <p:sp>
        <p:nvSpPr>
          <p:cNvPr id="4" name="Title 3"/>
          <p:cNvSpPr>
            <a:spLocks noGrp="1"/>
          </p:cNvSpPr>
          <p:nvPr>
            <p:ph type="title"/>
          </p:nvPr>
        </p:nvSpPr>
        <p:spPr/>
        <p:txBody>
          <a:bodyPr>
            <a:normAutofit/>
          </a:bodyPr>
          <a:lstStyle/>
          <a:p>
            <a:r>
              <a:rPr lang="en-US" dirty="0"/>
              <a:t>CASAS </a:t>
            </a:r>
            <a:r>
              <a:rPr lang="en-US" i="1" dirty="0"/>
              <a:t>Reading Level </a:t>
            </a:r>
            <a:r>
              <a:rPr lang="en-US" i="1" dirty="0" smtClean="0"/>
              <a:t>Indicator (RLI)</a:t>
            </a:r>
            <a:endParaRPr lang="en-US" i="1" dirty="0"/>
          </a:p>
        </p:txBody>
      </p:sp>
      <p:pic>
        <p:nvPicPr>
          <p:cNvPr id="6" name="Picture 5">
            <a:extLst>
              <a:ext uri="{FF2B5EF4-FFF2-40B4-BE49-F238E27FC236}">
                <a16:creationId xmlns:a16="http://schemas.microsoft.com/office/drawing/2014/main" id="{49EBFB92-F838-4070-9FF2-6CAC8A9EA7E5}"/>
              </a:ext>
            </a:extLst>
          </p:cNvPr>
          <p:cNvPicPr>
            <a:picLocks noChangeAspect="1"/>
          </p:cNvPicPr>
          <p:nvPr/>
        </p:nvPicPr>
        <p:blipFill>
          <a:blip r:embed="rId3"/>
          <a:stretch>
            <a:fillRect/>
          </a:stretch>
        </p:blipFill>
        <p:spPr>
          <a:xfrm>
            <a:off x="100900" y="6232025"/>
            <a:ext cx="2188654" cy="548688"/>
          </a:xfrm>
          <a:prstGeom prst="rect">
            <a:avLst/>
          </a:prstGeom>
        </p:spPr>
      </p:pic>
    </p:spTree>
    <p:extLst>
      <p:ext uri="{BB962C8B-B14F-4D97-AF65-F5344CB8AC3E}">
        <p14:creationId xmlns:p14="http://schemas.microsoft.com/office/powerpoint/2010/main" val="16039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533832"/>
            <a:ext cx="9243291" cy="1814052"/>
          </a:xfrm>
        </p:spPr>
        <p:txBody>
          <a:bodyPr>
            <a:normAutofit/>
          </a:bodyPr>
          <a:lstStyle/>
          <a:p>
            <a:r>
              <a:rPr lang="en-US" sz="3200" dirty="0">
                <a:latin typeface="Calibri" panose="020F0502020204030204" pitchFamily="34" charset="0"/>
              </a:rPr>
              <a:t>Initiate the RLI by selecting students in TE’s Student Demographics lister.</a:t>
            </a:r>
          </a:p>
          <a:p>
            <a:r>
              <a:rPr lang="en-US" sz="3200" dirty="0">
                <a:latin typeface="Calibri" panose="020F0502020204030204" pitchFamily="34" charset="0"/>
              </a:rPr>
              <a:t>Click the </a:t>
            </a:r>
            <a:r>
              <a:rPr lang="en-US" sz="3200" b="1" dirty="0">
                <a:latin typeface="Calibri" panose="020F0502020204030204" pitchFamily="34" charset="0"/>
              </a:rPr>
              <a:t>Send Test Invitations</a:t>
            </a:r>
            <a:r>
              <a:rPr lang="en-US" sz="3200" dirty="0">
                <a:latin typeface="Calibri" panose="020F0502020204030204" pitchFamily="34" charset="0"/>
              </a:rPr>
              <a:t> button.</a:t>
            </a:r>
          </a:p>
          <a:p>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401CF334-2D5C-4859-84A6-CA7E6E43FAEB}" type="slidenum">
              <a:rPr lang="en-US" smtClean="0"/>
              <a:pPr/>
              <a:t>69</a:t>
            </a:fld>
            <a:endParaRPr lang="en-US" dirty="0"/>
          </a:p>
        </p:txBody>
      </p:sp>
      <p:sp>
        <p:nvSpPr>
          <p:cNvPr id="4" name="Title 3"/>
          <p:cNvSpPr>
            <a:spLocks noGrp="1"/>
          </p:cNvSpPr>
          <p:nvPr>
            <p:ph type="title"/>
          </p:nvPr>
        </p:nvSpPr>
        <p:spPr/>
        <p:txBody>
          <a:bodyPr>
            <a:normAutofit/>
          </a:bodyPr>
          <a:lstStyle/>
          <a:p>
            <a:r>
              <a:rPr lang="en-US" dirty="0"/>
              <a:t>About the </a:t>
            </a:r>
            <a:r>
              <a:rPr lang="en-US" i="1" dirty="0" smtClean="0"/>
              <a:t>CASAS RLI</a:t>
            </a:r>
            <a:endParaRPr lang="en-US" i="1" dirty="0"/>
          </a:p>
        </p:txBody>
      </p:sp>
      <p:pic>
        <p:nvPicPr>
          <p:cNvPr id="7" name="Picture 6">
            <a:extLst>
              <a:ext uri="{FF2B5EF4-FFF2-40B4-BE49-F238E27FC236}">
                <a16:creationId xmlns:a16="http://schemas.microsoft.com/office/drawing/2014/main" id="{D88F219E-7CEA-448B-852A-B888781366DB}"/>
              </a:ext>
            </a:extLst>
          </p:cNvPr>
          <p:cNvPicPr>
            <a:picLocks noChangeAspect="1"/>
          </p:cNvPicPr>
          <p:nvPr/>
        </p:nvPicPr>
        <p:blipFill>
          <a:blip r:embed="rId3"/>
          <a:stretch>
            <a:fillRect/>
          </a:stretch>
        </p:blipFill>
        <p:spPr>
          <a:xfrm>
            <a:off x="1907458" y="3347884"/>
            <a:ext cx="8377084" cy="2117459"/>
          </a:xfrm>
          <a:prstGeom prst="rect">
            <a:avLst/>
          </a:prstGeom>
          <a:ln>
            <a:solidFill>
              <a:schemeClr val="accent1"/>
            </a:solidFill>
          </a:ln>
        </p:spPr>
      </p:pic>
      <p:pic>
        <p:nvPicPr>
          <p:cNvPr id="8" name="Picture 7">
            <a:extLst>
              <a:ext uri="{FF2B5EF4-FFF2-40B4-BE49-F238E27FC236}">
                <a16:creationId xmlns:a16="http://schemas.microsoft.com/office/drawing/2014/main" id="{36B8FE05-99F0-4D75-993E-7A30B4D7982E}"/>
              </a:ext>
            </a:extLst>
          </p:cNvPr>
          <p:cNvPicPr>
            <a:picLocks noChangeAspect="1"/>
          </p:cNvPicPr>
          <p:nvPr/>
        </p:nvPicPr>
        <p:blipFill>
          <a:blip r:embed="rId4"/>
          <a:stretch>
            <a:fillRect/>
          </a:stretch>
        </p:blipFill>
        <p:spPr>
          <a:xfrm>
            <a:off x="3327014" y="5591431"/>
            <a:ext cx="5279354" cy="987750"/>
          </a:xfrm>
          <a:prstGeom prst="rect">
            <a:avLst/>
          </a:prstGeom>
        </p:spPr>
      </p:pic>
      <p:pic>
        <p:nvPicPr>
          <p:cNvPr id="6" name="Picture 5">
            <a:extLst>
              <a:ext uri="{FF2B5EF4-FFF2-40B4-BE49-F238E27FC236}">
                <a16:creationId xmlns:a16="http://schemas.microsoft.com/office/drawing/2014/main" id="{34692073-641E-4E0B-BE75-05A2E84877F9}"/>
              </a:ext>
            </a:extLst>
          </p:cNvPr>
          <p:cNvPicPr>
            <a:picLocks noChangeAspect="1"/>
          </p:cNvPicPr>
          <p:nvPr/>
        </p:nvPicPr>
        <p:blipFill>
          <a:blip r:embed="rId5"/>
          <a:stretch>
            <a:fillRect/>
          </a:stretch>
        </p:blipFill>
        <p:spPr>
          <a:xfrm>
            <a:off x="80351" y="6195012"/>
            <a:ext cx="2188654" cy="548688"/>
          </a:xfrm>
          <a:prstGeom prst="rect">
            <a:avLst/>
          </a:prstGeom>
        </p:spPr>
      </p:pic>
    </p:spTree>
    <p:extLst>
      <p:ext uri="{BB962C8B-B14F-4D97-AF65-F5344CB8AC3E}">
        <p14:creationId xmlns:p14="http://schemas.microsoft.com/office/powerpoint/2010/main" val="33780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3110263" cy="3355003"/>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8"/>
              <a:ext cx="3265981" cy="1695534"/>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r>
                <a:rPr lang="en-US" sz="2600" b="1" kern="0" dirty="0">
                  <a:solidFill>
                    <a:srgbClr val="DCBD23">
                      <a:lumMod val="20000"/>
                      <a:lumOff val="80000"/>
                    </a:srgbClr>
                  </a:solidFill>
                  <a:latin typeface="Helvetica"/>
                  <a:cs typeface="Helvetica"/>
                  <a:sym typeface="Helvetica"/>
                </a:rPr>
                <a:t>: </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Basic Skills (ABE)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HSE (HiSET, GED)</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DCBD23">
                      <a:lumMod val="20000"/>
                      <a:lumOff val="80000"/>
                    </a:srgbClr>
                  </a:solidFill>
                  <a:latin typeface="Helvetica"/>
                  <a:cs typeface="Helvetica"/>
                  <a:sym typeface="Helvetica"/>
                </a:rPr>
                <a:t>HS Diploma</a:t>
              </a:r>
              <a:endPar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Second Language (</a:t>
              </a: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ESL/ELL</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a:t>
              </a:r>
            </a:p>
          </p:txBody>
        </p:sp>
      </p:grpSp>
      <p:grpSp>
        <p:nvGrpSpPr>
          <p:cNvPr id="16" name="Group 15">
            <a:extLst>
              <a:ext uri="{FF2B5EF4-FFF2-40B4-BE49-F238E27FC236}">
                <a16:creationId xmlns:a16="http://schemas.microsoft.com/office/drawing/2014/main" id="{1030D1F6-F962-4FA7-9071-E3FC8CDCBE50}"/>
              </a:ext>
            </a:extLst>
          </p:cNvPr>
          <p:cNvGrpSpPr/>
          <p:nvPr/>
        </p:nvGrpSpPr>
        <p:grpSpPr>
          <a:xfrm>
            <a:off x="8423568" y="2151369"/>
            <a:ext cx="3162702" cy="4544399"/>
            <a:chOff x="7010331" y="1933778"/>
            <a:chExt cx="3374919" cy="1859693"/>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1649216" y="1580913"/>
            <a:ext cx="425029" cy="712040"/>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5684246" y="1586156"/>
            <a:ext cx="425029" cy="7467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4490320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365125"/>
            <a:ext cx="10515600" cy="1006475"/>
          </a:xfrm>
        </p:spPr>
        <p:txBody>
          <a:bodyPr/>
          <a:lstStyle/>
          <a:p>
            <a:r>
              <a:rPr lang="en-US" dirty="0" smtClean="0">
                <a:solidFill>
                  <a:srgbClr val="002060"/>
                </a:solidFill>
              </a:rPr>
              <a:t>2020-21 CAEP Data </a:t>
            </a:r>
            <a:r>
              <a:rPr lang="en-US" dirty="0">
                <a:solidFill>
                  <a:srgbClr val="002060"/>
                </a:solidFill>
              </a:rPr>
              <a:t>Dictionary </a:t>
            </a:r>
          </a:p>
        </p:txBody>
      </p:sp>
      <p:sp>
        <p:nvSpPr>
          <p:cNvPr id="68611" name="Content Placeholder 2"/>
          <p:cNvSpPr>
            <a:spLocks noGrp="1"/>
          </p:cNvSpPr>
          <p:nvPr>
            <p:ph sz="half" idx="1"/>
          </p:nvPr>
        </p:nvSpPr>
        <p:spPr>
          <a:xfrm>
            <a:off x="1676400" y="1981200"/>
            <a:ext cx="8229600" cy="4401194"/>
          </a:xfrm>
        </p:spPr>
        <p:txBody>
          <a:bodyPr/>
          <a:lstStyle/>
          <a:p>
            <a:r>
              <a:rPr lang="en-US" dirty="0">
                <a:solidFill>
                  <a:srgbClr val="002060"/>
                </a:solidFill>
              </a:rPr>
              <a:t>A new </a:t>
            </a:r>
            <a:r>
              <a:rPr lang="en-US" dirty="0" smtClean="0">
                <a:solidFill>
                  <a:srgbClr val="002060"/>
                </a:solidFill>
              </a:rPr>
              <a:t>2020-21 CAEP Data Dictionary is available on </a:t>
            </a:r>
            <a:r>
              <a:rPr lang="en-US" dirty="0">
                <a:solidFill>
                  <a:srgbClr val="002060"/>
                </a:solidFill>
              </a:rPr>
              <a:t>the CASAS Website to help </a:t>
            </a:r>
            <a:r>
              <a:rPr lang="en-US" dirty="0" smtClean="0">
                <a:solidFill>
                  <a:srgbClr val="002060"/>
                </a:solidFill>
              </a:rPr>
              <a:t>CAEP meet requirements.</a:t>
            </a:r>
          </a:p>
          <a:p>
            <a:r>
              <a:rPr lang="en-US" dirty="0" smtClean="0">
                <a:solidFill>
                  <a:srgbClr val="002060"/>
                </a:solidFill>
              </a:rPr>
              <a:t>20-21 version includes several enhancements and updates.</a:t>
            </a:r>
            <a:endParaRPr lang="en-US" dirty="0">
              <a:solidFill>
                <a:srgbClr val="002060"/>
              </a:solidFill>
            </a:endParaRPr>
          </a:p>
          <a:p>
            <a:pPr marL="0" indent="0">
              <a:buNone/>
            </a:pPr>
            <a:r>
              <a:rPr lang="en-US" dirty="0">
                <a:solidFill>
                  <a:srgbClr val="002060"/>
                </a:solidFill>
              </a:rPr>
              <a:t> </a:t>
            </a:r>
          </a:p>
        </p:txBody>
      </p:sp>
      <p:sp>
        <p:nvSpPr>
          <p:cNvPr id="5" name="Slide Number Placeholder 4"/>
          <p:cNvSpPr>
            <a:spLocks noGrp="1"/>
          </p:cNvSpPr>
          <p:nvPr>
            <p:ph type="sldNum" sz="quarter" idx="10"/>
          </p:nvPr>
        </p:nvSpPr>
        <p:spPr/>
        <p:txBody>
          <a:bodyPr/>
          <a:lstStyle/>
          <a:p>
            <a:pPr>
              <a:defRPr/>
            </a:pPr>
            <a:fld id="{E76F3421-45A1-4DB6-8E7F-E37026803F41}" type="slidenum">
              <a:rPr lang="en-US" smtClean="0"/>
              <a:pPr>
                <a:defRPr/>
              </a:pPr>
              <a:t>70</a:t>
            </a:fld>
            <a:endParaRPr lang="en-US"/>
          </a:p>
        </p:txBody>
      </p:sp>
      <p:sp>
        <p:nvSpPr>
          <p:cNvPr id="3" name="Rectangle 2"/>
          <p:cNvSpPr/>
          <p:nvPr/>
        </p:nvSpPr>
        <p:spPr>
          <a:xfrm>
            <a:off x="1507067" y="1219203"/>
            <a:ext cx="9087678" cy="369332"/>
          </a:xfrm>
          <a:prstGeom prst="rect">
            <a:avLst/>
          </a:prstGeom>
        </p:spPr>
        <p:txBody>
          <a:bodyPr wrap="square">
            <a:spAutoFit/>
          </a:bodyPr>
          <a:lstStyle/>
          <a:p>
            <a:r>
              <a:rPr lang="en-US" dirty="0">
                <a:hlinkClick r:id="rId3"/>
              </a:rPr>
              <a:t>Home</a:t>
            </a:r>
            <a:r>
              <a:rPr lang="en-US" dirty="0"/>
              <a:t> &gt; </a:t>
            </a:r>
            <a:r>
              <a:rPr lang="en-US" dirty="0">
                <a:hlinkClick r:id="rId4"/>
              </a:rPr>
              <a:t>Training and Support</a:t>
            </a:r>
            <a:r>
              <a:rPr lang="en-US" dirty="0"/>
              <a:t> &gt; </a:t>
            </a:r>
            <a:r>
              <a:rPr lang="en-US" dirty="0">
                <a:hlinkClick r:id="rId5"/>
              </a:rPr>
              <a:t>CASAS Peer Communities</a:t>
            </a:r>
            <a:r>
              <a:rPr lang="en-US" dirty="0"/>
              <a:t> &gt; </a:t>
            </a:r>
            <a:r>
              <a:rPr lang="en-US" dirty="0">
                <a:hlinkClick r:id="rId6"/>
              </a:rPr>
              <a:t>California Accountability</a:t>
            </a:r>
            <a:r>
              <a:rPr lang="en-US" dirty="0"/>
              <a:t> &gt; </a:t>
            </a:r>
          </a:p>
        </p:txBody>
      </p:sp>
      <p:pic>
        <p:nvPicPr>
          <p:cNvPr id="2" name="Picture 1"/>
          <p:cNvPicPr>
            <a:picLocks noChangeAspect="1"/>
          </p:cNvPicPr>
          <p:nvPr/>
        </p:nvPicPr>
        <p:blipFill rotWithShape="1">
          <a:blip r:embed="rId7"/>
          <a:srcRect r="2128" b="733"/>
          <a:stretch/>
        </p:blipFill>
        <p:spPr>
          <a:xfrm>
            <a:off x="4114800" y="4000059"/>
            <a:ext cx="5257800" cy="2411088"/>
          </a:xfrm>
          <a:prstGeom prst="rect">
            <a:avLst/>
          </a:prstGeom>
          <a:ln>
            <a:solidFill>
              <a:schemeClr val="accent1"/>
            </a:solidFill>
          </a:ln>
        </p:spPr>
      </p:pic>
    </p:spTree>
    <p:extLst>
      <p:ext uri="{BB962C8B-B14F-4D97-AF65-F5344CB8AC3E}">
        <p14:creationId xmlns:p14="http://schemas.microsoft.com/office/powerpoint/2010/main" val="187898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extLst>
              <p:ext uri="{D42A27DB-BD31-4B8C-83A1-F6EECF244321}">
                <p14:modId xmlns:p14="http://schemas.microsoft.com/office/powerpoint/2010/main" val="1660511453"/>
              </p:ext>
            </p:extLst>
          </p:nvPr>
        </p:nvGraphicFramePr>
        <p:xfrm>
          <a:off x="509956" y="1936873"/>
          <a:ext cx="10717821" cy="4211361"/>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CAEP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pic>
        <p:nvPicPr>
          <p:cNvPr id="5" name="Picture 4">
            <a:extLst>
              <a:ext uri="{FF2B5EF4-FFF2-40B4-BE49-F238E27FC236}">
                <a16:creationId xmlns:a16="http://schemas.microsoft.com/office/drawing/2014/main" id="{2D0D5399-5CA2-44F8-A9FA-78301F7FD5B7}"/>
              </a:ext>
            </a:extLst>
          </p:cNvPr>
          <p:cNvPicPr>
            <a:picLocks noChangeAspect="1"/>
          </p:cNvPicPr>
          <p:nvPr/>
        </p:nvPicPr>
        <p:blipFill>
          <a:blip r:embed="rId3"/>
          <a:stretch>
            <a:fillRect/>
          </a:stretch>
        </p:blipFill>
        <p:spPr>
          <a:xfrm>
            <a:off x="111174" y="6309312"/>
            <a:ext cx="2188654" cy="548688"/>
          </a:xfrm>
          <a:prstGeom prst="rect">
            <a:avLst/>
          </a:prstGeom>
        </p:spPr>
      </p:pic>
    </p:spTree>
    <p:extLst>
      <p:ext uri="{BB962C8B-B14F-4D97-AF65-F5344CB8AC3E}">
        <p14:creationId xmlns:p14="http://schemas.microsoft.com/office/powerpoint/2010/main" val="684551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95688"/>
            <a:ext cx="9243291" cy="4810681"/>
          </a:xfrm>
        </p:spPr>
        <p:txBody>
          <a:bodyPr>
            <a:normAutofit/>
          </a:bodyPr>
          <a:lstStyle/>
          <a:p>
            <a:r>
              <a:rPr lang="en-US" sz="3600" dirty="0"/>
              <a:t>Beginning first quarter of PY 2020-21, agencies will use the TE Quarterly Data Submission Wizard to submit quarterly data, including the Data Integrity Report (DIR).</a:t>
            </a:r>
          </a:p>
          <a:p>
            <a:r>
              <a:rPr lang="en-US" sz="3600" dirty="0"/>
              <a:t>Agencies will no longer send separate pdf copies of the DIR when completing quarterly data requirements.</a:t>
            </a:r>
          </a:p>
        </p:txBody>
      </p:sp>
      <p:sp>
        <p:nvSpPr>
          <p:cNvPr id="3" name="Slide Number Placeholder 2"/>
          <p:cNvSpPr>
            <a:spLocks noGrp="1"/>
          </p:cNvSpPr>
          <p:nvPr>
            <p:ph type="sldNum" sz="quarter" idx="12"/>
          </p:nvPr>
        </p:nvSpPr>
        <p:spPr/>
        <p:txBody>
          <a:bodyPr/>
          <a:lstStyle/>
          <a:p>
            <a:fld id="{401CF334-2D5C-4859-84A6-CA7E6E43FAEB}" type="slidenum">
              <a:rPr lang="en-US" smtClean="0"/>
              <a:pPr/>
              <a:t>72</a:t>
            </a:fld>
            <a:endParaRPr lang="en-US" dirty="0"/>
          </a:p>
        </p:txBody>
      </p:sp>
      <p:sp>
        <p:nvSpPr>
          <p:cNvPr id="4" name="Title 3"/>
          <p:cNvSpPr>
            <a:spLocks noGrp="1"/>
          </p:cNvSpPr>
          <p:nvPr>
            <p:ph type="title"/>
          </p:nvPr>
        </p:nvSpPr>
        <p:spPr/>
        <p:txBody>
          <a:bodyPr>
            <a:normAutofit/>
          </a:bodyPr>
          <a:lstStyle/>
          <a:p>
            <a:r>
              <a:rPr lang="en-US" dirty="0"/>
              <a:t>TE Quarterly Data Submission Wizard</a:t>
            </a:r>
            <a:endParaRPr lang="en-US" i="1" dirty="0"/>
          </a:p>
        </p:txBody>
      </p:sp>
      <p:pic>
        <p:nvPicPr>
          <p:cNvPr id="6" name="Picture 5">
            <a:extLst>
              <a:ext uri="{FF2B5EF4-FFF2-40B4-BE49-F238E27FC236}">
                <a16:creationId xmlns:a16="http://schemas.microsoft.com/office/drawing/2014/main" id="{142D0FDE-DCF4-425F-A8FE-CD252FD98EB1}"/>
              </a:ext>
            </a:extLst>
          </p:cNvPr>
          <p:cNvPicPr>
            <a:picLocks noChangeAspect="1"/>
          </p:cNvPicPr>
          <p:nvPr/>
        </p:nvPicPr>
        <p:blipFill>
          <a:blip r:embed="rId3"/>
          <a:stretch>
            <a:fillRect/>
          </a:stretch>
        </p:blipFill>
        <p:spPr>
          <a:xfrm>
            <a:off x="131722" y="6195012"/>
            <a:ext cx="2188654" cy="548688"/>
          </a:xfrm>
          <a:prstGeom prst="rect">
            <a:avLst/>
          </a:prstGeom>
        </p:spPr>
      </p:pic>
    </p:spTree>
    <p:extLst>
      <p:ext uri="{BB962C8B-B14F-4D97-AF65-F5344CB8AC3E}">
        <p14:creationId xmlns:p14="http://schemas.microsoft.com/office/powerpoint/2010/main" val="32393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3" y="351477"/>
            <a:ext cx="10645254" cy="931412"/>
          </a:xfrm>
        </p:spPr>
        <p:txBody>
          <a:bodyPr>
            <a:normAutofit fontScale="90000"/>
          </a:bodyPr>
          <a:lstStyle/>
          <a:p>
            <a:r>
              <a:rPr lang="en-US" b="1" dirty="0" smtClean="0"/>
              <a:t>CAEP Program Structure: Summary </a:t>
            </a:r>
            <a:r>
              <a:rPr lang="en-US" b="1" dirty="0"/>
              <a:t>of </a:t>
            </a:r>
            <a:r>
              <a:rPr lang="en-US" b="1" dirty="0" smtClean="0"/>
              <a:t>Changes in PY 2019-20</a:t>
            </a:r>
            <a:endParaRPr lang="en-US" b="1" dirty="0"/>
          </a:p>
        </p:txBody>
      </p:sp>
      <p:sp>
        <p:nvSpPr>
          <p:cNvPr id="3" name="Content Placeholder 2"/>
          <p:cNvSpPr>
            <a:spLocks noGrp="1"/>
          </p:cNvSpPr>
          <p:nvPr>
            <p:ph idx="1"/>
          </p:nvPr>
        </p:nvSpPr>
        <p:spPr>
          <a:xfrm>
            <a:off x="409433" y="1637730"/>
            <a:ext cx="11637157" cy="5065073"/>
          </a:xfrm>
        </p:spPr>
        <p:txBody>
          <a:bodyPr>
            <a:normAutofit/>
          </a:bodyPr>
          <a:lstStyle/>
          <a:p>
            <a:r>
              <a:rPr lang="en-US" sz="3600" dirty="0"/>
              <a:t>Workforce Reentry is </a:t>
            </a:r>
            <a:r>
              <a:rPr lang="en-US" sz="3600" dirty="0" smtClean="0"/>
              <a:t>now Workforce </a:t>
            </a:r>
            <a:r>
              <a:rPr lang="en-US" sz="3600" dirty="0"/>
              <a:t>Preparation.</a:t>
            </a:r>
          </a:p>
          <a:p>
            <a:r>
              <a:rPr lang="en-US" sz="3600" dirty="0" smtClean="0"/>
              <a:t>“Adults served” now includes three categories of learners</a:t>
            </a:r>
          </a:p>
          <a:p>
            <a:r>
              <a:rPr lang="en-US" sz="3600" dirty="0" smtClean="0"/>
              <a:t>Tracking hours by program for learners in multiple programs</a:t>
            </a:r>
          </a:p>
          <a:p>
            <a:r>
              <a:rPr lang="en-US" sz="3600" dirty="0" smtClean="0"/>
              <a:t>CAEP </a:t>
            </a:r>
            <a:r>
              <a:rPr lang="en-US" sz="3600" dirty="0"/>
              <a:t>will not track service </a:t>
            </a:r>
            <a:r>
              <a:rPr lang="en-US" sz="3600" dirty="0" smtClean="0"/>
              <a:t>hours.</a:t>
            </a:r>
            <a:endParaRPr lang="en-US" sz="3600" dirty="0"/>
          </a:p>
          <a:p>
            <a:r>
              <a:rPr lang="en-US" sz="3600" dirty="0"/>
              <a:t>Agencies will record student barriers at intake.</a:t>
            </a:r>
          </a:p>
          <a:p>
            <a:r>
              <a:rPr lang="en-US" sz="3600" dirty="0"/>
              <a:t>The Passage of Exam Measurable Skills Gain for WIOA I will align with the CAEP Occupational Skills Gain and Workforce Preparation Outcome.</a:t>
            </a:r>
          </a:p>
          <a:p>
            <a:endParaRPr lang="en-US" sz="3600" dirty="0"/>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115677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65125"/>
            <a:ext cx="10876128" cy="1325563"/>
          </a:xfrm>
        </p:spPr>
        <p:txBody>
          <a:bodyPr/>
          <a:lstStyle/>
          <a:p>
            <a:r>
              <a:rPr lang="en-US" dirty="0" smtClean="0"/>
              <a:t>CAEP Reporting : CAEP Programs Under CTE </a:t>
            </a:r>
            <a:endParaRPr lang="en-US" dirty="0"/>
          </a:p>
        </p:txBody>
      </p:sp>
      <p:grpSp>
        <p:nvGrpSpPr>
          <p:cNvPr id="3" name="Group 2">
            <a:extLst>
              <a:ext uri="{FF2B5EF4-FFF2-40B4-BE49-F238E27FC236}">
                <a16:creationId xmlns:a16="http://schemas.microsoft.com/office/drawing/2014/main" id="{1030D1F6-F962-4FA7-9071-E3FC8CDCBE50}"/>
              </a:ext>
            </a:extLst>
          </p:cNvPr>
          <p:cNvGrpSpPr/>
          <p:nvPr/>
        </p:nvGrpSpPr>
        <p:grpSpPr>
          <a:xfrm>
            <a:off x="1342103" y="1900648"/>
            <a:ext cx="9507794" cy="4441158"/>
            <a:chOff x="7010330" y="1933778"/>
            <a:chExt cx="5968314" cy="1737216"/>
          </a:xfrm>
          <a:solidFill>
            <a:srgbClr val="FFFF00"/>
          </a:solidFill>
        </p:grpSpPr>
        <p:sp>
          <p:nvSpPr>
            <p:cNvPr id="4" name="Rectangle: Rounded Corners 57">
              <a:extLst>
                <a:ext uri="{FF2B5EF4-FFF2-40B4-BE49-F238E27FC236}">
                  <a16:creationId xmlns:a16="http://schemas.microsoft.com/office/drawing/2014/main" id="{635E9149-C0F3-42CA-B16A-C5BE72C78F65}"/>
                </a:ext>
              </a:extLst>
            </p:cNvPr>
            <p:cNvSpPr/>
            <p:nvPr/>
          </p:nvSpPr>
          <p:spPr>
            <a:xfrm>
              <a:off x="7010330" y="1933778"/>
              <a:ext cx="5968314" cy="1737216"/>
            </a:xfrm>
            <a:prstGeom prst="roundRect">
              <a:avLst>
                <a:gd name="adj" fmla="val 10000"/>
              </a:avLst>
            </a:prstGeom>
            <a:grpFill/>
            <a:ln w="25400" cap="flat" cmpd="sng" algn="ctr">
              <a:solidFill>
                <a:schemeClr val="accent1"/>
              </a:solidFill>
              <a:prstDash val="solid"/>
            </a:ln>
            <a:effectLst/>
          </p:spPr>
        </p:sp>
        <p:sp>
          <p:nvSpPr>
            <p:cNvPr id="5" name="Rectangle: Rounded Corners 7">
              <a:extLst>
                <a:ext uri="{FF2B5EF4-FFF2-40B4-BE49-F238E27FC236}">
                  <a16:creationId xmlns:a16="http://schemas.microsoft.com/office/drawing/2014/main" id="{80459C54-2131-4ED3-A5E5-028C441B8237}"/>
                </a:ext>
              </a:extLst>
            </p:cNvPr>
            <p:cNvSpPr txBox="1"/>
            <p:nvPr/>
          </p:nvSpPr>
          <p:spPr>
            <a:xfrm>
              <a:off x="7231444" y="2014406"/>
              <a:ext cx="5672030" cy="1575960"/>
            </a:xfrm>
            <a:prstGeom prst="rect">
              <a:avLst/>
            </a:prstGeom>
            <a:solidFill>
              <a:srgbClr val="F7FFAB"/>
            </a:solidFill>
            <a:ln>
              <a:solidFill>
                <a:schemeClr val="accent1"/>
              </a:solid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800" b="1" kern="0" dirty="0">
                  <a:solidFill>
                    <a:srgbClr val="000000">
                      <a:lumMod val="65000"/>
                      <a:lumOff val="35000"/>
                    </a:srgbClr>
                  </a:solidFill>
                  <a:latin typeface="Helvetica"/>
                  <a:cs typeface="Helvetica"/>
                  <a:sym typeface="Helvetica"/>
                </a:rPr>
                <a:t>Career and Technical Education (</a:t>
              </a:r>
              <a:r>
                <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smtClean="0">
                  <a:solidFill>
                    <a:srgbClr val="000000">
                      <a:lumMod val="65000"/>
                      <a:lumOff val="35000"/>
                    </a:srgbClr>
                  </a:solidFill>
                  <a:latin typeface="Helvetica"/>
                  <a:cs typeface="Helvetica"/>
                  <a:sym typeface="Helvetica"/>
                </a:rPr>
                <a:t>CTE – Long term/occupation specific</a:t>
              </a:r>
              <a:endParaRPr lang="en-US" sz="2800" kern="0" dirty="0">
                <a:solidFill>
                  <a:srgbClr val="000000">
                    <a:lumMod val="65000"/>
                    <a:lumOff val="35000"/>
                  </a:srgbClr>
                </a:solidFill>
                <a:latin typeface="Helvetica"/>
                <a:cs typeface="Helvetica"/>
                <a:sym typeface="Helvetica"/>
              </a:endParaRP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a:t>
              </a:r>
              <a:r>
                <a:rPr kumimoji="0" lang="en-US" sz="2800" i="0" u="none" strike="noStrike" kern="0" cap="none" spc="0" normalizeH="0" baseline="0" noProof="0" dirty="0" smtClean="0">
                  <a:ln>
                    <a:noFill/>
                  </a:ln>
                  <a:solidFill>
                    <a:srgbClr val="000000">
                      <a:lumMod val="65000"/>
                      <a:lumOff val="35000"/>
                    </a:srgbClr>
                  </a:solidFill>
                  <a:effectLst/>
                  <a:uLnTx/>
                  <a:uFillTx/>
                  <a:latin typeface="Helvetica"/>
                  <a:cs typeface="Helvetica"/>
                  <a:sym typeface="Helvetica"/>
                </a:rPr>
                <a:t>CTE – short term/occupation specific</a:t>
              </a:r>
              <a:endPar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a:p>
              <a:pPr marL="457200" lvl="0" indent="-457200" defTabSz="711200">
                <a:lnSpc>
                  <a:spcPct val="90000"/>
                </a:lnSpc>
                <a:spcBef>
                  <a:spcPts val="600"/>
                </a:spcBef>
                <a:buFont typeface="Arial" panose="020B0604020202020204" pitchFamily="34" charset="0"/>
                <a:buChar char="•"/>
                <a:defRPr/>
              </a:pPr>
              <a:r>
                <a:rPr lang="en-US" sz="2800" b="1" i="1" kern="0" dirty="0" smtClean="0">
                  <a:solidFill>
                    <a:srgbClr val="000000">
                      <a:lumMod val="65000"/>
                      <a:lumOff val="35000"/>
                    </a:srgbClr>
                  </a:solidFill>
                  <a:latin typeface="Helvetica"/>
                  <a:cs typeface="Helvetica"/>
                  <a:sym typeface="Helvetica"/>
                </a:rPr>
                <a:t>Pre-Apprenticeship </a:t>
              </a:r>
              <a:r>
                <a:rPr lang="en-US" sz="2800" kern="0" dirty="0">
                  <a:solidFill>
                    <a:srgbClr val="000000">
                      <a:lumMod val="65000"/>
                      <a:lumOff val="35000"/>
                    </a:srgbClr>
                  </a:solidFill>
                  <a:latin typeface="Helvetica"/>
                  <a:cs typeface="Helvetica"/>
                  <a:sym typeface="Helvetica"/>
                </a:rPr>
                <a:t>– Long term/occupation specific</a:t>
              </a:r>
            </a:p>
            <a:p>
              <a:pPr marL="457200" indent="-457200" defTabSz="711200">
                <a:lnSpc>
                  <a:spcPct val="90000"/>
                </a:lnSpc>
                <a:spcBef>
                  <a:spcPts val="600"/>
                </a:spcBef>
                <a:buFont typeface="Arial" panose="020B0604020202020204" pitchFamily="34" charset="0"/>
                <a:buChar char="•"/>
                <a:defRPr/>
              </a:pPr>
              <a:r>
                <a:rPr kumimoji="0" lang="en-US" sz="2800" b="1" i="1" u="none" strike="noStrike" kern="0" cap="none" spc="0" normalizeH="0" baseline="0" noProof="0" dirty="0" smtClean="0">
                  <a:ln>
                    <a:noFill/>
                  </a:ln>
                  <a:solidFill>
                    <a:srgbClr val="000000">
                      <a:lumMod val="65000"/>
                      <a:lumOff val="35000"/>
                    </a:srgbClr>
                  </a:solidFill>
                  <a:effectLst/>
                  <a:uLnTx/>
                  <a:uFillTx/>
                  <a:latin typeface="Helvetica"/>
                  <a:cs typeface="Helvetica"/>
                  <a:sym typeface="Helvetica"/>
                </a:rPr>
                <a:t>Workforce Preparation </a:t>
              </a:r>
              <a:r>
                <a:rPr lang="en-US" sz="2800" kern="0" dirty="0" smtClean="0">
                  <a:solidFill>
                    <a:srgbClr val="000000">
                      <a:lumMod val="65000"/>
                      <a:lumOff val="35000"/>
                    </a:srgbClr>
                  </a:solidFill>
                  <a:latin typeface="Helvetica"/>
                  <a:cs typeface="Helvetica"/>
                  <a:sym typeface="Helvetica"/>
                </a:rPr>
                <a:t>– Short term/not occupation </a:t>
              </a:r>
              <a:r>
                <a:rPr lang="en-US" sz="2800" kern="0" dirty="0">
                  <a:solidFill>
                    <a:srgbClr val="000000">
                      <a:lumMod val="65000"/>
                      <a:lumOff val="35000"/>
                    </a:srgbClr>
                  </a:solidFill>
                  <a:latin typeface="Helvetica"/>
                  <a:cs typeface="Helvetica"/>
                  <a:sym typeface="Helvetica"/>
                </a:rPr>
                <a:t>specific</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spTree>
    <p:extLst>
      <p:ext uri="{BB962C8B-B14F-4D97-AF65-F5344CB8AC3E}">
        <p14:creationId xmlns:p14="http://schemas.microsoft.com/office/powerpoint/2010/main" val="389291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A77CF1-EFDE-47B6-8212-5E9201ED2677}"/>
</file>

<file path=customXml/itemProps2.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3.xml><?xml version="1.0" encoding="utf-8"?>
<ds:datastoreItem xmlns:ds="http://schemas.openxmlformats.org/officeDocument/2006/customXml" ds:itemID="{4D10C05D-FA45-4E53-8642-966D17CC59F6}">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c879b346-0b7d-453e-989e-4db3ade23c7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6626</TotalTime>
  <Words>3808</Words>
  <Application>Microsoft Office PowerPoint</Application>
  <PresentationFormat>Widescreen</PresentationFormat>
  <Paragraphs>536</Paragraphs>
  <Slides>72</Slides>
  <Notes>46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72</vt:i4>
      </vt:variant>
    </vt:vector>
  </HeadingPairs>
  <TitlesOfParts>
    <vt:vector size="83" baseType="lpstr">
      <vt:lpstr>Arial</vt:lpstr>
      <vt:lpstr>Calibri</vt:lpstr>
      <vt:lpstr>Calibri Light</vt:lpstr>
      <vt:lpstr>Helvetica</vt:lpstr>
      <vt:lpstr>Helvetica Neue</vt:lpstr>
      <vt:lpstr>Helvetica Neue Light</vt:lpstr>
      <vt:lpstr>Helvetica Neue Medium</vt:lpstr>
      <vt:lpstr>Times New Roman</vt:lpstr>
      <vt:lpstr>Wingdings</vt:lpstr>
      <vt:lpstr>Office Theme</vt:lpstr>
      <vt:lpstr>White</vt:lpstr>
      <vt:lpstr>CAEP Accountability Advanced 2020-21</vt:lpstr>
      <vt:lpstr>Agenda via Chat </vt:lpstr>
      <vt:lpstr>COVID-19’s Effect on CA WIOA II Agencies</vt:lpstr>
      <vt:lpstr>OCTAE Memorandums</vt:lpstr>
      <vt:lpstr>OCTAE Memorandums</vt:lpstr>
      <vt:lpstr>PY 2020-21 CAEP Program Structure: 5 Programs</vt:lpstr>
      <vt:lpstr>PY 2020-21 CAEP Program Structure:  Primary Programs</vt:lpstr>
      <vt:lpstr>CAEP Program Structure: Summary of Changes in PY 2019-20</vt:lpstr>
      <vt:lpstr>CAEP Reporting : CAEP Programs Under CTE </vt:lpstr>
      <vt:lpstr>CAEP Reporting: Adults Served</vt:lpstr>
      <vt:lpstr>CAEP Reporting: Hours by Program</vt:lpstr>
      <vt:lpstr>CAEP Program Reporting: Instructional Hours</vt:lpstr>
      <vt:lpstr>CAEP Program Reporting: Instructional Hours</vt:lpstr>
      <vt:lpstr>CAEP Program Reporting: Student Barriers to Employment</vt:lpstr>
      <vt:lpstr>CAEP Reporting: CTE measurable skills gains</vt:lpstr>
      <vt:lpstr>WIOA Alignment to AB 104</vt:lpstr>
      <vt:lpstr>CAEP Outcomes</vt:lpstr>
      <vt:lpstr>PowerPoint Presentation</vt:lpstr>
      <vt:lpstr>PowerPoint Presentation</vt:lpstr>
      <vt:lpstr>PowerPoint Presentation</vt:lpstr>
      <vt:lpstr>PowerPoint Presentation</vt:lpstr>
      <vt:lpstr>CAEP Program Outcomes:  Passing Knowledge-Based Exam </vt:lpstr>
      <vt:lpstr>MSG’s for CTE </vt:lpstr>
      <vt:lpstr>MSG’s for CTE </vt:lpstr>
      <vt:lpstr>PowerPoint Presentation</vt:lpstr>
      <vt:lpstr>PowerPoint Presentation</vt:lpstr>
      <vt:lpstr>Immigrant Integration AB2098</vt:lpstr>
      <vt:lpstr>AB 2098 – Immigrant Integration</vt:lpstr>
      <vt:lpstr>AB 2098 – Immigrant Integration</vt:lpstr>
      <vt:lpstr>I3 Reports in TE</vt:lpstr>
      <vt:lpstr>Passed I3 Outcome</vt:lpstr>
      <vt:lpstr>PowerPoint Presentation</vt:lpstr>
      <vt:lpstr>PowerPoint Presentation</vt:lpstr>
      <vt:lpstr>CAEP Short Term Services</vt:lpstr>
      <vt:lpstr>Supportive Services</vt:lpstr>
      <vt:lpstr>Training Services</vt:lpstr>
      <vt:lpstr>Transition Services</vt:lpstr>
      <vt:lpstr>CAEP Short Term Services – COVID-19 Update</vt:lpstr>
      <vt:lpstr>CAEP Short Term Services– COVID-19 Update</vt:lpstr>
      <vt:lpstr>CAEP Short Term Services</vt:lpstr>
      <vt:lpstr>PowerPoint Presentation</vt:lpstr>
      <vt:lpstr>PowerPoint Presentation</vt:lpstr>
      <vt:lpstr>PowerPoint Presentation</vt:lpstr>
      <vt:lpstr>CAEP Data Integrity Report: PY 20-21</vt:lpstr>
      <vt:lpstr>CAEP Data Integrity Report: PY 20-21</vt:lpstr>
      <vt:lpstr>PowerPoint Presentation</vt:lpstr>
      <vt:lpstr>PowerPoint Presentation</vt:lpstr>
      <vt:lpstr>PowerPoint Presentation</vt:lpstr>
      <vt:lpstr>Literacy Gains Outcomes – COVID-19 Update</vt:lpstr>
      <vt:lpstr>Literacy Gains Outcomes– COVID-19 Update</vt:lpstr>
      <vt:lpstr>Literacy Gains Outcomes– COVID-19 Update</vt:lpstr>
      <vt:lpstr>Troubleshooting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 Agency and Consortium Level Performance and Persistence:</vt:lpstr>
      <vt:lpstr>PowerPoint Presentation</vt:lpstr>
      <vt:lpstr>Remote Testing</vt:lpstr>
      <vt:lpstr>CASAS Reading Level Indicator (RLI)</vt:lpstr>
      <vt:lpstr>About the CASAS RLI</vt:lpstr>
      <vt:lpstr>2020-21 CAEP Data Dictionary </vt:lpstr>
      <vt:lpstr>Data Submission Calendar</vt:lpstr>
      <vt:lpstr>TE Quarterly Data Submission Wizard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Jay</cp:lastModifiedBy>
  <cp:revision>214</cp:revision>
  <cp:lastPrinted>2019-06-06T18:02:10Z</cp:lastPrinted>
  <dcterms:created xsi:type="dcterms:W3CDTF">2018-06-04T21:59:02Z</dcterms:created>
  <dcterms:modified xsi:type="dcterms:W3CDTF">2020-09-22T13:37:02Z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