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5" r:id="rId5"/>
  </p:sldMasterIdLst>
  <p:notesMasterIdLst>
    <p:notesMasterId r:id="rId78"/>
  </p:notesMasterIdLst>
  <p:handoutMasterIdLst>
    <p:handoutMasterId r:id="rId79"/>
  </p:handoutMasterIdLst>
  <p:sldIdLst>
    <p:sldId id="1404" r:id="rId6"/>
    <p:sldId id="1428" r:id="rId7"/>
    <p:sldId id="1396" r:id="rId8"/>
    <p:sldId id="423" r:id="rId9"/>
    <p:sldId id="424" r:id="rId10"/>
    <p:sldId id="414" r:id="rId11"/>
    <p:sldId id="416" r:id="rId12"/>
    <p:sldId id="1398" r:id="rId13"/>
    <p:sldId id="1402" r:id="rId14"/>
    <p:sldId id="349" r:id="rId15"/>
    <p:sldId id="283" r:id="rId16"/>
    <p:sldId id="284" r:id="rId17"/>
    <p:sldId id="323" r:id="rId18"/>
    <p:sldId id="418" r:id="rId19"/>
    <p:sldId id="1400" r:id="rId20"/>
    <p:sldId id="363" r:id="rId21"/>
    <p:sldId id="364" r:id="rId22"/>
    <p:sldId id="368" r:id="rId23"/>
    <p:sldId id="369" r:id="rId24"/>
    <p:sldId id="374" r:id="rId25"/>
    <p:sldId id="375" r:id="rId26"/>
    <p:sldId id="371" r:id="rId27"/>
    <p:sldId id="428" r:id="rId28"/>
    <p:sldId id="429" r:id="rId29"/>
    <p:sldId id="376" r:id="rId30"/>
    <p:sldId id="377" r:id="rId31"/>
    <p:sldId id="343" r:id="rId32"/>
    <p:sldId id="342" r:id="rId33"/>
    <p:sldId id="344" r:id="rId34"/>
    <p:sldId id="412" r:id="rId35"/>
    <p:sldId id="1427" r:id="rId36"/>
    <p:sldId id="385" r:id="rId37"/>
    <p:sldId id="386" r:id="rId38"/>
    <p:sldId id="378" r:id="rId39"/>
    <p:sldId id="379" r:id="rId40"/>
    <p:sldId id="380" r:id="rId41"/>
    <p:sldId id="381" r:id="rId42"/>
    <p:sldId id="433" r:id="rId43"/>
    <p:sldId id="434" r:id="rId44"/>
    <p:sldId id="382" r:id="rId45"/>
    <p:sldId id="435" r:id="rId46"/>
    <p:sldId id="436" r:id="rId47"/>
    <p:sldId id="1405" r:id="rId48"/>
    <p:sldId id="1406" r:id="rId49"/>
    <p:sldId id="1407" r:id="rId50"/>
    <p:sldId id="1410" r:id="rId51"/>
    <p:sldId id="1411" r:id="rId52"/>
    <p:sldId id="1412" r:id="rId53"/>
    <p:sldId id="430" r:id="rId54"/>
    <p:sldId id="431" r:id="rId55"/>
    <p:sldId id="432" r:id="rId56"/>
    <p:sldId id="1426" r:id="rId57"/>
    <p:sldId id="1408" r:id="rId58"/>
    <p:sldId id="1409" r:id="rId59"/>
    <p:sldId id="1416" r:id="rId60"/>
    <p:sldId id="1413" r:id="rId61"/>
    <p:sldId id="1414" r:id="rId62"/>
    <p:sldId id="1417" r:id="rId63"/>
    <p:sldId id="1418" r:id="rId64"/>
    <p:sldId id="1420" r:id="rId65"/>
    <p:sldId id="1421" r:id="rId66"/>
    <p:sldId id="1422" r:id="rId67"/>
    <p:sldId id="1423" r:id="rId68"/>
    <p:sldId id="1419" r:id="rId69"/>
    <p:sldId id="1401" r:id="rId70"/>
    <p:sldId id="1392" r:id="rId71"/>
    <p:sldId id="427" r:id="rId72"/>
    <p:sldId id="1397" r:id="rId73"/>
    <p:sldId id="421" r:id="rId74"/>
    <p:sldId id="1394" r:id="rId75"/>
    <p:sldId id="392" r:id="rId76"/>
    <p:sldId id="419" r:id="rId7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6395" autoAdjust="0"/>
  </p:normalViewPr>
  <p:slideViewPr>
    <p:cSldViewPr snapToGrid="0">
      <p:cViewPr varScale="1">
        <p:scale>
          <a:sx n="70" d="100"/>
          <a:sy n="70" d="100"/>
        </p:scale>
        <p:origin x="660" y="54"/>
      </p:cViewPr>
      <p:guideLst/>
    </p:cSldViewPr>
  </p:slideViewPr>
  <p:notesTextViewPr>
    <p:cViewPr>
      <p:scale>
        <a:sx n="1" d="1"/>
        <a:sy n="1" d="1"/>
      </p:scale>
      <p:origin x="0" y="0"/>
    </p:cViewPr>
  </p:notesTextViewPr>
  <p:sorterViewPr>
    <p:cViewPr>
      <p:scale>
        <a:sx n="100" d="100"/>
        <a:sy n="100" d="100"/>
      </p:scale>
      <p:origin x="0" y="-694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handoutMaster" Target="handoutMasters/handoutMaster1.xml"/><Relationship Id="rId5" Type="http://schemas.openxmlformats.org/officeDocument/2006/relationships/slideMaster" Target="slideMasters/slideMaster2.xml"/><Relationship Id="rId61" Type="http://schemas.openxmlformats.org/officeDocument/2006/relationships/slide" Target="slides/slide56.xml"/><Relationship Id="rId82" Type="http://schemas.openxmlformats.org/officeDocument/2006/relationships/theme" Target="theme/theme1.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70F260D-43B2-4B57-B92A-160602DD1764}">
      <dgm:prSet phldrT="[Text]"/>
      <dgm:spPr/>
      <dgm:t>
        <a:bodyPr/>
        <a:lstStyle/>
        <a:p>
          <a:r>
            <a:rPr lang="en-US" dirty="0"/>
            <a:t>Literacy Gains</a:t>
          </a:r>
        </a:p>
      </dgm:t>
    </dgm:pt>
    <dgm:pt modelId="{D72B88D4-019F-44D1-8D75-C75E50F98E0A}" type="parTrans" cxnId="{832B874B-3D65-4AFD-8E59-11AD74D49DBF}">
      <dgm:prSet/>
      <dgm:spPr/>
      <dgm:t>
        <a:bodyPr/>
        <a:lstStyle/>
        <a:p>
          <a:endParaRPr lang="en-US"/>
        </a:p>
      </dgm:t>
    </dgm:pt>
    <dgm:pt modelId="{32B5D89C-BC59-4D20-B294-76ACA26778E0}" type="sibTrans" cxnId="{832B874B-3D65-4AFD-8E59-11AD74D49DBF}">
      <dgm:prSet/>
      <dgm:spPr/>
      <dgm:t>
        <a:bodyPr/>
        <a:lstStyle/>
        <a:p>
          <a:endParaRPr lang="en-US"/>
        </a:p>
      </dgm:t>
    </dgm:pt>
    <dgm:pt modelId="{5D275C60-CCA1-41F8-A9EA-678C61F09B80}">
      <dgm:prSet phldrT="[Text]"/>
      <dgm:spPr/>
      <dgm:t>
        <a:bodyPr/>
        <a:lstStyle/>
        <a:p>
          <a:r>
            <a:rPr lang="en-US" dirty="0"/>
            <a:t>HSE/HS Diploma</a:t>
          </a:r>
        </a:p>
      </dgm:t>
    </dgm:pt>
    <dgm:pt modelId="{8FED4B3C-D6F4-40B0-B8AE-B45F00A9FBD2}" type="parTrans" cxnId="{ED4CE227-D2F6-441A-B985-5751150A50C1}">
      <dgm:prSet/>
      <dgm:spPr/>
      <dgm:t>
        <a:bodyPr/>
        <a:lstStyle/>
        <a:p>
          <a:endParaRPr lang="en-US"/>
        </a:p>
      </dgm:t>
    </dgm:pt>
    <dgm:pt modelId="{508CFF85-D7EA-49AD-933C-21CF872EAE43}" type="sibTrans" cxnId="{ED4CE227-D2F6-441A-B985-5751150A50C1}">
      <dgm:prSet/>
      <dgm:spPr/>
      <dgm:t>
        <a:bodyPr/>
        <a:lstStyle/>
        <a:p>
          <a:endParaRPr lang="en-US"/>
        </a:p>
      </dgm:t>
    </dgm:pt>
    <dgm:pt modelId="{81A44736-A976-4AAA-B439-7EF072CD8FB3}">
      <dgm:prSet phldrT="[Text]"/>
      <dgm:spPr>
        <a:solidFill>
          <a:schemeClr val="accent4">
            <a:lumMod val="75000"/>
          </a:schemeClr>
        </a:solidFill>
      </dgm:spPr>
      <dgm:t>
        <a:bodyPr/>
        <a:lstStyle/>
        <a:p>
          <a:r>
            <a:rPr lang="en-US" dirty="0"/>
            <a:t>Post-Secondary</a:t>
          </a:r>
        </a:p>
      </dgm:t>
    </dgm:pt>
    <dgm:pt modelId="{974BA200-230F-4FF4-9BB3-1DA38AAA3901}" type="parTrans" cxnId="{7B3FA3F8-2110-4C38-A706-FAD98A3CD078}">
      <dgm:prSet/>
      <dgm:spPr/>
      <dgm:t>
        <a:bodyPr/>
        <a:lstStyle/>
        <a:p>
          <a:endParaRPr lang="en-US"/>
        </a:p>
      </dgm:t>
    </dgm:pt>
    <dgm:pt modelId="{9F9786F5-5DE6-4195-9431-A05C3654CA04}" type="sibTrans" cxnId="{7B3FA3F8-2110-4C38-A706-FAD98A3CD078}">
      <dgm:prSet/>
      <dgm:spPr/>
      <dgm:t>
        <a:bodyPr/>
        <a:lstStyle/>
        <a:p>
          <a:endParaRPr lang="en-US"/>
        </a:p>
      </dgm:t>
    </dgm:pt>
    <dgm:pt modelId="{F2B9BF7C-04ED-4AF2-BC3B-EEAAB000390C}">
      <dgm:prSet phldrT="[Text]"/>
      <dgm:spPr/>
      <dgm:t>
        <a:bodyPr/>
        <a:lstStyle/>
        <a:p>
          <a:r>
            <a:rPr lang="en-US" dirty="0"/>
            <a:t>Enter Employment</a:t>
          </a:r>
        </a:p>
      </dgm:t>
    </dgm:pt>
    <dgm:pt modelId="{52CD791C-1303-4A9C-BAF0-F387A26CA7AF}" type="parTrans" cxnId="{85584AF6-B8DC-4613-BAC5-199A6490CFF8}">
      <dgm:prSet/>
      <dgm:spPr/>
      <dgm:t>
        <a:bodyPr/>
        <a:lstStyle/>
        <a:p>
          <a:endParaRPr lang="en-US"/>
        </a:p>
      </dgm:t>
    </dgm:pt>
    <dgm:pt modelId="{AD55BD5B-0F26-4F30-A57B-A2772E0B101F}" type="sibTrans" cxnId="{85584AF6-B8DC-4613-BAC5-199A6490CFF8}">
      <dgm:prSet/>
      <dgm:spPr/>
      <dgm:t>
        <a:bodyPr/>
        <a:lstStyle/>
        <a:p>
          <a:endParaRPr lang="en-US"/>
        </a:p>
      </dgm:t>
    </dgm:pt>
    <dgm:pt modelId="{9A388ACC-B305-494E-9412-F7682693BA23}">
      <dgm:prSet phldrT="[Text]"/>
      <dgm:spPr/>
      <dgm:t>
        <a:bodyPr/>
        <a:lstStyle/>
        <a:p>
          <a:r>
            <a:rPr lang="en-US" dirty="0"/>
            <a:t>Increase Wages</a:t>
          </a:r>
        </a:p>
      </dgm:t>
    </dgm:pt>
    <dgm:pt modelId="{F7532BD2-0DA4-422C-B4B7-14DDFF9878A6}" type="parTrans" cxnId="{98C5E155-23AB-4A8A-BF7A-9DB4F4C0D469}">
      <dgm:prSet/>
      <dgm:spPr/>
      <dgm:t>
        <a:bodyPr/>
        <a:lstStyle/>
        <a:p>
          <a:endParaRPr lang="en-US"/>
        </a:p>
      </dgm:t>
    </dgm:pt>
    <dgm:pt modelId="{EE93F87B-DD0C-4348-93E4-6434D95BDA0A}" type="sibTrans" cxnId="{98C5E155-23AB-4A8A-BF7A-9DB4F4C0D469}">
      <dgm:prSet/>
      <dgm:spPr/>
      <dgm:t>
        <a:bodyPr/>
        <a:lstStyle/>
        <a:p>
          <a:endParaRPr lang="en-US"/>
        </a:p>
      </dgm:t>
    </dgm:pt>
    <dgm:pt modelId="{DB6E580F-7BC6-4F04-BA13-B021AC6B2EE4}">
      <dgm:prSet phldrT="[Text]"/>
      <dgm:spPr>
        <a:solidFill>
          <a:srgbClr val="FF0000"/>
        </a:solidFill>
      </dgm:spPr>
      <dgm:t>
        <a:bodyPr/>
        <a:lstStyle/>
        <a:p>
          <a:r>
            <a:rPr lang="en-US" dirty="0"/>
            <a:t>Transition</a:t>
          </a:r>
        </a:p>
      </dgm:t>
    </dgm:pt>
    <dgm:pt modelId="{BFC5F69C-5E79-4851-AE66-24AA7853593A}" type="parTrans" cxnId="{5419A5BD-A10C-4F4B-99DD-C8DFF18F9D1A}">
      <dgm:prSet/>
      <dgm:spPr/>
      <dgm:t>
        <a:bodyPr/>
        <a:lstStyle/>
        <a:p>
          <a:endParaRPr lang="en-US"/>
        </a:p>
      </dgm:t>
    </dgm:pt>
    <dgm:pt modelId="{603B8FB9-B4F9-4779-B587-CACC342D9E38}" type="sibTrans" cxnId="{5419A5BD-A10C-4F4B-99DD-C8DFF18F9D1A}">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t>
        <a:bodyPr/>
        <a:lstStyle/>
        <a:p>
          <a:endParaRPr lang="en-US"/>
        </a:p>
      </dgm:t>
    </dgm:pt>
    <dgm:pt modelId="{565CA8FF-369D-4EB8-BF7A-9D66D1F6F7F6}" type="pres">
      <dgm:prSet presAssocID="{A70F260D-43B2-4B57-B92A-160602DD1764}" presName="node" presStyleLbl="node1" presStyleIdx="0" presStyleCnt="6" custScaleX="19264" custScaleY="13415" custLinFactNeighborX="-7824" custLinFactNeighborY="-17205">
        <dgm:presLayoutVars>
          <dgm:bulletEnabled val="1"/>
        </dgm:presLayoutVars>
      </dgm:prSet>
      <dgm:spPr/>
      <dgm:t>
        <a:bodyPr/>
        <a:lstStyle/>
        <a:p>
          <a:endParaRPr lang="en-US"/>
        </a:p>
      </dgm:t>
    </dgm:pt>
    <dgm:pt modelId="{EBEE9CD0-74F2-4BAC-8E4B-95D7B7FA58DA}" type="pres">
      <dgm:prSet presAssocID="{32B5D89C-BC59-4D20-B294-76ACA26778E0}" presName="sibTrans" presStyleCnt="0"/>
      <dgm:spPr/>
    </dgm:pt>
    <dgm:pt modelId="{7F0345D2-78B0-4243-9FA6-7D146E870178}" type="pres">
      <dgm:prSet presAssocID="{5D275C60-CCA1-41F8-A9EA-678C61F09B80}" presName="node" presStyleLbl="node1" presStyleIdx="1" presStyleCnt="6" custScaleX="19264" custScaleY="13415" custLinFactNeighborX="-6447" custLinFactNeighborY="-20632">
        <dgm:presLayoutVars>
          <dgm:bulletEnabled val="1"/>
        </dgm:presLayoutVars>
      </dgm:prSet>
      <dgm:spPr/>
      <dgm:t>
        <a:bodyPr/>
        <a:lstStyle/>
        <a:p>
          <a:endParaRPr lang="en-US"/>
        </a:p>
      </dgm:t>
    </dgm:pt>
    <dgm:pt modelId="{10A49A3F-A39B-44DE-B01B-B17E853C6D5A}" type="pres">
      <dgm:prSet presAssocID="{508CFF85-D7EA-49AD-933C-21CF872EAE43}" presName="sibTrans" presStyleCnt="0"/>
      <dgm:spPr/>
    </dgm:pt>
    <dgm:pt modelId="{D0557916-BA6E-4A5D-A9CB-F6558D6385F4}" type="pres">
      <dgm:prSet presAssocID="{81A44736-A976-4AAA-B439-7EF072CD8FB3}" presName="node" presStyleLbl="node1" presStyleIdx="2" presStyleCnt="6" custScaleX="19264" custScaleY="13415" custLinFactNeighborX="-4023" custLinFactNeighborY="-20667">
        <dgm:presLayoutVars>
          <dgm:bulletEnabled val="1"/>
        </dgm:presLayoutVars>
      </dgm:prSet>
      <dgm:spPr/>
      <dgm:t>
        <a:bodyPr/>
        <a:lstStyle/>
        <a:p>
          <a:endParaRPr lang="en-US"/>
        </a:p>
      </dgm:t>
    </dgm:pt>
    <dgm:pt modelId="{AC478407-71A2-4CC7-9DE4-0CEE777F698F}" type="pres">
      <dgm:prSet presAssocID="{9F9786F5-5DE6-4195-9431-A05C3654CA04}" presName="sibTrans" presStyleCnt="0"/>
      <dgm:spPr/>
    </dgm:pt>
    <dgm:pt modelId="{D117BF28-B3F7-4E3B-B083-43BC2A6E9767}" type="pres">
      <dgm:prSet presAssocID="{F2B9BF7C-04ED-4AF2-BC3B-EEAAB000390C}" presName="node" presStyleLbl="node1" presStyleIdx="3" presStyleCnt="6" custScaleX="19264" custScaleY="14757" custLinFactNeighborX="-7260" custLinFactNeighborY="1521">
        <dgm:presLayoutVars>
          <dgm:bulletEnabled val="1"/>
        </dgm:presLayoutVars>
      </dgm:prSet>
      <dgm:spPr/>
      <dgm:t>
        <a:bodyPr/>
        <a:lstStyle/>
        <a:p>
          <a:endParaRPr lang="en-US"/>
        </a:p>
      </dgm:t>
    </dgm:pt>
    <dgm:pt modelId="{C2EC87AE-8894-4EC0-8772-740C01A2DE59}" type="pres">
      <dgm:prSet presAssocID="{AD55BD5B-0F26-4F30-A57B-A2772E0B101F}" presName="sibTrans" presStyleCnt="0"/>
      <dgm:spPr/>
    </dgm:pt>
    <dgm:pt modelId="{A942D91C-A410-4FFE-8163-C7B8B44CB2F3}" type="pres">
      <dgm:prSet presAssocID="{9A388ACC-B305-494E-9412-F7682693BA23}" presName="node" presStyleLbl="node1" presStyleIdx="4" presStyleCnt="6" custScaleX="19264" custScaleY="14757" custLinFactNeighborX="-5749" custLinFactNeighborY="1230">
        <dgm:presLayoutVars>
          <dgm:bulletEnabled val="1"/>
        </dgm:presLayoutVars>
      </dgm:prSet>
      <dgm:spPr/>
      <dgm:t>
        <a:bodyPr/>
        <a:lstStyle/>
        <a:p>
          <a:endParaRPr lang="en-US"/>
        </a:p>
      </dgm:t>
    </dgm:pt>
    <dgm:pt modelId="{76DE486B-1AE3-43C8-9E55-DFDFA22D117B}" type="pres">
      <dgm:prSet presAssocID="{EE93F87B-DD0C-4348-93E4-6434D95BDA0A}" presName="sibTrans" presStyleCnt="0"/>
      <dgm:spPr/>
    </dgm:pt>
    <dgm:pt modelId="{88D8DF11-C416-4642-A7D9-8DF5EF240186}" type="pres">
      <dgm:prSet presAssocID="{DB6E580F-7BC6-4F04-BA13-B021AC6B2EE4}" presName="node" presStyleLbl="node1" presStyleIdx="5" presStyleCnt="6" custScaleX="19264" custScaleY="14757" custLinFactNeighborX="-4386" custLinFactNeighborY="1247">
        <dgm:presLayoutVars>
          <dgm:bulletEnabled val="1"/>
        </dgm:presLayoutVars>
      </dgm:prSet>
      <dgm:spPr/>
      <dgm:t>
        <a:bodyPr/>
        <a:lstStyle/>
        <a:p>
          <a:endParaRPr lang="en-US"/>
        </a:p>
      </dgm:t>
    </dgm:pt>
  </dgm:ptLst>
  <dgm:cxnLst>
    <dgm:cxn modelId="{832B874B-3D65-4AFD-8E59-11AD74D49DBF}" srcId="{24C80DE3-A03E-424E-9773-63BE4D657489}" destId="{A70F260D-43B2-4B57-B92A-160602DD1764}" srcOrd="0" destOrd="0" parTransId="{D72B88D4-019F-44D1-8D75-C75E50F98E0A}" sibTransId="{32B5D89C-BC59-4D20-B294-76ACA26778E0}"/>
    <dgm:cxn modelId="{7B3FA3F8-2110-4C38-A706-FAD98A3CD078}" srcId="{24C80DE3-A03E-424E-9773-63BE4D657489}" destId="{81A44736-A976-4AAA-B439-7EF072CD8FB3}" srcOrd="2" destOrd="0" parTransId="{974BA200-230F-4FF4-9BB3-1DA38AAA3901}" sibTransId="{9F9786F5-5DE6-4195-9431-A05C3654CA04}"/>
    <dgm:cxn modelId="{D84C14E1-D00D-473B-BE09-2AEBC440D13A}" type="presOf" srcId="{DB6E580F-7BC6-4F04-BA13-B021AC6B2EE4}" destId="{88D8DF11-C416-4642-A7D9-8DF5EF240186}" srcOrd="0" destOrd="0" presId="urn:microsoft.com/office/officeart/2005/8/layout/default"/>
    <dgm:cxn modelId="{ED4CE227-D2F6-441A-B985-5751150A50C1}" srcId="{24C80DE3-A03E-424E-9773-63BE4D657489}" destId="{5D275C60-CCA1-41F8-A9EA-678C61F09B80}" srcOrd="1" destOrd="0" parTransId="{8FED4B3C-D6F4-40B0-B8AE-B45F00A9FBD2}" sibTransId="{508CFF85-D7EA-49AD-933C-21CF872EAE43}"/>
    <dgm:cxn modelId="{4A90EB4A-A63A-4728-8AFE-2DA5AF370A15}" type="presOf" srcId="{5D275C60-CCA1-41F8-A9EA-678C61F09B80}" destId="{7F0345D2-78B0-4243-9FA6-7D146E870178}" srcOrd="0" destOrd="0" presId="urn:microsoft.com/office/officeart/2005/8/layout/default"/>
    <dgm:cxn modelId="{5419A5BD-A10C-4F4B-99DD-C8DFF18F9D1A}" srcId="{24C80DE3-A03E-424E-9773-63BE4D657489}" destId="{DB6E580F-7BC6-4F04-BA13-B021AC6B2EE4}" srcOrd="5" destOrd="0" parTransId="{BFC5F69C-5E79-4851-AE66-24AA7853593A}" sibTransId="{603B8FB9-B4F9-4779-B587-CACC342D9E38}"/>
    <dgm:cxn modelId="{DB141C48-3EE0-4236-B241-F3D03F50F854}" type="presOf" srcId="{F2B9BF7C-04ED-4AF2-BC3B-EEAAB000390C}" destId="{D117BF28-B3F7-4E3B-B083-43BC2A6E9767}" srcOrd="0" destOrd="0" presId="urn:microsoft.com/office/officeart/2005/8/layout/default"/>
    <dgm:cxn modelId="{5BBA7D7F-113B-4992-AD4A-F3A933186DAC}" type="presOf" srcId="{24C80DE3-A03E-424E-9773-63BE4D657489}" destId="{A327DEBB-2764-43C8-BD6D-20DCD03BE172}" srcOrd="0" destOrd="0" presId="urn:microsoft.com/office/officeart/2005/8/layout/default"/>
    <dgm:cxn modelId="{98C5E155-23AB-4A8A-BF7A-9DB4F4C0D469}" srcId="{24C80DE3-A03E-424E-9773-63BE4D657489}" destId="{9A388ACC-B305-494E-9412-F7682693BA23}" srcOrd="4" destOrd="0" parTransId="{F7532BD2-0DA4-422C-B4B7-14DDFF9878A6}" sibTransId="{EE93F87B-DD0C-4348-93E4-6434D95BDA0A}"/>
    <dgm:cxn modelId="{85584AF6-B8DC-4613-BAC5-199A6490CFF8}" srcId="{24C80DE3-A03E-424E-9773-63BE4D657489}" destId="{F2B9BF7C-04ED-4AF2-BC3B-EEAAB000390C}" srcOrd="3" destOrd="0" parTransId="{52CD791C-1303-4A9C-BAF0-F387A26CA7AF}" sibTransId="{AD55BD5B-0F26-4F30-A57B-A2772E0B101F}"/>
    <dgm:cxn modelId="{9F6D2659-2115-4A24-AF3C-A8157A08DE70}" type="presOf" srcId="{A70F260D-43B2-4B57-B92A-160602DD1764}" destId="{565CA8FF-369D-4EB8-BF7A-9D66D1F6F7F6}" srcOrd="0" destOrd="0" presId="urn:microsoft.com/office/officeart/2005/8/layout/default"/>
    <dgm:cxn modelId="{E3E8B0F6-C630-4F36-8BF6-74DC2AD12D1A}" type="presOf" srcId="{81A44736-A976-4AAA-B439-7EF072CD8FB3}" destId="{D0557916-BA6E-4A5D-A9CB-F6558D6385F4}" srcOrd="0" destOrd="0" presId="urn:microsoft.com/office/officeart/2005/8/layout/default"/>
    <dgm:cxn modelId="{E7FF6072-3B09-4ABD-9FB3-1643EC41B052}" type="presOf" srcId="{9A388ACC-B305-494E-9412-F7682693BA23}" destId="{A942D91C-A410-4FFE-8163-C7B8B44CB2F3}" srcOrd="0" destOrd="0" presId="urn:microsoft.com/office/officeart/2005/8/layout/default"/>
    <dgm:cxn modelId="{43018E4D-9A43-4006-B43C-31B596FBFC60}" type="presParOf" srcId="{A327DEBB-2764-43C8-BD6D-20DCD03BE172}" destId="{565CA8FF-369D-4EB8-BF7A-9D66D1F6F7F6}" srcOrd="0" destOrd="0" presId="urn:microsoft.com/office/officeart/2005/8/layout/default"/>
    <dgm:cxn modelId="{CD770D1C-0BC1-43E9-ABBD-3306537124FF}" type="presParOf" srcId="{A327DEBB-2764-43C8-BD6D-20DCD03BE172}" destId="{EBEE9CD0-74F2-4BAC-8E4B-95D7B7FA58DA}" srcOrd="1" destOrd="0" presId="urn:microsoft.com/office/officeart/2005/8/layout/default"/>
    <dgm:cxn modelId="{AAEE711C-5039-4B05-A659-91465996438E}" type="presParOf" srcId="{A327DEBB-2764-43C8-BD6D-20DCD03BE172}" destId="{7F0345D2-78B0-4243-9FA6-7D146E870178}" srcOrd="2" destOrd="0" presId="urn:microsoft.com/office/officeart/2005/8/layout/default"/>
    <dgm:cxn modelId="{DDBAD33C-9E02-4D6E-BF07-E30C11EAF68B}" type="presParOf" srcId="{A327DEBB-2764-43C8-BD6D-20DCD03BE172}" destId="{10A49A3F-A39B-44DE-B01B-B17E853C6D5A}" srcOrd="3" destOrd="0" presId="urn:microsoft.com/office/officeart/2005/8/layout/default"/>
    <dgm:cxn modelId="{5C17FFC6-8F46-4BBC-AEFE-8FA22D3F1F0D}" type="presParOf" srcId="{A327DEBB-2764-43C8-BD6D-20DCD03BE172}" destId="{D0557916-BA6E-4A5D-A9CB-F6558D6385F4}" srcOrd="4" destOrd="0" presId="urn:microsoft.com/office/officeart/2005/8/layout/default"/>
    <dgm:cxn modelId="{83296510-9451-4727-AEC0-FB3690364504}" type="presParOf" srcId="{A327DEBB-2764-43C8-BD6D-20DCD03BE172}" destId="{AC478407-71A2-4CC7-9DE4-0CEE777F698F}" srcOrd="5" destOrd="0" presId="urn:microsoft.com/office/officeart/2005/8/layout/default"/>
    <dgm:cxn modelId="{163405ED-F0E5-44DB-A06D-2CB0D12E979D}" type="presParOf" srcId="{A327DEBB-2764-43C8-BD6D-20DCD03BE172}" destId="{D117BF28-B3F7-4E3B-B083-43BC2A6E9767}" srcOrd="6" destOrd="0" presId="urn:microsoft.com/office/officeart/2005/8/layout/default"/>
    <dgm:cxn modelId="{48301161-E49D-42C4-BAF4-28E310327E58}" type="presParOf" srcId="{A327DEBB-2764-43C8-BD6D-20DCD03BE172}" destId="{C2EC87AE-8894-4EC0-8772-740C01A2DE59}" srcOrd="7" destOrd="0" presId="urn:microsoft.com/office/officeart/2005/8/layout/default"/>
    <dgm:cxn modelId="{A49A5FA6-45C8-47ED-9DDB-535E87754AFF}" type="presParOf" srcId="{A327DEBB-2764-43C8-BD6D-20DCD03BE172}" destId="{A942D91C-A410-4FFE-8163-C7B8B44CB2F3}" srcOrd="8" destOrd="0" presId="urn:microsoft.com/office/officeart/2005/8/layout/default"/>
    <dgm:cxn modelId="{07EF6C69-C6C0-4078-85E5-FBB782D765E3}" type="presParOf" srcId="{A327DEBB-2764-43C8-BD6D-20DCD03BE172}" destId="{76DE486B-1AE3-43C8-9E55-DFDFA22D117B}" srcOrd="9" destOrd="0" presId="urn:microsoft.com/office/officeart/2005/8/layout/default"/>
    <dgm:cxn modelId="{5E1A46E8-1357-46FF-ACB6-436CD6132496}" type="presParOf" srcId="{A327DEBB-2764-43C8-BD6D-20DCD03BE172}" destId="{88D8DF11-C416-4642-A7D9-8DF5EF240186}"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70F260D-43B2-4B57-B92A-160602DD1764}">
      <dgm:prSet phldrT="[Text]"/>
      <dgm:spPr/>
      <dgm:t>
        <a:bodyPr/>
        <a:lstStyle/>
        <a:p>
          <a:r>
            <a:rPr lang="en-US" dirty="0"/>
            <a:t>Literacy Gains</a:t>
          </a:r>
        </a:p>
      </dgm:t>
    </dgm:pt>
    <dgm:pt modelId="{D72B88D4-019F-44D1-8D75-C75E50F98E0A}" type="parTrans" cxnId="{832B874B-3D65-4AFD-8E59-11AD74D49DBF}">
      <dgm:prSet/>
      <dgm:spPr/>
      <dgm:t>
        <a:bodyPr/>
        <a:lstStyle/>
        <a:p>
          <a:endParaRPr lang="en-US"/>
        </a:p>
      </dgm:t>
    </dgm:pt>
    <dgm:pt modelId="{32B5D89C-BC59-4D20-B294-76ACA26778E0}" type="sibTrans" cxnId="{832B874B-3D65-4AFD-8E59-11AD74D49DBF}">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t>
        <a:bodyPr/>
        <a:lstStyle/>
        <a:p>
          <a:endParaRPr lang="en-US"/>
        </a:p>
      </dgm:t>
    </dgm:pt>
    <dgm:pt modelId="{565CA8FF-369D-4EB8-BF7A-9D66D1F6F7F6}" type="pres">
      <dgm:prSet presAssocID="{A70F260D-43B2-4B57-B92A-160602DD1764}" presName="node" presStyleLbl="node1" presStyleIdx="0" presStyleCnt="1" custScaleX="28128" custScaleY="21393" custLinFactNeighborX="-41926" custLinFactNeighborY="-43013">
        <dgm:presLayoutVars>
          <dgm:bulletEnabled val="1"/>
        </dgm:presLayoutVars>
      </dgm:prSet>
      <dgm:spPr/>
      <dgm:t>
        <a:bodyPr/>
        <a:lstStyle/>
        <a:p>
          <a:endParaRPr lang="en-US"/>
        </a:p>
      </dgm:t>
    </dgm:pt>
  </dgm:ptLst>
  <dgm:cxnLst>
    <dgm:cxn modelId="{9F6D2659-2115-4A24-AF3C-A8157A08DE70}" type="presOf" srcId="{A70F260D-43B2-4B57-B92A-160602DD1764}" destId="{565CA8FF-369D-4EB8-BF7A-9D66D1F6F7F6}" srcOrd="0" destOrd="0" presId="urn:microsoft.com/office/officeart/2005/8/layout/default"/>
    <dgm:cxn modelId="{5BBA7D7F-113B-4992-AD4A-F3A933186DAC}" type="presOf" srcId="{24C80DE3-A03E-424E-9773-63BE4D657489}" destId="{A327DEBB-2764-43C8-BD6D-20DCD03BE172}" srcOrd="0" destOrd="0" presId="urn:microsoft.com/office/officeart/2005/8/layout/default"/>
    <dgm:cxn modelId="{832B874B-3D65-4AFD-8E59-11AD74D49DBF}" srcId="{24C80DE3-A03E-424E-9773-63BE4D657489}" destId="{A70F260D-43B2-4B57-B92A-160602DD1764}" srcOrd="0" destOrd="0" parTransId="{D72B88D4-019F-44D1-8D75-C75E50F98E0A}" sibTransId="{32B5D89C-BC59-4D20-B294-76ACA26778E0}"/>
    <dgm:cxn modelId="{43018E4D-9A43-4006-B43C-31B596FBFC60}" type="presParOf" srcId="{A327DEBB-2764-43C8-BD6D-20DCD03BE172}" destId="{565CA8FF-369D-4EB8-BF7A-9D66D1F6F7F6}"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DB6E580F-7BC6-4F04-BA13-B021AC6B2EE4}">
      <dgm:prSet phldrT="[Text]"/>
      <dgm:spPr>
        <a:solidFill>
          <a:srgbClr val="FF0000"/>
        </a:solidFill>
      </dgm:spPr>
      <dgm:t>
        <a:bodyPr/>
        <a:lstStyle/>
        <a:p>
          <a:r>
            <a:rPr lang="en-US" dirty="0"/>
            <a:t>Transition</a:t>
          </a:r>
        </a:p>
      </dgm:t>
    </dgm:pt>
    <dgm:pt modelId="{BFC5F69C-5E79-4851-AE66-24AA7853593A}" type="parTrans" cxnId="{5419A5BD-A10C-4F4B-99DD-C8DFF18F9D1A}">
      <dgm:prSet/>
      <dgm:spPr/>
      <dgm:t>
        <a:bodyPr/>
        <a:lstStyle/>
        <a:p>
          <a:endParaRPr lang="en-US"/>
        </a:p>
      </dgm:t>
    </dgm:pt>
    <dgm:pt modelId="{603B8FB9-B4F9-4779-B587-CACC342D9E38}" type="sibTrans" cxnId="{5419A5BD-A10C-4F4B-99DD-C8DFF18F9D1A}">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t>
        <a:bodyPr/>
        <a:lstStyle/>
        <a:p>
          <a:endParaRPr lang="en-US"/>
        </a:p>
      </dgm:t>
    </dgm:pt>
    <dgm:pt modelId="{88D8DF11-C416-4642-A7D9-8DF5EF240186}" type="pres">
      <dgm:prSet presAssocID="{DB6E580F-7BC6-4F04-BA13-B021AC6B2EE4}" presName="node" presStyleLbl="node1" presStyleIdx="0" presStyleCnt="1" custScaleX="26147" custScaleY="19867" custLinFactNeighborX="-37763" custLinFactNeighborY="-34057">
        <dgm:presLayoutVars>
          <dgm:bulletEnabled val="1"/>
        </dgm:presLayoutVars>
      </dgm:prSet>
      <dgm:spPr/>
      <dgm:t>
        <a:bodyPr/>
        <a:lstStyle/>
        <a:p>
          <a:endParaRPr lang="en-US"/>
        </a:p>
      </dgm:t>
    </dgm:pt>
  </dgm:ptLst>
  <dgm:cxnLst>
    <dgm:cxn modelId="{D84C14E1-D00D-473B-BE09-2AEBC440D13A}" type="presOf" srcId="{DB6E580F-7BC6-4F04-BA13-B021AC6B2EE4}" destId="{88D8DF11-C416-4642-A7D9-8DF5EF240186}" srcOrd="0" destOrd="0" presId="urn:microsoft.com/office/officeart/2005/8/layout/default"/>
    <dgm:cxn modelId="{5419A5BD-A10C-4F4B-99DD-C8DFF18F9D1A}" srcId="{24C80DE3-A03E-424E-9773-63BE4D657489}" destId="{DB6E580F-7BC6-4F04-BA13-B021AC6B2EE4}" srcOrd="0" destOrd="0" parTransId="{BFC5F69C-5E79-4851-AE66-24AA7853593A}" sibTransId="{603B8FB9-B4F9-4779-B587-CACC342D9E38}"/>
    <dgm:cxn modelId="{5BBA7D7F-113B-4992-AD4A-F3A933186DAC}" type="presOf" srcId="{24C80DE3-A03E-424E-9773-63BE4D657489}" destId="{A327DEBB-2764-43C8-BD6D-20DCD03BE172}" srcOrd="0" destOrd="0" presId="urn:microsoft.com/office/officeart/2005/8/layout/default"/>
    <dgm:cxn modelId="{5E1A46E8-1357-46FF-ACB6-436CD6132496}" type="presParOf" srcId="{A327DEBB-2764-43C8-BD6D-20DCD03BE172}" destId="{88D8DF11-C416-4642-A7D9-8DF5EF240186}"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81A44736-A976-4AAA-B439-7EF072CD8FB3}">
      <dgm:prSet phldrT="[Text]"/>
      <dgm:spPr>
        <a:solidFill>
          <a:schemeClr val="accent4">
            <a:lumMod val="75000"/>
          </a:schemeClr>
        </a:solidFill>
      </dgm:spPr>
      <dgm:t>
        <a:bodyPr/>
        <a:lstStyle/>
        <a:p>
          <a:r>
            <a:rPr lang="en-US" dirty="0"/>
            <a:t>Supportive Services</a:t>
          </a:r>
        </a:p>
      </dgm:t>
    </dgm:pt>
    <dgm:pt modelId="{974BA200-230F-4FF4-9BB3-1DA38AAA3901}" type="parTrans" cxnId="{7B3FA3F8-2110-4C38-A706-FAD98A3CD078}">
      <dgm:prSet/>
      <dgm:spPr/>
      <dgm:t>
        <a:bodyPr/>
        <a:lstStyle/>
        <a:p>
          <a:endParaRPr lang="en-US"/>
        </a:p>
      </dgm:t>
    </dgm:pt>
    <dgm:pt modelId="{9F9786F5-5DE6-4195-9431-A05C3654CA04}" type="sibTrans" cxnId="{7B3FA3F8-2110-4C38-A706-FAD98A3CD078}">
      <dgm:prSet/>
      <dgm:spPr/>
      <dgm:t>
        <a:bodyPr/>
        <a:lstStyle/>
        <a:p>
          <a:endParaRPr lang="en-US"/>
        </a:p>
      </dgm:t>
    </dgm:pt>
    <dgm:pt modelId="{9A388ACC-B305-494E-9412-F7682693BA23}">
      <dgm:prSet phldrT="[Text]"/>
      <dgm:spPr/>
      <dgm:t>
        <a:bodyPr/>
        <a:lstStyle/>
        <a:p>
          <a:r>
            <a:rPr lang="en-US" dirty="0"/>
            <a:t>Transition Services</a:t>
          </a:r>
        </a:p>
      </dgm:t>
    </dgm:pt>
    <dgm:pt modelId="{F7532BD2-0DA4-422C-B4B7-14DDFF9878A6}" type="parTrans" cxnId="{98C5E155-23AB-4A8A-BF7A-9DB4F4C0D469}">
      <dgm:prSet/>
      <dgm:spPr/>
      <dgm:t>
        <a:bodyPr/>
        <a:lstStyle/>
        <a:p>
          <a:endParaRPr lang="en-US"/>
        </a:p>
      </dgm:t>
    </dgm:pt>
    <dgm:pt modelId="{EE93F87B-DD0C-4348-93E4-6434D95BDA0A}" type="sibTrans" cxnId="{98C5E155-23AB-4A8A-BF7A-9DB4F4C0D469}">
      <dgm:prSet/>
      <dgm:spPr/>
      <dgm:t>
        <a:bodyPr/>
        <a:lstStyle/>
        <a:p>
          <a:endParaRPr lang="en-US"/>
        </a:p>
      </dgm:t>
    </dgm:pt>
    <dgm:pt modelId="{DB6E580F-7BC6-4F04-BA13-B021AC6B2EE4}">
      <dgm:prSet phldrT="[Text]"/>
      <dgm:spPr>
        <a:solidFill>
          <a:srgbClr val="FF0000"/>
        </a:solidFill>
      </dgm:spPr>
      <dgm:t>
        <a:bodyPr/>
        <a:lstStyle/>
        <a:p>
          <a:r>
            <a:rPr lang="en-US" dirty="0"/>
            <a:t>Training Services</a:t>
          </a:r>
        </a:p>
      </dgm:t>
    </dgm:pt>
    <dgm:pt modelId="{BFC5F69C-5E79-4851-AE66-24AA7853593A}" type="parTrans" cxnId="{5419A5BD-A10C-4F4B-99DD-C8DFF18F9D1A}">
      <dgm:prSet/>
      <dgm:spPr/>
      <dgm:t>
        <a:bodyPr/>
        <a:lstStyle/>
        <a:p>
          <a:endParaRPr lang="en-US"/>
        </a:p>
      </dgm:t>
    </dgm:pt>
    <dgm:pt modelId="{603B8FB9-B4F9-4779-B587-CACC342D9E38}" type="sibTrans" cxnId="{5419A5BD-A10C-4F4B-99DD-C8DFF18F9D1A}">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t>
        <a:bodyPr/>
        <a:lstStyle/>
        <a:p>
          <a:endParaRPr lang="en-US"/>
        </a:p>
      </dgm:t>
    </dgm:pt>
    <dgm:pt modelId="{D0557916-BA6E-4A5D-A9CB-F6558D6385F4}" type="pres">
      <dgm:prSet presAssocID="{81A44736-A976-4AAA-B439-7EF072CD8FB3}" presName="node" presStyleLbl="node1" presStyleIdx="0" presStyleCnt="3" custScaleX="19264" custScaleY="13415" custLinFactNeighborX="-1236" custLinFactNeighborY="-25230">
        <dgm:presLayoutVars>
          <dgm:bulletEnabled val="1"/>
        </dgm:presLayoutVars>
      </dgm:prSet>
      <dgm:spPr/>
      <dgm:t>
        <a:bodyPr/>
        <a:lstStyle/>
        <a:p>
          <a:endParaRPr lang="en-US"/>
        </a:p>
      </dgm:t>
    </dgm:pt>
    <dgm:pt modelId="{AC478407-71A2-4CC7-9DE4-0CEE777F698F}" type="pres">
      <dgm:prSet presAssocID="{9F9786F5-5DE6-4195-9431-A05C3654CA04}" presName="sibTrans" presStyleCnt="0"/>
      <dgm:spPr/>
    </dgm:pt>
    <dgm:pt modelId="{A942D91C-A410-4FFE-8163-C7B8B44CB2F3}" type="pres">
      <dgm:prSet presAssocID="{9A388ACC-B305-494E-9412-F7682693BA23}" presName="node" presStyleLbl="node1" presStyleIdx="1" presStyleCnt="3" custScaleX="19264" custScaleY="14757" custLinFactNeighborX="-2672" custLinFactNeighborY="-24486">
        <dgm:presLayoutVars>
          <dgm:bulletEnabled val="1"/>
        </dgm:presLayoutVars>
      </dgm:prSet>
      <dgm:spPr/>
      <dgm:t>
        <a:bodyPr/>
        <a:lstStyle/>
        <a:p>
          <a:endParaRPr lang="en-US"/>
        </a:p>
      </dgm:t>
    </dgm:pt>
    <dgm:pt modelId="{76DE486B-1AE3-43C8-9E55-DFDFA22D117B}" type="pres">
      <dgm:prSet presAssocID="{EE93F87B-DD0C-4348-93E4-6434D95BDA0A}" presName="sibTrans" presStyleCnt="0"/>
      <dgm:spPr/>
    </dgm:pt>
    <dgm:pt modelId="{88D8DF11-C416-4642-A7D9-8DF5EF240186}" type="pres">
      <dgm:prSet presAssocID="{DB6E580F-7BC6-4F04-BA13-B021AC6B2EE4}" presName="node" presStyleLbl="node1" presStyleIdx="2" presStyleCnt="3" custScaleX="19264" custScaleY="14757" custLinFactNeighborX="-3492" custLinFactNeighborY="-24336">
        <dgm:presLayoutVars>
          <dgm:bulletEnabled val="1"/>
        </dgm:presLayoutVars>
      </dgm:prSet>
      <dgm:spPr/>
      <dgm:t>
        <a:bodyPr/>
        <a:lstStyle/>
        <a:p>
          <a:endParaRPr lang="en-US"/>
        </a:p>
      </dgm:t>
    </dgm:pt>
  </dgm:ptLst>
  <dgm:cxnLst>
    <dgm:cxn modelId="{E7FF6072-3B09-4ABD-9FB3-1643EC41B052}" type="presOf" srcId="{9A388ACC-B305-494E-9412-F7682693BA23}" destId="{A942D91C-A410-4FFE-8163-C7B8B44CB2F3}" srcOrd="0" destOrd="0" presId="urn:microsoft.com/office/officeart/2005/8/layout/default"/>
    <dgm:cxn modelId="{5419A5BD-A10C-4F4B-99DD-C8DFF18F9D1A}" srcId="{24C80DE3-A03E-424E-9773-63BE4D657489}" destId="{DB6E580F-7BC6-4F04-BA13-B021AC6B2EE4}" srcOrd="2" destOrd="0" parTransId="{BFC5F69C-5E79-4851-AE66-24AA7853593A}" sibTransId="{603B8FB9-B4F9-4779-B587-CACC342D9E38}"/>
    <dgm:cxn modelId="{7B3FA3F8-2110-4C38-A706-FAD98A3CD078}" srcId="{24C80DE3-A03E-424E-9773-63BE4D657489}" destId="{81A44736-A976-4AAA-B439-7EF072CD8FB3}" srcOrd="0" destOrd="0" parTransId="{974BA200-230F-4FF4-9BB3-1DA38AAA3901}" sibTransId="{9F9786F5-5DE6-4195-9431-A05C3654CA04}"/>
    <dgm:cxn modelId="{E3E8B0F6-C630-4F36-8BF6-74DC2AD12D1A}" type="presOf" srcId="{81A44736-A976-4AAA-B439-7EF072CD8FB3}" destId="{D0557916-BA6E-4A5D-A9CB-F6558D6385F4}" srcOrd="0" destOrd="0" presId="urn:microsoft.com/office/officeart/2005/8/layout/default"/>
    <dgm:cxn modelId="{D84C14E1-D00D-473B-BE09-2AEBC440D13A}" type="presOf" srcId="{DB6E580F-7BC6-4F04-BA13-B021AC6B2EE4}" destId="{88D8DF11-C416-4642-A7D9-8DF5EF240186}" srcOrd="0" destOrd="0" presId="urn:microsoft.com/office/officeart/2005/8/layout/default"/>
    <dgm:cxn modelId="{98C5E155-23AB-4A8A-BF7A-9DB4F4C0D469}" srcId="{24C80DE3-A03E-424E-9773-63BE4D657489}" destId="{9A388ACC-B305-494E-9412-F7682693BA23}" srcOrd="1" destOrd="0" parTransId="{F7532BD2-0DA4-422C-B4B7-14DDFF9878A6}" sibTransId="{EE93F87B-DD0C-4348-93E4-6434D95BDA0A}"/>
    <dgm:cxn modelId="{5BBA7D7F-113B-4992-AD4A-F3A933186DAC}" type="presOf" srcId="{24C80DE3-A03E-424E-9773-63BE4D657489}" destId="{A327DEBB-2764-43C8-BD6D-20DCD03BE172}" srcOrd="0" destOrd="0" presId="urn:microsoft.com/office/officeart/2005/8/layout/default"/>
    <dgm:cxn modelId="{5C17FFC6-8F46-4BBC-AEFE-8FA22D3F1F0D}" type="presParOf" srcId="{A327DEBB-2764-43C8-BD6D-20DCD03BE172}" destId="{D0557916-BA6E-4A5D-A9CB-F6558D6385F4}" srcOrd="0" destOrd="0" presId="urn:microsoft.com/office/officeart/2005/8/layout/default"/>
    <dgm:cxn modelId="{83296510-9451-4727-AEC0-FB3690364504}" type="presParOf" srcId="{A327DEBB-2764-43C8-BD6D-20DCD03BE172}" destId="{AC478407-71A2-4CC7-9DE4-0CEE777F698F}" srcOrd="1" destOrd="0" presId="urn:microsoft.com/office/officeart/2005/8/layout/default"/>
    <dgm:cxn modelId="{A49A5FA6-45C8-47ED-9DDB-535E87754AFF}" type="presParOf" srcId="{A327DEBB-2764-43C8-BD6D-20DCD03BE172}" destId="{A942D91C-A410-4FFE-8163-C7B8B44CB2F3}" srcOrd="2" destOrd="0" presId="urn:microsoft.com/office/officeart/2005/8/layout/default"/>
    <dgm:cxn modelId="{07EF6C69-C6C0-4078-85E5-FBB782D765E3}" type="presParOf" srcId="{A327DEBB-2764-43C8-BD6D-20DCD03BE172}" destId="{76DE486B-1AE3-43C8-9E55-DFDFA22D117B}" srcOrd="3" destOrd="0" presId="urn:microsoft.com/office/officeart/2005/8/layout/default"/>
    <dgm:cxn modelId="{5E1A46E8-1357-46FF-ACB6-436CD6132496}" type="presParOf" srcId="{A327DEBB-2764-43C8-BD6D-20DCD03BE172}" destId="{88D8DF11-C416-4642-A7D9-8DF5EF240186}"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5CA8FF-369D-4EB8-BF7A-9D66D1F6F7F6}">
      <dsp:nvSpPr>
        <dsp:cNvPr id="0" name=""/>
        <dsp:cNvSpPr/>
      </dsp:nvSpPr>
      <dsp:spPr>
        <a:xfrm>
          <a:off x="312475" y="0"/>
          <a:ext cx="1835220" cy="76680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Literacy Gains</a:t>
          </a:r>
        </a:p>
      </dsp:txBody>
      <dsp:txXfrm>
        <a:off x="312475" y="0"/>
        <a:ext cx="1835220" cy="766802"/>
      </dsp:txXfrm>
    </dsp:sp>
    <dsp:sp modelId="{7F0345D2-78B0-4243-9FA6-7D146E870178}">
      <dsp:nvSpPr>
        <dsp:cNvPr id="0" name=""/>
        <dsp:cNvSpPr/>
      </dsp:nvSpPr>
      <dsp:spPr>
        <a:xfrm>
          <a:off x="3231546" y="0"/>
          <a:ext cx="1835220" cy="76680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HSE/HS Diploma</a:t>
          </a:r>
        </a:p>
      </dsp:txBody>
      <dsp:txXfrm>
        <a:off x="3231546" y="0"/>
        <a:ext cx="1835220" cy="766802"/>
      </dsp:txXfrm>
    </dsp:sp>
    <dsp:sp modelId="{D0557916-BA6E-4A5D-A9CB-F6558D6385F4}">
      <dsp:nvSpPr>
        <dsp:cNvPr id="0" name=""/>
        <dsp:cNvSpPr/>
      </dsp:nvSpPr>
      <dsp:spPr>
        <a:xfrm>
          <a:off x="6250361" y="0"/>
          <a:ext cx="1835220" cy="766802"/>
        </a:xfrm>
        <a:prstGeom prst="rect">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Post-Secondary</a:t>
          </a:r>
        </a:p>
      </dsp:txBody>
      <dsp:txXfrm>
        <a:off x="6250361" y="0"/>
        <a:ext cx="1835220" cy="766802"/>
      </dsp:txXfrm>
    </dsp:sp>
    <dsp:sp modelId="{D117BF28-B3F7-4E3B-B083-43BC2A6E9767}">
      <dsp:nvSpPr>
        <dsp:cNvPr id="0" name=""/>
        <dsp:cNvSpPr/>
      </dsp:nvSpPr>
      <dsp:spPr>
        <a:xfrm>
          <a:off x="366205" y="2789849"/>
          <a:ext cx="1835220" cy="84351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Enter Employment</a:t>
          </a:r>
        </a:p>
      </dsp:txBody>
      <dsp:txXfrm>
        <a:off x="366205" y="2789849"/>
        <a:ext cx="1835220" cy="843511"/>
      </dsp:txXfrm>
    </dsp:sp>
    <dsp:sp modelId="{A942D91C-A410-4FFE-8163-C7B8B44CB2F3}">
      <dsp:nvSpPr>
        <dsp:cNvPr id="0" name=""/>
        <dsp:cNvSpPr/>
      </dsp:nvSpPr>
      <dsp:spPr>
        <a:xfrm>
          <a:off x="3298042" y="2773215"/>
          <a:ext cx="1835220" cy="843511"/>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Increase Wages</a:t>
          </a:r>
        </a:p>
      </dsp:txBody>
      <dsp:txXfrm>
        <a:off x="3298042" y="2773215"/>
        <a:ext cx="1835220" cy="843511"/>
      </dsp:txXfrm>
    </dsp:sp>
    <dsp:sp modelId="{88D8DF11-C416-4642-A7D9-8DF5EF240186}">
      <dsp:nvSpPr>
        <dsp:cNvPr id="0" name=""/>
        <dsp:cNvSpPr/>
      </dsp:nvSpPr>
      <dsp:spPr>
        <a:xfrm>
          <a:off x="6215779" y="2774187"/>
          <a:ext cx="1835220" cy="843511"/>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Transition</a:t>
          </a:r>
        </a:p>
      </dsp:txBody>
      <dsp:txXfrm>
        <a:off x="6215779" y="2774187"/>
        <a:ext cx="1835220" cy="8435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5CA8FF-369D-4EB8-BF7A-9D66D1F6F7F6}">
      <dsp:nvSpPr>
        <dsp:cNvPr id="0" name=""/>
        <dsp:cNvSpPr/>
      </dsp:nvSpPr>
      <dsp:spPr>
        <a:xfrm>
          <a:off x="0" y="0"/>
          <a:ext cx="3030627" cy="138298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kern="1200" dirty="0"/>
            <a:t>Literacy Gains</a:t>
          </a:r>
        </a:p>
      </dsp:txBody>
      <dsp:txXfrm>
        <a:off x="0" y="0"/>
        <a:ext cx="3030627" cy="13829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8DF11-C416-4642-A7D9-8DF5EF240186}">
      <dsp:nvSpPr>
        <dsp:cNvPr id="0" name=""/>
        <dsp:cNvSpPr/>
      </dsp:nvSpPr>
      <dsp:spPr>
        <a:xfrm>
          <a:off x="0" y="0"/>
          <a:ext cx="2726964" cy="1243200"/>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lvl="0" algn="ctr" defTabSz="2044700">
            <a:lnSpc>
              <a:spcPct val="90000"/>
            </a:lnSpc>
            <a:spcBef>
              <a:spcPct val="0"/>
            </a:spcBef>
            <a:spcAft>
              <a:spcPct val="35000"/>
            </a:spcAft>
          </a:pPr>
          <a:r>
            <a:rPr lang="en-US" sz="4600" kern="1200" dirty="0"/>
            <a:t>Transition</a:t>
          </a:r>
        </a:p>
      </dsp:txBody>
      <dsp:txXfrm>
        <a:off x="0" y="0"/>
        <a:ext cx="2726964" cy="12432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557916-BA6E-4A5D-A9CB-F6558D6385F4}">
      <dsp:nvSpPr>
        <dsp:cNvPr id="0" name=""/>
        <dsp:cNvSpPr/>
      </dsp:nvSpPr>
      <dsp:spPr>
        <a:xfrm>
          <a:off x="924422" y="220002"/>
          <a:ext cx="1804627" cy="754020"/>
        </a:xfrm>
        <a:prstGeom prst="rect">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Supportive Services</a:t>
          </a:r>
        </a:p>
      </dsp:txBody>
      <dsp:txXfrm>
        <a:off x="924422" y="220002"/>
        <a:ext cx="1804627" cy="754020"/>
      </dsp:txXfrm>
    </dsp:sp>
    <dsp:sp modelId="{A942D91C-A410-4FFE-8163-C7B8B44CB2F3}">
      <dsp:nvSpPr>
        <dsp:cNvPr id="0" name=""/>
        <dsp:cNvSpPr/>
      </dsp:nvSpPr>
      <dsp:spPr>
        <a:xfrm>
          <a:off x="3531314" y="224105"/>
          <a:ext cx="1804627" cy="829450"/>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Transition Services</a:t>
          </a:r>
        </a:p>
      </dsp:txBody>
      <dsp:txXfrm>
        <a:off x="3531314" y="224105"/>
        <a:ext cx="1804627" cy="829450"/>
      </dsp:txXfrm>
    </dsp:sp>
    <dsp:sp modelId="{88D8DF11-C416-4642-A7D9-8DF5EF240186}">
      <dsp:nvSpPr>
        <dsp:cNvPr id="0" name=""/>
        <dsp:cNvSpPr/>
      </dsp:nvSpPr>
      <dsp:spPr>
        <a:xfrm>
          <a:off x="6195913" y="232536"/>
          <a:ext cx="1804627" cy="829450"/>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Training Services</a:t>
          </a:r>
        </a:p>
      </dsp:txBody>
      <dsp:txXfrm>
        <a:off x="6195913" y="232536"/>
        <a:ext cx="1804627" cy="82945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FC10AA6-834F-4CEA-A463-970F6A8C65F6}" type="datetimeFigureOut">
              <a:rPr lang="en-US" smtClean="0"/>
              <a:t>9/22/2020</a:t>
            </a:fld>
            <a:endParaRPr lang="en-US" dirty="0"/>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A55B1910-5D3D-4C21-8BE7-7FD7116DBEF6}" type="slidenum">
              <a:rPr lang="en-US" smtClean="0"/>
              <a:t>‹#›</a:t>
            </a:fld>
            <a:endParaRPr lang="en-US" dirty="0"/>
          </a:p>
        </p:txBody>
      </p:sp>
    </p:spTree>
    <p:extLst>
      <p:ext uri="{BB962C8B-B14F-4D97-AF65-F5344CB8AC3E}">
        <p14:creationId xmlns:p14="http://schemas.microsoft.com/office/powerpoint/2010/main" val="11074624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3D9130C-AC45-41CB-B2E3-B12EEEEF8CFF}" type="datetimeFigureOut">
              <a:rPr lang="en-US" smtClean="0"/>
              <a:t>9/22/2020</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53094750-4AC1-4C03-897B-6296F950BC3D}" type="slidenum">
              <a:rPr lang="en-US" smtClean="0"/>
              <a:t>‹#›</a:t>
            </a:fld>
            <a:endParaRPr lang="en-US" dirty="0"/>
          </a:p>
        </p:txBody>
      </p:sp>
    </p:spTree>
    <p:extLst>
      <p:ext uri="{BB962C8B-B14F-4D97-AF65-F5344CB8AC3E}">
        <p14:creationId xmlns:p14="http://schemas.microsoft.com/office/powerpoint/2010/main" val="298772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Carolyn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094750-4AC1-4C03-897B-6296F950BC3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59006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14</a:t>
            </a:fld>
            <a:endParaRPr lang="en-US" dirty="0"/>
          </a:p>
        </p:txBody>
      </p:sp>
    </p:spTree>
    <p:extLst>
      <p:ext uri="{BB962C8B-B14F-4D97-AF65-F5344CB8AC3E}">
        <p14:creationId xmlns:p14="http://schemas.microsoft.com/office/powerpoint/2010/main" val="29339353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16</a:t>
            </a:fld>
            <a:endParaRPr lang="en-US" dirty="0"/>
          </a:p>
        </p:txBody>
      </p:sp>
    </p:spTree>
    <p:extLst>
      <p:ext uri="{BB962C8B-B14F-4D97-AF65-F5344CB8AC3E}">
        <p14:creationId xmlns:p14="http://schemas.microsoft.com/office/powerpoint/2010/main" val="38785104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17</a:t>
            </a:fld>
            <a:endParaRPr lang="en-US" dirty="0"/>
          </a:p>
        </p:txBody>
      </p:sp>
    </p:spTree>
    <p:extLst>
      <p:ext uri="{BB962C8B-B14F-4D97-AF65-F5344CB8AC3E}">
        <p14:creationId xmlns:p14="http://schemas.microsoft.com/office/powerpoint/2010/main" val="8807148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18</a:t>
            </a:fld>
            <a:endParaRPr lang="en-US" dirty="0"/>
          </a:p>
        </p:txBody>
      </p:sp>
    </p:spTree>
    <p:extLst>
      <p:ext uri="{BB962C8B-B14F-4D97-AF65-F5344CB8AC3E}">
        <p14:creationId xmlns:p14="http://schemas.microsoft.com/office/powerpoint/2010/main" val="17908793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19</a:t>
            </a:fld>
            <a:endParaRPr lang="en-US" dirty="0"/>
          </a:p>
        </p:txBody>
      </p:sp>
    </p:spTree>
    <p:extLst>
      <p:ext uri="{BB962C8B-B14F-4D97-AF65-F5344CB8AC3E}">
        <p14:creationId xmlns:p14="http://schemas.microsoft.com/office/powerpoint/2010/main" val="3716364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20</a:t>
            </a:fld>
            <a:endParaRPr lang="en-US" dirty="0"/>
          </a:p>
        </p:txBody>
      </p:sp>
    </p:spTree>
    <p:extLst>
      <p:ext uri="{BB962C8B-B14F-4D97-AF65-F5344CB8AC3E}">
        <p14:creationId xmlns:p14="http://schemas.microsoft.com/office/powerpoint/2010/main" val="13438581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21</a:t>
            </a:fld>
            <a:endParaRPr lang="en-US" dirty="0"/>
          </a:p>
        </p:txBody>
      </p:sp>
    </p:spTree>
    <p:extLst>
      <p:ext uri="{BB962C8B-B14F-4D97-AF65-F5344CB8AC3E}">
        <p14:creationId xmlns:p14="http://schemas.microsoft.com/office/powerpoint/2010/main" val="2516412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22</a:t>
            </a:fld>
            <a:endParaRPr lang="en-US" dirty="0"/>
          </a:p>
        </p:txBody>
      </p:sp>
    </p:spTree>
    <p:extLst>
      <p:ext uri="{BB962C8B-B14F-4D97-AF65-F5344CB8AC3E}">
        <p14:creationId xmlns:p14="http://schemas.microsoft.com/office/powerpoint/2010/main" val="41300863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23</a:t>
            </a:fld>
            <a:endParaRPr lang="en-US" dirty="0"/>
          </a:p>
        </p:txBody>
      </p:sp>
    </p:spTree>
    <p:extLst>
      <p:ext uri="{BB962C8B-B14F-4D97-AF65-F5344CB8AC3E}">
        <p14:creationId xmlns:p14="http://schemas.microsoft.com/office/powerpoint/2010/main" val="25865179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24</a:t>
            </a:fld>
            <a:endParaRPr lang="en-US" dirty="0"/>
          </a:p>
        </p:txBody>
      </p:sp>
    </p:spTree>
    <p:extLst>
      <p:ext uri="{BB962C8B-B14F-4D97-AF65-F5344CB8AC3E}">
        <p14:creationId xmlns:p14="http://schemas.microsoft.com/office/powerpoint/2010/main" val="35440916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Carolyn</a:t>
            </a:r>
          </a:p>
        </p:txBody>
      </p:sp>
      <p:sp>
        <p:nvSpPr>
          <p:cNvPr id="4" name="Slide Number Placeholder 3"/>
          <p:cNvSpPr>
            <a:spLocks noGrp="1"/>
          </p:cNvSpPr>
          <p:nvPr>
            <p:ph type="sldNum" sz="quarter" idx="5"/>
          </p:nvPr>
        </p:nvSpPr>
        <p:spPr/>
        <p:txBody>
          <a:bodyPr/>
          <a:lstStyle/>
          <a:p>
            <a:fld id="{53094750-4AC1-4C03-897B-6296F950BC3D}" type="slidenum">
              <a:rPr lang="en-US" smtClean="0"/>
              <a:t>4</a:t>
            </a:fld>
            <a:endParaRPr lang="en-US" dirty="0"/>
          </a:p>
        </p:txBody>
      </p:sp>
    </p:spTree>
    <p:extLst>
      <p:ext uri="{BB962C8B-B14F-4D97-AF65-F5344CB8AC3E}">
        <p14:creationId xmlns:p14="http://schemas.microsoft.com/office/powerpoint/2010/main" val="28959119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25</a:t>
            </a:fld>
            <a:endParaRPr lang="en-US" dirty="0"/>
          </a:p>
        </p:txBody>
      </p:sp>
    </p:spTree>
    <p:extLst>
      <p:ext uri="{BB962C8B-B14F-4D97-AF65-F5344CB8AC3E}">
        <p14:creationId xmlns:p14="http://schemas.microsoft.com/office/powerpoint/2010/main" val="21857130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26</a:t>
            </a:fld>
            <a:endParaRPr lang="en-US" dirty="0"/>
          </a:p>
        </p:txBody>
      </p:sp>
    </p:spTree>
    <p:extLst>
      <p:ext uri="{BB962C8B-B14F-4D97-AF65-F5344CB8AC3E}">
        <p14:creationId xmlns:p14="http://schemas.microsoft.com/office/powerpoint/2010/main" val="38256768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27</a:t>
            </a:fld>
            <a:endParaRPr lang="en-US" dirty="0"/>
          </a:p>
        </p:txBody>
      </p:sp>
    </p:spTree>
    <p:extLst>
      <p:ext uri="{BB962C8B-B14F-4D97-AF65-F5344CB8AC3E}">
        <p14:creationId xmlns:p14="http://schemas.microsoft.com/office/powerpoint/2010/main" val="40527151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28</a:t>
            </a:fld>
            <a:endParaRPr lang="en-US" dirty="0"/>
          </a:p>
        </p:txBody>
      </p:sp>
    </p:spTree>
    <p:extLst>
      <p:ext uri="{BB962C8B-B14F-4D97-AF65-F5344CB8AC3E}">
        <p14:creationId xmlns:p14="http://schemas.microsoft.com/office/powerpoint/2010/main" val="36177340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29</a:t>
            </a:fld>
            <a:endParaRPr lang="en-US" dirty="0"/>
          </a:p>
        </p:txBody>
      </p:sp>
    </p:spTree>
    <p:extLst>
      <p:ext uri="{BB962C8B-B14F-4D97-AF65-F5344CB8AC3E}">
        <p14:creationId xmlns:p14="http://schemas.microsoft.com/office/powerpoint/2010/main" val="28428900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30</a:t>
            </a:fld>
            <a:endParaRPr lang="en-US" dirty="0"/>
          </a:p>
        </p:txBody>
      </p:sp>
    </p:spTree>
    <p:extLst>
      <p:ext uri="{BB962C8B-B14F-4D97-AF65-F5344CB8AC3E}">
        <p14:creationId xmlns:p14="http://schemas.microsoft.com/office/powerpoint/2010/main" val="26974996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32</a:t>
            </a:fld>
            <a:endParaRPr lang="en-US" dirty="0"/>
          </a:p>
        </p:txBody>
      </p:sp>
    </p:spTree>
    <p:extLst>
      <p:ext uri="{BB962C8B-B14F-4D97-AF65-F5344CB8AC3E}">
        <p14:creationId xmlns:p14="http://schemas.microsoft.com/office/powerpoint/2010/main" val="1945707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33</a:t>
            </a:fld>
            <a:endParaRPr lang="en-US" dirty="0"/>
          </a:p>
        </p:txBody>
      </p:sp>
    </p:spTree>
    <p:extLst>
      <p:ext uri="{BB962C8B-B14F-4D97-AF65-F5344CB8AC3E}">
        <p14:creationId xmlns:p14="http://schemas.microsoft.com/office/powerpoint/2010/main" val="27677578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34</a:t>
            </a:fld>
            <a:endParaRPr lang="en-US" dirty="0"/>
          </a:p>
        </p:txBody>
      </p:sp>
    </p:spTree>
    <p:extLst>
      <p:ext uri="{BB962C8B-B14F-4D97-AF65-F5344CB8AC3E}">
        <p14:creationId xmlns:p14="http://schemas.microsoft.com/office/powerpoint/2010/main" val="25566549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35</a:t>
            </a:fld>
            <a:endParaRPr lang="en-US" dirty="0"/>
          </a:p>
        </p:txBody>
      </p:sp>
    </p:spTree>
    <p:extLst>
      <p:ext uri="{BB962C8B-B14F-4D97-AF65-F5344CB8AC3E}">
        <p14:creationId xmlns:p14="http://schemas.microsoft.com/office/powerpoint/2010/main" val="33732604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Carolyn</a:t>
            </a:r>
          </a:p>
        </p:txBody>
      </p:sp>
      <p:sp>
        <p:nvSpPr>
          <p:cNvPr id="4" name="Slide Number Placeholder 3"/>
          <p:cNvSpPr>
            <a:spLocks noGrp="1"/>
          </p:cNvSpPr>
          <p:nvPr>
            <p:ph type="sldNum" sz="quarter" idx="5"/>
          </p:nvPr>
        </p:nvSpPr>
        <p:spPr/>
        <p:txBody>
          <a:bodyPr/>
          <a:lstStyle/>
          <a:p>
            <a:fld id="{53094750-4AC1-4C03-897B-6296F950BC3D}" type="slidenum">
              <a:rPr lang="en-US" smtClean="0"/>
              <a:t>5</a:t>
            </a:fld>
            <a:endParaRPr lang="en-US" dirty="0"/>
          </a:p>
        </p:txBody>
      </p:sp>
    </p:spTree>
    <p:extLst>
      <p:ext uri="{BB962C8B-B14F-4D97-AF65-F5344CB8AC3E}">
        <p14:creationId xmlns:p14="http://schemas.microsoft.com/office/powerpoint/2010/main" val="5882867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36</a:t>
            </a:fld>
            <a:endParaRPr lang="en-US" dirty="0"/>
          </a:p>
        </p:txBody>
      </p:sp>
    </p:spTree>
    <p:extLst>
      <p:ext uri="{BB962C8B-B14F-4D97-AF65-F5344CB8AC3E}">
        <p14:creationId xmlns:p14="http://schemas.microsoft.com/office/powerpoint/2010/main" val="272290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37</a:t>
            </a:fld>
            <a:endParaRPr lang="en-US" dirty="0"/>
          </a:p>
        </p:txBody>
      </p:sp>
    </p:spTree>
    <p:extLst>
      <p:ext uri="{BB962C8B-B14F-4D97-AF65-F5344CB8AC3E}">
        <p14:creationId xmlns:p14="http://schemas.microsoft.com/office/powerpoint/2010/main" val="19037485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38</a:t>
            </a:fld>
            <a:endParaRPr lang="en-US" dirty="0"/>
          </a:p>
        </p:txBody>
      </p:sp>
    </p:spTree>
    <p:extLst>
      <p:ext uri="{BB962C8B-B14F-4D97-AF65-F5344CB8AC3E}">
        <p14:creationId xmlns:p14="http://schemas.microsoft.com/office/powerpoint/2010/main" val="25164535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39</a:t>
            </a:fld>
            <a:endParaRPr lang="en-US" dirty="0"/>
          </a:p>
        </p:txBody>
      </p:sp>
    </p:spTree>
    <p:extLst>
      <p:ext uri="{BB962C8B-B14F-4D97-AF65-F5344CB8AC3E}">
        <p14:creationId xmlns:p14="http://schemas.microsoft.com/office/powerpoint/2010/main" val="38344815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40</a:t>
            </a:fld>
            <a:endParaRPr lang="en-US" dirty="0"/>
          </a:p>
        </p:txBody>
      </p:sp>
    </p:spTree>
    <p:extLst>
      <p:ext uri="{BB962C8B-B14F-4D97-AF65-F5344CB8AC3E}">
        <p14:creationId xmlns:p14="http://schemas.microsoft.com/office/powerpoint/2010/main" val="415370569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41</a:t>
            </a:fld>
            <a:endParaRPr lang="en-US" dirty="0"/>
          </a:p>
        </p:txBody>
      </p:sp>
    </p:spTree>
    <p:extLst>
      <p:ext uri="{BB962C8B-B14F-4D97-AF65-F5344CB8AC3E}">
        <p14:creationId xmlns:p14="http://schemas.microsoft.com/office/powerpoint/2010/main" val="205553481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42</a:t>
            </a:fld>
            <a:endParaRPr lang="en-US" dirty="0"/>
          </a:p>
        </p:txBody>
      </p:sp>
    </p:spTree>
    <p:extLst>
      <p:ext uri="{BB962C8B-B14F-4D97-AF65-F5344CB8AC3E}">
        <p14:creationId xmlns:p14="http://schemas.microsoft.com/office/powerpoint/2010/main" val="10853813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49</a:t>
            </a:fld>
            <a:endParaRPr lang="en-US" dirty="0"/>
          </a:p>
        </p:txBody>
      </p:sp>
    </p:spTree>
    <p:extLst>
      <p:ext uri="{BB962C8B-B14F-4D97-AF65-F5344CB8AC3E}">
        <p14:creationId xmlns:p14="http://schemas.microsoft.com/office/powerpoint/2010/main" val="24175530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50</a:t>
            </a:fld>
            <a:endParaRPr lang="en-US" dirty="0"/>
          </a:p>
        </p:txBody>
      </p:sp>
    </p:spTree>
    <p:extLst>
      <p:ext uri="{BB962C8B-B14F-4D97-AF65-F5344CB8AC3E}">
        <p14:creationId xmlns:p14="http://schemas.microsoft.com/office/powerpoint/2010/main" val="4517627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51</a:t>
            </a:fld>
            <a:endParaRPr lang="en-US" dirty="0"/>
          </a:p>
        </p:txBody>
      </p:sp>
    </p:spTree>
    <p:extLst>
      <p:ext uri="{BB962C8B-B14F-4D97-AF65-F5344CB8AC3E}">
        <p14:creationId xmlns:p14="http://schemas.microsoft.com/office/powerpoint/2010/main" val="24081838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Carolyn</a:t>
            </a:r>
          </a:p>
        </p:txBody>
      </p:sp>
      <p:sp>
        <p:nvSpPr>
          <p:cNvPr id="4" name="Slide Number Placeholder 3"/>
          <p:cNvSpPr>
            <a:spLocks noGrp="1"/>
          </p:cNvSpPr>
          <p:nvPr>
            <p:ph type="sldNum" sz="quarter" idx="5"/>
          </p:nvPr>
        </p:nvSpPr>
        <p:spPr/>
        <p:txBody>
          <a:bodyPr/>
          <a:lstStyle/>
          <a:p>
            <a:fld id="{53094750-4AC1-4C03-897B-6296F950BC3D}" type="slidenum">
              <a:rPr lang="en-US" smtClean="0"/>
              <a:t>6</a:t>
            </a:fld>
            <a:endParaRPr lang="en-US" dirty="0"/>
          </a:p>
        </p:txBody>
      </p:sp>
    </p:spTree>
    <p:extLst>
      <p:ext uri="{BB962C8B-B14F-4D97-AF65-F5344CB8AC3E}">
        <p14:creationId xmlns:p14="http://schemas.microsoft.com/office/powerpoint/2010/main" val="79732187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66</a:t>
            </a:fld>
            <a:endParaRPr lang="en-US" dirty="0"/>
          </a:p>
        </p:txBody>
      </p:sp>
    </p:spTree>
    <p:extLst>
      <p:ext uri="{BB962C8B-B14F-4D97-AF65-F5344CB8AC3E}">
        <p14:creationId xmlns:p14="http://schemas.microsoft.com/office/powerpoint/2010/main" val="257105223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67</a:t>
            </a:fld>
            <a:endParaRPr lang="en-US" dirty="0"/>
          </a:p>
        </p:txBody>
      </p:sp>
    </p:spTree>
    <p:extLst>
      <p:ext uri="{BB962C8B-B14F-4D97-AF65-F5344CB8AC3E}">
        <p14:creationId xmlns:p14="http://schemas.microsoft.com/office/powerpoint/2010/main" val="349946082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68</a:t>
            </a:fld>
            <a:endParaRPr lang="en-US" dirty="0"/>
          </a:p>
        </p:txBody>
      </p:sp>
    </p:spTree>
    <p:extLst>
      <p:ext uri="{BB962C8B-B14F-4D97-AF65-F5344CB8AC3E}">
        <p14:creationId xmlns:p14="http://schemas.microsoft.com/office/powerpoint/2010/main" val="6423487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69</a:t>
            </a:fld>
            <a:endParaRPr lang="en-US" dirty="0"/>
          </a:p>
        </p:txBody>
      </p:sp>
    </p:spTree>
    <p:extLst>
      <p:ext uri="{BB962C8B-B14F-4D97-AF65-F5344CB8AC3E}">
        <p14:creationId xmlns:p14="http://schemas.microsoft.com/office/powerpoint/2010/main" val="304031743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B7C8DA2-A479-4C49-8E28-1E19AE127B25}" type="slidenum">
              <a:rPr lang="en-US" smtClean="0"/>
              <a:pPr>
                <a:defRPr/>
              </a:pPr>
              <a:t>70</a:t>
            </a:fld>
            <a:endParaRPr lang="en-US" dirty="0"/>
          </a:p>
        </p:txBody>
      </p:sp>
    </p:spTree>
    <p:extLst>
      <p:ext uri="{BB962C8B-B14F-4D97-AF65-F5344CB8AC3E}">
        <p14:creationId xmlns:p14="http://schemas.microsoft.com/office/powerpoint/2010/main" val="382679887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71</a:t>
            </a:fld>
            <a:endParaRPr lang="en-US" dirty="0"/>
          </a:p>
        </p:txBody>
      </p:sp>
    </p:spTree>
    <p:extLst>
      <p:ext uri="{BB962C8B-B14F-4D97-AF65-F5344CB8AC3E}">
        <p14:creationId xmlns:p14="http://schemas.microsoft.com/office/powerpoint/2010/main" val="323500493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72</a:t>
            </a:fld>
            <a:endParaRPr lang="en-US" dirty="0"/>
          </a:p>
        </p:txBody>
      </p:sp>
    </p:spTree>
    <p:extLst>
      <p:ext uri="{BB962C8B-B14F-4D97-AF65-F5344CB8AC3E}">
        <p14:creationId xmlns:p14="http://schemas.microsoft.com/office/powerpoint/2010/main" val="36029090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Javier</a:t>
            </a:r>
          </a:p>
        </p:txBody>
      </p:sp>
      <p:sp>
        <p:nvSpPr>
          <p:cNvPr id="4" name="Slide Number Placeholder 3"/>
          <p:cNvSpPr>
            <a:spLocks noGrp="1"/>
          </p:cNvSpPr>
          <p:nvPr>
            <p:ph type="sldNum" sz="quarter" idx="5"/>
          </p:nvPr>
        </p:nvSpPr>
        <p:spPr/>
        <p:txBody>
          <a:bodyPr/>
          <a:lstStyle/>
          <a:p>
            <a:fld id="{53094750-4AC1-4C03-897B-6296F950BC3D}" type="slidenum">
              <a:rPr lang="en-US" smtClean="0"/>
              <a:t>7</a:t>
            </a:fld>
            <a:endParaRPr lang="en-US" dirty="0"/>
          </a:p>
        </p:txBody>
      </p:sp>
    </p:spTree>
    <p:extLst>
      <p:ext uri="{BB962C8B-B14F-4D97-AF65-F5344CB8AC3E}">
        <p14:creationId xmlns:p14="http://schemas.microsoft.com/office/powerpoint/2010/main" val="32772981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Javier</a:t>
            </a:r>
          </a:p>
        </p:txBody>
      </p:sp>
      <p:sp>
        <p:nvSpPr>
          <p:cNvPr id="4" name="Slide Number Placeholder 3"/>
          <p:cNvSpPr>
            <a:spLocks noGrp="1"/>
          </p:cNvSpPr>
          <p:nvPr>
            <p:ph type="sldNum" sz="quarter" idx="5"/>
          </p:nvPr>
        </p:nvSpPr>
        <p:spPr/>
        <p:txBody>
          <a:bodyPr/>
          <a:lstStyle/>
          <a:p>
            <a:fld id="{53094750-4AC1-4C03-897B-6296F950BC3D}" type="slidenum">
              <a:rPr lang="en-US" smtClean="0"/>
              <a:t>10</a:t>
            </a:fld>
            <a:endParaRPr lang="en-US" dirty="0"/>
          </a:p>
        </p:txBody>
      </p:sp>
    </p:spTree>
    <p:extLst>
      <p:ext uri="{BB962C8B-B14F-4D97-AF65-F5344CB8AC3E}">
        <p14:creationId xmlns:p14="http://schemas.microsoft.com/office/powerpoint/2010/main" val="26175185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Javier</a:t>
            </a:r>
          </a:p>
        </p:txBody>
      </p:sp>
      <p:sp>
        <p:nvSpPr>
          <p:cNvPr id="4" name="Slide Number Placeholder 3"/>
          <p:cNvSpPr>
            <a:spLocks noGrp="1"/>
          </p:cNvSpPr>
          <p:nvPr>
            <p:ph type="sldNum" sz="quarter" idx="5"/>
          </p:nvPr>
        </p:nvSpPr>
        <p:spPr/>
        <p:txBody>
          <a:bodyPr/>
          <a:lstStyle/>
          <a:p>
            <a:fld id="{53094750-4AC1-4C03-897B-6296F950BC3D}" type="slidenum">
              <a:rPr lang="en-US" smtClean="0"/>
              <a:t>11</a:t>
            </a:fld>
            <a:endParaRPr lang="en-US" dirty="0"/>
          </a:p>
        </p:txBody>
      </p:sp>
    </p:spTree>
    <p:extLst>
      <p:ext uri="{BB962C8B-B14F-4D97-AF65-F5344CB8AC3E}">
        <p14:creationId xmlns:p14="http://schemas.microsoft.com/office/powerpoint/2010/main" val="41719632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Javier</a:t>
            </a:r>
          </a:p>
        </p:txBody>
      </p:sp>
      <p:sp>
        <p:nvSpPr>
          <p:cNvPr id="4" name="Slide Number Placeholder 3"/>
          <p:cNvSpPr>
            <a:spLocks noGrp="1"/>
          </p:cNvSpPr>
          <p:nvPr>
            <p:ph type="sldNum" sz="quarter" idx="5"/>
          </p:nvPr>
        </p:nvSpPr>
        <p:spPr/>
        <p:txBody>
          <a:bodyPr/>
          <a:lstStyle/>
          <a:p>
            <a:fld id="{53094750-4AC1-4C03-897B-6296F950BC3D}" type="slidenum">
              <a:rPr lang="en-US" smtClean="0"/>
              <a:t>12</a:t>
            </a:fld>
            <a:endParaRPr lang="en-US" dirty="0"/>
          </a:p>
        </p:txBody>
      </p:sp>
    </p:spTree>
    <p:extLst>
      <p:ext uri="{BB962C8B-B14F-4D97-AF65-F5344CB8AC3E}">
        <p14:creationId xmlns:p14="http://schemas.microsoft.com/office/powerpoint/2010/main" val="19644954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Javier</a:t>
            </a:r>
          </a:p>
        </p:txBody>
      </p:sp>
      <p:sp>
        <p:nvSpPr>
          <p:cNvPr id="4" name="Slide Number Placeholder 3"/>
          <p:cNvSpPr>
            <a:spLocks noGrp="1"/>
          </p:cNvSpPr>
          <p:nvPr>
            <p:ph type="sldNum" sz="quarter" idx="5"/>
          </p:nvPr>
        </p:nvSpPr>
        <p:spPr/>
        <p:txBody>
          <a:bodyPr/>
          <a:lstStyle/>
          <a:p>
            <a:fld id="{53094750-4AC1-4C03-897B-6296F950BC3D}" type="slidenum">
              <a:rPr lang="en-US" smtClean="0"/>
              <a:t>13</a:t>
            </a:fld>
            <a:endParaRPr lang="en-US" dirty="0"/>
          </a:p>
        </p:txBody>
      </p:sp>
    </p:spTree>
    <p:extLst>
      <p:ext uri="{BB962C8B-B14F-4D97-AF65-F5344CB8AC3E}">
        <p14:creationId xmlns:p14="http://schemas.microsoft.com/office/powerpoint/2010/main" val="20131966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D2037F-AAAE-4D8E-87A6-0467522FD8E8}" type="datetimeFigureOut">
              <a:rPr lang="en-US" smtClean="0"/>
              <a:t>9/22/2020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1664438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D2037F-AAAE-4D8E-87A6-0467522FD8E8}" type="datetimeFigureOut">
              <a:rPr lang="en-US" smtClean="0"/>
              <a:t>9/22/2020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1202363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D2037F-AAAE-4D8E-87A6-0467522FD8E8}" type="datetimeFigureOut">
              <a:rPr lang="en-US" smtClean="0"/>
              <a:t>9/22/2020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7756715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566400" y="6629400"/>
            <a:ext cx="1016000" cy="228601"/>
          </a:xfrm>
        </p:spPr>
        <p:txBody>
          <a:bodyPr/>
          <a:lstStyle>
            <a:lvl1pPr algn="r">
              <a:defRPr/>
            </a:lvl1pPr>
          </a:lstStyle>
          <a:p>
            <a:fld id="{401CF334-2D5C-4859-84A6-CA7E6E43FAEB}" type="slidenum">
              <a:rPr lang="en-US" smtClean="0"/>
              <a:pPr/>
              <a:t>‹#›</a:t>
            </a:fld>
            <a:endParaRPr lang="en-US" dirty="0"/>
          </a:p>
        </p:txBody>
      </p:sp>
      <p:sp>
        <p:nvSpPr>
          <p:cNvPr id="5" name="Title 4"/>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2754800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566400" y="6629400"/>
            <a:ext cx="1016000" cy="228601"/>
          </a:xfrm>
        </p:spPr>
        <p:txBody>
          <a:bodyPr/>
          <a:lstStyle>
            <a:lvl1pPr algn="r">
              <a:defRPr/>
            </a:lvl1pPr>
          </a:lstStyle>
          <a:p>
            <a:fld id="{401CF334-2D5C-4859-84A6-CA7E6E43FAEB}" type="slidenum">
              <a:rPr lang="en-US" smtClean="0"/>
              <a:pPr/>
              <a:t>‹#›</a:t>
            </a:fld>
            <a:endParaRPr lang="en-US" dirty="0"/>
          </a:p>
        </p:txBody>
      </p:sp>
      <p:sp>
        <p:nvSpPr>
          <p:cNvPr id="5" name="Title 4"/>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2163170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566400" y="6629400"/>
            <a:ext cx="1016000" cy="228601"/>
          </a:xfrm>
        </p:spPr>
        <p:txBody>
          <a:bodyPr/>
          <a:lstStyle>
            <a:lvl1pPr algn="r">
              <a:defRPr/>
            </a:lvl1pPr>
          </a:lstStyle>
          <a:p>
            <a:fld id="{401CF334-2D5C-4859-84A6-CA7E6E43FAEB}" type="slidenum">
              <a:rPr lang="en-US" smtClean="0"/>
              <a:pPr/>
              <a:t>‹#›</a:t>
            </a:fld>
            <a:endParaRPr lang="en-US" dirty="0"/>
          </a:p>
        </p:txBody>
      </p:sp>
      <p:sp>
        <p:nvSpPr>
          <p:cNvPr id="5" name="Title 4"/>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3199553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pic>
        <p:nvPicPr>
          <p:cNvPr id="13" name="AEBG_PowerPoint20182.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57251"/>
            <a:ext cx="12192000" cy="5143499"/>
          </a:xfrm>
          <a:prstGeom prst="rect">
            <a:avLst/>
          </a:prstGeom>
          <a:ln w="12700">
            <a:miter lim="400000"/>
          </a:ln>
        </p:spPr>
      </p:pic>
      <p:sp>
        <p:nvSpPr>
          <p:cNvPr id="11" name="Title Text"/>
          <p:cNvSpPr txBox="1">
            <a:spLocks noGrp="1"/>
          </p:cNvSpPr>
          <p:nvPr>
            <p:ph type="title"/>
          </p:nvPr>
        </p:nvSpPr>
        <p:spPr>
          <a:xfrm>
            <a:off x="1097391" y="4872943"/>
            <a:ext cx="10414000" cy="972344"/>
          </a:xfrm>
          <a:prstGeom prst="rect">
            <a:avLst/>
          </a:prstGeom>
        </p:spPr>
        <p:txBody>
          <a:bodyPr anchor="t"/>
          <a:lstStyle>
            <a:lvl1pPr algn="ctr">
              <a:defRPr>
                <a:solidFill>
                  <a:schemeClr val="bg1"/>
                </a:solidFill>
              </a:defRPr>
            </a:lvl1pPr>
          </a:lstStyle>
          <a:p>
            <a:r>
              <a:rPr dirty="0"/>
              <a:t>Title Text</a:t>
            </a: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849127451"/>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reserve="1">
  <p:cSld name="Blank">
    <p:spTree>
      <p:nvGrpSpPr>
        <p:cNvPr id="1" name=""/>
        <p:cNvGrpSpPr/>
        <p:nvPr/>
      </p:nvGrpSpPr>
      <p:grpSpPr>
        <a:xfrm>
          <a:off x="0" y="0"/>
          <a:ext cx="0" cy="0"/>
          <a:chOff x="0" y="0"/>
          <a:chExt cx="0" cy="0"/>
        </a:xfrm>
      </p:grpSpPr>
      <p:sp>
        <p:nvSpPr>
          <p:cNvPr id="2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pic>
        <p:nvPicPr>
          <p:cNvPr id="3" name="AEBG_PowerPoint20182.png" descr="AEBG_PowerPoint20182.png">
            <a:extLst>
              <a:ext uri="{FF2B5EF4-FFF2-40B4-BE49-F238E27FC236}">
                <a16:creationId xmlns:a16="http://schemas.microsoft.com/office/drawing/2014/main" id="{EAD81273-D7D5-47DA-A909-FC98C5A42048}"/>
              </a:ext>
            </a:extLst>
          </p:cNvPr>
          <p:cNvPicPr>
            <a:picLocks noChangeAspect="1"/>
          </p:cNvPicPr>
          <p:nvPr userDrawn="1"/>
        </p:nvPicPr>
        <p:blipFill>
          <a:blip r:embed="rId2"/>
          <a:stretch>
            <a:fillRect/>
          </a:stretch>
        </p:blipFill>
        <p:spPr>
          <a:xfrm>
            <a:off x="0" y="0"/>
            <a:ext cx="12192000" cy="6858000"/>
          </a:xfrm>
          <a:prstGeom prst="rect">
            <a:avLst/>
          </a:prstGeom>
          <a:ln w="12700">
            <a:miter lim="400000"/>
          </a:ln>
        </p:spPr>
      </p:pic>
    </p:spTree>
    <p:extLst>
      <p:ext uri="{BB962C8B-B14F-4D97-AF65-F5344CB8AC3E}">
        <p14:creationId xmlns:p14="http://schemas.microsoft.com/office/powerpoint/2010/main" val="3466592574"/>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pic>
        <p:nvPicPr>
          <p:cNvPr id="7" name="AEBG_PowerPoint20182.png" descr="AEBG_PowerPoint20182.png">
            <a:extLst>
              <a:ext uri="{FF2B5EF4-FFF2-40B4-BE49-F238E27FC236}">
                <a16:creationId xmlns:a16="http://schemas.microsoft.com/office/drawing/2014/main" id="{2613A912-2F77-4E81-8901-0E88BC9D8406}"/>
              </a:ext>
            </a:extLst>
          </p:cNvPr>
          <p:cNvPicPr>
            <a:picLocks noChangeAspect="1"/>
          </p:cNvPicPr>
          <p:nvPr userDrawn="1"/>
        </p:nvPicPr>
        <p:blipFill>
          <a:blip r:embed="rId2"/>
          <a:stretch>
            <a:fillRect/>
          </a:stretch>
        </p:blipFill>
        <p:spPr>
          <a:xfrm>
            <a:off x="0" y="0"/>
            <a:ext cx="12192000" cy="6858000"/>
          </a:xfrm>
          <a:prstGeom prst="rect">
            <a:avLst/>
          </a:prstGeom>
          <a:ln w="12700">
            <a:miter lim="400000"/>
          </a:ln>
        </p:spPr>
      </p:pic>
      <p:sp>
        <p:nvSpPr>
          <p:cNvPr id="2" name="Title 1"/>
          <p:cNvSpPr>
            <a:spLocks noGrp="1"/>
          </p:cNvSpPr>
          <p:nvPr>
            <p:ph type="title"/>
          </p:nvPr>
        </p:nvSpPr>
        <p:spPr>
          <a:xfrm>
            <a:off x="838200" y="365127"/>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E959608-952C-483B-AC74-BEAA6DA69B15}" type="slidenum">
              <a:rPr lang="en-US" smtClean="0"/>
              <a:t>‹#›</a:t>
            </a:fld>
            <a:endParaRPr lang="en-US" dirty="0"/>
          </a:p>
        </p:txBody>
      </p:sp>
    </p:spTree>
    <p:extLst>
      <p:ext uri="{BB962C8B-B14F-4D97-AF65-F5344CB8AC3E}">
        <p14:creationId xmlns:p14="http://schemas.microsoft.com/office/powerpoint/2010/main" val="8220615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D2037F-AAAE-4D8E-87A6-0467522FD8E8}" type="datetimeFigureOut">
              <a:rPr lang="en-US" smtClean="0"/>
              <a:t>9/22/2020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1740166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D2037F-AAAE-4D8E-87A6-0467522FD8E8}" type="datetimeFigureOut">
              <a:rPr lang="en-US" smtClean="0"/>
              <a:t>9/22/2020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3602313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D2037F-AAAE-4D8E-87A6-0467522FD8E8}" type="datetimeFigureOut">
              <a:rPr lang="en-US" smtClean="0"/>
              <a:t>9/22/2020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1097577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D2037F-AAAE-4D8E-87A6-0467522FD8E8}" type="datetimeFigureOut">
              <a:rPr lang="en-US" smtClean="0"/>
              <a:t>9/22/2020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1801376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D2037F-AAAE-4D8E-87A6-0467522FD8E8}" type="datetimeFigureOut">
              <a:rPr lang="en-US" smtClean="0"/>
              <a:t>9/22/2020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3028856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D2037F-AAAE-4D8E-87A6-0467522FD8E8}" type="datetimeFigureOut">
              <a:rPr lang="en-US" smtClean="0"/>
              <a:t>9/22/2020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903285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D2037F-AAAE-4D8E-87A6-0467522FD8E8}" type="datetimeFigureOut">
              <a:rPr lang="en-US" smtClean="0"/>
              <a:t>9/22/2020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2395996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D2037F-AAAE-4D8E-87A6-0467522FD8E8}" type="datetimeFigureOut">
              <a:rPr lang="en-US" smtClean="0"/>
              <a:t>9/22/2020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2342663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D2037F-AAAE-4D8E-87A6-0467522FD8E8}" type="datetimeFigureOut">
              <a:rPr lang="en-US" smtClean="0"/>
              <a:t>9/22/2020</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89135D-433F-4642-AADE-EF8DA9DDBC57}" type="slidenum">
              <a:rPr lang="en-US" smtClean="0"/>
              <a:t>‹#›</a:t>
            </a:fld>
            <a:endParaRPr lang="en-US" dirty="0"/>
          </a:p>
        </p:txBody>
      </p:sp>
    </p:spTree>
    <p:extLst>
      <p:ext uri="{BB962C8B-B14F-4D97-AF65-F5344CB8AC3E}">
        <p14:creationId xmlns:p14="http://schemas.microsoft.com/office/powerpoint/2010/main" val="41584107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44551" y="177800"/>
            <a:ext cx="10502900" cy="1143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844551" y="1574800"/>
            <a:ext cx="10502900" cy="4648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5979516" y="6540500"/>
            <a:ext cx="246862" cy="241092"/>
          </a:xfrm>
          <a:prstGeom prst="rect">
            <a:avLst/>
          </a:prstGeom>
          <a:ln w="12700">
            <a:miter lim="400000"/>
          </a:ln>
        </p:spPr>
        <p:txBody>
          <a:bodyPr wrap="none" lIns="50800" tIns="50800" rIns="50800" bIns="50800">
            <a:spAutoFit/>
          </a:bodyPr>
          <a:lstStyle>
            <a:lvl1pPr>
              <a:defRPr sz="900" b="0">
                <a:latin typeface="Helvetica Neue Light"/>
                <a:ea typeface="Helvetica Neue Light"/>
                <a:cs typeface="Helvetica Neue Light"/>
                <a:sym typeface="Helvetica Neue Light"/>
              </a:defRPr>
            </a:lvl1pPr>
          </a:lstStyle>
          <a:p>
            <a:fld id="{86CB4B4D-7CA3-9044-876B-883B54F8677D}" type="slidenum">
              <a:t>‹#›</a:t>
            </a:fld>
            <a:endParaRPr dirty="0"/>
          </a:p>
        </p:txBody>
      </p:sp>
    </p:spTree>
    <p:extLst>
      <p:ext uri="{BB962C8B-B14F-4D97-AF65-F5344CB8AC3E}">
        <p14:creationId xmlns:p14="http://schemas.microsoft.com/office/powerpoint/2010/main" val="505139105"/>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Lst>
  <p:transition spd="med"/>
  <p:hf hdr="0" ftr="0" dt="0"/>
  <p:txStyles>
    <p:titleStyle>
      <a:lvl1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9pPr>
    </p:titleStyle>
    <p:bodyStyle>
      <a:lvl1pPr marL="238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1pPr>
      <a:lvl2pPr marL="4762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2pPr>
      <a:lvl3pPr marL="7143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3pPr>
      <a:lvl4pPr marL="9525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4pPr>
      <a:lvl5pPr marL="11906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5pPr>
      <a:lvl6pPr marL="14287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6pPr>
      <a:lvl7pPr marL="16668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7pPr>
      <a:lvl8pPr marL="19050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8pPr>
      <a:lvl9pPr marL="2143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1pPr>
      <a:lvl2pPr marL="0" marR="0" indent="857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2pPr>
      <a:lvl3pPr marL="0" marR="0" indent="1714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3pPr>
      <a:lvl4pPr marL="0" marR="0" indent="2571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4pPr>
      <a:lvl5pPr marL="0" marR="0" indent="3429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5pPr>
      <a:lvl6pPr marL="0" marR="0" indent="4286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6pPr>
      <a:lvl7pPr marL="0" marR="0" indent="5143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7pPr>
      <a:lvl8pPr marL="0" marR="0" indent="6000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8pPr>
      <a:lvl9pPr marL="0" marR="0" indent="6858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hyperlink" Target="about:blank"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4.png"/><Relationship Id="rId4" Type="http://schemas.openxmlformats.org/officeDocument/2006/relationships/image" Target="../media/image16.png"/><Relationship Id="rId9" Type="http://schemas.openxmlformats.org/officeDocument/2006/relationships/image" Target="../media/image21.png"/></Relationships>
</file>

<file path=ppt/slides/_rels/slide33.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25.emf"/><Relationship Id="rId5" Type="http://schemas.openxmlformats.org/officeDocument/2006/relationships/image" Target="../media/image24.emf"/><Relationship Id="rId4" Type="http://schemas.openxmlformats.org/officeDocument/2006/relationships/image" Target="../media/image23.emf"/></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2.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3.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hyperlink" Target="about:blank" TargetMode="External"/></Relationships>

</file>

<file path=ppt/slides/_rels/slide4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4.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4.png"/></Relationships>
</file>

<file path=ppt/slides/_rels/slide4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5.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4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png"/><Relationship Id="rId1" Type="http://schemas.openxmlformats.org/officeDocument/2006/relationships/slideLayout" Target="../slideLayouts/slideLayout6.xml"/><Relationship Id="rId4" Type="http://schemas.openxmlformats.org/officeDocument/2006/relationships/image" Target="../media/image41.emf"/></Relationships>
</file>

<file path=ppt/slides/_rels/slide5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7.xml"/></Relationships>
</file>

<file path=ppt/slides/_rels/slide67.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49.png"/></Relationships>

</file>

<file path=ppt/slides/_rels/slide6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3.xml"/><Relationship Id="rId1" Type="http://schemas.openxmlformats.org/officeDocument/2006/relationships/slideLayout" Target="../slideLayouts/slideLayout14.xml"/><Relationship Id="rId5" Type="http://schemas.openxmlformats.org/officeDocument/2006/relationships/image" Target="../media/image13.png"/><Relationship Id="rId4" Type="http://schemas.openxmlformats.org/officeDocument/2006/relationships/image" Target="../media/image51.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hyperlink" Target="about:blank" TargetMode="External"/><Relationship Id="rId7" Type="http://schemas.openxmlformats.org/officeDocument/2006/relationships/image" Target="../media/image52.png"/><Relationship Id="rId2" Type="http://schemas.openxmlformats.org/officeDocument/2006/relationships/notesSlide" Target="../notesSlides/notesSlide44.xml"/><Relationship Id="rId1" Type="http://schemas.openxmlformats.org/officeDocument/2006/relationships/slideLayout" Target="../slideLayouts/slideLayout4.xml"/><Relationship Id="rId6" Type="http://schemas.openxmlformats.org/officeDocument/2006/relationships/hyperlink" Target="about:blank" TargetMode="External"/><Relationship Id="rId5" Type="http://schemas.openxmlformats.org/officeDocument/2006/relationships/hyperlink" Target="about:blank" TargetMode="External"/><Relationship Id="rId4" Type="http://schemas.openxmlformats.org/officeDocument/2006/relationships/hyperlink" Target="about:blank" TargetMode="External"/></Relationships>

</file>

<file path=ppt/slides/_rels/slide7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68578" y="506220"/>
            <a:ext cx="10515600" cy="717296"/>
          </a:xfrm>
        </p:spPr>
        <p:txBody>
          <a:bodyPr>
            <a:normAutofit fontScale="90000"/>
          </a:bodyPr>
          <a:lstStyle/>
          <a:p>
            <a:r>
              <a:rPr lang="en-US" dirty="0" smtClean="0"/>
              <a:t>CAEP Accountability Advanced 2020-21</a:t>
            </a:r>
            <a:endParaRPr lang="en-US" dirty="0"/>
          </a:p>
        </p:txBody>
      </p:sp>
      <p:sp>
        <p:nvSpPr>
          <p:cNvPr id="2" name="Slide Number Placeholder 1"/>
          <p:cNvSpPr>
            <a:spLocks noGrp="1"/>
          </p:cNvSpPr>
          <p:nvPr>
            <p:ph type="sldNum"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E959608-952C-483B-AC74-BEAA6DA69B15}" type="slidenum">
              <a:rPr kumimoji="0" lang="en-US" sz="9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l" defTabSz="457200" rtl="0" eaLnBrk="1" fontAlgn="auto" latinLnBrk="0" hangingPunct="1">
                <a:lnSpc>
                  <a:spcPct val="100000"/>
                </a:lnSpc>
                <a:spcBef>
                  <a:spcPts val="0"/>
                </a:spcBef>
                <a:spcAft>
                  <a:spcPts val="0"/>
                </a:spcAft>
                <a:buClrTx/>
                <a:buSzTx/>
                <a:buFontTx/>
                <a:buNone/>
                <a:tabLst/>
                <a:defRPr/>
              </a:pPr>
              <a:t>1</a:t>
            </a:fld>
            <a:endParaRPr kumimoji="0" lang="en-US" sz="9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10" name="Content Placeholder 2">
            <a:extLst>
              <a:ext uri="{FF2B5EF4-FFF2-40B4-BE49-F238E27FC236}">
                <a16:creationId xmlns:a16="http://schemas.microsoft.com/office/drawing/2014/main" id="{3FDCF60C-2193-4508-9C82-43EAEDE9074A}"/>
              </a:ext>
            </a:extLst>
          </p:cNvPr>
          <p:cNvSpPr txBox="1">
            <a:spLocks/>
          </p:cNvSpPr>
          <p:nvPr/>
        </p:nvSpPr>
        <p:spPr>
          <a:xfrm>
            <a:off x="838200" y="1223516"/>
            <a:ext cx="10515600" cy="465330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3600" dirty="0" smtClean="0">
                <a:solidFill>
                  <a:sysClr val="windowText" lastClr="000000"/>
                </a:solidFill>
                <a:latin typeface="Calibri" panose="020F0502020204030204"/>
              </a:rPr>
              <a:t>Review: COVID-19’s </a:t>
            </a:r>
            <a:r>
              <a:rPr lang="en-US" sz="3600" dirty="0">
                <a:solidFill>
                  <a:sysClr val="windowText" lastClr="000000"/>
                </a:solidFill>
                <a:latin typeface="Calibri" panose="020F0502020204030204"/>
              </a:rPr>
              <a:t>Effect on Adult Education</a:t>
            </a:r>
          </a:p>
          <a:p>
            <a:pPr lvl="0">
              <a:defRPr/>
            </a:pPr>
            <a:r>
              <a:rPr lang="en-US" sz="3600" dirty="0">
                <a:solidFill>
                  <a:sysClr val="windowText" lastClr="000000"/>
                </a:solidFill>
                <a:latin typeface="Calibri" panose="020F0502020204030204"/>
              </a:rPr>
              <a:t>CAEP Programs </a:t>
            </a:r>
            <a:r>
              <a:rPr lang="en-US" sz="3600" dirty="0" smtClean="0">
                <a:solidFill>
                  <a:sysClr val="windowText" lastClr="000000"/>
                </a:solidFill>
                <a:latin typeface="Calibri" panose="020F0502020204030204"/>
              </a:rPr>
              <a:t>Update for </a:t>
            </a:r>
            <a:r>
              <a:rPr lang="en-US" sz="3600" dirty="0">
                <a:solidFill>
                  <a:sysClr val="windowText" lastClr="000000"/>
                </a:solidFill>
                <a:latin typeface="Calibri" panose="020F0502020204030204"/>
              </a:rPr>
              <a:t>2020-21</a:t>
            </a:r>
          </a:p>
          <a:p>
            <a:pPr lvl="0">
              <a:defRPr/>
            </a:pPr>
            <a:r>
              <a:rPr lang="en-US" sz="3600" dirty="0" smtClean="0">
                <a:solidFill>
                  <a:sysClr val="windowText" lastClr="000000"/>
                </a:solidFill>
                <a:latin typeface="Calibri" panose="020F0502020204030204"/>
              </a:rPr>
              <a:t>CAEP Outcomes and Services</a:t>
            </a:r>
          </a:p>
          <a:p>
            <a:pPr lvl="1">
              <a:defRPr/>
            </a:pPr>
            <a:r>
              <a:rPr lang="en-US" sz="3200" dirty="0" smtClean="0">
                <a:solidFill>
                  <a:sysClr val="windowText" lastClr="000000"/>
                </a:solidFill>
                <a:latin typeface="Calibri" panose="020F0502020204030204"/>
              </a:rPr>
              <a:t>Review of Key Training Issues</a:t>
            </a:r>
          </a:p>
          <a:p>
            <a:pPr lvl="1">
              <a:defRPr/>
            </a:pPr>
            <a:r>
              <a:rPr lang="en-US" sz="3200" dirty="0" smtClean="0">
                <a:solidFill>
                  <a:sysClr val="windowText" lastClr="000000"/>
                </a:solidFill>
                <a:latin typeface="Calibri" panose="020F0502020204030204"/>
              </a:rPr>
              <a:t>New Outcome: Immigrant Integration Indicator (I3) </a:t>
            </a:r>
          </a:p>
          <a:p>
            <a:pPr>
              <a:defRPr/>
            </a:pPr>
            <a:r>
              <a:rPr lang="en-US" sz="3600" dirty="0" smtClean="0">
                <a:solidFill>
                  <a:sysClr val="windowText" lastClr="000000"/>
                </a:solidFill>
                <a:latin typeface="Calibri" panose="020F0502020204030204"/>
              </a:rPr>
              <a:t>CAEP Reports in TE</a:t>
            </a:r>
          </a:p>
          <a:p>
            <a:pPr>
              <a:defRPr/>
            </a:pPr>
            <a:r>
              <a:rPr lang="en-US" sz="3600" dirty="0" smtClean="0">
                <a:solidFill>
                  <a:sysClr val="windowText" lastClr="000000"/>
                </a:solidFill>
                <a:latin typeface="Calibri" panose="020F0502020204030204"/>
              </a:rPr>
              <a:t>Qualitative and Quantitative Troubleshooting</a:t>
            </a:r>
          </a:p>
          <a:p>
            <a:pPr lvl="1">
              <a:defRPr/>
            </a:pPr>
            <a:r>
              <a:rPr lang="en-US" sz="3200" dirty="0" smtClean="0">
                <a:solidFill>
                  <a:sysClr val="windowText" lastClr="000000"/>
                </a:solidFill>
                <a:latin typeface="Calibri" panose="020F0502020204030204"/>
              </a:rPr>
              <a:t>“Qualitative” review of identifying outcomes</a:t>
            </a:r>
          </a:p>
          <a:p>
            <a:pPr lvl="1">
              <a:defRPr/>
            </a:pPr>
            <a:r>
              <a:rPr lang="en-US" sz="3200" dirty="0" smtClean="0">
                <a:solidFill>
                  <a:sysClr val="windowText" lastClr="000000"/>
                </a:solidFill>
                <a:latin typeface="Calibri" panose="020F0502020204030204"/>
              </a:rPr>
              <a:t>“Quantitative” review of managing TE reports</a:t>
            </a:r>
          </a:p>
          <a:p>
            <a:pPr>
              <a:defRPr/>
            </a:pPr>
            <a:endParaRPr lang="en-US" sz="3600" dirty="0" smtClean="0">
              <a:solidFill>
                <a:sysClr val="windowText" lastClr="000000"/>
              </a:solidFill>
              <a:latin typeface="Calibri" panose="020F0502020204030204"/>
            </a:endParaRPr>
          </a:p>
          <a:p>
            <a:pPr>
              <a:defRPr/>
            </a:pPr>
            <a:endParaRPr lang="en-US" sz="3600" dirty="0">
              <a:solidFill>
                <a:sysClr val="windowText" lastClr="000000"/>
              </a:solidFill>
              <a:latin typeface="Calibri" panose="020F0502020204030204"/>
            </a:endParaRPr>
          </a:p>
          <a:p>
            <a:pPr lvl="0">
              <a:defRPr/>
            </a:pPr>
            <a:endParaRPr lang="en-US" sz="3600" dirty="0">
              <a:solidFill>
                <a:sysClr val="windowText" lastClr="000000"/>
              </a:solidFill>
              <a:latin typeface="Calibri" panose="020F0502020204030204"/>
            </a:endParaRPr>
          </a:p>
          <a:p>
            <a:pPr lvl="0">
              <a:defRPr/>
            </a:pPr>
            <a:endParaRPr lang="en-US" sz="3600" dirty="0">
              <a:solidFill>
                <a:sysClr val="windowText" lastClr="000000"/>
              </a:solidFill>
              <a:latin typeface="Calibri" panose="020F0502020204030204"/>
            </a:endParaRPr>
          </a:p>
        </p:txBody>
      </p:sp>
    </p:spTree>
    <p:extLst>
      <p:ext uri="{BB962C8B-B14F-4D97-AF65-F5344CB8AC3E}">
        <p14:creationId xmlns:p14="http://schemas.microsoft.com/office/powerpoint/2010/main" val="73480444"/>
      </p:ext>
    </p:extLst>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40289"/>
          </a:xfrm>
        </p:spPr>
        <p:txBody>
          <a:bodyPr/>
          <a:lstStyle/>
          <a:p>
            <a:r>
              <a:rPr lang="en-US" dirty="0" smtClean="0"/>
              <a:t>CAEP Reporting: Adults Served</a:t>
            </a:r>
            <a:endParaRPr lang="en-US" dirty="0"/>
          </a:p>
        </p:txBody>
      </p:sp>
      <p:sp>
        <p:nvSpPr>
          <p:cNvPr id="3" name="Content Placeholder 2"/>
          <p:cNvSpPr>
            <a:spLocks noGrp="1"/>
          </p:cNvSpPr>
          <p:nvPr>
            <p:ph idx="1"/>
          </p:nvPr>
        </p:nvSpPr>
        <p:spPr>
          <a:xfrm>
            <a:off x="941696" y="1566832"/>
            <a:ext cx="10181230" cy="4938969"/>
          </a:xfrm>
        </p:spPr>
        <p:txBody>
          <a:bodyPr>
            <a:noAutofit/>
          </a:bodyPr>
          <a:lstStyle/>
          <a:p>
            <a:pPr marL="0" indent="0">
              <a:buNone/>
            </a:pPr>
            <a:r>
              <a:rPr lang="en-US" sz="3600" dirty="0"/>
              <a:t>CAEP reports the number of “</a:t>
            </a:r>
            <a:r>
              <a:rPr lang="en-US" sz="3600" b="1" dirty="0"/>
              <a:t>Adults Served” </a:t>
            </a:r>
            <a:r>
              <a:rPr lang="en-US" sz="3600" dirty="0" smtClean="0"/>
              <a:t>which </a:t>
            </a:r>
            <a:r>
              <a:rPr lang="en-US" sz="3600" dirty="0"/>
              <a:t>includes three categories:</a:t>
            </a:r>
          </a:p>
          <a:p>
            <a:pPr marL="0" indent="0">
              <a:buNone/>
            </a:pPr>
            <a:endParaRPr lang="en-US" sz="3600" dirty="0"/>
          </a:p>
          <a:p>
            <a:pPr marL="971550" lvl="1" indent="-514350">
              <a:buFont typeface="+mj-lt"/>
              <a:buAutoNum type="arabicPeriod"/>
            </a:pPr>
            <a:r>
              <a:rPr lang="en-US" sz="3200" dirty="0"/>
              <a:t>Service only students</a:t>
            </a:r>
          </a:p>
          <a:p>
            <a:pPr marL="971550" lvl="1" indent="-514350">
              <a:buFont typeface="+mj-lt"/>
              <a:buAutoNum type="arabicPeriod"/>
            </a:pPr>
            <a:r>
              <a:rPr lang="en-US" sz="3200" dirty="0"/>
              <a:t>Students receiving 1-11 instructional contact hours</a:t>
            </a:r>
          </a:p>
          <a:p>
            <a:pPr marL="971550" lvl="1" indent="-514350">
              <a:buFont typeface="+mj-lt"/>
              <a:buAutoNum type="arabicPeriod"/>
            </a:pPr>
            <a:r>
              <a:rPr lang="en-US" sz="3200" b="1" dirty="0"/>
              <a:t>Participants </a:t>
            </a:r>
            <a:r>
              <a:rPr lang="en-US" sz="3200" dirty="0"/>
              <a:t>who received 12 or more instructional contact hours over a single program year. </a:t>
            </a:r>
          </a:p>
        </p:txBody>
      </p:sp>
      <p:pic>
        <p:nvPicPr>
          <p:cNvPr id="5" name="Picture 4">
            <a:extLst>
              <a:ext uri="{FF2B5EF4-FFF2-40B4-BE49-F238E27FC236}">
                <a16:creationId xmlns:a16="http://schemas.microsoft.com/office/drawing/2014/main" id="{2676B70D-B1C6-4E3B-AEFD-E39DADE8977F}"/>
              </a:ext>
            </a:extLst>
          </p:cNvPr>
          <p:cNvPicPr>
            <a:picLocks noChangeAspect="1"/>
          </p:cNvPicPr>
          <p:nvPr/>
        </p:nvPicPr>
        <p:blipFill>
          <a:blip r:embed="rId3"/>
          <a:stretch>
            <a:fillRect/>
          </a:stretch>
        </p:blipFill>
        <p:spPr>
          <a:xfrm>
            <a:off x="80352" y="6218531"/>
            <a:ext cx="2188654" cy="548688"/>
          </a:xfrm>
          <a:prstGeom prst="rect">
            <a:avLst/>
          </a:prstGeom>
        </p:spPr>
      </p:pic>
    </p:spTree>
    <p:extLst>
      <p:ext uri="{BB962C8B-B14F-4D97-AF65-F5344CB8AC3E}">
        <p14:creationId xmlns:p14="http://schemas.microsoft.com/office/powerpoint/2010/main" val="13100047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CAEP Reporting: Hours by Program</a:t>
            </a:r>
            <a:endParaRPr lang="en-US" dirty="0"/>
          </a:p>
        </p:txBody>
      </p:sp>
      <p:sp>
        <p:nvSpPr>
          <p:cNvPr id="3" name="Content Placeholder 2"/>
          <p:cNvSpPr>
            <a:spLocks noGrp="1"/>
          </p:cNvSpPr>
          <p:nvPr>
            <p:ph idx="1"/>
          </p:nvPr>
        </p:nvSpPr>
        <p:spPr>
          <a:xfrm>
            <a:off x="838200" y="1690688"/>
            <a:ext cx="10515600" cy="4744618"/>
          </a:xfrm>
        </p:spPr>
        <p:txBody>
          <a:bodyPr>
            <a:normAutofit/>
          </a:bodyPr>
          <a:lstStyle/>
          <a:p>
            <a:pPr marL="0" indent="0">
              <a:buNone/>
            </a:pPr>
            <a:r>
              <a:rPr lang="en-US" sz="3200" b="1" dirty="0"/>
              <a:t>Enrollment / Instructional Hours </a:t>
            </a:r>
          </a:p>
          <a:p>
            <a:pPr marL="457200" lvl="1" indent="0">
              <a:buNone/>
            </a:pPr>
            <a:r>
              <a:rPr lang="en-US" sz="3200" b="1" dirty="0"/>
              <a:t>For K12/COE</a:t>
            </a:r>
            <a:r>
              <a:rPr lang="en-US" sz="3200" dirty="0"/>
              <a:t>: </a:t>
            </a:r>
          </a:p>
          <a:p>
            <a:pPr lvl="1"/>
            <a:r>
              <a:rPr lang="en-US" sz="3200" dirty="0"/>
              <a:t>If a class is identified as integrated, the hours will be divided equally between the programs designated for that record. </a:t>
            </a:r>
          </a:p>
          <a:p>
            <a:pPr lvl="1"/>
            <a:r>
              <a:rPr lang="en-US" sz="3200" dirty="0"/>
              <a:t>If not integrated, or if the hours are split unevenly – the agency can create two classes, one for each instructional program represented. </a:t>
            </a:r>
          </a:p>
          <a:p>
            <a:pPr marL="457200" lvl="1" indent="0">
              <a:buNone/>
            </a:pPr>
            <a:endParaRPr lang="en-US" sz="3200" dirty="0"/>
          </a:p>
        </p:txBody>
      </p:sp>
      <p:pic>
        <p:nvPicPr>
          <p:cNvPr id="5" name="Picture 4">
            <a:extLst>
              <a:ext uri="{FF2B5EF4-FFF2-40B4-BE49-F238E27FC236}">
                <a16:creationId xmlns:a16="http://schemas.microsoft.com/office/drawing/2014/main" id="{318681F7-4B64-42B1-8E92-66FC37FCBBA5}"/>
              </a:ext>
            </a:extLst>
          </p:cNvPr>
          <p:cNvPicPr>
            <a:picLocks noChangeAspect="1"/>
          </p:cNvPicPr>
          <p:nvPr/>
        </p:nvPicPr>
        <p:blipFill>
          <a:blip r:embed="rId3"/>
          <a:stretch>
            <a:fillRect/>
          </a:stretch>
        </p:blipFill>
        <p:spPr>
          <a:xfrm>
            <a:off x="80351" y="6309312"/>
            <a:ext cx="2188654" cy="548688"/>
          </a:xfrm>
          <a:prstGeom prst="rect">
            <a:avLst/>
          </a:prstGeom>
        </p:spPr>
      </p:pic>
    </p:spTree>
    <p:extLst>
      <p:ext uri="{BB962C8B-B14F-4D97-AF65-F5344CB8AC3E}">
        <p14:creationId xmlns:p14="http://schemas.microsoft.com/office/powerpoint/2010/main" val="30444369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040594"/>
          </a:xfrm>
        </p:spPr>
        <p:txBody>
          <a:bodyPr>
            <a:normAutofit/>
          </a:bodyPr>
          <a:lstStyle/>
          <a:p>
            <a:r>
              <a:rPr lang="en-US" dirty="0" smtClean="0"/>
              <a:t>CAEP Program Reporting: Instructional Hours</a:t>
            </a:r>
            <a:endParaRPr lang="en-US" dirty="0"/>
          </a:p>
        </p:txBody>
      </p:sp>
      <p:sp>
        <p:nvSpPr>
          <p:cNvPr id="3" name="Content Placeholder 2"/>
          <p:cNvSpPr>
            <a:spLocks noGrp="1"/>
          </p:cNvSpPr>
          <p:nvPr>
            <p:ph idx="1"/>
          </p:nvPr>
        </p:nvSpPr>
        <p:spPr>
          <a:xfrm>
            <a:off x="838200" y="1690688"/>
            <a:ext cx="10515600" cy="4351338"/>
          </a:xfrm>
        </p:spPr>
        <p:txBody>
          <a:bodyPr>
            <a:normAutofit/>
          </a:bodyPr>
          <a:lstStyle/>
          <a:p>
            <a:pPr marL="0" indent="0">
              <a:buNone/>
            </a:pPr>
            <a:r>
              <a:rPr lang="en-US" sz="3200" b="1" dirty="0"/>
              <a:t>Enrollment / Instructional Hours</a:t>
            </a:r>
          </a:p>
          <a:p>
            <a:pPr marL="0" indent="0">
              <a:buNone/>
            </a:pPr>
            <a:endParaRPr lang="en-US" dirty="0"/>
          </a:p>
          <a:p>
            <a:pPr marL="0" indent="0">
              <a:buNone/>
            </a:pPr>
            <a:r>
              <a:rPr lang="en-US" sz="3200" dirty="0"/>
              <a:t>An instructional hour must meet OCTAE guidelines </a:t>
            </a:r>
            <a:r>
              <a:rPr lang="en-US" sz="3200" b="1" i="1" dirty="0"/>
              <a:t>and be associated with an instructional program</a:t>
            </a:r>
            <a:r>
              <a:rPr lang="en-US" sz="3200" dirty="0"/>
              <a:t>. Thereby, service hours must not be commingled with instructional hours.</a:t>
            </a:r>
          </a:p>
          <a:p>
            <a:r>
              <a:rPr lang="en-US" sz="3200" dirty="0"/>
              <a:t>CAEP will not track service hours. </a:t>
            </a:r>
          </a:p>
          <a:p>
            <a:r>
              <a:rPr lang="en-US" sz="3200" dirty="0"/>
              <a:t>CAEP will only report instructional hours for NOVA program area reporting. </a:t>
            </a:r>
          </a:p>
          <a:p>
            <a:pPr marL="0" indent="0">
              <a:buNone/>
            </a:pPr>
            <a:endParaRPr lang="en-US" sz="3200" dirty="0"/>
          </a:p>
        </p:txBody>
      </p:sp>
      <p:pic>
        <p:nvPicPr>
          <p:cNvPr id="5" name="Picture 4">
            <a:extLst>
              <a:ext uri="{FF2B5EF4-FFF2-40B4-BE49-F238E27FC236}">
                <a16:creationId xmlns:a16="http://schemas.microsoft.com/office/drawing/2014/main" id="{365B877C-FF24-41A3-98EC-2A2E9AE27553}"/>
              </a:ext>
            </a:extLst>
          </p:cNvPr>
          <p:cNvPicPr>
            <a:picLocks noChangeAspect="1"/>
          </p:cNvPicPr>
          <p:nvPr/>
        </p:nvPicPr>
        <p:blipFill>
          <a:blip r:embed="rId3"/>
          <a:stretch>
            <a:fillRect/>
          </a:stretch>
        </p:blipFill>
        <p:spPr>
          <a:xfrm>
            <a:off x="90626" y="6218531"/>
            <a:ext cx="2188654" cy="548688"/>
          </a:xfrm>
          <a:prstGeom prst="rect">
            <a:avLst/>
          </a:prstGeom>
        </p:spPr>
      </p:pic>
    </p:spTree>
    <p:extLst>
      <p:ext uri="{BB962C8B-B14F-4D97-AF65-F5344CB8AC3E}">
        <p14:creationId xmlns:p14="http://schemas.microsoft.com/office/powerpoint/2010/main" val="368427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CAEP Program Reporting: </a:t>
            </a:r>
            <a:r>
              <a:rPr lang="en-US" dirty="0"/>
              <a:t>Instructional Hours</a:t>
            </a:r>
          </a:p>
        </p:txBody>
      </p:sp>
      <p:sp>
        <p:nvSpPr>
          <p:cNvPr id="3" name="Content Placeholder 2"/>
          <p:cNvSpPr>
            <a:spLocks noGrp="1"/>
          </p:cNvSpPr>
          <p:nvPr>
            <p:ph idx="1"/>
          </p:nvPr>
        </p:nvSpPr>
        <p:spPr/>
        <p:txBody>
          <a:bodyPr>
            <a:normAutofit lnSpcReduction="10000"/>
          </a:bodyPr>
          <a:lstStyle/>
          <a:p>
            <a:pPr marL="0" indent="0">
              <a:buNone/>
            </a:pPr>
            <a:r>
              <a:rPr lang="en-US" sz="3200" b="1" dirty="0"/>
              <a:t>Contact Hours Definition</a:t>
            </a:r>
            <a:r>
              <a:rPr lang="en-US" dirty="0"/>
              <a:t>. Hours of instruction or instructional activity that the participant receives from the program. Instructional activity includes any program-sponsored activity designed to promote learning in the program curriculum, such as classroom instruction, assessment, tutoring, or participation in a learning lab. Time spent on assessment can be counted only if the assessment is designed to inform placement decisions, assess progress, or inform instruction. Time used simply to administer tests, such as the GED tests, cannot be counted as instructional activity. </a:t>
            </a:r>
          </a:p>
          <a:p>
            <a:pPr marL="0" indent="0">
              <a:buNone/>
            </a:pPr>
            <a:endParaRPr lang="en-US" dirty="0"/>
          </a:p>
          <a:p>
            <a:pPr marL="0" indent="0">
              <a:buNone/>
            </a:pPr>
            <a:r>
              <a:rPr lang="en-US" u="sng" dirty="0">
                <a:hlinkClick r:id="rId3"/>
              </a:rPr>
              <a:t>https://www.nrsweb.org/sites/default/files/NRS_TA_Guide.pdf</a:t>
            </a:r>
            <a:endParaRPr lang="en-US" dirty="0"/>
          </a:p>
          <a:p>
            <a:pPr marL="0" indent="0">
              <a:buNone/>
            </a:pPr>
            <a:endParaRPr lang="en-US" dirty="0"/>
          </a:p>
        </p:txBody>
      </p:sp>
      <p:pic>
        <p:nvPicPr>
          <p:cNvPr id="5" name="Picture 4">
            <a:extLst>
              <a:ext uri="{FF2B5EF4-FFF2-40B4-BE49-F238E27FC236}">
                <a16:creationId xmlns:a16="http://schemas.microsoft.com/office/drawing/2014/main" id="{CD1CA6C0-D1A2-4274-9B55-A57C16D569F0}"/>
              </a:ext>
            </a:extLst>
          </p:cNvPr>
          <p:cNvPicPr>
            <a:picLocks noChangeAspect="1"/>
          </p:cNvPicPr>
          <p:nvPr/>
        </p:nvPicPr>
        <p:blipFill>
          <a:blip r:embed="rId4"/>
          <a:stretch>
            <a:fillRect/>
          </a:stretch>
        </p:blipFill>
        <p:spPr>
          <a:xfrm>
            <a:off x="100900" y="6218531"/>
            <a:ext cx="2188654" cy="548688"/>
          </a:xfrm>
          <a:prstGeom prst="rect">
            <a:avLst/>
          </a:prstGeom>
        </p:spPr>
      </p:pic>
    </p:spTree>
    <p:extLst>
      <p:ext uri="{BB962C8B-B14F-4D97-AF65-F5344CB8AC3E}">
        <p14:creationId xmlns:p14="http://schemas.microsoft.com/office/powerpoint/2010/main" val="41938283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1445" y="219607"/>
            <a:ext cx="10712355" cy="971969"/>
          </a:xfrm>
        </p:spPr>
        <p:txBody>
          <a:bodyPr>
            <a:normAutofit fontScale="90000"/>
          </a:bodyPr>
          <a:lstStyle/>
          <a:p>
            <a:r>
              <a:rPr lang="en-US" dirty="0" smtClean="0"/>
              <a:t>CAEP Program Reporting: Student </a:t>
            </a:r>
            <a:r>
              <a:rPr lang="en-US" dirty="0"/>
              <a:t>Barriers to Employment</a:t>
            </a:r>
          </a:p>
        </p:txBody>
      </p:sp>
      <p:sp>
        <p:nvSpPr>
          <p:cNvPr id="3" name="Content Placeholder 2"/>
          <p:cNvSpPr>
            <a:spLocks noGrp="1"/>
          </p:cNvSpPr>
          <p:nvPr>
            <p:ph idx="1"/>
          </p:nvPr>
        </p:nvSpPr>
        <p:spPr>
          <a:xfrm>
            <a:off x="536275" y="1406105"/>
            <a:ext cx="8607725" cy="5020573"/>
          </a:xfrm>
        </p:spPr>
        <p:txBody>
          <a:bodyPr>
            <a:normAutofit lnSpcReduction="10000"/>
          </a:bodyPr>
          <a:lstStyle/>
          <a:p>
            <a:r>
              <a:rPr lang="en-US" sz="3200" dirty="0"/>
              <a:t>Agencies will record barriers to employment for all CAEP students at intake.</a:t>
            </a:r>
          </a:p>
          <a:p>
            <a:r>
              <a:rPr lang="en-US" sz="3200" dirty="0"/>
              <a:t>CAEP student barriers and their definitions will align with federal WIOA II barriers to employment.</a:t>
            </a:r>
          </a:p>
          <a:p>
            <a:r>
              <a:rPr lang="en-US" sz="3200" dirty="0"/>
              <a:t>As part of the federal alignment, ABE/ASE and ESL learners will automatically tie into specific barriers </a:t>
            </a:r>
          </a:p>
          <a:p>
            <a:r>
              <a:rPr lang="en-US" sz="3200" dirty="0"/>
              <a:t>For Workforce Preparation/Workforce Re-Entry – learners are no longer tied to any specific barriers, and no longer tied to 55 + years of age.</a:t>
            </a:r>
          </a:p>
          <a:p>
            <a:endParaRPr lang="en-US" sz="3200" dirty="0"/>
          </a:p>
          <a:p>
            <a:pPr marL="0" indent="0">
              <a:buNone/>
            </a:pPr>
            <a:endParaRPr lang="en-US" dirty="0"/>
          </a:p>
        </p:txBody>
      </p:sp>
      <p:pic>
        <p:nvPicPr>
          <p:cNvPr id="5" name="Picture 1"/>
          <p:cNvPicPr>
            <a:picLocks noChangeAspect="1" noChangeArrowheads="1"/>
          </p:cNvPicPr>
          <p:nvPr/>
        </p:nvPicPr>
        <p:blipFill>
          <a:blip r:embed="rId3" cstate="print"/>
          <a:srcRect/>
          <a:stretch>
            <a:fillRect/>
          </a:stretch>
        </p:blipFill>
        <p:spPr bwMode="auto">
          <a:xfrm>
            <a:off x="9682539" y="2060235"/>
            <a:ext cx="2205486" cy="3882117"/>
          </a:xfrm>
          <a:prstGeom prst="rect">
            <a:avLst/>
          </a:prstGeom>
          <a:noFill/>
          <a:ln w="9525">
            <a:noFill/>
            <a:miter lim="800000"/>
            <a:headEnd/>
            <a:tailEnd/>
          </a:ln>
        </p:spPr>
      </p:pic>
      <p:sp>
        <p:nvSpPr>
          <p:cNvPr id="6" name="Right Arrow 5"/>
          <p:cNvSpPr/>
          <p:nvPr/>
        </p:nvSpPr>
        <p:spPr>
          <a:xfrm>
            <a:off x="8883446" y="3439353"/>
            <a:ext cx="908360" cy="17511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Right Arrow 6"/>
          <p:cNvSpPr/>
          <p:nvPr/>
        </p:nvSpPr>
        <p:spPr>
          <a:xfrm>
            <a:off x="8883446" y="4906028"/>
            <a:ext cx="908360" cy="17511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8" name="Right Arrow 7"/>
          <p:cNvSpPr/>
          <p:nvPr/>
        </p:nvSpPr>
        <p:spPr>
          <a:xfrm>
            <a:off x="8883446" y="2807133"/>
            <a:ext cx="908360" cy="17511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135AD3A9-E069-47D3-866A-F808902AD39A}"/>
              </a:ext>
            </a:extLst>
          </p:cNvPr>
          <p:cNvPicPr>
            <a:picLocks noChangeAspect="1"/>
          </p:cNvPicPr>
          <p:nvPr/>
        </p:nvPicPr>
        <p:blipFill>
          <a:blip r:embed="rId4"/>
          <a:stretch>
            <a:fillRect/>
          </a:stretch>
        </p:blipFill>
        <p:spPr>
          <a:xfrm>
            <a:off x="152271" y="6218531"/>
            <a:ext cx="2188654" cy="548688"/>
          </a:xfrm>
          <a:prstGeom prst="rect">
            <a:avLst/>
          </a:prstGeom>
        </p:spPr>
      </p:pic>
    </p:spTree>
    <p:extLst>
      <p:ext uri="{BB962C8B-B14F-4D97-AF65-F5344CB8AC3E}">
        <p14:creationId xmlns:p14="http://schemas.microsoft.com/office/powerpoint/2010/main" val="24906790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6603" y="269591"/>
            <a:ext cx="11293007" cy="876821"/>
          </a:xfrm>
        </p:spPr>
        <p:txBody>
          <a:bodyPr>
            <a:normAutofit/>
          </a:bodyPr>
          <a:lstStyle/>
          <a:p>
            <a:r>
              <a:rPr lang="en-US" dirty="0" smtClean="0"/>
              <a:t>CAEP Reporting: CTE measurable skills gains</a:t>
            </a:r>
            <a:endParaRPr lang="en-US" dirty="0"/>
          </a:p>
        </p:txBody>
      </p:sp>
      <p:sp>
        <p:nvSpPr>
          <p:cNvPr id="3" name="Content Placeholder 2"/>
          <p:cNvSpPr>
            <a:spLocks noGrp="1"/>
          </p:cNvSpPr>
          <p:nvPr>
            <p:ph idx="1"/>
          </p:nvPr>
        </p:nvSpPr>
        <p:spPr>
          <a:xfrm>
            <a:off x="491707" y="1528548"/>
            <a:ext cx="11197086" cy="4967143"/>
          </a:xfrm>
        </p:spPr>
        <p:txBody>
          <a:bodyPr>
            <a:normAutofit lnSpcReduction="10000"/>
          </a:bodyPr>
          <a:lstStyle/>
          <a:p>
            <a:pPr marL="0" indent="0">
              <a:buNone/>
            </a:pPr>
            <a:r>
              <a:rPr lang="en-US" sz="3200" b="1" dirty="0"/>
              <a:t>WIOA I / CAEP Alignment – </a:t>
            </a:r>
            <a:r>
              <a:rPr lang="en-US" sz="3200" b="1" dirty="0" smtClean="0"/>
              <a:t>Aligning Occupational </a:t>
            </a:r>
            <a:r>
              <a:rPr lang="en-US" sz="3200" b="1" dirty="0"/>
              <a:t>Skills </a:t>
            </a:r>
            <a:r>
              <a:rPr lang="en-US" sz="3200" b="1" dirty="0" smtClean="0"/>
              <a:t>Gain and Workforce Preparation Outcome to WIOA I Passage of an Exam</a:t>
            </a:r>
            <a:r>
              <a:rPr lang="en-US" sz="3200" b="1" dirty="0"/>
              <a:t/>
            </a:r>
            <a:br>
              <a:rPr lang="en-US" sz="3200" b="1" dirty="0"/>
            </a:br>
            <a:endParaRPr lang="en-US" sz="3200" b="1" dirty="0"/>
          </a:p>
          <a:p>
            <a:pPr marL="0" indent="0">
              <a:buNone/>
            </a:pPr>
            <a:r>
              <a:rPr lang="en-US" sz="3200" dirty="0" smtClean="0"/>
              <a:t>WIOA I has replaced the Skills </a:t>
            </a:r>
            <a:r>
              <a:rPr lang="en-US" sz="3200" dirty="0"/>
              <a:t>Progression </a:t>
            </a:r>
            <a:r>
              <a:rPr lang="en-US" sz="3200" dirty="0" smtClean="0"/>
              <a:t>Measurable </a:t>
            </a:r>
            <a:r>
              <a:rPr lang="en-US" sz="3200" dirty="0"/>
              <a:t>Skills Gain </a:t>
            </a:r>
            <a:r>
              <a:rPr lang="en-US" sz="3200" dirty="0" smtClean="0"/>
              <a:t>with Passage </a:t>
            </a:r>
            <a:r>
              <a:rPr lang="en-US" sz="3200" dirty="0"/>
              <a:t>of </a:t>
            </a:r>
            <a:r>
              <a:rPr lang="en-US" sz="3200" dirty="0" smtClean="0"/>
              <a:t>an Exam. CAEP will </a:t>
            </a:r>
            <a:r>
              <a:rPr lang="en-US" sz="3200" dirty="0"/>
              <a:t>align </a:t>
            </a:r>
            <a:r>
              <a:rPr lang="en-US" sz="3200" dirty="0" smtClean="0"/>
              <a:t>the Occupational </a:t>
            </a:r>
            <a:r>
              <a:rPr lang="en-US" sz="3200" dirty="0"/>
              <a:t>Skills Gain and Workforce Preparation </a:t>
            </a:r>
            <a:r>
              <a:rPr lang="en-US" sz="3200" dirty="0" smtClean="0"/>
              <a:t>Outcomes.</a:t>
            </a:r>
            <a:endParaRPr lang="en-US" sz="3200" dirty="0"/>
          </a:p>
          <a:p>
            <a:pPr lvl="1"/>
            <a:r>
              <a:rPr lang="en-US" sz="3200" dirty="0"/>
              <a:t>When a student achieves an Occupational Skills Gain, that now entails that the student passes an exam such as work skills demonstration, written test, standardized </a:t>
            </a:r>
            <a:r>
              <a:rPr lang="en-US" sz="3200" dirty="0" smtClean="0"/>
              <a:t>pre/post-test. </a:t>
            </a:r>
            <a:endParaRPr lang="en-US" sz="3200" dirty="0"/>
          </a:p>
          <a:p>
            <a:pPr lvl="1"/>
            <a:r>
              <a:rPr lang="en-US" sz="3200" dirty="0"/>
              <a:t>Workforce Preparation Outcome should include some documentation of work skills progression or attainment.</a:t>
            </a:r>
          </a:p>
          <a:p>
            <a:pPr marL="0" indent="0">
              <a:buNone/>
            </a:pPr>
            <a:endParaRPr lang="en-US" dirty="0"/>
          </a:p>
        </p:txBody>
      </p:sp>
    </p:spTree>
    <p:extLst>
      <p:ext uri="{BB962C8B-B14F-4D97-AF65-F5344CB8AC3E}">
        <p14:creationId xmlns:p14="http://schemas.microsoft.com/office/powerpoint/2010/main" val="11654322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81000" y="321993"/>
            <a:ext cx="10515600" cy="1014122"/>
          </a:xfrm>
        </p:spPr>
        <p:txBody>
          <a:bodyPr/>
          <a:lstStyle/>
          <a:p>
            <a:r>
              <a:rPr lang="en-US" b="1" dirty="0">
                <a:solidFill>
                  <a:schemeClr val="accent1">
                    <a:lumMod val="75000"/>
                  </a:schemeClr>
                </a:solidFill>
                <a:effectLst>
                  <a:outerShdw blurRad="38100" dist="38100" dir="2700000" algn="tl">
                    <a:srgbClr val="000000">
                      <a:alpha val="43137"/>
                    </a:srgbClr>
                  </a:outerShdw>
                </a:effectLst>
              </a:rPr>
              <a:t>WIOA Alignment to AB 104</a:t>
            </a:r>
          </a:p>
        </p:txBody>
      </p:sp>
      <p:sp>
        <p:nvSpPr>
          <p:cNvPr id="3" name="Content Placeholder 2"/>
          <p:cNvSpPr>
            <a:spLocks noGrp="1"/>
          </p:cNvSpPr>
          <p:nvPr>
            <p:ph sz="quarter" idx="4294967295"/>
          </p:nvPr>
        </p:nvSpPr>
        <p:spPr>
          <a:xfrm>
            <a:off x="507720" y="1259681"/>
            <a:ext cx="11397231" cy="4338637"/>
          </a:xfrm>
        </p:spPr>
        <p:txBody>
          <a:bodyPr/>
          <a:lstStyle/>
          <a:p>
            <a:pPr marL="0" indent="0" algn="l">
              <a:buNone/>
            </a:pPr>
            <a:r>
              <a:rPr lang="en-US" dirty="0"/>
              <a:t>The WIOA Performance Indicators, along with the 5 types of MSG, comprise the framework for the six AB 104 outcomes:</a:t>
            </a:r>
          </a:p>
        </p:txBody>
      </p:sp>
      <p:sp>
        <p:nvSpPr>
          <p:cNvPr id="5" name="Content Placeholder 4"/>
          <p:cNvSpPr>
            <a:spLocks noGrp="1"/>
          </p:cNvSpPr>
          <p:nvPr>
            <p:ph sz="quarter" idx="4294967295"/>
          </p:nvPr>
        </p:nvSpPr>
        <p:spPr>
          <a:xfrm>
            <a:off x="795355" y="2157330"/>
            <a:ext cx="4205288" cy="4338638"/>
          </a:xfrm>
        </p:spPr>
        <p:txBody>
          <a:bodyPr>
            <a:normAutofit fontScale="92500" lnSpcReduction="20000"/>
          </a:bodyPr>
          <a:lstStyle/>
          <a:p>
            <a:pPr marL="0" indent="0" algn="l">
              <a:buNone/>
            </a:pPr>
            <a:r>
              <a:rPr lang="en-US" dirty="0">
                <a:solidFill>
                  <a:srgbClr val="FF0000"/>
                </a:solidFill>
              </a:rPr>
              <a:t>Indicators:</a:t>
            </a:r>
          </a:p>
          <a:p>
            <a:pPr marL="361639" indent="-361639">
              <a:buFont typeface="+mj-lt"/>
              <a:buAutoNum type="arabicPeriod"/>
            </a:pPr>
            <a:r>
              <a:rPr lang="en-US" dirty="0"/>
              <a:t>Employment</a:t>
            </a:r>
          </a:p>
          <a:p>
            <a:pPr marL="361639" indent="-361639">
              <a:buFont typeface="+mj-lt"/>
              <a:buAutoNum type="arabicPeriod"/>
            </a:pPr>
            <a:r>
              <a:rPr lang="en-US" dirty="0"/>
              <a:t>Wages</a:t>
            </a:r>
          </a:p>
          <a:p>
            <a:pPr algn="l"/>
            <a:endParaRPr lang="en-US" dirty="0"/>
          </a:p>
          <a:p>
            <a:pPr marL="0" indent="0" algn="l">
              <a:buNone/>
            </a:pPr>
            <a:r>
              <a:rPr lang="en-US" dirty="0">
                <a:solidFill>
                  <a:srgbClr val="FF0000"/>
                </a:solidFill>
              </a:rPr>
              <a:t>MSGs:</a:t>
            </a:r>
          </a:p>
          <a:p>
            <a:pPr marL="361639" indent="-361639">
              <a:buFont typeface="+mj-lt"/>
              <a:buAutoNum type="arabicPeriod"/>
            </a:pPr>
            <a:r>
              <a:rPr lang="en-US" dirty="0"/>
              <a:t>Literacy gain</a:t>
            </a:r>
          </a:p>
          <a:p>
            <a:pPr marL="361639" indent="-361639">
              <a:buFont typeface="+mj-lt"/>
              <a:buAutoNum type="arabicPeriod"/>
            </a:pPr>
            <a:r>
              <a:rPr lang="en-US" dirty="0"/>
              <a:t>Secondary</a:t>
            </a:r>
          </a:p>
          <a:p>
            <a:pPr marL="361639" indent="-361639">
              <a:buFont typeface="+mj-lt"/>
              <a:buAutoNum type="arabicPeriod"/>
            </a:pPr>
            <a:r>
              <a:rPr lang="en-US" dirty="0"/>
              <a:t>Post-Secondary</a:t>
            </a:r>
          </a:p>
          <a:p>
            <a:pPr marL="361639" indent="-361639">
              <a:buFont typeface="+mj-lt"/>
              <a:buAutoNum type="arabicPeriod"/>
            </a:pPr>
            <a:r>
              <a:rPr lang="en-US" dirty="0"/>
              <a:t>Training Milestone</a:t>
            </a:r>
          </a:p>
          <a:p>
            <a:pPr marL="361639" indent="-361639">
              <a:buFont typeface="+mj-lt"/>
              <a:buAutoNum type="arabicPeriod"/>
            </a:pPr>
            <a:r>
              <a:rPr lang="en-US" dirty="0"/>
              <a:t>Skills Progression</a:t>
            </a:r>
          </a:p>
        </p:txBody>
      </p:sp>
      <p:sp>
        <p:nvSpPr>
          <p:cNvPr id="4" name="Rectangle 3"/>
          <p:cNvSpPr/>
          <p:nvPr/>
        </p:nvSpPr>
        <p:spPr>
          <a:xfrm>
            <a:off x="6256603" y="2157330"/>
            <a:ext cx="4392388" cy="3700628"/>
          </a:xfrm>
          <a:prstGeom prst="rect">
            <a:avLst/>
          </a:prstGeom>
        </p:spPr>
        <p:txBody>
          <a:bodyPr wrap="square">
            <a:spAutoFit/>
          </a:bodyPr>
          <a:lstStyle/>
          <a:p>
            <a:pPr defTabSz="642915">
              <a:lnSpc>
                <a:spcPct val="90000"/>
              </a:lnSpc>
              <a:spcBef>
                <a:spcPts val="703"/>
              </a:spcBef>
              <a:defRPr/>
            </a:pPr>
            <a:r>
              <a:rPr lang="en-US" sz="2250" dirty="0">
                <a:solidFill>
                  <a:srgbClr val="FF0000"/>
                </a:solidFill>
              </a:rPr>
              <a:t>AB 104 Outcomes:</a:t>
            </a:r>
          </a:p>
          <a:p>
            <a:pPr marL="361639" indent="-361639" defTabSz="642915">
              <a:lnSpc>
                <a:spcPct val="90000"/>
              </a:lnSpc>
              <a:spcBef>
                <a:spcPts val="703"/>
              </a:spcBef>
              <a:buFont typeface="+mj-lt"/>
              <a:buAutoNum type="arabicPeriod"/>
              <a:defRPr/>
            </a:pPr>
            <a:r>
              <a:rPr lang="en-US" sz="2250" dirty="0">
                <a:solidFill>
                  <a:prstClr val="black"/>
                </a:solidFill>
              </a:rPr>
              <a:t>Improved literacy skills</a:t>
            </a:r>
            <a:r>
              <a:rPr lang="en-US" sz="2250" i="1" dirty="0">
                <a:solidFill>
                  <a:prstClr val="black"/>
                </a:solidFill>
              </a:rPr>
              <a:t> </a:t>
            </a:r>
          </a:p>
          <a:p>
            <a:pPr marL="361639" indent="-361639" defTabSz="642915">
              <a:lnSpc>
                <a:spcPct val="90000"/>
              </a:lnSpc>
              <a:spcBef>
                <a:spcPts val="703"/>
              </a:spcBef>
              <a:buFont typeface="+mj-lt"/>
              <a:buAutoNum type="arabicPeriod"/>
              <a:defRPr/>
            </a:pPr>
            <a:r>
              <a:rPr lang="en-US" sz="2250" dirty="0">
                <a:solidFill>
                  <a:prstClr val="black"/>
                </a:solidFill>
              </a:rPr>
              <a:t>Completion of high school diplomas or their recognized equivalents</a:t>
            </a:r>
            <a:endParaRPr lang="en-US" sz="2250" i="1" dirty="0">
              <a:solidFill>
                <a:prstClr val="black"/>
              </a:solidFill>
            </a:endParaRPr>
          </a:p>
          <a:p>
            <a:pPr marL="361639" indent="-361639" defTabSz="642915">
              <a:lnSpc>
                <a:spcPct val="90000"/>
              </a:lnSpc>
              <a:spcBef>
                <a:spcPts val="703"/>
              </a:spcBef>
              <a:buFont typeface="+mj-lt"/>
              <a:buAutoNum type="arabicPeriod"/>
              <a:defRPr/>
            </a:pPr>
            <a:r>
              <a:rPr lang="en-US" sz="2250" dirty="0">
                <a:solidFill>
                  <a:prstClr val="black"/>
                </a:solidFill>
              </a:rPr>
              <a:t>Completion of postsecondary</a:t>
            </a:r>
            <a:r>
              <a:rPr lang="en-US" sz="2250" i="1" dirty="0">
                <a:solidFill>
                  <a:prstClr val="black"/>
                </a:solidFill>
              </a:rPr>
              <a:t> </a:t>
            </a:r>
            <a:endParaRPr lang="en-US" sz="2250" dirty="0">
              <a:solidFill>
                <a:prstClr val="black"/>
              </a:solidFill>
            </a:endParaRPr>
          </a:p>
          <a:p>
            <a:pPr marL="361639" indent="-361639" defTabSz="642915">
              <a:lnSpc>
                <a:spcPct val="90000"/>
              </a:lnSpc>
              <a:spcBef>
                <a:spcPts val="703"/>
              </a:spcBef>
              <a:buFont typeface="+mj-lt"/>
              <a:buAutoNum type="arabicPeriod"/>
              <a:defRPr/>
            </a:pPr>
            <a:r>
              <a:rPr lang="en-US" sz="2250" dirty="0">
                <a:solidFill>
                  <a:prstClr val="black"/>
                </a:solidFill>
              </a:rPr>
              <a:t>Placement into jobs</a:t>
            </a:r>
          </a:p>
          <a:p>
            <a:pPr marL="361639" indent="-361639" defTabSz="642915">
              <a:lnSpc>
                <a:spcPct val="90000"/>
              </a:lnSpc>
              <a:spcBef>
                <a:spcPts val="703"/>
              </a:spcBef>
              <a:buFont typeface="+mj-lt"/>
              <a:buAutoNum type="arabicPeriod"/>
              <a:defRPr/>
            </a:pPr>
            <a:r>
              <a:rPr lang="en-US" sz="2250" dirty="0">
                <a:solidFill>
                  <a:prstClr val="black"/>
                </a:solidFill>
              </a:rPr>
              <a:t>Improved wages </a:t>
            </a:r>
          </a:p>
          <a:p>
            <a:pPr marL="361639" indent="-361639" defTabSz="642915">
              <a:lnSpc>
                <a:spcPct val="90000"/>
              </a:lnSpc>
              <a:spcBef>
                <a:spcPts val="703"/>
              </a:spcBef>
              <a:buFont typeface="+mj-lt"/>
              <a:buAutoNum type="arabicPeriod"/>
              <a:defRPr/>
            </a:pPr>
            <a:r>
              <a:rPr lang="en-US" sz="2250" i="1" dirty="0">
                <a:solidFill>
                  <a:prstClr val="black"/>
                </a:solidFill>
              </a:rPr>
              <a:t>Post Secondary Transition</a:t>
            </a:r>
          </a:p>
          <a:p>
            <a:pPr defTabSz="642915">
              <a:lnSpc>
                <a:spcPct val="90000"/>
              </a:lnSpc>
              <a:spcBef>
                <a:spcPts val="703"/>
              </a:spcBef>
              <a:defRPr/>
            </a:pPr>
            <a:endParaRPr lang="en-US" sz="1266" dirty="0">
              <a:solidFill>
                <a:prstClr val="black"/>
              </a:solidFill>
              <a:latin typeface="Calibri"/>
            </a:endParaRPr>
          </a:p>
        </p:txBody>
      </p:sp>
      <p:sp>
        <p:nvSpPr>
          <p:cNvPr id="6" name="Left-Right Arrow 5"/>
          <p:cNvSpPr/>
          <p:nvPr/>
        </p:nvSpPr>
        <p:spPr>
          <a:xfrm>
            <a:off x="4186304" y="3428999"/>
            <a:ext cx="1628677" cy="916953"/>
          </a:xfrm>
          <a:prstGeom prst="leftRightArrow">
            <a:avLst/>
          </a:prstGeom>
          <a:solidFill>
            <a:schemeClr val="accent5">
              <a:lumMod val="75000"/>
            </a:schemeClr>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latinLnBrk="1" hangingPunct="0"/>
            <a:endParaRPr lang="en-US" sz="2531" dirty="0">
              <a:solidFill>
                <a:srgbClr val="000000"/>
              </a:solidFill>
              <a:sym typeface="Helvetica"/>
            </a:endParaRPr>
          </a:p>
        </p:txBody>
      </p:sp>
      <p:pic>
        <p:nvPicPr>
          <p:cNvPr id="8" name="Picture 7">
            <a:extLst>
              <a:ext uri="{FF2B5EF4-FFF2-40B4-BE49-F238E27FC236}">
                <a16:creationId xmlns:a16="http://schemas.microsoft.com/office/drawing/2014/main" id="{31B982DC-39C3-4DD9-912D-5F468DC02716}"/>
              </a:ext>
            </a:extLst>
          </p:cNvPr>
          <p:cNvPicPr>
            <a:picLocks noChangeAspect="1"/>
          </p:cNvPicPr>
          <p:nvPr/>
        </p:nvPicPr>
        <p:blipFill>
          <a:blip r:embed="rId3"/>
          <a:stretch>
            <a:fillRect/>
          </a:stretch>
        </p:blipFill>
        <p:spPr>
          <a:xfrm>
            <a:off x="76980" y="6221624"/>
            <a:ext cx="2188654" cy="548688"/>
          </a:xfrm>
          <a:prstGeom prst="rect">
            <a:avLst/>
          </a:prstGeom>
        </p:spPr>
      </p:pic>
    </p:spTree>
    <p:extLst>
      <p:ext uri="{BB962C8B-B14F-4D97-AF65-F5344CB8AC3E}">
        <p14:creationId xmlns:p14="http://schemas.microsoft.com/office/powerpoint/2010/main" val="6433883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nvGraphicFramePr>
        <p:xfrm>
          <a:off x="1472018" y="1424257"/>
          <a:ext cx="9526683" cy="45298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a:off x="1854649" y="2360977"/>
            <a:ext cx="2233748" cy="1546577"/>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Pre/Post Level Completion</a:t>
            </a:r>
          </a:p>
          <a:p>
            <a:pPr marL="214312" indent="-214312" defTabSz="685797">
              <a:buFont typeface="Arial" panose="020B0604020202020204" pitchFamily="34" charset="0"/>
              <a:buChar char="•"/>
            </a:pPr>
            <a:r>
              <a:rPr lang="en-US" sz="1350" dirty="0">
                <a:latin typeface="Calibri" panose="020F0502020204030204"/>
              </a:rPr>
              <a:t>Carnegie Units /HS Credits</a:t>
            </a:r>
          </a:p>
          <a:p>
            <a:pPr marL="214312" indent="-214312" defTabSz="685797">
              <a:buFont typeface="Arial" panose="020B0604020202020204" pitchFamily="34" charset="0"/>
              <a:buChar char="•"/>
            </a:pPr>
            <a:r>
              <a:rPr lang="en-US" sz="1350" dirty="0">
                <a:latin typeface="Calibri" panose="020F0502020204030204"/>
              </a:rPr>
              <a:t>CDCP Certificate</a:t>
            </a:r>
          </a:p>
          <a:p>
            <a:pPr marL="214312" indent="-214312" defTabSz="685797">
              <a:buFont typeface="Arial" panose="020B0604020202020204" pitchFamily="34" charset="0"/>
              <a:buChar char="•"/>
            </a:pPr>
            <a:r>
              <a:rPr lang="en-US" sz="1350" dirty="0">
                <a:latin typeface="Calibri" panose="020F0502020204030204"/>
              </a:rPr>
              <a:t>Occupational Skills Gain</a:t>
            </a:r>
          </a:p>
          <a:p>
            <a:pPr marL="214312" indent="-214312" defTabSz="685797">
              <a:buFont typeface="Arial" panose="020B0604020202020204" pitchFamily="34" charset="0"/>
              <a:buChar char="•"/>
            </a:pPr>
            <a:r>
              <a:rPr lang="en-US" sz="1350" dirty="0">
                <a:latin typeface="Calibri" panose="020F0502020204030204"/>
              </a:rPr>
              <a:t>Workforce Preparation</a:t>
            </a:r>
          </a:p>
        </p:txBody>
      </p:sp>
      <p:sp>
        <p:nvSpPr>
          <p:cNvPr id="5" name="TextBox 4"/>
          <p:cNvSpPr txBox="1"/>
          <p:nvPr/>
        </p:nvSpPr>
        <p:spPr>
          <a:xfrm>
            <a:off x="4690111" y="2365242"/>
            <a:ext cx="2233748" cy="923330"/>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High School Diploma</a:t>
            </a:r>
          </a:p>
          <a:p>
            <a:pPr marL="214312" indent="-214312" defTabSz="685797">
              <a:buFont typeface="Arial" panose="020B0604020202020204" pitchFamily="34" charset="0"/>
              <a:buChar char="•"/>
            </a:pPr>
            <a:r>
              <a:rPr lang="en-US" sz="1350" dirty="0">
                <a:solidFill>
                  <a:prstClr val="black"/>
                </a:solidFill>
                <a:latin typeface="Calibri" panose="020F0502020204030204"/>
              </a:rPr>
              <a:t>Passed GED</a:t>
            </a:r>
          </a:p>
          <a:p>
            <a:pPr marL="214312" indent="-214312" defTabSz="685797">
              <a:buFont typeface="Arial" panose="020B0604020202020204" pitchFamily="34" charset="0"/>
              <a:buChar char="•"/>
            </a:pPr>
            <a:r>
              <a:rPr lang="en-US" sz="1350" dirty="0">
                <a:solidFill>
                  <a:prstClr val="black"/>
                </a:solidFill>
                <a:latin typeface="Calibri" panose="020F0502020204030204"/>
              </a:rPr>
              <a:t>Passed HiSET</a:t>
            </a:r>
          </a:p>
          <a:p>
            <a:pPr marL="214312" indent="-214312" defTabSz="685797">
              <a:buFont typeface="Arial" panose="020B0604020202020204" pitchFamily="34" charset="0"/>
              <a:buChar char="•"/>
            </a:pPr>
            <a:r>
              <a:rPr lang="en-US" sz="1350" dirty="0">
                <a:solidFill>
                  <a:prstClr val="black"/>
                </a:solidFill>
                <a:latin typeface="Calibri" panose="020F0502020204030204"/>
              </a:rPr>
              <a:t>Passed TASC</a:t>
            </a:r>
          </a:p>
        </p:txBody>
      </p:sp>
      <p:sp>
        <p:nvSpPr>
          <p:cNvPr id="6" name="TextBox 5"/>
          <p:cNvSpPr txBox="1"/>
          <p:nvPr/>
        </p:nvSpPr>
        <p:spPr>
          <a:xfrm>
            <a:off x="7425146" y="2320778"/>
            <a:ext cx="3043233" cy="1131079"/>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College Degree – AA, AS, BA, BS</a:t>
            </a:r>
          </a:p>
          <a:p>
            <a:pPr marL="214312" indent="-214312" defTabSz="685797">
              <a:buFont typeface="Arial" panose="020B0604020202020204" pitchFamily="34" charset="0"/>
              <a:buChar char="•"/>
            </a:pPr>
            <a:r>
              <a:rPr lang="en-US" sz="1350" dirty="0">
                <a:solidFill>
                  <a:prstClr val="black"/>
                </a:solidFill>
                <a:latin typeface="Calibri" panose="020F0502020204030204"/>
              </a:rPr>
              <a:t>Graduate Studies</a:t>
            </a:r>
          </a:p>
          <a:p>
            <a:pPr marL="214312" indent="-214312" defTabSz="685797">
              <a:buFont typeface="Arial" panose="020B0604020202020204" pitchFamily="34" charset="0"/>
              <a:buChar char="•"/>
            </a:pPr>
            <a:r>
              <a:rPr lang="en-US" sz="1350" dirty="0">
                <a:solidFill>
                  <a:prstClr val="black"/>
                </a:solidFill>
                <a:latin typeface="Calibri" panose="020F0502020204030204"/>
              </a:rPr>
              <a:t>Training Credential</a:t>
            </a:r>
          </a:p>
          <a:p>
            <a:pPr marL="214312" indent="-214312" defTabSz="685797">
              <a:buFont typeface="Arial" panose="020B0604020202020204" pitchFamily="34" charset="0"/>
              <a:buChar char="•"/>
            </a:pPr>
            <a:r>
              <a:rPr lang="en-US" sz="1350" dirty="0">
                <a:solidFill>
                  <a:prstClr val="black"/>
                </a:solidFill>
                <a:latin typeface="Calibri" panose="020F0502020204030204"/>
              </a:rPr>
              <a:t>Occupational Licensure/Certificate</a:t>
            </a:r>
          </a:p>
          <a:p>
            <a:pPr marL="214312" indent="-214312" defTabSz="685797">
              <a:buFont typeface="Arial" panose="020B0604020202020204" pitchFamily="34" charset="0"/>
              <a:buChar char="•"/>
            </a:pPr>
            <a:r>
              <a:rPr lang="en-US" sz="1350" dirty="0">
                <a:solidFill>
                  <a:prstClr val="black"/>
                </a:solidFill>
                <a:latin typeface="Calibri" panose="020F0502020204030204"/>
              </a:rPr>
              <a:t>Apprenticeship</a:t>
            </a:r>
          </a:p>
        </p:txBody>
      </p:sp>
      <p:sp>
        <p:nvSpPr>
          <p:cNvPr id="7" name="TextBox 6"/>
          <p:cNvSpPr txBox="1"/>
          <p:nvPr/>
        </p:nvSpPr>
        <p:spPr>
          <a:xfrm>
            <a:off x="1867981" y="5163971"/>
            <a:ext cx="2233748" cy="71558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Get a Job</a:t>
            </a:r>
          </a:p>
          <a:p>
            <a:pPr marL="214312" indent="-214312" defTabSz="685797">
              <a:buFont typeface="Arial" panose="020B0604020202020204" pitchFamily="34" charset="0"/>
              <a:buChar char="•"/>
            </a:pPr>
            <a:r>
              <a:rPr lang="en-US" sz="1350" dirty="0">
                <a:solidFill>
                  <a:prstClr val="black"/>
                </a:solidFill>
                <a:latin typeface="Calibri" panose="020F0502020204030204"/>
              </a:rPr>
              <a:t>Retain a Job</a:t>
            </a:r>
          </a:p>
          <a:p>
            <a:pPr marL="214312" indent="-214312" defTabSz="685797">
              <a:buFont typeface="Arial" panose="020B0604020202020204" pitchFamily="34" charset="0"/>
              <a:buChar char="•"/>
            </a:pPr>
            <a:r>
              <a:rPr lang="en-US" sz="1350" dirty="0">
                <a:solidFill>
                  <a:prstClr val="black"/>
                </a:solidFill>
                <a:latin typeface="Calibri" panose="020F0502020204030204"/>
              </a:rPr>
              <a:t>Enter Military</a:t>
            </a:r>
          </a:p>
        </p:txBody>
      </p:sp>
      <p:sp>
        <p:nvSpPr>
          <p:cNvPr id="8" name="TextBox 7"/>
          <p:cNvSpPr txBox="1"/>
          <p:nvPr/>
        </p:nvSpPr>
        <p:spPr>
          <a:xfrm>
            <a:off x="4821008" y="5177121"/>
            <a:ext cx="2233748" cy="50783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Increase Wages</a:t>
            </a:r>
          </a:p>
          <a:p>
            <a:pPr marL="214312" indent="-214312" defTabSz="685797">
              <a:buFont typeface="Arial" panose="020B0604020202020204" pitchFamily="34" charset="0"/>
              <a:buChar char="•"/>
            </a:pPr>
            <a:r>
              <a:rPr lang="en-US" sz="1350" dirty="0">
                <a:solidFill>
                  <a:prstClr val="black"/>
                </a:solidFill>
                <a:latin typeface="Calibri" panose="020F0502020204030204"/>
              </a:rPr>
              <a:t>Get a Better Job</a:t>
            </a:r>
          </a:p>
        </p:txBody>
      </p:sp>
      <p:sp>
        <p:nvSpPr>
          <p:cNvPr id="9" name="TextBox 8"/>
          <p:cNvSpPr txBox="1"/>
          <p:nvPr/>
        </p:nvSpPr>
        <p:spPr>
          <a:xfrm>
            <a:off x="7575639" y="5173495"/>
            <a:ext cx="3052128" cy="71558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ASE</a:t>
            </a:r>
          </a:p>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Post-Secondary/CTE</a:t>
            </a:r>
          </a:p>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Post-Secondary/College</a:t>
            </a:r>
          </a:p>
        </p:txBody>
      </p:sp>
      <p:sp>
        <p:nvSpPr>
          <p:cNvPr id="2" name="Title 1"/>
          <p:cNvSpPr>
            <a:spLocks noGrp="1"/>
          </p:cNvSpPr>
          <p:nvPr>
            <p:ph type="title"/>
          </p:nvPr>
        </p:nvSpPr>
        <p:spPr>
          <a:xfrm>
            <a:off x="1768376" y="348891"/>
            <a:ext cx="7886700" cy="500498"/>
          </a:xfrm>
        </p:spPr>
        <p:txBody>
          <a:bodyPr>
            <a:noAutofit/>
          </a:bodyPr>
          <a:lstStyle/>
          <a:p>
            <a:r>
              <a:rPr lang="en-US" sz="4800" b="1" dirty="0">
                <a:solidFill>
                  <a:schemeClr val="accent1">
                    <a:lumMod val="75000"/>
                  </a:schemeClr>
                </a:solidFill>
              </a:rPr>
              <a:t>CAEP Outcomes</a:t>
            </a:r>
          </a:p>
        </p:txBody>
      </p:sp>
      <p:pic>
        <p:nvPicPr>
          <p:cNvPr id="11" name="Picture 10">
            <a:extLst>
              <a:ext uri="{FF2B5EF4-FFF2-40B4-BE49-F238E27FC236}">
                <a16:creationId xmlns:a16="http://schemas.microsoft.com/office/drawing/2014/main" id="{52E62B33-DC36-4ECC-8189-B4C5A2F56CD2}"/>
              </a:ext>
            </a:extLst>
          </p:cNvPr>
          <p:cNvPicPr>
            <a:picLocks noChangeAspect="1"/>
          </p:cNvPicPr>
          <p:nvPr/>
        </p:nvPicPr>
        <p:blipFill>
          <a:blip r:embed="rId8"/>
          <a:stretch>
            <a:fillRect/>
          </a:stretch>
        </p:blipFill>
        <p:spPr>
          <a:xfrm>
            <a:off x="141997" y="6234765"/>
            <a:ext cx="2188654" cy="548688"/>
          </a:xfrm>
          <a:prstGeom prst="rect">
            <a:avLst/>
          </a:prstGeom>
        </p:spPr>
      </p:pic>
    </p:spTree>
    <p:extLst>
      <p:ext uri="{BB962C8B-B14F-4D97-AF65-F5344CB8AC3E}">
        <p14:creationId xmlns:p14="http://schemas.microsoft.com/office/powerpoint/2010/main" val="4348832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nvGraphicFramePr>
        <p:xfrm>
          <a:off x="224287" y="198408"/>
          <a:ext cx="10774415" cy="57557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Table 9"/>
          <p:cNvGraphicFramePr>
            <a:graphicFrameLocks noGrp="1"/>
          </p:cNvGraphicFramePr>
          <p:nvPr/>
        </p:nvGraphicFramePr>
        <p:xfrm>
          <a:off x="3614466" y="1256536"/>
          <a:ext cx="7858666" cy="5303520"/>
        </p:xfrm>
        <a:graphic>
          <a:graphicData uri="http://schemas.openxmlformats.org/drawingml/2006/table">
            <a:tbl>
              <a:tblPr firstRow="1" bandRow="1">
                <a:tableStyleId>{5C22544A-7EE6-4342-B048-85BDC9FD1C3A}</a:tableStyleId>
              </a:tblPr>
              <a:tblGrid>
                <a:gridCol w="3929333">
                  <a:extLst>
                    <a:ext uri="{9D8B030D-6E8A-4147-A177-3AD203B41FA5}">
                      <a16:colId xmlns:a16="http://schemas.microsoft.com/office/drawing/2014/main" val="298442227"/>
                    </a:ext>
                  </a:extLst>
                </a:gridCol>
                <a:gridCol w="3929333">
                  <a:extLst>
                    <a:ext uri="{9D8B030D-6E8A-4147-A177-3AD203B41FA5}">
                      <a16:colId xmlns:a16="http://schemas.microsoft.com/office/drawing/2014/main" val="3636675005"/>
                    </a:ext>
                  </a:extLst>
                </a:gridCol>
              </a:tblGrid>
              <a:tr h="389069">
                <a:tc>
                  <a:txBody>
                    <a:bodyPr/>
                    <a:lstStyle/>
                    <a:p>
                      <a:r>
                        <a:rPr lang="en-US" sz="2400" dirty="0"/>
                        <a:t>AEBG</a:t>
                      </a:r>
                      <a:r>
                        <a:rPr lang="en-US" sz="2400" baseline="0" dirty="0"/>
                        <a:t> Outcome</a:t>
                      </a:r>
                      <a:endParaRPr lang="en-US" sz="2400"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2400" dirty="0"/>
                        <a:t>Recording Method</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701689307"/>
                  </a:ext>
                </a:extLst>
              </a:tr>
              <a:tr h="671543">
                <a:tc>
                  <a:txBody>
                    <a:bodyPr/>
                    <a:lstStyle/>
                    <a:p>
                      <a:r>
                        <a:rPr lang="en-US" sz="2400" dirty="0"/>
                        <a:t>Pre/Post-Test</a:t>
                      </a:r>
                      <a:r>
                        <a:rPr lang="en-US" sz="2400" baseline="0" dirty="0"/>
                        <a:t> Gains</a:t>
                      </a:r>
                    </a:p>
                    <a:p>
                      <a:endParaRPr lang="en-US" sz="24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400" dirty="0"/>
                        <a:t>Enter</a:t>
                      </a:r>
                      <a:r>
                        <a:rPr lang="en-US" sz="2400" baseline="0" dirty="0"/>
                        <a:t> pre/post-test results</a:t>
                      </a:r>
                      <a:endParaRPr lang="en-US" sz="24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326230134"/>
                  </a:ext>
                </a:extLst>
              </a:tr>
              <a:tr h="671543">
                <a:tc>
                  <a:txBody>
                    <a:bodyPr/>
                    <a:lstStyle/>
                    <a:p>
                      <a:r>
                        <a:rPr lang="en-US" sz="2400" dirty="0"/>
                        <a:t>Carnegie Units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400" dirty="0"/>
                        <a:t>No “bubble” but via self reported level</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623637617"/>
                  </a:ext>
                </a:extLst>
              </a:tr>
              <a:tr h="6715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latin typeface="+mn-lt"/>
                        </a:rPr>
                        <a:t>CDCP Certificate</a:t>
                      </a:r>
                    </a:p>
                    <a:p>
                      <a:endParaRPr lang="en-US" sz="2400" dirty="0"/>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tcPr>
                </a:tc>
                <a:tc>
                  <a:txBody>
                    <a:bodyPr/>
                    <a:lstStyle/>
                    <a:p>
                      <a:pPr marL="285750" indent="-285750">
                        <a:buFont typeface="Arial" panose="020B0604020202020204" pitchFamily="34" charset="0"/>
                        <a:buChar char="•"/>
                      </a:pPr>
                      <a:r>
                        <a:rPr lang="en-US" sz="2400" dirty="0"/>
                        <a:t>Mastered course competencies</a:t>
                      </a:r>
                    </a:p>
                    <a:p>
                      <a:pPr marL="285750" indent="-285750">
                        <a:buFont typeface="Arial" panose="020B0604020202020204" pitchFamily="34" charset="0"/>
                        <a:buChar char="•"/>
                      </a:pPr>
                      <a:r>
                        <a:rPr lang="en-US" sz="2400" dirty="0"/>
                        <a:t>Skills Progression</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057410779"/>
                  </a:ext>
                </a:extLst>
              </a:tr>
              <a:tr h="6715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latin typeface="+mn-lt"/>
                        </a:rPr>
                        <a:t>Occupational Skills Gain</a:t>
                      </a:r>
                    </a:p>
                    <a:p>
                      <a:endParaRPr lang="en-US" sz="2400" dirty="0"/>
                    </a:p>
                  </a:txBody>
                  <a:tcPr>
                    <a:lnL w="12700" cap="flat" cmpd="sng" algn="ctr">
                      <a:solidFill>
                        <a:schemeClr val="tx1"/>
                      </a:solidFill>
                      <a:prstDash val="solid"/>
                      <a:round/>
                      <a:headEnd type="none" w="med" len="med"/>
                      <a:tailEnd type="none" w="med" len="med"/>
                    </a:lnL>
                  </a:tcPr>
                </a:tc>
                <a:tc>
                  <a:txBody>
                    <a:bodyPr/>
                    <a:lstStyle/>
                    <a:p>
                      <a:pPr marL="285750" indent="-285750">
                        <a:buFont typeface="Arial" panose="020B0604020202020204" pitchFamily="34" charset="0"/>
                        <a:buChar char="•"/>
                      </a:pPr>
                      <a:r>
                        <a:rPr lang="en-US" sz="2400" dirty="0"/>
                        <a:t>Met Work based Project </a:t>
                      </a:r>
                    </a:p>
                    <a:p>
                      <a:pPr marL="285750" indent="-285750">
                        <a:buFont typeface="Arial" panose="020B0604020202020204" pitchFamily="34" charset="0"/>
                        <a:buChar char="•"/>
                      </a:pPr>
                      <a:r>
                        <a:rPr lang="en-US" sz="2400" dirty="0"/>
                        <a:t>Training Milestone</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450614372"/>
                  </a:ext>
                </a:extLst>
              </a:tr>
              <a:tr h="6715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latin typeface="+mn-lt"/>
                        </a:rPr>
                        <a:t>Workforce Preparation</a:t>
                      </a:r>
                    </a:p>
                    <a:p>
                      <a:endParaRPr lang="en-US" sz="24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t>Acquired Workforce Readiness</a:t>
                      </a:r>
                    </a:p>
                    <a:p>
                      <a:endParaRPr lang="en-US" sz="2400"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88910136"/>
                  </a:ext>
                </a:extLst>
              </a:tr>
            </a:tbl>
          </a:graphicData>
        </a:graphic>
      </p:graphicFrame>
      <p:pic>
        <p:nvPicPr>
          <p:cNvPr id="4" name="Picture 3">
            <a:extLst>
              <a:ext uri="{FF2B5EF4-FFF2-40B4-BE49-F238E27FC236}">
                <a16:creationId xmlns:a16="http://schemas.microsoft.com/office/drawing/2014/main" id="{99A9EAF5-1DD3-4484-ABF0-3CE2F9E0704E}"/>
              </a:ext>
            </a:extLst>
          </p:cNvPr>
          <p:cNvPicPr>
            <a:picLocks noChangeAspect="1"/>
          </p:cNvPicPr>
          <p:nvPr/>
        </p:nvPicPr>
        <p:blipFill>
          <a:blip r:embed="rId8"/>
          <a:stretch>
            <a:fillRect/>
          </a:stretch>
        </p:blipFill>
        <p:spPr>
          <a:xfrm>
            <a:off x="121545" y="6213794"/>
            <a:ext cx="2188654" cy="548688"/>
          </a:xfrm>
          <a:prstGeom prst="rect">
            <a:avLst/>
          </a:prstGeom>
        </p:spPr>
      </p:pic>
    </p:spTree>
    <p:extLst>
      <p:ext uri="{BB962C8B-B14F-4D97-AF65-F5344CB8AC3E}">
        <p14:creationId xmlns:p14="http://schemas.microsoft.com/office/powerpoint/2010/main" val="41083346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0771" y="195962"/>
            <a:ext cx="7962181" cy="923330"/>
          </a:xfrm>
          <a:prstGeom prst="rect">
            <a:avLst/>
          </a:prstGeom>
          <a:noFill/>
        </p:spPr>
        <p:txBody>
          <a:bodyPr wrap="square" rtlCol="0">
            <a:spAutoFit/>
          </a:bodyPr>
          <a:lstStyle/>
          <a:p>
            <a:r>
              <a:rPr lang="en-US" sz="5400" dirty="0"/>
              <a:t>Literacy Gains – HS Credits</a:t>
            </a:r>
          </a:p>
        </p:txBody>
      </p:sp>
      <p:pic>
        <p:nvPicPr>
          <p:cNvPr id="2" name="Picture 1"/>
          <p:cNvPicPr>
            <a:picLocks noChangeAspect="1"/>
          </p:cNvPicPr>
          <p:nvPr/>
        </p:nvPicPr>
        <p:blipFill>
          <a:blip r:embed="rId3"/>
          <a:stretch>
            <a:fillRect/>
          </a:stretch>
        </p:blipFill>
        <p:spPr>
          <a:xfrm>
            <a:off x="463951" y="1362974"/>
            <a:ext cx="4570311" cy="3985403"/>
          </a:xfrm>
          <a:prstGeom prst="rect">
            <a:avLst/>
          </a:prstGeom>
          <a:ln>
            <a:solidFill>
              <a:schemeClr val="accent1"/>
            </a:solidFill>
          </a:ln>
        </p:spPr>
      </p:pic>
      <p:pic>
        <p:nvPicPr>
          <p:cNvPr id="4" name="Picture 3"/>
          <p:cNvPicPr>
            <a:picLocks noChangeAspect="1"/>
          </p:cNvPicPr>
          <p:nvPr/>
        </p:nvPicPr>
        <p:blipFill>
          <a:blip r:embed="rId4"/>
          <a:stretch>
            <a:fillRect/>
          </a:stretch>
        </p:blipFill>
        <p:spPr>
          <a:xfrm>
            <a:off x="1420752" y="3944334"/>
            <a:ext cx="4657725" cy="2333625"/>
          </a:xfrm>
          <a:prstGeom prst="rect">
            <a:avLst/>
          </a:prstGeom>
        </p:spPr>
      </p:pic>
      <p:sp>
        <p:nvSpPr>
          <p:cNvPr id="6" name="TextBox 5"/>
          <p:cNvSpPr txBox="1"/>
          <p:nvPr/>
        </p:nvSpPr>
        <p:spPr>
          <a:xfrm>
            <a:off x="6676845" y="2950234"/>
            <a:ext cx="4787661" cy="3539430"/>
          </a:xfrm>
          <a:prstGeom prst="rect">
            <a:avLst/>
          </a:prstGeom>
          <a:noFill/>
          <a:ln>
            <a:solidFill>
              <a:schemeClr val="accent1"/>
            </a:solidFill>
          </a:ln>
        </p:spPr>
        <p:txBody>
          <a:bodyPr wrap="square" rtlCol="0">
            <a:spAutoFit/>
          </a:bodyPr>
          <a:lstStyle/>
          <a:p>
            <a:r>
              <a:rPr lang="en-US" sz="2800" dirty="0"/>
              <a:t>In TE, go to Records – Students – Records and refer to Instructional Levels:</a:t>
            </a:r>
          </a:p>
          <a:p>
            <a:pPr marL="285750" indent="-285750">
              <a:buFont typeface="Arial" panose="020B0604020202020204" pitchFamily="34" charset="0"/>
              <a:buChar char="•"/>
            </a:pPr>
            <a:r>
              <a:rPr lang="en-US" sz="2800" dirty="0"/>
              <a:t>Select ASE Low upon enrollment</a:t>
            </a:r>
          </a:p>
          <a:p>
            <a:pPr marL="285750" indent="-285750">
              <a:buFont typeface="Arial" panose="020B0604020202020204" pitchFamily="34" charset="0"/>
              <a:buChar char="•"/>
            </a:pPr>
            <a:r>
              <a:rPr lang="en-US" sz="2800" dirty="0"/>
              <a:t>Select ASE High later in the year once student progresses to the 11</a:t>
            </a:r>
            <a:r>
              <a:rPr lang="en-US" sz="2800" baseline="30000" dirty="0"/>
              <a:t>th</a:t>
            </a:r>
            <a:r>
              <a:rPr lang="en-US" sz="2800" dirty="0"/>
              <a:t> or 12</a:t>
            </a:r>
            <a:r>
              <a:rPr lang="en-US" sz="2800" baseline="30000" dirty="0"/>
              <a:t>th</a:t>
            </a:r>
            <a:r>
              <a:rPr lang="en-US" sz="2800" dirty="0"/>
              <a:t> grade level</a:t>
            </a:r>
          </a:p>
        </p:txBody>
      </p:sp>
      <p:pic>
        <p:nvPicPr>
          <p:cNvPr id="7" name="Picture 6">
            <a:extLst>
              <a:ext uri="{FF2B5EF4-FFF2-40B4-BE49-F238E27FC236}">
                <a16:creationId xmlns:a16="http://schemas.microsoft.com/office/drawing/2014/main" id="{54DFB7B6-4D63-4BD0-80E4-662ADEBABE67}"/>
              </a:ext>
            </a:extLst>
          </p:cNvPr>
          <p:cNvPicPr>
            <a:picLocks noChangeAspect="1"/>
          </p:cNvPicPr>
          <p:nvPr/>
        </p:nvPicPr>
        <p:blipFill>
          <a:blip r:embed="rId5"/>
          <a:stretch>
            <a:fillRect/>
          </a:stretch>
        </p:blipFill>
        <p:spPr>
          <a:xfrm>
            <a:off x="120771" y="6215320"/>
            <a:ext cx="2188654" cy="548688"/>
          </a:xfrm>
          <a:prstGeom prst="rect">
            <a:avLst/>
          </a:prstGeom>
        </p:spPr>
      </p:pic>
    </p:spTree>
    <p:extLst>
      <p:ext uri="{BB962C8B-B14F-4D97-AF65-F5344CB8AC3E}">
        <p14:creationId xmlns:p14="http://schemas.microsoft.com/office/powerpoint/2010/main" val="39264557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 via Chat	</a:t>
            </a:r>
            <a:endParaRPr lang="en-US" dirty="0"/>
          </a:p>
        </p:txBody>
      </p:sp>
      <p:sp>
        <p:nvSpPr>
          <p:cNvPr id="3" name="Content Placeholder 2"/>
          <p:cNvSpPr>
            <a:spLocks noGrp="1"/>
          </p:cNvSpPr>
          <p:nvPr>
            <p:ph idx="1"/>
          </p:nvPr>
        </p:nvSpPr>
        <p:spPr/>
        <p:txBody>
          <a:bodyPr>
            <a:normAutofit/>
          </a:bodyPr>
          <a:lstStyle/>
          <a:p>
            <a:pPr marL="0" indent="0">
              <a:buNone/>
            </a:pPr>
            <a:r>
              <a:rPr lang="en-US" sz="3600" dirty="0" smtClean="0"/>
              <a:t>Chat discussion:</a:t>
            </a:r>
          </a:p>
          <a:p>
            <a:r>
              <a:rPr lang="en-US" sz="3600" dirty="0" smtClean="0"/>
              <a:t>What are some CAEP outcomes that are common with students at your agency/consortium, and how do you record them?</a:t>
            </a:r>
          </a:p>
          <a:p>
            <a:r>
              <a:rPr lang="en-US" sz="3600" dirty="0" smtClean="0"/>
              <a:t>What are some scenarios at your agency/consortium that create uncertainty or confusion about how to record them?</a:t>
            </a:r>
            <a:endParaRPr lang="en-US" sz="3600" dirty="0"/>
          </a:p>
        </p:txBody>
      </p:sp>
    </p:spTree>
    <p:extLst>
      <p:ext uri="{BB962C8B-B14F-4D97-AF65-F5344CB8AC3E}">
        <p14:creationId xmlns:p14="http://schemas.microsoft.com/office/powerpoint/2010/main" val="23595629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0771" y="195962"/>
            <a:ext cx="11283350" cy="923330"/>
          </a:xfrm>
          <a:prstGeom prst="rect">
            <a:avLst/>
          </a:prstGeom>
          <a:noFill/>
        </p:spPr>
        <p:txBody>
          <a:bodyPr wrap="square" rtlCol="0">
            <a:spAutoFit/>
          </a:bodyPr>
          <a:lstStyle/>
          <a:p>
            <a:r>
              <a:rPr lang="en-US" sz="5400" dirty="0"/>
              <a:t>Literacy Gains – CTE Related Outcomes</a:t>
            </a:r>
          </a:p>
        </p:txBody>
      </p:sp>
      <p:sp>
        <p:nvSpPr>
          <p:cNvPr id="5" name="TextBox 4"/>
          <p:cNvSpPr txBox="1"/>
          <p:nvPr/>
        </p:nvSpPr>
        <p:spPr>
          <a:xfrm>
            <a:off x="514709" y="996002"/>
            <a:ext cx="11162581" cy="5570756"/>
          </a:xfrm>
          <a:prstGeom prst="rect">
            <a:avLst/>
          </a:prstGeom>
          <a:noFill/>
          <a:ln>
            <a:solidFill>
              <a:schemeClr val="accent1"/>
            </a:solidFill>
          </a:ln>
        </p:spPr>
        <p:txBody>
          <a:bodyPr wrap="square" rtlCol="0">
            <a:spAutoFit/>
          </a:bodyPr>
          <a:lstStyle/>
          <a:p>
            <a:r>
              <a:rPr lang="en-US" sz="3200" b="1" u="sng" dirty="0"/>
              <a:t>Occupational Skills Gain:</a:t>
            </a:r>
          </a:p>
          <a:p>
            <a:pPr marL="285750" indent="-285750">
              <a:buFont typeface="Arial" panose="020B0604020202020204" pitchFamily="34" charset="0"/>
              <a:buChar char="•"/>
            </a:pPr>
            <a:r>
              <a:rPr lang="en-US" sz="3200" dirty="0"/>
              <a:t>Usually suggests accomplishment of a portion of a longer term program</a:t>
            </a:r>
          </a:p>
          <a:p>
            <a:pPr marL="742950" lvl="1" indent="-285750">
              <a:buFont typeface="Arial" panose="020B0604020202020204" pitchFamily="34" charset="0"/>
              <a:buChar char="•"/>
            </a:pPr>
            <a:r>
              <a:rPr lang="en-US" sz="2800" i="1" dirty="0"/>
              <a:t>For example</a:t>
            </a:r>
            <a:r>
              <a:rPr lang="en-US" sz="2800" dirty="0"/>
              <a:t>: a student enrolls in a long term welding program in CTE, which is five semesters/five modules long. </a:t>
            </a:r>
            <a:r>
              <a:rPr lang="en-US" sz="2800" b="1" i="1" dirty="0"/>
              <a:t>The student passes a skills check/written  test </a:t>
            </a:r>
            <a:r>
              <a:rPr lang="en-US" sz="2800" dirty="0"/>
              <a:t> that indicates the student is ready to finish Module I and enroll in Module II.</a:t>
            </a:r>
          </a:p>
          <a:p>
            <a:r>
              <a:rPr lang="en-US" sz="3200" b="1" u="sng" dirty="0"/>
              <a:t>Workforce Prep Outcome</a:t>
            </a:r>
            <a:r>
              <a:rPr lang="en-US" sz="3200" b="1" dirty="0"/>
              <a:t>:</a:t>
            </a:r>
          </a:p>
          <a:p>
            <a:pPr marL="285750" indent="-285750">
              <a:buFont typeface="Arial" panose="020B0604020202020204" pitchFamily="34" charset="0"/>
              <a:buChar char="•"/>
            </a:pPr>
            <a:r>
              <a:rPr lang="en-US" sz="3200" dirty="0"/>
              <a:t>Usually suggests completion of a shorter term program</a:t>
            </a:r>
          </a:p>
          <a:p>
            <a:pPr marL="742950" lvl="1" indent="-285750">
              <a:buFont typeface="Arial" panose="020B0604020202020204" pitchFamily="34" charset="0"/>
              <a:buChar char="•"/>
            </a:pPr>
            <a:r>
              <a:rPr lang="en-US" sz="2800" i="1" dirty="0"/>
              <a:t>For example</a:t>
            </a:r>
            <a:r>
              <a:rPr lang="en-US" sz="2800" dirty="0"/>
              <a:t>: a student enrolls and completes a 15 hour instructional module on job search strategies. </a:t>
            </a:r>
            <a:r>
              <a:rPr lang="en-US" sz="2800" b="1" i="1" dirty="0"/>
              <a:t>The student earns documentation </a:t>
            </a:r>
            <a:r>
              <a:rPr lang="en-US" sz="2800" dirty="0"/>
              <a:t>such as an informal certificate at the end of the instructional module.</a:t>
            </a:r>
          </a:p>
        </p:txBody>
      </p:sp>
    </p:spTree>
    <p:extLst>
      <p:ext uri="{BB962C8B-B14F-4D97-AF65-F5344CB8AC3E}">
        <p14:creationId xmlns:p14="http://schemas.microsoft.com/office/powerpoint/2010/main" val="13404975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22695" y="198407"/>
            <a:ext cx="7858663" cy="1569660"/>
          </a:xfrm>
          <a:prstGeom prst="rect">
            <a:avLst/>
          </a:prstGeom>
          <a:noFill/>
        </p:spPr>
        <p:txBody>
          <a:bodyPr wrap="square" rtlCol="0">
            <a:spAutoFit/>
          </a:bodyPr>
          <a:lstStyle/>
          <a:p>
            <a:r>
              <a:rPr lang="en-US" sz="4800" dirty="0"/>
              <a:t>Occupational Outcomes: Post-Secondary vs. Literacy Gains</a:t>
            </a:r>
          </a:p>
        </p:txBody>
      </p:sp>
      <p:sp>
        <p:nvSpPr>
          <p:cNvPr id="4" name="TextBox 3"/>
          <p:cNvSpPr txBox="1"/>
          <p:nvPr/>
        </p:nvSpPr>
        <p:spPr>
          <a:xfrm>
            <a:off x="362310" y="2693350"/>
            <a:ext cx="4399471" cy="3539430"/>
          </a:xfrm>
          <a:prstGeom prst="rect">
            <a:avLst/>
          </a:prstGeom>
          <a:noFill/>
          <a:ln>
            <a:solidFill>
              <a:schemeClr val="accent1"/>
            </a:solidFill>
          </a:ln>
        </p:spPr>
        <p:txBody>
          <a:bodyPr wrap="square" rtlCol="0">
            <a:spAutoFit/>
          </a:bodyPr>
          <a:lstStyle/>
          <a:p>
            <a:r>
              <a:rPr lang="en-US" sz="2800" b="1" u="sng" dirty="0"/>
              <a:t>Post-Secondary:</a:t>
            </a:r>
          </a:p>
          <a:p>
            <a:pPr marL="285750" indent="-285750">
              <a:buFont typeface="Arial" panose="020B0604020202020204" pitchFamily="34" charset="0"/>
              <a:buChar char="•"/>
            </a:pPr>
            <a:r>
              <a:rPr lang="en-US" sz="2800" dirty="0"/>
              <a:t>Attained Credential</a:t>
            </a:r>
          </a:p>
          <a:p>
            <a:pPr marL="285750" indent="-285750">
              <a:buFont typeface="Arial" panose="020B0604020202020204" pitchFamily="34" charset="0"/>
              <a:buChar char="•"/>
            </a:pPr>
            <a:r>
              <a:rPr lang="en-US" sz="2800" dirty="0"/>
              <a:t>Occupational licensure</a:t>
            </a:r>
          </a:p>
          <a:p>
            <a:pPr marL="285750" indent="-285750">
              <a:buFont typeface="Arial" panose="020B0604020202020204" pitchFamily="34" charset="0"/>
              <a:buChar char="•"/>
            </a:pPr>
            <a:r>
              <a:rPr lang="en-US" sz="2800" dirty="0"/>
              <a:t>Occupational certificate</a:t>
            </a:r>
          </a:p>
          <a:p>
            <a:endParaRPr lang="en-US" sz="2800" b="1" u="sng" dirty="0"/>
          </a:p>
          <a:p>
            <a:r>
              <a:rPr lang="en-US" sz="2800" b="1" u="sng" dirty="0"/>
              <a:t>Literacy Gains</a:t>
            </a:r>
            <a:r>
              <a:rPr lang="en-US" sz="2800" b="1" dirty="0"/>
              <a:t>:</a:t>
            </a:r>
          </a:p>
          <a:p>
            <a:pPr marL="285750" indent="-285750">
              <a:buFont typeface="Arial" panose="020B0604020202020204" pitchFamily="34" charset="0"/>
              <a:buChar char="•"/>
            </a:pPr>
            <a:r>
              <a:rPr lang="en-US" sz="2800" dirty="0"/>
              <a:t>Occupational Skills Gain</a:t>
            </a:r>
          </a:p>
          <a:p>
            <a:pPr marL="285750" indent="-285750">
              <a:buFont typeface="Arial" panose="020B0604020202020204" pitchFamily="34" charset="0"/>
              <a:buChar char="•"/>
            </a:pPr>
            <a:r>
              <a:rPr lang="en-US" sz="2800" dirty="0"/>
              <a:t>Workforce Prep Milestone</a:t>
            </a:r>
          </a:p>
        </p:txBody>
      </p:sp>
      <p:pic>
        <p:nvPicPr>
          <p:cNvPr id="5" name="Picture 4"/>
          <p:cNvPicPr>
            <a:picLocks noChangeAspect="1"/>
          </p:cNvPicPr>
          <p:nvPr/>
        </p:nvPicPr>
        <p:blipFill>
          <a:blip r:embed="rId3"/>
          <a:stretch>
            <a:fillRect/>
          </a:stretch>
        </p:blipFill>
        <p:spPr>
          <a:xfrm>
            <a:off x="8721303" y="198407"/>
            <a:ext cx="2924356" cy="2192196"/>
          </a:xfrm>
          <a:prstGeom prst="rect">
            <a:avLst/>
          </a:prstGeom>
          <a:ln>
            <a:solidFill>
              <a:schemeClr val="accent1"/>
            </a:solidFill>
          </a:ln>
        </p:spPr>
      </p:pic>
      <p:sp>
        <p:nvSpPr>
          <p:cNvPr id="6" name="TextBox 5"/>
          <p:cNvSpPr txBox="1"/>
          <p:nvPr/>
        </p:nvSpPr>
        <p:spPr>
          <a:xfrm>
            <a:off x="5037826" y="2693350"/>
            <a:ext cx="6625087" cy="3108543"/>
          </a:xfrm>
          <a:prstGeom prst="rect">
            <a:avLst/>
          </a:prstGeom>
          <a:noFill/>
          <a:ln>
            <a:solidFill>
              <a:schemeClr val="accent1"/>
            </a:solidFill>
          </a:ln>
        </p:spPr>
        <p:txBody>
          <a:bodyPr wrap="square" rtlCol="0">
            <a:spAutoFit/>
          </a:bodyPr>
          <a:lstStyle/>
          <a:p>
            <a:r>
              <a:rPr lang="en-US" sz="2800" b="1" dirty="0"/>
              <a:t>Post-Secondary</a:t>
            </a:r>
            <a:r>
              <a:rPr lang="en-US" sz="2800" dirty="0"/>
              <a:t> = </a:t>
            </a:r>
          </a:p>
          <a:p>
            <a:pPr marL="457200" indent="-457200">
              <a:buFont typeface="Arial" panose="020B0604020202020204" pitchFamily="34" charset="0"/>
              <a:buChar char="•"/>
            </a:pPr>
            <a:r>
              <a:rPr lang="en-US" sz="2800" dirty="0"/>
              <a:t>Completion of a longer term program</a:t>
            </a:r>
          </a:p>
          <a:p>
            <a:endParaRPr lang="en-US" sz="2800" dirty="0"/>
          </a:p>
          <a:p>
            <a:r>
              <a:rPr lang="en-US" sz="2800" dirty="0"/>
              <a:t>“</a:t>
            </a:r>
            <a:r>
              <a:rPr lang="en-US" sz="2800" b="1" dirty="0"/>
              <a:t>Literacy Gains</a:t>
            </a:r>
            <a:r>
              <a:rPr lang="en-US" sz="2800" dirty="0"/>
              <a:t>” = </a:t>
            </a:r>
          </a:p>
          <a:p>
            <a:pPr marL="457200" indent="-457200">
              <a:buFont typeface="Arial" panose="020B0604020202020204" pitchFamily="34" charset="0"/>
              <a:buChar char="•"/>
            </a:pPr>
            <a:r>
              <a:rPr lang="en-US" sz="2800" dirty="0"/>
              <a:t>Partial completion of a longer term program</a:t>
            </a:r>
          </a:p>
          <a:p>
            <a:pPr marL="457200" indent="-457200">
              <a:buFont typeface="Arial" panose="020B0604020202020204" pitchFamily="34" charset="0"/>
              <a:buChar char="•"/>
            </a:pPr>
            <a:r>
              <a:rPr lang="en-US" sz="2800" dirty="0"/>
              <a:t>Completion of a shorter term program</a:t>
            </a:r>
          </a:p>
        </p:txBody>
      </p:sp>
      <p:pic>
        <p:nvPicPr>
          <p:cNvPr id="7" name="Picture 6">
            <a:extLst>
              <a:ext uri="{FF2B5EF4-FFF2-40B4-BE49-F238E27FC236}">
                <a16:creationId xmlns:a16="http://schemas.microsoft.com/office/drawing/2014/main" id="{A4CB261A-939A-4747-89BF-A6A17AC72EE8}"/>
              </a:ext>
            </a:extLst>
          </p:cNvPr>
          <p:cNvPicPr>
            <a:picLocks noChangeAspect="1"/>
          </p:cNvPicPr>
          <p:nvPr/>
        </p:nvPicPr>
        <p:blipFill>
          <a:blip r:embed="rId4"/>
          <a:stretch>
            <a:fillRect/>
          </a:stretch>
        </p:blipFill>
        <p:spPr>
          <a:xfrm>
            <a:off x="115021" y="6309312"/>
            <a:ext cx="2188654" cy="548688"/>
          </a:xfrm>
          <a:prstGeom prst="rect">
            <a:avLst/>
          </a:prstGeom>
        </p:spPr>
      </p:pic>
    </p:spTree>
    <p:extLst>
      <p:ext uri="{BB962C8B-B14F-4D97-AF65-F5344CB8AC3E}">
        <p14:creationId xmlns:p14="http://schemas.microsoft.com/office/powerpoint/2010/main" val="16662023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6760"/>
            <a:ext cx="10515600" cy="1325563"/>
          </a:xfrm>
        </p:spPr>
        <p:txBody>
          <a:bodyPr/>
          <a:lstStyle/>
          <a:p>
            <a:r>
              <a:rPr lang="en-US" dirty="0" smtClean="0">
                <a:solidFill>
                  <a:schemeClr val="accent1">
                    <a:lumMod val="75000"/>
                  </a:schemeClr>
                </a:solidFill>
                <a:cs typeface="Calibri" panose="020F0502020204030204" pitchFamily="34" charset="0"/>
              </a:rPr>
              <a:t>CAEP Program Outcomes: </a:t>
            </a:r>
            <a:br>
              <a:rPr lang="en-US" dirty="0" smtClean="0">
                <a:solidFill>
                  <a:schemeClr val="accent1">
                    <a:lumMod val="75000"/>
                  </a:schemeClr>
                </a:solidFill>
                <a:cs typeface="Calibri" panose="020F0502020204030204" pitchFamily="34" charset="0"/>
              </a:rPr>
            </a:br>
            <a:r>
              <a:rPr lang="en-US" dirty="0" smtClean="0">
                <a:solidFill>
                  <a:schemeClr val="accent1">
                    <a:lumMod val="75000"/>
                  </a:schemeClr>
                </a:solidFill>
                <a:cs typeface="Calibri" panose="020F0502020204030204" pitchFamily="34" charset="0"/>
              </a:rPr>
              <a:t>Passing </a:t>
            </a:r>
            <a:r>
              <a:rPr lang="en-US" dirty="0">
                <a:solidFill>
                  <a:schemeClr val="accent1">
                    <a:lumMod val="75000"/>
                  </a:schemeClr>
                </a:solidFill>
                <a:cs typeface="Calibri" panose="020F0502020204030204" pitchFamily="34" charset="0"/>
              </a:rPr>
              <a:t>Knowledge-Based Exam	</a:t>
            </a:r>
            <a:endParaRPr lang="en-US" dirty="0"/>
          </a:p>
        </p:txBody>
      </p:sp>
      <p:sp>
        <p:nvSpPr>
          <p:cNvPr id="3" name="Content Placeholder 2"/>
          <p:cNvSpPr>
            <a:spLocks noGrp="1"/>
          </p:cNvSpPr>
          <p:nvPr>
            <p:ph idx="1"/>
          </p:nvPr>
        </p:nvSpPr>
        <p:spPr>
          <a:xfrm>
            <a:off x="838200" y="1690688"/>
            <a:ext cx="10515600" cy="4727365"/>
          </a:xfrm>
        </p:spPr>
        <p:txBody>
          <a:bodyPr>
            <a:normAutofit lnSpcReduction="10000"/>
          </a:bodyPr>
          <a:lstStyle/>
          <a:p>
            <a:pPr marL="463550" indent="-463550">
              <a:buFont typeface="Wingdings" panose="05000000000000000000" pitchFamily="2" charset="2"/>
              <a:buChar char="§"/>
            </a:pPr>
            <a:r>
              <a:rPr lang="en-US" sz="3600" dirty="0"/>
              <a:t>The Skills Progression MSG has now been replaced by </a:t>
            </a:r>
            <a:r>
              <a:rPr lang="en-US" sz="3600" b="1" i="1" dirty="0"/>
              <a:t>Passage of an Exam</a:t>
            </a:r>
            <a:r>
              <a:rPr lang="en-US" sz="3600" dirty="0"/>
              <a:t>.</a:t>
            </a:r>
          </a:p>
          <a:p>
            <a:pPr marL="463550" indent="-463550">
              <a:buFont typeface="Wingdings" panose="05000000000000000000" pitchFamily="2" charset="2"/>
              <a:buChar char="§"/>
            </a:pPr>
            <a:r>
              <a:rPr lang="en-US" sz="3600" dirty="0"/>
              <a:t>Learner </a:t>
            </a:r>
            <a:r>
              <a:rPr lang="en-US" sz="3600" b="1" i="1" dirty="0"/>
              <a:t>passes an exam </a:t>
            </a:r>
            <a:r>
              <a:rPr lang="en-US" sz="3600" dirty="0"/>
              <a:t>during the year that is required for a job, or that demonstrates progress in attaining technical or occupational skills.</a:t>
            </a:r>
          </a:p>
          <a:p>
            <a:pPr marL="463550" indent="-463550">
              <a:buFont typeface="Wingdings" panose="05000000000000000000" pitchFamily="2" charset="2"/>
              <a:buChar char="§"/>
            </a:pPr>
            <a:r>
              <a:rPr lang="en-US" sz="3600" dirty="0"/>
              <a:t>Exam can be a hands on occupational skills demonstration, written test, standardized pre/post-test, or other method of assessment that clearly demonstrates skill progression or attainment.</a:t>
            </a:r>
          </a:p>
        </p:txBody>
      </p:sp>
      <p:pic>
        <p:nvPicPr>
          <p:cNvPr id="5" name="Picture 4">
            <a:extLst>
              <a:ext uri="{FF2B5EF4-FFF2-40B4-BE49-F238E27FC236}">
                <a16:creationId xmlns:a16="http://schemas.microsoft.com/office/drawing/2014/main" id="{18894345-0361-44A7-A0D2-AC6C72F19170}"/>
              </a:ext>
            </a:extLst>
          </p:cNvPr>
          <p:cNvPicPr>
            <a:picLocks noChangeAspect="1"/>
          </p:cNvPicPr>
          <p:nvPr/>
        </p:nvPicPr>
        <p:blipFill>
          <a:blip r:embed="rId3"/>
          <a:stretch>
            <a:fillRect/>
          </a:stretch>
        </p:blipFill>
        <p:spPr>
          <a:xfrm>
            <a:off x="141997" y="6218531"/>
            <a:ext cx="2188654" cy="548688"/>
          </a:xfrm>
          <a:prstGeom prst="rect">
            <a:avLst/>
          </a:prstGeom>
        </p:spPr>
      </p:pic>
    </p:spTree>
    <p:extLst>
      <p:ext uri="{BB962C8B-B14F-4D97-AF65-F5344CB8AC3E}">
        <p14:creationId xmlns:p14="http://schemas.microsoft.com/office/powerpoint/2010/main" val="38178399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MSG’s for CTE </a:t>
            </a:r>
          </a:p>
        </p:txBody>
      </p:sp>
      <p:sp>
        <p:nvSpPr>
          <p:cNvPr id="3" name="Content Placeholder 2"/>
          <p:cNvSpPr>
            <a:spLocks noGrp="1"/>
          </p:cNvSpPr>
          <p:nvPr>
            <p:ph idx="1"/>
          </p:nvPr>
        </p:nvSpPr>
        <p:spPr>
          <a:xfrm>
            <a:off x="631166" y="1515073"/>
            <a:ext cx="6899694" cy="5041001"/>
          </a:xfrm>
        </p:spPr>
        <p:txBody>
          <a:bodyPr>
            <a:normAutofit/>
          </a:bodyPr>
          <a:lstStyle/>
          <a:p>
            <a:pPr marL="0" indent="0">
              <a:buNone/>
            </a:pPr>
            <a:r>
              <a:rPr lang="en-US" sz="3200" dirty="0"/>
              <a:t>The Passage of Exam Measurable Skills Gain for WIOA I aligns with the CAEP Occupational Skills Gain.</a:t>
            </a:r>
          </a:p>
          <a:p>
            <a:pPr lvl="1"/>
            <a:r>
              <a:rPr lang="en-US" sz="3200" dirty="0"/>
              <a:t>When a student achieves an Occupational Skills Gain, that now entails that the student passes an exam such as work skills demonstration</a:t>
            </a: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1" r="68778" b="40435"/>
          <a:stretch/>
        </p:blipFill>
        <p:spPr>
          <a:xfrm>
            <a:off x="7737894" y="1690688"/>
            <a:ext cx="3508951" cy="3825448"/>
          </a:xfrm>
          <a:prstGeom prst="rect">
            <a:avLst/>
          </a:prstGeom>
        </p:spPr>
      </p:pic>
      <p:pic>
        <p:nvPicPr>
          <p:cNvPr id="6" name="Picture 5">
            <a:extLst>
              <a:ext uri="{FF2B5EF4-FFF2-40B4-BE49-F238E27FC236}">
                <a16:creationId xmlns:a16="http://schemas.microsoft.com/office/drawing/2014/main" id="{1E484BFF-DA9C-46B7-B3D8-251CD8B9BF5B}"/>
              </a:ext>
            </a:extLst>
          </p:cNvPr>
          <p:cNvPicPr>
            <a:picLocks noChangeAspect="1"/>
          </p:cNvPicPr>
          <p:nvPr/>
        </p:nvPicPr>
        <p:blipFill>
          <a:blip r:embed="rId4"/>
          <a:stretch>
            <a:fillRect/>
          </a:stretch>
        </p:blipFill>
        <p:spPr>
          <a:xfrm>
            <a:off x="80352" y="6218531"/>
            <a:ext cx="2188654" cy="548688"/>
          </a:xfrm>
          <a:prstGeom prst="rect">
            <a:avLst/>
          </a:prstGeom>
        </p:spPr>
      </p:pic>
    </p:spTree>
    <p:extLst>
      <p:ext uri="{BB962C8B-B14F-4D97-AF65-F5344CB8AC3E}">
        <p14:creationId xmlns:p14="http://schemas.microsoft.com/office/powerpoint/2010/main" val="20069893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62" y="270567"/>
            <a:ext cx="10515600" cy="1325563"/>
          </a:xfrm>
        </p:spPr>
        <p:txBody>
          <a:bodyPr/>
          <a:lstStyle/>
          <a:p>
            <a:r>
              <a:rPr lang="en-US" dirty="0">
                <a:solidFill>
                  <a:schemeClr val="accent1">
                    <a:lumMod val="75000"/>
                  </a:schemeClr>
                </a:solidFill>
              </a:rPr>
              <a:t>MSG’s for CTE </a:t>
            </a:r>
          </a:p>
        </p:txBody>
      </p:sp>
      <p:sp>
        <p:nvSpPr>
          <p:cNvPr id="3" name="Content Placeholder 2"/>
          <p:cNvSpPr>
            <a:spLocks noGrp="1"/>
          </p:cNvSpPr>
          <p:nvPr>
            <p:ph idx="1"/>
          </p:nvPr>
        </p:nvSpPr>
        <p:spPr>
          <a:xfrm>
            <a:off x="631166" y="1515073"/>
            <a:ext cx="6899694" cy="5041001"/>
          </a:xfrm>
        </p:spPr>
        <p:txBody>
          <a:bodyPr>
            <a:normAutofit/>
          </a:bodyPr>
          <a:lstStyle/>
          <a:p>
            <a:pPr marL="0" indent="0">
              <a:buNone/>
            </a:pPr>
            <a:r>
              <a:rPr lang="en-US" sz="3200" dirty="0"/>
              <a:t>The Passage of Exam Measurable Skills Gain for WIOA I aligns with the CAEP Workforce Preparation Outcome</a:t>
            </a:r>
          </a:p>
          <a:p>
            <a:pPr lvl="1"/>
            <a:r>
              <a:rPr lang="en-US" sz="3200" dirty="0"/>
              <a:t>Workforce Preparation Outcome should include some documentation of work skills progression or attainment.</a:t>
            </a:r>
          </a:p>
          <a:p>
            <a:pPr marL="0" indent="0">
              <a:buNone/>
            </a:pPr>
            <a:endParaRPr lang="en-US" sz="3200" dirty="0"/>
          </a:p>
        </p:txBody>
      </p:sp>
      <p:pic>
        <p:nvPicPr>
          <p:cNvPr id="6" name="Picture 5"/>
          <p:cNvPicPr>
            <a:picLocks noChangeAspect="1"/>
          </p:cNvPicPr>
          <p:nvPr/>
        </p:nvPicPr>
        <p:blipFill>
          <a:blip r:embed="rId3"/>
          <a:stretch>
            <a:fillRect/>
          </a:stretch>
        </p:blipFill>
        <p:spPr>
          <a:xfrm>
            <a:off x="7639589" y="2530505"/>
            <a:ext cx="3486150" cy="2314575"/>
          </a:xfrm>
          <a:prstGeom prst="rect">
            <a:avLst/>
          </a:prstGeom>
        </p:spPr>
      </p:pic>
      <p:pic>
        <p:nvPicPr>
          <p:cNvPr id="5" name="Picture 4">
            <a:extLst>
              <a:ext uri="{FF2B5EF4-FFF2-40B4-BE49-F238E27FC236}">
                <a16:creationId xmlns:a16="http://schemas.microsoft.com/office/drawing/2014/main" id="{3736E8D5-F9DD-4C83-8876-EBB8BECDA2EC}"/>
              </a:ext>
            </a:extLst>
          </p:cNvPr>
          <p:cNvPicPr>
            <a:picLocks noChangeAspect="1"/>
          </p:cNvPicPr>
          <p:nvPr/>
        </p:nvPicPr>
        <p:blipFill>
          <a:blip r:embed="rId4"/>
          <a:stretch>
            <a:fillRect/>
          </a:stretch>
        </p:blipFill>
        <p:spPr>
          <a:xfrm>
            <a:off x="136840" y="6195807"/>
            <a:ext cx="2188654" cy="548688"/>
          </a:xfrm>
          <a:prstGeom prst="rect">
            <a:avLst/>
          </a:prstGeom>
        </p:spPr>
      </p:pic>
    </p:spTree>
    <p:extLst>
      <p:ext uri="{BB962C8B-B14F-4D97-AF65-F5344CB8AC3E}">
        <p14:creationId xmlns:p14="http://schemas.microsoft.com/office/powerpoint/2010/main" val="852850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nvGraphicFramePr>
        <p:xfrm>
          <a:off x="543465" y="526211"/>
          <a:ext cx="10429358" cy="52640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Table 9"/>
          <p:cNvGraphicFramePr>
            <a:graphicFrameLocks noGrp="1"/>
          </p:cNvGraphicFramePr>
          <p:nvPr/>
        </p:nvGraphicFramePr>
        <p:xfrm>
          <a:off x="3714151" y="1843134"/>
          <a:ext cx="7042988" cy="4632960"/>
        </p:xfrm>
        <a:graphic>
          <a:graphicData uri="http://schemas.openxmlformats.org/drawingml/2006/table">
            <a:tbl>
              <a:tblPr firstRow="1" bandRow="1">
                <a:tableStyleId>{5C22544A-7EE6-4342-B048-85BDC9FD1C3A}</a:tableStyleId>
              </a:tblPr>
              <a:tblGrid>
                <a:gridCol w="3521494">
                  <a:extLst>
                    <a:ext uri="{9D8B030D-6E8A-4147-A177-3AD203B41FA5}">
                      <a16:colId xmlns:a16="http://schemas.microsoft.com/office/drawing/2014/main" val="298442227"/>
                    </a:ext>
                  </a:extLst>
                </a:gridCol>
                <a:gridCol w="3521494">
                  <a:extLst>
                    <a:ext uri="{9D8B030D-6E8A-4147-A177-3AD203B41FA5}">
                      <a16:colId xmlns:a16="http://schemas.microsoft.com/office/drawing/2014/main" val="3636675005"/>
                    </a:ext>
                  </a:extLst>
                </a:gridCol>
              </a:tblGrid>
              <a:tr h="370840">
                <a:tc>
                  <a:txBody>
                    <a:bodyPr/>
                    <a:lstStyle/>
                    <a:p>
                      <a:r>
                        <a:rPr lang="en-US" sz="2800" dirty="0"/>
                        <a:t>AEBG Title</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r>
                        <a:rPr lang="en-US" sz="2800" dirty="0"/>
                        <a:t>Update Record</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701689307"/>
                  </a:ext>
                </a:extLst>
              </a:tr>
              <a:tr h="370840">
                <a:tc>
                  <a:txBody>
                    <a:bodyPr/>
                    <a:lstStyle/>
                    <a:p>
                      <a:pPr marL="0" indent="0" defTabSz="685797">
                        <a:buFont typeface="Arial" panose="020B0604020202020204" pitchFamily="34" charset="0"/>
                        <a:buNone/>
                      </a:pPr>
                      <a:r>
                        <a:rPr lang="en-US" sz="2800" dirty="0">
                          <a:solidFill>
                            <a:prstClr val="black"/>
                          </a:solidFill>
                          <a:latin typeface="+mn-lt"/>
                        </a:rPr>
                        <a:t>Transition to ASE</a:t>
                      </a:r>
                    </a:p>
                  </a:txBody>
                  <a:tcPr>
                    <a:lnL w="12700" cap="flat" cmpd="sng" algn="ctr">
                      <a:solidFill>
                        <a:schemeClr val="tx1"/>
                      </a:solidFill>
                      <a:prstDash val="solid"/>
                      <a:round/>
                      <a:headEnd type="none" w="med" len="med"/>
                      <a:tailEnd type="none" w="med" len="med"/>
                    </a:lnL>
                  </a:tcPr>
                </a:tc>
                <a:tc>
                  <a:txBody>
                    <a:bodyPr/>
                    <a:lstStyle/>
                    <a:p>
                      <a:r>
                        <a:rPr lang="en-US" sz="2800" dirty="0"/>
                        <a:t>No “bubble” but via instructional</a:t>
                      </a:r>
                      <a:r>
                        <a:rPr lang="en-US" sz="2800" baseline="0" dirty="0"/>
                        <a:t> program</a:t>
                      </a:r>
                      <a:endParaRPr lang="en-US" sz="2800" dirty="0"/>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623637617"/>
                  </a:ext>
                </a:extLst>
              </a:tr>
              <a:tr h="370840">
                <a:tc>
                  <a:txBody>
                    <a:bodyPr/>
                    <a:lstStyle/>
                    <a:p>
                      <a:pPr marL="0" indent="0" defTabSz="685797">
                        <a:buFont typeface="Arial" panose="020B0604020202020204" pitchFamily="34" charset="0"/>
                        <a:buNone/>
                      </a:pPr>
                      <a:r>
                        <a:rPr lang="en-US" sz="2800" dirty="0">
                          <a:solidFill>
                            <a:prstClr val="black"/>
                          </a:solidFill>
                        </a:rPr>
                        <a:t>Transition to Post-Secondary/CTE</a:t>
                      </a:r>
                    </a:p>
                    <a:p>
                      <a:endParaRPr lang="en-US" sz="2800" dirty="0"/>
                    </a:p>
                  </a:txBody>
                  <a:tcPr>
                    <a:lnL w="12700" cap="flat" cmpd="sng" algn="ctr">
                      <a:solidFill>
                        <a:schemeClr val="tx1"/>
                      </a:solidFill>
                      <a:prstDash val="solid"/>
                      <a:round/>
                      <a:headEnd type="none" w="med" len="med"/>
                      <a:tailEnd type="none" w="med" len="med"/>
                    </a:lnL>
                  </a:tcPr>
                </a:tc>
                <a:tc>
                  <a:txBody>
                    <a:bodyPr/>
                    <a:lstStyle/>
                    <a:p>
                      <a:pPr marL="285750" indent="-285750">
                        <a:buFont typeface="Arial" panose="020B0604020202020204" pitchFamily="34" charset="0"/>
                        <a:buChar char="•"/>
                      </a:pPr>
                      <a:r>
                        <a:rPr lang="en-US" sz="2800" dirty="0"/>
                        <a:t>Entered job training</a:t>
                      </a:r>
                    </a:p>
                    <a:p>
                      <a:pPr marL="285750" indent="-285750">
                        <a:buFont typeface="Arial" panose="020B0604020202020204" pitchFamily="34" charset="0"/>
                        <a:buChar char="•"/>
                      </a:pPr>
                      <a:r>
                        <a:rPr lang="en-US" sz="2800" dirty="0"/>
                        <a:t>Entered training pgm</a:t>
                      </a:r>
                    </a:p>
                    <a:p>
                      <a:pPr marL="285750" indent="-285750">
                        <a:buFont typeface="Arial" panose="020B0604020202020204" pitchFamily="34" charset="0"/>
                        <a:buChar char="•"/>
                      </a:pPr>
                      <a:r>
                        <a:rPr lang="en-US" sz="2800" dirty="0"/>
                        <a:t>Entered apprenticeship</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057410779"/>
                  </a:ext>
                </a:extLst>
              </a:tr>
              <a:tr h="370840">
                <a:tc>
                  <a:txBody>
                    <a:bodyPr/>
                    <a:lstStyle/>
                    <a:p>
                      <a:pPr marL="0" indent="0" defTabSz="685797">
                        <a:buFont typeface="Arial" panose="020B0604020202020204" pitchFamily="34" charset="0"/>
                        <a:buNone/>
                      </a:pPr>
                      <a:r>
                        <a:rPr lang="en-US" sz="2800" dirty="0">
                          <a:solidFill>
                            <a:prstClr val="black"/>
                          </a:solidFill>
                          <a:latin typeface="+mn-lt"/>
                        </a:rPr>
                        <a:t>Transition to Post-Secondary/College</a:t>
                      </a:r>
                    </a:p>
                    <a:p>
                      <a:endParaRPr lang="en-US" sz="28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sz="2800" dirty="0"/>
                        <a:t>Enrolled in secondary</a:t>
                      </a:r>
                    </a:p>
                    <a:p>
                      <a:pPr marL="285750" indent="-285750">
                        <a:buFont typeface="Arial" panose="020B0604020202020204" pitchFamily="34" charset="0"/>
                        <a:buChar char="•"/>
                      </a:pPr>
                      <a:r>
                        <a:rPr lang="en-US" sz="2800" dirty="0"/>
                        <a:t>Transition to credit</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50614372"/>
                  </a:ext>
                </a:extLst>
              </a:tr>
            </a:tbl>
          </a:graphicData>
        </a:graphic>
      </p:graphicFrame>
      <p:pic>
        <p:nvPicPr>
          <p:cNvPr id="4" name="Picture 3">
            <a:extLst>
              <a:ext uri="{FF2B5EF4-FFF2-40B4-BE49-F238E27FC236}">
                <a16:creationId xmlns:a16="http://schemas.microsoft.com/office/drawing/2014/main" id="{CF31E262-D445-4517-9C24-56253CFABE21}"/>
              </a:ext>
            </a:extLst>
          </p:cNvPr>
          <p:cNvPicPr>
            <a:picLocks noChangeAspect="1"/>
          </p:cNvPicPr>
          <p:nvPr/>
        </p:nvPicPr>
        <p:blipFill>
          <a:blip r:embed="rId8"/>
          <a:stretch>
            <a:fillRect/>
          </a:stretch>
        </p:blipFill>
        <p:spPr>
          <a:xfrm>
            <a:off x="80351" y="6201750"/>
            <a:ext cx="2188654" cy="548688"/>
          </a:xfrm>
          <a:prstGeom prst="rect">
            <a:avLst/>
          </a:prstGeom>
        </p:spPr>
      </p:pic>
    </p:spTree>
    <p:extLst>
      <p:ext uri="{BB962C8B-B14F-4D97-AF65-F5344CB8AC3E}">
        <p14:creationId xmlns:p14="http://schemas.microsoft.com/office/powerpoint/2010/main" val="28167703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3849" y="215080"/>
            <a:ext cx="7832785" cy="923330"/>
          </a:xfrm>
          <a:prstGeom prst="rect">
            <a:avLst/>
          </a:prstGeom>
          <a:noFill/>
        </p:spPr>
        <p:txBody>
          <a:bodyPr wrap="square" rtlCol="0">
            <a:spAutoFit/>
          </a:bodyPr>
          <a:lstStyle/>
          <a:p>
            <a:r>
              <a:rPr lang="en-US" sz="5400" dirty="0"/>
              <a:t>Transition </a:t>
            </a:r>
          </a:p>
        </p:txBody>
      </p:sp>
      <p:grpSp>
        <p:nvGrpSpPr>
          <p:cNvPr id="5" name="Group 4"/>
          <p:cNvGrpSpPr/>
          <p:nvPr/>
        </p:nvGrpSpPr>
        <p:grpSpPr>
          <a:xfrm>
            <a:off x="2253603" y="1917202"/>
            <a:ext cx="1835220" cy="1015694"/>
            <a:chOff x="366205" y="2789849"/>
            <a:chExt cx="1835220" cy="843511"/>
          </a:xfrm>
        </p:grpSpPr>
        <p:sp>
          <p:nvSpPr>
            <p:cNvPr id="9" name="Rectangle 8"/>
            <p:cNvSpPr/>
            <p:nvPr/>
          </p:nvSpPr>
          <p:spPr>
            <a:xfrm>
              <a:off x="366205" y="2789849"/>
              <a:ext cx="1835220" cy="843511"/>
            </a:xfrm>
            <a:prstGeom prst="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0" name="TextBox 9"/>
            <p:cNvSpPr txBox="1"/>
            <p:nvPr/>
          </p:nvSpPr>
          <p:spPr>
            <a:xfrm>
              <a:off x="366205" y="2789849"/>
              <a:ext cx="1835220" cy="843511"/>
            </a:xfrm>
            <a:prstGeom prst="rect">
              <a:avLst/>
            </a:prstGeom>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K12 Adult Education </a:t>
              </a:r>
            </a:p>
            <a:p>
              <a:pPr lvl="0" algn="ctr" defTabSz="933450">
                <a:lnSpc>
                  <a:spcPct val="90000"/>
                </a:lnSpc>
                <a:spcBef>
                  <a:spcPct val="0"/>
                </a:spcBef>
                <a:spcAft>
                  <a:spcPct val="35000"/>
                </a:spcAft>
              </a:pPr>
              <a:r>
                <a:rPr lang="en-US" sz="2100" kern="1200" dirty="0"/>
                <a:t>(ABE, ASE, ESL)</a:t>
              </a:r>
            </a:p>
          </p:txBody>
        </p:sp>
      </p:grpSp>
      <p:grpSp>
        <p:nvGrpSpPr>
          <p:cNvPr id="6" name="Group 5"/>
          <p:cNvGrpSpPr/>
          <p:nvPr/>
        </p:nvGrpSpPr>
        <p:grpSpPr>
          <a:xfrm>
            <a:off x="8439593" y="1858410"/>
            <a:ext cx="1835220" cy="843511"/>
            <a:chOff x="6215779" y="2774187"/>
            <a:chExt cx="1835220" cy="843511"/>
          </a:xfrm>
        </p:grpSpPr>
        <p:sp>
          <p:nvSpPr>
            <p:cNvPr id="7" name="Rectangle 6"/>
            <p:cNvSpPr/>
            <p:nvPr/>
          </p:nvSpPr>
          <p:spPr>
            <a:xfrm>
              <a:off x="6215779" y="2774187"/>
              <a:ext cx="1835220" cy="843511"/>
            </a:xfrm>
            <a:prstGeom prst="rect">
              <a:avLst/>
            </a:prstGeom>
            <a:solidFill>
              <a:srgbClr val="FF0000"/>
            </a:solidFill>
            <a:ln>
              <a:solidFill>
                <a:schemeClr val="tx1"/>
              </a:solidFill>
            </a:ln>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8" name="TextBox 7"/>
            <p:cNvSpPr txBox="1"/>
            <p:nvPr/>
          </p:nvSpPr>
          <p:spPr>
            <a:xfrm>
              <a:off x="6215779" y="2774187"/>
              <a:ext cx="1835220" cy="843511"/>
            </a:xfrm>
            <a:prstGeom prst="rect">
              <a:avLst/>
            </a:prstGeom>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K12 Adult Ed CTE</a:t>
              </a:r>
            </a:p>
          </p:txBody>
        </p:sp>
      </p:grpSp>
      <p:grpSp>
        <p:nvGrpSpPr>
          <p:cNvPr id="11" name="Group 10"/>
          <p:cNvGrpSpPr/>
          <p:nvPr/>
        </p:nvGrpSpPr>
        <p:grpSpPr>
          <a:xfrm>
            <a:off x="2253603" y="4400550"/>
            <a:ext cx="1835220" cy="1014205"/>
            <a:chOff x="366205" y="2789849"/>
            <a:chExt cx="1835220" cy="843511"/>
          </a:xfrm>
        </p:grpSpPr>
        <p:sp>
          <p:nvSpPr>
            <p:cNvPr id="15" name="Rectangle 14"/>
            <p:cNvSpPr/>
            <p:nvPr/>
          </p:nvSpPr>
          <p:spPr>
            <a:xfrm>
              <a:off x="366205" y="2789849"/>
              <a:ext cx="1835220" cy="843511"/>
            </a:xfrm>
            <a:prstGeom prst="rect">
              <a:avLst/>
            </a:prstGeom>
            <a:ln>
              <a:solidFill>
                <a:schemeClr val="tx1"/>
              </a:solidFill>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6" name="TextBox 15"/>
            <p:cNvSpPr txBox="1"/>
            <p:nvPr/>
          </p:nvSpPr>
          <p:spPr>
            <a:xfrm>
              <a:off x="366205" y="2789849"/>
              <a:ext cx="1835220" cy="843511"/>
            </a:xfrm>
            <a:prstGeom prst="rect">
              <a:avLst/>
            </a:prstGeom>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Non Credit CC</a:t>
              </a:r>
            </a:p>
            <a:p>
              <a:pPr algn="ctr" defTabSz="933450">
                <a:lnSpc>
                  <a:spcPct val="90000"/>
                </a:lnSpc>
                <a:spcBef>
                  <a:spcPct val="0"/>
                </a:spcBef>
                <a:spcAft>
                  <a:spcPct val="35000"/>
                </a:spcAft>
              </a:pPr>
              <a:r>
                <a:rPr lang="en-US" sz="2100" dirty="0"/>
                <a:t>(ABE, ASE, ESL)</a:t>
              </a:r>
            </a:p>
          </p:txBody>
        </p:sp>
      </p:grpSp>
      <p:grpSp>
        <p:nvGrpSpPr>
          <p:cNvPr id="12" name="Group 11"/>
          <p:cNvGrpSpPr/>
          <p:nvPr/>
        </p:nvGrpSpPr>
        <p:grpSpPr>
          <a:xfrm>
            <a:off x="9701220" y="2511140"/>
            <a:ext cx="1835220" cy="843511"/>
            <a:chOff x="6215779" y="2774187"/>
            <a:chExt cx="1835220" cy="843511"/>
          </a:xfrm>
        </p:grpSpPr>
        <p:sp>
          <p:nvSpPr>
            <p:cNvPr id="13" name="Rectangle 12"/>
            <p:cNvSpPr/>
            <p:nvPr/>
          </p:nvSpPr>
          <p:spPr>
            <a:xfrm>
              <a:off x="6215779" y="2774187"/>
              <a:ext cx="1835220" cy="843511"/>
            </a:xfrm>
            <a:prstGeom prst="rect">
              <a:avLst/>
            </a:prstGeom>
            <a:solidFill>
              <a:srgbClr val="FF0000"/>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14" name="TextBox 13"/>
            <p:cNvSpPr txBox="1"/>
            <p:nvPr/>
          </p:nvSpPr>
          <p:spPr>
            <a:xfrm>
              <a:off x="6215779" y="2774187"/>
              <a:ext cx="1835220" cy="8435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CC CTE</a:t>
              </a:r>
            </a:p>
          </p:txBody>
        </p:sp>
      </p:grpSp>
      <p:grpSp>
        <p:nvGrpSpPr>
          <p:cNvPr id="17" name="Group 16"/>
          <p:cNvGrpSpPr/>
          <p:nvPr/>
        </p:nvGrpSpPr>
        <p:grpSpPr>
          <a:xfrm>
            <a:off x="8103177" y="4571243"/>
            <a:ext cx="1835220" cy="843511"/>
            <a:chOff x="6215779" y="2774187"/>
            <a:chExt cx="1835220" cy="843511"/>
          </a:xfrm>
        </p:grpSpPr>
        <p:sp>
          <p:nvSpPr>
            <p:cNvPr id="18" name="Rectangle 17"/>
            <p:cNvSpPr/>
            <p:nvPr/>
          </p:nvSpPr>
          <p:spPr>
            <a:xfrm>
              <a:off x="6215779" y="2774187"/>
              <a:ext cx="1835220" cy="843511"/>
            </a:xfrm>
            <a:prstGeom prst="rect">
              <a:avLst/>
            </a:prstGeom>
            <a:solidFill>
              <a:srgbClr val="FF0000"/>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19" name="TextBox 18"/>
            <p:cNvSpPr txBox="1"/>
            <p:nvPr/>
          </p:nvSpPr>
          <p:spPr>
            <a:xfrm>
              <a:off x="6215779" y="2774187"/>
              <a:ext cx="1835220" cy="843511"/>
            </a:xfrm>
            <a:prstGeom prst="rect">
              <a:avLst/>
            </a:prstGeom>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For Credit CC</a:t>
              </a:r>
            </a:p>
          </p:txBody>
        </p:sp>
      </p:grpSp>
      <p:cxnSp>
        <p:nvCxnSpPr>
          <p:cNvPr id="21" name="Straight Arrow Connector 20"/>
          <p:cNvCxnSpPr>
            <a:endCxn id="8" idx="1"/>
          </p:cNvCxnSpPr>
          <p:nvPr/>
        </p:nvCxnSpPr>
        <p:spPr>
          <a:xfrm flipV="1">
            <a:off x="4088823" y="2280166"/>
            <a:ext cx="4350770" cy="1941"/>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cxnSp>
        <p:nvCxnSpPr>
          <p:cNvPr id="23" name="Straight Arrow Connector 22"/>
          <p:cNvCxnSpPr>
            <a:endCxn id="14" idx="1"/>
          </p:cNvCxnSpPr>
          <p:nvPr/>
        </p:nvCxnSpPr>
        <p:spPr>
          <a:xfrm>
            <a:off x="4280858" y="2323295"/>
            <a:ext cx="5420362" cy="609601"/>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cxnSp>
        <p:nvCxnSpPr>
          <p:cNvPr id="25" name="Straight Arrow Connector 24"/>
          <p:cNvCxnSpPr>
            <a:endCxn id="19" idx="1"/>
          </p:cNvCxnSpPr>
          <p:nvPr/>
        </p:nvCxnSpPr>
        <p:spPr>
          <a:xfrm>
            <a:off x="4088265" y="2360207"/>
            <a:ext cx="4014912" cy="26327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endCxn id="14" idx="1"/>
          </p:cNvCxnSpPr>
          <p:nvPr/>
        </p:nvCxnSpPr>
        <p:spPr>
          <a:xfrm flipV="1">
            <a:off x="4166558" y="2932896"/>
            <a:ext cx="5534662" cy="2056925"/>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cxnSp>
        <p:nvCxnSpPr>
          <p:cNvPr id="27" name="Straight Arrow Connector 26"/>
          <p:cNvCxnSpPr>
            <a:endCxn id="19" idx="1"/>
          </p:cNvCxnSpPr>
          <p:nvPr/>
        </p:nvCxnSpPr>
        <p:spPr>
          <a:xfrm>
            <a:off x="4166558" y="4989819"/>
            <a:ext cx="3936619" cy="31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endCxn id="8" idx="1"/>
          </p:cNvCxnSpPr>
          <p:nvPr/>
        </p:nvCxnSpPr>
        <p:spPr>
          <a:xfrm flipV="1">
            <a:off x="4088265" y="2280166"/>
            <a:ext cx="4351328" cy="2659607"/>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sp>
        <p:nvSpPr>
          <p:cNvPr id="36" name="TextBox 35"/>
          <p:cNvSpPr txBox="1"/>
          <p:nvPr/>
        </p:nvSpPr>
        <p:spPr>
          <a:xfrm>
            <a:off x="2253603" y="1171575"/>
            <a:ext cx="1584972" cy="523220"/>
          </a:xfrm>
          <a:prstGeom prst="rect">
            <a:avLst/>
          </a:prstGeom>
          <a:noFill/>
        </p:spPr>
        <p:txBody>
          <a:bodyPr wrap="square" rtlCol="0">
            <a:spAutoFit/>
          </a:bodyPr>
          <a:lstStyle/>
          <a:p>
            <a:r>
              <a:rPr lang="en-US" sz="2800" b="1" dirty="0"/>
              <a:t>From:</a:t>
            </a:r>
          </a:p>
        </p:txBody>
      </p:sp>
      <p:sp>
        <p:nvSpPr>
          <p:cNvPr id="37" name="TextBox 36"/>
          <p:cNvSpPr txBox="1"/>
          <p:nvPr/>
        </p:nvSpPr>
        <p:spPr>
          <a:xfrm>
            <a:off x="8353425" y="1217359"/>
            <a:ext cx="1584972" cy="523220"/>
          </a:xfrm>
          <a:prstGeom prst="rect">
            <a:avLst/>
          </a:prstGeom>
          <a:noFill/>
        </p:spPr>
        <p:txBody>
          <a:bodyPr wrap="square" rtlCol="0">
            <a:spAutoFit/>
          </a:bodyPr>
          <a:lstStyle/>
          <a:p>
            <a:r>
              <a:rPr lang="en-US" sz="2800" b="1" dirty="0"/>
              <a:t>To:</a:t>
            </a:r>
          </a:p>
        </p:txBody>
      </p:sp>
      <p:cxnSp>
        <p:nvCxnSpPr>
          <p:cNvPr id="38" name="Straight Arrow Connector 37"/>
          <p:cNvCxnSpPr/>
          <p:nvPr/>
        </p:nvCxnSpPr>
        <p:spPr>
          <a:xfrm>
            <a:off x="571388" y="6177833"/>
            <a:ext cx="1943212" cy="3892"/>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cxnSp>
        <p:nvCxnSpPr>
          <p:cNvPr id="40" name="Straight Arrow Connector 39"/>
          <p:cNvCxnSpPr/>
          <p:nvPr/>
        </p:nvCxnSpPr>
        <p:spPr>
          <a:xfrm>
            <a:off x="622490" y="6513291"/>
            <a:ext cx="1892110" cy="134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2667000" y="6013105"/>
            <a:ext cx="2028825" cy="369332"/>
          </a:xfrm>
          <a:prstGeom prst="rect">
            <a:avLst/>
          </a:prstGeom>
          <a:noFill/>
        </p:spPr>
        <p:txBody>
          <a:bodyPr wrap="square" rtlCol="0">
            <a:spAutoFit/>
          </a:bodyPr>
          <a:lstStyle/>
          <a:p>
            <a:r>
              <a:rPr lang="en-US" dirty="0"/>
              <a:t>Transition to CTE</a:t>
            </a:r>
          </a:p>
        </p:txBody>
      </p:sp>
      <p:sp>
        <p:nvSpPr>
          <p:cNvPr id="43" name="TextBox 42"/>
          <p:cNvSpPr txBox="1"/>
          <p:nvPr/>
        </p:nvSpPr>
        <p:spPr>
          <a:xfrm>
            <a:off x="2667000" y="6365470"/>
            <a:ext cx="2324100" cy="369332"/>
          </a:xfrm>
          <a:prstGeom prst="rect">
            <a:avLst/>
          </a:prstGeom>
          <a:noFill/>
        </p:spPr>
        <p:txBody>
          <a:bodyPr wrap="square" rtlCol="0">
            <a:spAutoFit/>
          </a:bodyPr>
          <a:lstStyle/>
          <a:p>
            <a:r>
              <a:rPr lang="en-US" dirty="0"/>
              <a:t>Transition to for credit</a:t>
            </a:r>
          </a:p>
        </p:txBody>
      </p:sp>
      <p:sp>
        <p:nvSpPr>
          <p:cNvPr id="44" name="Rectangle 43"/>
          <p:cNvSpPr/>
          <p:nvPr/>
        </p:nvSpPr>
        <p:spPr>
          <a:xfrm>
            <a:off x="323850" y="6013104"/>
            <a:ext cx="4667250" cy="72169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B260C88B-C795-4AAD-81CD-29CDEC9B5C5F}"/>
              </a:ext>
            </a:extLst>
          </p:cNvPr>
          <p:cNvPicPr>
            <a:picLocks noChangeAspect="1"/>
          </p:cNvPicPr>
          <p:nvPr/>
        </p:nvPicPr>
        <p:blipFill>
          <a:blip r:embed="rId3"/>
          <a:stretch>
            <a:fillRect/>
          </a:stretch>
        </p:blipFill>
        <p:spPr>
          <a:xfrm>
            <a:off x="9938397" y="6177833"/>
            <a:ext cx="2188654" cy="548688"/>
          </a:xfrm>
          <a:prstGeom prst="rect">
            <a:avLst/>
          </a:prstGeom>
        </p:spPr>
      </p:pic>
    </p:spTree>
    <p:extLst>
      <p:ext uri="{BB962C8B-B14F-4D97-AF65-F5344CB8AC3E}">
        <p14:creationId xmlns:p14="http://schemas.microsoft.com/office/powerpoint/2010/main" val="35585019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Immigrant Integration AB2098</a:t>
            </a:r>
          </a:p>
        </p:txBody>
      </p:sp>
      <p:pic>
        <p:nvPicPr>
          <p:cNvPr id="4" name="Picture 3" descr="jobsanger: Do We Really Have An &quot;Immigrant Problem&quot; In The U.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4793" y="1941576"/>
            <a:ext cx="8682605" cy="4593448"/>
          </a:xfrm>
          <a:prstGeom prst="rect">
            <a:avLst/>
          </a:prstGeom>
        </p:spPr>
      </p:pic>
      <p:pic>
        <p:nvPicPr>
          <p:cNvPr id="3" name="Picture 2">
            <a:extLst>
              <a:ext uri="{FF2B5EF4-FFF2-40B4-BE49-F238E27FC236}">
                <a16:creationId xmlns:a16="http://schemas.microsoft.com/office/drawing/2014/main" id="{EE25DFB8-68D2-4401-943A-807D72D6413F}"/>
              </a:ext>
            </a:extLst>
          </p:cNvPr>
          <p:cNvPicPr>
            <a:picLocks noChangeAspect="1"/>
          </p:cNvPicPr>
          <p:nvPr/>
        </p:nvPicPr>
        <p:blipFill>
          <a:blip r:embed="rId4"/>
          <a:stretch>
            <a:fillRect/>
          </a:stretch>
        </p:blipFill>
        <p:spPr>
          <a:xfrm>
            <a:off x="97357" y="6218555"/>
            <a:ext cx="2187245" cy="548640"/>
          </a:xfrm>
          <a:prstGeom prst="rect">
            <a:avLst/>
          </a:prstGeom>
        </p:spPr>
      </p:pic>
    </p:spTree>
    <p:extLst>
      <p:ext uri="{BB962C8B-B14F-4D97-AF65-F5344CB8AC3E}">
        <p14:creationId xmlns:p14="http://schemas.microsoft.com/office/powerpoint/2010/main" val="320276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AB 2098 – Immigrant Integration</a:t>
            </a:r>
            <a:endParaRPr lang="en-US" dirty="0"/>
          </a:p>
        </p:txBody>
      </p:sp>
      <p:sp>
        <p:nvSpPr>
          <p:cNvPr id="3" name="Content Placeholder 2"/>
          <p:cNvSpPr>
            <a:spLocks noGrp="1"/>
          </p:cNvSpPr>
          <p:nvPr>
            <p:ph idx="1"/>
          </p:nvPr>
        </p:nvSpPr>
        <p:spPr>
          <a:xfrm>
            <a:off x="838200" y="1690688"/>
            <a:ext cx="9853247" cy="4205753"/>
          </a:xfrm>
        </p:spPr>
        <p:txBody>
          <a:bodyPr>
            <a:noAutofit/>
          </a:bodyPr>
          <a:lstStyle/>
          <a:p>
            <a:r>
              <a:rPr lang="en-US" sz="3200" dirty="0"/>
              <a:t>Consortia </a:t>
            </a:r>
            <a:r>
              <a:rPr lang="en-US" sz="3200" u="sng" dirty="0"/>
              <a:t>may</a:t>
            </a:r>
            <a:r>
              <a:rPr lang="en-US" sz="3200" dirty="0"/>
              <a:t> report additional measures for assessing the effectiveness of programs in meeting the needs of immigrant learners seeking integration in civic and community life.</a:t>
            </a:r>
          </a:p>
          <a:p>
            <a:r>
              <a:rPr lang="en-US" sz="3200" dirty="0"/>
              <a:t>The TE CAEP Summary now has a new column that reports Immigrant Integration Indicators (I</a:t>
            </a:r>
            <a:r>
              <a:rPr lang="en-US" sz="3200" baseline="30000" dirty="0"/>
              <a:t>3</a:t>
            </a:r>
            <a:r>
              <a:rPr lang="en-US" sz="3200" dirty="0"/>
              <a:t>) outcomes.</a:t>
            </a:r>
            <a:endParaRPr lang="en-US" sz="3200" baseline="30000" dirty="0"/>
          </a:p>
          <a:p>
            <a:r>
              <a:rPr lang="en-US" sz="3200" dirty="0"/>
              <a:t>TE now includes reports that relates EL Civics COAAPs with Immigrant Integration goal areas.</a:t>
            </a:r>
          </a:p>
        </p:txBody>
      </p:sp>
      <p:pic>
        <p:nvPicPr>
          <p:cNvPr id="5" name="Picture 4">
            <a:extLst>
              <a:ext uri="{FF2B5EF4-FFF2-40B4-BE49-F238E27FC236}">
                <a16:creationId xmlns:a16="http://schemas.microsoft.com/office/drawing/2014/main" id="{2FEAAD43-6C88-41EB-B8FF-12FA86364E2C}"/>
              </a:ext>
            </a:extLst>
          </p:cNvPr>
          <p:cNvPicPr>
            <a:picLocks noChangeAspect="1"/>
          </p:cNvPicPr>
          <p:nvPr/>
        </p:nvPicPr>
        <p:blipFill>
          <a:blip r:embed="rId3"/>
          <a:stretch>
            <a:fillRect/>
          </a:stretch>
        </p:blipFill>
        <p:spPr>
          <a:xfrm>
            <a:off x="121448" y="6218531"/>
            <a:ext cx="2188654" cy="548688"/>
          </a:xfrm>
          <a:prstGeom prst="rect">
            <a:avLst/>
          </a:prstGeom>
        </p:spPr>
      </p:pic>
    </p:spTree>
    <p:extLst>
      <p:ext uri="{BB962C8B-B14F-4D97-AF65-F5344CB8AC3E}">
        <p14:creationId xmlns:p14="http://schemas.microsoft.com/office/powerpoint/2010/main" val="39723192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AB 2098 – Immigrant Integration</a:t>
            </a:r>
          </a:p>
        </p:txBody>
      </p:sp>
      <p:sp>
        <p:nvSpPr>
          <p:cNvPr id="3" name="Content Placeholder 2"/>
          <p:cNvSpPr>
            <a:spLocks noGrp="1"/>
          </p:cNvSpPr>
          <p:nvPr>
            <p:ph idx="1"/>
          </p:nvPr>
        </p:nvSpPr>
        <p:spPr>
          <a:xfrm>
            <a:off x="715106" y="1690688"/>
            <a:ext cx="10020300" cy="4351338"/>
          </a:xfrm>
        </p:spPr>
        <p:txBody>
          <a:bodyPr>
            <a:normAutofit/>
          </a:bodyPr>
          <a:lstStyle/>
          <a:p>
            <a:pPr marL="0" indent="0">
              <a:buNone/>
            </a:pPr>
            <a:r>
              <a:rPr lang="en-US" sz="3600" dirty="0">
                <a:solidFill>
                  <a:schemeClr val="accent1">
                    <a:lumMod val="50000"/>
                  </a:schemeClr>
                </a:solidFill>
              </a:rPr>
              <a:t>Key Points About AB 2098:</a:t>
            </a:r>
          </a:p>
          <a:p>
            <a:pPr marL="514350" indent="-514350">
              <a:buFont typeface="+mj-lt"/>
              <a:buAutoNum type="arabicPeriod"/>
            </a:pPr>
            <a:r>
              <a:rPr lang="en-US" sz="3600" dirty="0"/>
              <a:t>We already serve this population</a:t>
            </a:r>
          </a:p>
          <a:p>
            <a:pPr marL="514350" indent="-514350">
              <a:buFont typeface="+mj-lt"/>
              <a:buAutoNum type="arabicPeriod"/>
            </a:pPr>
            <a:r>
              <a:rPr lang="en-US" sz="3600" dirty="0"/>
              <a:t>WIOA II grantees report EL Civics outcomes</a:t>
            </a:r>
          </a:p>
          <a:p>
            <a:pPr marL="514350" indent="-514350">
              <a:buFont typeface="+mj-lt"/>
              <a:buAutoNum type="arabicPeriod"/>
            </a:pPr>
            <a:r>
              <a:rPr lang="en-US" sz="3600" dirty="0"/>
              <a:t>EL Civics effectiveness is shown through these metrics</a:t>
            </a:r>
          </a:p>
          <a:p>
            <a:pPr marL="514350" indent="-514350">
              <a:buFont typeface="+mj-lt"/>
              <a:buAutoNum type="arabicPeriod"/>
            </a:pPr>
            <a:r>
              <a:rPr lang="en-US" sz="3600" dirty="0"/>
              <a:t>Most of the data is already there </a:t>
            </a:r>
          </a:p>
          <a:p>
            <a:pPr marL="514350" indent="-514350">
              <a:buFont typeface="+mj-lt"/>
              <a:buAutoNum type="arabicPeriod"/>
            </a:pPr>
            <a:r>
              <a:rPr lang="en-US" sz="3600" dirty="0"/>
              <a:t>This is not a mandate</a:t>
            </a:r>
          </a:p>
        </p:txBody>
      </p:sp>
      <p:pic>
        <p:nvPicPr>
          <p:cNvPr id="5" name="Picture 4">
            <a:extLst>
              <a:ext uri="{FF2B5EF4-FFF2-40B4-BE49-F238E27FC236}">
                <a16:creationId xmlns:a16="http://schemas.microsoft.com/office/drawing/2014/main" id="{7126A2A6-D770-4427-87F6-0852569C47C2}"/>
              </a:ext>
            </a:extLst>
          </p:cNvPr>
          <p:cNvPicPr>
            <a:picLocks noChangeAspect="1"/>
          </p:cNvPicPr>
          <p:nvPr/>
        </p:nvPicPr>
        <p:blipFill>
          <a:blip r:embed="rId3"/>
          <a:stretch>
            <a:fillRect/>
          </a:stretch>
        </p:blipFill>
        <p:spPr>
          <a:xfrm>
            <a:off x="141997" y="6218531"/>
            <a:ext cx="2188654" cy="548688"/>
          </a:xfrm>
          <a:prstGeom prst="rect">
            <a:avLst/>
          </a:prstGeom>
        </p:spPr>
      </p:pic>
    </p:spTree>
    <p:extLst>
      <p:ext uri="{BB962C8B-B14F-4D97-AF65-F5344CB8AC3E}">
        <p14:creationId xmlns:p14="http://schemas.microsoft.com/office/powerpoint/2010/main" val="3751985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2589" y="160338"/>
            <a:ext cx="9385989" cy="1219200"/>
          </a:xfrm>
        </p:spPr>
        <p:txBody>
          <a:bodyPr>
            <a:noAutofit/>
          </a:bodyPr>
          <a:lstStyle/>
          <a:p>
            <a:r>
              <a:rPr lang="en-US" b="1" dirty="0" smtClean="0"/>
              <a:t>COVID-19’s Effect on CA WIOA II Agencies</a:t>
            </a:r>
            <a:endParaRPr lang="en-US" dirty="0"/>
          </a:p>
        </p:txBody>
      </p:sp>
      <p:sp>
        <p:nvSpPr>
          <p:cNvPr id="3" name="Content Placeholder 2"/>
          <p:cNvSpPr>
            <a:spLocks noGrp="1"/>
          </p:cNvSpPr>
          <p:nvPr>
            <p:ph idx="1"/>
          </p:nvPr>
        </p:nvSpPr>
        <p:spPr>
          <a:xfrm>
            <a:off x="1136469" y="1379538"/>
            <a:ext cx="9552110" cy="5191079"/>
          </a:xfrm>
        </p:spPr>
        <p:txBody>
          <a:bodyPr>
            <a:normAutofit/>
          </a:bodyPr>
          <a:lstStyle/>
          <a:p>
            <a:r>
              <a:rPr lang="en-US" sz="3600" dirty="0" smtClean="0"/>
              <a:t>With most agencies closed for </a:t>
            </a:r>
            <a:r>
              <a:rPr lang="en-US" sz="3600" b="1" i="1" dirty="0" smtClean="0"/>
              <a:t>COVID-19</a:t>
            </a:r>
            <a:r>
              <a:rPr lang="en-US" sz="3600" dirty="0" smtClean="0"/>
              <a:t>, many agencies are quickly adapting to implementing distance learning options.</a:t>
            </a:r>
          </a:p>
          <a:p>
            <a:r>
              <a:rPr lang="en-US" sz="3600" dirty="0" smtClean="0"/>
              <a:t>Below is a resource page that provides help to agencies responding to COVID-19</a:t>
            </a:r>
          </a:p>
          <a:p>
            <a:pPr marL="0" indent="0">
              <a:buNone/>
            </a:pPr>
            <a:r>
              <a:rPr lang="en-US" sz="3600" u="sng" dirty="0" smtClean="0">
                <a:hlinkClick r:id="rId2"/>
              </a:rPr>
              <a:t>https</a:t>
            </a:r>
            <a:r>
              <a:rPr lang="en-US" sz="3600" u="sng" dirty="0">
                <a:hlinkClick r:id="rId2"/>
              </a:rPr>
              <a:t>://otan.us/resources/covid-19-field-support</a:t>
            </a:r>
            <a:r>
              <a:rPr lang="en-US" sz="3600" u="sng" dirty="0" smtClean="0">
                <a:hlinkClick r:id="rId2"/>
              </a:rPr>
              <a:t>/</a:t>
            </a:r>
            <a:endParaRPr lang="en-US" sz="3600" u="sng" dirty="0" smtClean="0"/>
          </a:p>
          <a:p>
            <a:pPr marL="0" indent="0">
              <a:buNone/>
            </a:pPr>
            <a:r>
              <a:rPr lang="en-US" sz="3600" dirty="0" smtClean="0"/>
              <a:t>Here is a link to a set of FAQ’s</a:t>
            </a:r>
          </a:p>
          <a:p>
            <a:pPr marL="0" indent="0">
              <a:buNone/>
            </a:pPr>
            <a:r>
              <a:rPr lang="en-US" sz="3600" dirty="0">
                <a:hlinkClick r:id="rId3"/>
              </a:rPr>
              <a:t>https://otan.us/media/h2saiwpj/faqs-031820.pdf</a:t>
            </a:r>
            <a:endParaRPr lang="en-US" sz="3600"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3</a:t>
            </a:fld>
            <a:endParaRPr lang="en-US" altLang="en-US"/>
          </a:p>
        </p:txBody>
      </p:sp>
    </p:spTree>
    <p:extLst>
      <p:ext uri="{BB962C8B-B14F-4D97-AF65-F5344CB8AC3E}">
        <p14:creationId xmlns:p14="http://schemas.microsoft.com/office/powerpoint/2010/main" val="37758178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35973"/>
          </a:xfrm>
        </p:spPr>
        <p:txBody>
          <a:bodyPr/>
          <a:lstStyle/>
          <a:p>
            <a:r>
              <a:rPr lang="en-US" dirty="0"/>
              <a:t>I3 Reports in TE</a:t>
            </a:r>
          </a:p>
        </p:txBody>
      </p:sp>
      <p:pic>
        <p:nvPicPr>
          <p:cNvPr id="3" name="Picture 2"/>
          <p:cNvPicPr>
            <a:picLocks noChangeAspect="1"/>
          </p:cNvPicPr>
          <p:nvPr/>
        </p:nvPicPr>
        <p:blipFill>
          <a:blip r:embed="rId3"/>
          <a:stretch>
            <a:fillRect/>
          </a:stretch>
        </p:blipFill>
        <p:spPr>
          <a:xfrm>
            <a:off x="1934765" y="1401098"/>
            <a:ext cx="6530809" cy="4118817"/>
          </a:xfrm>
          <a:prstGeom prst="rect">
            <a:avLst/>
          </a:prstGeom>
          <a:ln>
            <a:solidFill>
              <a:schemeClr val="tx2"/>
            </a:solidFill>
          </a:ln>
        </p:spPr>
      </p:pic>
      <p:sp>
        <p:nvSpPr>
          <p:cNvPr id="4" name="TextBox 3"/>
          <p:cNvSpPr txBox="1"/>
          <p:nvPr/>
        </p:nvSpPr>
        <p:spPr>
          <a:xfrm>
            <a:off x="838200" y="5519915"/>
            <a:ext cx="9586451" cy="830997"/>
          </a:xfrm>
          <a:prstGeom prst="rect">
            <a:avLst/>
          </a:prstGeom>
          <a:noFill/>
        </p:spPr>
        <p:txBody>
          <a:bodyPr wrap="square" rtlCol="0">
            <a:spAutoFit/>
          </a:bodyPr>
          <a:lstStyle/>
          <a:p>
            <a:r>
              <a:rPr lang="en-US" sz="2400" dirty="0"/>
              <a:t>TE now includes Immigrant Immigration Indicator (I3) reports that track EL Civics COAAPs outcomes and relate them to Immigrant Integration goals.</a:t>
            </a:r>
          </a:p>
        </p:txBody>
      </p:sp>
      <p:pic>
        <p:nvPicPr>
          <p:cNvPr id="6" name="Picture 5">
            <a:extLst>
              <a:ext uri="{FF2B5EF4-FFF2-40B4-BE49-F238E27FC236}">
                <a16:creationId xmlns:a16="http://schemas.microsoft.com/office/drawing/2014/main" id="{7B98B5F1-7F00-4DBE-9A6D-43AD90154C06}"/>
              </a:ext>
            </a:extLst>
          </p:cNvPr>
          <p:cNvPicPr>
            <a:picLocks noChangeAspect="1"/>
          </p:cNvPicPr>
          <p:nvPr/>
        </p:nvPicPr>
        <p:blipFill>
          <a:blip r:embed="rId4"/>
          <a:stretch>
            <a:fillRect/>
          </a:stretch>
        </p:blipFill>
        <p:spPr>
          <a:xfrm>
            <a:off x="9902446" y="6218531"/>
            <a:ext cx="2188654" cy="548688"/>
          </a:xfrm>
          <a:prstGeom prst="rect">
            <a:avLst/>
          </a:prstGeom>
        </p:spPr>
      </p:pic>
    </p:spTree>
    <p:extLst>
      <p:ext uri="{BB962C8B-B14F-4D97-AF65-F5344CB8AC3E}">
        <p14:creationId xmlns:p14="http://schemas.microsoft.com/office/powerpoint/2010/main" val="32513736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Passed I3 Outcome</a:t>
            </a:r>
            <a:endParaRPr lang="en-US" dirty="0"/>
          </a:p>
        </p:txBody>
      </p:sp>
      <p:pic>
        <p:nvPicPr>
          <p:cNvPr id="3" name="Picture 2"/>
          <p:cNvPicPr>
            <a:picLocks noChangeAspect="1"/>
          </p:cNvPicPr>
          <p:nvPr/>
        </p:nvPicPr>
        <p:blipFill rotWithShape="1">
          <a:blip r:embed="rId2"/>
          <a:srcRect r="1268"/>
          <a:stretch/>
        </p:blipFill>
        <p:spPr>
          <a:xfrm>
            <a:off x="1856735" y="1979209"/>
            <a:ext cx="8501916" cy="4373111"/>
          </a:xfrm>
          <a:prstGeom prst="rect">
            <a:avLst/>
          </a:prstGeom>
          <a:ln>
            <a:solidFill>
              <a:schemeClr val="accent1"/>
            </a:solidFill>
          </a:ln>
        </p:spPr>
      </p:pic>
      <p:sp>
        <p:nvSpPr>
          <p:cNvPr id="4" name="Down Arrow 3"/>
          <p:cNvSpPr/>
          <p:nvPr/>
        </p:nvSpPr>
        <p:spPr>
          <a:xfrm>
            <a:off x="5950424" y="2374711"/>
            <a:ext cx="368489" cy="1160060"/>
          </a:xfrm>
          <a:prstGeom prst="downArrow">
            <a:avLst/>
          </a:prstGeom>
          <a:ln>
            <a:solidFill>
              <a:srgbClr val="FFFF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53868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840417" y="5988395"/>
            <a:ext cx="276225" cy="219075"/>
          </a:xfrm>
          <a:prstGeom prst="rect">
            <a:avLst/>
          </a:prstGeom>
        </p:spPr>
      </p:pic>
      <p:pic>
        <p:nvPicPr>
          <p:cNvPr id="4" name="Picture 3"/>
          <p:cNvPicPr>
            <a:picLocks noChangeAspect="1"/>
          </p:cNvPicPr>
          <p:nvPr/>
        </p:nvPicPr>
        <p:blipFill>
          <a:blip r:embed="rId4"/>
          <a:stretch>
            <a:fillRect/>
          </a:stretch>
        </p:blipFill>
        <p:spPr>
          <a:xfrm>
            <a:off x="1774373" y="6495142"/>
            <a:ext cx="333375" cy="247650"/>
          </a:xfrm>
          <a:prstGeom prst="rect">
            <a:avLst/>
          </a:prstGeom>
        </p:spPr>
      </p:pic>
      <p:pic>
        <p:nvPicPr>
          <p:cNvPr id="5" name="Picture 4"/>
          <p:cNvPicPr>
            <a:picLocks noChangeAspect="1"/>
          </p:cNvPicPr>
          <p:nvPr/>
        </p:nvPicPr>
        <p:blipFill>
          <a:blip r:embed="rId5"/>
          <a:stretch>
            <a:fillRect/>
          </a:stretch>
        </p:blipFill>
        <p:spPr>
          <a:xfrm>
            <a:off x="7998078" y="5974108"/>
            <a:ext cx="257175" cy="247650"/>
          </a:xfrm>
          <a:prstGeom prst="rect">
            <a:avLst/>
          </a:prstGeom>
        </p:spPr>
      </p:pic>
      <p:pic>
        <p:nvPicPr>
          <p:cNvPr id="6" name="Picture 5"/>
          <p:cNvPicPr>
            <a:picLocks noChangeAspect="1"/>
          </p:cNvPicPr>
          <p:nvPr/>
        </p:nvPicPr>
        <p:blipFill>
          <a:blip r:embed="rId6"/>
          <a:stretch>
            <a:fillRect/>
          </a:stretch>
        </p:blipFill>
        <p:spPr>
          <a:xfrm>
            <a:off x="7973634" y="6495142"/>
            <a:ext cx="333375" cy="190500"/>
          </a:xfrm>
          <a:prstGeom prst="rect">
            <a:avLst/>
          </a:prstGeom>
        </p:spPr>
      </p:pic>
      <p:sp>
        <p:nvSpPr>
          <p:cNvPr id="7" name="TextBox 6"/>
          <p:cNvSpPr txBox="1"/>
          <p:nvPr/>
        </p:nvSpPr>
        <p:spPr>
          <a:xfrm>
            <a:off x="2410414" y="5908135"/>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n-lt"/>
                <a:ea typeface="+mn-ea"/>
                <a:cs typeface="+mn-cs"/>
                <a:sym typeface="Helvetica"/>
              </a:rPr>
              <a:t>Secondary</a:t>
            </a:r>
          </a:p>
        </p:txBody>
      </p:sp>
      <p:sp>
        <p:nvSpPr>
          <p:cNvPr id="8" name="TextBox 7"/>
          <p:cNvSpPr txBox="1"/>
          <p:nvPr/>
        </p:nvSpPr>
        <p:spPr>
          <a:xfrm>
            <a:off x="2410414" y="6413281"/>
            <a:ext cx="1859294"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n-lt"/>
                <a:ea typeface="+mn-ea"/>
                <a:cs typeface="+mn-cs"/>
                <a:sym typeface="Helvetica"/>
              </a:rPr>
              <a:t>Post-Secondary</a:t>
            </a:r>
          </a:p>
        </p:txBody>
      </p:sp>
      <p:sp>
        <p:nvSpPr>
          <p:cNvPr id="9" name="TextBox 8"/>
          <p:cNvSpPr txBox="1"/>
          <p:nvPr/>
        </p:nvSpPr>
        <p:spPr>
          <a:xfrm>
            <a:off x="8518441" y="5908136"/>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lang="en-US" sz="1800" b="1" dirty="0">
                <a:solidFill>
                  <a:srgbClr val="000000"/>
                </a:solidFill>
              </a:rPr>
              <a:t>Wages</a:t>
            </a:r>
            <a:endParaRPr kumimoji="0" lang="en-US" sz="1800" b="1" i="0" u="none" strike="noStrike" cap="none" spc="0" normalizeH="0" baseline="0" dirty="0">
              <a:ln>
                <a:noFill/>
              </a:ln>
              <a:solidFill>
                <a:srgbClr val="000000"/>
              </a:solidFill>
              <a:effectLst/>
              <a:uFillTx/>
              <a:sym typeface="Helvetica"/>
            </a:endParaRPr>
          </a:p>
        </p:txBody>
      </p:sp>
      <p:sp>
        <p:nvSpPr>
          <p:cNvPr id="10" name="TextBox 9"/>
          <p:cNvSpPr txBox="1"/>
          <p:nvPr/>
        </p:nvSpPr>
        <p:spPr>
          <a:xfrm>
            <a:off x="8478340" y="6352319"/>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n-lt"/>
                <a:ea typeface="+mn-ea"/>
                <a:cs typeface="+mn-cs"/>
                <a:sym typeface="Helvetica"/>
              </a:rPr>
              <a:t>Transition</a:t>
            </a:r>
          </a:p>
        </p:txBody>
      </p:sp>
      <p:grpSp>
        <p:nvGrpSpPr>
          <p:cNvPr id="11" name="Group 10"/>
          <p:cNvGrpSpPr/>
          <p:nvPr/>
        </p:nvGrpSpPr>
        <p:grpSpPr>
          <a:xfrm>
            <a:off x="1098968" y="270852"/>
            <a:ext cx="10282906" cy="5543352"/>
            <a:chOff x="1098968" y="2004762"/>
            <a:chExt cx="10282906" cy="5824344"/>
          </a:xfrm>
        </p:grpSpPr>
        <p:pic>
          <p:nvPicPr>
            <p:cNvPr id="12" name="Picture 11"/>
            <p:cNvPicPr>
              <a:picLocks noChangeAspect="1"/>
            </p:cNvPicPr>
            <p:nvPr/>
          </p:nvPicPr>
          <p:blipFill rotWithShape="1">
            <a:blip r:embed="rId7"/>
            <a:srcRect r="26209"/>
            <a:stretch/>
          </p:blipFill>
          <p:spPr>
            <a:xfrm>
              <a:off x="1098968" y="2004762"/>
              <a:ext cx="10282906" cy="5238750"/>
            </a:xfrm>
            <a:prstGeom prst="rect">
              <a:avLst/>
            </a:prstGeom>
          </p:spPr>
        </p:pic>
        <p:pic>
          <p:nvPicPr>
            <p:cNvPr id="13" name="Picture 12"/>
            <p:cNvPicPr>
              <a:picLocks noChangeAspect="1"/>
            </p:cNvPicPr>
            <p:nvPr/>
          </p:nvPicPr>
          <p:blipFill>
            <a:blip r:embed="rId8"/>
            <a:stretch>
              <a:fillRect/>
            </a:stretch>
          </p:blipFill>
          <p:spPr>
            <a:xfrm>
              <a:off x="1854705" y="7498242"/>
              <a:ext cx="247650" cy="190500"/>
            </a:xfrm>
            <a:prstGeom prst="rect">
              <a:avLst/>
            </a:prstGeom>
          </p:spPr>
        </p:pic>
        <p:pic>
          <p:nvPicPr>
            <p:cNvPr id="14" name="Picture 13"/>
            <p:cNvPicPr>
              <a:picLocks noChangeAspect="1"/>
            </p:cNvPicPr>
            <p:nvPr/>
          </p:nvPicPr>
          <p:blipFill>
            <a:blip r:embed="rId9"/>
            <a:stretch>
              <a:fillRect/>
            </a:stretch>
          </p:blipFill>
          <p:spPr>
            <a:xfrm>
              <a:off x="7998079" y="7464904"/>
              <a:ext cx="257175" cy="257175"/>
            </a:xfrm>
            <a:prstGeom prst="rect">
              <a:avLst/>
            </a:prstGeom>
          </p:spPr>
        </p:pic>
        <p:sp>
          <p:nvSpPr>
            <p:cNvPr id="15" name="TextBox 14"/>
            <p:cNvSpPr txBox="1"/>
            <p:nvPr/>
          </p:nvSpPr>
          <p:spPr>
            <a:xfrm>
              <a:off x="2410414" y="7395860"/>
              <a:ext cx="1692354"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n-lt"/>
                  <a:ea typeface="+mn-ea"/>
                  <a:cs typeface="+mn-cs"/>
                  <a:sym typeface="Helvetica"/>
                </a:rPr>
                <a:t>Literacy Gains</a:t>
              </a:r>
            </a:p>
          </p:txBody>
        </p:sp>
        <p:sp>
          <p:nvSpPr>
            <p:cNvPr id="16" name="TextBox 15"/>
            <p:cNvSpPr txBox="1"/>
            <p:nvPr/>
          </p:nvSpPr>
          <p:spPr>
            <a:xfrm>
              <a:off x="8518441" y="7449515"/>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n-lt"/>
                  <a:ea typeface="+mn-ea"/>
                  <a:cs typeface="+mn-cs"/>
                  <a:sym typeface="Helvetica"/>
                </a:rPr>
                <a:t>Employment</a:t>
              </a:r>
            </a:p>
          </p:txBody>
        </p:sp>
        <p:pic>
          <p:nvPicPr>
            <p:cNvPr id="17" name="Picture 16"/>
            <p:cNvPicPr>
              <a:picLocks noChangeAspect="1"/>
            </p:cNvPicPr>
            <p:nvPr/>
          </p:nvPicPr>
          <p:blipFill>
            <a:blip r:embed="rId8"/>
            <a:stretch>
              <a:fillRect/>
            </a:stretch>
          </p:blipFill>
          <p:spPr>
            <a:xfrm>
              <a:off x="4516339" y="4793989"/>
              <a:ext cx="247650" cy="190500"/>
            </a:xfrm>
            <a:prstGeom prst="rect">
              <a:avLst/>
            </a:prstGeom>
          </p:spPr>
        </p:pic>
        <p:pic>
          <p:nvPicPr>
            <p:cNvPr id="18" name="Picture 17"/>
            <p:cNvPicPr>
              <a:picLocks noChangeAspect="1"/>
            </p:cNvPicPr>
            <p:nvPr/>
          </p:nvPicPr>
          <p:blipFill>
            <a:blip r:embed="rId8"/>
            <a:stretch>
              <a:fillRect/>
            </a:stretch>
          </p:blipFill>
          <p:spPr>
            <a:xfrm>
              <a:off x="4516339" y="6000000"/>
              <a:ext cx="247650" cy="190500"/>
            </a:xfrm>
            <a:prstGeom prst="rect">
              <a:avLst/>
            </a:prstGeom>
          </p:spPr>
        </p:pic>
      </p:grpSp>
      <p:pic>
        <p:nvPicPr>
          <p:cNvPr id="19" name="Picture 18">
            <a:extLst>
              <a:ext uri="{FF2B5EF4-FFF2-40B4-BE49-F238E27FC236}">
                <a16:creationId xmlns:a16="http://schemas.microsoft.com/office/drawing/2014/main" id="{67FBA2BC-F977-4EA8-A3B0-AD6733C98A9D}"/>
              </a:ext>
            </a:extLst>
          </p:cNvPr>
          <p:cNvPicPr>
            <a:picLocks noChangeAspect="1"/>
          </p:cNvPicPr>
          <p:nvPr/>
        </p:nvPicPr>
        <p:blipFill>
          <a:blip r:embed="rId10"/>
          <a:stretch>
            <a:fillRect/>
          </a:stretch>
        </p:blipFill>
        <p:spPr>
          <a:xfrm>
            <a:off x="9912720" y="6207470"/>
            <a:ext cx="2188654" cy="548688"/>
          </a:xfrm>
          <a:prstGeom prst="rect">
            <a:avLst/>
          </a:prstGeom>
        </p:spPr>
      </p:pic>
    </p:spTree>
    <p:extLst>
      <p:ext uri="{BB962C8B-B14F-4D97-AF65-F5344CB8AC3E}">
        <p14:creationId xmlns:p14="http://schemas.microsoft.com/office/powerpoint/2010/main" val="30368011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lum bright="-3000" contrast="8000"/>
          </a:blip>
          <a:srcRect l="17783"/>
          <a:stretch/>
        </p:blipFill>
        <p:spPr>
          <a:xfrm>
            <a:off x="4481952" y="2413136"/>
            <a:ext cx="5840083" cy="2221859"/>
          </a:xfrm>
          <a:prstGeom prst="rect">
            <a:avLst/>
          </a:prstGeom>
          <a:ln>
            <a:solidFill>
              <a:schemeClr val="accent1"/>
            </a:solidFill>
          </a:ln>
        </p:spPr>
      </p:pic>
      <p:pic>
        <p:nvPicPr>
          <p:cNvPr id="4" name="Picture 3"/>
          <p:cNvPicPr>
            <a:picLocks noChangeAspect="1"/>
          </p:cNvPicPr>
          <p:nvPr/>
        </p:nvPicPr>
        <p:blipFill>
          <a:blip r:embed="rId4"/>
          <a:stretch>
            <a:fillRect/>
          </a:stretch>
        </p:blipFill>
        <p:spPr>
          <a:xfrm>
            <a:off x="439949" y="223349"/>
            <a:ext cx="7318501" cy="2063600"/>
          </a:xfrm>
          <a:prstGeom prst="rect">
            <a:avLst/>
          </a:prstGeom>
          <a:ln>
            <a:solidFill>
              <a:schemeClr val="accent1"/>
            </a:solidFill>
          </a:ln>
        </p:spPr>
      </p:pic>
      <p:pic>
        <p:nvPicPr>
          <p:cNvPr id="5" name="Picture 4"/>
          <p:cNvPicPr>
            <a:picLocks noChangeAspect="1"/>
          </p:cNvPicPr>
          <p:nvPr/>
        </p:nvPicPr>
        <p:blipFill rotWithShape="1">
          <a:blip r:embed="rId5"/>
          <a:srcRect b="5287"/>
          <a:stretch/>
        </p:blipFill>
        <p:spPr>
          <a:xfrm>
            <a:off x="631543" y="4722167"/>
            <a:ext cx="10549351" cy="1946047"/>
          </a:xfrm>
          <a:prstGeom prst="rect">
            <a:avLst/>
          </a:prstGeom>
          <a:ln>
            <a:solidFill>
              <a:schemeClr val="accent1"/>
            </a:solidFill>
          </a:ln>
        </p:spPr>
      </p:pic>
      <p:pic>
        <p:nvPicPr>
          <p:cNvPr id="6" name="Picture 5"/>
          <p:cNvPicPr>
            <a:picLocks noChangeAspect="1"/>
          </p:cNvPicPr>
          <p:nvPr/>
        </p:nvPicPr>
        <p:blipFill>
          <a:blip r:embed="rId6"/>
          <a:stretch>
            <a:fillRect/>
          </a:stretch>
        </p:blipFill>
        <p:spPr>
          <a:xfrm>
            <a:off x="9558068" y="72458"/>
            <a:ext cx="2479870" cy="2301663"/>
          </a:xfrm>
          <a:prstGeom prst="rect">
            <a:avLst/>
          </a:prstGeom>
        </p:spPr>
      </p:pic>
      <p:sp>
        <p:nvSpPr>
          <p:cNvPr id="7" name="Left-Up Arrow 6"/>
          <p:cNvSpPr/>
          <p:nvPr/>
        </p:nvSpPr>
        <p:spPr>
          <a:xfrm rot="5400000">
            <a:off x="3766036" y="2205437"/>
            <a:ext cx="775164" cy="845390"/>
          </a:xfrm>
          <a:prstGeom prst="leftUpArrow">
            <a:avLst>
              <a:gd name="adj1" fmla="val 8892"/>
              <a:gd name="adj2" fmla="val 25000"/>
              <a:gd name="adj3" fmla="val 1721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9" name="Left-Up Arrow 8"/>
          <p:cNvSpPr/>
          <p:nvPr/>
        </p:nvSpPr>
        <p:spPr>
          <a:xfrm rot="10800000">
            <a:off x="3725182" y="4189340"/>
            <a:ext cx="856872" cy="843575"/>
          </a:xfrm>
          <a:prstGeom prst="leftUpArrow">
            <a:avLst>
              <a:gd name="adj1" fmla="val 8828"/>
              <a:gd name="adj2" fmla="val 25000"/>
              <a:gd name="adj3" fmla="val 18864"/>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0" name="TextBox 9"/>
          <p:cNvSpPr txBox="1"/>
          <p:nvPr/>
        </p:nvSpPr>
        <p:spPr>
          <a:xfrm>
            <a:off x="232408" y="2989011"/>
            <a:ext cx="4002657" cy="1200329"/>
          </a:xfrm>
          <a:prstGeom prst="rect">
            <a:avLst/>
          </a:prstGeom>
          <a:noFill/>
          <a:ln>
            <a:solidFill>
              <a:schemeClr val="accent1"/>
            </a:solidFill>
          </a:ln>
        </p:spPr>
        <p:txBody>
          <a:bodyPr wrap="square" rtlCol="0">
            <a:spAutoFit/>
          </a:bodyPr>
          <a:lstStyle/>
          <a:p>
            <a:r>
              <a:rPr lang="en-US" sz="3600" dirty="0"/>
              <a:t>In TE go to Records--Students--Records</a:t>
            </a:r>
          </a:p>
        </p:txBody>
      </p:sp>
    </p:spTree>
    <p:extLst>
      <p:ext uri="{BB962C8B-B14F-4D97-AF65-F5344CB8AC3E}">
        <p14:creationId xmlns:p14="http://schemas.microsoft.com/office/powerpoint/2010/main" val="26802043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64725" y="1319842"/>
            <a:ext cx="4427403" cy="3448386"/>
          </a:xfrm>
          <a:prstGeom prst="rect">
            <a:avLst/>
          </a:prstGeom>
          <a:ln>
            <a:solidFill>
              <a:srgbClr val="FF0000"/>
            </a:solidFill>
          </a:ln>
        </p:spPr>
      </p:pic>
      <p:sp>
        <p:nvSpPr>
          <p:cNvPr id="4" name="Rectangle 3"/>
          <p:cNvSpPr/>
          <p:nvPr/>
        </p:nvSpPr>
        <p:spPr>
          <a:xfrm>
            <a:off x="5055080" y="1319842"/>
            <a:ext cx="6633049" cy="3046988"/>
          </a:xfrm>
          <a:prstGeom prst="rect">
            <a:avLst/>
          </a:prstGeom>
        </p:spPr>
        <p:txBody>
          <a:bodyPr wrap="square">
            <a:spAutoFit/>
          </a:bodyPr>
          <a:lstStyle/>
          <a:p>
            <a:pPr marL="11113" indent="-11113">
              <a:tabLst>
                <a:tab pos="914400" algn="l"/>
              </a:tabLst>
            </a:pPr>
            <a:r>
              <a:rPr lang="en-US" sz="3200" dirty="0"/>
              <a:t>Record short term services such as counseling or mentorship that may be received outside of the classroom. </a:t>
            </a:r>
          </a:p>
          <a:p>
            <a:pPr marL="757238" indent="-588963">
              <a:buFont typeface="Arial" panose="020B0604020202020204" pitchFamily="34" charset="0"/>
              <a:buChar char="•"/>
            </a:pPr>
            <a:r>
              <a:rPr lang="en-US" sz="3200" dirty="0"/>
              <a:t>Supportive Services</a:t>
            </a:r>
          </a:p>
          <a:p>
            <a:pPr marL="757238" indent="-588963">
              <a:buFont typeface="Arial" panose="020B0604020202020204" pitchFamily="34" charset="0"/>
              <a:buChar char="•"/>
            </a:pPr>
            <a:r>
              <a:rPr lang="en-US" sz="3200" dirty="0"/>
              <a:t>Training Services</a:t>
            </a:r>
          </a:p>
          <a:p>
            <a:pPr marL="757238" indent="-588963">
              <a:buFont typeface="Arial" panose="020B0604020202020204" pitchFamily="34" charset="0"/>
              <a:buChar char="•"/>
            </a:pPr>
            <a:r>
              <a:rPr lang="en-US" sz="3200" dirty="0"/>
              <a:t>Transition Services</a:t>
            </a:r>
          </a:p>
        </p:txBody>
      </p:sp>
      <p:sp>
        <p:nvSpPr>
          <p:cNvPr id="5" name="Title 4"/>
          <p:cNvSpPr>
            <a:spLocks noGrp="1"/>
          </p:cNvSpPr>
          <p:nvPr>
            <p:ph type="title"/>
          </p:nvPr>
        </p:nvSpPr>
        <p:spPr>
          <a:xfrm>
            <a:off x="389627" y="321994"/>
            <a:ext cx="10515600" cy="566528"/>
          </a:xfrm>
        </p:spPr>
        <p:txBody>
          <a:bodyPr>
            <a:normAutofit fontScale="90000"/>
          </a:bodyPr>
          <a:lstStyle/>
          <a:p>
            <a:r>
              <a:rPr lang="en-US" b="1" dirty="0">
                <a:solidFill>
                  <a:srgbClr val="C00000"/>
                </a:solidFill>
              </a:rPr>
              <a:t>CAEP Short Term Services</a:t>
            </a:r>
            <a:endParaRPr lang="en-US" dirty="0"/>
          </a:p>
        </p:txBody>
      </p:sp>
      <p:pic>
        <p:nvPicPr>
          <p:cNvPr id="6" name="Picture 5">
            <a:extLst>
              <a:ext uri="{FF2B5EF4-FFF2-40B4-BE49-F238E27FC236}">
                <a16:creationId xmlns:a16="http://schemas.microsoft.com/office/drawing/2014/main" id="{944BB781-8882-4CCF-814F-34A0288A0E0A}"/>
              </a:ext>
            </a:extLst>
          </p:cNvPr>
          <p:cNvPicPr>
            <a:picLocks noChangeAspect="1"/>
          </p:cNvPicPr>
          <p:nvPr/>
        </p:nvPicPr>
        <p:blipFill>
          <a:blip r:embed="rId4"/>
          <a:stretch>
            <a:fillRect/>
          </a:stretch>
        </p:blipFill>
        <p:spPr>
          <a:xfrm>
            <a:off x="131723" y="6261662"/>
            <a:ext cx="2188654" cy="548688"/>
          </a:xfrm>
          <a:prstGeom prst="rect">
            <a:avLst/>
          </a:prstGeom>
        </p:spPr>
      </p:pic>
    </p:spTree>
    <p:extLst>
      <p:ext uri="{BB962C8B-B14F-4D97-AF65-F5344CB8AC3E}">
        <p14:creationId xmlns:p14="http://schemas.microsoft.com/office/powerpoint/2010/main" val="22781597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27804" y="1473410"/>
            <a:ext cx="5124450" cy="1533525"/>
          </a:xfrm>
          <a:prstGeom prst="rect">
            <a:avLst/>
          </a:prstGeom>
          <a:ln>
            <a:solidFill>
              <a:srgbClr val="FF0000"/>
            </a:solidFill>
          </a:ln>
        </p:spPr>
      </p:pic>
      <p:sp>
        <p:nvSpPr>
          <p:cNvPr id="3" name="TextBox 2"/>
          <p:cNvSpPr txBox="1"/>
          <p:nvPr/>
        </p:nvSpPr>
        <p:spPr>
          <a:xfrm>
            <a:off x="327803" y="3410669"/>
            <a:ext cx="11240219" cy="2062103"/>
          </a:xfrm>
          <a:prstGeom prst="rect">
            <a:avLst/>
          </a:prstGeom>
          <a:noFill/>
          <a:ln>
            <a:solidFill>
              <a:srgbClr val="FF0000"/>
            </a:solidFill>
          </a:ln>
        </p:spPr>
        <p:txBody>
          <a:bodyPr wrap="square" rtlCol="0">
            <a:spAutoFit/>
          </a:bodyPr>
          <a:lstStyle/>
          <a:p>
            <a:r>
              <a:rPr lang="en-US" sz="3200" dirty="0"/>
              <a:t>Services that better enable an individual to participate in adult education activities, or related activities such as WIOA Title I -- such as transportation, child care, dependent care, housing, and personal needs</a:t>
            </a:r>
          </a:p>
        </p:txBody>
      </p:sp>
      <p:sp>
        <p:nvSpPr>
          <p:cNvPr id="4" name="Title 3"/>
          <p:cNvSpPr>
            <a:spLocks noGrp="1"/>
          </p:cNvSpPr>
          <p:nvPr>
            <p:ph type="title"/>
          </p:nvPr>
        </p:nvSpPr>
        <p:spPr>
          <a:xfrm>
            <a:off x="327803" y="425511"/>
            <a:ext cx="10515600" cy="704550"/>
          </a:xfrm>
        </p:spPr>
        <p:txBody>
          <a:bodyPr/>
          <a:lstStyle/>
          <a:p>
            <a:r>
              <a:rPr lang="en-US" dirty="0"/>
              <a:t>Supportive Services</a:t>
            </a:r>
          </a:p>
        </p:txBody>
      </p:sp>
      <p:pic>
        <p:nvPicPr>
          <p:cNvPr id="6" name="Picture 5">
            <a:extLst>
              <a:ext uri="{FF2B5EF4-FFF2-40B4-BE49-F238E27FC236}">
                <a16:creationId xmlns:a16="http://schemas.microsoft.com/office/drawing/2014/main" id="{70D183C7-05C8-4377-BB3C-6868DC66A9A5}"/>
              </a:ext>
            </a:extLst>
          </p:cNvPr>
          <p:cNvPicPr>
            <a:picLocks noChangeAspect="1"/>
          </p:cNvPicPr>
          <p:nvPr/>
        </p:nvPicPr>
        <p:blipFill>
          <a:blip r:embed="rId4"/>
          <a:stretch>
            <a:fillRect/>
          </a:stretch>
        </p:blipFill>
        <p:spPr>
          <a:xfrm>
            <a:off x="100900" y="6158145"/>
            <a:ext cx="2188654" cy="548688"/>
          </a:xfrm>
          <a:prstGeom prst="rect">
            <a:avLst/>
          </a:prstGeom>
        </p:spPr>
      </p:pic>
    </p:spTree>
    <p:extLst>
      <p:ext uri="{BB962C8B-B14F-4D97-AF65-F5344CB8AC3E}">
        <p14:creationId xmlns:p14="http://schemas.microsoft.com/office/powerpoint/2010/main" val="24634530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465647" y="1112047"/>
            <a:ext cx="5874768" cy="1614238"/>
          </a:xfrm>
          <a:prstGeom prst="rect">
            <a:avLst/>
          </a:prstGeom>
          <a:ln>
            <a:solidFill>
              <a:srgbClr val="FF0000"/>
            </a:solidFill>
          </a:ln>
        </p:spPr>
      </p:pic>
      <p:sp>
        <p:nvSpPr>
          <p:cNvPr id="4" name="TextBox 3"/>
          <p:cNvSpPr txBox="1"/>
          <p:nvPr/>
        </p:nvSpPr>
        <p:spPr>
          <a:xfrm>
            <a:off x="465647" y="2823786"/>
            <a:ext cx="11412927" cy="3785652"/>
          </a:xfrm>
          <a:prstGeom prst="rect">
            <a:avLst/>
          </a:prstGeom>
          <a:noFill/>
          <a:ln>
            <a:solidFill>
              <a:srgbClr val="FF0000"/>
            </a:solidFill>
          </a:ln>
        </p:spPr>
        <p:txBody>
          <a:bodyPr wrap="square" rtlCol="0">
            <a:spAutoFit/>
          </a:bodyPr>
          <a:lstStyle/>
          <a:p>
            <a:r>
              <a:rPr lang="en-US" sz="2400" dirty="0"/>
              <a:t>Services that help individuals:</a:t>
            </a:r>
          </a:p>
          <a:p>
            <a:pPr marL="285750" indent="-285750">
              <a:buFont typeface="Arial" panose="020B0604020202020204" pitchFamily="34" charset="0"/>
              <a:buChar char="•"/>
            </a:pPr>
            <a:r>
              <a:rPr lang="en-US" sz="2400" dirty="0"/>
              <a:t>Select programs that relate to economic priorities in local planning region</a:t>
            </a:r>
          </a:p>
          <a:p>
            <a:pPr marL="285750" indent="-285750">
              <a:buFont typeface="Arial" panose="020B0604020202020204" pitchFamily="34" charset="0"/>
              <a:buChar char="•"/>
            </a:pPr>
            <a:r>
              <a:rPr lang="en-US" sz="2400" dirty="0"/>
              <a:t>Enroll/meet minimum qualifications for longer term employment and/or employment training programs</a:t>
            </a:r>
          </a:p>
          <a:p>
            <a:r>
              <a:rPr lang="en-US" sz="2400" dirty="0"/>
              <a:t>Services administered to individuals who have been determined to:</a:t>
            </a:r>
          </a:p>
          <a:p>
            <a:pPr marL="285750" indent="-285750">
              <a:buFont typeface="Arial" panose="020B0604020202020204" pitchFamily="34" charset="0"/>
              <a:buChar char="•"/>
            </a:pPr>
            <a:r>
              <a:rPr lang="en-US" sz="2400" dirty="0"/>
              <a:t>Be unlikely to obtain/retain employment</a:t>
            </a:r>
          </a:p>
          <a:p>
            <a:pPr marL="285750" indent="-285750">
              <a:buFont typeface="Arial" panose="020B0604020202020204" pitchFamily="34" charset="0"/>
              <a:buChar char="•"/>
            </a:pPr>
            <a:r>
              <a:rPr lang="en-US" sz="2400" dirty="0"/>
              <a:t>Be in need of additional services in order to attain economic self-sufficiency/permanent employment</a:t>
            </a:r>
          </a:p>
          <a:p>
            <a:pPr marL="285750" indent="-285750">
              <a:buFont typeface="Arial" panose="020B0604020202020204" pitchFamily="34" charset="0"/>
              <a:buChar char="•"/>
            </a:pPr>
            <a:r>
              <a:rPr lang="en-US" sz="2400" dirty="0"/>
              <a:t>Have skills sufficient to enroll in appropriate training program that provides skills necessary for self-sufficiency</a:t>
            </a:r>
          </a:p>
        </p:txBody>
      </p:sp>
      <p:sp>
        <p:nvSpPr>
          <p:cNvPr id="2" name="Title 1"/>
          <p:cNvSpPr>
            <a:spLocks noGrp="1"/>
          </p:cNvSpPr>
          <p:nvPr>
            <p:ph type="title"/>
          </p:nvPr>
        </p:nvSpPr>
        <p:spPr>
          <a:xfrm>
            <a:off x="465647" y="347874"/>
            <a:ext cx="10515600" cy="666672"/>
          </a:xfrm>
        </p:spPr>
        <p:txBody>
          <a:bodyPr>
            <a:normAutofit fontScale="90000"/>
          </a:bodyPr>
          <a:lstStyle/>
          <a:p>
            <a:r>
              <a:rPr lang="en-US" dirty="0"/>
              <a:t>Training Services</a:t>
            </a:r>
          </a:p>
        </p:txBody>
      </p:sp>
      <p:pic>
        <p:nvPicPr>
          <p:cNvPr id="6" name="Picture 5">
            <a:extLst>
              <a:ext uri="{FF2B5EF4-FFF2-40B4-BE49-F238E27FC236}">
                <a16:creationId xmlns:a16="http://schemas.microsoft.com/office/drawing/2014/main" id="{66C8EB52-F419-420B-986B-B5B10F91FCEE}"/>
              </a:ext>
            </a:extLst>
          </p:cNvPr>
          <p:cNvPicPr>
            <a:picLocks noChangeAspect="1"/>
          </p:cNvPicPr>
          <p:nvPr/>
        </p:nvPicPr>
        <p:blipFill>
          <a:blip r:embed="rId4"/>
          <a:stretch>
            <a:fillRect/>
          </a:stretch>
        </p:blipFill>
        <p:spPr>
          <a:xfrm>
            <a:off x="9886920" y="6235782"/>
            <a:ext cx="2188654" cy="548688"/>
          </a:xfrm>
          <a:prstGeom prst="rect">
            <a:avLst/>
          </a:prstGeom>
        </p:spPr>
      </p:pic>
    </p:spTree>
    <p:extLst>
      <p:ext uri="{BB962C8B-B14F-4D97-AF65-F5344CB8AC3E}">
        <p14:creationId xmlns:p14="http://schemas.microsoft.com/office/powerpoint/2010/main" val="34016043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610319" y="1297467"/>
            <a:ext cx="6019800" cy="1504950"/>
          </a:xfrm>
          <a:prstGeom prst="rect">
            <a:avLst/>
          </a:prstGeom>
          <a:ln>
            <a:solidFill>
              <a:srgbClr val="FF0000"/>
            </a:solidFill>
          </a:ln>
        </p:spPr>
      </p:pic>
      <p:sp>
        <p:nvSpPr>
          <p:cNvPr id="4" name="TextBox 3"/>
          <p:cNvSpPr txBox="1"/>
          <p:nvPr/>
        </p:nvSpPr>
        <p:spPr>
          <a:xfrm>
            <a:off x="610319" y="3163293"/>
            <a:ext cx="10914572" cy="3108543"/>
          </a:xfrm>
          <a:prstGeom prst="rect">
            <a:avLst/>
          </a:prstGeom>
          <a:noFill/>
          <a:ln>
            <a:solidFill>
              <a:srgbClr val="FF0000"/>
            </a:solidFill>
          </a:ln>
        </p:spPr>
        <p:txBody>
          <a:bodyPr wrap="square" rtlCol="0">
            <a:spAutoFit/>
          </a:bodyPr>
          <a:lstStyle/>
          <a:p>
            <a:r>
              <a:rPr lang="en-US" sz="2800" dirty="0"/>
              <a:t>Services that help individuals:</a:t>
            </a:r>
          </a:p>
          <a:p>
            <a:pPr marL="457200" indent="-457200">
              <a:buFont typeface="Arial" panose="020B0604020202020204" pitchFamily="34" charset="0"/>
              <a:buChar char="•"/>
            </a:pPr>
            <a:r>
              <a:rPr lang="en-US" sz="2800" dirty="0"/>
              <a:t>Facilitate successful transition from school to postsecondary life, such as attaining employment, enrolling in college, or accessing designated pre-employment transition services.</a:t>
            </a:r>
            <a:br>
              <a:rPr lang="en-US" sz="2800" dirty="0"/>
            </a:br>
            <a:endParaRPr lang="en-US" sz="2800" dirty="0"/>
          </a:p>
          <a:p>
            <a:pPr marL="457200" indent="-457200">
              <a:buFont typeface="Arial" panose="020B0604020202020204" pitchFamily="34" charset="0"/>
              <a:buChar char="•"/>
            </a:pPr>
            <a:r>
              <a:rPr lang="en-US" sz="2800" dirty="0"/>
              <a:t>Provide opportunities to receive training and other services necessary to achieve competitive employment or postsecondary enrollment</a:t>
            </a:r>
          </a:p>
        </p:txBody>
      </p:sp>
      <p:sp>
        <p:nvSpPr>
          <p:cNvPr id="2" name="Title 1"/>
          <p:cNvSpPr>
            <a:spLocks noGrp="1"/>
          </p:cNvSpPr>
          <p:nvPr>
            <p:ph type="title"/>
          </p:nvPr>
        </p:nvSpPr>
        <p:spPr>
          <a:xfrm>
            <a:off x="610319" y="350207"/>
            <a:ext cx="10515600" cy="724140"/>
          </a:xfrm>
        </p:spPr>
        <p:txBody>
          <a:bodyPr/>
          <a:lstStyle/>
          <a:p>
            <a:r>
              <a:rPr lang="en-US" dirty="0"/>
              <a:t>Transition Services</a:t>
            </a:r>
          </a:p>
        </p:txBody>
      </p:sp>
      <p:pic>
        <p:nvPicPr>
          <p:cNvPr id="6" name="Picture 5">
            <a:extLst>
              <a:ext uri="{FF2B5EF4-FFF2-40B4-BE49-F238E27FC236}">
                <a16:creationId xmlns:a16="http://schemas.microsoft.com/office/drawing/2014/main" id="{45016113-DBA6-4D34-AD22-EE7A074F0F79}"/>
              </a:ext>
            </a:extLst>
          </p:cNvPr>
          <p:cNvPicPr>
            <a:picLocks noChangeAspect="1"/>
          </p:cNvPicPr>
          <p:nvPr/>
        </p:nvPicPr>
        <p:blipFill>
          <a:blip r:embed="rId4"/>
          <a:stretch>
            <a:fillRect/>
          </a:stretch>
        </p:blipFill>
        <p:spPr>
          <a:xfrm>
            <a:off x="162544" y="6271836"/>
            <a:ext cx="2188654" cy="548688"/>
          </a:xfrm>
          <a:prstGeom prst="rect">
            <a:avLst/>
          </a:prstGeom>
        </p:spPr>
      </p:pic>
    </p:spTree>
    <p:extLst>
      <p:ext uri="{BB962C8B-B14F-4D97-AF65-F5344CB8AC3E}">
        <p14:creationId xmlns:p14="http://schemas.microsoft.com/office/powerpoint/2010/main" val="40721902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89627" y="1237954"/>
            <a:ext cx="4427403" cy="3448386"/>
          </a:xfrm>
          <a:prstGeom prst="rect">
            <a:avLst/>
          </a:prstGeom>
          <a:ln>
            <a:solidFill>
              <a:srgbClr val="FF0000"/>
            </a:solidFill>
          </a:ln>
        </p:spPr>
      </p:pic>
      <p:sp>
        <p:nvSpPr>
          <p:cNvPr id="4" name="Rectangle 3"/>
          <p:cNvSpPr/>
          <p:nvPr/>
        </p:nvSpPr>
        <p:spPr>
          <a:xfrm>
            <a:off x="5041433" y="1115122"/>
            <a:ext cx="6633049" cy="5509200"/>
          </a:xfrm>
          <a:prstGeom prst="rect">
            <a:avLst/>
          </a:prstGeom>
        </p:spPr>
        <p:txBody>
          <a:bodyPr wrap="square">
            <a:spAutoFit/>
          </a:bodyPr>
          <a:lstStyle/>
          <a:p>
            <a:pPr marL="11113" indent="-11113">
              <a:tabLst>
                <a:tab pos="914400" algn="l"/>
              </a:tabLst>
            </a:pPr>
            <a:r>
              <a:rPr lang="en-US" sz="3200" dirty="0"/>
              <a:t>Record short term services received outside of the classroom. </a:t>
            </a:r>
          </a:p>
          <a:p>
            <a:pPr marL="11113" indent="-11113">
              <a:tabLst>
                <a:tab pos="914400" algn="l"/>
              </a:tabLst>
            </a:pPr>
            <a:endParaRPr lang="en-US" sz="3200" i="1" dirty="0"/>
          </a:p>
          <a:p>
            <a:pPr marL="11113" indent="-11113">
              <a:tabLst>
                <a:tab pos="914400" algn="l"/>
              </a:tabLst>
            </a:pPr>
            <a:r>
              <a:rPr lang="en-US" sz="3200" i="1" dirty="0"/>
              <a:t>Current Examples:</a:t>
            </a:r>
          </a:p>
          <a:p>
            <a:pPr marL="757238" indent="-588963">
              <a:buFont typeface="Arial" panose="020B0604020202020204" pitchFamily="34" charset="0"/>
              <a:buChar char="•"/>
            </a:pPr>
            <a:r>
              <a:rPr lang="en-US" sz="3200" i="1" dirty="0"/>
              <a:t>Additional Health Care needs &amp; requirements</a:t>
            </a:r>
          </a:p>
          <a:p>
            <a:pPr marL="757238" indent="-588963">
              <a:buFont typeface="Arial" panose="020B0604020202020204" pitchFamily="34" charset="0"/>
              <a:buChar char="•"/>
            </a:pPr>
            <a:r>
              <a:rPr lang="en-US" sz="3200" i="1" dirty="0"/>
              <a:t>Financial services</a:t>
            </a:r>
          </a:p>
          <a:p>
            <a:pPr marL="757238" indent="-588963">
              <a:buFont typeface="Arial" panose="020B0604020202020204" pitchFamily="34" charset="0"/>
              <a:buChar char="•"/>
            </a:pPr>
            <a:r>
              <a:rPr lang="en-US" sz="3200" i="1" dirty="0"/>
              <a:t>Services to assist with new software applications</a:t>
            </a:r>
          </a:p>
          <a:p>
            <a:pPr marL="757238" indent="-588963">
              <a:buFont typeface="Arial" panose="020B0604020202020204" pitchFamily="34" charset="0"/>
              <a:buChar char="•"/>
            </a:pPr>
            <a:r>
              <a:rPr lang="en-US" sz="3200" i="1" dirty="0"/>
              <a:t>Skill upgrades to work remotely</a:t>
            </a:r>
          </a:p>
          <a:p>
            <a:pPr marL="757238" indent="-588963">
              <a:buFont typeface="Arial" panose="020B0604020202020204" pitchFamily="34" charset="0"/>
              <a:buChar char="•"/>
            </a:pPr>
            <a:r>
              <a:rPr lang="en-US" sz="3200" i="1" dirty="0"/>
              <a:t>Job seeking skills</a:t>
            </a:r>
          </a:p>
        </p:txBody>
      </p:sp>
      <p:sp>
        <p:nvSpPr>
          <p:cNvPr id="5" name="Title 4"/>
          <p:cNvSpPr>
            <a:spLocks noGrp="1"/>
          </p:cNvSpPr>
          <p:nvPr>
            <p:ph type="title"/>
          </p:nvPr>
        </p:nvSpPr>
        <p:spPr>
          <a:xfrm>
            <a:off x="389627" y="321994"/>
            <a:ext cx="10515600" cy="566528"/>
          </a:xfrm>
        </p:spPr>
        <p:txBody>
          <a:bodyPr>
            <a:normAutofit fontScale="90000"/>
          </a:bodyPr>
          <a:lstStyle/>
          <a:p>
            <a:r>
              <a:rPr lang="en-US" b="1" dirty="0">
                <a:solidFill>
                  <a:srgbClr val="C00000"/>
                </a:solidFill>
              </a:rPr>
              <a:t>CAEP Short Term Services – COVID-19 Update</a:t>
            </a:r>
            <a:endParaRPr lang="en-US" dirty="0"/>
          </a:p>
        </p:txBody>
      </p:sp>
      <p:pic>
        <p:nvPicPr>
          <p:cNvPr id="6" name="Picture 5">
            <a:extLst>
              <a:ext uri="{FF2B5EF4-FFF2-40B4-BE49-F238E27FC236}">
                <a16:creationId xmlns:a16="http://schemas.microsoft.com/office/drawing/2014/main" id="{A2F825C0-424E-492B-A329-652335989537}"/>
              </a:ext>
            </a:extLst>
          </p:cNvPr>
          <p:cNvPicPr>
            <a:picLocks noChangeAspect="1"/>
          </p:cNvPicPr>
          <p:nvPr/>
        </p:nvPicPr>
        <p:blipFill>
          <a:blip r:embed="rId4"/>
          <a:stretch>
            <a:fillRect/>
          </a:stretch>
        </p:blipFill>
        <p:spPr>
          <a:xfrm>
            <a:off x="152269" y="6189743"/>
            <a:ext cx="2188654" cy="548688"/>
          </a:xfrm>
          <a:prstGeom prst="rect">
            <a:avLst/>
          </a:prstGeom>
        </p:spPr>
      </p:pic>
    </p:spTree>
    <p:extLst>
      <p:ext uri="{BB962C8B-B14F-4D97-AF65-F5344CB8AC3E}">
        <p14:creationId xmlns:p14="http://schemas.microsoft.com/office/powerpoint/2010/main" val="11827960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89627" y="1237954"/>
            <a:ext cx="4427403" cy="3448386"/>
          </a:xfrm>
          <a:prstGeom prst="rect">
            <a:avLst/>
          </a:prstGeom>
          <a:ln>
            <a:solidFill>
              <a:srgbClr val="FF0000"/>
            </a:solidFill>
          </a:ln>
        </p:spPr>
      </p:pic>
      <p:sp>
        <p:nvSpPr>
          <p:cNvPr id="4" name="Rectangle 3"/>
          <p:cNvSpPr/>
          <p:nvPr/>
        </p:nvSpPr>
        <p:spPr>
          <a:xfrm>
            <a:off x="5041433" y="1115122"/>
            <a:ext cx="6633049" cy="4524315"/>
          </a:xfrm>
          <a:prstGeom prst="rect">
            <a:avLst/>
          </a:prstGeom>
        </p:spPr>
        <p:txBody>
          <a:bodyPr wrap="square">
            <a:spAutoFit/>
          </a:bodyPr>
          <a:lstStyle/>
          <a:p>
            <a:pPr marL="11113" indent="-11113">
              <a:tabLst>
                <a:tab pos="914400" algn="l"/>
              </a:tabLst>
            </a:pPr>
            <a:r>
              <a:rPr lang="en-US" sz="3200" dirty="0"/>
              <a:t>Record short term services received outside of the classroom. </a:t>
            </a:r>
          </a:p>
          <a:p>
            <a:pPr marL="11113" indent="-11113">
              <a:tabLst>
                <a:tab pos="914400" algn="l"/>
              </a:tabLst>
            </a:pPr>
            <a:endParaRPr lang="en-US" sz="3200" i="1" dirty="0"/>
          </a:p>
          <a:p>
            <a:pPr marL="11113" indent="-11113">
              <a:tabLst>
                <a:tab pos="914400" algn="l"/>
              </a:tabLst>
            </a:pPr>
            <a:r>
              <a:rPr lang="en-US" sz="3200" i="1" dirty="0"/>
              <a:t>Current Examples:</a:t>
            </a:r>
          </a:p>
          <a:p>
            <a:pPr marL="757238" indent="-588963">
              <a:buFont typeface="Arial" panose="020B0604020202020204" pitchFamily="34" charset="0"/>
              <a:buChar char="•"/>
            </a:pPr>
            <a:r>
              <a:rPr lang="en-US" sz="3200" i="1" dirty="0"/>
              <a:t>Prerequisite training</a:t>
            </a:r>
          </a:p>
          <a:p>
            <a:pPr marL="757238" indent="-588963">
              <a:buFont typeface="Arial" panose="020B0604020202020204" pitchFamily="34" charset="0"/>
              <a:buChar char="•"/>
            </a:pPr>
            <a:r>
              <a:rPr lang="en-US" sz="3200" i="1" dirty="0"/>
              <a:t>Assessment/Testing</a:t>
            </a:r>
          </a:p>
          <a:p>
            <a:pPr marL="757238" indent="-588963">
              <a:buFont typeface="Arial" panose="020B0604020202020204" pitchFamily="34" charset="0"/>
              <a:buChar char="•"/>
            </a:pPr>
            <a:r>
              <a:rPr lang="en-US" sz="3200" i="1" dirty="0"/>
              <a:t>Job Readiness Training</a:t>
            </a:r>
          </a:p>
          <a:p>
            <a:pPr marL="757238" indent="-588963">
              <a:buFont typeface="Arial" panose="020B0604020202020204" pitchFamily="34" charset="0"/>
              <a:buChar char="•"/>
            </a:pPr>
            <a:r>
              <a:rPr lang="en-US" sz="3200" i="1" dirty="0"/>
              <a:t>Emergency Financial Services</a:t>
            </a:r>
          </a:p>
          <a:p>
            <a:pPr marL="757238" indent="-588963">
              <a:buFont typeface="Arial" panose="020B0604020202020204" pitchFamily="34" charset="0"/>
              <a:buChar char="•"/>
            </a:pPr>
            <a:r>
              <a:rPr lang="en-US" sz="3200" i="1" dirty="0"/>
              <a:t>Health Care Services</a:t>
            </a:r>
          </a:p>
        </p:txBody>
      </p:sp>
      <p:sp>
        <p:nvSpPr>
          <p:cNvPr id="5" name="Title 4"/>
          <p:cNvSpPr>
            <a:spLocks noGrp="1"/>
          </p:cNvSpPr>
          <p:nvPr>
            <p:ph type="title"/>
          </p:nvPr>
        </p:nvSpPr>
        <p:spPr>
          <a:xfrm>
            <a:off x="389627" y="321994"/>
            <a:ext cx="10515600" cy="566528"/>
          </a:xfrm>
        </p:spPr>
        <p:txBody>
          <a:bodyPr>
            <a:normAutofit fontScale="90000"/>
          </a:bodyPr>
          <a:lstStyle/>
          <a:p>
            <a:r>
              <a:rPr lang="en-US" b="1" dirty="0">
                <a:solidFill>
                  <a:srgbClr val="C00000"/>
                </a:solidFill>
              </a:rPr>
              <a:t>CAEP Short Term Services– COVID-19 Update</a:t>
            </a:r>
            <a:endParaRPr lang="en-US" dirty="0"/>
          </a:p>
        </p:txBody>
      </p:sp>
      <p:pic>
        <p:nvPicPr>
          <p:cNvPr id="6" name="Picture 5">
            <a:extLst>
              <a:ext uri="{FF2B5EF4-FFF2-40B4-BE49-F238E27FC236}">
                <a16:creationId xmlns:a16="http://schemas.microsoft.com/office/drawing/2014/main" id="{DC4C5E4E-846B-4ED2-9D59-7765C0D24355}"/>
              </a:ext>
            </a:extLst>
          </p:cNvPr>
          <p:cNvPicPr>
            <a:picLocks noChangeAspect="1"/>
          </p:cNvPicPr>
          <p:nvPr/>
        </p:nvPicPr>
        <p:blipFill>
          <a:blip r:embed="rId4"/>
          <a:stretch>
            <a:fillRect/>
          </a:stretch>
        </p:blipFill>
        <p:spPr>
          <a:xfrm>
            <a:off x="100899" y="6175258"/>
            <a:ext cx="2188654" cy="548688"/>
          </a:xfrm>
          <a:prstGeom prst="rect">
            <a:avLst/>
          </a:prstGeom>
        </p:spPr>
      </p:pic>
    </p:spTree>
    <p:extLst>
      <p:ext uri="{BB962C8B-B14F-4D97-AF65-F5344CB8AC3E}">
        <p14:creationId xmlns:p14="http://schemas.microsoft.com/office/powerpoint/2010/main" val="40184941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3763" y="76200"/>
            <a:ext cx="6858000" cy="1219200"/>
          </a:xfrm>
        </p:spPr>
        <p:txBody>
          <a:bodyPr/>
          <a:lstStyle/>
          <a:p>
            <a:r>
              <a:rPr lang="en-US" b="1" dirty="0"/>
              <a:t>OCTAE Memorandums</a:t>
            </a:r>
            <a:endParaRPr lang="en-US" dirty="0"/>
          </a:p>
        </p:txBody>
      </p:sp>
      <p:sp>
        <p:nvSpPr>
          <p:cNvPr id="3" name="Content Placeholder 2"/>
          <p:cNvSpPr>
            <a:spLocks noGrp="1"/>
          </p:cNvSpPr>
          <p:nvPr>
            <p:ph idx="1"/>
          </p:nvPr>
        </p:nvSpPr>
        <p:spPr>
          <a:xfrm>
            <a:off x="600501" y="1542197"/>
            <a:ext cx="11000096" cy="5179279"/>
          </a:xfrm>
        </p:spPr>
        <p:txBody>
          <a:bodyPr>
            <a:normAutofit/>
          </a:bodyPr>
          <a:lstStyle/>
          <a:p>
            <a:pPr marL="0" indent="0">
              <a:buNone/>
            </a:pPr>
            <a:r>
              <a:rPr lang="en-US" sz="3200" b="1" i="1" dirty="0"/>
              <a:t>OCTAE has disseminated Memorandum 20-3 (March 27, 2020) </a:t>
            </a:r>
            <a:r>
              <a:rPr lang="en-US" sz="3200" b="1" dirty="0"/>
              <a:t> 20-4 (April 17, 2020) and 20-5 (May 29, 2020)</a:t>
            </a:r>
          </a:p>
          <a:p>
            <a:pPr marL="0" indent="0">
              <a:buNone/>
            </a:pPr>
            <a:r>
              <a:rPr lang="en-US" sz="3200" dirty="0">
                <a:hlinkClick r:id="rId3"/>
              </a:rPr>
              <a:t>https://www2.ed.gov/policy/adulted/guid/memoranda.html</a:t>
            </a:r>
            <a:endParaRPr lang="en-US" sz="3200" dirty="0"/>
          </a:p>
          <a:p>
            <a:pPr marL="0" indent="0">
              <a:buNone/>
            </a:pPr>
            <a:endParaRPr lang="en-US" sz="3200" dirty="0"/>
          </a:p>
          <a:p>
            <a:r>
              <a:rPr lang="en-US" sz="3200" dirty="0"/>
              <a:t>Posted on CASAS Website: </a:t>
            </a:r>
            <a:r>
              <a:rPr lang="en-US" sz="3200" dirty="0">
                <a:hlinkClick r:id="rId4"/>
              </a:rPr>
              <a:t>https://www.casas.org/social-media-newsroom/2020/03/27/casas-testing-during-the-covid-19-pandemic</a:t>
            </a:r>
            <a:endParaRPr lang="en-US" sz="3200" dirty="0"/>
          </a:p>
          <a:p>
            <a:pPr marL="0" indent="0">
              <a:buNone/>
            </a:pPr>
            <a:endParaRPr lang="en-US" sz="3200"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4</a:t>
            </a:fld>
            <a:endParaRPr lang="en-US" altLang="en-US" dirty="0"/>
          </a:p>
        </p:txBody>
      </p:sp>
      <p:pic>
        <p:nvPicPr>
          <p:cNvPr id="6" name="Picture 5">
            <a:extLst>
              <a:ext uri="{FF2B5EF4-FFF2-40B4-BE49-F238E27FC236}">
                <a16:creationId xmlns:a16="http://schemas.microsoft.com/office/drawing/2014/main" id="{75097AF6-A74B-4C0E-91E2-77DFC7EAE1F0}"/>
              </a:ext>
            </a:extLst>
          </p:cNvPr>
          <p:cNvPicPr>
            <a:picLocks noChangeAspect="1"/>
          </p:cNvPicPr>
          <p:nvPr/>
        </p:nvPicPr>
        <p:blipFill>
          <a:blip r:embed="rId5"/>
          <a:stretch>
            <a:fillRect/>
          </a:stretch>
        </p:blipFill>
        <p:spPr>
          <a:xfrm>
            <a:off x="30824" y="6138727"/>
            <a:ext cx="2551786" cy="640080"/>
          </a:xfrm>
          <a:prstGeom prst="rect">
            <a:avLst/>
          </a:prstGeom>
        </p:spPr>
      </p:pic>
    </p:spTree>
    <p:extLst>
      <p:ext uri="{BB962C8B-B14F-4D97-AF65-F5344CB8AC3E}">
        <p14:creationId xmlns:p14="http://schemas.microsoft.com/office/powerpoint/2010/main" val="3205675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nvGraphicFramePr>
        <p:xfrm>
          <a:off x="1202313" y="1285339"/>
          <a:ext cx="9367877" cy="40302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p:cNvSpPr txBox="1"/>
          <p:nvPr/>
        </p:nvSpPr>
        <p:spPr>
          <a:xfrm>
            <a:off x="2126774" y="2695218"/>
            <a:ext cx="2233748" cy="923330"/>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Transportation</a:t>
            </a:r>
          </a:p>
          <a:p>
            <a:pPr marL="214312" indent="-214312" defTabSz="685797">
              <a:buFont typeface="Arial" panose="020B0604020202020204" pitchFamily="34" charset="0"/>
              <a:buChar char="•"/>
            </a:pPr>
            <a:r>
              <a:rPr lang="en-US" sz="1350" dirty="0">
                <a:solidFill>
                  <a:prstClr val="black"/>
                </a:solidFill>
                <a:latin typeface="Calibri" panose="020F0502020204030204"/>
              </a:rPr>
              <a:t>Child Care</a:t>
            </a:r>
          </a:p>
          <a:p>
            <a:pPr marL="214312" indent="-214312" defTabSz="685797">
              <a:buFont typeface="Arial" panose="020B0604020202020204" pitchFamily="34" charset="0"/>
              <a:buChar char="•"/>
            </a:pPr>
            <a:r>
              <a:rPr lang="en-US" sz="1350" dirty="0">
                <a:solidFill>
                  <a:prstClr val="black"/>
                </a:solidFill>
                <a:latin typeface="Calibri" panose="020F0502020204030204"/>
              </a:rPr>
              <a:t>Personal Counseling</a:t>
            </a:r>
          </a:p>
          <a:p>
            <a:pPr marL="214312" indent="-214312" defTabSz="685797">
              <a:buFont typeface="Arial" panose="020B0604020202020204" pitchFamily="34" charset="0"/>
              <a:buChar char="•"/>
            </a:pPr>
            <a:r>
              <a:rPr lang="en-US" sz="1350" dirty="0">
                <a:solidFill>
                  <a:prstClr val="black"/>
                </a:solidFill>
                <a:latin typeface="Calibri" panose="020F0502020204030204"/>
              </a:rPr>
              <a:t>Financial Assistance</a:t>
            </a:r>
          </a:p>
        </p:txBody>
      </p:sp>
      <p:sp>
        <p:nvSpPr>
          <p:cNvPr id="8" name="TextBox 7"/>
          <p:cNvSpPr txBox="1"/>
          <p:nvPr/>
        </p:nvSpPr>
        <p:spPr>
          <a:xfrm>
            <a:off x="4701654" y="2695218"/>
            <a:ext cx="2299647" cy="1131079"/>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Assessment (other than required pre/post)</a:t>
            </a:r>
          </a:p>
          <a:p>
            <a:pPr marL="214312" indent="-214312" defTabSz="685797">
              <a:buFont typeface="Arial" panose="020B0604020202020204" pitchFamily="34" charset="0"/>
              <a:buChar char="•"/>
            </a:pPr>
            <a:r>
              <a:rPr lang="en-US" sz="1350" dirty="0">
                <a:solidFill>
                  <a:prstClr val="black"/>
                </a:solidFill>
                <a:latin typeface="Calibri" panose="020F0502020204030204"/>
              </a:rPr>
              <a:t>Academic/Career Counseling</a:t>
            </a:r>
          </a:p>
          <a:p>
            <a:pPr marL="214312" indent="-214312" defTabSz="685797">
              <a:buFont typeface="Arial" panose="020B0604020202020204" pitchFamily="34" charset="0"/>
              <a:buChar char="•"/>
            </a:pPr>
            <a:r>
              <a:rPr lang="en-US" sz="1350" dirty="0">
                <a:solidFill>
                  <a:prstClr val="black"/>
                </a:solidFill>
                <a:latin typeface="Calibri" panose="020F0502020204030204"/>
              </a:rPr>
              <a:t>Job Development</a:t>
            </a:r>
          </a:p>
        </p:txBody>
      </p:sp>
      <p:sp>
        <p:nvSpPr>
          <p:cNvPr id="9" name="TextBox 8"/>
          <p:cNvSpPr txBox="1"/>
          <p:nvPr/>
        </p:nvSpPr>
        <p:spPr>
          <a:xfrm>
            <a:off x="7438088" y="2695218"/>
            <a:ext cx="2401948" cy="923330"/>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Student Orientation</a:t>
            </a:r>
          </a:p>
          <a:p>
            <a:pPr marL="214312" indent="-214312" defTabSz="685797">
              <a:buFont typeface="Arial" panose="020B0604020202020204" pitchFamily="34" charset="0"/>
              <a:buChar char="•"/>
            </a:pPr>
            <a:r>
              <a:rPr lang="en-US" sz="1350" dirty="0">
                <a:solidFill>
                  <a:prstClr val="black"/>
                </a:solidFill>
                <a:latin typeface="Calibri" panose="020F0502020204030204"/>
              </a:rPr>
              <a:t>Community Support Training (OSHA, CPR, etc.)</a:t>
            </a:r>
          </a:p>
          <a:p>
            <a:pPr marL="214312" indent="-214312" defTabSz="685797">
              <a:buFont typeface="Arial" panose="020B0604020202020204" pitchFamily="34" charset="0"/>
              <a:buChar char="•"/>
            </a:pPr>
            <a:r>
              <a:rPr lang="en-US" sz="1350" dirty="0">
                <a:solidFill>
                  <a:prstClr val="black"/>
                </a:solidFill>
                <a:latin typeface="Calibri" panose="020F0502020204030204"/>
              </a:rPr>
              <a:t>Prerequisite Training</a:t>
            </a:r>
          </a:p>
        </p:txBody>
      </p:sp>
      <p:sp>
        <p:nvSpPr>
          <p:cNvPr id="2" name="Title 1"/>
          <p:cNvSpPr>
            <a:spLocks noGrp="1"/>
          </p:cNvSpPr>
          <p:nvPr>
            <p:ph type="title"/>
          </p:nvPr>
        </p:nvSpPr>
        <p:spPr>
          <a:xfrm>
            <a:off x="2126774" y="349004"/>
            <a:ext cx="7886700" cy="500498"/>
          </a:xfrm>
        </p:spPr>
        <p:txBody>
          <a:bodyPr>
            <a:noAutofit/>
          </a:bodyPr>
          <a:lstStyle/>
          <a:p>
            <a:r>
              <a:rPr lang="en-US" sz="4800" b="1" dirty="0">
                <a:solidFill>
                  <a:srgbClr val="C00000"/>
                </a:solidFill>
              </a:rPr>
              <a:t>CAEP Short Term Services</a:t>
            </a:r>
          </a:p>
        </p:txBody>
      </p:sp>
      <p:pic>
        <p:nvPicPr>
          <p:cNvPr id="10" name="Picture 9"/>
          <p:cNvPicPr>
            <a:picLocks noChangeAspect="1"/>
          </p:cNvPicPr>
          <p:nvPr/>
        </p:nvPicPr>
        <p:blipFill>
          <a:blip r:embed="rId8"/>
          <a:stretch>
            <a:fillRect/>
          </a:stretch>
        </p:blipFill>
        <p:spPr>
          <a:xfrm>
            <a:off x="483442" y="4035635"/>
            <a:ext cx="3286664" cy="2559895"/>
          </a:xfrm>
          <a:prstGeom prst="rect">
            <a:avLst/>
          </a:prstGeom>
          <a:ln>
            <a:solidFill>
              <a:srgbClr val="FF0000"/>
            </a:solidFill>
          </a:ln>
        </p:spPr>
      </p:pic>
      <p:pic>
        <p:nvPicPr>
          <p:cNvPr id="5" name="Picture 4">
            <a:extLst>
              <a:ext uri="{FF2B5EF4-FFF2-40B4-BE49-F238E27FC236}">
                <a16:creationId xmlns:a16="http://schemas.microsoft.com/office/drawing/2014/main" id="{8D2562D7-A48E-4DD9-B1B1-DCCF0444E1C4}"/>
              </a:ext>
            </a:extLst>
          </p:cNvPr>
          <p:cNvPicPr>
            <a:picLocks noChangeAspect="1"/>
          </p:cNvPicPr>
          <p:nvPr/>
        </p:nvPicPr>
        <p:blipFill>
          <a:blip r:embed="rId9"/>
          <a:stretch>
            <a:fillRect/>
          </a:stretch>
        </p:blipFill>
        <p:spPr>
          <a:xfrm>
            <a:off x="9840036" y="6176774"/>
            <a:ext cx="2188654" cy="548688"/>
          </a:xfrm>
          <a:prstGeom prst="rect">
            <a:avLst/>
          </a:prstGeom>
        </p:spPr>
      </p:pic>
    </p:spTree>
    <p:extLst>
      <p:ext uri="{BB962C8B-B14F-4D97-AF65-F5344CB8AC3E}">
        <p14:creationId xmlns:p14="http://schemas.microsoft.com/office/powerpoint/2010/main" val="26239356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021902" y="1449238"/>
            <a:ext cx="3165894" cy="232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p:cNvPicPr>
            <a:picLocks noChangeAspect="1"/>
          </p:cNvPicPr>
          <p:nvPr/>
        </p:nvPicPr>
        <p:blipFill>
          <a:blip r:embed="rId3"/>
          <a:stretch>
            <a:fillRect/>
          </a:stretch>
        </p:blipFill>
        <p:spPr>
          <a:xfrm>
            <a:off x="119588" y="129401"/>
            <a:ext cx="11994778" cy="5520906"/>
          </a:xfrm>
          <a:prstGeom prst="rect">
            <a:avLst/>
          </a:prstGeom>
        </p:spPr>
      </p:pic>
      <p:sp>
        <p:nvSpPr>
          <p:cNvPr id="5" name="Text Box 2"/>
          <p:cNvSpPr txBox="1">
            <a:spLocks noChangeArrowheads="1"/>
          </p:cNvSpPr>
          <p:nvPr/>
        </p:nvSpPr>
        <p:spPr bwMode="auto">
          <a:xfrm>
            <a:off x="5772989" y="3715714"/>
            <a:ext cx="5994400" cy="2978377"/>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Displays outcomes in three separate sections: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Literacy Gains (Pre/Post) </a:t>
            </a:r>
            <a:r>
              <a:rPr lang="en-US" sz="2400" dirty="0">
                <a:latin typeface="Calibri" panose="020F0502020204030204" pitchFamily="34" charset="0"/>
                <a:ea typeface="Calibri" panose="020F0502020204030204" pitchFamily="34" charset="0"/>
                <a:cs typeface="Times New Roman" panose="02020603050405020304" pitchFamily="18" charset="0"/>
              </a:rPr>
              <a:t>using </a:t>
            </a:r>
            <a:r>
              <a:rPr lang="en-US" sz="2400" dirty="0">
                <a:effectLst/>
                <a:latin typeface="Calibri" panose="020F0502020204030204" pitchFamily="34" charset="0"/>
                <a:ea typeface="Calibri" panose="020F0502020204030204" pitchFamily="34" charset="0"/>
                <a:cs typeface="Times New Roman" panose="02020603050405020304" pitchFamily="18" charset="0"/>
              </a:rPr>
              <a:t>NRS Table 4 guidelines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Other AB 104 outcomes using WIOA II reporting requirements but not pre/post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Services Received that do not impose WIOA II reporting requirements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5CA986A9-89D9-4575-950B-1A08F6B812D7}"/>
              </a:ext>
            </a:extLst>
          </p:cNvPr>
          <p:cNvPicPr>
            <a:picLocks noChangeAspect="1"/>
          </p:cNvPicPr>
          <p:nvPr/>
        </p:nvPicPr>
        <p:blipFill>
          <a:blip r:embed="rId4"/>
          <a:stretch>
            <a:fillRect/>
          </a:stretch>
        </p:blipFill>
        <p:spPr>
          <a:xfrm>
            <a:off x="119588" y="6179911"/>
            <a:ext cx="2188654" cy="548688"/>
          </a:xfrm>
          <a:prstGeom prst="rect">
            <a:avLst/>
          </a:prstGeom>
        </p:spPr>
      </p:pic>
    </p:spTree>
    <p:extLst>
      <p:ext uri="{BB962C8B-B14F-4D97-AF65-F5344CB8AC3E}">
        <p14:creationId xmlns:p14="http://schemas.microsoft.com/office/powerpoint/2010/main" val="15519952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b="1021"/>
          <a:stretch/>
        </p:blipFill>
        <p:spPr>
          <a:xfrm>
            <a:off x="522893" y="1354346"/>
            <a:ext cx="9423363" cy="5106839"/>
          </a:xfrm>
          <a:prstGeom prst="rect">
            <a:avLst/>
          </a:prstGeom>
          <a:ln>
            <a:solidFill>
              <a:schemeClr val="accent1"/>
            </a:solidFill>
          </a:ln>
        </p:spPr>
      </p:pic>
      <p:sp>
        <p:nvSpPr>
          <p:cNvPr id="4" name="TextBox 3"/>
          <p:cNvSpPr txBox="1"/>
          <p:nvPr/>
        </p:nvSpPr>
        <p:spPr>
          <a:xfrm>
            <a:off x="517585" y="235895"/>
            <a:ext cx="11611154" cy="892552"/>
          </a:xfrm>
          <a:prstGeom prst="rect">
            <a:avLst/>
          </a:prstGeom>
          <a:noFill/>
          <a:ln>
            <a:solidFill>
              <a:schemeClr val="accent1"/>
            </a:solidFill>
          </a:ln>
        </p:spPr>
        <p:txBody>
          <a:bodyPr wrap="square" rtlCol="0">
            <a:spAutoFit/>
          </a:bodyPr>
          <a:lstStyle/>
          <a:p>
            <a:r>
              <a:rPr lang="en-US" sz="2800" b="1" dirty="0">
                <a:solidFill>
                  <a:srgbClr val="FF0000"/>
                </a:solidFill>
              </a:rPr>
              <a:t>AEP Data Integrity </a:t>
            </a:r>
            <a:r>
              <a:rPr lang="en-US" sz="2400" dirty="0"/>
              <a:t>displays 27 different data elements related to the AEP instructional programs and outcomes.</a:t>
            </a:r>
          </a:p>
        </p:txBody>
      </p:sp>
      <p:sp>
        <p:nvSpPr>
          <p:cNvPr id="5" name="TextBox 4"/>
          <p:cNvSpPr txBox="1"/>
          <p:nvPr/>
        </p:nvSpPr>
        <p:spPr>
          <a:xfrm>
            <a:off x="6616461" y="1371600"/>
            <a:ext cx="5098211" cy="3046988"/>
          </a:xfrm>
          <a:prstGeom prst="rect">
            <a:avLst/>
          </a:prstGeom>
          <a:solidFill>
            <a:schemeClr val="bg1"/>
          </a:solidFill>
          <a:ln>
            <a:solidFill>
              <a:schemeClr val="accent1"/>
            </a:solidFill>
          </a:ln>
        </p:spPr>
        <p:txBody>
          <a:bodyPr wrap="square" rtlCol="0">
            <a:spAutoFit/>
          </a:bodyPr>
          <a:lstStyle/>
          <a:p>
            <a:r>
              <a:rPr lang="en-US" sz="2400" b="1" dirty="0"/>
              <a:t>Item Description </a:t>
            </a:r>
            <a:r>
              <a:rPr lang="en-US" sz="2400" dirty="0"/>
              <a:t>lists 27 data elements that may prevent or contribute to official AEP outcomes.</a:t>
            </a:r>
          </a:p>
          <a:p>
            <a:pPr marL="342900" indent="-342900">
              <a:buFont typeface="Arial" panose="020B0604020202020204" pitchFamily="34" charset="0"/>
              <a:buChar char="•"/>
            </a:pPr>
            <a:r>
              <a:rPr lang="en-US" sz="2400" dirty="0"/>
              <a:t>The DIR displays the item count and percentage for each listed item. </a:t>
            </a:r>
          </a:p>
          <a:p>
            <a:pPr marL="342900" indent="-342900">
              <a:buFont typeface="Arial" panose="020B0604020202020204" pitchFamily="34" charset="0"/>
              <a:buChar char="•"/>
            </a:pPr>
            <a:r>
              <a:rPr lang="en-US" sz="2400" b="1" i="1" dirty="0"/>
              <a:t>Item Percent = Item Count ÷ # of Students Enrolled in 7 AEP Programs</a:t>
            </a:r>
          </a:p>
        </p:txBody>
      </p:sp>
      <p:pic>
        <p:nvPicPr>
          <p:cNvPr id="6" name="Picture 5">
            <a:extLst>
              <a:ext uri="{FF2B5EF4-FFF2-40B4-BE49-F238E27FC236}">
                <a16:creationId xmlns:a16="http://schemas.microsoft.com/office/drawing/2014/main" id="{44B62012-E32D-43BB-9AD0-BE2EFB59EC15}"/>
              </a:ext>
            </a:extLst>
          </p:cNvPr>
          <p:cNvPicPr>
            <a:picLocks noChangeAspect="1"/>
          </p:cNvPicPr>
          <p:nvPr/>
        </p:nvPicPr>
        <p:blipFill>
          <a:blip r:embed="rId4"/>
          <a:stretch>
            <a:fillRect/>
          </a:stretch>
        </p:blipFill>
        <p:spPr>
          <a:xfrm>
            <a:off x="9946256" y="6204095"/>
            <a:ext cx="2188654" cy="548688"/>
          </a:xfrm>
          <a:prstGeom prst="rect">
            <a:avLst/>
          </a:prstGeom>
        </p:spPr>
      </p:pic>
    </p:spTree>
    <p:extLst>
      <p:ext uri="{BB962C8B-B14F-4D97-AF65-F5344CB8AC3E}">
        <p14:creationId xmlns:p14="http://schemas.microsoft.com/office/powerpoint/2010/main" val="40198530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701948" y="1895857"/>
            <a:ext cx="4237009" cy="1323439"/>
          </a:xfrm>
          <a:prstGeom prst="rect">
            <a:avLst/>
          </a:prstGeom>
          <a:noFill/>
          <a:ln>
            <a:solidFill>
              <a:schemeClr val="accent1"/>
            </a:solidFill>
          </a:ln>
        </p:spPr>
        <p:txBody>
          <a:bodyPr wrap="square" rtlCol="0">
            <a:spAutoFit/>
          </a:bodyPr>
          <a:lstStyle/>
          <a:p>
            <a:r>
              <a:rPr lang="en-US" sz="2000" b="1" dirty="0" smtClean="0"/>
              <a:t>Students not enrolled in the 7 AEP programs</a:t>
            </a:r>
            <a:r>
              <a:rPr lang="en-US" sz="2000" dirty="0" smtClean="0"/>
              <a:t> subtracts those who received services but are not enrolled in one of the 7 AEP program areas.</a:t>
            </a:r>
            <a:endParaRPr lang="en-US" sz="2000" dirty="0"/>
          </a:p>
        </p:txBody>
      </p:sp>
      <p:sp>
        <p:nvSpPr>
          <p:cNvPr id="5" name="TextBox 4"/>
          <p:cNvSpPr txBox="1"/>
          <p:nvPr/>
        </p:nvSpPr>
        <p:spPr>
          <a:xfrm>
            <a:off x="7701950" y="439247"/>
            <a:ext cx="4237008" cy="1323439"/>
          </a:xfrm>
          <a:prstGeom prst="rect">
            <a:avLst/>
          </a:prstGeom>
          <a:noFill/>
          <a:ln>
            <a:solidFill>
              <a:schemeClr val="accent1"/>
            </a:solidFill>
          </a:ln>
        </p:spPr>
        <p:txBody>
          <a:bodyPr wrap="square" rtlCol="0">
            <a:spAutoFit/>
          </a:bodyPr>
          <a:lstStyle/>
          <a:p>
            <a:r>
              <a:rPr lang="en-US" sz="2000" b="1" dirty="0" smtClean="0"/>
              <a:t>Students in the Services Section </a:t>
            </a:r>
            <a:r>
              <a:rPr lang="en-US" sz="2000" dirty="0" smtClean="0"/>
              <a:t>includes everyone reported for AEP -- </a:t>
            </a:r>
            <a:r>
              <a:rPr lang="en-US" sz="2000" dirty="0"/>
              <a:t>whether for official enrollment or for services only. </a:t>
            </a:r>
          </a:p>
        </p:txBody>
      </p:sp>
      <p:sp>
        <p:nvSpPr>
          <p:cNvPr id="6" name="TextBox 5"/>
          <p:cNvSpPr txBox="1"/>
          <p:nvPr/>
        </p:nvSpPr>
        <p:spPr>
          <a:xfrm>
            <a:off x="7701948" y="3352467"/>
            <a:ext cx="4237009" cy="1631216"/>
          </a:xfrm>
          <a:prstGeom prst="rect">
            <a:avLst/>
          </a:prstGeom>
          <a:noFill/>
          <a:ln>
            <a:solidFill>
              <a:schemeClr val="accent1"/>
            </a:solidFill>
          </a:ln>
        </p:spPr>
        <p:txBody>
          <a:bodyPr wrap="square" rtlCol="0">
            <a:spAutoFit/>
          </a:bodyPr>
          <a:lstStyle/>
          <a:p>
            <a:r>
              <a:rPr lang="en-US" sz="2000" dirty="0" smtClean="0"/>
              <a:t>The next </a:t>
            </a:r>
            <a:r>
              <a:rPr lang="en-US" sz="2000" b="1" dirty="0"/>
              <a:t>6</a:t>
            </a:r>
            <a:r>
              <a:rPr lang="en-US" sz="2000" b="1" dirty="0" smtClean="0"/>
              <a:t> rows </a:t>
            </a:r>
            <a:r>
              <a:rPr lang="en-US" sz="2000" dirty="0" smtClean="0"/>
              <a:t>are subsets of those not enrolled in the 7 AEP programs – showing students not enrolled in program but who earned outcomes and may need enrollment.</a:t>
            </a:r>
            <a:endParaRPr lang="en-US" sz="2000" dirty="0"/>
          </a:p>
        </p:txBody>
      </p:sp>
      <p:sp>
        <p:nvSpPr>
          <p:cNvPr id="7" name="TextBox 6"/>
          <p:cNvSpPr txBox="1"/>
          <p:nvPr/>
        </p:nvSpPr>
        <p:spPr>
          <a:xfrm>
            <a:off x="7701947" y="5116854"/>
            <a:ext cx="4237009" cy="1631216"/>
          </a:xfrm>
          <a:prstGeom prst="rect">
            <a:avLst/>
          </a:prstGeom>
          <a:noFill/>
          <a:ln>
            <a:solidFill>
              <a:schemeClr val="accent1"/>
            </a:solidFill>
          </a:ln>
        </p:spPr>
        <p:txBody>
          <a:bodyPr wrap="square" rtlCol="0">
            <a:spAutoFit/>
          </a:bodyPr>
          <a:lstStyle/>
          <a:p>
            <a:r>
              <a:rPr lang="en-US" sz="2000" b="1" dirty="0" smtClean="0"/>
              <a:t>Students enrolled in the 7 AEP programs</a:t>
            </a:r>
            <a:r>
              <a:rPr lang="en-US" sz="2000" dirty="0" smtClean="0"/>
              <a:t> is the total limited to students with official enrollment, and this number serves as the denominator for the 27 DIR items.</a:t>
            </a:r>
            <a:endParaRPr lang="en-US" sz="2000" dirty="0"/>
          </a:p>
        </p:txBody>
      </p:sp>
      <p:sp>
        <p:nvSpPr>
          <p:cNvPr id="8" name="TextBox 7"/>
          <p:cNvSpPr txBox="1"/>
          <p:nvPr/>
        </p:nvSpPr>
        <p:spPr>
          <a:xfrm>
            <a:off x="855945" y="5156204"/>
            <a:ext cx="6236898" cy="1077218"/>
          </a:xfrm>
          <a:prstGeom prst="rect">
            <a:avLst/>
          </a:prstGeom>
          <a:noFill/>
          <a:ln>
            <a:solidFill>
              <a:schemeClr val="accent1"/>
            </a:solidFill>
          </a:ln>
        </p:spPr>
        <p:txBody>
          <a:bodyPr wrap="square" rtlCol="0">
            <a:spAutoFit/>
          </a:bodyPr>
          <a:lstStyle/>
          <a:p>
            <a:r>
              <a:rPr lang="en-US" sz="2000" b="1" i="1" dirty="0" smtClean="0"/>
              <a:t>	Students </a:t>
            </a:r>
            <a:r>
              <a:rPr lang="en-US" sz="2000" b="1" i="1" dirty="0"/>
              <a:t>in the Services Section </a:t>
            </a:r>
          </a:p>
          <a:p>
            <a:r>
              <a:rPr lang="en-US" sz="2000" b="1" i="1" dirty="0" smtClean="0"/>
              <a:t>            </a:t>
            </a:r>
            <a:r>
              <a:rPr lang="en-US" sz="2400" b="1" i="1" dirty="0" smtClean="0"/>
              <a:t>−</a:t>
            </a:r>
            <a:r>
              <a:rPr lang="en-US" sz="2000" b="1" i="1" dirty="0" smtClean="0"/>
              <a:t>	Students </a:t>
            </a:r>
            <a:r>
              <a:rPr lang="en-US" sz="2000" b="1" i="1" dirty="0"/>
              <a:t>not enrolled in the 7 </a:t>
            </a:r>
            <a:r>
              <a:rPr lang="en-US" sz="2000" b="1" i="1" dirty="0" smtClean="0"/>
              <a:t>AEP </a:t>
            </a:r>
            <a:r>
              <a:rPr lang="en-US" sz="2000" b="1" i="1" dirty="0"/>
              <a:t>programs</a:t>
            </a:r>
            <a:r>
              <a:rPr lang="en-US" sz="2000" i="1" dirty="0"/>
              <a:t> </a:t>
            </a:r>
            <a:r>
              <a:rPr lang="en-US" sz="2000" i="1" dirty="0" smtClean="0"/>
              <a:t>	</a:t>
            </a:r>
            <a:r>
              <a:rPr lang="en-US" sz="2000" b="1" i="1" dirty="0" smtClean="0"/>
              <a:t>Students enrolled in the 7 AEP programs</a:t>
            </a:r>
            <a:endParaRPr lang="en-US" sz="2000" i="1" dirty="0"/>
          </a:p>
        </p:txBody>
      </p:sp>
      <p:cxnSp>
        <p:nvCxnSpPr>
          <p:cNvPr id="10" name="Straight Connector 9"/>
          <p:cNvCxnSpPr/>
          <p:nvPr/>
        </p:nvCxnSpPr>
        <p:spPr>
          <a:xfrm>
            <a:off x="1587260" y="5857326"/>
            <a:ext cx="5287993" cy="0"/>
          </a:xfrm>
          <a:prstGeom prst="line">
            <a:avLst/>
          </a:prstGeom>
          <a:ln w="38100"/>
        </p:spPr>
        <p:style>
          <a:lnRef idx="1">
            <a:schemeClr val="dk1"/>
          </a:lnRef>
          <a:fillRef idx="0">
            <a:schemeClr val="dk1"/>
          </a:fillRef>
          <a:effectRef idx="0">
            <a:schemeClr val="dk1"/>
          </a:effectRef>
          <a:fontRef idx="minor">
            <a:schemeClr val="tx1"/>
          </a:fontRef>
        </p:style>
      </p:cxnSp>
      <p:pic>
        <p:nvPicPr>
          <p:cNvPr id="9" name="Picture 8"/>
          <p:cNvPicPr>
            <a:picLocks noChangeAspect="1"/>
          </p:cNvPicPr>
          <p:nvPr/>
        </p:nvPicPr>
        <p:blipFill rotWithShape="1">
          <a:blip r:embed="rId2"/>
          <a:srcRect t="3657" r="26515"/>
          <a:stretch/>
        </p:blipFill>
        <p:spPr>
          <a:xfrm>
            <a:off x="819510" y="1154500"/>
            <a:ext cx="5391509" cy="3725736"/>
          </a:xfrm>
          <a:prstGeom prst="rect">
            <a:avLst/>
          </a:prstGeom>
          <a:ln>
            <a:solidFill>
              <a:schemeClr val="accent1"/>
            </a:solidFill>
          </a:ln>
        </p:spPr>
      </p:pic>
      <p:sp>
        <p:nvSpPr>
          <p:cNvPr id="3" name="TextBox 2"/>
          <p:cNvSpPr txBox="1"/>
          <p:nvPr/>
        </p:nvSpPr>
        <p:spPr>
          <a:xfrm>
            <a:off x="3329795" y="517590"/>
            <a:ext cx="4231655" cy="1200329"/>
          </a:xfrm>
          <a:prstGeom prst="rect">
            <a:avLst/>
          </a:prstGeom>
          <a:solidFill>
            <a:schemeClr val="bg1"/>
          </a:solidFill>
          <a:ln>
            <a:solidFill>
              <a:schemeClr val="accent1"/>
            </a:solidFill>
          </a:ln>
        </p:spPr>
        <p:txBody>
          <a:bodyPr wrap="square" rtlCol="0">
            <a:spAutoFit/>
          </a:bodyPr>
          <a:lstStyle/>
          <a:p>
            <a:r>
              <a:rPr lang="en-US" sz="2400" b="1" dirty="0" smtClean="0">
                <a:solidFill>
                  <a:srgbClr val="FF0000"/>
                </a:solidFill>
              </a:rPr>
              <a:t>Summary Information </a:t>
            </a:r>
            <a:r>
              <a:rPr lang="en-US" sz="2400" dirty="0" smtClean="0"/>
              <a:t>reconciles all of the students included in AEP reporting. </a:t>
            </a:r>
            <a:endParaRPr lang="en-US" sz="2400" dirty="0"/>
          </a:p>
        </p:txBody>
      </p:sp>
    </p:spTree>
    <p:extLst>
      <p:ext uri="{BB962C8B-B14F-4D97-AF65-F5344CB8AC3E}">
        <p14:creationId xmlns:p14="http://schemas.microsoft.com/office/powerpoint/2010/main" val="25332241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13299"/>
          </a:xfrm>
          <a:ln>
            <a:noFill/>
          </a:ln>
        </p:spPr>
        <p:txBody>
          <a:bodyPr/>
          <a:lstStyle/>
          <a:p>
            <a:r>
              <a:rPr lang="en-US" dirty="0" smtClean="0"/>
              <a:t>CAEP Data Integrity Report: PY 20-21</a:t>
            </a:r>
            <a:endParaRPr lang="en-US" dirty="0"/>
          </a:p>
        </p:txBody>
      </p:sp>
      <p:sp>
        <p:nvSpPr>
          <p:cNvPr id="3" name="Content Placeholder 2"/>
          <p:cNvSpPr>
            <a:spLocks noGrp="1"/>
          </p:cNvSpPr>
          <p:nvPr>
            <p:ph idx="1"/>
          </p:nvPr>
        </p:nvSpPr>
        <p:spPr>
          <a:xfrm>
            <a:off x="838200" y="1378424"/>
            <a:ext cx="10515600" cy="4962312"/>
          </a:xfrm>
          <a:ln>
            <a:solidFill>
              <a:schemeClr val="accent4">
                <a:lumMod val="75000"/>
              </a:schemeClr>
            </a:solidFill>
          </a:ln>
        </p:spPr>
        <p:txBody>
          <a:bodyPr/>
          <a:lstStyle/>
          <a:p>
            <a:pPr marL="0" indent="0">
              <a:buNone/>
            </a:pPr>
            <a:r>
              <a:rPr lang="en-US" sz="3200" dirty="0" smtClean="0"/>
              <a:t>Some items that may potentially change due to COVID-19 issues:</a:t>
            </a:r>
          </a:p>
          <a:p>
            <a:r>
              <a:rPr lang="en-US" sz="3200" dirty="0" smtClean="0"/>
              <a:t>&lt; 12 Hours of Instruction - Item 02</a:t>
            </a:r>
          </a:p>
          <a:p>
            <a:r>
              <a:rPr lang="en-US" sz="3200" dirty="0" smtClean="0"/>
              <a:t>No Post-Test/Pre-Post-Test pair - Items 09, 10</a:t>
            </a:r>
            <a:endParaRPr lang="en-US" sz="3200" dirty="0"/>
          </a:p>
          <a:p>
            <a:r>
              <a:rPr lang="en-US" sz="3200" dirty="0"/>
              <a:t>Earned HSE/HS Diploma </a:t>
            </a:r>
            <a:r>
              <a:rPr lang="en-US" sz="3200" dirty="0" smtClean="0"/>
              <a:t>- Items 12</a:t>
            </a:r>
            <a:r>
              <a:rPr lang="en-US" sz="3200" dirty="0"/>
              <a:t>, 13 </a:t>
            </a:r>
            <a:endParaRPr lang="en-US" sz="3200" dirty="0" smtClean="0"/>
          </a:p>
          <a:p>
            <a:r>
              <a:rPr lang="en-US" sz="3200" i="1" dirty="0"/>
              <a:t>Earned outcome but did not qualify for CAEP </a:t>
            </a:r>
            <a:r>
              <a:rPr lang="en-US" sz="3200" i="1" dirty="0" smtClean="0"/>
              <a:t>- Items 23a-27</a:t>
            </a:r>
            <a:endParaRPr lang="en-US" sz="3200" dirty="0"/>
          </a:p>
          <a:p>
            <a:r>
              <a:rPr lang="en-US" sz="3200" dirty="0" smtClean="0"/>
              <a:t>Achieved CAEP outcome - Items 23b-27b</a:t>
            </a:r>
            <a:endParaRPr lang="en-US" sz="3200" dirty="0"/>
          </a:p>
          <a:p>
            <a:pPr marL="0" indent="0">
              <a:buNone/>
            </a:pPr>
            <a:endParaRPr lang="en-US" dirty="0" smtClean="0"/>
          </a:p>
          <a:p>
            <a:endParaRPr lang="en-US" dirty="0"/>
          </a:p>
        </p:txBody>
      </p:sp>
    </p:spTree>
    <p:extLst>
      <p:ext uri="{BB962C8B-B14F-4D97-AF65-F5344CB8AC3E}">
        <p14:creationId xmlns:p14="http://schemas.microsoft.com/office/powerpoint/2010/main" val="26690713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noFill/>
          </a:ln>
        </p:spPr>
        <p:txBody>
          <a:bodyPr/>
          <a:lstStyle/>
          <a:p>
            <a:r>
              <a:rPr lang="en-US" dirty="0" smtClean="0"/>
              <a:t>CAEP Data Integrity Report: PY 20-21</a:t>
            </a:r>
            <a:endParaRPr lang="en-US" dirty="0"/>
          </a:p>
        </p:txBody>
      </p:sp>
      <p:sp>
        <p:nvSpPr>
          <p:cNvPr id="3" name="Content Placeholder 2"/>
          <p:cNvSpPr>
            <a:spLocks noGrp="1"/>
          </p:cNvSpPr>
          <p:nvPr>
            <p:ph idx="1"/>
          </p:nvPr>
        </p:nvSpPr>
        <p:spPr>
          <a:xfrm>
            <a:off x="838200" y="1690688"/>
            <a:ext cx="10515600" cy="4540865"/>
          </a:xfrm>
          <a:ln>
            <a:solidFill>
              <a:schemeClr val="accent4">
                <a:lumMod val="75000"/>
              </a:schemeClr>
            </a:solidFill>
          </a:ln>
        </p:spPr>
        <p:txBody>
          <a:bodyPr/>
          <a:lstStyle/>
          <a:p>
            <a:pPr marL="0" indent="0">
              <a:buNone/>
            </a:pPr>
            <a:r>
              <a:rPr lang="en-US" sz="3200" dirty="0" smtClean="0"/>
              <a:t>Some items that should NOT change due to COVID-19 issues:</a:t>
            </a:r>
          </a:p>
          <a:p>
            <a:r>
              <a:rPr lang="en-US" sz="3200" dirty="0" smtClean="0"/>
              <a:t>Demographics - Items 01, 03, 04, 05, 06</a:t>
            </a:r>
          </a:p>
          <a:p>
            <a:r>
              <a:rPr lang="en-US" sz="3200" dirty="0" smtClean="0"/>
              <a:t>Primary/Secondary Goal - Items 17, 18</a:t>
            </a:r>
          </a:p>
          <a:p>
            <a:r>
              <a:rPr lang="en-US" sz="3200" dirty="0" smtClean="0"/>
              <a:t>Missing Barriers of Employment - Item 19</a:t>
            </a:r>
          </a:p>
          <a:p>
            <a:r>
              <a:rPr lang="en-US" sz="3200" i="1" dirty="0" smtClean="0"/>
              <a:t>Earned outcome but did not qualify for CAEP - Items 23a-27a</a:t>
            </a:r>
            <a:endParaRPr lang="en-US" sz="3200" dirty="0" smtClean="0"/>
          </a:p>
          <a:p>
            <a:pPr marL="0" indent="0">
              <a:buNone/>
            </a:pPr>
            <a:endParaRPr lang="en-US" dirty="0" smtClean="0"/>
          </a:p>
          <a:p>
            <a:endParaRPr lang="en-US" dirty="0" smtClean="0"/>
          </a:p>
          <a:p>
            <a:endParaRPr lang="en-US" dirty="0"/>
          </a:p>
        </p:txBody>
      </p:sp>
    </p:spTree>
    <p:extLst>
      <p:ext uri="{BB962C8B-B14F-4D97-AF65-F5344CB8AC3E}">
        <p14:creationId xmlns:p14="http://schemas.microsoft.com/office/powerpoint/2010/main" val="23587161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095375" y="2208892"/>
            <a:ext cx="9503352" cy="3891849"/>
          </a:xfrm>
          <a:prstGeom prst="rect">
            <a:avLst/>
          </a:prstGeom>
        </p:spPr>
      </p:pic>
      <p:sp>
        <p:nvSpPr>
          <p:cNvPr id="3" name="TextBox 2"/>
          <p:cNvSpPr txBox="1"/>
          <p:nvPr/>
        </p:nvSpPr>
        <p:spPr>
          <a:xfrm>
            <a:off x="418568" y="681493"/>
            <a:ext cx="7151298" cy="1261884"/>
          </a:xfrm>
          <a:prstGeom prst="rect">
            <a:avLst/>
          </a:prstGeom>
          <a:noFill/>
          <a:ln>
            <a:solidFill>
              <a:schemeClr val="accent1"/>
            </a:solidFill>
          </a:ln>
        </p:spPr>
        <p:txBody>
          <a:bodyPr wrap="square" rtlCol="0">
            <a:spAutoFit/>
          </a:bodyPr>
          <a:lstStyle/>
          <a:p>
            <a:r>
              <a:rPr lang="en-US" sz="2800" b="1" dirty="0" smtClean="0">
                <a:solidFill>
                  <a:srgbClr val="FF0000"/>
                </a:solidFill>
              </a:rPr>
              <a:t>CAEP Consortium Manager Reports </a:t>
            </a:r>
            <a:r>
              <a:rPr lang="en-US" sz="2400" dirty="0" smtClean="0"/>
              <a:t>allow a consortium level login to compare and contrast outcomes across agencies within one consortium</a:t>
            </a:r>
            <a:r>
              <a:rPr lang="en-US" dirty="0" smtClean="0"/>
              <a:t>.</a:t>
            </a:r>
            <a:endParaRPr lang="en-US" dirty="0"/>
          </a:p>
        </p:txBody>
      </p:sp>
      <p:sp>
        <p:nvSpPr>
          <p:cNvPr id="4" name="TextBox 3"/>
          <p:cNvSpPr txBox="1"/>
          <p:nvPr/>
        </p:nvSpPr>
        <p:spPr>
          <a:xfrm>
            <a:off x="7763968" y="5145552"/>
            <a:ext cx="4236833" cy="830997"/>
          </a:xfrm>
          <a:prstGeom prst="rect">
            <a:avLst/>
          </a:prstGeom>
          <a:noFill/>
          <a:ln>
            <a:solidFill>
              <a:schemeClr val="accent1"/>
            </a:solidFill>
          </a:ln>
        </p:spPr>
        <p:txBody>
          <a:bodyPr wrap="square" rtlCol="0">
            <a:spAutoFit/>
          </a:bodyPr>
          <a:lstStyle/>
          <a:p>
            <a:r>
              <a:rPr lang="en-US" sz="2400" dirty="0" smtClean="0"/>
              <a:t>Menu currently includes three reports options with this feature</a:t>
            </a:r>
            <a:endParaRPr lang="en-US" sz="2400" dirty="0"/>
          </a:p>
        </p:txBody>
      </p:sp>
      <p:sp>
        <p:nvSpPr>
          <p:cNvPr id="5" name="Up Arrow 4"/>
          <p:cNvSpPr/>
          <p:nvPr/>
        </p:nvSpPr>
        <p:spPr>
          <a:xfrm>
            <a:off x="10092906" y="4589111"/>
            <a:ext cx="232914" cy="621243"/>
          </a:xfrm>
          <a:prstGeom prst="upArrow">
            <a:avLst/>
          </a:prstGeom>
          <a:ln>
            <a:solidFill>
              <a:schemeClr val="accent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363995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28560" y="1591124"/>
            <a:ext cx="9412588" cy="3774432"/>
          </a:xfrm>
          <a:prstGeom prst="rect">
            <a:avLst/>
          </a:prstGeom>
        </p:spPr>
      </p:pic>
      <p:pic>
        <p:nvPicPr>
          <p:cNvPr id="4" name="Picture 3"/>
          <p:cNvPicPr>
            <a:picLocks noChangeAspect="1"/>
          </p:cNvPicPr>
          <p:nvPr/>
        </p:nvPicPr>
        <p:blipFill>
          <a:blip r:embed="rId3"/>
          <a:stretch>
            <a:fillRect/>
          </a:stretch>
        </p:blipFill>
        <p:spPr>
          <a:xfrm>
            <a:off x="10072541" y="1216324"/>
            <a:ext cx="1417652" cy="4002657"/>
          </a:xfrm>
          <a:prstGeom prst="rect">
            <a:avLst/>
          </a:prstGeom>
        </p:spPr>
      </p:pic>
      <p:sp>
        <p:nvSpPr>
          <p:cNvPr id="5" name="TextBox 4"/>
          <p:cNvSpPr txBox="1"/>
          <p:nvPr/>
        </p:nvSpPr>
        <p:spPr>
          <a:xfrm>
            <a:off x="353684" y="569993"/>
            <a:ext cx="5193102" cy="830997"/>
          </a:xfrm>
          <a:prstGeom prst="rect">
            <a:avLst/>
          </a:prstGeom>
          <a:noFill/>
          <a:ln>
            <a:solidFill>
              <a:schemeClr val="accent1"/>
            </a:solidFill>
          </a:ln>
        </p:spPr>
        <p:txBody>
          <a:bodyPr wrap="square" rtlCol="0">
            <a:spAutoFit/>
          </a:bodyPr>
          <a:lstStyle/>
          <a:p>
            <a:r>
              <a:rPr lang="en-US" sz="2400" dirty="0" smtClean="0"/>
              <a:t>Lists item count and percentage by Agency ID</a:t>
            </a:r>
            <a:endParaRPr lang="en-US" sz="2400" dirty="0"/>
          </a:p>
        </p:txBody>
      </p:sp>
      <p:sp>
        <p:nvSpPr>
          <p:cNvPr id="6" name="TextBox 5"/>
          <p:cNvSpPr txBox="1"/>
          <p:nvPr/>
        </p:nvSpPr>
        <p:spPr>
          <a:xfrm>
            <a:off x="6604971" y="5538441"/>
            <a:ext cx="5193102" cy="830997"/>
          </a:xfrm>
          <a:prstGeom prst="rect">
            <a:avLst/>
          </a:prstGeom>
          <a:noFill/>
          <a:ln>
            <a:solidFill>
              <a:schemeClr val="accent1"/>
            </a:solidFill>
          </a:ln>
        </p:spPr>
        <p:txBody>
          <a:bodyPr wrap="square" rtlCol="0">
            <a:spAutoFit/>
          </a:bodyPr>
          <a:lstStyle/>
          <a:p>
            <a:r>
              <a:rPr lang="en-US" sz="2400" dirty="0" smtClean="0"/>
              <a:t>Aggregates results for the entire consortium on the right hand column</a:t>
            </a:r>
            <a:endParaRPr lang="en-US" sz="2400" dirty="0"/>
          </a:p>
        </p:txBody>
      </p:sp>
      <p:sp>
        <p:nvSpPr>
          <p:cNvPr id="2" name="Down Arrow 1"/>
          <p:cNvSpPr/>
          <p:nvPr/>
        </p:nvSpPr>
        <p:spPr>
          <a:xfrm>
            <a:off x="4520241" y="1478629"/>
            <a:ext cx="232913" cy="591712"/>
          </a:xfrm>
          <a:prstGeom prst="downArrow">
            <a:avLst/>
          </a:prstGeom>
          <a:solidFill>
            <a:schemeClr val="accent2"/>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Down Arrow 7"/>
          <p:cNvSpPr/>
          <p:nvPr/>
        </p:nvSpPr>
        <p:spPr>
          <a:xfrm>
            <a:off x="5334854" y="1478629"/>
            <a:ext cx="232913" cy="591712"/>
          </a:xfrm>
          <a:prstGeom prst="downArrow">
            <a:avLst/>
          </a:prstGeom>
          <a:solidFill>
            <a:schemeClr val="accent2"/>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Down Arrow 8"/>
          <p:cNvSpPr/>
          <p:nvPr/>
        </p:nvSpPr>
        <p:spPr>
          <a:xfrm rot="10016127">
            <a:off x="11240039" y="5287922"/>
            <a:ext cx="232913" cy="591712"/>
          </a:xfrm>
          <a:prstGeom prst="downArrow">
            <a:avLst/>
          </a:prstGeom>
          <a:solidFill>
            <a:schemeClr val="accent2"/>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 name="Down Arrow 9"/>
          <p:cNvSpPr/>
          <p:nvPr/>
        </p:nvSpPr>
        <p:spPr>
          <a:xfrm rot="10016127">
            <a:off x="10693249" y="5303102"/>
            <a:ext cx="232913" cy="591712"/>
          </a:xfrm>
          <a:prstGeom prst="downArrow">
            <a:avLst/>
          </a:prstGeom>
          <a:solidFill>
            <a:schemeClr val="accent2"/>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426320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0443" y="261806"/>
            <a:ext cx="5446081" cy="1384995"/>
          </a:xfrm>
          <a:prstGeom prst="rect">
            <a:avLst/>
          </a:prstGeom>
          <a:solidFill>
            <a:schemeClr val="bg1"/>
          </a:solidFill>
          <a:ln>
            <a:solidFill>
              <a:schemeClr val="accent1"/>
            </a:solidFill>
          </a:ln>
        </p:spPr>
        <p:txBody>
          <a:bodyPr wrap="square" rtlCol="0">
            <a:spAutoFit/>
          </a:bodyPr>
          <a:lstStyle/>
          <a:p>
            <a:r>
              <a:rPr lang="en-US" sz="2800" dirty="0" smtClean="0"/>
              <a:t>The CAEP Summary and Barriers to Employment also lists information by agency and by consortium.</a:t>
            </a:r>
            <a:endParaRPr lang="en-US" sz="2800" dirty="0"/>
          </a:p>
        </p:txBody>
      </p:sp>
      <p:pic>
        <p:nvPicPr>
          <p:cNvPr id="4" name="Picture 3"/>
          <p:cNvPicPr>
            <a:picLocks noChangeAspect="1"/>
          </p:cNvPicPr>
          <p:nvPr/>
        </p:nvPicPr>
        <p:blipFill>
          <a:blip r:embed="rId2"/>
          <a:stretch>
            <a:fillRect/>
          </a:stretch>
        </p:blipFill>
        <p:spPr>
          <a:xfrm>
            <a:off x="1065653" y="2363234"/>
            <a:ext cx="3625097" cy="2924720"/>
          </a:xfrm>
          <a:prstGeom prst="rect">
            <a:avLst/>
          </a:prstGeom>
          <a:ln>
            <a:solidFill>
              <a:schemeClr val="accent1"/>
            </a:solidFill>
          </a:ln>
        </p:spPr>
      </p:pic>
      <p:sp>
        <p:nvSpPr>
          <p:cNvPr id="7" name="TextBox 6"/>
          <p:cNvSpPr txBox="1"/>
          <p:nvPr/>
        </p:nvSpPr>
        <p:spPr>
          <a:xfrm>
            <a:off x="6652611" y="5287954"/>
            <a:ext cx="5115142" cy="1384995"/>
          </a:xfrm>
          <a:prstGeom prst="rect">
            <a:avLst/>
          </a:prstGeom>
          <a:noFill/>
          <a:ln>
            <a:solidFill>
              <a:schemeClr val="accent1"/>
            </a:solidFill>
          </a:ln>
        </p:spPr>
        <p:txBody>
          <a:bodyPr wrap="square" rtlCol="0">
            <a:spAutoFit/>
          </a:bodyPr>
          <a:lstStyle/>
          <a:p>
            <a:r>
              <a:rPr lang="en-US" sz="2800" dirty="0" smtClean="0"/>
              <a:t>Click Aggregate Multiple Agencies to run a combined summary of all agencies in the consortium.</a:t>
            </a:r>
            <a:endParaRPr lang="en-US" sz="2800" dirty="0"/>
          </a:p>
        </p:txBody>
      </p:sp>
      <p:pic>
        <p:nvPicPr>
          <p:cNvPr id="9" name="Picture 8"/>
          <p:cNvPicPr>
            <a:picLocks noChangeAspect="1"/>
          </p:cNvPicPr>
          <p:nvPr/>
        </p:nvPicPr>
        <p:blipFill>
          <a:blip r:embed="rId3"/>
          <a:stretch>
            <a:fillRect/>
          </a:stretch>
        </p:blipFill>
        <p:spPr>
          <a:xfrm>
            <a:off x="4256628" y="5844932"/>
            <a:ext cx="2286000" cy="323850"/>
          </a:xfrm>
          <a:prstGeom prst="rect">
            <a:avLst/>
          </a:prstGeom>
          <a:ln>
            <a:solidFill>
              <a:schemeClr val="accent1"/>
            </a:solidFill>
          </a:ln>
        </p:spPr>
      </p:pic>
      <p:pic>
        <p:nvPicPr>
          <p:cNvPr id="8" name="Picture 7"/>
          <p:cNvPicPr>
            <a:picLocks noChangeAspect="1"/>
          </p:cNvPicPr>
          <p:nvPr/>
        </p:nvPicPr>
        <p:blipFill>
          <a:blip r:embed="rId4"/>
          <a:stretch>
            <a:fillRect/>
          </a:stretch>
        </p:blipFill>
        <p:spPr>
          <a:xfrm>
            <a:off x="5893807" y="1472219"/>
            <a:ext cx="5873946" cy="2703635"/>
          </a:xfrm>
          <a:prstGeom prst="rect">
            <a:avLst/>
          </a:prstGeom>
          <a:ln>
            <a:solidFill>
              <a:schemeClr val="accent1"/>
            </a:solidFill>
          </a:ln>
        </p:spPr>
      </p:pic>
    </p:spTree>
    <p:extLst>
      <p:ext uri="{BB962C8B-B14F-4D97-AF65-F5344CB8AC3E}">
        <p14:creationId xmlns:p14="http://schemas.microsoft.com/office/powerpoint/2010/main" val="29075612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Literacy Gains Outcomes – COVID-19 Update</a:t>
            </a:r>
          </a:p>
        </p:txBody>
      </p:sp>
      <p:sp>
        <p:nvSpPr>
          <p:cNvPr id="3" name="Content Placeholder 2"/>
          <p:cNvSpPr>
            <a:spLocks noGrp="1"/>
          </p:cNvSpPr>
          <p:nvPr>
            <p:ph idx="1"/>
          </p:nvPr>
        </p:nvSpPr>
        <p:spPr>
          <a:xfrm>
            <a:off x="838200" y="1556017"/>
            <a:ext cx="10150565" cy="5041001"/>
          </a:xfrm>
          <a:ln>
            <a:solidFill>
              <a:schemeClr val="accent1"/>
            </a:solidFill>
          </a:ln>
        </p:spPr>
        <p:txBody>
          <a:bodyPr>
            <a:normAutofit/>
          </a:bodyPr>
          <a:lstStyle/>
          <a:p>
            <a:r>
              <a:rPr lang="en-US" sz="3200" dirty="0"/>
              <a:t>Mark when CAEP learners achieve outcomes in Distance Learning classes.</a:t>
            </a:r>
          </a:p>
          <a:p>
            <a:r>
              <a:rPr lang="en-US" sz="3200" dirty="0" smtClean="0"/>
              <a:t>Use </a:t>
            </a:r>
            <a:r>
              <a:rPr lang="en-US" sz="3200" dirty="0"/>
              <a:t>“passage of exam” process for CTE MSG’s as a guide for recording student achievement.</a:t>
            </a:r>
          </a:p>
          <a:p>
            <a:pPr lvl="1"/>
            <a:r>
              <a:rPr lang="en-US" sz="3200" dirty="0"/>
              <a:t>Student passes informal exam such as a (virtual) class assessment, written assignment, or oral interview </a:t>
            </a:r>
          </a:p>
          <a:p>
            <a:pPr lvl="1"/>
            <a:r>
              <a:rPr lang="en-US" sz="3200" dirty="0"/>
              <a:t>Completes skills demonstration in workforce preparation </a:t>
            </a:r>
            <a:r>
              <a:rPr lang="en-US" sz="3200" dirty="0" smtClean="0"/>
              <a:t>activities</a:t>
            </a:r>
          </a:p>
          <a:p>
            <a:pPr lvl="1"/>
            <a:endParaRPr lang="en-US" sz="3200" dirty="0"/>
          </a:p>
          <a:p>
            <a:pPr marL="0" indent="0">
              <a:buNone/>
            </a:pPr>
            <a:endParaRPr lang="en-US" sz="3200" dirty="0"/>
          </a:p>
        </p:txBody>
      </p:sp>
      <p:grpSp>
        <p:nvGrpSpPr>
          <p:cNvPr id="4" name="Group 3"/>
          <p:cNvGrpSpPr/>
          <p:nvPr/>
        </p:nvGrpSpPr>
        <p:grpSpPr>
          <a:xfrm>
            <a:off x="9217742" y="5545394"/>
            <a:ext cx="2685352" cy="1199108"/>
            <a:chOff x="0" y="0"/>
            <a:chExt cx="3030627" cy="1382982"/>
          </a:xfrm>
        </p:grpSpPr>
        <p:sp>
          <p:nvSpPr>
            <p:cNvPr id="5" name="Rectangle 4"/>
            <p:cNvSpPr/>
            <p:nvPr/>
          </p:nvSpPr>
          <p:spPr>
            <a:xfrm>
              <a:off x="0" y="0"/>
              <a:ext cx="3030627" cy="1382982"/>
            </a:xfrm>
            <a:prstGeom prst="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6" name="TextBox 5"/>
            <p:cNvSpPr txBox="1"/>
            <p:nvPr/>
          </p:nvSpPr>
          <p:spPr>
            <a:xfrm>
              <a:off x="0" y="0"/>
              <a:ext cx="3030627" cy="13829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kern="1200" dirty="0"/>
                <a:t>Literacy Gains</a:t>
              </a:r>
            </a:p>
          </p:txBody>
        </p:sp>
      </p:grpSp>
      <p:pic>
        <p:nvPicPr>
          <p:cNvPr id="8" name="Picture 7">
            <a:extLst>
              <a:ext uri="{FF2B5EF4-FFF2-40B4-BE49-F238E27FC236}">
                <a16:creationId xmlns:a16="http://schemas.microsoft.com/office/drawing/2014/main" id="{D1DEF550-864D-49C3-836D-846B8AFDC9C7}"/>
              </a:ext>
            </a:extLst>
          </p:cNvPr>
          <p:cNvPicPr>
            <a:picLocks noChangeAspect="1"/>
          </p:cNvPicPr>
          <p:nvPr/>
        </p:nvPicPr>
        <p:blipFill>
          <a:blip r:embed="rId3"/>
          <a:stretch>
            <a:fillRect/>
          </a:stretch>
        </p:blipFill>
        <p:spPr>
          <a:xfrm>
            <a:off x="108908" y="6195814"/>
            <a:ext cx="2188654" cy="548688"/>
          </a:xfrm>
          <a:prstGeom prst="rect">
            <a:avLst/>
          </a:prstGeom>
        </p:spPr>
      </p:pic>
    </p:spTree>
    <p:extLst>
      <p:ext uri="{BB962C8B-B14F-4D97-AF65-F5344CB8AC3E}">
        <p14:creationId xmlns:p14="http://schemas.microsoft.com/office/powerpoint/2010/main" val="25571677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3763" y="76200"/>
            <a:ext cx="6858000" cy="1219200"/>
          </a:xfrm>
        </p:spPr>
        <p:txBody>
          <a:bodyPr/>
          <a:lstStyle/>
          <a:p>
            <a:r>
              <a:rPr lang="en-US" b="1" dirty="0"/>
              <a:t>OCTAE Memorandums</a:t>
            </a:r>
            <a:endParaRPr lang="en-US" dirty="0"/>
          </a:p>
        </p:txBody>
      </p:sp>
      <p:sp>
        <p:nvSpPr>
          <p:cNvPr id="3" name="Content Placeholder 2"/>
          <p:cNvSpPr>
            <a:spLocks noGrp="1"/>
          </p:cNvSpPr>
          <p:nvPr>
            <p:ph idx="1"/>
          </p:nvPr>
        </p:nvSpPr>
        <p:spPr>
          <a:xfrm>
            <a:off x="595952" y="941404"/>
            <a:ext cx="11000096" cy="5426076"/>
          </a:xfrm>
        </p:spPr>
        <p:txBody>
          <a:bodyPr>
            <a:normAutofit/>
          </a:bodyPr>
          <a:lstStyle/>
          <a:p>
            <a:pPr marL="0" indent="0">
              <a:buNone/>
            </a:pPr>
            <a:r>
              <a:rPr lang="en-US" sz="3200" b="1" dirty="0"/>
              <a:t>Summary of OCTAE Memos</a:t>
            </a:r>
            <a:r>
              <a:rPr lang="en-US" sz="3200" dirty="0"/>
              <a:t>:</a:t>
            </a:r>
          </a:p>
          <a:p>
            <a:r>
              <a:rPr lang="en-US" sz="3200" dirty="0"/>
              <a:t>Statewide performance reporting to the NRS is still required</a:t>
            </a:r>
          </a:p>
          <a:p>
            <a:r>
              <a:rPr lang="en-US" sz="3200" dirty="0"/>
              <a:t>For PY 2019-20 all states reported “Force Majeure”</a:t>
            </a:r>
          </a:p>
          <a:p>
            <a:r>
              <a:rPr lang="en-US" sz="3200" dirty="0"/>
              <a:t>States can now decide whether or not to allow remote testing</a:t>
            </a:r>
          </a:p>
          <a:p>
            <a:r>
              <a:rPr lang="en-US" sz="3200" dirty="0"/>
              <a:t>Each state that opts to allow remote testing submits its own remote testing plan to OCTAE</a:t>
            </a:r>
          </a:p>
          <a:p>
            <a:r>
              <a:rPr lang="en-US" sz="3200" b="1" i="1" dirty="0"/>
              <a:t>Memo 20-5 (5.29): </a:t>
            </a:r>
            <a:r>
              <a:rPr lang="en-US" sz="3200" dirty="0"/>
              <a:t>participants can self-report into a federal EFL (Educational Functioning Level) without a pretest.</a:t>
            </a:r>
          </a:p>
          <a:p>
            <a:r>
              <a:rPr lang="en-US" sz="3200" b="1" i="1" dirty="0"/>
              <a:t>Memo 20-5 (5.29): </a:t>
            </a:r>
            <a:r>
              <a:rPr lang="en-US" sz="3200" dirty="0"/>
              <a:t>a pretest is still required to achieve a pre/post-test MSG.</a:t>
            </a:r>
          </a:p>
          <a:p>
            <a:endParaRPr lang="en-US" sz="3200" dirty="0"/>
          </a:p>
          <a:p>
            <a:endParaRPr lang="en-US" sz="3200"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5</a:t>
            </a:fld>
            <a:endParaRPr lang="en-US" altLang="en-US" dirty="0"/>
          </a:p>
        </p:txBody>
      </p:sp>
      <p:pic>
        <p:nvPicPr>
          <p:cNvPr id="6" name="Picture 5">
            <a:extLst>
              <a:ext uri="{FF2B5EF4-FFF2-40B4-BE49-F238E27FC236}">
                <a16:creationId xmlns:a16="http://schemas.microsoft.com/office/drawing/2014/main" id="{91037DCE-5DF4-4F79-BEA2-6E711CB5861A}"/>
              </a:ext>
            </a:extLst>
          </p:cNvPr>
          <p:cNvPicPr>
            <a:picLocks noChangeAspect="1"/>
          </p:cNvPicPr>
          <p:nvPr/>
        </p:nvPicPr>
        <p:blipFill>
          <a:blip r:embed="rId3"/>
          <a:stretch>
            <a:fillRect/>
          </a:stretch>
        </p:blipFill>
        <p:spPr>
          <a:xfrm>
            <a:off x="41096" y="6264592"/>
            <a:ext cx="2187245" cy="548640"/>
          </a:xfrm>
          <a:prstGeom prst="rect">
            <a:avLst/>
          </a:prstGeom>
        </p:spPr>
      </p:pic>
    </p:spTree>
    <p:extLst>
      <p:ext uri="{BB962C8B-B14F-4D97-AF65-F5344CB8AC3E}">
        <p14:creationId xmlns:p14="http://schemas.microsoft.com/office/powerpoint/2010/main" val="144954757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Literacy Gains Outcomes– COVID-19 Update</a:t>
            </a:r>
          </a:p>
        </p:txBody>
      </p:sp>
      <p:sp>
        <p:nvSpPr>
          <p:cNvPr id="3" name="Content Placeholder 2"/>
          <p:cNvSpPr>
            <a:spLocks noGrp="1"/>
          </p:cNvSpPr>
          <p:nvPr>
            <p:ph idx="1"/>
          </p:nvPr>
        </p:nvSpPr>
        <p:spPr>
          <a:xfrm>
            <a:off x="838200" y="1556017"/>
            <a:ext cx="10515600" cy="5041001"/>
          </a:xfrm>
          <a:ln>
            <a:solidFill>
              <a:schemeClr val="accent1"/>
            </a:solidFill>
          </a:ln>
        </p:spPr>
        <p:txBody>
          <a:bodyPr>
            <a:normAutofit/>
          </a:bodyPr>
          <a:lstStyle/>
          <a:p>
            <a:pPr marL="0" indent="0">
              <a:buNone/>
            </a:pPr>
            <a:r>
              <a:rPr lang="en-US" sz="3600" dirty="0"/>
              <a:t>Passes (virtual) class assessment, written assignment, or oral interview </a:t>
            </a:r>
          </a:p>
          <a:p>
            <a:r>
              <a:rPr lang="en-US" sz="3600" dirty="0"/>
              <a:t>Learner Mastery</a:t>
            </a:r>
          </a:p>
          <a:p>
            <a:r>
              <a:rPr lang="en-US" sz="3600" dirty="0"/>
              <a:t>Educational Software</a:t>
            </a:r>
          </a:p>
          <a:p>
            <a:r>
              <a:rPr lang="en-US" sz="3600" dirty="0"/>
              <a:t>Local Program Milestones</a:t>
            </a:r>
          </a:p>
          <a:p>
            <a:pPr marL="0" indent="0">
              <a:buNone/>
            </a:pPr>
            <a:endParaRPr lang="en-US" sz="3600" dirty="0"/>
          </a:p>
          <a:p>
            <a:pPr marL="457200" lvl="1" indent="0">
              <a:buNone/>
            </a:pPr>
            <a:endParaRPr lang="en-US" sz="3200" dirty="0"/>
          </a:p>
          <a:p>
            <a:pPr lvl="1"/>
            <a:endParaRPr lang="en-US" sz="3200" dirty="0"/>
          </a:p>
          <a:p>
            <a:pPr marL="0" indent="0">
              <a:buNone/>
            </a:pPr>
            <a:endParaRPr lang="en-US" sz="3200" dirty="0"/>
          </a:p>
        </p:txBody>
      </p:sp>
      <p:pic>
        <p:nvPicPr>
          <p:cNvPr id="4" name="Picture 3"/>
          <p:cNvPicPr>
            <a:picLocks noChangeAspect="1"/>
          </p:cNvPicPr>
          <p:nvPr/>
        </p:nvPicPr>
        <p:blipFill>
          <a:blip r:embed="rId3"/>
          <a:stretch>
            <a:fillRect/>
          </a:stretch>
        </p:blipFill>
        <p:spPr>
          <a:xfrm>
            <a:off x="8317729" y="5095119"/>
            <a:ext cx="3036071" cy="1383912"/>
          </a:xfrm>
          <a:prstGeom prst="rect">
            <a:avLst/>
          </a:prstGeom>
        </p:spPr>
      </p:pic>
      <p:pic>
        <p:nvPicPr>
          <p:cNvPr id="6" name="Picture 5">
            <a:extLst>
              <a:ext uri="{FF2B5EF4-FFF2-40B4-BE49-F238E27FC236}">
                <a16:creationId xmlns:a16="http://schemas.microsoft.com/office/drawing/2014/main" id="{D09B540D-4BB0-4BA3-B7D9-7F19070D058B}"/>
              </a:ext>
            </a:extLst>
          </p:cNvPr>
          <p:cNvPicPr>
            <a:picLocks noChangeAspect="1"/>
          </p:cNvPicPr>
          <p:nvPr/>
        </p:nvPicPr>
        <p:blipFill>
          <a:blip r:embed="rId4"/>
          <a:stretch>
            <a:fillRect/>
          </a:stretch>
        </p:blipFill>
        <p:spPr>
          <a:xfrm>
            <a:off x="100900" y="6218531"/>
            <a:ext cx="2188654" cy="548688"/>
          </a:xfrm>
          <a:prstGeom prst="rect">
            <a:avLst/>
          </a:prstGeom>
        </p:spPr>
      </p:pic>
    </p:spTree>
    <p:extLst>
      <p:ext uri="{BB962C8B-B14F-4D97-AF65-F5344CB8AC3E}">
        <p14:creationId xmlns:p14="http://schemas.microsoft.com/office/powerpoint/2010/main" val="199341861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Literacy Gains Outcomes– COVID-19 Update</a:t>
            </a:r>
          </a:p>
        </p:txBody>
      </p:sp>
      <p:sp>
        <p:nvSpPr>
          <p:cNvPr id="3" name="Content Placeholder 2"/>
          <p:cNvSpPr>
            <a:spLocks noGrp="1"/>
          </p:cNvSpPr>
          <p:nvPr>
            <p:ph idx="1"/>
          </p:nvPr>
        </p:nvSpPr>
        <p:spPr>
          <a:xfrm>
            <a:off x="838200" y="1556017"/>
            <a:ext cx="10515600" cy="5041001"/>
          </a:xfrm>
          <a:ln>
            <a:solidFill>
              <a:schemeClr val="accent1"/>
            </a:solidFill>
          </a:ln>
        </p:spPr>
        <p:txBody>
          <a:bodyPr>
            <a:normAutofit/>
          </a:bodyPr>
          <a:lstStyle/>
          <a:p>
            <a:pPr marL="0" indent="0">
              <a:buNone/>
            </a:pPr>
            <a:r>
              <a:rPr lang="en-US" sz="3600" dirty="0"/>
              <a:t>Completes skills demonstration in workforce preparation activities</a:t>
            </a:r>
          </a:p>
          <a:p>
            <a:r>
              <a:rPr lang="en-US" sz="3600" dirty="0"/>
              <a:t>EL Civics COAAPs now show as I3 outcomes</a:t>
            </a:r>
          </a:p>
          <a:p>
            <a:r>
              <a:rPr lang="en-US" sz="3600" dirty="0" smtClean="0"/>
              <a:t>IET pre-requisite</a:t>
            </a:r>
          </a:p>
          <a:p>
            <a:r>
              <a:rPr lang="en-US" sz="3600" dirty="0" smtClean="0"/>
              <a:t>Transitions to higher level placement</a:t>
            </a:r>
            <a:endParaRPr lang="en-US" sz="3600" dirty="0"/>
          </a:p>
          <a:p>
            <a:r>
              <a:rPr lang="en-US" sz="3600" dirty="0"/>
              <a:t>EL </a:t>
            </a:r>
            <a:r>
              <a:rPr lang="en-US" sz="3600" dirty="0" smtClean="0"/>
              <a:t>Co-Enrollment</a:t>
            </a:r>
          </a:p>
          <a:p>
            <a:pPr lvl="1"/>
            <a:endParaRPr lang="en-US" sz="3200" dirty="0"/>
          </a:p>
          <a:p>
            <a:pPr lvl="1"/>
            <a:endParaRPr lang="en-US" sz="3200" dirty="0"/>
          </a:p>
          <a:p>
            <a:pPr marL="0" indent="0">
              <a:buNone/>
            </a:pPr>
            <a:endParaRPr lang="en-US" sz="3200" dirty="0"/>
          </a:p>
        </p:txBody>
      </p:sp>
      <p:pic>
        <p:nvPicPr>
          <p:cNvPr id="4" name="Picture 3"/>
          <p:cNvPicPr>
            <a:picLocks noChangeAspect="1"/>
          </p:cNvPicPr>
          <p:nvPr/>
        </p:nvPicPr>
        <p:blipFill>
          <a:blip r:embed="rId3"/>
          <a:stretch>
            <a:fillRect/>
          </a:stretch>
        </p:blipFill>
        <p:spPr>
          <a:xfrm>
            <a:off x="8317729" y="5082038"/>
            <a:ext cx="3036071" cy="1383912"/>
          </a:xfrm>
          <a:prstGeom prst="rect">
            <a:avLst/>
          </a:prstGeom>
        </p:spPr>
      </p:pic>
      <p:pic>
        <p:nvPicPr>
          <p:cNvPr id="6" name="Picture 5">
            <a:extLst>
              <a:ext uri="{FF2B5EF4-FFF2-40B4-BE49-F238E27FC236}">
                <a16:creationId xmlns:a16="http://schemas.microsoft.com/office/drawing/2014/main" id="{DD69CF6D-2A1C-4014-862A-F0AE258CCB26}"/>
              </a:ext>
            </a:extLst>
          </p:cNvPr>
          <p:cNvPicPr>
            <a:picLocks noChangeAspect="1"/>
          </p:cNvPicPr>
          <p:nvPr/>
        </p:nvPicPr>
        <p:blipFill>
          <a:blip r:embed="rId4"/>
          <a:stretch>
            <a:fillRect/>
          </a:stretch>
        </p:blipFill>
        <p:spPr>
          <a:xfrm>
            <a:off x="100900" y="6191606"/>
            <a:ext cx="2188654" cy="548688"/>
          </a:xfrm>
          <a:prstGeom prst="rect">
            <a:avLst/>
          </a:prstGeom>
        </p:spPr>
      </p:pic>
    </p:spTree>
    <p:extLst>
      <p:ext uri="{BB962C8B-B14F-4D97-AF65-F5344CB8AC3E}">
        <p14:creationId xmlns:p14="http://schemas.microsoft.com/office/powerpoint/2010/main" val="93413309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Troubleshooting Examples</a:t>
            </a:r>
            <a:endParaRPr lang="en-US" dirty="0"/>
          </a:p>
        </p:txBody>
      </p:sp>
      <p:sp>
        <p:nvSpPr>
          <p:cNvPr id="3" name="Content Placeholder 2"/>
          <p:cNvSpPr>
            <a:spLocks noGrp="1"/>
          </p:cNvSpPr>
          <p:nvPr>
            <p:ph idx="1"/>
          </p:nvPr>
        </p:nvSpPr>
        <p:spPr>
          <a:xfrm>
            <a:off x="838200" y="1825624"/>
            <a:ext cx="10515600" cy="4711653"/>
          </a:xfrm>
          <a:ln>
            <a:solidFill>
              <a:schemeClr val="accent1"/>
            </a:solidFill>
          </a:ln>
        </p:spPr>
        <p:txBody>
          <a:bodyPr>
            <a:normAutofit/>
          </a:bodyPr>
          <a:lstStyle/>
          <a:p>
            <a:r>
              <a:rPr lang="en-US" sz="3200" dirty="0" smtClean="0"/>
              <a:t>Workforce Preparation classes that are Occupation Specific</a:t>
            </a:r>
          </a:p>
          <a:p>
            <a:r>
              <a:rPr lang="en-US" sz="3200" dirty="0" smtClean="0"/>
              <a:t>Classes required for CTE that are Occupation Generic</a:t>
            </a:r>
          </a:p>
          <a:p>
            <a:r>
              <a:rPr lang="en-US" sz="3200" dirty="0" smtClean="0"/>
              <a:t>Workforce Prep Milestone versus short term service</a:t>
            </a:r>
            <a:endParaRPr lang="en-US" sz="3200" dirty="0"/>
          </a:p>
          <a:p>
            <a:r>
              <a:rPr lang="en-US" sz="3200" dirty="0" smtClean="0"/>
              <a:t>OSHA/CPR/etc. when required for CTE or Workforce Prep.</a:t>
            </a:r>
          </a:p>
          <a:p>
            <a:r>
              <a:rPr lang="en-US" sz="3200" dirty="0" smtClean="0"/>
              <a:t>EL Civics/COAAPs</a:t>
            </a:r>
          </a:p>
          <a:p>
            <a:r>
              <a:rPr lang="en-US" sz="3200" dirty="0" smtClean="0"/>
              <a:t>IET/EL Co-Enrollment</a:t>
            </a:r>
            <a:endParaRPr lang="en-US" sz="3200" dirty="0"/>
          </a:p>
        </p:txBody>
      </p:sp>
      <p:pic>
        <p:nvPicPr>
          <p:cNvPr id="4" name="Picture 3"/>
          <p:cNvPicPr>
            <a:picLocks noChangeAspect="1"/>
          </p:cNvPicPr>
          <p:nvPr/>
        </p:nvPicPr>
        <p:blipFill>
          <a:blip r:embed="rId2"/>
          <a:stretch>
            <a:fillRect/>
          </a:stretch>
        </p:blipFill>
        <p:spPr>
          <a:xfrm>
            <a:off x="8317729" y="4984119"/>
            <a:ext cx="3036071" cy="1383912"/>
          </a:xfrm>
          <a:prstGeom prst="rect">
            <a:avLst/>
          </a:prstGeom>
        </p:spPr>
      </p:pic>
    </p:spTree>
    <p:extLst>
      <p:ext uri="{BB962C8B-B14F-4D97-AF65-F5344CB8AC3E}">
        <p14:creationId xmlns:p14="http://schemas.microsoft.com/office/powerpoint/2010/main" val="28941727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544224" y="710467"/>
            <a:ext cx="4700637" cy="4002745"/>
          </a:xfrm>
          <a:prstGeom prst="rect">
            <a:avLst/>
          </a:prstGeom>
        </p:spPr>
      </p:pic>
      <p:pic>
        <p:nvPicPr>
          <p:cNvPr id="3" name="Picture 2"/>
          <p:cNvPicPr>
            <a:picLocks noChangeAspect="1"/>
          </p:cNvPicPr>
          <p:nvPr/>
        </p:nvPicPr>
        <p:blipFill>
          <a:blip r:embed="rId3"/>
          <a:stretch>
            <a:fillRect/>
          </a:stretch>
        </p:blipFill>
        <p:spPr>
          <a:xfrm>
            <a:off x="5623719" y="3175356"/>
            <a:ext cx="6315240" cy="3166443"/>
          </a:xfrm>
          <a:prstGeom prst="rect">
            <a:avLst/>
          </a:prstGeom>
        </p:spPr>
        <p:style>
          <a:lnRef idx="2">
            <a:schemeClr val="accent1">
              <a:shade val="50000"/>
            </a:schemeClr>
          </a:lnRef>
          <a:fillRef idx="1">
            <a:schemeClr val="accent1"/>
          </a:fillRef>
          <a:effectRef idx="0">
            <a:schemeClr val="accent1"/>
          </a:effectRef>
          <a:fontRef idx="minor">
            <a:schemeClr val="lt1"/>
          </a:fontRef>
        </p:style>
      </p:pic>
      <p:sp>
        <p:nvSpPr>
          <p:cNvPr id="5" name="TextBox 4"/>
          <p:cNvSpPr txBox="1"/>
          <p:nvPr/>
        </p:nvSpPr>
        <p:spPr>
          <a:xfrm>
            <a:off x="4021056" y="2607173"/>
            <a:ext cx="4638721" cy="2308324"/>
          </a:xfrm>
          <a:prstGeom prst="rect">
            <a:avLst/>
          </a:prstGeom>
          <a:solidFill>
            <a:schemeClr val="bg1"/>
          </a:solidFill>
          <a:ln>
            <a:solidFill>
              <a:schemeClr val="accent1"/>
            </a:solidFill>
          </a:ln>
        </p:spPr>
        <p:txBody>
          <a:bodyPr wrap="square" rtlCol="0">
            <a:spAutoFit/>
          </a:bodyPr>
          <a:lstStyle/>
          <a:p>
            <a:r>
              <a:rPr lang="en-US" sz="3600" smtClean="0"/>
              <a:t>Click </a:t>
            </a:r>
            <a:r>
              <a:rPr lang="en-US" sz="3600" dirty="0" smtClean="0"/>
              <a:t>any cell to generate a list of students included in that cell. </a:t>
            </a:r>
            <a:endParaRPr lang="en-US" sz="3600" dirty="0"/>
          </a:p>
        </p:txBody>
      </p:sp>
      <p:sp>
        <p:nvSpPr>
          <p:cNvPr id="7" name="Left Arrow 6"/>
          <p:cNvSpPr/>
          <p:nvPr/>
        </p:nvSpPr>
        <p:spPr>
          <a:xfrm rot="2371459">
            <a:off x="3616122" y="2530874"/>
            <a:ext cx="538649" cy="152598"/>
          </a:xfrm>
          <a:prstGeom prst="lef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4"/>
          <a:stretch>
            <a:fillRect/>
          </a:stretch>
        </p:blipFill>
        <p:spPr>
          <a:xfrm>
            <a:off x="9051688" y="2933055"/>
            <a:ext cx="2961857" cy="484601"/>
          </a:xfrm>
          <a:prstGeom prst="rect">
            <a:avLst/>
          </a:prstGeom>
          <a:ln>
            <a:solidFill>
              <a:schemeClr val="accent1"/>
            </a:solidFill>
          </a:ln>
        </p:spPr>
      </p:pic>
      <p:sp>
        <p:nvSpPr>
          <p:cNvPr id="9" name="Right Arrow 8"/>
          <p:cNvSpPr/>
          <p:nvPr/>
        </p:nvSpPr>
        <p:spPr>
          <a:xfrm>
            <a:off x="8511981" y="3089090"/>
            <a:ext cx="1235868" cy="172529"/>
          </a:xfrm>
          <a:prstGeom prst="rightArrow">
            <a:avLst/>
          </a:prstGeom>
          <a:solidFill>
            <a:schemeClr val="tx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8696263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676845" y="836763"/>
            <a:ext cx="4638721" cy="1754326"/>
          </a:xfrm>
          <a:prstGeom prst="rect">
            <a:avLst/>
          </a:prstGeom>
          <a:noFill/>
          <a:ln>
            <a:solidFill>
              <a:schemeClr val="accent1"/>
            </a:solidFill>
          </a:ln>
        </p:spPr>
        <p:txBody>
          <a:bodyPr wrap="square" rtlCol="0">
            <a:spAutoFit/>
          </a:bodyPr>
          <a:lstStyle/>
          <a:p>
            <a:r>
              <a:rPr lang="en-US" sz="3600" dirty="0" smtClean="0"/>
              <a:t>Right click any cell and select from 6 listers and 6 reports:</a:t>
            </a:r>
            <a:endParaRPr lang="en-US" sz="3600" dirty="0"/>
          </a:p>
        </p:txBody>
      </p:sp>
      <p:pic>
        <p:nvPicPr>
          <p:cNvPr id="7" name="Picture 6"/>
          <p:cNvPicPr>
            <a:picLocks noChangeAspect="1"/>
          </p:cNvPicPr>
          <p:nvPr/>
        </p:nvPicPr>
        <p:blipFill>
          <a:blip r:embed="rId2"/>
          <a:stretch>
            <a:fillRect/>
          </a:stretch>
        </p:blipFill>
        <p:spPr>
          <a:xfrm>
            <a:off x="846376" y="1464334"/>
            <a:ext cx="5495925" cy="4343400"/>
          </a:xfrm>
          <a:prstGeom prst="rect">
            <a:avLst/>
          </a:prstGeom>
        </p:spPr>
      </p:pic>
    </p:spTree>
    <p:extLst>
      <p:ext uri="{BB962C8B-B14F-4D97-AF65-F5344CB8AC3E}">
        <p14:creationId xmlns:p14="http://schemas.microsoft.com/office/powerpoint/2010/main" val="318902500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00332" y="611522"/>
            <a:ext cx="11183568" cy="4319182"/>
          </a:xfrm>
          <a:prstGeom prst="rect">
            <a:avLst/>
          </a:prstGeom>
          <a:ln>
            <a:solidFill>
              <a:schemeClr val="accent1">
                <a:lumMod val="50000"/>
              </a:schemeClr>
            </a:solidFill>
          </a:ln>
        </p:spPr>
      </p:pic>
      <p:sp>
        <p:nvSpPr>
          <p:cNvPr id="3" name="TextBox 2"/>
          <p:cNvSpPr txBox="1"/>
          <p:nvPr/>
        </p:nvSpPr>
        <p:spPr>
          <a:xfrm>
            <a:off x="500332" y="5168417"/>
            <a:ext cx="11183568" cy="1384995"/>
          </a:xfrm>
          <a:prstGeom prst="rect">
            <a:avLst/>
          </a:prstGeom>
          <a:noFill/>
          <a:ln>
            <a:solidFill>
              <a:schemeClr val="accent1"/>
            </a:solidFill>
          </a:ln>
        </p:spPr>
        <p:txBody>
          <a:bodyPr wrap="square" rtlCol="0">
            <a:spAutoFit/>
          </a:bodyPr>
          <a:lstStyle/>
          <a:p>
            <a:r>
              <a:rPr lang="en-US" sz="2800" b="1" dirty="0" smtClean="0"/>
              <a:t>Example 1: </a:t>
            </a:r>
            <a:r>
              <a:rPr lang="en-US" sz="2800" dirty="0" smtClean="0"/>
              <a:t>the number of CAEP outcomes is lower than expected, and low when compared to the number of enrollees.</a:t>
            </a:r>
          </a:p>
          <a:p>
            <a:r>
              <a:rPr lang="en-US" sz="2800" dirty="0" smtClean="0"/>
              <a:t>Use the </a:t>
            </a:r>
            <a:r>
              <a:rPr lang="en-US" sz="2800" b="1" i="1" dirty="0" smtClean="0"/>
              <a:t>CAEP DIR items 23-27 </a:t>
            </a:r>
            <a:r>
              <a:rPr lang="en-US" sz="2800" dirty="0" smtClean="0"/>
              <a:t>to evaluate the likely source of the problem.</a:t>
            </a:r>
            <a:endParaRPr lang="en-US" sz="2000" dirty="0"/>
          </a:p>
        </p:txBody>
      </p:sp>
    </p:spTree>
    <p:extLst>
      <p:ext uri="{BB962C8B-B14F-4D97-AF65-F5344CB8AC3E}">
        <p14:creationId xmlns:p14="http://schemas.microsoft.com/office/powerpoint/2010/main" val="292922258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22812" y="531223"/>
            <a:ext cx="7070395" cy="3124744"/>
          </a:xfrm>
          <a:prstGeom prst="rect">
            <a:avLst/>
          </a:prstGeom>
          <a:ln>
            <a:solidFill>
              <a:schemeClr val="tx1"/>
            </a:solidFill>
          </a:ln>
        </p:spPr>
      </p:pic>
      <p:sp>
        <p:nvSpPr>
          <p:cNvPr id="3" name="TextBox 2"/>
          <p:cNvSpPr txBox="1"/>
          <p:nvPr/>
        </p:nvSpPr>
        <p:spPr>
          <a:xfrm>
            <a:off x="722812" y="4619287"/>
            <a:ext cx="9404599" cy="1815882"/>
          </a:xfrm>
          <a:prstGeom prst="rect">
            <a:avLst/>
          </a:prstGeom>
          <a:noFill/>
          <a:ln>
            <a:solidFill>
              <a:schemeClr val="accent1"/>
            </a:solidFill>
          </a:ln>
        </p:spPr>
        <p:txBody>
          <a:bodyPr wrap="square" rtlCol="0">
            <a:spAutoFit/>
          </a:bodyPr>
          <a:lstStyle/>
          <a:p>
            <a:r>
              <a:rPr lang="en-US" sz="2800" b="1" dirty="0" smtClean="0"/>
              <a:t>Example 1: </a:t>
            </a:r>
            <a:r>
              <a:rPr lang="en-US" sz="2800" dirty="0" smtClean="0"/>
              <a:t>the number of AEP outcomes is lower than expected, and low when compared to the number of enrollees.</a:t>
            </a:r>
          </a:p>
          <a:p>
            <a:r>
              <a:rPr lang="en-US" sz="2800" dirty="0"/>
              <a:t/>
            </a:r>
            <a:br>
              <a:rPr lang="en-US" sz="2800" dirty="0"/>
            </a:br>
            <a:r>
              <a:rPr lang="en-US" sz="2800" dirty="0" smtClean="0"/>
              <a:t>Specific examples include HSE and Employment outcomes.</a:t>
            </a:r>
            <a:endParaRPr lang="en-US" sz="2000" dirty="0"/>
          </a:p>
        </p:txBody>
      </p:sp>
      <p:sp>
        <p:nvSpPr>
          <p:cNvPr id="4" name="Left Arrow 3"/>
          <p:cNvSpPr/>
          <p:nvPr/>
        </p:nvSpPr>
        <p:spPr>
          <a:xfrm rot="1643164">
            <a:off x="7471956" y="3657028"/>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Left Arrow 4"/>
          <p:cNvSpPr/>
          <p:nvPr/>
        </p:nvSpPr>
        <p:spPr>
          <a:xfrm rot="1640231">
            <a:off x="6372389" y="3674623"/>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906128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22813" y="255191"/>
            <a:ext cx="5919528" cy="2616121"/>
          </a:xfrm>
          <a:prstGeom prst="rect">
            <a:avLst/>
          </a:prstGeom>
          <a:ln>
            <a:solidFill>
              <a:schemeClr val="tx1"/>
            </a:solidFill>
          </a:ln>
        </p:spPr>
      </p:pic>
      <p:sp>
        <p:nvSpPr>
          <p:cNvPr id="3" name="TextBox 2"/>
          <p:cNvSpPr txBox="1"/>
          <p:nvPr/>
        </p:nvSpPr>
        <p:spPr>
          <a:xfrm>
            <a:off x="189781" y="3220386"/>
            <a:ext cx="11766430" cy="3416320"/>
          </a:xfrm>
          <a:prstGeom prst="rect">
            <a:avLst/>
          </a:prstGeom>
          <a:noFill/>
          <a:ln>
            <a:solidFill>
              <a:schemeClr val="accent1"/>
            </a:solidFill>
          </a:ln>
        </p:spPr>
        <p:txBody>
          <a:bodyPr wrap="square" rtlCol="0">
            <a:spAutoFit/>
          </a:bodyPr>
          <a:lstStyle/>
          <a:p>
            <a:r>
              <a:rPr lang="en-US" sz="2400" b="1" dirty="0" smtClean="0"/>
              <a:t>Suggestion: </a:t>
            </a:r>
            <a:r>
              <a:rPr lang="en-US" sz="2400" dirty="0" smtClean="0"/>
              <a:t>Right click the figures displayed in Columns E, I, and J, and generate the AEP DIR for the three different groups of students.</a:t>
            </a:r>
          </a:p>
          <a:p>
            <a:pPr marL="285750" indent="-285750">
              <a:buFont typeface="Arial" panose="020B0604020202020204" pitchFamily="34" charset="0"/>
              <a:buChar char="•"/>
            </a:pPr>
            <a:r>
              <a:rPr lang="en-US" sz="2400" dirty="0" smtClean="0"/>
              <a:t>Compare the three reports to identify students with missing demographics and less than 12 hours of instruction.</a:t>
            </a:r>
          </a:p>
          <a:p>
            <a:pPr marL="285750" indent="-285750">
              <a:buFont typeface="Arial" panose="020B0604020202020204" pitchFamily="34" charset="0"/>
              <a:buChar char="•"/>
            </a:pPr>
            <a:r>
              <a:rPr lang="en-US" sz="2400" dirty="0" smtClean="0"/>
              <a:t>Review DIR items specific to the outcome in question – in this example look at items 23a/23b for HSE, 25a/25b for Employment and items 26a/26b for Wages.</a:t>
            </a:r>
          </a:p>
          <a:p>
            <a:pPr marL="285750" indent="-285750">
              <a:buFont typeface="Arial" panose="020B0604020202020204" pitchFamily="34" charset="0"/>
              <a:buChar char="•"/>
            </a:pPr>
            <a:r>
              <a:rPr lang="en-US" sz="2400" dirty="0" smtClean="0"/>
              <a:t>High totals in 25b and 26b suggest “data clean up” is necessary to improve these outcomes.</a:t>
            </a:r>
          </a:p>
          <a:p>
            <a:pPr marL="285750" indent="-285750">
              <a:buFont typeface="Arial" panose="020B0604020202020204" pitchFamily="34" charset="0"/>
              <a:buChar char="•"/>
            </a:pPr>
            <a:r>
              <a:rPr lang="en-US" sz="2400" dirty="0" smtClean="0"/>
              <a:t>Low totals in 25b/26b in relation to totals in 25a/26a suggest that the data is “clean” – but you may just need to input more positive outcomes.</a:t>
            </a:r>
          </a:p>
        </p:txBody>
      </p:sp>
      <p:sp>
        <p:nvSpPr>
          <p:cNvPr id="4" name="Left Arrow 3"/>
          <p:cNvSpPr/>
          <p:nvPr/>
        </p:nvSpPr>
        <p:spPr>
          <a:xfrm rot="1815858">
            <a:off x="6254709" y="2706877"/>
            <a:ext cx="708385" cy="18994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Left Arrow 4"/>
          <p:cNvSpPr/>
          <p:nvPr/>
        </p:nvSpPr>
        <p:spPr>
          <a:xfrm rot="1856650">
            <a:off x="4415378" y="2717262"/>
            <a:ext cx="708385" cy="189948"/>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Left Arrow 5"/>
          <p:cNvSpPr/>
          <p:nvPr/>
        </p:nvSpPr>
        <p:spPr>
          <a:xfrm rot="1806332">
            <a:off x="5364753" y="2707592"/>
            <a:ext cx="708384" cy="18994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459231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819509" y="517584"/>
            <a:ext cx="9276724" cy="2967576"/>
          </a:xfrm>
          <a:prstGeom prst="rect">
            <a:avLst/>
          </a:prstGeom>
        </p:spPr>
      </p:pic>
      <p:sp>
        <p:nvSpPr>
          <p:cNvPr id="3" name="TextBox 2"/>
          <p:cNvSpPr txBox="1"/>
          <p:nvPr/>
        </p:nvSpPr>
        <p:spPr>
          <a:xfrm>
            <a:off x="7697338" y="789031"/>
            <a:ext cx="4080680" cy="3539430"/>
          </a:xfrm>
          <a:prstGeom prst="rect">
            <a:avLst/>
          </a:prstGeom>
          <a:solidFill>
            <a:schemeClr val="bg1"/>
          </a:solidFill>
          <a:ln>
            <a:solidFill>
              <a:schemeClr val="accent1"/>
            </a:solidFill>
          </a:ln>
        </p:spPr>
        <p:txBody>
          <a:bodyPr wrap="square" rtlCol="0">
            <a:spAutoFit/>
          </a:bodyPr>
          <a:lstStyle/>
          <a:p>
            <a:r>
              <a:rPr lang="en-US" sz="2800" dirty="0" smtClean="0"/>
              <a:t>In </a:t>
            </a:r>
            <a:r>
              <a:rPr lang="en-US" sz="2800" b="1" dirty="0" smtClean="0"/>
              <a:t>23a-23b</a:t>
            </a:r>
            <a:r>
              <a:rPr lang="en-US" sz="2800" dirty="0" smtClean="0"/>
              <a:t> for HSD/HSE, there are almost as many who marked the outcome &amp; did not qualify as there are those who achieved the outcome.</a:t>
            </a:r>
          </a:p>
          <a:p>
            <a:pPr marL="342900" indent="-342900">
              <a:buFont typeface="Arial" panose="020B0604020202020204" pitchFamily="34" charset="0"/>
              <a:buChar char="•"/>
            </a:pPr>
            <a:r>
              <a:rPr lang="en-US" sz="2800" dirty="0" smtClean="0"/>
              <a:t>Solution may be to investigate drop reasons</a:t>
            </a:r>
            <a:endParaRPr lang="en-US" sz="2800" dirty="0"/>
          </a:p>
        </p:txBody>
      </p:sp>
    </p:spTree>
    <p:extLst>
      <p:ext uri="{BB962C8B-B14F-4D97-AF65-F5344CB8AC3E}">
        <p14:creationId xmlns:p14="http://schemas.microsoft.com/office/powerpoint/2010/main" val="396396732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819509" y="517584"/>
            <a:ext cx="9276724" cy="2967576"/>
          </a:xfrm>
          <a:prstGeom prst="rect">
            <a:avLst/>
          </a:prstGeom>
        </p:spPr>
      </p:pic>
      <p:sp>
        <p:nvSpPr>
          <p:cNvPr id="4" name="TextBox 3"/>
          <p:cNvSpPr txBox="1"/>
          <p:nvPr/>
        </p:nvSpPr>
        <p:spPr>
          <a:xfrm>
            <a:off x="7921065" y="807504"/>
            <a:ext cx="3820422" cy="3539430"/>
          </a:xfrm>
          <a:prstGeom prst="rect">
            <a:avLst/>
          </a:prstGeom>
          <a:solidFill>
            <a:schemeClr val="bg1"/>
          </a:solidFill>
          <a:ln>
            <a:solidFill>
              <a:schemeClr val="accent1"/>
            </a:solidFill>
          </a:ln>
        </p:spPr>
        <p:txBody>
          <a:bodyPr wrap="square" rtlCol="0">
            <a:spAutoFit/>
          </a:bodyPr>
          <a:lstStyle/>
          <a:p>
            <a:r>
              <a:rPr lang="en-US" sz="2800" dirty="0" smtClean="0"/>
              <a:t>In </a:t>
            </a:r>
            <a:r>
              <a:rPr lang="en-US" sz="2800" b="1" dirty="0" smtClean="0"/>
              <a:t>25a-25b</a:t>
            </a:r>
            <a:r>
              <a:rPr lang="en-US" sz="2800" dirty="0" smtClean="0"/>
              <a:t> for Employment, almost all who marked an employment outcome qualified for the AEP outcome.</a:t>
            </a:r>
          </a:p>
          <a:p>
            <a:pPr marL="342900" indent="-342900">
              <a:buFont typeface="Arial" panose="020B0604020202020204" pitchFamily="34" charset="0"/>
              <a:buChar char="•"/>
            </a:pPr>
            <a:r>
              <a:rPr lang="en-US" sz="2800" dirty="0" smtClean="0"/>
              <a:t>Solution may be to mark more outcomes.</a:t>
            </a:r>
            <a:endParaRPr lang="en-US" sz="2800" dirty="0"/>
          </a:p>
        </p:txBody>
      </p:sp>
    </p:spTree>
    <p:extLst>
      <p:ext uri="{BB962C8B-B14F-4D97-AF65-F5344CB8AC3E}">
        <p14:creationId xmlns:p14="http://schemas.microsoft.com/office/powerpoint/2010/main" val="1292061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4969" y="320881"/>
            <a:ext cx="11547986" cy="1061540"/>
          </a:xfrm>
        </p:spPr>
        <p:txBody>
          <a:bodyPr>
            <a:normAutofit/>
          </a:bodyPr>
          <a:lstStyle/>
          <a:p>
            <a:r>
              <a:rPr lang="en-US" dirty="0"/>
              <a:t>PY 2020-21 CAEP Program Structure: 5 Programs</a:t>
            </a:r>
          </a:p>
        </p:txBody>
      </p:sp>
      <p:grpSp>
        <p:nvGrpSpPr>
          <p:cNvPr id="5" name="Group 4">
            <a:extLst>
              <a:ext uri="{FF2B5EF4-FFF2-40B4-BE49-F238E27FC236}">
                <a16:creationId xmlns:a16="http://schemas.microsoft.com/office/drawing/2014/main" id="{4422CB3F-7966-4FBA-BAE9-1DB376040558}"/>
              </a:ext>
            </a:extLst>
          </p:cNvPr>
          <p:cNvGrpSpPr/>
          <p:nvPr/>
        </p:nvGrpSpPr>
        <p:grpSpPr>
          <a:xfrm>
            <a:off x="452291" y="2234636"/>
            <a:ext cx="3110263" cy="1932717"/>
            <a:chOff x="7010331" y="1933778"/>
            <a:chExt cx="3374919" cy="1859693"/>
          </a:xfrm>
          <a:solidFill>
            <a:srgbClr val="0070C0"/>
          </a:solidFill>
        </p:grpSpPr>
        <p:sp>
          <p:nvSpPr>
            <p:cNvPr id="6" name="Rectangle: Rounded Corners 43">
              <a:extLst>
                <a:ext uri="{FF2B5EF4-FFF2-40B4-BE49-F238E27FC236}">
                  <a16:creationId xmlns:a16="http://schemas.microsoft.com/office/drawing/2014/main" id="{F0DAAEB5-5D24-4325-82AE-A2C3F63CF576}"/>
                </a:ext>
              </a:extLst>
            </p:cNvPr>
            <p:cNvSpPr/>
            <p:nvPr/>
          </p:nvSpPr>
          <p:spPr>
            <a:xfrm>
              <a:off x="7010331" y="1933778"/>
              <a:ext cx="3374919" cy="1859693"/>
            </a:xfrm>
            <a:prstGeom prst="roundRect">
              <a:avLst>
                <a:gd name="adj" fmla="val 10000"/>
              </a:avLst>
            </a:prstGeom>
            <a:grpFill/>
            <a:ln w="25400" cap="flat" cmpd="sng" algn="ctr">
              <a:noFill/>
              <a:prstDash val="solid"/>
            </a:ln>
            <a:effectLst/>
          </p:spPr>
        </p:sp>
        <p:sp>
          <p:nvSpPr>
            <p:cNvPr id="7" name="Rectangle: Rounded Corners 7">
              <a:extLst>
                <a:ext uri="{FF2B5EF4-FFF2-40B4-BE49-F238E27FC236}">
                  <a16:creationId xmlns:a16="http://schemas.microsoft.com/office/drawing/2014/main" id="{AD4C3D39-AF46-4FD3-8C3F-A09B91B2BFFB}"/>
                </a:ext>
              </a:extLst>
            </p:cNvPr>
            <p:cNvSpPr txBox="1"/>
            <p:nvPr/>
          </p:nvSpPr>
          <p:spPr>
            <a:xfrm>
              <a:off x="7064800" y="1988247"/>
              <a:ext cx="3265981" cy="1750755"/>
            </a:xfrm>
            <a:prstGeom prst="rect">
              <a:avLst/>
            </a:prstGeom>
            <a:grp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 Adult Basic &amp; </a:t>
              </a:r>
              <a:r>
                <a:rPr lang="en-US" sz="2600" b="1" kern="0" dirty="0">
                  <a:solidFill>
                    <a:srgbClr val="DCBD23">
                      <a:lumMod val="20000"/>
                      <a:lumOff val="80000"/>
                    </a:srgbClr>
                  </a:solidFill>
                  <a:latin typeface="Helvetica"/>
                  <a:cs typeface="Helvetica"/>
                  <a:sym typeface="Helvetica"/>
                </a:rPr>
                <a:t>Secondary </a:t>
              </a: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Education</a:t>
              </a:r>
            </a:p>
          </p:txBody>
        </p:sp>
      </p:grpSp>
      <p:grpSp>
        <p:nvGrpSpPr>
          <p:cNvPr id="8" name="Group 7">
            <a:extLst>
              <a:ext uri="{FF2B5EF4-FFF2-40B4-BE49-F238E27FC236}">
                <a16:creationId xmlns:a16="http://schemas.microsoft.com/office/drawing/2014/main" id="{1CBFA606-246A-4D15-9C8D-2D1D1159FACE}"/>
              </a:ext>
            </a:extLst>
          </p:cNvPr>
          <p:cNvGrpSpPr/>
          <p:nvPr/>
        </p:nvGrpSpPr>
        <p:grpSpPr>
          <a:xfrm>
            <a:off x="2215552" y="4990983"/>
            <a:ext cx="2130315" cy="1239395"/>
            <a:chOff x="7010331" y="1933778"/>
            <a:chExt cx="3374919" cy="1859693"/>
          </a:xfrm>
          <a:solidFill>
            <a:srgbClr val="00922D"/>
          </a:solidFill>
        </p:grpSpPr>
        <p:sp>
          <p:nvSpPr>
            <p:cNvPr id="9" name="Rectangle: Rounded Corners 49">
              <a:extLst>
                <a:ext uri="{FF2B5EF4-FFF2-40B4-BE49-F238E27FC236}">
                  <a16:creationId xmlns:a16="http://schemas.microsoft.com/office/drawing/2014/main" id="{6239E465-F6C4-4E83-A41D-757BE3D31BBC}"/>
                </a:ext>
              </a:extLst>
            </p:cNvPr>
            <p:cNvSpPr/>
            <p:nvPr/>
          </p:nvSpPr>
          <p:spPr>
            <a:xfrm>
              <a:off x="7010331" y="1933778"/>
              <a:ext cx="3374919" cy="1859693"/>
            </a:xfrm>
            <a:prstGeom prst="roundRect">
              <a:avLst>
                <a:gd name="adj" fmla="val 10000"/>
              </a:avLst>
            </a:prstGeom>
            <a:grpFill/>
            <a:ln w="25400" cap="flat" cmpd="sng" algn="ctr">
              <a:solidFill>
                <a:schemeClr val="accent3">
                  <a:lumMod val="75000"/>
                </a:schemeClr>
              </a:solidFill>
              <a:prstDash val="solid"/>
            </a:ln>
            <a:effectLst/>
          </p:spPr>
        </p:sp>
        <p:sp>
          <p:nvSpPr>
            <p:cNvPr id="10" name="Rectangle: Rounded Corners 7">
              <a:extLst>
                <a:ext uri="{FF2B5EF4-FFF2-40B4-BE49-F238E27FC236}">
                  <a16:creationId xmlns:a16="http://schemas.microsoft.com/office/drawing/2014/main" id="{5F3574F2-712C-4F8C-923D-12465888192B}"/>
                </a:ext>
              </a:extLst>
            </p:cNvPr>
            <p:cNvSpPr txBox="1"/>
            <p:nvPr/>
          </p:nvSpPr>
          <p:spPr>
            <a:xfrm>
              <a:off x="7064800" y="1988247"/>
              <a:ext cx="3265981" cy="1750755"/>
            </a:xfrm>
            <a:prstGeom prst="rect">
              <a:avLst/>
            </a:prstGeom>
            <a:grpFill/>
            <a:ln>
              <a:solidFill>
                <a:schemeClr val="accent3">
                  <a:lumMod val="75000"/>
                </a:schemeClr>
              </a:solid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 Adults</a:t>
              </a:r>
              <a:r>
                <a:rPr kumimoji="0" lang="en-US" sz="2600" b="1" i="0" u="none" strike="noStrike" kern="0" cap="none" spc="0" normalizeH="0" noProof="0" dirty="0">
                  <a:ln>
                    <a:noFill/>
                  </a:ln>
                  <a:solidFill>
                    <a:srgbClr val="DCBD23">
                      <a:lumMod val="20000"/>
                      <a:lumOff val="80000"/>
                    </a:srgbClr>
                  </a:solidFill>
                  <a:effectLst/>
                  <a:uLnTx/>
                  <a:uFillTx/>
                  <a:latin typeface="Helvetica"/>
                  <a:cs typeface="Helvetica"/>
                  <a:sym typeface="Helvetica"/>
                </a:rPr>
                <a:t> with Disabilities</a:t>
              </a:r>
              <a:endPar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endParaRPr>
            </a:p>
          </p:txBody>
        </p:sp>
      </p:grpSp>
      <p:grpSp>
        <p:nvGrpSpPr>
          <p:cNvPr id="12" name="Group 11">
            <a:extLst>
              <a:ext uri="{FF2B5EF4-FFF2-40B4-BE49-F238E27FC236}">
                <a16:creationId xmlns:a16="http://schemas.microsoft.com/office/drawing/2014/main" id="{C93BF295-5DD8-492B-B0EF-642C12AB9D5E}"/>
              </a:ext>
            </a:extLst>
          </p:cNvPr>
          <p:cNvGrpSpPr/>
          <p:nvPr/>
        </p:nvGrpSpPr>
        <p:grpSpPr>
          <a:xfrm>
            <a:off x="4397261" y="2234636"/>
            <a:ext cx="3191600" cy="1991033"/>
            <a:chOff x="7010331" y="1933778"/>
            <a:chExt cx="3374919" cy="1859693"/>
          </a:xfrm>
          <a:solidFill>
            <a:srgbClr val="C00000"/>
          </a:solidFill>
        </p:grpSpPr>
        <p:sp>
          <p:nvSpPr>
            <p:cNvPr id="13" name="Rectangle: Rounded Corners 53">
              <a:extLst>
                <a:ext uri="{FF2B5EF4-FFF2-40B4-BE49-F238E27FC236}">
                  <a16:creationId xmlns:a16="http://schemas.microsoft.com/office/drawing/2014/main" id="{78A5B8D9-67D8-423E-BB28-4C8382C255C8}"/>
                </a:ext>
              </a:extLst>
            </p:cNvPr>
            <p:cNvSpPr/>
            <p:nvPr/>
          </p:nvSpPr>
          <p:spPr>
            <a:xfrm>
              <a:off x="7010331" y="1933778"/>
              <a:ext cx="3374919" cy="1859693"/>
            </a:xfrm>
            <a:prstGeom prst="roundRect">
              <a:avLst>
                <a:gd name="adj" fmla="val 10000"/>
              </a:avLst>
            </a:prstGeom>
            <a:grpFill/>
            <a:ln w="25400" cap="flat" cmpd="sng" algn="ctr">
              <a:noFill/>
              <a:prstDash val="solid"/>
            </a:ln>
            <a:effectLst/>
          </p:spPr>
        </p:sp>
        <p:sp>
          <p:nvSpPr>
            <p:cNvPr id="14" name="Rectangle: Rounded Corners 7">
              <a:extLst>
                <a:ext uri="{FF2B5EF4-FFF2-40B4-BE49-F238E27FC236}">
                  <a16:creationId xmlns:a16="http://schemas.microsoft.com/office/drawing/2014/main" id="{DCE9EFDA-AB95-4F3F-8891-123446E71EF3}"/>
                </a:ext>
              </a:extLst>
            </p:cNvPr>
            <p:cNvSpPr txBox="1"/>
            <p:nvPr/>
          </p:nvSpPr>
          <p:spPr>
            <a:xfrm>
              <a:off x="7064800" y="1988247"/>
              <a:ext cx="3265981" cy="1750755"/>
            </a:xfrm>
            <a:prstGeom prst="rect">
              <a:avLst/>
            </a:prstGeom>
            <a:grp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0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 </a:t>
              </a: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English as 2nd Language</a:t>
              </a:r>
            </a:p>
          </p:txBody>
        </p:sp>
      </p:grpSp>
      <p:grpSp>
        <p:nvGrpSpPr>
          <p:cNvPr id="16" name="Group 15">
            <a:extLst>
              <a:ext uri="{FF2B5EF4-FFF2-40B4-BE49-F238E27FC236}">
                <a16:creationId xmlns:a16="http://schemas.microsoft.com/office/drawing/2014/main" id="{1030D1F6-F962-4FA7-9071-E3FC8CDCBE50}"/>
              </a:ext>
            </a:extLst>
          </p:cNvPr>
          <p:cNvGrpSpPr/>
          <p:nvPr/>
        </p:nvGrpSpPr>
        <p:grpSpPr>
          <a:xfrm>
            <a:off x="8423568" y="2151370"/>
            <a:ext cx="3162702" cy="1959374"/>
            <a:chOff x="7010331" y="1933778"/>
            <a:chExt cx="3374919" cy="1859693"/>
          </a:xfrm>
          <a:solidFill>
            <a:srgbClr val="FFFF00"/>
          </a:solidFill>
        </p:grpSpPr>
        <p:sp>
          <p:nvSpPr>
            <p:cNvPr id="17" name="Rectangle: Rounded Corners 57">
              <a:extLst>
                <a:ext uri="{FF2B5EF4-FFF2-40B4-BE49-F238E27FC236}">
                  <a16:creationId xmlns:a16="http://schemas.microsoft.com/office/drawing/2014/main" id="{635E9149-C0F3-42CA-B16A-C5BE72C78F65}"/>
                </a:ext>
              </a:extLst>
            </p:cNvPr>
            <p:cNvSpPr/>
            <p:nvPr/>
          </p:nvSpPr>
          <p:spPr>
            <a:xfrm>
              <a:off x="7010331" y="1933778"/>
              <a:ext cx="3374919" cy="1859693"/>
            </a:xfrm>
            <a:prstGeom prst="roundRect">
              <a:avLst>
                <a:gd name="adj" fmla="val 10000"/>
              </a:avLst>
            </a:prstGeom>
            <a:grpFill/>
            <a:ln w="25400" cap="flat" cmpd="sng" algn="ctr">
              <a:noFill/>
              <a:prstDash val="solid"/>
            </a:ln>
            <a:effectLst/>
          </p:spPr>
        </p:sp>
        <p:sp>
          <p:nvSpPr>
            <p:cNvPr id="18" name="Rectangle: Rounded Corners 7">
              <a:extLst>
                <a:ext uri="{FF2B5EF4-FFF2-40B4-BE49-F238E27FC236}">
                  <a16:creationId xmlns:a16="http://schemas.microsoft.com/office/drawing/2014/main" id="{80459C54-2131-4ED3-A5E5-028C441B8237}"/>
                </a:ext>
              </a:extLst>
            </p:cNvPr>
            <p:cNvSpPr txBox="1"/>
            <p:nvPr/>
          </p:nvSpPr>
          <p:spPr>
            <a:xfrm>
              <a:off x="7064800" y="1988247"/>
              <a:ext cx="3265981" cy="1750755"/>
            </a:xfrm>
            <a:prstGeom prst="rect">
              <a:avLst/>
            </a:prstGeom>
            <a:solidFill>
              <a:srgbClr val="F7FFAB"/>
            </a:solid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0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 </a:t>
              </a:r>
              <a:r>
                <a:rPr lang="en-US" sz="2600" b="1" kern="0" dirty="0">
                  <a:solidFill>
                    <a:srgbClr val="000000">
                      <a:lumMod val="65000"/>
                      <a:lumOff val="35000"/>
                    </a:srgbClr>
                  </a:solidFill>
                  <a:latin typeface="Helvetica"/>
                  <a:cs typeface="Helvetica"/>
                  <a:sym typeface="Helvetica"/>
                </a:rPr>
                <a:t>Career and Technical Education (</a:t>
              </a:r>
              <a:r>
                <a:rPr kumimoji="0" lang="en-US" sz="26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CTE)</a:t>
              </a:r>
            </a:p>
          </p:txBody>
        </p:sp>
      </p:grpSp>
      <p:grpSp>
        <p:nvGrpSpPr>
          <p:cNvPr id="19" name="Group 18">
            <a:extLst>
              <a:ext uri="{FF2B5EF4-FFF2-40B4-BE49-F238E27FC236}">
                <a16:creationId xmlns:a16="http://schemas.microsoft.com/office/drawing/2014/main" id="{1CBFA606-246A-4D15-9C8D-2D1D1159FACE}"/>
              </a:ext>
            </a:extLst>
          </p:cNvPr>
          <p:cNvGrpSpPr/>
          <p:nvPr/>
        </p:nvGrpSpPr>
        <p:grpSpPr>
          <a:xfrm>
            <a:off x="7736363" y="4970204"/>
            <a:ext cx="2292547" cy="1275696"/>
            <a:chOff x="7010331" y="1933778"/>
            <a:chExt cx="3374919" cy="1859693"/>
          </a:xfrm>
          <a:solidFill>
            <a:srgbClr val="00922D"/>
          </a:solidFill>
        </p:grpSpPr>
        <p:sp>
          <p:nvSpPr>
            <p:cNvPr id="20" name="Rectangle: Rounded Corners 49">
              <a:extLst>
                <a:ext uri="{FF2B5EF4-FFF2-40B4-BE49-F238E27FC236}">
                  <a16:creationId xmlns:a16="http://schemas.microsoft.com/office/drawing/2014/main" id="{6239E465-F6C4-4E83-A41D-757BE3D31BBC}"/>
                </a:ext>
              </a:extLst>
            </p:cNvPr>
            <p:cNvSpPr/>
            <p:nvPr/>
          </p:nvSpPr>
          <p:spPr>
            <a:xfrm>
              <a:off x="7010331" y="1933778"/>
              <a:ext cx="3374919" cy="1859693"/>
            </a:xfrm>
            <a:prstGeom prst="roundRect">
              <a:avLst>
                <a:gd name="adj" fmla="val 10000"/>
              </a:avLst>
            </a:prstGeom>
            <a:grpFill/>
            <a:ln w="25400" cap="flat" cmpd="sng" algn="ctr">
              <a:noFill/>
              <a:prstDash val="solid"/>
            </a:ln>
            <a:effectLst/>
          </p:spPr>
        </p:sp>
        <p:sp>
          <p:nvSpPr>
            <p:cNvPr id="21" name="Rectangle: Rounded Corners 7">
              <a:extLst>
                <a:ext uri="{FF2B5EF4-FFF2-40B4-BE49-F238E27FC236}">
                  <a16:creationId xmlns:a16="http://schemas.microsoft.com/office/drawing/2014/main" id="{5F3574F2-712C-4F8C-923D-12465888192B}"/>
                </a:ext>
              </a:extLst>
            </p:cNvPr>
            <p:cNvSpPr txBox="1"/>
            <p:nvPr/>
          </p:nvSpPr>
          <p:spPr>
            <a:xfrm>
              <a:off x="7064800" y="1988247"/>
              <a:ext cx="3265981" cy="1750755"/>
            </a:xfrm>
            <a:prstGeom prst="rect">
              <a:avLst/>
            </a:prstGeom>
            <a:solidFill>
              <a:schemeClr val="accent3">
                <a:lumMod val="75000"/>
              </a:schemeClr>
            </a:solid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Parents/K12</a:t>
              </a:r>
              <a:r>
                <a:rPr kumimoji="0" lang="en-US" sz="2600" b="1" i="0" u="none" strike="noStrike" kern="0" cap="none" spc="0" normalizeH="0" noProof="0" dirty="0">
                  <a:ln>
                    <a:noFill/>
                  </a:ln>
                  <a:solidFill>
                    <a:srgbClr val="DCBD23">
                      <a:lumMod val="20000"/>
                      <a:lumOff val="80000"/>
                    </a:srgbClr>
                  </a:solidFill>
                  <a:effectLst/>
                  <a:uLnTx/>
                  <a:uFillTx/>
                  <a:latin typeface="Helvetica"/>
                  <a:cs typeface="Helvetica"/>
                  <a:sym typeface="Helvetica"/>
                </a:rPr>
                <a:t> Success</a:t>
              </a:r>
              <a:endPar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endParaRPr>
            </a:p>
          </p:txBody>
        </p:sp>
      </p:grpSp>
      <p:sp>
        <p:nvSpPr>
          <p:cNvPr id="23" name="Down Arrow 22"/>
          <p:cNvSpPr/>
          <p:nvPr/>
        </p:nvSpPr>
        <p:spPr>
          <a:xfrm>
            <a:off x="7925522" y="2190077"/>
            <a:ext cx="309716" cy="2672957"/>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7" name="Straight Arrow Connector 26"/>
          <p:cNvCxnSpPr/>
          <p:nvPr/>
        </p:nvCxnSpPr>
        <p:spPr>
          <a:xfrm>
            <a:off x="452291" y="1548583"/>
            <a:ext cx="11082935" cy="0"/>
          </a:xfrm>
          <a:prstGeom prst="straightConnector1">
            <a:avLst/>
          </a:prstGeom>
          <a:ln w="73025">
            <a:solidFill>
              <a:schemeClr val="tx2"/>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9" name="Down Arrow 28"/>
          <p:cNvSpPr/>
          <p:nvPr/>
        </p:nvSpPr>
        <p:spPr>
          <a:xfrm>
            <a:off x="3787576" y="2202792"/>
            <a:ext cx="309716" cy="2672957"/>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Down Arrow 29"/>
          <p:cNvSpPr/>
          <p:nvPr/>
        </p:nvSpPr>
        <p:spPr>
          <a:xfrm>
            <a:off x="1649216" y="1580912"/>
            <a:ext cx="425029" cy="932647"/>
          </a:xfrm>
          <a:prstGeom prst="downArrow">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Down Arrow 30"/>
          <p:cNvSpPr/>
          <p:nvPr/>
        </p:nvSpPr>
        <p:spPr>
          <a:xfrm>
            <a:off x="5684246" y="1586156"/>
            <a:ext cx="425029" cy="932647"/>
          </a:xfrm>
          <a:prstGeom prst="downArrow">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Down Arrow 31"/>
          <p:cNvSpPr/>
          <p:nvPr/>
        </p:nvSpPr>
        <p:spPr>
          <a:xfrm>
            <a:off x="9816395" y="1609697"/>
            <a:ext cx="425029" cy="932647"/>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45475580-D1F7-4E01-8711-C1D164C161AF}"/>
              </a:ext>
            </a:extLst>
          </p:cNvPr>
          <p:cNvPicPr>
            <a:picLocks noChangeAspect="1"/>
          </p:cNvPicPr>
          <p:nvPr/>
        </p:nvPicPr>
        <p:blipFill>
          <a:blip r:embed="rId3"/>
          <a:stretch>
            <a:fillRect/>
          </a:stretch>
        </p:blipFill>
        <p:spPr>
          <a:xfrm>
            <a:off x="61280" y="6194077"/>
            <a:ext cx="2188654" cy="548688"/>
          </a:xfrm>
          <a:prstGeom prst="rect">
            <a:avLst/>
          </a:prstGeom>
        </p:spPr>
      </p:pic>
    </p:spTree>
    <p:extLst>
      <p:ext uri="{BB962C8B-B14F-4D97-AF65-F5344CB8AC3E}">
        <p14:creationId xmlns:p14="http://schemas.microsoft.com/office/powerpoint/2010/main" val="337728549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144" y="322218"/>
            <a:ext cx="8029302" cy="4014651"/>
          </a:xfrm>
          <a:prstGeom prst="rect">
            <a:avLst/>
          </a:prstGeom>
        </p:spPr>
      </p:pic>
      <p:sp>
        <p:nvSpPr>
          <p:cNvPr id="3" name="Left Arrow 2"/>
          <p:cNvSpPr/>
          <p:nvPr/>
        </p:nvSpPr>
        <p:spPr>
          <a:xfrm>
            <a:off x="8334104" y="3082834"/>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Left Arrow 3"/>
          <p:cNvSpPr/>
          <p:nvPr/>
        </p:nvSpPr>
        <p:spPr>
          <a:xfrm>
            <a:off x="8334104" y="3348445"/>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722812" y="5205883"/>
            <a:ext cx="8421934" cy="954107"/>
          </a:xfrm>
          <a:prstGeom prst="rect">
            <a:avLst/>
          </a:prstGeom>
          <a:noFill/>
          <a:ln>
            <a:solidFill>
              <a:schemeClr val="accent1"/>
            </a:solidFill>
          </a:ln>
        </p:spPr>
        <p:txBody>
          <a:bodyPr wrap="square" rtlCol="0">
            <a:spAutoFit/>
          </a:bodyPr>
          <a:lstStyle/>
          <a:p>
            <a:r>
              <a:rPr lang="en-US" sz="2800" b="1" dirty="0" smtClean="0"/>
              <a:t>Example 2: </a:t>
            </a:r>
            <a:r>
              <a:rPr lang="en-US" sz="2800" dirty="0" smtClean="0"/>
              <a:t>the number of pre/post-test learning gains is low as compared to the number of enrollees.</a:t>
            </a:r>
            <a:endParaRPr lang="en-US" sz="2000" dirty="0"/>
          </a:p>
        </p:txBody>
      </p:sp>
    </p:spTree>
    <p:extLst>
      <p:ext uri="{BB962C8B-B14F-4D97-AF65-F5344CB8AC3E}">
        <p14:creationId xmlns:p14="http://schemas.microsoft.com/office/powerpoint/2010/main" val="146860848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144" y="69658"/>
            <a:ext cx="6403264" cy="3201632"/>
          </a:xfrm>
          <a:prstGeom prst="rect">
            <a:avLst/>
          </a:prstGeom>
        </p:spPr>
      </p:pic>
      <p:sp>
        <p:nvSpPr>
          <p:cNvPr id="3" name="Left Arrow 2"/>
          <p:cNvSpPr/>
          <p:nvPr/>
        </p:nvSpPr>
        <p:spPr>
          <a:xfrm>
            <a:off x="7056408" y="2104949"/>
            <a:ext cx="1863634" cy="230778"/>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Left Arrow 3"/>
          <p:cNvSpPr/>
          <p:nvPr/>
        </p:nvSpPr>
        <p:spPr>
          <a:xfrm>
            <a:off x="7056408" y="2448012"/>
            <a:ext cx="1863634" cy="230778"/>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653144" y="3371165"/>
            <a:ext cx="10981509" cy="3416320"/>
          </a:xfrm>
          <a:prstGeom prst="rect">
            <a:avLst/>
          </a:prstGeom>
          <a:noFill/>
          <a:ln>
            <a:solidFill>
              <a:schemeClr val="accent1"/>
            </a:solidFill>
          </a:ln>
        </p:spPr>
        <p:txBody>
          <a:bodyPr wrap="square" rtlCol="0">
            <a:spAutoFit/>
          </a:bodyPr>
          <a:lstStyle/>
          <a:p>
            <a:r>
              <a:rPr lang="en-US" sz="2400" b="1" dirty="0" smtClean="0"/>
              <a:t>Suggestion: </a:t>
            </a:r>
          </a:p>
          <a:p>
            <a:pPr marL="457200" indent="-457200">
              <a:buFont typeface="+mj-lt"/>
              <a:buAutoNum type="arabicPeriod"/>
            </a:pPr>
            <a:r>
              <a:rPr lang="en-US" sz="2400" dirty="0" smtClean="0"/>
              <a:t>Compare the number of enrollees (Column B) with the number of enrollees with pre/post (Column C).</a:t>
            </a:r>
          </a:p>
          <a:p>
            <a:pPr marL="457200" indent="-457200">
              <a:buFont typeface="+mj-lt"/>
              <a:buAutoNum type="arabicPeriod"/>
            </a:pPr>
            <a:r>
              <a:rPr lang="en-US" sz="2400" dirty="0" smtClean="0"/>
              <a:t>If these numbers in Columns B and C are far apart (like in the example above) then you need to ensure all students complete a pre/post-test pair.</a:t>
            </a:r>
          </a:p>
          <a:p>
            <a:pPr marL="457200" indent="-457200">
              <a:buFont typeface="+mj-lt"/>
              <a:buAutoNum type="arabicPeriod"/>
            </a:pPr>
            <a:r>
              <a:rPr lang="en-US" sz="2400" dirty="0" smtClean="0"/>
              <a:t>If Columns B and C numbers are similar (</a:t>
            </a:r>
            <a:r>
              <a:rPr lang="en-US" sz="2400" i="1" dirty="0" smtClean="0"/>
              <a:t>rule of thumb: Column C should be equal to or greater than 70% of Column B</a:t>
            </a:r>
            <a:r>
              <a:rPr lang="en-US" sz="2400" dirty="0" smtClean="0"/>
              <a:t>) then you have done well completing testing for your students, but you should review students test scores and learning gains, and evaluate performance in the classroom to improve individual test results.</a:t>
            </a:r>
            <a:endParaRPr lang="en-US" dirty="0"/>
          </a:p>
        </p:txBody>
      </p:sp>
    </p:spTree>
    <p:extLst>
      <p:ext uri="{BB962C8B-B14F-4D97-AF65-F5344CB8AC3E}">
        <p14:creationId xmlns:p14="http://schemas.microsoft.com/office/powerpoint/2010/main" val="149257702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144" y="423081"/>
            <a:ext cx="4204785" cy="2102393"/>
          </a:xfrm>
          <a:prstGeom prst="rect">
            <a:avLst/>
          </a:prstGeom>
        </p:spPr>
      </p:pic>
      <p:sp>
        <p:nvSpPr>
          <p:cNvPr id="5" name="TextBox 4"/>
          <p:cNvSpPr txBox="1"/>
          <p:nvPr/>
        </p:nvSpPr>
        <p:spPr>
          <a:xfrm>
            <a:off x="653144" y="2784884"/>
            <a:ext cx="10981509" cy="3785652"/>
          </a:xfrm>
          <a:prstGeom prst="rect">
            <a:avLst/>
          </a:prstGeom>
          <a:noFill/>
          <a:ln>
            <a:solidFill>
              <a:schemeClr val="accent1"/>
            </a:solidFill>
          </a:ln>
        </p:spPr>
        <p:txBody>
          <a:bodyPr wrap="square" rtlCol="0">
            <a:spAutoFit/>
          </a:bodyPr>
          <a:lstStyle/>
          <a:p>
            <a:r>
              <a:rPr lang="en-US" sz="2400" b="1" dirty="0" smtClean="0"/>
              <a:t>Suggestion: Generate NRS Monitor</a:t>
            </a:r>
          </a:p>
          <a:p>
            <a:pPr marL="457200" indent="-457200">
              <a:buFont typeface="+mj-lt"/>
              <a:buAutoNum type="arabicPeriod"/>
            </a:pPr>
            <a:r>
              <a:rPr lang="en-US" sz="2400" dirty="0" smtClean="0"/>
              <a:t>If these numbers in Columns B and C are far apart (like in the example above) then you need to ensure all students complete a pre/post-test pair.</a:t>
            </a:r>
          </a:p>
          <a:p>
            <a:pPr marL="914400" lvl="1" indent="-457200">
              <a:buFont typeface="Arial" panose="020B0604020202020204" pitchFamily="34" charset="0"/>
              <a:buChar char="•"/>
            </a:pPr>
            <a:r>
              <a:rPr lang="en-US" sz="2400" b="1" i="1" dirty="0" smtClean="0"/>
              <a:t>Right click to generate NRS Monitor to identify students who have qualified enrollment but no pre/post-test pair.</a:t>
            </a:r>
          </a:p>
          <a:p>
            <a:pPr marL="457200" indent="-457200">
              <a:buFont typeface="+mj-lt"/>
              <a:buAutoNum type="arabicPeriod"/>
            </a:pPr>
            <a:r>
              <a:rPr lang="en-US" sz="2400" dirty="0" smtClean="0"/>
              <a:t>If Columns B and C are similar (</a:t>
            </a:r>
            <a:r>
              <a:rPr lang="en-US" sz="2400" i="1" dirty="0" smtClean="0"/>
              <a:t>rule of thumb: Column C should be equal to or greater than 70% of Column B</a:t>
            </a:r>
            <a:r>
              <a:rPr lang="en-US" sz="2400" dirty="0" smtClean="0"/>
              <a:t>) then review students test scores and evaluate performance in the classroom to improve test results.</a:t>
            </a:r>
          </a:p>
          <a:p>
            <a:pPr marL="914400" lvl="1" indent="-457200">
              <a:buFont typeface="Arial" panose="020B0604020202020204" pitchFamily="34" charset="0"/>
              <a:buChar char="•"/>
            </a:pPr>
            <a:r>
              <a:rPr lang="en-US" sz="2400" b="1" i="1" dirty="0" smtClean="0"/>
              <a:t>Right click to generate NRS Monitor to identify students test performance and highlight students with zero or minimal gains.</a:t>
            </a:r>
            <a:endParaRPr lang="en-US" b="1" i="1" dirty="0"/>
          </a:p>
        </p:txBody>
      </p:sp>
      <p:pic>
        <p:nvPicPr>
          <p:cNvPr id="3" name="Picture 2"/>
          <p:cNvPicPr>
            <a:picLocks noChangeAspect="1"/>
          </p:cNvPicPr>
          <p:nvPr/>
        </p:nvPicPr>
        <p:blipFill>
          <a:blip r:embed="rId3"/>
          <a:stretch>
            <a:fillRect/>
          </a:stretch>
        </p:blipFill>
        <p:spPr>
          <a:xfrm>
            <a:off x="5104263" y="581365"/>
            <a:ext cx="6343934" cy="1944109"/>
          </a:xfrm>
          <a:prstGeom prst="rect">
            <a:avLst/>
          </a:prstGeom>
          <a:ln>
            <a:solidFill>
              <a:schemeClr val="accent1"/>
            </a:solidFill>
          </a:ln>
        </p:spPr>
      </p:pic>
    </p:spTree>
    <p:extLst>
      <p:ext uri="{BB962C8B-B14F-4D97-AF65-F5344CB8AC3E}">
        <p14:creationId xmlns:p14="http://schemas.microsoft.com/office/powerpoint/2010/main" val="284797980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144" y="723331"/>
            <a:ext cx="3604285" cy="1802143"/>
          </a:xfrm>
          <a:prstGeom prst="rect">
            <a:avLst/>
          </a:prstGeom>
        </p:spPr>
      </p:pic>
      <p:sp>
        <p:nvSpPr>
          <p:cNvPr id="5" name="TextBox 4"/>
          <p:cNvSpPr txBox="1"/>
          <p:nvPr/>
        </p:nvSpPr>
        <p:spPr>
          <a:xfrm>
            <a:off x="653144" y="2784884"/>
            <a:ext cx="10981509" cy="3785652"/>
          </a:xfrm>
          <a:prstGeom prst="rect">
            <a:avLst/>
          </a:prstGeom>
          <a:noFill/>
          <a:ln>
            <a:solidFill>
              <a:schemeClr val="accent1"/>
            </a:solidFill>
          </a:ln>
        </p:spPr>
        <p:txBody>
          <a:bodyPr wrap="square" rtlCol="0">
            <a:spAutoFit/>
          </a:bodyPr>
          <a:lstStyle/>
          <a:p>
            <a:r>
              <a:rPr lang="en-US" sz="2400" b="1" dirty="0" smtClean="0"/>
              <a:t>Suggestion: Drill down to AEP DIR and review DIR items 8, 9, and 10</a:t>
            </a:r>
          </a:p>
          <a:p>
            <a:pPr marL="457200" indent="-457200">
              <a:buFont typeface="+mj-lt"/>
              <a:buAutoNum type="arabicPeriod"/>
            </a:pPr>
            <a:r>
              <a:rPr lang="en-US" sz="2400" dirty="0" smtClean="0"/>
              <a:t>If these numbers in Columns B and C are far apart (like in the example above) then you need to ensure all students complete a pre/post-test pair.</a:t>
            </a:r>
          </a:p>
          <a:p>
            <a:pPr marL="914400" lvl="1" indent="-457200">
              <a:buFont typeface="Arial" panose="020B0604020202020204" pitchFamily="34" charset="0"/>
              <a:buChar char="•"/>
            </a:pPr>
            <a:r>
              <a:rPr lang="en-US" sz="2400" b="1" i="1" dirty="0" smtClean="0"/>
              <a:t>Right click to generate AEP DIR and investigate items 8 and 9 to identify students who have qualified enrollment but no pre/post-test pair.</a:t>
            </a:r>
          </a:p>
          <a:p>
            <a:pPr marL="457200" indent="-457200">
              <a:buFont typeface="+mj-lt"/>
              <a:buAutoNum type="arabicPeriod"/>
            </a:pPr>
            <a:r>
              <a:rPr lang="en-US" sz="2400" dirty="0" smtClean="0"/>
              <a:t>If Columns B and C are similar (</a:t>
            </a:r>
            <a:r>
              <a:rPr lang="en-US" sz="2400" i="1" dirty="0" smtClean="0"/>
              <a:t>rule of thumb: Column C should be equal to or greater than 70% of Column B</a:t>
            </a:r>
            <a:r>
              <a:rPr lang="en-US" sz="2400" dirty="0" smtClean="0"/>
              <a:t>) then review students test scores and evaluate performance in the classroom to improve test results.</a:t>
            </a:r>
          </a:p>
          <a:p>
            <a:pPr marL="914400" lvl="1" indent="-457200">
              <a:buFont typeface="Arial" panose="020B0604020202020204" pitchFamily="34" charset="0"/>
              <a:buChar char="•"/>
            </a:pPr>
            <a:r>
              <a:rPr lang="en-US" sz="2400" b="1" i="1" dirty="0" smtClean="0"/>
              <a:t>Right click to generate AEP DIR and investigate items 10a-10b to identify students with pairs/and who have not achieved a level gain.</a:t>
            </a:r>
            <a:endParaRPr lang="en-US" b="1" i="1" dirty="0"/>
          </a:p>
        </p:txBody>
      </p:sp>
      <p:pic>
        <p:nvPicPr>
          <p:cNvPr id="4" name="Picture 3"/>
          <p:cNvPicPr>
            <a:picLocks noChangeAspect="1"/>
          </p:cNvPicPr>
          <p:nvPr/>
        </p:nvPicPr>
        <p:blipFill rotWithShape="1">
          <a:blip r:embed="rId3"/>
          <a:srcRect b="4027"/>
          <a:stretch/>
        </p:blipFill>
        <p:spPr>
          <a:xfrm>
            <a:off x="4414766" y="1153874"/>
            <a:ext cx="7429500" cy="1316371"/>
          </a:xfrm>
          <a:prstGeom prst="rect">
            <a:avLst/>
          </a:prstGeom>
          <a:ln>
            <a:solidFill>
              <a:schemeClr val="accent1"/>
            </a:solidFill>
          </a:ln>
        </p:spPr>
      </p:pic>
    </p:spTree>
    <p:extLst>
      <p:ext uri="{BB962C8B-B14F-4D97-AF65-F5344CB8AC3E}">
        <p14:creationId xmlns:p14="http://schemas.microsoft.com/office/powerpoint/2010/main" val="273834861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00332" y="611522"/>
            <a:ext cx="11183568" cy="4319182"/>
          </a:xfrm>
          <a:prstGeom prst="rect">
            <a:avLst/>
          </a:prstGeom>
          <a:ln>
            <a:solidFill>
              <a:schemeClr val="accent1">
                <a:lumMod val="50000"/>
              </a:schemeClr>
            </a:solidFill>
          </a:ln>
        </p:spPr>
      </p:pic>
      <p:sp>
        <p:nvSpPr>
          <p:cNvPr id="3" name="TextBox 2"/>
          <p:cNvSpPr txBox="1"/>
          <p:nvPr/>
        </p:nvSpPr>
        <p:spPr>
          <a:xfrm>
            <a:off x="500332" y="5168417"/>
            <a:ext cx="11183568" cy="1384995"/>
          </a:xfrm>
          <a:prstGeom prst="rect">
            <a:avLst/>
          </a:prstGeom>
          <a:noFill/>
          <a:ln>
            <a:solidFill>
              <a:schemeClr val="accent1"/>
            </a:solidFill>
          </a:ln>
        </p:spPr>
        <p:txBody>
          <a:bodyPr wrap="square" rtlCol="0">
            <a:spAutoFit/>
          </a:bodyPr>
          <a:lstStyle/>
          <a:p>
            <a:r>
              <a:rPr lang="en-US" sz="2800" b="1" dirty="0" smtClean="0"/>
              <a:t>Overall: </a:t>
            </a:r>
            <a:r>
              <a:rPr lang="en-US" sz="2800" dirty="0" smtClean="0"/>
              <a:t>With performance and persistence data fluctuating, increasing the number of learner outcomes may not always be possible – but the process fixing data issues should remain the same.</a:t>
            </a:r>
          </a:p>
        </p:txBody>
      </p:sp>
    </p:spTree>
    <p:extLst>
      <p:ext uri="{BB962C8B-B14F-4D97-AF65-F5344CB8AC3E}">
        <p14:creationId xmlns:p14="http://schemas.microsoft.com/office/powerpoint/2010/main" val="102342278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5993" y="1371600"/>
            <a:ext cx="10619116" cy="5175913"/>
          </a:xfrm>
        </p:spPr>
        <p:txBody>
          <a:bodyPr>
            <a:noAutofit/>
          </a:bodyPr>
          <a:lstStyle/>
          <a:p>
            <a:r>
              <a:rPr lang="en-US" dirty="0" smtClean="0"/>
              <a:t>Measure </a:t>
            </a:r>
            <a:r>
              <a:rPr lang="en-US" b="1" i="1" dirty="0" smtClean="0"/>
              <a:t>persistence</a:t>
            </a:r>
            <a:r>
              <a:rPr lang="en-US" dirty="0" smtClean="0"/>
              <a:t> by determining percentage of students with any AEP activity that achieve official AEP program enrollment by enrollment in a class and with at least one hour of instruction</a:t>
            </a:r>
          </a:p>
          <a:p>
            <a:r>
              <a:rPr lang="en-US" dirty="0" smtClean="0"/>
              <a:t>Measure </a:t>
            </a:r>
            <a:r>
              <a:rPr lang="en-US" b="1" i="1" dirty="0" smtClean="0"/>
              <a:t>persistence</a:t>
            </a:r>
            <a:r>
              <a:rPr lang="en-US" dirty="0" smtClean="0"/>
              <a:t> by determining percentage of students with AEP program enrollment that receive at least 12 hours of instruction?</a:t>
            </a:r>
          </a:p>
          <a:p>
            <a:r>
              <a:rPr lang="en-US" dirty="0" smtClean="0"/>
              <a:t>Measure </a:t>
            </a:r>
            <a:r>
              <a:rPr lang="en-US" b="1" i="1" dirty="0" smtClean="0"/>
              <a:t>performance</a:t>
            </a:r>
            <a:r>
              <a:rPr lang="en-US" dirty="0" smtClean="0"/>
              <a:t> by calculating percentage of learners with 12 hours of instruction that achieved at least one official AEP outcome</a:t>
            </a:r>
          </a:p>
          <a:p>
            <a:r>
              <a:rPr lang="en-US" dirty="0" smtClean="0"/>
              <a:t>Measure </a:t>
            </a:r>
            <a:r>
              <a:rPr lang="en-US" b="1" i="1" dirty="0" smtClean="0"/>
              <a:t>persistence</a:t>
            </a:r>
            <a:r>
              <a:rPr lang="en-US" dirty="0" smtClean="0"/>
              <a:t> by calculating percentage of learners with 12 hours of instruction with a pre- and post-test pair</a:t>
            </a:r>
          </a:p>
          <a:p>
            <a:r>
              <a:rPr lang="en-US" dirty="0" smtClean="0"/>
              <a:t>Measure </a:t>
            </a:r>
            <a:r>
              <a:rPr lang="en-US" b="1" i="1" dirty="0" smtClean="0"/>
              <a:t>performance</a:t>
            </a:r>
            <a:r>
              <a:rPr lang="en-US" dirty="0" smtClean="0"/>
              <a:t> by computing percentage of learners with 12 hours of instruction that achieve a pre/post-test level gain</a:t>
            </a:r>
            <a:endParaRPr lang="en-US" dirty="0"/>
          </a:p>
        </p:txBody>
      </p:sp>
      <p:sp>
        <p:nvSpPr>
          <p:cNvPr id="2" name="Title 1"/>
          <p:cNvSpPr>
            <a:spLocks noGrp="1"/>
          </p:cNvSpPr>
          <p:nvPr>
            <p:ph type="title"/>
          </p:nvPr>
        </p:nvSpPr>
        <p:spPr>
          <a:xfrm>
            <a:off x="715993" y="126548"/>
            <a:ext cx="10541479" cy="1040594"/>
          </a:xfrm>
          <a:ln>
            <a:noFill/>
          </a:ln>
        </p:spPr>
        <p:txBody>
          <a:bodyPr>
            <a:normAutofit fontScale="90000"/>
          </a:bodyPr>
          <a:lstStyle/>
          <a:p>
            <a:r>
              <a:rPr lang="en-US" dirty="0" smtClean="0"/>
              <a:t>Measure Agency and Consortium Level Performance and Persistence:</a:t>
            </a:r>
            <a:endParaRPr lang="en-US" dirty="0"/>
          </a:p>
        </p:txBody>
      </p:sp>
    </p:spTree>
    <p:extLst>
      <p:ext uri="{BB962C8B-B14F-4D97-AF65-F5344CB8AC3E}">
        <p14:creationId xmlns:p14="http://schemas.microsoft.com/office/powerpoint/2010/main" val="163886388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E959608-952C-483B-AC74-BEAA6DA69B15}" type="slidenum">
              <a:rPr kumimoji="0" lang="en-US" sz="9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l" defTabSz="457200" rtl="0" eaLnBrk="1" fontAlgn="auto" latinLnBrk="0" hangingPunct="1">
                <a:lnSpc>
                  <a:spcPct val="100000"/>
                </a:lnSpc>
                <a:spcBef>
                  <a:spcPts val="0"/>
                </a:spcBef>
                <a:spcAft>
                  <a:spcPts val="0"/>
                </a:spcAft>
                <a:buClrTx/>
                <a:buSzTx/>
                <a:buFontTx/>
                <a:buNone/>
                <a:tabLst/>
                <a:defRPr/>
              </a:pPr>
              <a:t>66</a:t>
            </a:fld>
            <a:endParaRPr kumimoji="0" lang="en-US" sz="9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9" name="Title 1">
            <a:extLst>
              <a:ext uri="{FF2B5EF4-FFF2-40B4-BE49-F238E27FC236}">
                <a16:creationId xmlns:a16="http://schemas.microsoft.com/office/drawing/2014/main" id="{585AA98F-061F-4573-869E-82FA38DDB4E4}"/>
              </a:ext>
            </a:extLst>
          </p:cNvPr>
          <p:cNvSpPr txBox="1">
            <a:spLocks/>
          </p:cNvSpPr>
          <p:nvPr/>
        </p:nvSpPr>
        <p:spPr>
          <a:xfrm>
            <a:off x="968578" y="1503448"/>
            <a:ext cx="10515600" cy="27430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Updates to Resources and Materials</a:t>
            </a:r>
          </a:p>
        </p:txBody>
      </p:sp>
    </p:spTree>
    <p:extLst>
      <p:ext uri="{BB962C8B-B14F-4D97-AF65-F5344CB8AC3E}">
        <p14:creationId xmlns:p14="http://schemas.microsoft.com/office/powerpoint/2010/main" val="1961468036"/>
      </p:ext>
    </p:extLst>
  </p:cSld>
  <p:clrMapOvr>
    <a:masterClrMapping/>
  </p:clrMapOvr>
  <p:transition spd="med"/>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6346" y="272954"/>
            <a:ext cx="7260609" cy="818427"/>
          </a:xfrm>
        </p:spPr>
        <p:txBody>
          <a:bodyPr>
            <a:normAutofit/>
          </a:bodyPr>
          <a:lstStyle/>
          <a:p>
            <a:pPr algn="ctr"/>
            <a:r>
              <a:rPr lang="en-US" dirty="0"/>
              <a:t>Remote Testing</a:t>
            </a:r>
          </a:p>
        </p:txBody>
      </p:sp>
      <p:sp>
        <p:nvSpPr>
          <p:cNvPr id="3" name="Content Placeholder 2"/>
          <p:cNvSpPr>
            <a:spLocks noGrp="1"/>
          </p:cNvSpPr>
          <p:nvPr>
            <p:ph idx="1"/>
          </p:nvPr>
        </p:nvSpPr>
        <p:spPr>
          <a:xfrm>
            <a:off x="457200" y="1327355"/>
            <a:ext cx="7283245" cy="5088483"/>
          </a:xfrm>
        </p:spPr>
        <p:txBody>
          <a:bodyPr>
            <a:normAutofit fontScale="92500" lnSpcReduction="10000"/>
          </a:bodyPr>
          <a:lstStyle/>
          <a:p>
            <a:pPr marL="0" indent="0">
              <a:buNone/>
            </a:pPr>
            <a:r>
              <a:rPr lang="en-US" sz="3600" dirty="0"/>
              <a:t>The CDE has decided to permit California agencies to implement </a:t>
            </a:r>
            <a:r>
              <a:rPr lang="en-US" sz="3600" b="1" dirty="0"/>
              <a:t>remote testing</a:t>
            </a:r>
            <a:r>
              <a:rPr lang="en-US" sz="3600" dirty="0"/>
              <a:t>. </a:t>
            </a:r>
          </a:p>
          <a:p>
            <a:pPr marL="0" indent="0">
              <a:buNone/>
            </a:pPr>
            <a:endParaRPr lang="en-US" sz="3600" dirty="0"/>
          </a:p>
          <a:p>
            <a:pPr marL="0" indent="0">
              <a:buNone/>
            </a:pPr>
            <a:r>
              <a:rPr lang="en-US" sz="3600" dirty="0"/>
              <a:t>For more information, go to the California Remote Testing page on the CASAS Website:</a:t>
            </a:r>
            <a:endParaRPr lang="en-US" sz="3600" dirty="0">
              <a:hlinkClick r:id="rId3"/>
            </a:endParaRPr>
          </a:p>
          <a:p>
            <a:pPr marL="0" indent="0">
              <a:buNone/>
            </a:pPr>
            <a:r>
              <a:rPr lang="en-US" sz="3600" dirty="0">
                <a:hlinkClick r:id="rId3"/>
              </a:rPr>
              <a:t>https://www.casas.org/training-and-support/casas-peer-communities/california-adult-education-accountability-and-assessment/california-remote-testing</a:t>
            </a:r>
            <a:endParaRPr lang="en-US" sz="3600" dirty="0"/>
          </a:p>
          <a:p>
            <a:pPr marL="0" indent="0">
              <a:buNone/>
            </a:pPr>
            <a:endParaRPr lang="en-US" sz="3600" dirty="0"/>
          </a:p>
          <a:p>
            <a:endParaRPr lang="en-US" sz="3600" dirty="0"/>
          </a:p>
          <a:p>
            <a:pPr marL="0" indent="0">
              <a:buNone/>
            </a:pPr>
            <a:endParaRPr lang="en-US" sz="3600" dirty="0"/>
          </a:p>
        </p:txBody>
      </p:sp>
      <p:sp>
        <p:nvSpPr>
          <p:cNvPr id="4" name="Slide Number Placeholder 3"/>
          <p:cNvSpPr>
            <a:spLocks noGrp="1"/>
          </p:cNvSpPr>
          <p:nvPr>
            <p:ph type="sldNum" sz="quarter" idx="12"/>
          </p:nvPr>
        </p:nvSpPr>
        <p:spPr/>
        <p:txBody>
          <a:bodyPr/>
          <a:lstStyle/>
          <a:p>
            <a:pPr>
              <a:defRPr/>
            </a:pPr>
            <a:endParaRPr lang="en-US" altLang="en-US" dirty="0"/>
          </a:p>
          <a:p>
            <a:pPr>
              <a:defRPr/>
            </a:pPr>
            <a:fld id="{367B1F67-6803-461D-9D48-220A92D1A05B}" type="slidenum">
              <a:rPr lang="en-US" altLang="en-US" smtClean="0"/>
              <a:pPr>
                <a:defRPr/>
              </a:pPr>
              <a:t>67</a:t>
            </a:fld>
            <a:endParaRPr lang="en-US" altLang="en-US" dirty="0"/>
          </a:p>
        </p:txBody>
      </p:sp>
      <p:pic>
        <p:nvPicPr>
          <p:cNvPr id="5" name="Picture 4"/>
          <p:cNvPicPr>
            <a:picLocks noChangeAspect="1"/>
          </p:cNvPicPr>
          <p:nvPr/>
        </p:nvPicPr>
        <p:blipFill rotWithShape="1">
          <a:blip r:embed="rId4"/>
          <a:srcRect l="26809" t="11875" r="10259" b="12070"/>
          <a:stretch/>
        </p:blipFill>
        <p:spPr>
          <a:xfrm>
            <a:off x="7740445" y="3716595"/>
            <a:ext cx="3972662" cy="2699244"/>
          </a:xfrm>
          <a:prstGeom prst="rect">
            <a:avLst/>
          </a:prstGeom>
          <a:solidFill>
            <a:schemeClr val="accent2"/>
          </a:solidFill>
          <a:ln>
            <a:solidFill>
              <a:schemeClr val="tx2"/>
            </a:solidFill>
          </a:ln>
        </p:spPr>
      </p:pic>
      <p:pic>
        <p:nvPicPr>
          <p:cNvPr id="7" name="Picture 6">
            <a:extLst>
              <a:ext uri="{FF2B5EF4-FFF2-40B4-BE49-F238E27FC236}">
                <a16:creationId xmlns:a16="http://schemas.microsoft.com/office/drawing/2014/main" id="{52B308BE-49E1-4CF9-80FA-1F8A25A3C544}"/>
              </a:ext>
            </a:extLst>
          </p:cNvPr>
          <p:cNvPicPr>
            <a:picLocks noChangeAspect="1"/>
          </p:cNvPicPr>
          <p:nvPr/>
        </p:nvPicPr>
        <p:blipFill>
          <a:blip r:embed="rId5"/>
          <a:stretch>
            <a:fillRect/>
          </a:stretch>
        </p:blipFill>
        <p:spPr>
          <a:xfrm>
            <a:off x="97893" y="6264568"/>
            <a:ext cx="2188654" cy="548688"/>
          </a:xfrm>
          <a:prstGeom prst="rect">
            <a:avLst/>
          </a:prstGeom>
        </p:spPr>
      </p:pic>
    </p:spTree>
    <p:extLst>
      <p:ext uri="{BB962C8B-B14F-4D97-AF65-F5344CB8AC3E}">
        <p14:creationId xmlns:p14="http://schemas.microsoft.com/office/powerpoint/2010/main" val="129432281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4294967295"/>
          </p:nvPr>
        </p:nvSpPr>
        <p:spPr>
          <a:xfrm>
            <a:off x="838200" y="1695688"/>
            <a:ext cx="9883877" cy="4810681"/>
          </a:xfrm>
        </p:spPr>
        <p:txBody>
          <a:bodyPr>
            <a:noAutofit/>
          </a:bodyPr>
          <a:lstStyle/>
          <a:p>
            <a:r>
              <a:rPr lang="en-US" sz="3600" dirty="0"/>
              <a:t>Available at no cost only to eTests/TE users.</a:t>
            </a:r>
          </a:p>
          <a:p>
            <a:r>
              <a:rPr lang="en-US" sz="3600" dirty="0"/>
              <a:t>Results are shown as “Estimated NRS EFL” for ABE or ESL. No scale scores are given. </a:t>
            </a:r>
          </a:p>
          <a:p>
            <a:r>
              <a:rPr lang="en-US" sz="3600" dirty="0"/>
              <a:t>It is NOT an NRS-approved test and may NOT be used for pre- or post-testing to achieve MSGs.</a:t>
            </a:r>
          </a:p>
          <a:p>
            <a:r>
              <a:rPr lang="en-US" sz="3600" dirty="0"/>
              <a:t>The </a:t>
            </a:r>
            <a:r>
              <a:rPr lang="en-US" sz="3600" i="1" dirty="0"/>
              <a:t>Reading Level Indicator </a:t>
            </a:r>
            <a:r>
              <a:rPr lang="en-US" sz="3600" dirty="0"/>
              <a:t>(RLI) is Form 601R.</a:t>
            </a:r>
          </a:p>
          <a:p>
            <a:pPr marL="457200" lvl="1" indent="0">
              <a:buNone/>
            </a:pPr>
            <a:r>
              <a:rPr lang="en-US" sz="3600" dirty="0" smtClean="0"/>
              <a:t> </a:t>
            </a:r>
            <a:endParaRPr lang="en-US" sz="3600" dirty="0"/>
          </a:p>
        </p:txBody>
      </p:sp>
      <p:sp>
        <p:nvSpPr>
          <p:cNvPr id="3" name="Slide Number Placeholder 2"/>
          <p:cNvSpPr>
            <a:spLocks noGrp="1"/>
          </p:cNvSpPr>
          <p:nvPr>
            <p:ph type="sldNum" sz="quarter" idx="12"/>
          </p:nvPr>
        </p:nvSpPr>
        <p:spPr/>
        <p:txBody>
          <a:bodyPr/>
          <a:lstStyle/>
          <a:p>
            <a:fld id="{401CF334-2D5C-4859-84A6-CA7E6E43FAEB}" type="slidenum">
              <a:rPr lang="en-US" smtClean="0"/>
              <a:pPr/>
              <a:t>68</a:t>
            </a:fld>
            <a:endParaRPr lang="en-US" dirty="0"/>
          </a:p>
        </p:txBody>
      </p:sp>
      <p:sp>
        <p:nvSpPr>
          <p:cNvPr id="4" name="Title 3"/>
          <p:cNvSpPr>
            <a:spLocks noGrp="1"/>
          </p:cNvSpPr>
          <p:nvPr>
            <p:ph type="title"/>
          </p:nvPr>
        </p:nvSpPr>
        <p:spPr/>
        <p:txBody>
          <a:bodyPr>
            <a:normAutofit/>
          </a:bodyPr>
          <a:lstStyle/>
          <a:p>
            <a:r>
              <a:rPr lang="en-US" dirty="0"/>
              <a:t>CASAS </a:t>
            </a:r>
            <a:r>
              <a:rPr lang="en-US" i="1" dirty="0"/>
              <a:t>Reading Level </a:t>
            </a:r>
            <a:r>
              <a:rPr lang="en-US" i="1" dirty="0" smtClean="0"/>
              <a:t>Indicator (RLI)</a:t>
            </a:r>
            <a:endParaRPr lang="en-US" i="1" dirty="0"/>
          </a:p>
        </p:txBody>
      </p:sp>
      <p:pic>
        <p:nvPicPr>
          <p:cNvPr id="6" name="Picture 5">
            <a:extLst>
              <a:ext uri="{FF2B5EF4-FFF2-40B4-BE49-F238E27FC236}">
                <a16:creationId xmlns:a16="http://schemas.microsoft.com/office/drawing/2014/main" id="{49EBFB92-F838-4070-9FF2-6CAC8A9EA7E5}"/>
              </a:ext>
            </a:extLst>
          </p:cNvPr>
          <p:cNvPicPr>
            <a:picLocks noChangeAspect="1"/>
          </p:cNvPicPr>
          <p:nvPr/>
        </p:nvPicPr>
        <p:blipFill>
          <a:blip r:embed="rId3"/>
          <a:stretch>
            <a:fillRect/>
          </a:stretch>
        </p:blipFill>
        <p:spPr>
          <a:xfrm>
            <a:off x="100900" y="6232025"/>
            <a:ext cx="2188654" cy="548688"/>
          </a:xfrm>
          <a:prstGeom prst="rect">
            <a:avLst/>
          </a:prstGeom>
        </p:spPr>
      </p:pic>
    </p:spTree>
    <p:extLst>
      <p:ext uri="{BB962C8B-B14F-4D97-AF65-F5344CB8AC3E}">
        <p14:creationId xmlns:p14="http://schemas.microsoft.com/office/powerpoint/2010/main" val="1603953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4294967295"/>
          </p:nvPr>
        </p:nvSpPr>
        <p:spPr>
          <a:xfrm>
            <a:off x="838200" y="1533832"/>
            <a:ext cx="9243291" cy="1814052"/>
          </a:xfrm>
        </p:spPr>
        <p:txBody>
          <a:bodyPr>
            <a:normAutofit/>
          </a:bodyPr>
          <a:lstStyle/>
          <a:p>
            <a:r>
              <a:rPr lang="en-US" sz="3200" dirty="0">
                <a:latin typeface="Calibri" panose="020F0502020204030204" pitchFamily="34" charset="0"/>
              </a:rPr>
              <a:t>Initiate the RLI by selecting students in TE’s Student Demographics lister.</a:t>
            </a:r>
          </a:p>
          <a:p>
            <a:r>
              <a:rPr lang="en-US" sz="3200" dirty="0">
                <a:latin typeface="Calibri" panose="020F0502020204030204" pitchFamily="34" charset="0"/>
              </a:rPr>
              <a:t>Click the </a:t>
            </a:r>
            <a:r>
              <a:rPr lang="en-US" sz="3200" b="1" dirty="0">
                <a:latin typeface="Calibri" panose="020F0502020204030204" pitchFamily="34" charset="0"/>
              </a:rPr>
              <a:t>Send Test Invitations</a:t>
            </a:r>
            <a:r>
              <a:rPr lang="en-US" sz="3200" dirty="0">
                <a:latin typeface="Calibri" panose="020F0502020204030204" pitchFamily="34" charset="0"/>
              </a:rPr>
              <a:t> button.</a:t>
            </a:r>
          </a:p>
          <a:p>
            <a:endParaRPr lang="en-US" dirty="0">
              <a:latin typeface="Calibri" panose="020F0502020204030204" pitchFamily="34" charset="0"/>
            </a:endParaRPr>
          </a:p>
        </p:txBody>
      </p:sp>
      <p:sp>
        <p:nvSpPr>
          <p:cNvPr id="3" name="Slide Number Placeholder 2"/>
          <p:cNvSpPr>
            <a:spLocks noGrp="1"/>
          </p:cNvSpPr>
          <p:nvPr>
            <p:ph type="sldNum" sz="quarter" idx="12"/>
          </p:nvPr>
        </p:nvSpPr>
        <p:spPr/>
        <p:txBody>
          <a:bodyPr/>
          <a:lstStyle/>
          <a:p>
            <a:fld id="{401CF334-2D5C-4859-84A6-CA7E6E43FAEB}" type="slidenum">
              <a:rPr lang="en-US" smtClean="0"/>
              <a:pPr/>
              <a:t>69</a:t>
            </a:fld>
            <a:endParaRPr lang="en-US" dirty="0"/>
          </a:p>
        </p:txBody>
      </p:sp>
      <p:sp>
        <p:nvSpPr>
          <p:cNvPr id="4" name="Title 3"/>
          <p:cNvSpPr>
            <a:spLocks noGrp="1"/>
          </p:cNvSpPr>
          <p:nvPr>
            <p:ph type="title"/>
          </p:nvPr>
        </p:nvSpPr>
        <p:spPr/>
        <p:txBody>
          <a:bodyPr>
            <a:normAutofit/>
          </a:bodyPr>
          <a:lstStyle/>
          <a:p>
            <a:r>
              <a:rPr lang="en-US" dirty="0"/>
              <a:t>About the </a:t>
            </a:r>
            <a:r>
              <a:rPr lang="en-US" i="1" dirty="0" smtClean="0"/>
              <a:t>CASAS RLI</a:t>
            </a:r>
            <a:endParaRPr lang="en-US" i="1" dirty="0"/>
          </a:p>
        </p:txBody>
      </p:sp>
      <p:pic>
        <p:nvPicPr>
          <p:cNvPr id="7" name="Picture 6">
            <a:extLst>
              <a:ext uri="{FF2B5EF4-FFF2-40B4-BE49-F238E27FC236}">
                <a16:creationId xmlns:a16="http://schemas.microsoft.com/office/drawing/2014/main" id="{D88F219E-7CEA-448B-852A-B888781366DB}"/>
              </a:ext>
            </a:extLst>
          </p:cNvPr>
          <p:cNvPicPr>
            <a:picLocks noChangeAspect="1"/>
          </p:cNvPicPr>
          <p:nvPr/>
        </p:nvPicPr>
        <p:blipFill>
          <a:blip r:embed="rId3"/>
          <a:stretch>
            <a:fillRect/>
          </a:stretch>
        </p:blipFill>
        <p:spPr>
          <a:xfrm>
            <a:off x="1907458" y="3347884"/>
            <a:ext cx="8377084" cy="2117459"/>
          </a:xfrm>
          <a:prstGeom prst="rect">
            <a:avLst/>
          </a:prstGeom>
          <a:ln>
            <a:solidFill>
              <a:schemeClr val="accent1"/>
            </a:solidFill>
          </a:ln>
        </p:spPr>
      </p:pic>
      <p:pic>
        <p:nvPicPr>
          <p:cNvPr id="8" name="Picture 7">
            <a:extLst>
              <a:ext uri="{FF2B5EF4-FFF2-40B4-BE49-F238E27FC236}">
                <a16:creationId xmlns:a16="http://schemas.microsoft.com/office/drawing/2014/main" id="{36B8FE05-99F0-4D75-993E-7A30B4D7982E}"/>
              </a:ext>
            </a:extLst>
          </p:cNvPr>
          <p:cNvPicPr>
            <a:picLocks noChangeAspect="1"/>
          </p:cNvPicPr>
          <p:nvPr/>
        </p:nvPicPr>
        <p:blipFill>
          <a:blip r:embed="rId4"/>
          <a:stretch>
            <a:fillRect/>
          </a:stretch>
        </p:blipFill>
        <p:spPr>
          <a:xfrm>
            <a:off x="3327014" y="5591431"/>
            <a:ext cx="5279354" cy="987750"/>
          </a:xfrm>
          <a:prstGeom prst="rect">
            <a:avLst/>
          </a:prstGeom>
        </p:spPr>
      </p:pic>
      <p:pic>
        <p:nvPicPr>
          <p:cNvPr id="6" name="Picture 5">
            <a:extLst>
              <a:ext uri="{FF2B5EF4-FFF2-40B4-BE49-F238E27FC236}">
                <a16:creationId xmlns:a16="http://schemas.microsoft.com/office/drawing/2014/main" id="{34692073-641E-4E0B-BE75-05A2E84877F9}"/>
              </a:ext>
            </a:extLst>
          </p:cNvPr>
          <p:cNvPicPr>
            <a:picLocks noChangeAspect="1"/>
          </p:cNvPicPr>
          <p:nvPr/>
        </p:nvPicPr>
        <p:blipFill>
          <a:blip r:embed="rId5"/>
          <a:stretch>
            <a:fillRect/>
          </a:stretch>
        </p:blipFill>
        <p:spPr>
          <a:xfrm>
            <a:off x="80351" y="6195012"/>
            <a:ext cx="2188654" cy="548688"/>
          </a:xfrm>
          <a:prstGeom prst="rect">
            <a:avLst/>
          </a:prstGeom>
        </p:spPr>
      </p:pic>
    </p:spTree>
    <p:extLst>
      <p:ext uri="{BB962C8B-B14F-4D97-AF65-F5344CB8AC3E}">
        <p14:creationId xmlns:p14="http://schemas.microsoft.com/office/powerpoint/2010/main" val="3378043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20881"/>
            <a:ext cx="10739284" cy="947481"/>
          </a:xfrm>
        </p:spPr>
        <p:txBody>
          <a:bodyPr>
            <a:normAutofit fontScale="90000"/>
          </a:bodyPr>
          <a:lstStyle/>
          <a:p>
            <a:r>
              <a:rPr lang="en-US" dirty="0"/>
              <a:t>PY 2020-21 CAEP Program Structure: </a:t>
            </a:r>
            <a:br>
              <a:rPr lang="en-US" dirty="0"/>
            </a:br>
            <a:r>
              <a:rPr lang="en-US" dirty="0"/>
              <a:t>Primary Programs</a:t>
            </a:r>
          </a:p>
        </p:txBody>
      </p:sp>
      <p:grpSp>
        <p:nvGrpSpPr>
          <p:cNvPr id="5" name="Group 4">
            <a:extLst>
              <a:ext uri="{FF2B5EF4-FFF2-40B4-BE49-F238E27FC236}">
                <a16:creationId xmlns:a16="http://schemas.microsoft.com/office/drawing/2014/main" id="{4422CB3F-7966-4FBA-BAE9-1DB376040558}"/>
              </a:ext>
            </a:extLst>
          </p:cNvPr>
          <p:cNvGrpSpPr/>
          <p:nvPr/>
        </p:nvGrpSpPr>
        <p:grpSpPr>
          <a:xfrm>
            <a:off x="452291" y="2234636"/>
            <a:ext cx="3110263" cy="3355003"/>
            <a:chOff x="7010331" y="1933778"/>
            <a:chExt cx="3374919" cy="1859693"/>
          </a:xfrm>
          <a:solidFill>
            <a:srgbClr val="0070C0"/>
          </a:solidFill>
        </p:grpSpPr>
        <p:sp>
          <p:nvSpPr>
            <p:cNvPr id="6" name="Rectangle: Rounded Corners 43">
              <a:extLst>
                <a:ext uri="{FF2B5EF4-FFF2-40B4-BE49-F238E27FC236}">
                  <a16:creationId xmlns:a16="http://schemas.microsoft.com/office/drawing/2014/main" id="{F0DAAEB5-5D24-4325-82AE-A2C3F63CF576}"/>
                </a:ext>
              </a:extLst>
            </p:cNvPr>
            <p:cNvSpPr/>
            <p:nvPr/>
          </p:nvSpPr>
          <p:spPr>
            <a:xfrm>
              <a:off x="7010331" y="1933778"/>
              <a:ext cx="3374919" cy="1859693"/>
            </a:xfrm>
            <a:prstGeom prst="roundRect">
              <a:avLst>
                <a:gd name="adj" fmla="val 10000"/>
              </a:avLst>
            </a:prstGeom>
            <a:grpFill/>
            <a:ln w="25400" cap="flat" cmpd="sng" algn="ctr">
              <a:noFill/>
              <a:prstDash val="solid"/>
            </a:ln>
            <a:effectLst/>
          </p:spPr>
        </p:sp>
        <p:sp>
          <p:nvSpPr>
            <p:cNvPr id="7" name="Rectangle: Rounded Corners 7">
              <a:extLst>
                <a:ext uri="{FF2B5EF4-FFF2-40B4-BE49-F238E27FC236}">
                  <a16:creationId xmlns:a16="http://schemas.microsoft.com/office/drawing/2014/main" id="{AD4C3D39-AF46-4FD3-8C3F-A09B91B2BFFB}"/>
                </a:ext>
              </a:extLst>
            </p:cNvPr>
            <p:cNvSpPr txBox="1"/>
            <p:nvPr/>
          </p:nvSpPr>
          <p:spPr>
            <a:xfrm>
              <a:off x="7064800" y="1988248"/>
              <a:ext cx="3265981" cy="1695534"/>
            </a:xfrm>
            <a:prstGeom prst="rect">
              <a:avLst/>
            </a:prstGeom>
            <a:grp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 Adult Basic &amp; </a:t>
              </a:r>
              <a:r>
                <a:rPr lang="en-US" sz="2600" b="1" kern="0" dirty="0">
                  <a:solidFill>
                    <a:srgbClr val="DCBD23">
                      <a:lumMod val="20000"/>
                      <a:lumOff val="80000"/>
                    </a:srgbClr>
                  </a:solidFill>
                  <a:latin typeface="Helvetica"/>
                  <a:cs typeface="Helvetica"/>
                  <a:sym typeface="Helvetica"/>
                </a:rPr>
                <a:t>Secondary </a:t>
              </a: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Education</a:t>
              </a:r>
              <a:r>
                <a:rPr lang="en-US" sz="2600" b="1" kern="0" dirty="0">
                  <a:solidFill>
                    <a:srgbClr val="DCBD23">
                      <a:lumMod val="20000"/>
                      <a:lumOff val="80000"/>
                    </a:srgbClr>
                  </a:solidFill>
                  <a:latin typeface="Helvetica"/>
                  <a:cs typeface="Helvetica"/>
                  <a:sym typeface="Helvetica"/>
                </a:rPr>
                <a:t>: </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2600"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Basic Skills (ABE)</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2600"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HSE (HiSET, GED)</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lang="en-US" sz="2600" kern="0" dirty="0">
                  <a:solidFill>
                    <a:srgbClr val="DCBD23">
                      <a:lumMod val="20000"/>
                      <a:lumOff val="80000"/>
                    </a:srgbClr>
                  </a:solidFill>
                  <a:latin typeface="Helvetica"/>
                  <a:cs typeface="Helvetica"/>
                  <a:sym typeface="Helvetica"/>
                </a:rPr>
                <a:t>HS Diploma</a:t>
              </a:r>
              <a:endParaRPr kumimoji="0" lang="en-US" sz="2600"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endParaRPr>
            </a:p>
          </p:txBody>
        </p:sp>
      </p:grpSp>
      <p:grpSp>
        <p:nvGrpSpPr>
          <p:cNvPr id="12" name="Group 11">
            <a:extLst>
              <a:ext uri="{FF2B5EF4-FFF2-40B4-BE49-F238E27FC236}">
                <a16:creationId xmlns:a16="http://schemas.microsoft.com/office/drawing/2014/main" id="{C93BF295-5DD8-492B-B0EF-642C12AB9D5E}"/>
              </a:ext>
            </a:extLst>
          </p:cNvPr>
          <p:cNvGrpSpPr/>
          <p:nvPr/>
        </p:nvGrpSpPr>
        <p:grpSpPr>
          <a:xfrm>
            <a:off x="4397261" y="2234636"/>
            <a:ext cx="3191600" cy="1991033"/>
            <a:chOff x="7010331" y="1933778"/>
            <a:chExt cx="3374919" cy="1859693"/>
          </a:xfrm>
          <a:solidFill>
            <a:srgbClr val="C00000"/>
          </a:solidFill>
        </p:grpSpPr>
        <p:sp>
          <p:nvSpPr>
            <p:cNvPr id="13" name="Rectangle: Rounded Corners 53">
              <a:extLst>
                <a:ext uri="{FF2B5EF4-FFF2-40B4-BE49-F238E27FC236}">
                  <a16:creationId xmlns:a16="http://schemas.microsoft.com/office/drawing/2014/main" id="{78A5B8D9-67D8-423E-BB28-4C8382C255C8}"/>
                </a:ext>
              </a:extLst>
            </p:cNvPr>
            <p:cNvSpPr/>
            <p:nvPr/>
          </p:nvSpPr>
          <p:spPr>
            <a:xfrm>
              <a:off x="7010331" y="1933778"/>
              <a:ext cx="3374919" cy="1859693"/>
            </a:xfrm>
            <a:prstGeom prst="roundRect">
              <a:avLst>
                <a:gd name="adj" fmla="val 10000"/>
              </a:avLst>
            </a:prstGeom>
            <a:grpFill/>
            <a:ln w="25400" cap="flat" cmpd="sng" algn="ctr">
              <a:noFill/>
              <a:prstDash val="solid"/>
            </a:ln>
            <a:effectLst/>
          </p:spPr>
        </p:sp>
        <p:sp>
          <p:nvSpPr>
            <p:cNvPr id="14" name="Rectangle: Rounded Corners 7">
              <a:extLst>
                <a:ext uri="{FF2B5EF4-FFF2-40B4-BE49-F238E27FC236}">
                  <a16:creationId xmlns:a16="http://schemas.microsoft.com/office/drawing/2014/main" id="{DCE9EFDA-AB95-4F3F-8891-123446E71EF3}"/>
                </a:ext>
              </a:extLst>
            </p:cNvPr>
            <p:cNvSpPr txBox="1"/>
            <p:nvPr/>
          </p:nvSpPr>
          <p:spPr>
            <a:xfrm>
              <a:off x="7064800" y="1988247"/>
              <a:ext cx="3265981" cy="1750755"/>
            </a:xfrm>
            <a:prstGeom prst="rect">
              <a:avLst/>
            </a:prstGeom>
            <a:grp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0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 </a:t>
              </a: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English as Second Language (</a:t>
              </a:r>
              <a:r>
                <a:rPr kumimoji="0" lang="en-US" sz="2600"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ESL/ELL</a:t>
              </a: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a:t>
              </a:r>
            </a:p>
          </p:txBody>
        </p:sp>
      </p:grpSp>
      <p:grpSp>
        <p:nvGrpSpPr>
          <p:cNvPr id="16" name="Group 15">
            <a:extLst>
              <a:ext uri="{FF2B5EF4-FFF2-40B4-BE49-F238E27FC236}">
                <a16:creationId xmlns:a16="http://schemas.microsoft.com/office/drawing/2014/main" id="{1030D1F6-F962-4FA7-9071-E3FC8CDCBE50}"/>
              </a:ext>
            </a:extLst>
          </p:cNvPr>
          <p:cNvGrpSpPr/>
          <p:nvPr/>
        </p:nvGrpSpPr>
        <p:grpSpPr>
          <a:xfrm>
            <a:off x="8423568" y="2151369"/>
            <a:ext cx="3162702" cy="4544399"/>
            <a:chOff x="7010331" y="1933778"/>
            <a:chExt cx="3374919" cy="1859693"/>
          </a:xfrm>
          <a:solidFill>
            <a:srgbClr val="FFFF00"/>
          </a:solidFill>
        </p:grpSpPr>
        <p:sp>
          <p:nvSpPr>
            <p:cNvPr id="17" name="Rectangle: Rounded Corners 57">
              <a:extLst>
                <a:ext uri="{FF2B5EF4-FFF2-40B4-BE49-F238E27FC236}">
                  <a16:creationId xmlns:a16="http://schemas.microsoft.com/office/drawing/2014/main" id="{635E9149-C0F3-42CA-B16A-C5BE72C78F65}"/>
                </a:ext>
              </a:extLst>
            </p:cNvPr>
            <p:cNvSpPr/>
            <p:nvPr/>
          </p:nvSpPr>
          <p:spPr>
            <a:xfrm>
              <a:off x="7010331" y="1933778"/>
              <a:ext cx="3374919" cy="1859693"/>
            </a:xfrm>
            <a:prstGeom prst="roundRect">
              <a:avLst>
                <a:gd name="adj" fmla="val 10000"/>
              </a:avLst>
            </a:prstGeom>
            <a:grpFill/>
            <a:ln w="25400" cap="flat" cmpd="sng" algn="ctr">
              <a:noFill/>
              <a:prstDash val="solid"/>
            </a:ln>
            <a:effectLst/>
          </p:spPr>
        </p:sp>
        <p:sp>
          <p:nvSpPr>
            <p:cNvPr id="18" name="Rectangle: Rounded Corners 7">
              <a:extLst>
                <a:ext uri="{FF2B5EF4-FFF2-40B4-BE49-F238E27FC236}">
                  <a16:creationId xmlns:a16="http://schemas.microsoft.com/office/drawing/2014/main" id="{80459C54-2131-4ED3-A5E5-028C441B8237}"/>
                </a:ext>
              </a:extLst>
            </p:cNvPr>
            <p:cNvSpPr txBox="1"/>
            <p:nvPr/>
          </p:nvSpPr>
          <p:spPr>
            <a:xfrm>
              <a:off x="7064800" y="1988247"/>
              <a:ext cx="3265981" cy="1750755"/>
            </a:xfrm>
            <a:prstGeom prst="rect">
              <a:avLst/>
            </a:prstGeom>
            <a:solidFill>
              <a:srgbClr val="F7FFAB"/>
            </a:solid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0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 </a:t>
              </a:r>
              <a:r>
                <a:rPr lang="en-US" sz="2600" b="1" kern="0" dirty="0">
                  <a:solidFill>
                    <a:srgbClr val="000000">
                      <a:lumMod val="65000"/>
                      <a:lumOff val="35000"/>
                    </a:srgbClr>
                  </a:solidFill>
                  <a:latin typeface="Helvetica"/>
                  <a:cs typeface="Helvetica"/>
                  <a:sym typeface="Helvetica"/>
                </a:rPr>
                <a:t>Career and Technical Education (</a:t>
              </a:r>
              <a:r>
                <a:rPr kumimoji="0" lang="en-US" sz="26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CTE)</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lang="en-US" sz="2600" kern="0" dirty="0">
                  <a:solidFill>
                    <a:srgbClr val="000000">
                      <a:lumMod val="65000"/>
                      <a:lumOff val="35000"/>
                    </a:srgbClr>
                  </a:solidFill>
                  <a:latin typeface="Helvetica"/>
                  <a:cs typeface="Helvetica"/>
                  <a:sym typeface="Helvetica"/>
                </a:rPr>
                <a:t>CTE</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2600"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Short Term CTE</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lang="en-US" sz="2600" kern="0" dirty="0">
                  <a:solidFill>
                    <a:srgbClr val="000000">
                      <a:lumMod val="65000"/>
                      <a:lumOff val="35000"/>
                    </a:srgbClr>
                  </a:solidFill>
                  <a:latin typeface="Helvetica"/>
                  <a:cs typeface="Helvetica"/>
                  <a:sym typeface="Helvetica"/>
                </a:rPr>
                <a:t>Pre-Apprenticeship</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2600"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Workforce Preparation</a:t>
              </a:r>
            </a:p>
            <a:p>
              <a:pPr marL="0" marR="0" lvl="0" indent="0" defTabSz="711200" eaLnBrk="1" fontAlgn="auto" latinLnBrk="0" hangingPunct="1">
                <a:lnSpc>
                  <a:spcPct val="90000"/>
                </a:lnSpc>
                <a:spcBef>
                  <a:spcPts val="600"/>
                </a:spcBef>
                <a:spcAft>
                  <a:spcPts val="0"/>
                </a:spcAft>
                <a:buClrTx/>
                <a:buSzTx/>
                <a:buFontTx/>
                <a:buNone/>
                <a:tabLst/>
                <a:defRPr/>
              </a:pPr>
              <a:endParaRPr kumimoji="0" lang="en-US" sz="26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endParaRPr>
            </a:p>
          </p:txBody>
        </p:sp>
      </p:grpSp>
      <p:cxnSp>
        <p:nvCxnSpPr>
          <p:cNvPr id="27" name="Straight Arrow Connector 26"/>
          <p:cNvCxnSpPr/>
          <p:nvPr/>
        </p:nvCxnSpPr>
        <p:spPr>
          <a:xfrm>
            <a:off x="452291" y="1489591"/>
            <a:ext cx="11082935" cy="0"/>
          </a:xfrm>
          <a:prstGeom prst="straightConnector1">
            <a:avLst/>
          </a:prstGeom>
          <a:ln w="730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0" name="Down Arrow 29"/>
          <p:cNvSpPr/>
          <p:nvPr/>
        </p:nvSpPr>
        <p:spPr>
          <a:xfrm>
            <a:off x="1649216" y="1580913"/>
            <a:ext cx="425029" cy="712040"/>
          </a:xfrm>
          <a:prstGeom prst="downArrow">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Down Arrow 30"/>
          <p:cNvSpPr/>
          <p:nvPr/>
        </p:nvSpPr>
        <p:spPr>
          <a:xfrm>
            <a:off x="5684246" y="1586156"/>
            <a:ext cx="425029" cy="746747"/>
          </a:xfrm>
          <a:prstGeom prst="downArrow">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Down Arrow 31"/>
          <p:cNvSpPr/>
          <p:nvPr/>
        </p:nvSpPr>
        <p:spPr>
          <a:xfrm>
            <a:off x="9816395" y="1609697"/>
            <a:ext cx="425029" cy="746747"/>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E1BCE10B-3056-4F5B-9233-A042683C013D}"/>
              </a:ext>
            </a:extLst>
          </p:cNvPr>
          <p:cNvPicPr>
            <a:picLocks noChangeAspect="1"/>
          </p:cNvPicPr>
          <p:nvPr/>
        </p:nvPicPr>
        <p:blipFill>
          <a:blip r:embed="rId3"/>
          <a:stretch>
            <a:fillRect/>
          </a:stretch>
        </p:blipFill>
        <p:spPr>
          <a:xfrm>
            <a:off x="111174" y="6243362"/>
            <a:ext cx="2188654" cy="548688"/>
          </a:xfrm>
          <a:prstGeom prst="rect">
            <a:avLst/>
          </a:prstGeom>
        </p:spPr>
      </p:pic>
    </p:spTree>
    <p:extLst>
      <p:ext uri="{BB962C8B-B14F-4D97-AF65-F5344CB8AC3E}">
        <p14:creationId xmlns:p14="http://schemas.microsoft.com/office/powerpoint/2010/main" val="344903200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a:xfrm>
            <a:off x="838200" y="365125"/>
            <a:ext cx="10515600" cy="1006475"/>
          </a:xfrm>
        </p:spPr>
        <p:txBody>
          <a:bodyPr/>
          <a:lstStyle/>
          <a:p>
            <a:r>
              <a:rPr lang="en-US" dirty="0" smtClean="0">
                <a:solidFill>
                  <a:srgbClr val="002060"/>
                </a:solidFill>
              </a:rPr>
              <a:t>2020-21 CAEP Data </a:t>
            </a:r>
            <a:r>
              <a:rPr lang="en-US" dirty="0">
                <a:solidFill>
                  <a:srgbClr val="002060"/>
                </a:solidFill>
              </a:rPr>
              <a:t>Dictionary </a:t>
            </a:r>
          </a:p>
        </p:txBody>
      </p:sp>
      <p:sp>
        <p:nvSpPr>
          <p:cNvPr id="68611" name="Content Placeholder 2"/>
          <p:cNvSpPr>
            <a:spLocks noGrp="1"/>
          </p:cNvSpPr>
          <p:nvPr>
            <p:ph sz="half" idx="1"/>
          </p:nvPr>
        </p:nvSpPr>
        <p:spPr>
          <a:xfrm>
            <a:off x="1676400" y="1981200"/>
            <a:ext cx="8229600" cy="4401194"/>
          </a:xfrm>
        </p:spPr>
        <p:txBody>
          <a:bodyPr/>
          <a:lstStyle/>
          <a:p>
            <a:r>
              <a:rPr lang="en-US" dirty="0">
                <a:solidFill>
                  <a:srgbClr val="002060"/>
                </a:solidFill>
              </a:rPr>
              <a:t>A new </a:t>
            </a:r>
            <a:r>
              <a:rPr lang="en-US" dirty="0" smtClean="0">
                <a:solidFill>
                  <a:srgbClr val="002060"/>
                </a:solidFill>
              </a:rPr>
              <a:t>2020-21 CAEP Data Dictionary is available on </a:t>
            </a:r>
            <a:r>
              <a:rPr lang="en-US" dirty="0">
                <a:solidFill>
                  <a:srgbClr val="002060"/>
                </a:solidFill>
              </a:rPr>
              <a:t>the CASAS Website to help </a:t>
            </a:r>
            <a:r>
              <a:rPr lang="en-US" dirty="0" smtClean="0">
                <a:solidFill>
                  <a:srgbClr val="002060"/>
                </a:solidFill>
              </a:rPr>
              <a:t>CAEP meet requirements.</a:t>
            </a:r>
          </a:p>
          <a:p>
            <a:r>
              <a:rPr lang="en-US" dirty="0" smtClean="0">
                <a:solidFill>
                  <a:srgbClr val="002060"/>
                </a:solidFill>
              </a:rPr>
              <a:t>20-21 version includes several enhancements and updates.</a:t>
            </a:r>
            <a:endParaRPr lang="en-US" dirty="0">
              <a:solidFill>
                <a:srgbClr val="002060"/>
              </a:solidFill>
            </a:endParaRPr>
          </a:p>
          <a:p>
            <a:pPr marL="0" indent="0">
              <a:buNone/>
            </a:pPr>
            <a:r>
              <a:rPr lang="en-US" dirty="0">
                <a:solidFill>
                  <a:srgbClr val="002060"/>
                </a:solidFill>
              </a:rPr>
              <a:t> </a:t>
            </a:r>
          </a:p>
        </p:txBody>
      </p:sp>
      <p:sp>
        <p:nvSpPr>
          <p:cNvPr id="5" name="Slide Number Placeholder 4"/>
          <p:cNvSpPr>
            <a:spLocks noGrp="1"/>
          </p:cNvSpPr>
          <p:nvPr>
            <p:ph type="sldNum" sz="quarter" idx="10"/>
          </p:nvPr>
        </p:nvSpPr>
        <p:spPr/>
        <p:txBody>
          <a:bodyPr/>
          <a:lstStyle/>
          <a:p>
            <a:pPr>
              <a:defRPr/>
            </a:pPr>
            <a:fld id="{E76F3421-45A1-4DB6-8E7F-E37026803F41}" type="slidenum">
              <a:rPr lang="en-US" smtClean="0"/>
              <a:pPr>
                <a:defRPr/>
              </a:pPr>
              <a:t>70</a:t>
            </a:fld>
            <a:endParaRPr lang="en-US"/>
          </a:p>
        </p:txBody>
      </p:sp>
      <p:sp>
        <p:nvSpPr>
          <p:cNvPr id="3" name="Rectangle 2"/>
          <p:cNvSpPr/>
          <p:nvPr/>
        </p:nvSpPr>
        <p:spPr>
          <a:xfrm>
            <a:off x="1507067" y="1219203"/>
            <a:ext cx="9087678" cy="369332"/>
          </a:xfrm>
          <a:prstGeom prst="rect">
            <a:avLst/>
          </a:prstGeom>
        </p:spPr>
        <p:txBody>
          <a:bodyPr wrap="square">
            <a:spAutoFit/>
          </a:bodyPr>
          <a:lstStyle/>
          <a:p>
            <a:r>
              <a:rPr lang="en-US" dirty="0">
                <a:hlinkClick r:id="rId3"/>
              </a:rPr>
              <a:t>Home</a:t>
            </a:r>
            <a:r>
              <a:rPr lang="en-US" dirty="0"/>
              <a:t> &gt; </a:t>
            </a:r>
            <a:r>
              <a:rPr lang="en-US" dirty="0">
                <a:hlinkClick r:id="rId4"/>
              </a:rPr>
              <a:t>Training and Support</a:t>
            </a:r>
            <a:r>
              <a:rPr lang="en-US" dirty="0"/>
              <a:t> &gt; </a:t>
            </a:r>
            <a:r>
              <a:rPr lang="en-US" dirty="0">
                <a:hlinkClick r:id="rId5"/>
              </a:rPr>
              <a:t>CASAS Peer Communities</a:t>
            </a:r>
            <a:r>
              <a:rPr lang="en-US" dirty="0"/>
              <a:t> &gt; </a:t>
            </a:r>
            <a:r>
              <a:rPr lang="en-US" dirty="0">
                <a:hlinkClick r:id="rId6"/>
              </a:rPr>
              <a:t>California Accountability</a:t>
            </a:r>
            <a:r>
              <a:rPr lang="en-US" dirty="0"/>
              <a:t> &gt; </a:t>
            </a:r>
          </a:p>
        </p:txBody>
      </p:sp>
      <p:pic>
        <p:nvPicPr>
          <p:cNvPr id="2" name="Picture 1"/>
          <p:cNvPicPr>
            <a:picLocks noChangeAspect="1"/>
          </p:cNvPicPr>
          <p:nvPr/>
        </p:nvPicPr>
        <p:blipFill rotWithShape="1">
          <a:blip r:embed="rId7"/>
          <a:srcRect r="2128" b="733"/>
          <a:stretch/>
        </p:blipFill>
        <p:spPr>
          <a:xfrm>
            <a:off x="4114800" y="4000059"/>
            <a:ext cx="5257800" cy="2411088"/>
          </a:xfrm>
          <a:prstGeom prst="rect">
            <a:avLst/>
          </a:prstGeom>
          <a:ln>
            <a:solidFill>
              <a:schemeClr val="accent1"/>
            </a:solidFill>
          </a:ln>
        </p:spPr>
      </p:pic>
    </p:spTree>
    <p:extLst>
      <p:ext uri="{BB962C8B-B14F-4D97-AF65-F5344CB8AC3E}">
        <p14:creationId xmlns:p14="http://schemas.microsoft.com/office/powerpoint/2010/main" val="18789867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Data Submission Calendar</a:t>
            </a:r>
          </a:p>
        </p:txBody>
      </p:sp>
      <p:graphicFrame>
        <p:nvGraphicFramePr>
          <p:cNvPr id="3" name="Table 2"/>
          <p:cNvGraphicFramePr>
            <a:graphicFrameLocks noGrp="1"/>
          </p:cNvGraphicFramePr>
          <p:nvPr>
            <p:extLst>
              <p:ext uri="{D42A27DB-BD31-4B8C-83A1-F6EECF244321}">
                <p14:modId xmlns:p14="http://schemas.microsoft.com/office/powerpoint/2010/main" val="1660511453"/>
              </p:ext>
            </p:extLst>
          </p:nvPr>
        </p:nvGraphicFramePr>
        <p:xfrm>
          <a:off x="509956" y="1936873"/>
          <a:ext cx="10717821" cy="4211361"/>
        </p:xfrm>
        <a:graphic>
          <a:graphicData uri="http://schemas.openxmlformats.org/drawingml/2006/table">
            <a:tbl>
              <a:tblPr firstRow="1" firstCol="1" bandRow="1"/>
              <a:tblGrid>
                <a:gridCol w="4021975">
                  <a:extLst>
                    <a:ext uri="{9D8B030D-6E8A-4147-A177-3AD203B41FA5}">
                      <a16:colId xmlns:a16="http://schemas.microsoft.com/office/drawing/2014/main" val="880788402"/>
                    </a:ext>
                  </a:extLst>
                </a:gridCol>
                <a:gridCol w="3347178">
                  <a:extLst>
                    <a:ext uri="{9D8B030D-6E8A-4147-A177-3AD203B41FA5}">
                      <a16:colId xmlns:a16="http://schemas.microsoft.com/office/drawing/2014/main" val="3641898757"/>
                    </a:ext>
                  </a:extLst>
                </a:gridCol>
                <a:gridCol w="3348668">
                  <a:extLst>
                    <a:ext uri="{9D8B030D-6E8A-4147-A177-3AD203B41FA5}">
                      <a16:colId xmlns:a16="http://schemas.microsoft.com/office/drawing/2014/main" val="570953232"/>
                    </a:ext>
                  </a:extLst>
                </a:gridCol>
              </a:tblGrid>
              <a:tr h="633535">
                <a:tc gridSpan="3">
                  <a:txBody>
                    <a:bodyPr/>
                    <a:lstStyle/>
                    <a:p>
                      <a:pPr marL="0" marR="0" algn="ctr">
                        <a:lnSpc>
                          <a:spcPct val="107000"/>
                        </a:lnSpc>
                        <a:spcBef>
                          <a:spcPts val="0"/>
                        </a:spcBef>
                        <a:spcAft>
                          <a:spcPts val="0"/>
                        </a:spcAft>
                      </a:pPr>
                      <a:r>
                        <a:rPr lang="en-US" sz="3200" b="1" dirty="0">
                          <a:solidFill>
                            <a:srgbClr val="F2F2F2"/>
                          </a:solidFill>
                          <a:effectLst/>
                          <a:latin typeface="Calibri" panose="020F0502020204030204" pitchFamily="34" charset="0"/>
                          <a:ea typeface="Calibri" panose="020F0502020204030204" pitchFamily="34" charset="0"/>
                          <a:cs typeface="Times New Roman" panose="02020603050405020304" pitchFamily="18" charset="0"/>
                        </a:rPr>
                        <a:t>CAEP Program Year Reporting</a:t>
                      </a:r>
                      <a:endParaRPr lang="en-US" sz="3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0404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80941166"/>
                  </a:ext>
                </a:extLst>
              </a:tr>
              <a:tr h="633535">
                <a:tc>
                  <a:txBody>
                    <a:bodyPr/>
                    <a:lstStyle/>
                    <a:p>
                      <a:pPr marL="0" marR="0" algn="ctr">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Date Range</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Reporting Deadline</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36950256"/>
                  </a:ext>
                </a:extLst>
              </a:tr>
              <a:tr h="633535">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First Quarter</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July 1 – Sept 30</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October 31, 2020</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9697898"/>
                  </a:ext>
                </a:extLst>
              </a:tr>
              <a:tr h="633535">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Second Quarter</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July 1 – Dec 31</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January 31, 2021</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269874"/>
                  </a:ext>
                </a:extLst>
              </a:tr>
              <a:tr h="633535">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Third Quarter</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July 1 – Mar 31</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April 30, 2021</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87388169"/>
                  </a:ext>
                </a:extLst>
              </a:tr>
              <a:tr h="633535">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Fourth Quarter-EOY</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July 1 – June 30</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August</a:t>
                      </a:r>
                      <a:r>
                        <a:rPr lang="en-US" sz="3200" b="1" baseline="0" dirty="0">
                          <a:effectLst/>
                          <a:latin typeface="Calibri" panose="020F0502020204030204" pitchFamily="34" charset="0"/>
                          <a:ea typeface="Calibri" panose="020F0502020204030204" pitchFamily="34" charset="0"/>
                          <a:cs typeface="Times New Roman" panose="02020603050405020304" pitchFamily="18" charset="0"/>
                        </a:rPr>
                        <a:t> 1, 2021</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10370159"/>
                  </a:ext>
                </a:extLst>
              </a:tr>
            </a:tbl>
          </a:graphicData>
        </a:graphic>
      </p:graphicFrame>
      <p:pic>
        <p:nvPicPr>
          <p:cNvPr id="5" name="Picture 4">
            <a:extLst>
              <a:ext uri="{FF2B5EF4-FFF2-40B4-BE49-F238E27FC236}">
                <a16:creationId xmlns:a16="http://schemas.microsoft.com/office/drawing/2014/main" id="{2D0D5399-5CA2-44F8-A9FA-78301F7FD5B7}"/>
              </a:ext>
            </a:extLst>
          </p:cNvPr>
          <p:cNvPicPr>
            <a:picLocks noChangeAspect="1"/>
          </p:cNvPicPr>
          <p:nvPr/>
        </p:nvPicPr>
        <p:blipFill>
          <a:blip r:embed="rId3"/>
          <a:stretch>
            <a:fillRect/>
          </a:stretch>
        </p:blipFill>
        <p:spPr>
          <a:xfrm>
            <a:off x="111174" y="6309312"/>
            <a:ext cx="2188654" cy="548688"/>
          </a:xfrm>
          <a:prstGeom prst="rect">
            <a:avLst/>
          </a:prstGeom>
        </p:spPr>
      </p:pic>
    </p:spTree>
    <p:extLst>
      <p:ext uri="{BB962C8B-B14F-4D97-AF65-F5344CB8AC3E}">
        <p14:creationId xmlns:p14="http://schemas.microsoft.com/office/powerpoint/2010/main" val="68455199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4294967295"/>
          </p:nvPr>
        </p:nvSpPr>
        <p:spPr>
          <a:xfrm>
            <a:off x="838200" y="1695688"/>
            <a:ext cx="9243291" cy="4810681"/>
          </a:xfrm>
        </p:spPr>
        <p:txBody>
          <a:bodyPr>
            <a:normAutofit/>
          </a:bodyPr>
          <a:lstStyle/>
          <a:p>
            <a:r>
              <a:rPr lang="en-US" sz="3600" dirty="0"/>
              <a:t>Beginning first quarter of PY 2020-21, agencies will use the TE Quarterly Data Submission Wizard to submit quarterly data, including the Data Integrity Report (DIR).</a:t>
            </a:r>
          </a:p>
          <a:p>
            <a:r>
              <a:rPr lang="en-US" sz="3600" dirty="0"/>
              <a:t>Agencies will no longer send separate pdf copies of the DIR when completing quarterly data requirements.</a:t>
            </a:r>
          </a:p>
        </p:txBody>
      </p:sp>
      <p:sp>
        <p:nvSpPr>
          <p:cNvPr id="3" name="Slide Number Placeholder 2"/>
          <p:cNvSpPr>
            <a:spLocks noGrp="1"/>
          </p:cNvSpPr>
          <p:nvPr>
            <p:ph type="sldNum" sz="quarter" idx="12"/>
          </p:nvPr>
        </p:nvSpPr>
        <p:spPr/>
        <p:txBody>
          <a:bodyPr/>
          <a:lstStyle/>
          <a:p>
            <a:fld id="{401CF334-2D5C-4859-84A6-CA7E6E43FAEB}" type="slidenum">
              <a:rPr lang="en-US" smtClean="0"/>
              <a:pPr/>
              <a:t>72</a:t>
            </a:fld>
            <a:endParaRPr lang="en-US" dirty="0"/>
          </a:p>
        </p:txBody>
      </p:sp>
      <p:sp>
        <p:nvSpPr>
          <p:cNvPr id="4" name="Title 3"/>
          <p:cNvSpPr>
            <a:spLocks noGrp="1"/>
          </p:cNvSpPr>
          <p:nvPr>
            <p:ph type="title"/>
          </p:nvPr>
        </p:nvSpPr>
        <p:spPr/>
        <p:txBody>
          <a:bodyPr>
            <a:normAutofit/>
          </a:bodyPr>
          <a:lstStyle/>
          <a:p>
            <a:r>
              <a:rPr lang="en-US" dirty="0"/>
              <a:t>TE Quarterly Data Submission Wizard</a:t>
            </a:r>
            <a:endParaRPr lang="en-US" i="1" dirty="0"/>
          </a:p>
        </p:txBody>
      </p:sp>
      <p:pic>
        <p:nvPicPr>
          <p:cNvPr id="6" name="Picture 5">
            <a:extLst>
              <a:ext uri="{FF2B5EF4-FFF2-40B4-BE49-F238E27FC236}">
                <a16:creationId xmlns:a16="http://schemas.microsoft.com/office/drawing/2014/main" id="{142D0FDE-DCF4-425F-A8FE-CD252FD98EB1}"/>
              </a:ext>
            </a:extLst>
          </p:cNvPr>
          <p:cNvPicPr>
            <a:picLocks noChangeAspect="1"/>
          </p:cNvPicPr>
          <p:nvPr/>
        </p:nvPicPr>
        <p:blipFill>
          <a:blip r:embed="rId3"/>
          <a:stretch>
            <a:fillRect/>
          </a:stretch>
        </p:blipFill>
        <p:spPr>
          <a:xfrm>
            <a:off x="131722" y="6195012"/>
            <a:ext cx="2188654" cy="548688"/>
          </a:xfrm>
          <a:prstGeom prst="rect">
            <a:avLst/>
          </a:prstGeom>
        </p:spPr>
      </p:pic>
    </p:spTree>
    <p:extLst>
      <p:ext uri="{BB962C8B-B14F-4D97-AF65-F5344CB8AC3E}">
        <p14:creationId xmlns:p14="http://schemas.microsoft.com/office/powerpoint/2010/main" val="3239323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9433" y="351477"/>
            <a:ext cx="10645254" cy="931412"/>
          </a:xfrm>
        </p:spPr>
        <p:txBody>
          <a:bodyPr>
            <a:normAutofit fontScale="90000"/>
          </a:bodyPr>
          <a:lstStyle/>
          <a:p>
            <a:r>
              <a:rPr lang="en-US" b="1" dirty="0" smtClean="0"/>
              <a:t>CAEP Program Structure: Summary </a:t>
            </a:r>
            <a:r>
              <a:rPr lang="en-US" b="1" dirty="0"/>
              <a:t>of </a:t>
            </a:r>
            <a:r>
              <a:rPr lang="en-US" b="1" dirty="0" smtClean="0"/>
              <a:t>Changes in PY 2019-20</a:t>
            </a:r>
            <a:endParaRPr lang="en-US" b="1" dirty="0"/>
          </a:p>
        </p:txBody>
      </p:sp>
      <p:sp>
        <p:nvSpPr>
          <p:cNvPr id="3" name="Content Placeholder 2"/>
          <p:cNvSpPr>
            <a:spLocks noGrp="1"/>
          </p:cNvSpPr>
          <p:nvPr>
            <p:ph idx="1"/>
          </p:nvPr>
        </p:nvSpPr>
        <p:spPr>
          <a:xfrm>
            <a:off x="409433" y="1637730"/>
            <a:ext cx="11637157" cy="5065073"/>
          </a:xfrm>
        </p:spPr>
        <p:txBody>
          <a:bodyPr>
            <a:normAutofit/>
          </a:bodyPr>
          <a:lstStyle/>
          <a:p>
            <a:r>
              <a:rPr lang="en-US" sz="3600" dirty="0"/>
              <a:t>Workforce Reentry is </a:t>
            </a:r>
            <a:r>
              <a:rPr lang="en-US" sz="3600" dirty="0" smtClean="0"/>
              <a:t>now Workforce </a:t>
            </a:r>
            <a:r>
              <a:rPr lang="en-US" sz="3600" dirty="0"/>
              <a:t>Preparation.</a:t>
            </a:r>
          </a:p>
          <a:p>
            <a:r>
              <a:rPr lang="en-US" sz="3600" dirty="0" smtClean="0"/>
              <a:t>“Adults served” now includes three categories of learners</a:t>
            </a:r>
          </a:p>
          <a:p>
            <a:r>
              <a:rPr lang="en-US" sz="3600" dirty="0" smtClean="0"/>
              <a:t>Tracking hours by program for learners in multiple programs</a:t>
            </a:r>
          </a:p>
          <a:p>
            <a:r>
              <a:rPr lang="en-US" sz="3600" dirty="0" smtClean="0"/>
              <a:t>CAEP </a:t>
            </a:r>
            <a:r>
              <a:rPr lang="en-US" sz="3600" dirty="0"/>
              <a:t>will not track service </a:t>
            </a:r>
            <a:r>
              <a:rPr lang="en-US" sz="3600" dirty="0" smtClean="0"/>
              <a:t>hours.</a:t>
            </a:r>
            <a:endParaRPr lang="en-US" sz="3600" dirty="0"/>
          </a:p>
          <a:p>
            <a:r>
              <a:rPr lang="en-US" sz="3600" dirty="0"/>
              <a:t>Agencies will record student barriers at intake.</a:t>
            </a:r>
          </a:p>
          <a:p>
            <a:r>
              <a:rPr lang="en-US" sz="3600" dirty="0"/>
              <a:t>The Passage of Exam Measurable Skills Gain for WIOA I will align with the CAEP Occupational Skills Gain and Workforce Preparation Outcome.</a:t>
            </a:r>
          </a:p>
          <a:p>
            <a:endParaRPr lang="en-US" sz="3600" dirty="0"/>
          </a:p>
          <a:p>
            <a:endParaRPr lang="en-US" sz="3600" dirty="0"/>
          </a:p>
          <a:p>
            <a:endParaRPr lang="en-US" sz="3600" dirty="0"/>
          </a:p>
          <a:p>
            <a:pPr marL="0" indent="0">
              <a:buNone/>
            </a:pPr>
            <a:endParaRPr lang="en-US" sz="3600" dirty="0"/>
          </a:p>
        </p:txBody>
      </p:sp>
    </p:spTree>
    <p:extLst>
      <p:ext uri="{BB962C8B-B14F-4D97-AF65-F5344CB8AC3E}">
        <p14:creationId xmlns:p14="http://schemas.microsoft.com/office/powerpoint/2010/main" val="11567752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672" y="365125"/>
            <a:ext cx="10876128" cy="1325563"/>
          </a:xfrm>
        </p:spPr>
        <p:txBody>
          <a:bodyPr/>
          <a:lstStyle/>
          <a:p>
            <a:r>
              <a:rPr lang="en-US" dirty="0" smtClean="0"/>
              <a:t>CAEP Reporting : CAEP Programs Under CTE </a:t>
            </a:r>
            <a:endParaRPr lang="en-US" dirty="0"/>
          </a:p>
        </p:txBody>
      </p:sp>
      <p:grpSp>
        <p:nvGrpSpPr>
          <p:cNvPr id="3" name="Group 2">
            <a:extLst>
              <a:ext uri="{FF2B5EF4-FFF2-40B4-BE49-F238E27FC236}">
                <a16:creationId xmlns:a16="http://schemas.microsoft.com/office/drawing/2014/main" id="{1030D1F6-F962-4FA7-9071-E3FC8CDCBE50}"/>
              </a:ext>
            </a:extLst>
          </p:cNvPr>
          <p:cNvGrpSpPr/>
          <p:nvPr/>
        </p:nvGrpSpPr>
        <p:grpSpPr>
          <a:xfrm>
            <a:off x="1342103" y="1900648"/>
            <a:ext cx="9507794" cy="4441158"/>
            <a:chOff x="7010330" y="1933778"/>
            <a:chExt cx="5968314" cy="1737216"/>
          </a:xfrm>
          <a:solidFill>
            <a:srgbClr val="FFFF00"/>
          </a:solidFill>
        </p:grpSpPr>
        <p:sp>
          <p:nvSpPr>
            <p:cNvPr id="4" name="Rectangle: Rounded Corners 57">
              <a:extLst>
                <a:ext uri="{FF2B5EF4-FFF2-40B4-BE49-F238E27FC236}">
                  <a16:creationId xmlns:a16="http://schemas.microsoft.com/office/drawing/2014/main" id="{635E9149-C0F3-42CA-B16A-C5BE72C78F65}"/>
                </a:ext>
              </a:extLst>
            </p:cNvPr>
            <p:cNvSpPr/>
            <p:nvPr/>
          </p:nvSpPr>
          <p:spPr>
            <a:xfrm>
              <a:off x="7010330" y="1933778"/>
              <a:ext cx="5968314" cy="1737216"/>
            </a:xfrm>
            <a:prstGeom prst="roundRect">
              <a:avLst>
                <a:gd name="adj" fmla="val 10000"/>
              </a:avLst>
            </a:prstGeom>
            <a:grpFill/>
            <a:ln w="25400" cap="flat" cmpd="sng" algn="ctr">
              <a:solidFill>
                <a:schemeClr val="accent1"/>
              </a:solidFill>
              <a:prstDash val="solid"/>
            </a:ln>
            <a:effectLst/>
          </p:spPr>
        </p:sp>
        <p:sp>
          <p:nvSpPr>
            <p:cNvPr id="5" name="Rectangle: Rounded Corners 7">
              <a:extLst>
                <a:ext uri="{FF2B5EF4-FFF2-40B4-BE49-F238E27FC236}">
                  <a16:creationId xmlns:a16="http://schemas.microsoft.com/office/drawing/2014/main" id="{80459C54-2131-4ED3-A5E5-028C441B8237}"/>
                </a:ext>
              </a:extLst>
            </p:cNvPr>
            <p:cNvSpPr txBox="1"/>
            <p:nvPr/>
          </p:nvSpPr>
          <p:spPr>
            <a:xfrm>
              <a:off x="7231444" y="2014406"/>
              <a:ext cx="5672030" cy="1575960"/>
            </a:xfrm>
            <a:prstGeom prst="rect">
              <a:avLst/>
            </a:prstGeom>
            <a:solidFill>
              <a:srgbClr val="F7FFAB"/>
            </a:solidFill>
            <a:ln>
              <a:solidFill>
                <a:schemeClr val="accent1"/>
              </a:solid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0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 </a:t>
              </a:r>
              <a:r>
                <a:rPr lang="en-US" sz="2800" b="1" kern="0" dirty="0">
                  <a:solidFill>
                    <a:srgbClr val="000000">
                      <a:lumMod val="65000"/>
                      <a:lumOff val="35000"/>
                    </a:srgbClr>
                  </a:solidFill>
                  <a:latin typeface="Helvetica"/>
                  <a:cs typeface="Helvetica"/>
                  <a:sym typeface="Helvetica"/>
                </a:rPr>
                <a:t>Career and Technical Education (</a:t>
              </a:r>
              <a:r>
                <a:rPr kumimoji="0" lang="en-US" sz="28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CTE)</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lang="en-US" sz="2800" kern="0" dirty="0" smtClean="0">
                  <a:solidFill>
                    <a:srgbClr val="000000">
                      <a:lumMod val="65000"/>
                      <a:lumOff val="35000"/>
                    </a:srgbClr>
                  </a:solidFill>
                  <a:latin typeface="Helvetica"/>
                  <a:cs typeface="Helvetica"/>
                  <a:sym typeface="Helvetica"/>
                </a:rPr>
                <a:t>CTE – Long term/occupation specific</a:t>
              </a:r>
              <a:endParaRPr lang="en-US" sz="2800" kern="0" dirty="0">
                <a:solidFill>
                  <a:srgbClr val="000000">
                    <a:lumMod val="65000"/>
                    <a:lumOff val="35000"/>
                  </a:srgbClr>
                </a:solidFill>
                <a:latin typeface="Helvetica"/>
                <a:cs typeface="Helvetica"/>
                <a:sym typeface="Helvetica"/>
              </a:endParaRP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2800"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Short Term </a:t>
              </a:r>
              <a:r>
                <a:rPr kumimoji="0" lang="en-US" sz="2800" i="0" u="none" strike="noStrike" kern="0" cap="none" spc="0" normalizeH="0" baseline="0" noProof="0" dirty="0" smtClean="0">
                  <a:ln>
                    <a:noFill/>
                  </a:ln>
                  <a:solidFill>
                    <a:srgbClr val="000000">
                      <a:lumMod val="65000"/>
                      <a:lumOff val="35000"/>
                    </a:srgbClr>
                  </a:solidFill>
                  <a:effectLst/>
                  <a:uLnTx/>
                  <a:uFillTx/>
                  <a:latin typeface="Helvetica"/>
                  <a:cs typeface="Helvetica"/>
                  <a:sym typeface="Helvetica"/>
                </a:rPr>
                <a:t>CTE – short term/occupation specific</a:t>
              </a:r>
              <a:endParaRPr kumimoji="0" lang="en-US" sz="2800"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endParaRPr>
            </a:p>
            <a:p>
              <a:pPr marL="457200" lvl="0" indent="-457200" defTabSz="711200">
                <a:lnSpc>
                  <a:spcPct val="90000"/>
                </a:lnSpc>
                <a:spcBef>
                  <a:spcPts val="600"/>
                </a:spcBef>
                <a:buFont typeface="Arial" panose="020B0604020202020204" pitchFamily="34" charset="0"/>
                <a:buChar char="•"/>
                <a:defRPr/>
              </a:pPr>
              <a:r>
                <a:rPr lang="en-US" sz="2800" b="1" i="1" kern="0" dirty="0" smtClean="0">
                  <a:solidFill>
                    <a:srgbClr val="000000">
                      <a:lumMod val="65000"/>
                      <a:lumOff val="35000"/>
                    </a:srgbClr>
                  </a:solidFill>
                  <a:latin typeface="Helvetica"/>
                  <a:cs typeface="Helvetica"/>
                  <a:sym typeface="Helvetica"/>
                </a:rPr>
                <a:t>Pre-Apprenticeship </a:t>
              </a:r>
              <a:r>
                <a:rPr lang="en-US" sz="2800" kern="0" dirty="0">
                  <a:solidFill>
                    <a:srgbClr val="000000">
                      <a:lumMod val="65000"/>
                      <a:lumOff val="35000"/>
                    </a:srgbClr>
                  </a:solidFill>
                  <a:latin typeface="Helvetica"/>
                  <a:cs typeface="Helvetica"/>
                  <a:sym typeface="Helvetica"/>
                </a:rPr>
                <a:t>– Long term/occupation specific</a:t>
              </a:r>
            </a:p>
            <a:p>
              <a:pPr marL="457200" indent="-457200" defTabSz="711200">
                <a:lnSpc>
                  <a:spcPct val="90000"/>
                </a:lnSpc>
                <a:spcBef>
                  <a:spcPts val="600"/>
                </a:spcBef>
                <a:buFont typeface="Arial" panose="020B0604020202020204" pitchFamily="34" charset="0"/>
                <a:buChar char="•"/>
                <a:defRPr/>
              </a:pPr>
              <a:r>
                <a:rPr kumimoji="0" lang="en-US" sz="2800" b="1" i="1" u="none" strike="noStrike" kern="0" cap="none" spc="0" normalizeH="0" baseline="0" noProof="0" dirty="0" smtClean="0">
                  <a:ln>
                    <a:noFill/>
                  </a:ln>
                  <a:solidFill>
                    <a:srgbClr val="000000">
                      <a:lumMod val="65000"/>
                      <a:lumOff val="35000"/>
                    </a:srgbClr>
                  </a:solidFill>
                  <a:effectLst/>
                  <a:uLnTx/>
                  <a:uFillTx/>
                  <a:latin typeface="Helvetica"/>
                  <a:cs typeface="Helvetica"/>
                  <a:sym typeface="Helvetica"/>
                </a:rPr>
                <a:t>Workforce Preparation </a:t>
              </a:r>
              <a:r>
                <a:rPr lang="en-US" sz="2800" kern="0" dirty="0" smtClean="0">
                  <a:solidFill>
                    <a:srgbClr val="000000">
                      <a:lumMod val="65000"/>
                      <a:lumOff val="35000"/>
                    </a:srgbClr>
                  </a:solidFill>
                  <a:latin typeface="Helvetica"/>
                  <a:cs typeface="Helvetica"/>
                  <a:sym typeface="Helvetica"/>
                </a:rPr>
                <a:t>– Short term/not occupation </a:t>
              </a:r>
              <a:r>
                <a:rPr lang="en-US" sz="2800" kern="0" dirty="0">
                  <a:solidFill>
                    <a:srgbClr val="000000">
                      <a:lumMod val="65000"/>
                      <a:lumOff val="35000"/>
                    </a:srgbClr>
                  </a:solidFill>
                  <a:latin typeface="Helvetica"/>
                  <a:cs typeface="Helvetica"/>
                  <a:sym typeface="Helvetica"/>
                </a:rPr>
                <a:t>specific</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endParaRPr kumimoji="0" lang="en-US" sz="2800" b="1" i="1" u="none" strike="noStrike" kern="0" cap="none" spc="0" normalizeH="0" baseline="0" noProof="0" dirty="0">
                <a:ln>
                  <a:noFill/>
                </a:ln>
                <a:solidFill>
                  <a:srgbClr val="000000">
                    <a:lumMod val="65000"/>
                    <a:lumOff val="35000"/>
                  </a:srgbClr>
                </a:solidFill>
                <a:effectLst/>
                <a:uLnTx/>
                <a:uFillTx/>
                <a:latin typeface="Helvetica"/>
                <a:cs typeface="Helvetica"/>
                <a:sym typeface="Helvetica"/>
              </a:endParaRPr>
            </a:p>
            <a:p>
              <a:pPr marL="0" marR="0" lvl="0" indent="0" defTabSz="711200" eaLnBrk="1" fontAlgn="auto" latinLnBrk="0" hangingPunct="1">
                <a:lnSpc>
                  <a:spcPct val="90000"/>
                </a:lnSpc>
                <a:spcBef>
                  <a:spcPts val="600"/>
                </a:spcBef>
                <a:spcAft>
                  <a:spcPts val="0"/>
                </a:spcAft>
                <a:buClrTx/>
                <a:buSzTx/>
                <a:buFontTx/>
                <a:buNone/>
                <a:tabLst/>
                <a:defRPr/>
              </a:pPr>
              <a:endParaRPr kumimoji="0" lang="en-US" sz="28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endParaRPr>
            </a:p>
          </p:txBody>
        </p:sp>
      </p:grpSp>
    </p:spTree>
    <p:extLst>
      <p:ext uri="{BB962C8B-B14F-4D97-AF65-F5344CB8AC3E}">
        <p14:creationId xmlns:p14="http://schemas.microsoft.com/office/powerpoint/2010/main" val="38929199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1A77CF1-EFDE-47B6-8212-5E9201ED2677}"/>
</file>

<file path=customXml/itemProps2.xml><?xml version="1.0" encoding="utf-8"?>
<ds:datastoreItem xmlns:ds="http://schemas.openxmlformats.org/officeDocument/2006/customXml" ds:itemID="{5188CC8C-F292-47EA-B9C8-6362D2C7DB68}">
  <ds:schemaRefs>
    <ds:schemaRef ds:uri="http://schemas.microsoft.com/sharepoint/v3/contenttype/forms"/>
  </ds:schemaRefs>
</ds:datastoreItem>
</file>

<file path=customXml/itemProps3.xml><?xml version="1.0" encoding="utf-8"?>
<ds:datastoreItem xmlns:ds="http://schemas.openxmlformats.org/officeDocument/2006/customXml" ds:itemID="{4D10C05D-FA45-4E53-8642-966D17CC59F6}">
  <ds:schemaRefs>
    <ds:schemaRef ds:uri="http://purl.org/dc/elements/1.1/"/>
    <ds:schemaRef ds:uri="http://schemas.microsoft.com/office/infopath/2007/PartnerControls"/>
    <ds:schemaRef ds:uri="http://schemas.microsoft.com/office/2006/documentManagement/types"/>
    <ds:schemaRef ds:uri="http://schemas.microsoft.com/office/2006/metadata/properties"/>
    <ds:schemaRef ds:uri="http://purl.org/dc/terms/"/>
    <ds:schemaRef ds:uri="http://www.w3.org/XML/1998/namespace"/>
    <ds:schemaRef ds:uri="http://schemas.openxmlformats.org/package/2006/metadata/core-properties"/>
    <ds:schemaRef ds:uri="c879b346-0b7d-453e-989e-4db3ade23c72"/>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6626</TotalTime>
  <Words>3808</Words>
  <Application>Microsoft Office PowerPoint</Application>
  <PresentationFormat>Widescreen</PresentationFormat>
  <Paragraphs>536</Paragraphs>
  <Slides>72</Slides>
  <Notes>46</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72</vt:i4>
      </vt:variant>
    </vt:vector>
  </HeadingPairs>
  <TitlesOfParts>
    <vt:vector size="83" baseType="lpstr">
      <vt:lpstr>Arial</vt:lpstr>
      <vt:lpstr>Calibri</vt:lpstr>
      <vt:lpstr>Calibri Light</vt:lpstr>
      <vt:lpstr>Helvetica</vt:lpstr>
      <vt:lpstr>Helvetica Neue</vt:lpstr>
      <vt:lpstr>Helvetica Neue Light</vt:lpstr>
      <vt:lpstr>Helvetica Neue Medium</vt:lpstr>
      <vt:lpstr>Times New Roman</vt:lpstr>
      <vt:lpstr>Wingdings</vt:lpstr>
      <vt:lpstr>Office Theme</vt:lpstr>
      <vt:lpstr>White</vt:lpstr>
      <vt:lpstr>CAEP Accountability Advanced 2020-21</vt:lpstr>
      <vt:lpstr>Agenda via Chat </vt:lpstr>
      <vt:lpstr>COVID-19’s Effect on CA WIOA II Agencies</vt:lpstr>
      <vt:lpstr>OCTAE Memorandums</vt:lpstr>
      <vt:lpstr>OCTAE Memorandums</vt:lpstr>
      <vt:lpstr>PY 2020-21 CAEP Program Structure: 5 Programs</vt:lpstr>
      <vt:lpstr>PY 2020-21 CAEP Program Structure:  Primary Programs</vt:lpstr>
      <vt:lpstr>CAEP Program Structure: Summary of Changes in PY 2019-20</vt:lpstr>
      <vt:lpstr>CAEP Reporting : CAEP Programs Under CTE </vt:lpstr>
      <vt:lpstr>CAEP Reporting: Adults Served</vt:lpstr>
      <vt:lpstr>CAEP Reporting: Hours by Program</vt:lpstr>
      <vt:lpstr>CAEP Program Reporting: Instructional Hours</vt:lpstr>
      <vt:lpstr>CAEP Program Reporting: Instructional Hours</vt:lpstr>
      <vt:lpstr>CAEP Program Reporting: Student Barriers to Employment</vt:lpstr>
      <vt:lpstr>CAEP Reporting: CTE measurable skills gains</vt:lpstr>
      <vt:lpstr>WIOA Alignment to AB 104</vt:lpstr>
      <vt:lpstr>CAEP Outcomes</vt:lpstr>
      <vt:lpstr>PowerPoint Presentation</vt:lpstr>
      <vt:lpstr>PowerPoint Presentation</vt:lpstr>
      <vt:lpstr>PowerPoint Presentation</vt:lpstr>
      <vt:lpstr>PowerPoint Presentation</vt:lpstr>
      <vt:lpstr>CAEP Program Outcomes:  Passing Knowledge-Based Exam </vt:lpstr>
      <vt:lpstr>MSG’s for CTE </vt:lpstr>
      <vt:lpstr>MSG’s for CTE </vt:lpstr>
      <vt:lpstr>PowerPoint Presentation</vt:lpstr>
      <vt:lpstr>PowerPoint Presentation</vt:lpstr>
      <vt:lpstr>Immigrant Integration AB2098</vt:lpstr>
      <vt:lpstr>AB 2098 – Immigrant Integration</vt:lpstr>
      <vt:lpstr>AB 2098 – Immigrant Integration</vt:lpstr>
      <vt:lpstr>I3 Reports in TE</vt:lpstr>
      <vt:lpstr>Passed I3 Outcome</vt:lpstr>
      <vt:lpstr>PowerPoint Presentation</vt:lpstr>
      <vt:lpstr>PowerPoint Presentation</vt:lpstr>
      <vt:lpstr>CAEP Short Term Services</vt:lpstr>
      <vt:lpstr>Supportive Services</vt:lpstr>
      <vt:lpstr>Training Services</vt:lpstr>
      <vt:lpstr>Transition Services</vt:lpstr>
      <vt:lpstr>CAEP Short Term Services – COVID-19 Update</vt:lpstr>
      <vt:lpstr>CAEP Short Term Services– COVID-19 Update</vt:lpstr>
      <vt:lpstr>CAEP Short Term Services</vt:lpstr>
      <vt:lpstr>PowerPoint Presentation</vt:lpstr>
      <vt:lpstr>PowerPoint Presentation</vt:lpstr>
      <vt:lpstr>PowerPoint Presentation</vt:lpstr>
      <vt:lpstr>CAEP Data Integrity Report: PY 20-21</vt:lpstr>
      <vt:lpstr>CAEP Data Integrity Report: PY 20-21</vt:lpstr>
      <vt:lpstr>PowerPoint Presentation</vt:lpstr>
      <vt:lpstr>PowerPoint Presentation</vt:lpstr>
      <vt:lpstr>PowerPoint Presentation</vt:lpstr>
      <vt:lpstr>Literacy Gains Outcomes – COVID-19 Update</vt:lpstr>
      <vt:lpstr>Literacy Gains Outcomes– COVID-19 Update</vt:lpstr>
      <vt:lpstr>Literacy Gains Outcomes– COVID-19 Update</vt:lpstr>
      <vt:lpstr>Troubleshooting Examples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Measure Agency and Consortium Level Performance and Persistence:</vt:lpstr>
      <vt:lpstr>PowerPoint Presentation</vt:lpstr>
      <vt:lpstr>Remote Testing</vt:lpstr>
      <vt:lpstr>CASAS Reading Level Indicator (RLI)</vt:lpstr>
      <vt:lpstr>About the CASAS RLI</vt:lpstr>
      <vt:lpstr>2020-21 CAEP Data Dictionary </vt:lpstr>
      <vt:lpstr>Data Submission Calendar</vt:lpstr>
      <vt:lpstr>TE Quarterly Data Submission Wizard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AEBG Outcomes and Services</dc:title>
  <dc:creator>Jay Wright</dc:creator>
  <cp:lastModifiedBy>Jay</cp:lastModifiedBy>
  <cp:revision>214</cp:revision>
  <cp:lastPrinted>2019-06-06T18:02:10Z</cp:lastPrinted>
  <dcterms:created xsi:type="dcterms:W3CDTF">2018-06-04T21:59:02Z</dcterms:created>
  <dcterms:modified xsi:type="dcterms:W3CDTF">2020-09-22T13:37:02Z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