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1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772AD-3FB4-43C3-AC5B-19FAB0A37BC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D70EAC-981E-434D-A7DF-1FD5349A7234}">
      <dgm:prSet phldrT="[Text]" custT="1"/>
      <dgm:spPr/>
      <dgm:t>
        <a:bodyPr/>
        <a:lstStyle/>
        <a:p>
          <a:r>
            <a:rPr lang="en-US" sz="2000" b="1" dirty="0" smtClean="0"/>
            <a:t>2015-16 Budget </a:t>
          </a:r>
        </a:p>
        <a:p>
          <a:r>
            <a:rPr lang="en-US" sz="2000" b="1" dirty="0" smtClean="0"/>
            <a:t>$525M</a:t>
          </a:r>
          <a:endParaRPr lang="en-US" sz="2000" b="1" dirty="0"/>
        </a:p>
      </dgm:t>
    </dgm:pt>
    <dgm:pt modelId="{B669EEA6-8212-4977-B43E-87C9851C1FEB}" type="parTrans" cxnId="{341751C9-E3CA-40C7-9A7F-909C1A4BA9B4}">
      <dgm:prSet/>
      <dgm:spPr/>
      <dgm:t>
        <a:bodyPr/>
        <a:lstStyle/>
        <a:p>
          <a:endParaRPr lang="en-US"/>
        </a:p>
      </dgm:t>
    </dgm:pt>
    <dgm:pt modelId="{5849FF0D-3445-4B12-8846-45CB4E6A7524}" type="sibTrans" cxnId="{341751C9-E3CA-40C7-9A7F-909C1A4BA9B4}">
      <dgm:prSet/>
      <dgm:spPr/>
      <dgm:t>
        <a:bodyPr/>
        <a:lstStyle/>
        <a:p>
          <a:endParaRPr lang="en-US"/>
        </a:p>
      </dgm:t>
    </dgm:pt>
    <dgm:pt modelId="{7181D690-BA9D-4119-BF88-C2AF0B5A1A31}">
      <dgm:prSet phldrT="[Text]" custT="1"/>
      <dgm:spPr/>
      <dgm:t>
        <a:bodyPr/>
        <a:lstStyle/>
        <a:p>
          <a:r>
            <a:rPr lang="en-US" sz="1600" dirty="0" smtClean="0"/>
            <a:t>~$337 M to Stabilize </a:t>
          </a:r>
        </a:p>
        <a:p>
          <a:r>
            <a:rPr lang="en-US" sz="1600" dirty="0" smtClean="0"/>
            <a:t>K-12 providers</a:t>
          </a:r>
          <a:endParaRPr lang="en-US" sz="1600" dirty="0"/>
        </a:p>
      </dgm:t>
    </dgm:pt>
    <dgm:pt modelId="{0A5EA5AB-E7CE-4E8E-A1D9-FD8C46FDDC61}" type="parTrans" cxnId="{A648CD8B-1823-4AB5-8ED7-10D50C01CD16}">
      <dgm:prSet/>
      <dgm:spPr/>
      <dgm:t>
        <a:bodyPr/>
        <a:lstStyle/>
        <a:p>
          <a:endParaRPr lang="en-US"/>
        </a:p>
      </dgm:t>
    </dgm:pt>
    <dgm:pt modelId="{CA2C42EB-0371-412E-999A-3F76769DDFDD}" type="sibTrans" cxnId="{A648CD8B-1823-4AB5-8ED7-10D50C01CD16}">
      <dgm:prSet/>
      <dgm:spPr/>
      <dgm:t>
        <a:bodyPr/>
        <a:lstStyle/>
        <a:p>
          <a:endParaRPr lang="en-US"/>
        </a:p>
      </dgm:t>
    </dgm:pt>
    <dgm:pt modelId="{770FFA08-B248-4FB4-9179-19DC3E8849E8}">
      <dgm:prSet phldrT="[Text]" custT="1"/>
      <dgm:spPr/>
      <dgm:t>
        <a:bodyPr/>
        <a:lstStyle/>
        <a:p>
          <a:r>
            <a:rPr lang="en-US" sz="1600" dirty="0" smtClean="0"/>
            <a:t>K-12 Adult Schools</a:t>
          </a:r>
        </a:p>
        <a:p>
          <a:r>
            <a:rPr lang="en-US" sz="1600" dirty="0" smtClean="0"/>
            <a:t>County Offices of Education</a:t>
          </a:r>
        </a:p>
      </dgm:t>
    </dgm:pt>
    <dgm:pt modelId="{459AFC06-A287-4CFA-A57A-CCEA359A8BC8}" type="parTrans" cxnId="{729191D2-32D9-40F0-A635-A8E119F3B943}">
      <dgm:prSet/>
      <dgm:spPr/>
      <dgm:t>
        <a:bodyPr/>
        <a:lstStyle/>
        <a:p>
          <a:endParaRPr lang="en-US"/>
        </a:p>
      </dgm:t>
    </dgm:pt>
    <dgm:pt modelId="{5868DB1E-633F-48AD-A171-26994299ED8B}" type="sibTrans" cxnId="{729191D2-32D9-40F0-A635-A8E119F3B943}">
      <dgm:prSet/>
      <dgm:spPr/>
      <dgm:t>
        <a:bodyPr/>
        <a:lstStyle/>
        <a:p>
          <a:endParaRPr lang="en-US"/>
        </a:p>
      </dgm:t>
    </dgm:pt>
    <dgm:pt modelId="{4EA6D6A1-D10C-4D07-B785-A1CD655F22BB}">
      <dgm:prSet phldrT="[Text]" custT="1"/>
      <dgm:spPr/>
      <dgm:t>
        <a:bodyPr/>
        <a:lstStyle/>
        <a:p>
          <a:r>
            <a:rPr lang="en-US" sz="1600" dirty="0" smtClean="0"/>
            <a:t>~$163M for </a:t>
          </a:r>
        </a:p>
        <a:p>
          <a:r>
            <a:rPr lang="en-US" sz="1600" dirty="0" smtClean="0"/>
            <a:t>Consortia of Providers</a:t>
          </a:r>
          <a:endParaRPr lang="en-US" sz="1600" dirty="0"/>
        </a:p>
      </dgm:t>
    </dgm:pt>
    <dgm:pt modelId="{97FA6D39-95D6-4062-8908-0A8CC6C1071A}" type="parTrans" cxnId="{C1463548-02E5-445C-846F-867782B477B9}">
      <dgm:prSet/>
      <dgm:spPr/>
      <dgm:t>
        <a:bodyPr/>
        <a:lstStyle/>
        <a:p>
          <a:endParaRPr lang="en-US"/>
        </a:p>
      </dgm:t>
    </dgm:pt>
    <dgm:pt modelId="{81740934-790F-4823-B3AE-F6CF6D28CEF5}" type="sibTrans" cxnId="{C1463548-02E5-445C-846F-867782B477B9}">
      <dgm:prSet/>
      <dgm:spPr/>
      <dgm:t>
        <a:bodyPr/>
        <a:lstStyle/>
        <a:p>
          <a:endParaRPr lang="en-US"/>
        </a:p>
      </dgm:t>
    </dgm:pt>
    <dgm:pt modelId="{11EA1818-67C5-4751-89F9-CEC76953DD8B}">
      <dgm:prSet phldrT="[Text]" custT="1"/>
      <dgm:spPr/>
      <dgm:t>
        <a:bodyPr/>
        <a:lstStyle/>
        <a:p>
          <a:r>
            <a:rPr lang="en-US" sz="1600" dirty="0" smtClean="0"/>
            <a:t> </a:t>
          </a:r>
        </a:p>
        <a:p>
          <a:r>
            <a:rPr lang="en-US" sz="1600" dirty="0" smtClean="0"/>
            <a:t>Community Colleges</a:t>
          </a:r>
        </a:p>
        <a:p>
          <a:r>
            <a:rPr lang="en-US" sz="1600" dirty="0" smtClean="0"/>
            <a:t>K-12 Adult Programs</a:t>
          </a:r>
        </a:p>
        <a:p>
          <a:r>
            <a:rPr lang="en-US" sz="1600" dirty="0" smtClean="0"/>
            <a:t>COEs &amp; JPAs</a:t>
          </a:r>
        </a:p>
        <a:p>
          <a:endParaRPr lang="en-US" sz="1600" dirty="0"/>
        </a:p>
      </dgm:t>
    </dgm:pt>
    <dgm:pt modelId="{9A1E3CB9-6064-451F-B68B-7B30A9BF8DC0}" type="sibTrans" cxnId="{14913DD3-9313-4D99-BAEB-21CFEE567E50}">
      <dgm:prSet/>
      <dgm:spPr/>
      <dgm:t>
        <a:bodyPr/>
        <a:lstStyle/>
        <a:p>
          <a:endParaRPr lang="en-US"/>
        </a:p>
      </dgm:t>
    </dgm:pt>
    <dgm:pt modelId="{E197D02D-EDE8-4D05-9880-F5E4A04C4722}" type="parTrans" cxnId="{14913DD3-9313-4D99-BAEB-21CFEE567E50}">
      <dgm:prSet/>
      <dgm:spPr/>
      <dgm:t>
        <a:bodyPr/>
        <a:lstStyle/>
        <a:p>
          <a:endParaRPr lang="en-US"/>
        </a:p>
      </dgm:t>
    </dgm:pt>
    <dgm:pt modelId="{B0FE9D77-EBA6-4F46-85FD-10E8177073D9}">
      <dgm:prSet phldrT="[Text]" custT="1"/>
      <dgm:spPr/>
      <dgm:t>
        <a:bodyPr/>
        <a:lstStyle/>
        <a:p>
          <a:r>
            <a:rPr lang="en-US" sz="1600" dirty="0" smtClean="0"/>
            <a:t>State Infrastructure CCCCO and CDE </a:t>
          </a:r>
          <a:endParaRPr lang="en-US" sz="1600" dirty="0"/>
        </a:p>
      </dgm:t>
    </dgm:pt>
    <dgm:pt modelId="{03E0EDA8-252E-4FAF-9BE2-F8BBBCE46330}" type="parTrans" cxnId="{4B0DFA2A-6777-4D74-80AA-3B9FD85E4916}">
      <dgm:prSet/>
      <dgm:spPr/>
      <dgm:t>
        <a:bodyPr/>
        <a:lstStyle/>
        <a:p>
          <a:endParaRPr lang="en-US"/>
        </a:p>
      </dgm:t>
    </dgm:pt>
    <dgm:pt modelId="{E137A4E4-A7D2-4E98-BBA4-886296267525}" type="sibTrans" cxnId="{4B0DFA2A-6777-4D74-80AA-3B9FD85E4916}">
      <dgm:prSet/>
      <dgm:spPr/>
      <dgm:t>
        <a:bodyPr/>
        <a:lstStyle/>
        <a:p>
          <a:endParaRPr lang="en-US"/>
        </a:p>
      </dgm:t>
    </dgm:pt>
    <dgm:pt modelId="{15ADDBCE-B232-4F42-A930-27A09DB6C7D0}" type="pres">
      <dgm:prSet presAssocID="{7AD772AD-3FB4-43C3-AC5B-19FAB0A37B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4EC7988-3ED5-4275-8990-3DE0306D05E9}" type="pres">
      <dgm:prSet presAssocID="{EFD70EAC-981E-434D-A7DF-1FD5349A7234}" presName="hierRoot1" presStyleCnt="0"/>
      <dgm:spPr/>
    </dgm:pt>
    <dgm:pt modelId="{6A28A085-6AD3-4BAC-9B6F-CF9B18B7935A}" type="pres">
      <dgm:prSet presAssocID="{EFD70EAC-981E-434D-A7DF-1FD5349A7234}" presName="composite" presStyleCnt="0"/>
      <dgm:spPr/>
    </dgm:pt>
    <dgm:pt modelId="{0ABB3B6C-1DC3-4ECF-BE24-7E4248040A24}" type="pres">
      <dgm:prSet presAssocID="{EFD70EAC-981E-434D-A7DF-1FD5349A7234}" presName="background" presStyleLbl="node0" presStyleIdx="0" presStyleCnt="1"/>
      <dgm:spPr/>
    </dgm:pt>
    <dgm:pt modelId="{3747C92C-C43D-45F0-9E3C-A71AC7E87AB0}" type="pres">
      <dgm:prSet presAssocID="{EFD70EAC-981E-434D-A7DF-1FD5349A7234}" presName="text" presStyleLbl="fgAcc0" presStyleIdx="0" presStyleCnt="1" custScaleX="117826" custLinFactNeighborX="38366" custLinFactNeighborY="-128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71EB58-6A7F-4108-95C3-2EC2912055C4}" type="pres">
      <dgm:prSet presAssocID="{EFD70EAC-981E-434D-A7DF-1FD5349A7234}" presName="hierChild2" presStyleCnt="0"/>
      <dgm:spPr/>
    </dgm:pt>
    <dgm:pt modelId="{CD2FCC56-DBE1-4219-9399-247D7EF64BD0}" type="pres">
      <dgm:prSet presAssocID="{0A5EA5AB-E7CE-4E8E-A1D9-FD8C46FDDC6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4CC1DD6-8F95-4B0F-8F75-ED6823BA1662}" type="pres">
      <dgm:prSet presAssocID="{7181D690-BA9D-4119-BF88-C2AF0B5A1A31}" presName="hierRoot2" presStyleCnt="0"/>
      <dgm:spPr/>
    </dgm:pt>
    <dgm:pt modelId="{4A1083E4-49ED-4D88-B269-3F583FE24FEC}" type="pres">
      <dgm:prSet presAssocID="{7181D690-BA9D-4119-BF88-C2AF0B5A1A31}" presName="composite2" presStyleCnt="0"/>
      <dgm:spPr/>
    </dgm:pt>
    <dgm:pt modelId="{88E63E68-BAB9-4C3B-85AD-F29E741DF099}" type="pres">
      <dgm:prSet presAssocID="{7181D690-BA9D-4119-BF88-C2AF0B5A1A31}" presName="background2" presStyleLbl="node2" presStyleIdx="0" presStyleCnt="2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9EDB7630-3B6F-4F6B-9A26-A8F8D84C8C9E}" type="pres">
      <dgm:prSet presAssocID="{7181D690-BA9D-4119-BF88-C2AF0B5A1A31}" presName="text2" presStyleLbl="fgAcc2" presStyleIdx="0" presStyleCnt="2" custScaleX="122173" custLinFactNeighborX="-83185" custLinFactNeighborY="-49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E41912-8728-42B5-9331-A8B855C474A4}" type="pres">
      <dgm:prSet presAssocID="{7181D690-BA9D-4119-BF88-C2AF0B5A1A31}" presName="hierChild3" presStyleCnt="0"/>
      <dgm:spPr/>
    </dgm:pt>
    <dgm:pt modelId="{5042C879-87C4-4457-B8FE-9E90E97F35B7}" type="pres">
      <dgm:prSet presAssocID="{459AFC06-A287-4CFA-A57A-CCEA359A8BC8}" presName="Name17" presStyleLbl="parChTrans1D3" presStyleIdx="0" presStyleCnt="3"/>
      <dgm:spPr/>
      <dgm:t>
        <a:bodyPr/>
        <a:lstStyle/>
        <a:p>
          <a:endParaRPr lang="en-US"/>
        </a:p>
      </dgm:t>
    </dgm:pt>
    <dgm:pt modelId="{62239450-E685-45BA-8FA3-A5BFC8372B56}" type="pres">
      <dgm:prSet presAssocID="{770FFA08-B248-4FB4-9179-19DC3E8849E8}" presName="hierRoot3" presStyleCnt="0"/>
      <dgm:spPr/>
    </dgm:pt>
    <dgm:pt modelId="{6A80213D-129D-4F60-9089-A014C0C017F8}" type="pres">
      <dgm:prSet presAssocID="{770FFA08-B248-4FB4-9179-19DC3E8849E8}" presName="composite3" presStyleCnt="0"/>
      <dgm:spPr/>
    </dgm:pt>
    <dgm:pt modelId="{D7880133-70F4-4145-918B-57EA88DB8AD0}" type="pres">
      <dgm:prSet presAssocID="{770FFA08-B248-4FB4-9179-19DC3E8849E8}" presName="background3" presStyleLbl="node3" presStyleIdx="0" presStyleCnt="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D41FBCD1-B8CD-4E08-8F2A-3CF687D60F4D}" type="pres">
      <dgm:prSet presAssocID="{770FFA08-B248-4FB4-9179-19DC3E8849E8}" presName="text3" presStyleLbl="fgAcc3" presStyleIdx="0" presStyleCnt="3" custScaleX="113488" custScaleY="92606" custLinFactNeighborX="-75097" custLinFactNeighborY="-25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067CB5-26D7-4C8F-8DC6-59AE6122B4F4}" type="pres">
      <dgm:prSet presAssocID="{770FFA08-B248-4FB4-9179-19DC3E8849E8}" presName="hierChild4" presStyleCnt="0"/>
      <dgm:spPr/>
    </dgm:pt>
    <dgm:pt modelId="{8291F583-65DE-452A-B307-4A570CDF0328}" type="pres">
      <dgm:prSet presAssocID="{97FA6D39-95D6-4062-8908-0A8CC6C1071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DF86CC8F-4E70-4F2F-8701-B435576FC183}" type="pres">
      <dgm:prSet presAssocID="{4EA6D6A1-D10C-4D07-B785-A1CD655F22BB}" presName="hierRoot2" presStyleCnt="0"/>
      <dgm:spPr/>
    </dgm:pt>
    <dgm:pt modelId="{F6C62961-E324-41BE-B842-9AA445FEE727}" type="pres">
      <dgm:prSet presAssocID="{4EA6D6A1-D10C-4D07-B785-A1CD655F22BB}" presName="composite2" presStyleCnt="0"/>
      <dgm:spPr/>
    </dgm:pt>
    <dgm:pt modelId="{BA92B95B-4E36-4832-92D8-EE194D6E9BB4}" type="pres">
      <dgm:prSet presAssocID="{4EA6D6A1-D10C-4D07-B785-A1CD655F22BB}" presName="background2" presStyleLbl="node2" presStyleIdx="1" presStyleCnt="2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/>
        </a:solidFill>
      </dgm:spPr>
      <dgm:t>
        <a:bodyPr/>
        <a:lstStyle/>
        <a:p>
          <a:endParaRPr lang="en-US"/>
        </a:p>
      </dgm:t>
    </dgm:pt>
    <dgm:pt modelId="{3A8B8BDB-7C62-49B3-ACEB-28A07EC5E3FF}" type="pres">
      <dgm:prSet presAssocID="{4EA6D6A1-D10C-4D07-B785-A1CD655F22BB}" presName="text2" presStyleLbl="fgAcc2" presStyleIdx="1" presStyleCnt="2" custScaleX="115238" custLinFactNeighborX="-58606" custLinFactNeighborY="-144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935A30-B6EF-4087-9D49-52F92FF8D569}" type="pres">
      <dgm:prSet presAssocID="{4EA6D6A1-D10C-4D07-B785-A1CD655F22BB}" presName="hierChild3" presStyleCnt="0"/>
      <dgm:spPr/>
    </dgm:pt>
    <dgm:pt modelId="{2C5480D1-A203-427C-BA9B-022B652A1D6F}" type="pres">
      <dgm:prSet presAssocID="{E197D02D-EDE8-4D05-9880-F5E4A04C4722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03FFDB0-1018-44C3-A692-883E43166487}" type="pres">
      <dgm:prSet presAssocID="{11EA1818-67C5-4751-89F9-CEC76953DD8B}" presName="hierRoot3" presStyleCnt="0"/>
      <dgm:spPr/>
    </dgm:pt>
    <dgm:pt modelId="{E2EA22B7-304F-44DB-B50F-3B723185589E}" type="pres">
      <dgm:prSet presAssocID="{11EA1818-67C5-4751-89F9-CEC76953DD8B}" presName="composite3" presStyleCnt="0"/>
      <dgm:spPr/>
    </dgm:pt>
    <dgm:pt modelId="{B8CF2333-AA46-4287-AA62-9D7CCBB97A36}" type="pres">
      <dgm:prSet presAssocID="{11EA1818-67C5-4751-89F9-CEC76953DD8B}" presName="background3" presStyleLbl="node3" presStyleIdx="1" presStyleCnt="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/>
        </a:solidFill>
      </dgm:spPr>
      <dgm:t>
        <a:bodyPr/>
        <a:lstStyle/>
        <a:p>
          <a:endParaRPr lang="en-US"/>
        </a:p>
      </dgm:t>
    </dgm:pt>
    <dgm:pt modelId="{5681E4C7-86CB-44EB-A605-CC91FA39E7F4}" type="pres">
      <dgm:prSet presAssocID="{11EA1818-67C5-4751-89F9-CEC76953DD8B}" presName="text3" presStyleLbl="fgAcc3" presStyleIdx="1" presStyleCnt="3" custScaleX="119992" custScaleY="88722" custLinFactNeighborX="-3806" custLinFactNeighborY="-158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6F9883-5CC7-45C9-B52A-838FDEA53293}" type="pres">
      <dgm:prSet presAssocID="{11EA1818-67C5-4751-89F9-CEC76953DD8B}" presName="hierChild4" presStyleCnt="0"/>
      <dgm:spPr/>
    </dgm:pt>
    <dgm:pt modelId="{D93CB92A-5EA8-467F-8A57-9E7E31A1DEB9}" type="pres">
      <dgm:prSet presAssocID="{03E0EDA8-252E-4FAF-9BE2-F8BBBCE4633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62E06C8D-3D19-4978-8178-277FC43C09FB}" type="pres">
      <dgm:prSet presAssocID="{B0FE9D77-EBA6-4F46-85FD-10E8177073D9}" presName="hierRoot3" presStyleCnt="0"/>
      <dgm:spPr/>
    </dgm:pt>
    <dgm:pt modelId="{26C95A05-C6FE-4C2A-AE1C-7F32C1A6C650}" type="pres">
      <dgm:prSet presAssocID="{B0FE9D77-EBA6-4F46-85FD-10E8177073D9}" presName="composite3" presStyleCnt="0"/>
      <dgm:spPr/>
    </dgm:pt>
    <dgm:pt modelId="{86DBF284-4C27-4F5B-8B3D-DA9AC8A5184A}" type="pres">
      <dgm:prSet presAssocID="{B0FE9D77-EBA6-4F46-85FD-10E8177073D9}" presName="background3" presStyleLbl="node3" presStyleIdx="2" presStyleCnt="3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1C2E3234-93B6-4064-B7FB-721F0A9108F7}" type="pres">
      <dgm:prSet presAssocID="{B0FE9D77-EBA6-4F46-85FD-10E8177073D9}" presName="text3" presStyleLbl="fgAcc3" presStyleIdx="2" presStyleCnt="3" custAng="0" custScaleY="86068" custLinFactNeighborX="11788" custLinFactNeighborY="-15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36BEB8-F0AC-4748-8510-D554DECA54AC}" type="pres">
      <dgm:prSet presAssocID="{B0FE9D77-EBA6-4F46-85FD-10E8177073D9}" presName="hierChild4" presStyleCnt="0"/>
      <dgm:spPr/>
    </dgm:pt>
  </dgm:ptLst>
  <dgm:cxnLst>
    <dgm:cxn modelId="{FDDDF6D5-05F0-4FD4-8FD7-7DBF4C8CF85B}" type="presOf" srcId="{11EA1818-67C5-4751-89F9-CEC76953DD8B}" destId="{5681E4C7-86CB-44EB-A605-CC91FA39E7F4}" srcOrd="0" destOrd="0" presId="urn:microsoft.com/office/officeart/2005/8/layout/hierarchy1"/>
    <dgm:cxn modelId="{729191D2-32D9-40F0-A635-A8E119F3B943}" srcId="{7181D690-BA9D-4119-BF88-C2AF0B5A1A31}" destId="{770FFA08-B248-4FB4-9179-19DC3E8849E8}" srcOrd="0" destOrd="0" parTransId="{459AFC06-A287-4CFA-A57A-CCEA359A8BC8}" sibTransId="{5868DB1E-633F-48AD-A171-26994299ED8B}"/>
    <dgm:cxn modelId="{4A42A778-F54D-430D-A661-F9A1CBFFA6B3}" type="presOf" srcId="{4EA6D6A1-D10C-4D07-B785-A1CD655F22BB}" destId="{3A8B8BDB-7C62-49B3-ACEB-28A07EC5E3FF}" srcOrd="0" destOrd="0" presId="urn:microsoft.com/office/officeart/2005/8/layout/hierarchy1"/>
    <dgm:cxn modelId="{674351E4-5CA7-4C52-8647-279DE6860E8B}" type="presOf" srcId="{03E0EDA8-252E-4FAF-9BE2-F8BBBCE46330}" destId="{D93CB92A-5EA8-467F-8A57-9E7E31A1DEB9}" srcOrd="0" destOrd="0" presId="urn:microsoft.com/office/officeart/2005/8/layout/hierarchy1"/>
    <dgm:cxn modelId="{0274B508-05E4-4E15-8035-40A2F41B5C19}" type="presOf" srcId="{770FFA08-B248-4FB4-9179-19DC3E8849E8}" destId="{D41FBCD1-B8CD-4E08-8F2A-3CF687D60F4D}" srcOrd="0" destOrd="0" presId="urn:microsoft.com/office/officeart/2005/8/layout/hierarchy1"/>
    <dgm:cxn modelId="{341751C9-E3CA-40C7-9A7F-909C1A4BA9B4}" srcId="{7AD772AD-3FB4-43C3-AC5B-19FAB0A37BCC}" destId="{EFD70EAC-981E-434D-A7DF-1FD5349A7234}" srcOrd="0" destOrd="0" parTransId="{B669EEA6-8212-4977-B43E-87C9851C1FEB}" sibTransId="{5849FF0D-3445-4B12-8846-45CB4E6A7524}"/>
    <dgm:cxn modelId="{14913DD3-9313-4D99-BAEB-21CFEE567E50}" srcId="{4EA6D6A1-D10C-4D07-B785-A1CD655F22BB}" destId="{11EA1818-67C5-4751-89F9-CEC76953DD8B}" srcOrd="0" destOrd="0" parTransId="{E197D02D-EDE8-4D05-9880-F5E4A04C4722}" sibTransId="{9A1E3CB9-6064-451F-B68B-7B30A9BF8DC0}"/>
    <dgm:cxn modelId="{40A2001A-0C83-41F9-A7D3-9E91530202AB}" type="presOf" srcId="{7AD772AD-3FB4-43C3-AC5B-19FAB0A37BCC}" destId="{15ADDBCE-B232-4F42-A930-27A09DB6C7D0}" srcOrd="0" destOrd="0" presId="urn:microsoft.com/office/officeart/2005/8/layout/hierarchy1"/>
    <dgm:cxn modelId="{C47966B6-2B02-4C4F-A57E-DD11BF0208F9}" type="presOf" srcId="{459AFC06-A287-4CFA-A57A-CCEA359A8BC8}" destId="{5042C879-87C4-4457-B8FE-9E90E97F35B7}" srcOrd="0" destOrd="0" presId="urn:microsoft.com/office/officeart/2005/8/layout/hierarchy1"/>
    <dgm:cxn modelId="{607DA73B-0C37-4616-B4AE-09F68A468FCA}" type="presOf" srcId="{7181D690-BA9D-4119-BF88-C2AF0B5A1A31}" destId="{9EDB7630-3B6F-4F6B-9A26-A8F8D84C8C9E}" srcOrd="0" destOrd="0" presId="urn:microsoft.com/office/officeart/2005/8/layout/hierarchy1"/>
    <dgm:cxn modelId="{94C7A9D7-CA80-49EB-8791-1CCDB8EF83A5}" type="presOf" srcId="{EFD70EAC-981E-434D-A7DF-1FD5349A7234}" destId="{3747C92C-C43D-45F0-9E3C-A71AC7E87AB0}" srcOrd="0" destOrd="0" presId="urn:microsoft.com/office/officeart/2005/8/layout/hierarchy1"/>
    <dgm:cxn modelId="{C1463548-02E5-445C-846F-867782B477B9}" srcId="{EFD70EAC-981E-434D-A7DF-1FD5349A7234}" destId="{4EA6D6A1-D10C-4D07-B785-A1CD655F22BB}" srcOrd="1" destOrd="0" parTransId="{97FA6D39-95D6-4062-8908-0A8CC6C1071A}" sibTransId="{81740934-790F-4823-B3AE-F6CF6D28CEF5}"/>
    <dgm:cxn modelId="{A648CD8B-1823-4AB5-8ED7-10D50C01CD16}" srcId="{EFD70EAC-981E-434D-A7DF-1FD5349A7234}" destId="{7181D690-BA9D-4119-BF88-C2AF0B5A1A31}" srcOrd="0" destOrd="0" parTransId="{0A5EA5AB-E7CE-4E8E-A1D9-FD8C46FDDC61}" sibTransId="{CA2C42EB-0371-412E-999A-3F76769DDFDD}"/>
    <dgm:cxn modelId="{E8267D43-34C9-4065-BBDA-846CCA664B96}" type="presOf" srcId="{B0FE9D77-EBA6-4F46-85FD-10E8177073D9}" destId="{1C2E3234-93B6-4064-B7FB-721F0A9108F7}" srcOrd="0" destOrd="0" presId="urn:microsoft.com/office/officeart/2005/8/layout/hierarchy1"/>
    <dgm:cxn modelId="{AD03D3B4-E0CF-42A2-AC20-C499AB223DD1}" type="presOf" srcId="{97FA6D39-95D6-4062-8908-0A8CC6C1071A}" destId="{8291F583-65DE-452A-B307-4A570CDF0328}" srcOrd="0" destOrd="0" presId="urn:microsoft.com/office/officeart/2005/8/layout/hierarchy1"/>
    <dgm:cxn modelId="{4B0DFA2A-6777-4D74-80AA-3B9FD85E4916}" srcId="{4EA6D6A1-D10C-4D07-B785-A1CD655F22BB}" destId="{B0FE9D77-EBA6-4F46-85FD-10E8177073D9}" srcOrd="1" destOrd="0" parTransId="{03E0EDA8-252E-4FAF-9BE2-F8BBBCE46330}" sibTransId="{E137A4E4-A7D2-4E98-BBA4-886296267525}"/>
    <dgm:cxn modelId="{444A9D50-049F-47AC-AB1D-DC733B087981}" type="presOf" srcId="{E197D02D-EDE8-4D05-9880-F5E4A04C4722}" destId="{2C5480D1-A203-427C-BA9B-022B652A1D6F}" srcOrd="0" destOrd="0" presId="urn:microsoft.com/office/officeart/2005/8/layout/hierarchy1"/>
    <dgm:cxn modelId="{00A39657-4D84-45F1-9B0F-817809E6116C}" type="presOf" srcId="{0A5EA5AB-E7CE-4E8E-A1D9-FD8C46FDDC61}" destId="{CD2FCC56-DBE1-4219-9399-247D7EF64BD0}" srcOrd="0" destOrd="0" presId="urn:microsoft.com/office/officeart/2005/8/layout/hierarchy1"/>
    <dgm:cxn modelId="{3050CE9C-751E-4BBC-B1CA-18E2F604885B}" type="presParOf" srcId="{15ADDBCE-B232-4F42-A930-27A09DB6C7D0}" destId="{84EC7988-3ED5-4275-8990-3DE0306D05E9}" srcOrd="0" destOrd="0" presId="urn:microsoft.com/office/officeart/2005/8/layout/hierarchy1"/>
    <dgm:cxn modelId="{FCB95AA2-7343-42CA-8631-8AD96EF3ED1C}" type="presParOf" srcId="{84EC7988-3ED5-4275-8990-3DE0306D05E9}" destId="{6A28A085-6AD3-4BAC-9B6F-CF9B18B7935A}" srcOrd="0" destOrd="0" presId="urn:microsoft.com/office/officeart/2005/8/layout/hierarchy1"/>
    <dgm:cxn modelId="{AE7B2963-95D8-4BAA-88D7-EFA0D1E3F9CD}" type="presParOf" srcId="{6A28A085-6AD3-4BAC-9B6F-CF9B18B7935A}" destId="{0ABB3B6C-1DC3-4ECF-BE24-7E4248040A24}" srcOrd="0" destOrd="0" presId="urn:microsoft.com/office/officeart/2005/8/layout/hierarchy1"/>
    <dgm:cxn modelId="{081D8715-6A20-4800-9C53-14F262E2883F}" type="presParOf" srcId="{6A28A085-6AD3-4BAC-9B6F-CF9B18B7935A}" destId="{3747C92C-C43D-45F0-9E3C-A71AC7E87AB0}" srcOrd="1" destOrd="0" presId="urn:microsoft.com/office/officeart/2005/8/layout/hierarchy1"/>
    <dgm:cxn modelId="{F02D7133-C2A5-4FF1-8CCC-88E841F254F8}" type="presParOf" srcId="{84EC7988-3ED5-4275-8990-3DE0306D05E9}" destId="{4271EB58-6A7F-4108-95C3-2EC2912055C4}" srcOrd="1" destOrd="0" presId="urn:microsoft.com/office/officeart/2005/8/layout/hierarchy1"/>
    <dgm:cxn modelId="{0D328E65-976F-4A6F-80B8-D1B7C928CD7D}" type="presParOf" srcId="{4271EB58-6A7F-4108-95C3-2EC2912055C4}" destId="{CD2FCC56-DBE1-4219-9399-247D7EF64BD0}" srcOrd="0" destOrd="0" presId="urn:microsoft.com/office/officeart/2005/8/layout/hierarchy1"/>
    <dgm:cxn modelId="{D3D55FB5-E50E-4EB5-AB65-4C7BBE7251F3}" type="presParOf" srcId="{4271EB58-6A7F-4108-95C3-2EC2912055C4}" destId="{D4CC1DD6-8F95-4B0F-8F75-ED6823BA1662}" srcOrd="1" destOrd="0" presId="urn:microsoft.com/office/officeart/2005/8/layout/hierarchy1"/>
    <dgm:cxn modelId="{E8A2186A-2025-4202-80C4-D161F12308A3}" type="presParOf" srcId="{D4CC1DD6-8F95-4B0F-8F75-ED6823BA1662}" destId="{4A1083E4-49ED-4D88-B269-3F583FE24FEC}" srcOrd="0" destOrd="0" presId="urn:microsoft.com/office/officeart/2005/8/layout/hierarchy1"/>
    <dgm:cxn modelId="{DCD73601-2DEA-43BB-A69F-95E17A6229A3}" type="presParOf" srcId="{4A1083E4-49ED-4D88-B269-3F583FE24FEC}" destId="{88E63E68-BAB9-4C3B-85AD-F29E741DF099}" srcOrd="0" destOrd="0" presId="urn:microsoft.com/office/officeart/2005/8/layout/hierarchy1"/>
    <dgm:cxn modelId="{304DD4BA-16D3-4B0A-8D11-7B0CB631E47B}" type="presParOf" srcId="{4A1083E4-49ED-4D88-B269-3F583FE24FEC}" destId="{9EDB7630-3B6F-4F6B-9A26-A8F8D84C8C9E}" srcOrd="1" destOrd="0" presId="urn:microsoft.com/office/officeart/2005/8/layout/hierarchy1"/>
    <dgm:cxn modelId="{D3ABDB58-0A2B-4590-AEAE-D678EB4DFE1D}" type="presParOf" srcId="{D4CC1DD6-8F95-4B0F-8F75-ED6823BA1662}" destId="{77E41912-8728-42B5-9331-A8B855C474A4}" srcOrd="1" destOrd="0" presId="urn:microsoft.com/office/officeart/2005/8/layout/hierarchy1"/>
    <dgm:cxn modelId="{40FF881E-6EFD-4B79-8852-F87DC352DD7B}" type="presParOf" srcId="{77E41912-8728-42B5-9331-A8B855C474A4}" destId="{5042C879-87C4-4457-B8FE-9E90E97F35B7}" srcOrd="0" destOrd="0" presId="urn:microsoft.com/office/officeart/2005/8/layout/hierarchy1"/>
    <dgm:cxn modelId="{63F4681A-9640-4A10-A635-F47E89A856C8}" type="presParOf" srcId="{77E41912-8728-42B5-9331-A8B855C474A4}" destId="{62239450-E685-45BA-8FA3-A5BFC8372B56}" srcOrd="1" destOrd="0" presId="urn:microsoft.com/office/officeart/2005/8/layout/hierarchy1"/>
    <dgm:cxn modelId="{ABB6C5D5-6F92-45E8-BF21-6CBE0D69F3EB}" type="presParOf" srcId="{62239450-E685-45BA-8FA3-A5BFC8372B56}" destId="{6A80213D-129D-4F60-9089-A014C0C017F8}" srcOrd="0" destOrd="0" presId="urn:microsoft.com/office/officeart/2005/8/layout/hierarchy1"/>
    <dgm:cxn modelId="{EA5D8583-5F6F-4B40-B9D5-6E8A1E2447E8}" type="presParOf" srcId="{6A80213D-129D-4F60-9089-A014C0C017F8}" destId="{D7880133-70F4-4145-918B-57EA88DB8AD0}" srcOrd="0" destOrd="0" presId="urn:microsoft.com/office/officeart/2005/8/layout/hierarchy1"/>
    <dgm:cxn modelId="{79F89BF8-EE7B-48D4-A8CC-0DA6D822061F}" type="presParOf" srcId="{6A80213D-129D-4F60-9089-A014C0C017F8}" destId="{D41FBCD1-B8CD-4E08-8F2A-3CF687D60F4D}" srcOrd="1" destOrd="0" presId="urn:microsoft.com/office/officeart/2005/8/layout/hierarchy1"/>
    <dgm:cxn modelId="{1BCADD06-8DC9-4D01-9990-3C79C9475F79}" type="presParOf" srcId="{62239450-E685-45BA-8FA3-A5BFC8372B56}" destId="{1A067CB5-26D7-4C8F-8DC6-59AE6122B4F4}" srcOrd="1" destOrd="0" presId="urn:microsoft.com/office/officeart/2005/8/layout/hierarchy1"/>
    <dgm:cxn modelId="{4891A26B-59EF-40B3-94F9-068F9D5DCA7D}" type="presParOf" srcId="{4271EB58-6A7F-4108-95C3-2EC2912055C4}" destId="{8291F583-65DE-452A-B307-4A570CDF0328}" srcOrd="2" destOrd="0" presId="urn:microsoft.com/office/officeart/2005/8/layout/hierarchy1"/>
    <dgm:cxn modelId="{E6DFFFFC-F0C1-4C8F-BFB1-AEB1A9010F47}" type="presParOf" srcId="{4271EB58-6A7F-4108-95C3-2EC2912055C4}" destId="{DF86CC8F-4E70-4F2F-8701-B435576FC183}" srcOrd="3" destOrd="0" presId="urn:microsoft.com/office/officeart/2005/8/layout/hierarchy1"/>
    <dgm:cxn modelId="{426A627E-A2BC-43C6-A0C1-D254DAD6C392}" type="presParOf" srcId="{DF86CC8F-4E70-4F2F-8701-B435576FC183}" destId="{F6C62961-E324-41BE-B842-9AA445FEE727}" srcOrd="0" destOrd="0" presId="urn:microsoft.com/office/officeart/2005/8/layout/hierarchy1"/>
    <dgm:cxn modelId="{9E7FE1A5-ABE4-4AE8-8CAD-0996C2F48957}" type="presParOf" srcId="{F6C62961-E324-41BE-B842-9AA445FEE727}" destId="{BA92B95B-4E36-4832-92D8-EE194D6E9BB4}" srcOrd="0" destOrd="0" presId="urn:microsoft.com/office/officeart/2005/8/layout/hierarchy1"/>
    <dgm:cxn modelId="{DE7CF3FC-872D-4683-BF82-37F4CD4D0B82}" type="presParOf" srcId="{F6C62961-E324-41BE-B842-9AA445FEE727}" destId="{3A8B8BDB-7C62-49B3-ACEB-28A07EC5E3FF}" srcOrd="1" destOrd="0" presId="urn:microsoft.com/office/officeart/2005/8/layout/hierarchy1"/>
    <dgm:cxn modelId="{0127199D-8F96-4DB2-9A83-B0123EB09F1B}" type="presParOf" srcId="{DF86CC8F-4E70-4F2F-8701-B435576FC183}" destId="{52935A30-B6EF-4087-9D49-52F92FF8D569}" srcOrd="1" destOrd="0" presId="urn:microsoft.com/office/officeart/2005/8/layout/hierarchy1"/>
    <dgm:cxn modelId="{EB027582-D399-4A11-836D-91996F426878}" type="presParOf" srcId="{52935A30-B6EF-4087-9D49-52F92FF8D569}" destId="{2C5480D1-A203-427C-BA9B-022B652A1D6F}" srcOrd="0" destOrd="0" presId="urn:microsoft.com/office/officeart/2005/8/layout/hierarchy1"/>
    <dgm:cxn modelId="{0C0BDE85-A93F-45B0-A278-637D613DDE40}" type="presParOf" srcId="{52935A30-B6EF-4087-9D49-52F92FF8D569}" destId="{703FFDB0-1018-44C3-A692-883E43166487}" srcOrd="1" destOrd="0" presId="urn:microsoft.com/office/officeart/2005/8/layout/hierarchy1"/>
    <dgm:cxn modelId="{7DD785FC-4F00-456A-8B50-3FC42AE53FBF}" type="presParOf" srcId="{703FFDB0-1018-44C3-A692-883E43166487}" destId="{E2EA22B7-304F-44DB-B50F-3B723185589E}" srcOrd="0" destOrd="0" presId="urn:microsoft.com/office/officeart/2005/8/layout/hierarchy1"/>
    <dgm:cxn modelId="{FBD56738-EF6A-476C-9DD5-5E6054AC8DB2}" type="presParOf" srcId="{E2EA22B7-304F-44DB-B50F-3B723185589E}" destId="{B8CF2333-AA46-4287-AA62-9D7CCBB97A36}" srcOrd="0" destOrd="0" presId="urn:microsoft.com/office/officeart/2005/8/layout/hierarchy1"/>
    <dgm:cxn modelId="{03E80C83-25C2-4795-9F58-618EAFB0293F}" type="presParOf" srcId="{E2EA22B7-304F-44DB-B50F-3B723185589E}" destId="{5681E4C7-86CB-44EB-A605-CC91FA39E7F4}" srcOrd="1" destOrd="0" presId="urn:microsoft.com/office/officeart/2005/8/layout/hierarchy1"/>
    <dgm:cxn modelId="{834B54FD-1889-4055-9CCA-BE6808D42B15}" type="presParOf" srcId="{703FFDB0-1018-44C3-A692-883E43166487}" destId="{F76F9883-5CC7-45C9-B52A-838FDEA53293}" srcOrd="1" destOrd="0" presId="urn:microsoft.com/office/officeart/2005/8/layout/hierarchy1"/>
    <dgm:cxn modelId="{C725353C-94A1-4F03-B5C3-5D48D9CC18D2}" type="presParOf" srcId="{52935A30-B6EF-4087-9D49-52F92FF8D569}" destId="{D93CB92A-5EA8-467F-8A57-9E7E31A1DEB9}" srcOrd="2" destOrd="0" presId="urn:microsoft.com/office/officeart/2005/8/layout/hierarchy1"/>
    <dgm:cxn modelId="{C5331D9F-0475-4FB0-A145-F79943594E4B}" type="presParOf" srcId="{52935A30-B6EF-4087-9D49-52F92FF8D569}" destId="{62E06C8D-3D19-4978-8178-277FC43C09FB}" srcOrd="3" destOrd="0" presId="urn:microsoft.com/office/officeart/2005/8/layout/hierarchy1"/>
    <dgm:cxn modelId="{1F7B0B49-52E1-4351-A42D-FF6699E09B02}" type="presParOf" srcId="{62E06C8D-3D19-4978-8178-277FC43C09FB}" destId="{26C95A05-C6FE-4C2A-AE1C-7F32C1A6C650}" srcOrd="0" destOrd="0" presId="urn:microsoft.com/office/officeart/2005/8/layout/hierarchy1"/>
    <dgm:cxn modelId="{54BB64A0-DEC7-45DE-A988-2F604865DE68}" type="presParOf" srcId="{26C95A05-C6FE-4C2A-AE1C-7F32C1A6C650}" destId="{86DBF284-4C27-4F5B-8B3D-DA9AC8A5184A}" srcOrd="0" destOrd="0" presId="urn:microsoft.com/office/officeart/2005/8/layout/hierarchy1"/>
    <dgm:cxn modelId="{804302FA-FC8E-4033-AC69-3A3C536BAE9D}" type="presParOf" srcId="{26C95A05-C6FE-4C2A-AE1C-7F32C1A6C650}" destId="{1C2E3234-93B6-4064-B7FB-721F0A9108F7}" srcOrd="1" destOrd="0" presId="urn:microsoft.com/office/officeart/2005/8/layout/hierarchy1"/>
    <dgm:cxn modelId="{00E7CDD7-41F5-40FE-A86F-96950176178E}" type="presParOf" srcId="{62E06C8D-3D19-4978-8178-277FC43C09FB}" destId="{CE36BEB8-F0AC-4748-8510-D554DECA54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CB92A-5EA8-467F-8A57-9E7E31A1DEB9}">
      <dsp:nvSpPr>
        <dsp:cNvPr id="0" name=""/>
        <dsp:cNvSpPr/>
      </dsp:nvSpPr>
      <dsp:spPr>
        <a:xfrm>
          <a:off x="4229547" y="2876049"/>
          <a:ext cx="2768524" cy="55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698"/>
              </a:lnTo>
              <a:lnTo>
                <a:pt x="2768524" y="371698"/>
              </a:lnTo>
              <a:lnTo>
                <a:pt x="2768524" y="5529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480D1-A203-427C-BA9B-022B652A1D6F}">
      <dsp:nvSpPr>
        <dsp:cNvPr id="0" name=""/>
        <dsp:cNvSpPr/>
      </dsp:nvSpPr>
      <dsp:spPr>
        <a:xfrm>
          <a:off x="4106067" y="2876049"/>
          <a:ext cx="123479" cy="550974"/>
        </a:xfrm>
        <a:custGeom>
          <a:avLst/>
          <a:gdLst/>
          <a:ahLst/>
          <a:cxnLst/>
          <a:rect l="0" t="0" r="0" b="0"/>
          <a:pathLst>
            <a:path>
              <a:moveTo>
                <a:pt x="123479" y="0"/>
              </a:moveTo>
              <a:lnTo>
                <a:pt x="123479" y="369723"/>
              </a:lnTo>
              <a:lnTo>
                <a:pt x="0" y="369723"/>
              </a:lnTo>
              <a:lnTo>
                <a:pt x="0" y="550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1F583-65DE-452A-B307-4A570CDF0328}">
      <dsp:nvSpPr>
        <dsp:cNvPr id="0" name=""/>
        <dsp:cNvSpPr/>
      </dsp:nvSpPr>
      <dsp:spPr>
        <a:xfrm>
          <a:off x="4135664" y="1084374"/>
          <a:ext cx="93882" cy="549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020"/>
              </a:lnTo>
              <a:lnTo>
                <a:pt x="93882" y="368020"/>
              </a:lnTo>
              <a:lnTo>
                <a:pt x="93882" y="5492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2C879-87C4-4457-B8FE-9E90E97F35B7}">
      <dsp:nvSpPr>
        <dsp:cNvPr id="0" name=""/>
        <dsp:cNvSpPr/>
      </dsp:nvSpPr>
      <dsp:spPr>
        <a:xfrm>
          <a:off x="847105" y="2993879"/>
          <a:ext cx="91440" cy="317912"/>
        </a:xfrm>
        <a:custGeom>
          <a:avLst/>
          <a:gdLst/>
          <a:ahLst/>
          <a:cxnLst/>
          <a:rect l="0" t="0" r="0" b="0"/>
          <a:pathLst>
            <a:path>
              <a:moveTo>
                <a:pt x="130682" y="0"/>
              </a:moveTo>
              <a:lnTo>
                <a:pt x="130682" y="136660"/>
              </a:lnTo>
              <a:lnTo>
                <a:pt x="45720" y="136660"/>
              </a:lnTo>
              <a:lnTo>
                <a:pt x="45720" y="3179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FCC56-DBE1-4219-9399-247D7EF64BD0}">
      <dsp:nvSpPr>
        <dsp:cNvPr id="0" name=""/>
        <dsp:cNvSpPr/>
      </dsp:nvSpPr>
      <dsp:spPr>
        <a:xfrm>
          <a:off x="977788" y="1084374"/>
          <a:ext cx="3157876" cy="667102"/>
        </a:xfrm>
        <a:custGeom>
          <a:avLst/>
          <a:gdLst/>
          <a:ahLst/>
          <a:cxnLst/>
          <a:rect l="0" t="0" r="0" b="0"/>
          <a:pathLst>
            <a:path>
              <a:moveTo>
                <a:pt x="3157876" y="0"/>
              </a:moveTo>
              <a:lnTo>
                <a:pt x="3157876" y="485850"/>
              </a:lnTo>
              <a:lnTo>
                <a:pt x="0" y="485850"/>
              </a:lnTo>
              <a:lnTo>
                <a:pt x="0" y="6671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B3B6C-1DC3-4ECF-BE24-7E4248040A24}">
      <dsp:nvSpPr>
        <dsp:cNvPr id="0" name=""/>
        <dsp:cNvSpPr/>
      </dsp:nvSpPr>
      <dsp:spPr>
        <a:xfrm>
          <a:off x="2983008" y="-158027"/>
          <a:ext cx="2305311" cy="1242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7C92C-C43D-45F0-9E3C-A71AC7E87AB0}">
      <dsp:nvSpPr>
        <dsp:cNvPr id="0" name=""/>
        <dsp:cNvSpPr/>
      </dsp:nvSpPr>
      <dsp:spPr>
        <a:xfrm>
          <a:off x="3200401" y="48495"/>
          <a:ext cx="2305311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2015-16 Budget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$525M</a:t>
          </a:r>
          <a:endParaRPr lang="en-US" sz="2000" b="1" kern="1200" dirty="0"/>
        </a:p>
      </dsp:txBody>
      <dsp:txXfrm>
        <a:off x="3236790" y="84884"/>
        <a:ext cx="2232533" cy="1169624"/>
      </dsp:txXfrm>
    </dsp:sp>
    <dsp:sp modelId="{88E63E68-BAB9-4C3B-85AD-F29E741DF099}">
      <dsp:nvSpPr>
        <dsp:cNvPr id="0" name=""/>
        <dsp:cNvSpPr/>
      </dsp:nvSpPr>
      <dsp:spPr>
        <a:xfrm>
          <a:off x="-217393" y="1751476"/>
          <a:ext cx="2390362" cy="124240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9EDB7630-3B6F-4F6B-9A26-A8F8D84C8C9E}">
      <dsp:nvSpPr>
        <dsp:cNvPr id="0" name=""/>
        <dsp:cNvSpPr/>
      </dsp:nvSpPr>
      <dsp:spPr>
        <a:xfrm>
          <a:off x="0" y="1958000"/>
          <a:ext cx="2390362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~$337 M to Stabilize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K-12 providers</a:t>
          </a:r>
          <a:endParaRPr lang="en-US" sz="1600" kern="1200" dirty="0"/>
        </a:p>
      </dsp:txBody>
      <dsp:txXfrm>
        <a:off x="36389" y="1994389"/>
        <a:ext cx="2317584" cy="1169624"/>
      </dsp:txXfrm>
    </dsp:sp>
    <dsp:sp modelId="{D7880133-70F4-4145-918B-57EA88DB8AD0}">
      <dsp:nvSpPr>
        <dsp:cNvPr id="0" name=""/>
        <dsp:cNvSpPr/>
      </dsp:nvSpPr>
      <dsp:spPr>
        <a:xfrm>
          <a:off x="-217393" y="3311791"/>
          <a:ext cx="2220437" cy="1150539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D41FBCD1-B8CD-4E08-8F2A-3CF687D60F4D}">
      <dsp:nvSpPr>
        <dsp:cNvPr id="0" name=""/>
        <dsp:cNvSpPr/>
      </dsp:nvSpPr>
      <dsp:spPr>
        <a:xfrm>
          <a:off x="0" y="3518315"/>
          <a:ext cx="2220437" cy="1150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K-12 Adult Schools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County Offices of Education</a:t>
          </a:r>
        </a:p>
      </dsp:txBody>
      <dsp:txXfrm>
        <a:off x="33698" y="3552013"/>
        <a:ext cx="2153041" cy="1083143"/>
      </dsp:txXfrm>
    </dsp:sp>
    <dsp:sp modelId="{BA92B95B-4E36-4832-92D8-EE194D6E9BB4}">
      <dsp:nvSpPr>
        <dsp:cNvPr id="0" name=""/>
        <dsp:cNvSpPr/>
      </dsp:nvSpPr>
      <dsp:spPr>
        <a:xfrm>
          <a:off x="3102208" y="1633647"/>
          <a:ext cx="2254676" cy="1242402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3A8B8BDB-7C62-49B3-ACEB-28A07EC5E3FF}">
      <dsp:nvSpPr>
        <dsp:cNvPr id="0" name=""/>
        <dsp:cNvSpPr/>
      </dsp:nvSpPr>
      <dsp:spPr>
        <a:xfrm>
          <a:off x="3319602" y="1840170"/>
          <a:ext cx="2254676" cy="1242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~$163M for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Consortia of Providers</a:t>
          </a:r>
          <a:endParaRPr lang="en-US" sz="1600" kern="1200" dirty="0"/>
        </a:p>
      </dsp:txBody>
      <dsp:txXfrm>
        <a:off x="3355991" y="1876559"/>
        <a:ext cx="2181898" cy="1169624"/>
      </dsp:txXfrm>
    </dsp:sp>
    <dsp:sp modelId="{B8CF2333-AA46-4287-AA62-9D7CCBB97A36}">
      <dsp:nvSpPr>
        <dsp:cNvPr id="0" name=""/>
        <dsp:cNvSpPr/>
      </dsp:nvSpPr>
      <dsp:spPr>
        <a:xfrm>
          <a:off x="2932222" y="3427024"/>
          <a:ext cx="2347690" cy="1102284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5681E4C7-86CB-44EB-A605-CC91FA39E7F4}">
      <dsp:nvSpPr>
        <dsp:cNvPr id="0" name=""/>
        <dsp:cNvSpPr/>
      </dsp:nvSpPr>
      <dsp:spPr>
        <a:xfrm>
          <a:off x="3149615" y="3633547"/>
          <a:ext cx="2347690" cy="1102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Community Colleges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K-12 Adult Programs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COEs &amp; JPAs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181900" y="3665832"/>
        <a:ext cx="2283120" cy="1037714"/>
      </dsp:txXfrm>
    </dsp:sp>
    <dsp:sp modelId="{86DBF284-4C27-4F5B-8B3D-DA9AC8A5184A}">
      <dsp:nvSpPr>
        <dsp:cNvPr id="0" name=""/>
        <dsp:cNvSpPr/>
      </dsp:nvSpPr>
      <dsp:spPr>
        <a:xfrm>
          <a:off x="6019802" y="3428999"/>
          <a:ext cx="1956539" cy="106931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1C2E3234-93B6-4064-B7FB-721F0A9108F7}">
      <dsp:nvSpPr>
        <dsp:cNvPr id="0" name=""/>
        <dsp:cNvSpPr/>
      </dsp:nvSpPr>
      <dsp:spPr>
        <a:xfrm>
          <a:off x="6237195" y="3635523"/>
          <a:ext cx="1956539" cy="1069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 Infrastructure CCCCO and CDE </a:t>
          </a:r>
          <a:endParaRPr lang="en-US" sz="1600" kern="1200" dirty="0"/>
        </a:p>
      </dsp:txBody>
      <dsp:txXfrm>
        <a:off x="6268514" y="3666842"/>
        <a:ext cx="1893901" cy="1006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FF153-6FD6-4590-9F7A-AE885CEB706C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C87E-DADE-4BF0-967C-81BC9A6C9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1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C87E-DADE-4BF0-967C-81BC9A6C90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4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Reason for undecided: need more time to work through their governance plan. </a:t>
            </a:r>
          </a:p>
          <a:p>
            <a:endParaRPr lang="en-US" sz="1200" dirty="0" smtClean="0"/>
          </a:p>
          <a:p>
            <a:r>
              <a:rPr lang="en-US" sz="1200" dirty="0" smtClean="0"/>
              <a:t>Merced, Redwoods, Riverside, Santa Clarita, and Ventura.</a:t>
            </a:r>
          </a:p>
          <a:p>
            <a:endParaRPr lang="en-US" sz="1200" dirty="0" smtClean="0"/>
          </a:p>
          <a:p>
            <a:r>
              <a:rPr lang="en-US" sz="1200" dirty="0" smtClean="0"/>
              <a:t>Reason for opting out: direct funding to member instead of going through the fiscal agent. </a:t>
            </a:r>
          </a:p>
          <a:p>
            <a:endParaRPr lang="en-US" sz="1200" dirty="0" smtClean="0"/>
          </a:p>
          <a:p>
            <a:r>
              <a:rPr lang="en-US" sz="1200" dirty="0" smtClean="0"/>
              <a:t>Chabot, Contra Costa, Foothill-</a:t>
            </a:r>
            <a:r>
              <a:rPr lang="en-US" sz="1200" dirty="0" err="1" smtClean="0"/>
              <a:t>DeAnza</a:t>
            </a:r>
            <a:r>
              <a:rPr lang="en-US" sz="1200" dirty="0" smtClean="0"/>
              <a:t>, Los Angeles, San Diego, San Jose/West Valley (combined), and Santa Monica.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C87E-DADE-4BF0-967C-81BC9A6C90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73200" y="1858963"/>
            <a:ext cx="8496300" cy="2192337"/>
          </a:xfrm>
          <a:noFill/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051300"/>
            <a:ext cx="8445500" cy="1346200"/>
          </a:xfrm>
        </p:spPr>
        <p:txBody>
          <a:bodyPr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9F7A-3388-46CC-B98F-634310E2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4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caption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1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678905"/>
            <a:ext cx="5181600" cy="34980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678905"/>
            <a:ext cx="5181600" cy="34980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7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3824"/>
            <a:ext cx="105156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689314"/>
            <a:ext cx="3932237" cy="130960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1689315"/>
            <a:ext cx="6172200" cy="41717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068664"/>
            <a:ext cx="3932237" cy="2800324"/>
          </a:xfr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content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0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349250"/>
            <a:ext cx="8496300" cy="63722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79F7A-3388-46CC-B98F-634310E2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9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8287"/>
            <a:ext cx="12192000" cy="5797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3533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68599"/>
            <a:ext cx="10515600" cy="340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C5336-E20F-4C70-9977-BD776EFAFF7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7"/>
            <a:ext cx="12192000" cy="162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7" r:id="rId5"/>
    <p:sldLayoutId id="214748366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ebg@cccco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73200" y="1867437"/>
            <a:ext cx="8496300" cy="3554569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Adult Education Block Grant</a:t>
            </a:r>
            <a:br>
              <a:rPr lang="en-US" sz="6000" dirty="0" smtClean="0"/>
            </a:br>
            <a:r>
              <a:rPr lang="en-US" sz="6000" dirty="0" smtClean="0"/>
              <a:t>Assembly Bill 104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99835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5"/>
                </a:solidFill>
                <a:hlinkClick r:id="rId2"/>
              </a:rPr>
              <a:t>aebg@cccco.edu</a:t>
            </a:r>
            <a:endParaRPr lang="en-US" u="sng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8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3824"/>
            <a:ext cx="10515600" cy="6784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Adult Education Trends</a:t>
            </a:r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752330"/>
              </p:ext>
            </p:extLst>
          </p:nvPr>
        </p:nvGraphicFramePr>
        <p:xfrm>
          <a:off x="484632" y="2086378"/>
          <a:ext cx="11017276" cy="413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8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916">
                <a:tc>
                  <a:txBody>
                    <a:bodyPr/>
                    <a:lstStyle/>
                    <a:p>
                      <a:r>
                        <a:rPr lang="en-US" dirty="0" smtClean="0"/>
                        <a:t>Adult Education Demand</a:t>
                      </a:r>
                      <a:r>
                        <a:rPr lang="en-US" baseline="0" dirty="0" smtClean="0"/>
                        <a:t> Side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 Education Supply Side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790">
                <a:tc>
                  <a:txBody>
                    <a:bodyPr/>
                    <a:lstStyle/>
                    <a:p>
                      <a:r>
                        <a:rPr lang="en-US" dirty="0" smtClean="0"/>
                        <a:t>5.2M</a:t>
                      </a:r>
                      <a:r>
                        <a:rPr lang="en-US" baseline="0" dirty="0" smtClean="0"/>
                        <a:t> adults are without a high school diploma, GED, or equivalent.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Between 2008</a:t>
                      </a:r>
                      <a:r>
                        <a:rPr lang="en-US" baseline="0" dirty="0" smtClean="0"/>
                        <a:t> and 2014 c</a:t>
                      </a:r>
                      <a:r>
                        <a:rPr lang="en-US" dirty="0" smtClean="0"/>
                        <a:t>uts</a:t>
                      </a:r>
                      <a:r>
                        <a:rPr lang="en-US" baseline="0" dirty="0" smtClean="0"/>
                        <a:t> in state funding for adult education led to an 800,000 student drop in enrollment.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53">
                <a:tc>
                  <a:txBody>
                    <a:bodyPr/>
                    <a:lstStyle/>
                    <a:p>
                      <a:r>
                        <a:rPr lang="en-US" dirty="0" smtClean="0"/>
                        <a:t>6.2M adults are English Learners (ESL).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K-12 adult education funding stream was cut by 20% in</a:t>
                      </a:r>
                      <a:r>
                        <a:rPr lang="en-US" baseline="0" dirty="0" smtClean="0"/>
                        <a:t> 2009.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353">
                <a:tc>
                  <a:txBody>
                    <a:bodyPr/>
                    <a:lstStyle/>
                    <a:p>
                      <a:r>
                        <a:rPr lang="en-US" dirty="0" smtClean="0"/>
                        <a:t>1.1M adults are eligible for citizenship</a:t>
                      </a:r>
                      <a:r>
                        <a:rPr lang="en-US" baseline="0" dirty="0" smtClean="0"/>
                        <a:t> courses.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Flexed</a:t>
                      </a:r>
                      <a:r>
                        <a:rPr lang="en-US" baseline="0" dirty="0" smtClean="0"/>
                        <a:t> K-12 adult education funding led to a 50% reduction in services.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033">
                <a:tc>
                  <a:txBody>
                    <a:bodyPr/>
                    <a:lstStyle/>
                    <a:p>
                      <a:r>
                        <a:rPr lang="en-US" dirty="0" smtClean="0"/>
                        <a:t>1.9M</a:t>
                      </a:r>
                      <a:r>
                        <a:rPr lang="en-US" baseline="0" dirty="0" smtClean="0"/>
                        <a:t> adults have disabilities.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 current funding, Adult Education</a:t>
                      </a:r>
                      <a:r>
                        <a:rPr lang="en-US" baseline="0" dirty="0" smtClean="0"/>
                        <a:t> providers are meeting 10% of </a:t>
                      </a:r>
                      <a:r>
                        <a:rPr lang="en-US" baseline="0" smtClean="0"/>
                        <a:t>the statewide need.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643">
                <a:tc>
                  <a:txBody>
                    <a:bodyPr/>
                    <a:lstStyle/>
                    <a:p>
                      <a:r>
                        <a:rPr lang="en-US" dirty="0" smtClean="0"/>
                        <a:t>1.1M unemployed</a:t>
                      </a:r>
                      <a:r>
                        <a:rPr lang="en-US" baseline="0" dirty="0" smtClean="0"/>
                        <a:t> adults lack a high school diploma.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r>
                        <a:rPr lang="en-US" baseline="0" dirty="0" smtClean="0"/>
                        <a:t> as a Second Language </a:t>
                      </a:r>
                      <a:r>
                        <a:rPr lang="en-US" dirty="0" smtClean="0"/>
                        <a:t>and Career</a:t>
                      </a:r>
                      <a:r>
                        <a:rPr lang="en-US" baseline="0" dirty="0" smtClean="0"/>
                        <a:t> Technical Education programs</a:t>
                      </a:r>
                      <a:r>
                        <a:rPr lang="en-US" dirty="0" smtClean="0"/>
                        <a:t> saw the most significant enrollment drops.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11501908" y="1684986"/>
            <a:ext cx="533400" cy="3886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0" y="1684986"/>
            <a:ext cx="484632" cy="388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9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3824"/>
            <a:ext cx="10515600" cy="794373"/>
          </a:xfrm>
        </p:spPr>
        <p:txBody>
          <a:bodyPr/>
          <a:lstStyle/>
          <a:p>
            <a:pPr algn="ctr"/>
            <a:r>
              <a:rPr lang="en-US" dirty="0"/>
              <a:t>Adult Education Program Areas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400810"/>
              </p:ext>
            </p:extLst>
          </p:nvPr>
        </p:nvGraphicFramePr>
        <p:xfrm>
          <a:off x="838200" y="2214187"/>
          <a:ext cx="10765666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0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2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2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46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Historical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Ed</a:t>
                      </a:r>
                      <a:r>
                        <a:rPr lang="en-US" b="1" baseline="0" dirty="0" smtClean="0"/>
                        <a:t> Code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Elementary and Secondary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ESL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Adults with Disabilities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Vocational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Apprenticeship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Older Adults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Parenting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Immigrant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Health and Safety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Home Economics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 86: 2013-2015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Elementary and Secondary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ESL, citizenship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sz="1800" dirty="0" smtClean="0"/>
                        <a:t>Adults with Disabilities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sz="1800" dirty="0" smtClean="0"/>
                        <a:t>Short-term Career Technical Education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sz="1800" dirty="0" smtClean="0"/>
                        <a:t>Pre-apprenticeship Programs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 104: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2015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Elementary and Secondary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ESL, citizenship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Adults with Disabilities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Short-term Career Technical Education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Pre-apprenticeship Programs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Older Adult Programs for Entry into Workforce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smtClean="0"/>
                        <a:t>Programs for Adults to Assist Children to Develop Academic Skills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23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8344"/>
            <a:ext cx="10515600" cy="772733"/>
          </a:xfrm>
        </p:spPr>
        <p:txBody>
          <a:bodyPr/>
          <a:lstStyle/>
          <a:p>
            <a:pPr algn="ctr"/>
            <a:r>
              <a:rPr lang="en-US" dirty="0"/>
              <a:t>AB 104 –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31076"/>
            <a:ext cx="10515600" cy="40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Goal</a:t>
            </a:r>
          </a:p>
          <a:p>
            <a:pPr lvl="1"/>
            <a:r>
              <a:rPr lang="en-US" dirty="0"/>
              <a:t>Better serve the educational needs of California’s adult learners.</a:t>
            </a:r>
          </a:p>
          <a:p>
            <a:pPr lvl="1"/>
            <a:r>
              <a:rPr lang="en-US" dirty="0"/>
              <a:t>Joint effort between the California Department of Education and the California Community Colleges Chancellor’s Office.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Path Forward</a:t>
            </a:r>
          </a:p>
          <a:p>
            <a:pPr lvl="1"/>
            <a:r>
              <a:rPr lang="en-US" dirty="0"/>
              <a:t>Stabilization of current adult education providers. (AKA Maintenance of Effort)</a:t>
            </a:r>
          </a:p>
          <a:p>
            <a:pPr lvl="1"/>
            <a:r>
              <a:rPr lang="en-US" dirty="0"/>
              <a:t>Added services and coverage via consortia of providers</a:t>
            </a:r>
          </a:p>
          <a:p>
            <a:pPr lvl="1"/>
            <a:r>
              <a:rPr lang="en-US" dirty="0"/>
              <a:t>New investment in accountability and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1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845067"/>
              </p:ext>
            </p:extLst>
          </p:nvPr>
        </p:nvGraphicFramePr>
        <p:xfrm>
          <a:off x="3625403" y="1811070"/>
          <a:ext cx="82296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Pentagon 30"/>
          <p:cNvSpPr/>
          <p:nvPr/>
        </p:nvSpPr>
        <p:spPr>
          <a:xfrm>
            <a:off x="3320603" y="2528538"/>
            <a:ext cx="312420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Stabilizes current providers</a:t>
            </a:r>
            <a:endParaRPr lang="en-US" dirty="0"/>
          </a:p>
        </p:txBody>
      </p:sp>
      <p:sp>
        <p:nvSpPr>
          <p:cNvPr id="32" name="Pentagon 31"/>
          <p:cNvSpPr/>
          <p:nvPr/>
        </p:nvSpPr>
        <p:spPr>
          <a:xfrm>
            <a:off x="3244403" y="1940709"/>
            <a:ext cx="3276600" cy="45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Regional coverage via consortia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9645203" y="3468969"/>
            <a:ext cx="2075469" cy="1143653"/>
          </a:xfrm>
          <a:prstGeom prst="roundRect">
            <a:avLst>
              <a:gd name="adj" fmla="val 1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9797603" y="3639870"/>
            <a:ext cx="2075469" cy="1143653"/>
            <a:chOff x="6629400" y="2971800"/>
            <a:chExt cx="2075469" cy="1143653"/>
          </a:xfrm>
        </p:grpSpPr>
        <p:sp>
          <p:nvSpPr>
            <p:cNvPr id="35" name="Rounded Rectangle 34"/>
            <p:cNvSpPr/>
            <p:nvPr/>
          </p:nvSpPr>
          <p:spPr>
            <a:xfrm>
              <a:off x="6629400" y="2971800"/>
              <a:ext cx="2075469" cy="114365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ounded Rectangle 4"/>
            <p:cNvSpPr/>
            <p:nvPr/>
          </p:nvSpPr>
          <p:spPr>
            <a:xfrm>
              <a:off x="6662896" y="3005296"/>
              <a:ext cx="2008477" cy="1076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$25M  for New Accountability and Assessment</a:t>
              </a:r>
              <a:endParaRPr lang="en-US" sz="1600" kern="1200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8121204" y="50876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835337" y="4783523"/>
            <a:ext cx="0" cy="456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894807" y="3331128"/>
            <a:ext cx="2940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835337" y="3331128"/>
            <a:ext cx="0" cy="137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3" y="1776502"/>
            <a:ext cx="2964299" cy="4134901"/>
          </a:xfrm>
        </p:spPr>
        <p:txBody>
          <a:bodyPr/>
          <a:lstStyle/>
          <a:p>
            <a:pPr algn="ctr"/>
            <a:r>
              <a:rPr lang="en-US" dirty="0"/>
              <a:t>Expenditure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336-E20F-4C70-9977-BD776EFAFF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3800"/>
            <a:ext cx="10515600" cy="836066"/>
          </a:xfrm>
        </p:spPr>
        <p:txBody>
          <a:bodyPr/>
          <a:lstStyle/>
          <a:p>
            <a:pPr algn="ctr"/>
            <a:r>
              <a:rPr lang="en-US" dirty="0"/>
              <a:t>Funding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5318"/>
            <a:ext cx="10515600" cy="3871645"/>
          </a:xfrm>
        </p:spPr>
        <p:txBody>
          <a:bodyPr>
            <a:normAutofit/>
          </a:bodyPr>
          <a:lstStyle/>
          <a:p>
            <a:r>
              <a:rPr lang="en-US" dirty="0"/>
              <a:t>~$337 M based on audit of  2012-13 actual K-12 adult education expenditures.</a:t>
            </a:r>
          </a:p>
          <a:p>
            <a:r>
              <a:rPr lang="en-US" dirty="0" smtClean="0"/>
              <a:t>~$</a:t>
            </a:r>
            <a:r>
              <a:rPr lang="en-US" dirty="0"/>
              <a:t>163 allocated to 71 Regional Consortia based on factors specified in AB 104.</a:t>
            </a:r>
          </a:p>
          <a:p>
            <a:pPr lvl="2"/>
            <a:r>
              <a:rPr lang="en-US" dirty="0" smtClean="0"/>
              <a:t>Adult </a:t>
            </a:r>
            <a:r>
              <a:rPr lang="en-US" dirty="0"/>
              <a:t>Population</a:t>
            </a:r>
          </a:p>
          <a:p>
            <a:pPr lvl="2"/>
            <a:r>
              <a:rPr lang="en-US" dirty="0"/>
              <a:t>Employment</a:t>
            </a:r>
          </a:p>
          <a:p>
            <a:pPr lvl="2"/>
            <a:r>
              <a:rPr lang="en-US" dirty="0"/>
              <a:t>ESL (English Learners)</a:t>
            </a:r>
          </a:p>
          <a:p>
            <a:pPr lvl="2"/>
            <a:r>
              <a:rPr lang="en-US" dirty="0"/>
              <a:t>Educational Attainment</a:t>
            </a:r>
          </a:p>
          <a:p>
            <a:pPr lvl="2"/>
            <a:r>
              <a:rPr lang="en-US" dirty="0"/>
              <a:t>Adult Literacy</a:t>
            </a:r>
          </a:p>
          <a:p>
            <a:pPr lvl="2"/>
            <a:r>
              <a:rPr lang="en-US" dirty="0"/>
              <a:t>Poverty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3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7132"/>
            <a:ext cx="10515600" cy="450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MOE Allocations ($337M)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7893"/>
            <a:ext cx="10515600" cy="4172755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/>
              <a:t>LEAs are required to fulfill the following criteria in order to receive an apportionment: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84908(a)(1), be a member of a consortium.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84906(a), have approved an adult education plan that addresses that fiscal year, with detailed information as specified in </a:t>
            </a:r>
            <a:r>
              <a:rPr lang="en-US" sz="5000" i="1" dirty="0"/>
              <a:t>EC</a:t>
            </a:r>
            <a:r>
              <a:rPr lang="en-US" sz="5000" dirty="0"/>
              <a:t> Section 84906(b).</a:t>
            </a:r>
          </a:p>
          <a:p>
            <a:r>
              <a:rPr lang="en-US" sz="5000" dirty="0"/>
              <a:t>Per </a:t>
            </a:r>
            <a:r>
              <a:rPr lang="en-US" sz="5000" i="1" dirty="0"/>
              <a:t>EC</a:t>
            </a:r>
            <a:r>
              <a:rPr lang="en-US" sz="5000" dirty="0"/>
              <a:t> Section 84913, use these funds on only the seven following areas: </a:t>
            </a:r>
          </a:p>
          <a:p>
            <a:pPr lvl="1"/>
            <a:r>
              <a:rPr lang="en-US" sz="5000" dirty="0"/>
              <a:t>Elementary and secondary basic skills, including classes required for a high school diploma;</a:t>
            </a:r>
          </a:p>
          <a:p>
            <a:pPr lvl="1"/>
            <a:r>
              <a:rPr lang="en-US" sz="5000" dirty="0"/>
              <a:t>Programs for immigrants eligible for educational services in citizenship, English as a second language, and workforce preparation;</a:t>
            </a:r>
          </a:p>
          <a:p>
            <a:pPr lvl="1"/>
            <a:r>
              <a:rPr lang="en-US" sz="5000" dirty="0"/>
              <a:t>Programs for adults, including older adults, for entry or reentry into the workforce;</a:t>
            </a:r>
          </a:p>
          <a:p>
            <a:pPr lvl="1"/>
            <a:r>
              <a:rPr lang="en-US" sz="5000" dirty="0"/>
              <a:t>Programs for adults, including older adults, to develop knowledge and skills to assist elementary and secondary school children to succeed academically;</a:t>
            </a:r>
          </a:p>
          <a:p>
            <a:pPr lvl="1"/>
            <a:r>
              <a:rPr lang="en-US" sz="5000" dirty="0"/>
              <a:t>Programs for adults with disabilities;</a:t>
            </a:r>
          </a:p>
          <a:p>
            <a:pPr lvl="1"/>
            <a:r>
              <a:rPr lang="en-US" sz="5000" dirty="0"/>
              <a:t>Short term career technical educational programs with high employment potential;</a:t>
            </a:r>
          </a:p>
          <a:p>
            <a:pPr lvl="1"/>
            <a:r>
              <a:rPr lang="en-US" sz="5000" dirty="0"/>
              <a:t>Programs offering pre-apprenticeship training, in coordination with apprenticeship program(s), as specified</a:t>
            </a:r>
            <a:r>
              <a:rPr lang="en-US" sz="5000" dirty="0" smtClean="0"/>
              <a:t>.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2487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563" y="1712890"/>
            <a:ext cx="10515600" cy="86288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$163M</a:t>
            </a:r>
            <a:br>
              <a:rPr lang="en-US" dirty="0"/>
            </a:br>
            <a:r>
              <a:rPr lang="en-US" dirty="0"/>
              <a:t>Consortia of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12" y="2678905"/>
            <a:ext cx="10515600" cy="3498057"/>
          </a:xfrm>
        </p:spPr>
        <p:txBody>
          <a:bodyPr>
            <a:normAutofit fontScale="77500" lnSpcReduction="20000"/>
          </a:bodyPr>
          <a:lstStyle/>
          <a:p>
            <a:pPr lvl="0">
              <a:defRPr sz="1800"/>
            </a:pPr>
            <a:r>
              <a:rPr lang="en-US" sz="3000" dirty="0"/>
              <a:t>Community College Districts (44 </a:t>
            </a:r>
            <a:r>
              <a:rPr lang="en-US" sz="16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$74,957,386</a:t>
            </a:r>
          </a:p>
          <a:p>
            <a:pPr lvl="0">
              <a:defRPr sz="1800"/>
            </a:pPr>
            <a:r>
              <a:rPr lang="en-US" sz="3200" dirty="0"/>
              <a:t> </a:t>
            </a:r>
            <a:r>
              <a:rPr lang="en-US" sz="3000" dirty="0"/>
              <a:t>K-12 Districts (12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$22,365,842</a:t>
            </a:r>
          </a:p>
          <a:p>
            <a:pPr lvl="0">
              <a:defRPr sz="1800"/>
            </a:pPr>
            <a:r>
              <a:rPr lang="en-US" sz="3000" dirty="0"/>
              <a:t>County Offices of Education (2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$6,525,559</a:t>
            </a:r>
          </a:p>
          <a:p>
            <a:pPr lvl="0">
              <a:defRPr sz="1800"/>
            </a:pPr>
            <a:r>
              <a:rPr lang="en-US" sz="3000" dirty="0"/>
              <a:t>Opt-Out/Direct to Members (7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/>
            </a:pPr>
            <a:r>
              <a:rPr lang="en-US" dirty="0"/>
              <a:t>$43,681,737</a:t>
            </a:r>
          </a:p>
          <a:p>
            <a:pPr lvl="0">
              <a:defRPr sz="1800"/>
            </a:pPr>
            <a:r>
              <a:rPr lang="en-US" sz="3000" dirty="0"/>
              <a:t>Undecided (6 </a:t>
            </a:r>
            <a:r>
              <a:rPr lang="en-US" sz="1400" dirty="0"/>
              <a:t>fiscal agents</a:t>
            </a:r>
            <a:r>
              <a:rPr lang="en-US" sz="3000" dirty="0"/>
              <a:t>)</a:t>
            </a:r>
          </a:p>
          <a:p>
            <a:pPr lvl="1">
              <a:defRPr sz="1800" b="0" i="0"/>
            </a:pPr>
            <a:r>
              <a:rPr lang="en-US" dirty="0"/>
              <a:t>$9,719,476</a:t>
            </a:r>
          </a:p>
          <a:p>
            <a:pPr lvl="0">
              <a:defRPr sz="1800"/>
            </a:pPr>
            <a:r>
              <a:rPr lang="en-US" sz="3000" dirty="0"/>
              <a:t>AB104 Withholding</a:t>
            </a:r>
          </a:p>
          <a:p>
            <a:pPr lvl="1">
              <a:defRPr sz="1800"/>
            </a:pPr>
            <a:r>
              <a:rPr lang="en-US" dirty="0"/>
              <a:t>$5,000,000</a:t>
            </a:r>
          </a:p>
          <a:p>
            <a:endParaRPr lang="en-US" dirty="0"/>
          </a:p>
        </p:txBody>
      </p:sp>
      <p:pic>
        <p:nvPicPr>
          <p:cNvPr id="4" name="image3.png" descr="CCC_RegionalMap15.pn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7558323" y="2835918"/>
            <a:ext cx="2590800" cy="318403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946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619"/>
            <a:ext cx="10515600" cy="8052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Adult Education Block Grant Reporting Toolkit Consortia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4019"/>
            <a:ext cx="10515600" cy="35429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3 year Consortium Plan amendment </a:t>
            </a:r>
          </a:p>
          <a:p>
            <a:r>
              <a:rPr lang="en-US" dirty="0"/>
              <a:t>Annual Plan for 2015-16 </a:t>
            </a:r>
          </a:p>
          <a:p>
            <a:r>
              <a:rPr lang="en-US" dirty="0"/>
              <a:t>Governance Plan</a:t>
            </a:r>
          </a:p>
          <a:p>
            <a:r>
              <a:rPr lang="en-US" dirty="0"/>
              <a:t>AB104 Member Allocation Form</a:t>
            </a:r>
          </a:p>
          <a:p>
            <a:r>
              <a:rPr lang="en-US" dirty="0"/>
              <a:t>Consortia Quarterly Expenditure and Progress Reporting</a:t>
            </a:r>
          </a:p>
          <a:p>
            <a:r>
              <a:rPr lang="en-US" dirty="0"/>
              <a:t>Consortia Performance Tracking &amp; Reporting</a:t>
            </a:r>
          </a:p>
          <a:p>
            <a:r>
              <a:rPr lang="en-US" dirty="0"/>
              <a:t>Consortia Student Enrollment Tracking &amp; Reporting</a:t>
            </a:r>
          </a:p>
          <a:p>
            <a:r>
              <a:rPr lang="en-US" dirty="0"/>
              <a:t>Organizational </a:t>
            </a:r>
            <a:r>
              <a:rPr lang="en-US" dirty="0" smtClean="0"/>
              <a:t>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9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397D6A6-657F-4ACD-B1AF-0A9BE08D474B}" vid="{DB94F3C3-35FB-442E-934E-FF50E2314CF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397D6A6-657F-4ACD-B1AF-0A9BE08D474B}" vid="{F6AD71C6-E638-49E8-BF7A-3FF93D4933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2404A1-A243-44E0-8DF0-35EF6483337E}"/>
</file>

<file path=customXml/itemProps2.xml><?xml version="1.0" encoding="utf-8"?>
<ds:datastoreItem xmlns:ds="http://schemas.openxmlformats.org/officeDocument/2006/customXml" ds:itemID="{1C394213-7F22-446C-8458-F825258A2062}"/>
</file>

<file path=customXml/itemProps3.xml><?xml version="1.0" encoding="utf-8"?>
<ds:datastoreItem xmlns:ds="http://schemas.openxmlformats.org/officeDocument/2006/customXml" ds:itemID="{BB3760C3-F7FB-4D57-BF2A-0BB75FF9918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735</Words>
  <Application>Microsoft Office PowerPoint</Application>
  <PresentationFormat>Widescreen</PresentationFormat>
  <Paragraphs>122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Custom Design</vt:lpstr>
      <vt:lpstr>Adult Education Block Grant Assembly Bill 104</vt:lpstr>
      <vt:lpstr>Adult Education Trends</vt:lpstr>
      <vt:lpstr>Adult Education Program Areas</vt:lpstr>
      <vt:lpstr>AB 104 – Funding</vt:lpstr>
      <vt:lpstr>Expenditure Plan</vt:lpstr>
      <vt:lpstr>Funding Breakdown</vt:lpstr>
      <vt:lpstr>MOE Allocations ($337M)</vt:lpstr>
      <vt:lpstr>$163M Consortia of Providers</vt:lpstr>
      <vt:lpstr>Adult Education Block Grant Reporting Toolkit Consortia Requirements</vt:lpstr>
      <vt:lpstr>aebg@cccco.edu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McGriff</dc:creator>
  <cp:lastModifiedBy>Nancy O'Neill</cp:lastModifiedBy>
  <cp:revision>7</cp:revision>
  <dcterms:created xsi:type="dcterms:W3CDTF">2015-10-01T12:57:58Z</dcterms:created>
  <dcterms:modified xsi:type="dcterms:W3CDTF">2017-12-13T21:56:22Z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