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2.xml" ContentType="application/vnd.openxmlformats-officedocument.presentationml.slideLayout+xml"/>
  <Override PartName="/ppt/slideLayouts/slideLayout38.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681" r:id="rId3"/>
  </p:sldMasterIdLst>
  <p:notesMasterIdLst>
    <p:notesMasterId r:id="rId54"/>
  </p:notesMasterIdLst>
  <p:sldIdLst>
    <p:sldId id="448" r:id="rId4"/>
    <p:sldId id="514" r:id="rId5"/>
    <p:sldId id="605" r:id="rId6"/>
    <p:sldId id="613" r:id="rId7"/>
    <p:sldId id="612" r:id="rId8"/>
    <p:sldId id="515" r:id="rId9"/>
    <p:sldId id="516" r:id="rId10"/>
    <p:sldId id="530" r:id="rId11"/>
    <p:sldId id="577" r:id="rId12"/>
    <p:sldId id="519" r:id="rId13"/>
    <p:sldId id="597" r:id="rId14"/>
    <p:sldId id="425" r:id="rId15"/>
    <p:sldId id="375" r:id="rId16"/>
    <p:sldId id="599" r:id="rId17"/>
    <p:sldId id="600" r:id="rId18"/>
    <p:sldId id="603" r:id="rId19"/>
    <p:sldId id="604" r:id="rId20"/>
    <p:sldId id="601" r:id="rId21"/>
    <p:sldId id="602" r:id="rId22"/>
    <p:sldId id="426" r:id="rId23"/>
    <p:sldId id="398" r:id="rId24"/>
    <p:sldId id="559" r:id="rId25"/>
    <p:sldId id="430" r:id="rId26"/>
    <p:sldId id="538" r:id="rId27"/>
    <p:sldId id="595" r:id="rId28"/>
    <p:sldId id="542" r:id="rId29"/>
    <p:sldId id="534" r:id="rId30"/>
    <p:sldId id="555" r:id="rId31"/>
    <p:sldId id="596" r:id="rId32"/>
    <p:sldId id="554" r:id="rId33"/>
    <p:sldId id="556" r:id="rId34"/>
    <p:sldId id="590" r:id="rId35"/>
    <p:sldId id="558" r:id="rId36"/>
    <p:sldId id="608" r:id="rId37"/>
    <p:sldId id="568" r:id="rId38"/>
    <p:sldId id="502" r:id="rId39"/>
    <p:sldId id="607" r:id="rId40"/>
    <p:sldId id="560" r:id="rId41"/>
    <p:sldId id="571" r:id="rId42"/>
    <p:sldId id="561" r:id="rId43"/>
    <p:sldId id="562" r:id="rId44"/>
    <p:sldId id="572" r:id="rId45"/>
    <p:sldId id="563" r:id="rId46"/>
    <p:sldId id="564" r:id="rId47"/>
    <p:sldId id="565" r:id="rId48"/>
    <p:sldId id="566" r:id="rId49"/>
    <p:sldId id="573" r:id="rId50"/>
    <p:sldId id="611" r:id="rId51"/>
    <p:sldId id="424" r:id="rId52"/>
    <p:sldId id="491" r:id="rId53"/>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5" autoAdjust="0"/>
    <p:restoredTop sz="93837" autoAdjust="0"/>
  </p:normalViewPr>
  <p:slideViewPr>
    <p:cSldViewPr snapToGrid="0">
      <p:cViewPr varScale="1">
        <p:scale>
          <a:sx n="77" d="100"/>
          <a:sy n="77" d="100"/>
        </p:scale>
        <p:origin x="1080" y="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customXml" Target="../customXml/item3.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CE8-4780-805E-6A0B626AA5B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CE8-4780-805E-6A0B626AA5BC}"/>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CE8-4780-805E-6A0B626AA5BC}"/>
            </c:ext>
          </c:extLst>
        </c:ser>
        <c:dLbls>
          <c:showLegendKey val="0"/>
          <c:showVal val="0"/>
          <c:showCatName val="0"/>
          <c:showSerName val="0"/>
          <c:showPercent val="0"/>
          <c:showBubbleSize val="0"/>
        </c:dLbls>
        <c:gapWidth val="219"/>
        <c:overlap val="-27"/>
        <c:axId val="1317889167"/>
        <c:axId val="1317883759"/>
      </c:barChart>
      <c:catAx>
        <c:axId val="131788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7883759"/>
        <c:crosses val="autoZero"/>
        <c:auto val="1"/>
        <c:lblAlgn val="ctr"/>
        <c:lblOffset val="100"/>
        <c:noMultiLvlLbl val="0"/>
      </c:catAx>
      <c:valAx>
        <c:axId val="1317883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78891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Learning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smtClean="0"/>
            <a:t>HSE/HS Diploma</a:t>
          </a:r>
          <a:endParaRPr lang="en-US" dirty="0"/>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smtClean="0"/>
            <a:t>Post-Secondary</a:t>
          </a:r>
          <a:endParaRPr lang="en-US" dirty="0"/>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smtClean="0"/>
            <a:t>Enter Employment</a:t>
          </a:r>
          <a:endParaRPr lang="en-US" dirty="0"/>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smtClean="0"/>
            <a:t>Increase Wages</a:t>
          </a:r>
          <a:endParaRPr lang="en-US" dirty="0"/>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t>Transition Post-Sec</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8734" custLinFactNeighborY="-20551">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4466" custLinFactNeighborY="-5875">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977" custLinFactNeighborY="-5478">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7340" custLinFactNeighborY="-5461">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281024" y="164084"/>
          <a:ext cx="2284246" cy="9544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Learning Gains</a:t>
          </a:r>
          <a:endParaRPr lang="en-US" sz="2600" kern="1200" dirty="0"/>
        </a:p>
      </dsp:txBody>
      <dsp:txXfrm>
        <a:off x="281024" y="164084"/>
        <a:ext cx="2284246" cy="954417"/>
      </dsp:txXfrm>
    </dsp:sp>
    <dsp:sp modelId="{7F0345D2-78B0-4243-9FA6-7D146E870178}">
      <dsp:nvSpPr>
        <dsp:cNvPr id="0" name=""/>
        <dsp:cNvSpPr/>
      </dsp:nvSpPr>
      <dsp:spPr>
        <a:xfrm>
          <a:off x="4022213" y="158322"/>
          <a:ext cx="2284246" cy="9544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HSE/HS Diploma</a:t>
          </a:r>
          <a:endParaRPr lang="en-US" sz="2600" kern="1200" dirty="0"/>
        </a:p>
      </dsp:txBody>
      <dsp:txXfrm>
        <a:off x="4022213" y="158322"/>
        <a:ext cx="2284246" cy="954417"/>
      </dsp:txXfrm>
    </dsp:sp>
    <dsp:sp modelId="{D0557916-BA6E-4A5D-A9CB-F6558D6385F4}">
      <dsp:nvSpPr>
        <dsp:cNvPr id="0" name=""/>
        <dsp:cNvSpPr/>
      </dsp:nvSpPr>
      <dsp:spPr>
        <a:xfrm>
          <a:off x="7779646" y="155832"/>
          <a:ext cx="2284246" cy="95441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Post-Secondary</a:t>
          </a:r>
          <a:endParaRPr lang="en-US" sz="2600" kern="1200" dirty="0"/>
        </a:p>
      </dsp:txBody>
      <dsp:txXfrm>
        <a:off x="7779646" y="155832"/>
        <a:ext cx="2284246" cy="954417"/>
      </dsp:txXfrm>
    </dsp:sp>
    <dsp:sp modelId="{D117BF28-B3F7-4E3B-B083-43BC2A6E9767}">
      <dsp:nvSpPr>
        <dsp:cNvPr id="0" name=""/>
        <dsp:cNvSpPr/>
      </dsp:nvSpPr>
      <dsp:spPr>
        <a:xfrm>
          <a:off x="1846226" y="3348393"/>
          <a:ext cx="2284246" cy="10498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Enter Employment</a:t>
          </a:r>
          <a:endParaRPr lang="en-US" sz="2600" kern="1200" dirty="0"/>
        </a:p>
      </dsp:txBody>
      <dsp:txXfrm>
        <a:off x="1846226" y="3348393"/>
        <a:ext cx="2284246" cy="1049894"/>
      </dsp:txXfrm>
    </dsp:sp>
    <dsp:sp modelId="{A942D91C-A410-4FFE-8163-C7B8B44CB2F3}">
      <dsp:nvSpPr>
        <dsp:cNvPr id="0" name=""/>
        <dsp:cNvSpPr/>
      </dsp:nvSpPr>
      <dsp:spPr>
        <a:xfrm>
          <a:off x="5495400" y="3376638"/>
          <a:ext cx="2284246" cy="10498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Increase Wages</a:t>
          </a:r>
          <a:endParaRPr lang="en-US" sz="2600" kern="1200" dirty="0"/>
        </a:p>
      </dsp:txBody>
      <dsp:txXfrm>
        <a:off x="5495400" y="3376638"/>
        <a:ext cx="2284246" cy="1049894"/>
      </dsp:txXfrm>
    </dsp:sp>
    <dsp:sp modelId="{88D8DF11-C416-4642-A7D9-8DF5EF240186}">
      <dsp:nvSpPr>
        <dsp:cNvPr id="0" name=""/>
        <dsp:cNvSpPr/>
      </dsp:nvSpPr>
      <dsp:spPr>
        <a:xfrm>
          <a:off x="9127024" y="3377847"/>
          <a:ext cx="2284246" cy="104989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Transition Post-Sec</a:t>
          </a:r>
          <a:endParaRPr lang="en-US" sz="2600" kern="1200" dirty="0"/>
        </a:p>
      </dsp:txBody>
      <dsp:txXfrm>
        <a:off x="9127024" y="3377847"/>
        <a:ext cx="2284246" cy="10498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95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774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CASAS 2010</a:t>
            </a:r>
            <a:endParaRPr lang="en-US"/>
          </a:p>
        </p:txBody>
      </p:sp>
      <p:sp>
        <p:nvSpPr>
          <p:cNvPr id="5" name="Slide Number Placeholder 4"/>
          <p:cNvSpPr>
            <a:spLocks noGrp="1"/>
          </p:cNvSpPr>
          <p:nvPr>
            <p:ph type="sldNum" sz="quarter" idx="11"/>
          </p:nvPr>
        </p:nvSpPr>
        <p:spPr/>
        <p:txBody>
          <a:bodyPr/>
          <a:lstStyle/>
          <a:p>
            <a:pPr>
              <a:defRPr/>
            </a:pPr>
            <a:fld id="{1B6F0C87-5BFC-48AF-A56F-709598CF344F}" type="slidenum">
              <a:rPr lang="en-US" smtClean="0"/>
              <a:pPr>
                <a:defRPr/>
              </a:pPr>
              <a:t>21</a:t>
            </a:fld>
            <a:endParaRPr lang="en-US"/>
          </a:p>
        </p:txBody>
      </p:sp>
    </p:spTree>
    <p:extLst>
      <p:ext uri="{BB962C8B-B14F-4D97-AF65-F5344CB8AC3E}">
        <p14:creationId xmlns:p14="http://schemas.microsoft.com/office/powerpoint/2010/main" val="234241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64986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90600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70B538-9B8B-498C-93AD-75015718C06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74847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70B538-9B8B-498C-93AD-75015718C06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302564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70B538-9B8B-498C-93AD-75015718C06C}"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962394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0B538-9B8B-498C-93AD-75015718C06C}"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772646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0B538-9B8B-498C-93AD-75015718C06C}"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428973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270B538-9B8B-498C-93AD-75015718C06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215640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117702183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270B538-9B8B-498C-93AD-75015718C06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10416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4000527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B538-9B8B-498C-93AD-75015718C06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E9AD-09EE-48B3-A1E6-4FBAB907CD3D}" type="slidenum">
              <a:rPr lang="en-US" smtClean="0"/>
              <a:t>‹#›</a:t>
            </a:fld>
            <a:endParaRPr lang="en-US"/>
          </a:p>
        </p:txBody>
      </p:sp>
    </p:spTree>
    <p:extLst>
      <p:ext uri="{BB962C8B-B14F-4D97-AF65-F5344CB8AC3E}">
        <p14:creationId xmlns:p14="http://schemas.microsoft.com/office/powerpoint/2010/main" val="3063180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 y="0"/>
            <a:ext cx="13004800" cy="97536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080" y="962338"/>
            <a:ext cx="2821578" cy="837067"/>
          </a:xfrm>
          <a:prstGeom prst="rect">
            <a:avLst/>
          </a:prstGeom>
        </p:spPr>
      </p:pic>
      <p:sp>
        <p:nvSpPr>
          <p:cNvPr id="12" name="Title 1"/>
          <p:cNvSpPr>
            <a:spLocks noGrp="1"/>
          </p:cNvSpPr>
          <p:nvPr>
            <p:ph type="ctrTitle" hasCustomPrompt="1"/>
          </p:nvPr>
        </p:nvSpPr>
        <p:spPr>
          <a:xfrm>
            <a:off x="812801" y="2346052"/>
            <a:ext cx="6430151" cy="3826931"/>
          </a:xfrm>
          <a:ln>
            <a:noFill/>
          </a:ln>
        </p:spPr>
        <p:txBody>
          <a:bodyPr anchor="b">
            <a:normAutofit/>
          </a:bodyPr>
          <a:lstStyle>
            <a:lvl1pPr algn="l" fontAlgn="b">
              <a:lnSpc>
                <a:spcPct val="85000"/>
              </a:lnSpc>
              <a:defRPr sz="5404"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812801" y="6610776"/>
            <a:ext cx="6430151" cy="1913843"/>
          </a:xfrm>
          <a:ln>
            <a:noFill/>
          </a:ln>
        </p:spPr>
        <p:txBody>
          <a:bodyPr/>
          <a:lstStyle>
            <a:lvl1pPr marL="0" indent="0" algn="l" fontAlgn="t">
              <a:lnSpc>
                <a:spcPct val="90000"/>
              </a:lnSpc>
              <a:buNone/>
              <a:defRPr sz="2560" b="1" baseline="0">
                <a:solidFill>
                  <a:schemeClr val="accent1"/>
                </a:solidFill>
                <a:latin typeface="Corbel" charset="0"/>
                <a:ea typeface="Corbel" charset="0"/>
                <a:cs typeface="Corbel" charset="0"/>
              </a:defRPr>
            </a:lvl1pPr>
            <a:lvl2pPr marL="487661" indent="0" algn="ctr">
              <a:buNone/>
              <a:defRPr sz="2133"/>
            </a:lvl2pPr>
            <a:lvl3pPr marL="975321" indent="0" algn="ctr">
              <a:buNone/>
              <a:defRPr sz="1991"/>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dirty="0"/>
              <a:t>This is the area for Subtitle text. It can also be used for intro text. If not used, move the title text box lower down the slide.</a:t>
            </a:r>
          </a:p>
        </p:txBody>
      </p:sp>
    </p:spTree>
    <p:extLst>
      <p:ext uri="{BB962C8B-B14F-4D97-AF65-F5344CB8AC3E}">
        <p14:creationId xmlns:p14="http://schemas.microsoft.com/office/powerpoint/2010/main" val="1159188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080" y="962338"/>
            <a:ext cx="2821578" cy="837067"/>
          </a:xfrm>
          <a:prstGeom prst="rect">
            <a:avLst/>
          </a:prstGeom>
        </p:spPr>
      </p:pic>
      <p:sp>
        <p:nvSpPr>
          <p:cNvPr id="14" name="Title 1"/>
          <p:cNvSpPr>
            <a:spLocks noGrp="1"/>
          </p:cNvSpPr>
          <p:nvPr>
            <p:ph type="ctrTitle" hasCustomPrompt="1"/>
          </p:nvPr>
        </p:nvSpPr>
        <p:spPr>
          <a:xfrm>
            <a:off x="811174" y="2203596"/>
            <a:ext cx="6690233" cy="3961649"/>
          </a:xfrm>
          <a:ln>
            <a:noFill/>
          </a:ln>
        </p:spPr>
        <p:txBody>
          <a:bodyPr anchor="b">
            <a:normAutofit/>
          </a:bodyPr>
          <a:lstStyle>
            <a:lvl1pPr algn="l" fontAlgn="b">
              <a:lnSpc>
                <a:spcPct val="85000"/>
              </a:lnSpc>
              <a:defRPr sz="5404"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811175" y="6610773"/>
            <a:ext cx="6431780" cy="1613559"/>
          </a:xfrm>
          <a:ln>
            <a:noFill/>
          </a:ln>
        </p:spPr>
        <p:txBody>
          <a:bodyPr/>
          <a:lstStyle>
            <a:lvl1pPr marL="0" indent="0" algn="l" fontAlgn="t">
              <a:buNone/>
              <a:defRPr sz="2560" b="1" baseline="0">
                <a:solidFill>
                  <a:schemeClr val="accent1"/>
                </a:solidFill>
                <a:latin typeface="Corbel" charset="0"/>
                <a:ea typeface="Corbel" charset="0"/>
                <a:cs typeface="Corbel" charset="0"/>
              </a:defRPr>
            </a:lvl1pPr>
            <a:lvl2pPr marL="487661" indent="0" algn="ctr">
              <a:buNone/>
              <a:defRPr sz="2133"/>
            </a:lvl2pPr>
            <a:lvl3pPr marL="975321" indent="0" algn="ctr">
              <a:buNone/>
              <a:defRPr sz="1991"/>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357121" y="2275842"/>
            <a:ext cx="4885831" cy="3826931"/>
          </a:xfrm>
          <a:prstGeom prst="rect">
            <a:avLst/>
          </a:prstGeom>
        </p:spPr>
        <p:txBody>
          <a:bodyPr vert="horz" lIns="97536" tIns="48768" rIns="97536" bIns="48768"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404" dirty="0">
              <a:solidFill>
                <a:srgbClr val="405461"/>
              </a:solidFill>
            </a:endParaRPr>
          </a:p>
        </p:txBody>
      </p:sp>
    </p:spTree>
    <p:extLst>
      <p:ext uri="{BB962C8B-B14F-4D97-AF65-F5344CB8AC3E}">
        <p14:creationId xmlns:p14="http://schemas.microsoft.com/office/powerpoint/2010/main" val="612061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080" y="962338"/>
            <a:ext cx="2821578" cy="837067"/>
          </a:xfrm>
          <a:prstGeom prst="rect">
            <a:avLst/>
          </a:prstGeom>
        </p:spPr>
      </p:pic>
      <p:sp>
        <p:nvSpPr>
          <p:cNvPr id="14" name="Title 1"/>
          <p:cNvSpPr>
            <a:spLocks noGrp="1"/>
          </p:cNvSpPr>
          <p:nvPr>
            <p:ph type="ctrTitle" hasCustomPrompt="1"/>
          </p:nvPr>
        </p:nvSpPr>
        <p:spPr>
          <a:xfrm>
            <a:off x="811175" y="2104511"/>
            <a:ext cx="8803090" cy="3961649"/>
          </a:xfrm>
          <a:ln>
            <a:noFill/>
          </a:ln>
        </p:spPr>
        <p:txBody>
          <a:bodyPr anchor="b">
            <a:normAutofit/>
          </a:bodyPr>
          <a:lstStyle>
            <a:lvl1pPr algn="l" fontAlgn="b">
              <a:lnSpc>
                <a:spcPct val="85000"/>
              </a:lnSpc>
              <a:defRPr sz="5404"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811175" y="6660323"/>
            <a:ext cx="8803090" cy="1613559"/>
          </a:xfrm>
          <a:ln>
            <a:noFill/>
          </a:ln>
        </p:spPr>
        <p:txBody>
          <a:bodyPr/>
          <a:lstStyle>
            <a:lvl1pPr marL="0" indent="0" algn="l" fontAlgn="t">
              <a:buNone/>
              <a:defRPr sz="2560" b="1" baseline="0">
                <a:solidFill>
                  <a:schemeClr val="accent1"/>
                </a:solidFill>
                <a:latin typeface="Corbel" charset="0"/>
                <a:ea typeface="Corbel" charset="0"/>
                <a:cs typeface="Corbel" charset="0"/>
              </a:defRPr>
            </a:lvl1pPr>
            <a:lvl2pPr marL="487661" indent="0" algn="ctr">
              <a:buNone/>
              <a:defRPr sz="2133"/>
            </a:lvl2pPr>
            <a:lvl3pPr marL="975321" indent="0" algn="ctr">
              <a:buNone/>
              <a:defRPr sz="1991"/>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357121" y="2275842"/>
            <a:ext cx="4885831" cy="3826931"/>
          </a:xfrm>
          <a:prstGeom prst="rect">
            <a:avLst/>
          </a:prstGeom>
        </p:spPr>
        <p:txBody>
          <a:bodyPr vert="horz" lIns="97536" tIns="48768" rIns="97536" bIns="48768"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404" dirty="0">
              <a:solidFill>
                <a:srgbClr val="405461"/>
              </a:solidFill>
            </a:endParaRPr>
          </a:p>
        </p:txBody>
      </p:sp>
    </p:spTree>
    <p:extLst>
      <p:ext uri="{BB962C8B-B14F-4D97-AF65-F5344CB8AC3E}">
        <p14:creationId xmlns:p14="http://schemas.microsoft.com/office/powerpoint/2010/main" val="2582760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3463" y="377587"/>
            <a:ext cx="1846218" cy="547711"/>
          </a:xfrm>
          <a:prstGeom prst="rect">
            <a:avLst/>
          </a:prstGeom>
        </p:spPr>
      </p:pic>
      <p:sp>
        <p:nvSpPr>
          <p:cNvPr id="16" name="Title 1"/>
          <p:cNvSpPr txBox="1">
            <a:spLocks/>
          </p:cNvSpPr>
          <p:nvPr userDrawn="1"/>
        </p:nvSpPr>
        <p:spPr>
          <a:xfrm>
            <a:off x="2357121" y="2275842"/>
            <a:ext cx="4885831" cy="3826931"/>
          </a:xfrm>
          <a:prstGeom prst="rect">
            <a:avLst/>
          </a:prstGeom>
        </p:spPr>
        <p:txBody>
          <a:bodyPr vert="horz" lIns="97536" tIns="48768" rIns="97536" bIns="48768"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404" dirty="0">
              <a:solidFill>
                <a:srgbClr val="405461"/>
              </a:solidFill>
            </a:endParaRPr>
          </a:p>
        </p:txBody>
      </p:sp>
      <p:sp>
        <p:nvSpPr>
          <p:cNvPr id="14" name="Title 1"/>
          <p:cNvSpPr>
            <a:spLocks noGrp="1"/>
          </p:cNvSpPr>
          <p:nvPr>
            <p:ph type="ctrTitle" hasCustomPrompt="1"/>
          </p:nvPr>
        </p:nvSpPr>
        <p:spPr>
          <a:xfrm>
            <a:off x="1182738" y="3013808"/>
            <a:ext cx="9650725" cy="2287199"/>
          </a:xfrm>
          <a:ln>
            <a:noFill/>
          </a:ln>
        </p:spPr>
        <p:txBody>
          <a:bodyPr anchor="t" anchorCtr="0">
            <a:noAutofit/>
          </a:bodyPr>
          <a:lstStyle>
            <a:lvl1pPr algn="l" fontAlgn="t">
              <a:lnSpc>
                <a:spcPct val="85000"/>
              </a:lnSpc>
              <a:defRPr sz="4835"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2022712" y="5605141"/>
            <a:ext cx="8810753" cy="1613559"/>
          </a:xfrm>
          <a:ln>
            <a:noFill/>
          </a:ln>
        </p:spPr>
        <p:txBody>
          <a:bodyPr>
            <a:noAutofit/>
          </a:bodyPr>
          <a:lstStyle>
            <a:lvl1pPr marL="0" indent="0" algn="l" fontAlgn="t">
              <a:lnSpc>
                <a:spcPct val="100000"/>
              </a:lnSpc>
              <a:buNone/>
              <a:defRPr sz="2844" b="1" baseline="0">
                <a:solidFill>
                  <a:schemeClr val="tx2"/>
                </a:solidFill>
                <a:latin typeface="Corbel" charset="0"/>
                <a:ea typeface="Corbel" charset="0"/>
                <a:cs typeface="Corbel" charset="0"/>
              </a:defRPr>
            </a:lvl1pPr>
            <a:lvl2pPr marL="487661" indent="0" algn="ctr">
              <a:buNone/>
              <a:defRPr sz="2133"/>
            </a:lvl2pPr>
            <a:lvl3pPr marL="975321" indent="0" algn="ctr">
              <a:buNone/>
              <a:defRPr sz="1991"/>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dirty="0"/>
              <a:t>Indented Section Subtitle or section intro text. Remove if not needed.</a:t>
            </a:r>
          </a:p>
        </p:txBody>
      </p:sp>
      <p:sp>
        <p:nvSpPr>
          <p:cNvPr id="18" name="Slide Number Placeholder 5"/>
          <p:cNvSpPr>
            <a:spLocks noGrp="1"/>
          </p:cNvSpPr>
          <p:nvPr>
            <p:ph type="sldNum" sz="quarter" idx="12"/>
          </p:nvPr>
        </p:nvSpPr>
        <p:spPr>
          <a:xfrm>
            <a:off x="302566" y="8933340"/>
            <a:ext cx="434267" cy="416548"/>
          </a:xfrm>
        </p:spPr>
        <p:txBody>
          <a:bodyPr anchor="ctr" anchorCtr="1"/>
          <a:lstStyle>
            <a:lvl1pPr algn="l">
              <a:defRPr sz="1422" b="1">
                <a:solidFill>
                  <a:schemeClr val="accent1"/>
                </a:solidFill>
                <a:latin typeface="Trebuchet MS" charset="0"/>
                <a:ea typeface="Trebuchet MS" charset="0"/>
                <a:cs typeface="Trebuchet MS" charset="0"/>
              </a:defRPr>
            </a:lvl1pPr>
          </a:lstStyle>
          <a:p>
            <a:fld id="{EB5F17B8-507F-E644-928E-C5CCEC3C812F}" type="slidenum">
              <a:rPr lang="en-US" smtClean="0">
                <a:solidFill>
                  <a:srgbClr val="137B7B"/>
                </a:solidFill>
              </a:rPr>
              <a:pPr/>
              <a:t>‹#›</a:t>
            </a:fld>
            <a:endParaRPr lang="en-US" dirty="0">
              <a:solidFill>
                <a:srgbClr val="137B7B"/>
              </a:solidFill>
            </a:endParaRPr>
          </a:p>
        </p:txBody>
      </p:sp>
    </p:spTree>
    <p:extLst>
      <p:ext uri="{BB962C8B-B14F-4D97-AF65-F5344CB8AC3E}">
        <p14:creationId xmlns:p14="http://schemas.microsoft.com/office/powerpoint/2010/main" val="2386554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 y="0"/>
            <a:ext cx="13004800" cy="97536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732" y="377587"/>
            <a:ext cx="1846218" cy="547711"/>
          </a:xfrm>
          <a:prstGeom prst="rect">
            <a:avLst/>
          </a:prstGeom>
        </p:spPr>
      </p:pic>
      <p:sp>
        <p:nvSpPr>
          <p:cNvPr id="16" name="Title 1"/>
          <p:cNvSpPr txBox="1">
            <a:spLocks/>
          </p:cNvSpPr>
          <p:nvPr userDrawn="1"/>
        </p:nvSpPr>
        <p:spPr>
          <a:xfrm>
            <a:off x="2357121" y="2275842"/>
            <a:ext cx="4885831" cy="3826931"/>
          </a:xfrm>
          <a:prstGeom prst="rect">
            <a:avLst/>
          </a:prstGeom>
        </p:spPr>
        <p:txBody>
          <a:bodyPr vert="horz" lIns="97536" tIns="48768" rIns="97536" bIns="48768"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404" dirty="0">
              <a:solidFill>
                <a:srgbClr val="405461"/>
              </a:solidFill>
            </a:endParaRPr>
          </a:p>
        </p:txBody>
      </p:sp>
      <p:sp>
        <p:nvSpPr>
          <p:cNvPr id="14" name="Title 1"/>
          <p:cNvSpPr>
            <a:spLocks noGrp="1"/>
          </p:cNvSpPr>
          <p:nvPr>
            <p:ph type="ctrTitle" hasCustomPrompt="1"/>
          </p:nvPr>
        </p:nvSpPr>
        <p:spPr>
          <a:xfrm>
            <a:off x="1182741" y="3013808"/>
            <a:ext cx="8803090" cy="2287199"/>
          </a:xfrm>
          <a:ln>
            <a:noFill/>
          </a:ln>
        </p:spPr>
        <p:txBody>
          <a:bodyPr anchor="t" anchorCtr="0">
            <a:noAutofit/>
          </a:bodyPr>
          <a:lstStyle>
            <a:lvl1pPr algn="l" fontAlgn="t">
              <a:lnSpc>
                <a:spcPct val="85000"/>
              </a:lnSpc>
              <a:defRPr sz="4835"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2022711" y="5605141"/>
            <a:ext cx="7628709" cy="1613559"/>
          </a:xfrm>
        </p:spPr>
        <p:txBody>
          <a:bodyPr>
            <a:noAutofit/>
          </a:bodyPr>
          <a:lstStyle>
            <a:lvl1pPr marL="0" indent="0" algn="l" fontAlgn="t">
              <a:lnSpc>
                <a:spcPct val="95000"/>
              </a:lnSpc>
              <a:buNone/>
              <a:defRPr sz="2844" b="1" baseline="0">
                <a:solidFill>
                  <a:schemeClr val="tx2"/>
                </a:solidFill>
                <a:latin typeface="Corbel" charset="0"/>
                <a:ea typeface="Corbel" charset="0"/>
                <a:cs typeface="Corbel" charset="0"/>
              </a:defRPr>
            </a:lvl1pPr>
            <a:lvl2pPr marL="487661" indent="0" algn="ctr">
              <a:buNone/>
              <a:defRPr sz="2133"/>
            </a:lvl2pPr>
            <a:lvl3pPr marL="975321" indent="0" algn="ctr">
              <a:buNone/>
              <a:defRPr sz="1991"/>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390919" y="8928512"/>
            <a:ext cx="434267" cy="416548"/>
          </a:xfrm>
          <a:prstGeom prst="rect">
            <a:avLst/>
          </a:prstGeom>
        </p:spPr>
        <p:txBody>
          <a:bodyPr anchor="ctr" anchorCtr="1"/>
          <a:lstStyle>
            <a:lvl1pPr algn="l">
              <a:defRPr sz="1422" b="1">
                <a:solidFill>
                  <a:schemeClr val="bg1"/>
                </a:solidFill>
                <a:latin typeface="Trebuchet MS" charset="0"/>
                <a:ea typeface="Trebuchet MS" charset="0"/>
                <a:cs typeface="Trebuchet MS" charset="0"/>
              </a:defRPr>
            </a:lvl1pPr>
          </a:lstStyle>
          <a:p>
            <a:fld id="{EB5F17B8-507F-E644-928E-C5CCEC3C812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50740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16" name="Title 1"/>
          <p:cNvSpPr txBox="1">
            <a:spLocks/>
          </p:cNvSpPr>
          <p:nvPr userDrawn="1"/>
        </p:nvSpPr>
        <p:spPr>
          <a:xfrm>
            <a:off x="2357121" y="2275842"/>
            <a:ext cx="4885831" cy="3826931"/>
          </a:xfrm>
          <a:prstGeom prst="rect">
            <a:avLst/>
          </a:prstGeom>
        </p:spPr>
        <p:txBody>
          <a:bodyPr vert="horz" lIns="97536" tIns="48768" rIns="97536" bIns="48768"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404" dirty="0">
              <a:solidFill>
                <a:srgbClr val="405461"/>
              </a:solidFill>
            </a:endParaRPr>
          </a:p>
        </p:txBody>
      </p:sp>
      <p:sp>
        <p:nvSpPr>
          <p:cNvPr id="18" name="Slide Number Placeholder 5"/>
          <p:cNvSpPr>
            <a:spLocks noGrp="1"/>
          </p:cNvSpPr>
          <p:nvPr>
            <p:ph type="sldNum" sz="quarter" idx="12"/>
          </p:nvPr>
        </p:nvSpPr>
        <p:spPr>
          <a:xfrm>
            <a:off x="310831" y="8938587"/>
            <a:ext cx="434267" cy="416548"/>
          </a:xfrm>
        </p:spPr>
        <p:txBody>
          <a:bodyPr anchor="ctr" anchorCtr="1"/>
          <a:lstStyle>
            <a:lvl1pPr algn="l">
              <a:defRPr sz="1422" b="1">
                <a:solidFill>
                  <a:schemeClr val="bg1"/>
                </a:solidFill>
                <a:latin typeface="Trebuchet MS" charset="0"/>
                <a:ea typeface="Trebuchet MS" charset="0"/>
                <a:cs typeface="Trebuchet MS" charset="0"/>
              </a:defRPr>
            </a:lvl1pPr>
          </a:lstStyle>
          <a:p>
            <a:fld id="{EB5F17B8-507F-E644-928E-C5CCEC3C812F}" type="slidenum">
              <a:rPr lang="en-US" smtClean="0">
                <a:solidFill>
                  <a:srgbClr val="FFFFFF"/>
                </a:solidFill>
              </a:rPr>
              <a:pPr/>
              <a:t>‹#›</a:t>
            </a:fld>
            <a:endParaRPr lang="en-US" dirty="0">
              <a:solidFill>
                <a:srgbClr val="FFFFFF"/>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3463" y="377587"/>
            <a:ext cx="1846218" cy="547711"/>
          </a:xfrm>
          <a:prstGeom prst="rect">
            <a:avLst/>
          </a:prstGeom>
        </p:spPr>
      </p:pic>
      <p:sp>
        <p:nvSpPr>
          <p:cNvPr id="14" name="Title 1"/>
          <p:cNvSpPr>
            <a:spLocks noGrp="1"/>
          </p:cNvSpPr>
          <p:nvPr>
            <p:ph type="ctrTitle" hasCustomPrompt="1"/>
          </p:nvPr>
        </p:nvSpPr>
        <p:spPr>
          <a:xfrm>
            <a:off x="3920021" y="2275840"/>
            <a:ext cx="6465244" cy="3198563"/>
          </a:xfrm>
          <a:ln>
            <a:noFill/>
          </a:ln>
        </p:spPr>
        <p:txBody>
          <a:bodyPr anchor="t" anchorCtr="0">
            <a:noAutofit/>
          </a:bodyPr>
          <a:lstStyle>
            <a:lvl1pPr algn="l" fontAlgn="t">
              <a:lnSpc>
                <a:spcPct val="85000"/>
              </a:lnSpc>
              <a:defRPr sz="4835"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4988270" y="5753765"/>
            <a:ext cx="6623162" cy="1613559"/>
          </a:xfrm>
          <a:ln>
            <a:noFill/>
          </a:ln>
        </p:spPr>
        <p:txBody>
          <a:bodyPr>
            <a:noAutofit/>
          </a:bodyPr>
          <a:lstStyle>
            <a:lvl1pPr marL="0" indent="0" algn="l" fontAlgn="t">
              <a:lnSpc>
                <a:spcPct val="100000"/>
              </a:lnSpc>
              <a:buNone/>
              <a:defRPr sz="2844" b="1" baseline="0">
                <a:solidFill>
                  <a:schemeClr val="tx2"/>
                </a:solidFill>
                <a:latin typeface="Corbel" charset="0"/>
                <a:ea typeface="Corbel" charset="0"/>
                <a:cs typeface="Corbel" charset="0"/>
              </a:defRPr>
            </a:lvl1pPr>
            <a:lvl2pPr marL="487661" indent="0" algn="ctr">
              <a:buNone/>
              <a:defRPr sz="2133"/>
            </a:lvl2pPr>
            <a:lvl3pPr marL="975321" indent="0" algn="ctr">
              <a:buNone/>
              <a:defRPr sz="1991"/>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dirty="0"/>
              <a:t>Indented Section Subtitle or section intro text. Remove if not needed.</a:t>
            </a:r>
          </a:p>
        </p:txBody>
      </p:sp>
    </p:spTree>
    <p:extLst>
      <p:ext uri="{BB962C8B-B14F-4D97-AF65-F5344CB8AC3E}">
        <p14:creationId xmlns:p14="http://schemas.microsoft.com/office/powerpoint/2010/main" val="3366781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16" name="Title 1"/>
          <p:cNvSpPr txBox="1">
            <a:spLocks/>
          </p:cNvSpPr>
          <p:nvPr userDrawn="1"/>
        </p:nvSpPr>
        <p:spPr>
          <a:xfrm>
            <a:off x="2357121" y="2275842"/>
            <a:ext cx="4885831" cy="3826931"/>
          </a:xfrm>
          <a:prstGeom prst="rect">
            <a:avLst/>
          </a:prstGeom>
        </p:spPr>
        <p:txBody>
          <a:bodyPr vert="horz" lIns="97536" tIns="48768" rIns="97536" bIns="48768"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404" dirty="0">
              <a:solidFill>
                <a:srgbClr val="405461"/>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1665" y="377588"/>
            <a:ext cx="2479344" cy="735537"/>
          </a:xfrm>
          <a:prstGeom prst="rect">
            <a:avLst/>
          </a:prstGeom>
        </p:spPr>
      </p:pic>
      <p:sp>
        <p:nvSpPr>
          <p:cNvPr id="14" name="Title 1"/>
          <p:cNvSpPr>
            <a:spLocks noGrp="1"/>
          </p:cNvSpPr>
          <p:nvPr>
            <p:ph type="ctrTitle" hasCustomPrompt="1"/>
          </p:nvPr>
        </p:nvSpPr>
        <p:spPr>
          <a:xfrm>
            <a:off x="6251594" y="2590026"/>
            <a:ext cx="6149413" cy="3198563"/>
          </a:xfrm>
          <a:ln>
            <a:noFill/>
          </a:ln>
        </p:spPr>
        <p:txBody>
          <a:bodyPr anchor="t" anchorCtr="0">
            <a:noAutofit/>
          </a:bodyPr>
          <a:lstStyle>
            <a:lvl1pPr algn="l" fontAlgn="t">
              <a:lnSpc>
                <a:spcPct val="85000"/>
              </a:lnSpc>
              <a:defRPr sz="4835" b="1" baseline="0"/>
            </a:lvl1pPr>
          </a:lstStyle>
          <a:p>
            <a:r>
              <a:rPr lang="en-US" dirty="0"/>
              <a:t>Section intro slide with no subtitle. Text is top justified to nestle under optional section number.</a:t>
            </a:r>
          </a:p>
        </p:txBody>
      </p:sp>
      <p:sp>
        <p:nvSpPr>
          <p:cNvPr id="18" name="Slide Number Placeholder 5"/>
          <p:cNvSpPr>
            <a:spLocks noGrp="1"/>
          </p:cNvSpPr>
          <p:nvPr>
            <p:ph type="sldNum" sz="quarter" idx="12"/>
          </p:nvPr>
        </p:nvSpPr>
        <p:spPr>
          <a:xfrm>
            <a:off x="376960" y="9070840"/>
            <a:ext cx="434267" cy="416548"/>
          </a:xfrm>
        </p:spPr>
        <p:txBody>
          <a:bodyPr anchor="ctr" anchorCtr="1"/>
          <a:lstStyle>
            <a:lvl1pPr algn="l">
              <a:defRPr sz="1422" b="1">
                <a:solidFill>
                  <a:schemeClr val="bg1"/>
                </a:solidFill>
                <a:latin typeface="Trebuchet MS" charset="0"/>
                <a:ea typeface="Trebuchet MS" charset="0"/>
                <a:cs typeface="Trebuchet MS" charset="0"/>
              </a:defRPr>
            </a:lvl1pPr>
          </a:lstStyle>
          <a:p>
            <a:fld id="{EB5F17B8-507F-E644-928E-C5CCEC3C812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9985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9856" y="479536"/>
            <a:ext cx="2401153" cy="712342"/>
          </a:xfrm>
          <a:prstGeom prst="rect">
            <a:avLst/>
          </a:prstGeom>
        </p:spPr>
      </p:pic>
      <p:sp>
        <p:nvSpPr>
          <p:cNvPr id="11" name="Slide Number Placeholder 5"/>
          <p:cNvSpPr txBox="1">
            <a:spLocks/>
          </p:cNvSpPr>
          <p:nvPr userDrawn="1"/>
        </p:nvSpPr>
        <p:spPr>
          <a:xfrm>
            <a:off x="385225" y="9159009"/>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sp>
        <p:nvSpPr>
          <p:cNvPr id="2" name="Title 1"/>
          <p:cNvSpPr>
            <a:spLocks noGrp="1"/>
          </p:cNvSpPr>
          <p:nvPr>
            <p:ph type="title" hasCustomPrompt="1"/>
          </p:nvPr>
        </p:nvSpPr>
        <p:spPr>
          <a:xfrm>
            <a:off x="894082" y="519289"/>
            <a:ext cx="7494017" cy="1885245"/>
          </a:xfrm>
          <a:ln>
            <a:noFill/>
          </a:ln>
        </p:spPr>
        <p:txBody>
          <a:bodyPr/>
          <a:lstStyle>
            <a:lvl1pPr>
              <a:defRPr baseline="0"/>
            </a:lvl1pPr>
          </a:lstStyle>
          <a:p>
            <a:r>
              <a:rPr lang="en-US" dirty="0"/>
              <a:t>Content Slide w/angle cut photo on right side of page</a:t>
            </a:r>
          </a:p>
        </p:txBody>
      </p:sp>
      <p:sp>
        <p:nvSpPr>
          <p:cNvPr id="3" name="Content Placeholder 2"/>
          <p:cNvSpPr>
            <a:spLocks noGrp="1"/>
          </p:cNvSpPr>
          <p:nvPr>
            <p:ph idx="1" hasCustomPrompt="1"/>
          </p:nvPr>
        </p:nvSpPr>
        <p:spPr>
          <a:xfrm>
            <a:off x="894081" y="2596445"/>
            <a:ext cx="7494016" cy="6188571"/>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4015859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11" name="Slide Number Placeholder 5"/>
          <p:cNvSpPr txBox="1">
            <a:spLocks/>
          </p:cNvSpPr>
          <p:nvPr userDrawn="1"/>
        </p:nvSpPr>
        <p:spPr>
          <a:xfrm>
            <a:off x="385225" y="9058418"/>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sp>
        <p:nvSpPr>
          <p:cNvPr id="2" name="Title 1"/>
          <p:cNvSpPr>
            <a:spLocks noGrp="1"/>
          </p:cNvSpPr>
          <p:nvPr>
            <p:ph type="title" hasCustomPrompt="1"/>
          </p:nvPr>
        </p:nvSpPr>
        <p:spPr>
          <a:xfrm>
            <a:off x="5035669" y="1671409"/>
            <a:ext cx="7365340" cy="1885245"/>
          </a:xfrm>
          <a:ln>
            <a:noFill/>
          </a:ln>
        </p:spPr>
        <p:txBody>
          <a:bodyPr/>
          <a:lstStyle>
            <a:lvl1pPr>
              <a:defRPr baseline="0"/>
            </a:lvl1pPr>
          </a:lstStyle>
          <a:p>
            <a:r>
              <a:rPr lang="en-US" dirty="0"/>
              <a:t>Content Slide with small photo and pull quote area.</a:t>
            </a:r>
          </a:p>
        </p:txBody>
      </p:sp>
      <p:sp>
        <p:nvSpPr>
          <p:cNvPr id="3" name="Content Placeholder 2"/>
          <p:cNvSpPr>
            <a:spLocks noGrp="1"/>
          </p:cNvSpPr>
          <p:nvPr>
            <p:ph idx="1" hasCustomPrompt="1"/>
          </p:nvPr>
        </p:nvSpPr>
        <p:spPr>
          <a:xfrm>
            <a:off x="5035669" y="3748560"/>
            <a:ext cx="7365340" cy="5421466"/>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Tree>
    <p:extLst>
      <p:ext uri="{BB962C8B-B14F-4D97-AF65-F5344CB8AC3E}">
        <p14:creationId xmlns:p14="http://schemas.microsoft.com/office/powerpoint/2010/main" val="1394875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hasCustomPrompt="1"/>
          </p:nvPr>
        </p:nvSpPr>
        <p:spPr>
          <a:xfrm>
            <a:off x="652999" y="1329690"/>
            <a:ext cx="11748009" cy="1688168"/>
          </a:xfrm>
          <a:ln>
            <a:noFill/>
          </a:ln>
        </p:spPr>
        <p:txBody>
          <a:bodyPr/>
          <a:lstStyle>
            <a:lvl1pPr>
              <a:defRPr baseline="0"/>
            </a:lvl1pPr>
          </a:lstStyle>
          <a:p>
            <a:r>
              <a:rPr lang="en-US" dirty="0"/>
              <a:t>Content Slide with ample space for text and other content.</a:t>
            </a:r>
          </a:p>
        </p:txBody>
      </p:sp>
      <p:sp>
        <p:nvSpPr>
          <p:cNvPr id="3" name="Content Placeholder 2"/>
          <p:cNvSpPr>
            <a:spLocks noGrp="1"/>
          </p:cNvSpPr>
          <p:nvPr>
            <p:ph idx="1" hasCustomPrompt="1"/>
          </p:nvPr>
        </p:nvSpPr>
        <p:spPr>
          <a:xfrm>
            <a:off x="652999" y="3243381"/>
            <a:ext cx="11748009" cy="5541636"/>
          </a:xfrm>
          <a:ln>
            <a:noFill/>
          </a:ln>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85225" y="9147989"/>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Tree>
    <p:extLst>
      <p:ext uri="{BB962C8B-B14F-4D97-AF65-F5344CB8AC3E}">
        <p14:creationId xmlns:p14="http://schemas.microsoft.com/office/powerpoint/2010/main" val="3512265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hasCustomPrompt="1"/>
          </p:nvPr>
        </p:nvSpPr>
        <p:spPr>
          <a:xfrm>
            <a:off x="652999" y="1329690"/>
            <a:ext cx="11748009" cy="1688168"/>
          </a:xfrm>
          <a:ln>
            <a:noFill/>
          </a:ln>
        </p:spPr>
        <p:txBody>
          <a:bodyPr tIns="0" bIns="0" anchor="b" anchorCtr="0"/>
          <a:lstStyle>
            <a:lvl1pPr fontAlgn="b">
              <a:defRPr baseline="0"/>
            </a:lvl1pPr>
          </a:lstStyle>
          <a:p>
            <a:r>
              <a:rPr lang="en-US" dirty="0"/>
              <a:t>Content Slide with space for text and other content.</a:t>
            </a:r>
          </a:p>
        </p:txBody>
      </p:sp>
      <p:sp>
        <p:nvSpPr>
          <p:cNvPr id="3" name="Content Placeholder 2"/>
          <p:cNvSpPr>
            <a:spLocks noGrp="1"/>
          </p:cNvSpPr>
          <p:nvPr>
            <p:ph idx="1" hasCustomPrompt="1"/>
          </p:nvPr>
        </p:nvSpPr>
        <p:spPr>
          <a:xfrm>
            <a:off x="652997" y="3353588"/>
            <a:ext cx="7364794" cy="5541636"/>
          </a:xfrm>
          <a:ln>
            <a:noFill/>
          </a:ln>
        </p:spPr>
        <p:txBody>
          <a:bodyPr/>
          <a:lstStyle>
            <a:lvl2pPr>
              <a:defRPr b="0"/>
            </a:lvl2pPr>
            <a:lvl3pPr marL="1219150" marR="0" indent="-243831" algn="l" defTabSz="975321" rtl="0" eaLnBrk="1" fontAlgn="auto" latinLnBrk="0" hangingPunct="1">
              <a:lnSpc>
                <a:spcPct val="90000"/>
              </a:lnSpc>
              <a:spcBef>
                <a:spcPts val="1173"/>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86266" y="9149201"/>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Tree>
    <p:extLst>
      <p:ext uri="{BB962C8B-B14F-4D97-AF65-F5344CB8AC3E}">
        <p14:creationId xmlns:p14="http://schemas.microsoft.com/office/powerpoint/2010/main" val="3287754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85225" y="9147989"/>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
        <p:nvSpPr>
          <p:cNvPr id="2" name="Title 1"/>
          <p:cNvSpPr>
            <a:spLocks noGrp="1"/>
          </p:cNvSpPr>
          <p:nvPr>
            <p:ph type="title" hasCustomPrompt="1"/>
          </p:nvPr>
        </p:nvSpPr>
        <p:spPr>
          <a:xfrm>
            <a:off x="636464" y="1153413"/>
            <a:ext cx="11764543" cy="1885245"/>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636467" y="3403997"/>
            <a:ext cx="5686845" cy="5381019"/>
          </a:xfrm>
          <a:ln>
            <a:noFill/>
          </a:ln>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6645675" y="3403997"/>
            <a:ext cx="5755334" cy="5381019"/>
          </a:xfrm>
          <a:ln>
            <a:noFill/>
          </a:ln>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48784" y="9103360"/>
            <a:ext cx="975360" cy="1300480"/>
          </a:xfrm>
          <a:prstGeom prst="rect">
            <a:avLst/>
          </a:prstGeom>
        </p:spPr>
        <p:txBody>
          <a:bodyPr vert="horz" wrap="none" lIns="97536" tIns="48768" rIns="97536" bIns="48768" rtlCol="0">
            <a:normAutofit/>
          </a:bodyPr>
          <a:lstStyle/>
          <a:p>
            <a:pPr defTabSz="975345"/>
            <a:endParaRPr lang="en-US" sz="1991" dirty="0">
              <a:solidFill>
                <a:srgbClr val="405461"/>
              </a:solidFill>
            </a:endParaRPr>
          </a:p>
        </p:txBody>
      </p:sp>
    </p:spTree>
    <p:extLst>
      <p:ext uri="{BB962C8B-B14F-4D97-AF65-F5344CB8AC3E}">
        <p14:creationId xmlns:p14="http://schemas.microsoft.com/office/powerpoint/2010/main" val="1800792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86270" y="9147987"/>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
        <p:nvSpPr>
          <p:cNvPr id="2" name="Title 1"/>
          <p:cNvSpPr>
            <a:spLocks noGrp="1"/>
          </p:cNvSpPr>
          <p:nvPr>
            <p:ph type="title" hasCustomPrompt="1"/>
          </p:nvPr>
        </p:nvSpPr>
        <p:spPr>
          <a:xfrm>
            <a:off x="636464" y="1153413"/>
            <a:ext cx="11764543" cy="1885245"/>
          </a:xfrm>
          <a:ln>
            <a:noFill/>
          </a:ln>
        </p:spPr>
        <p:txBody>
          <a:bodyPr bIns="0" anchor="b" anchorCtr="0"/>
          <a:lstStyle>
            <a:lvl1pPr>
              <a:defRPr baseline="0"/>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636466" y="4805167"/>
            <a:ext cx="5761236" cy="3824291"/>
          </a:xfrm>
          <a:ln>
            <a:noFill/>
          </a:ln>
        </p:spPr>
        <p:txBody>
          <a:bodyPr/>
          <a:lstStyle>
            <a:lvl2pPr marL="487661">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6546487" y="4805167"/>
            <a:ext cx="5854522" cy="3824291"/>
          </a:xfrm>
          <a:ln>
            <a:noFill/>
          </a:ln>
        </p:spPr>
        <p:txBody>
          <a:bodyPr/>
          <a:lstStyle>
            <a:lvl1pPr>
              <a:defRPr baseline="0"/>
            </a:lvl1pPr>
            <a:lvl2pPr marL="487661">
              <a:defRPr/>
            </a:lvl2pPr>
          </a:lstStyle>
          <a:p>
            <a:pPr lvl="1"/>
            <a:r>
              <a:rPr lang="en-US" dirty="0"/>
              <a:t>Level 2 content is bulleted, using the same color as level 1 content.</a:t>
            </a:r>
          </a:p>
        </p:txBody>
      </p:sp>
    </p:spTree>
    <p:extLst>
      <p:ext uri="{BB962C8B-B14F-4D97-AF65-F5344CB8AC3E}">
        <p14:creationId xmlns:p14="http://schemas.microsoft.com/office/powerpoint/2010/main" val="2681017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2999" y="1329690"/>
            <a:ext cx="11748009" cy="1688168"/>
          </a:xfrm>
          <a:ln>
            <a:noFill/>
          </a:ln>
        </p:spPr>
        <p:txBody>
          <a:bodyPr tIns="0" bIns="0" anchor="b" anchorCtr="0"/>
          <a:lstStyle>
            <a:lvl1pPr fontAlgn="b">
              <a:defRPr baseline="0"/>
            </a:lvl1pPr>
          </a:lstStyle>
          <a:p>
            <a:r>
              <a:rPr lang="en-US" dirty="0"/>
              <a:t>Content Slides will allow for the most text and content.</a:t>
            </a:r>
          </a:p>
        </p:txBody>
      </p:sp>
      <p:sp>
        <p:nvSpPr>
          <p:cNvPr id="3" name="Content Placeholder 2"/>
          <p:cNvSpPr>
            <a:spLocks noGrp="1"/>
          </p:cNvSpPr>
          <p:nvPr>
            <p:ph idx="1" hasCustomPrompt="1"/>
          </p:nvPr>
        </p:nvSpPr>
        <p:spPr>
          <a:xfrm>
            <a:off x="6003308" y="3353588"/>
            <a:ext cx="6397699" cy="4989324"/>
          </a:xfrm>
          <a:ln>
            <a:noFill/>
          </a:ln>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86270" y="9147989"/>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Tree>
    <p:extLst>
      <p:ext uri="{BB962C8B-B14F-4D97-AF65-F5344CB8AC3E}">
        <p14:creationId xmlns:p14="http://schemas.microsoft.com/office/powerpoint/2010/main" val="944055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85225" y="9147987"/>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
        <p:nvSpPr>
          <p:cNvPr id="2" name="Title 1"/>
          <p:cNvSpPr>
            <a:spLocks noGrp="1"/>
          </p:cNvSpPr>
          <p:nvPr>
            <p:ph type="title" hasCustomPrompt="1"/>
          </p:nvPr>
        </p:nvSpPr>
        <p:spPr>
          <a:xfrm>
            <a:off x="636464" y="1153413"/>
            <a:ext cx="11764543" cy="1885245"/>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636467" y="3403999"/>
            <a:ext cx="5686845" cy="1114622"/>
          </a:xfrm>
          <a:ln>
            <a:noFill/>
          </a:ln>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6645675" y="3403996"/>
            <a:ext cx="5755334" cy="1114624"/>
          </a:xfrm>
          <a:ln>
            <a:noFill/>
          </a:ln>
        </p:spPr>
        <p:txBody>
          <a:bodyPr/>
          <a:lstStyle>
            <a:lvl1pPr>
              <a:defRPr baseline="0"/>
            </a:lvl1pPr>
            <a:lvl2pPr marL="0" indent="0">
              <a:spcBef>
                <a:spcPts val="0"/>
              </a:spcBef>
              <a:buNone/>
              <a:defRPr/>
            </a:lvl2pPr>
          </a:lstStyle>
          <a:p>
            <a:pPr lvl="1"/>
            <a:r>
              <a:rPr lang="en-US" dirty="0"/>
              <a:t>Description Text for the inserted element below</a:t>
            </a:r>
          </a:p>
        </p:txBody>
      </p:sp>
    </p:spTree>
    <p:extLst>
      <p:ext uri="{BB962C8B-B14F-4D97-AF65-F5344CB8AC3E}">
        <p14:creationId xmlns:p14="http://schemas.microsoft.com/office/powerpoint/2010/main" val="3141142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3221" y="1780818"/>
            <a:ext cx="3923876" cy="6473925"/>
          </a:xfrm>
        </p:spPr>
        <p:txBody>
          <a:bodyPr/>
          <a:lstStyle>
            <a:lvl1pPr>
              <a:lnSpc>
                <a:spcPct val="100000"/>
              </a:lnSpc>
              <a:spcAft>
                <a:spcPts val="1280"/>
              </a:spcAft>
              <a:defRPr sz="2702" b="1" baseline="0">
                <a:solidFill>
                  <a:schemeClr val="tx1"/>
                </a:solidFill>
                <a:latin typeface="Corbel" charset="0"/>
                <a:ea typeface="Corbel" charset="0"/>
                <a:cs typeface="Corbel" charset="0"/>
              </a:defRPr>
            </a:lvl1pPr>
            <a:lvl2pPr marL="487661" indent="0">
              <a:buNone/>
              <a:defRPr sz="2133"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385225" y="9147989"/>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Tree>
    <p:extLst>
      <p:ext uri="{BB962C8B-B14F-4D97-AF65-F5344CB8AC3E}">
        <p14:creationId xmlns:p14="http://schemas.microsoft.com/office/powerpoint/2010/main" val="3141360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85225" y="9147989"/>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sp>
        <p:nvSpPr>
          <p:cNvPr id="2" name="Title 1"/>
          <p:cNvSpPr>
            <a:spLocks noGrp="1"/>
          </p:cNvSpPr>
          <p:nvPr>
            <p:ph type="title" hasCustomPrompt="1"/>
          </p:nvPr>
        </p:nvSpPr>
        <p:spPr>
          <a:xfrm>
            <a:off x="636464" y="481132"/>
            <a:ext cx="11764543" cy="1885245"/>
          </a:xfrm>
          <a:ln>
            <a:noFill/>
          </a:ln>
        </p:spPr>
        <p:txBody>
          <a:bodyPr bIns="0" anchor="b" anchorCtr="0"/>
          <a:lstStyle>
            <a:lvl1pPr>
              <a:defRPr baseline="0"/>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636466" y="2735724"/>
            <a:ext cx="5761236" cy="5815232"/>
          </a:xfrm>
          <a:ln>
            <a:noFill/>
          </a:ln>
        </p:spPr>
        <p:txBody>
          <a:bodyPr/>
          <a:lstStyle>
            <a:lvl2pPr marL="487661">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6546487" y="2735724"/>
            <a:ext cx="5854522" cy="5815232"/>
          </a:xfrm>
          <a:ln>
            <a:noFill/>
          </a:ln>
        </p:spPr>
        <p:txBody>
          <a:bodyPr/>
          <a:lstStyle>
            <a:lvl1pPr>
              <a:defRPr baseline="0"/>
            </a:lvl1pPr>
            <a:lvl2pPr marL="487661">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406063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2996" y="1539402"/>
            <a:ext cx="11748011" cy="6715343"/>
          </a:xfrm>
        </p:spPr>
        <p:txBody>
          <a:bodyPr/>
          <a:lstStyle>
            <a:lvl1pPr>
              <a:lnSpc>
                <a:spcPct val="105000"/>
              </a:lnSpc>
              <a:spcAft>
                <a:spcPts val="1280"/>
              </a:spcAft>
              <a:defRPr sz="2702" b="1" baseline="0">
                <a:solidFill>
                  <a:schemeClr val="tx1"/>
                </a:solidFill>
                <a:latin typeface="Corbel" charset="0"/>
                <a:ea typeface="Corbel" charset="0"/>
                <a:cs typeface="Corbel" charset="0"/>
              </a:defRPr>
            </a:lvl1pPr>
            <a:lvl2pPr marL="487661" indent="0">
              <a:buNone/>
              <a:defRPr sz="2133"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85225" y="9136964"/>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4344" y="377585"/>
            <a:ext cx="2126663" cy="630909"/>
          </a:xfrm>
          <a:prstGeom prst="rect">
            <a:avLst/>
          </a:prstGeom>
        </p:spPr>
      </p:pic>
    </p:spTree>
    <p:extLst>
      <p:ext uri="{BB962C8B-B14F-4D97-AF65-F5344CB8AC3E}">
        <p14:creationId xmlns:p14="http://schemas.microsoft.com/office/powerpoint/2010/main" val="2868666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86266" y="9136968"/>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sp>
        <p:nvSpPr>
          <p:cNvPr id="2" name="Title 1"/>
          <p:cNvSpPr>
            <a:spLocks noGrp="1"/>
          </p:cNvSpPr>
          <p:nvPr>
            <p:ph type="title" hasCustomPrompt="1"/>
          </p:nvPr>
        </p:nvSpPr>
        <p:spPr>
          <a:xfrm>
            <a:off x="636464" y="481132"/>
            <a:ext cx="11764543" cy="1885245"/>
          </a:xfrm>
          <a:ln>
            <a:noFill/>
          </a:ln>
        </p:spPr>
        <p:txBody>
          <a:bodyPr bIns="0" anchor="b" anchorCtr="0"/>
          <a:lstStyle>
            <a:lvl1pPr>
              <a:defRPr baseline="0"/>
            </a:lvl1pPr>
          </a:lstStyle>
          <a:p>
            <a:r>
              <a:rPr lang="en-US" dirty="0"/>
              <a:t>Content Slide with large image or framed object option.</a:t>
            </a:r>
          </a:p>
        </p:txBody>
      </p:sp>
      <p:sp>
        <p:nvSpPr>
          <p:cNvPr id="4" name="Content Placeholder 3"/>
          <p:cNvSpPr>
            <a:spLocks noGrp="1"/>
          </p:cNvSpPr>
          <p:nvPr>
            <p:ph sz="half" idx="2" hasCustomPrompt="1"/>
          </p:nvPr>
        </p:nvSpPr>
        <p:spPr>
          <a:xfrm>
            <a:off x="9265920" y="5499489"/>
            <a:ext cx="3135087" cy="3051467"/>
          </a:xfrm>
          <a:ln>
            <a:noFill/>
          </a:ln>
        </p:spPr>
        <p:txBody>
          <a:bodyPr>
            <a:normAutofit/>
          </a:bodyPr>
          <a:lstStyle>
            <a:lvl1pPr>
              <a:lnSpc>
                <a:spcPct val="102000"/>
              </a:lnSpc>
              <a:defRPr sz="1991" b="1" baseline="0"/>
            </a:lvl1pPr>
            <a:lvl2pPr marL="487661">
              <a:defRPr/>
            </a:lvl2pPr>
          </a:lstStyle>
          <a:p>
            <a:pPr lvl="0"/>
            <a:r>
              <a:rPr lang="en-US" dirty="0"/>
              <a:t>Level 1 content style for text to describe whatever it to the left (e.g., a chart, table, photo, or graphic). </a:t>
            </a:r>
          </a:p>
        </p:txBody>
      </p:sp>
    </p:spTree>
    <p:extLst>
      <p:ext uri="{BB962C8B-B14F-4D97-AF65-F5344CB8AC3E}">
        <p14:creationId xmlns:p14="http://schemas.microsoft.com/office/powerpoint/2010/main" val="2585971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357121" y="2275842"/>
            <a:ext cx="4885831" cy="3826931"/>
          </a:xfrm>
          <a:prstGeom prst="rect">
            <a:avLst/>
          </a:prstGeom>
        </p:spPr>
        <p:txBody>
          <a:bodyPr vert="horz" lIns="97536" tIns="48768" rIns="97536" bIns="48768"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404" dirty="0">
              <a:solidFill>
                <a:srgbClr val="405461"/>
              </a:solidFill>
            </a:endParaRPr>
          </a:p>
        </p:txBody>
      </p:sp>
      <p:sp>
        <p:nvSpPr>
          <p:cNvPr id="3" name="Slide Number Placeholder 5"/>
          <p:cNvSpPr txBox="1">
            <a:spLocks/>
          </p:cNvSpPr>
          <p:nvPr userDrawn="1"/>
        </p:nvSpPr>
        <p:spPr>
          <a:xfrm>
            <a:off x="386266" y="9136968"/>
            <a:ext cx="434267" cy="416548"/>
          </a:xfrm>
          <a:prstGeom prst="rect">
            <a:avLst/>
          </a:prstGeom>
        </p:spPr>
        <p:txBody>
          <a:bodyPr vert="horz" lIns="97536" tIns="48768" rIns="97536" bIns="48768"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422" smtClean="0">
                <a:solidFill>
                  <a:srgbClr val="FFFFFF"/>
                </a:solidFill>
              </a:rPr>
              <a:pPr/>
              <a:t>‹#›</a:t>
            </a:fld>
            <a:endParaRPr lang="en-US" sz="1422" dirty="0">
              <a:solidFill>
                <a:srgbClr val="FFFFFF"/>
              </a:solidFill>
            </a:endParaRPr>
          </a:p>
        </p:txBody>
      </p:sp>
    </p:spTree>
    <p:extLst>
      <p:ext uri="{BB962C8B-B14F-4D97-AF65-F5344CB8AC3E}">
        <p14:creationId xmlns:p14="http://schemas.microsoft.com/office/powerpoint/2010/main" val="184472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240" y="2275841"/>
            <a:ext cx="11704320" cy="6436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FE27CBB8-5BA5-4EDC-B0D5-8EFD78685E76}" type="datetimeFigureOut">
              <a:rPr lang="en-US" smtClean="0"/>
              <a:pPr/>
              <a:t>10/11/2017</a:t>
            </a:fld>
            <a:endParaRPr lang="en-US" dirty="0"/>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E507D8-6DC6-4D2C-8233-08C18F3EF4D6}" type="slidenum">
              <a:rPr lang="en-US" smtClean="0"/>
              <a:pPr/>
              <a:t>‹#›</a:t>
            </a:fld>
            <a:endParaRPr lang="en-US" dirty="0"/>
          </a:p>
        </p:txBody>
      </p:sp>
    </p:spTree>
    <p:extLst>
      <p:ext uri="{BB962C8B-B14F-4D97-AF65-F5344CB8AC3E}">
        <p14:creationId xmlns:p14="http://schemas.microsoft.com/office/powerpoint/2010/main" val="24753775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345237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50375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8753712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13"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58" r:id="rId5"/>
    <p:sldLayoutId id="2147483668" r:id="rId6"/>
    <p:sldLayoutId id="2147483660" r:id="rId7"/>
    <p:sldLayoutId id="2147483661" r:id="rId8"/>
    <p:sldLayoutId id="2147483662" r:id="rId9"/>
    <p:sldLayoutId id="2147483663" r:id="rId10"/>
    <p:sldLayoutId id="2147483664" r:id="rId11"/>
  </p:sldLayoutIdLst>
  <p:transition spd="med"/>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D270B538-9B8B-498C-93AD-75015718C06C}" type="datetimeFigureOut">
              <a:rPr lang="en-US" smtClean="0"/>
              <a:t>10/11/2017</a:t>
            </a:fld>
            <a:endParaRPr lang="en-US"/>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AE92E9AD-09EE-48B3-A1E6-4FBAB907CD3D}" type="slidenum">
              <a:rPr lang="en-US" smtClean="0"/>
              <a:t>‹#›</a:t>
            </a:fld>
            <a:endParaRPr lang="en-US"/>
          </a:p>
        </p:txBody>
      </p:sp>
    </p:spTree>
    <p:extLst>
      <p:ext uri="{BB962C8B-B14F-4D97-AF65-F5344CB8AC3E}">
        <p14:creationId xmlns:p14="http://schemas.microsoft.com/office/powerpoint/2010/main" val="3008564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Placeholder 1"/>
          <p:cNvSpPr>
            <a:spLocks noGrp="1"/>
          </p:cNvSpPr>
          <p:nvPr>
            <p:ph type="title"/>
          </p:nvPr>
        </p:nvSpPr>
        <p:spPr>
          <a:xfrm>
            <a:off x="894080" y="519289"/>
            <a:ext cx="11216640" cy="1885245"/>
          </a:xfrm>
          <a:prstGeom prst="rect">
            <a:avLst/>
          </a:prstGeom>
          <a:ln w="0">
            <a:solidFill>
              <a:schemeClr val="bg2"/>
            </a:solidFill>
          </a:ln>
        </p:spPr>
        <p:txBody>
          <a:bodyPr vert="horz" lIns="68580" tIns="34290" rIns="68580" bIns="3429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4080" y="2596445"/>
            <a:ext cx="11216640" cy="6188571"/>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94080" y="9040145"/>
            <a:ext cx="2926080" cy="519289"/>
          </a:xfrm>
          <a:prstGeom prst="rect">
            <a:avLst/>
          </a:prstGeom>
        </p:spPr>
        <p:txBody>
          <a:bodyPr vert="horz" lIns="68580" tIns="34290" rIns="68580" bIns="34290" rtlCol="0" anchor="ctr"/>
          <a:lstStyle>
            <a:lvl1pPr algn="l">
              <a:defRPr sz="1280">
                <a:solidFill>
                  <a:schemeClr val="tx1">
                    <a:tint val="75000"/>
                  </a:schemeClr>
                </a:solidFill>
              </a:defRPr>
            </a:lvl1pPr>
          </a:lstStyle>
          <a:p>
            <a:pPr defTabSz="975345"/>
            <a:fld id="{1E83E07B-1E64-EE42-9C34-730A2E670201}" type="datetime1">
              <a:rPr lang="en-US" smtClean="0">
                <a:solidFill>
                  <a:srgbClr val="405461">
                    <a:tint val="75000"/>
                  </a:srgbClr>
                </a:solidFill>
              </a:rPr>
              <a:pPr defTabSz="975345"/>
              <a:t>10/11/2017</a:t>
            </a:fld>
            <a:endParaRPr lang="en-US">
              <a:solidFill>
                <a:srgbClr val="405461">
                  <a:tint val="75000"/>
                </a:srgbClr>
              </a:solidFill>
            </a:endParaRPr>
          </a:p>
        </p:txBody>
      </p:sp>
      <p:sp>
        <p:nvSpPr>
          <p:cNvPr id="5" name="Footer Placeholder 4"/>
          <p:cNvSpPr>
            <a:spLocks noGrp="1"/>
          </p:cNvSpPr>
          <p:nvPr>
            <p:ph type="ftr" sz="quarter" idx="3"/>
          </p:nvPr>
        </p:nvSpPr>
        <p:spPr>
          <a:xfrm>
            <a:off x="4307840" y="9040145"/>
            <a:ext cx="4389120" cy="519289"/>
          </a:xfrm>
          <a:prstGeom prst="rect">
            <a:avLst/>
          </a:prstGeom>
        </p:spPr>
        <p:txBody>
          <a:bodyPr vert="horz" lIns="68580" tIns="34290" rIns="68580" bIns="34290" rtlCol="0" anchor="ctr"/>
          <a:lstStyle>
            <a:lvl1pPr algn="ctr">
              <a:defRPr sz="1280">
                <a:solidFill>
                  <a:schemeClr val="tx1">
                    <a:tint val="75000"/>
                  </a:schemeClr>
                </a:solidFill>
              </a:defRPr>
            </a:lvl1pPr>
          </a:lstStyle>
          <a:p>
            <a:pPr defTabSz="975345"/>
            <a:endParaRPr lang="en-US">
              <a:solidFill>
                <a:srgbClr val="405461">
                  <a:tint val="75000"/>
                </a:srgbClr>
              </a:solidFill>
            </a:endParaRPr>
          </a:p>
        </p:txBody>
      </p:sp>
      <p:sp>
        <p:nvSpPr>
          <p:cNvPr id="6" name="Slide Number Placeholder 5"/>
          <p:cNvSpPr>
            <a:spLocks noGrp="1"/>
          </p:cNvSpPr>
          <p:nvPr>
            <p:ph type="sldNum" sz="quarter" idx="4"/>
          </p:nvPr>
        </p:nvSpPr>
        <p:spPr>
          <a:xfrm>
            <a:off x="9184640" y="9040145"/>
            <a:ext cx="2926080" cy="519289"/>
          </a:xfrm>
          <a:prstGeom prst="rect">
            <a:avLst/>
          </a:prstGeom>
        </p:spPr>
        <p:txBody>
          <a:bodyPr vert="horz" lIns="68580" tIns="34290" rIns="68580" bIns="34290" rtlCol="0" anchor="ctr"/>
          <a:lstStyle>
            <a:lvl1pPr algn="r">
              <a:defRPr sz="1280">
                <a:solidFill>
                  <a:schemeClr val="tx1">
                    <a:tint val="75000"/>
                  </a:schemeClr>
                </a:solidFill>
              </a:defRPr>
            </a:lvl1pPr>
          </a:lstStyle>
          <a:p>
            <a:pPr defTabSz="975345"/>
            <a:fld id="{EB5F17B8-507F-E644-928E-C5CCEC3C812F}" type="slidenum">
              <a:rPr lang="en-US" smtClean="0">
                <a:solidFill>
                  <a:srgbClr val="405461">
                    <a:tint val="75000"/>
                  </a:srgbClr>
                </a:solidFill>
              </a:rPr>
              <a:pPr defTabSz="975345"/>
              <a:t>‹#›</a:t>
            </a:fld>
            <a:endParaRPr lang="en-US">
              <a:solidFill>
                <a:srgbClr val="405461">
                  <a:tint val="75000"/>
                </a:srgbClr>
              </a:solidFill>
            </a:endParaRPr>
          </a:p>
        </p:txBody>
      </p:sp>
    </p:spTree>
    <p:extLst>
      <p:ext uri="{BB962C8B-B14F-4D97-AF65-F5344CB8AC3E}">
        <p14:creationId xmlns:p14="http://schemas.microsoft.com/office/powerpoint/2010/main" val="8253490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hdr="0" ftr="0" dt="0"/>
  <p:txStyles>
    <p:titleStyle>
      <a:lvl1pPr algn="l" defTabSz="975321" rtl="0" eaLnBrk="1" fontAlgn="t" latinLnBrk="0" hangingPunct="1">
        <a:lnSpc>
          <a:spcPct val="90000"/>
        </a:lnSpc>
        <a:spcBef>
          <a:spcPct val="0"/>
        </a:spcBef>
        <a:spcAft>
          <a:spcPts val="640"/>
        </a:spcAft>
        <a:buNone/>
        <a:defRPr sz="4835" b="1" kern="1200">
          <a:solidFill>
            <a:schemeClr val="tx1"/>
          </a:solidFill>
          <a:latin typeface="Corbel" charset="0"/>
          <a:ea typeface="Corbel" charset="0"/>
          <a:cs typeface="Corbel" charset="0"/>
        </a:defRPr>
      </a:lvl1pPr>
    </p:titleStyle>
    <p:bodyStyle>
      <a:lvl1pPr marL="0" indent="0" algn="l" defTabSz="975321" rtl="0" eaLnBrk="1" latinLnBrk="0" hangingPunct="1">
        <a:lnSpc>
          <a:spcPct val="90000"/>
        </a:lnSpc>
        <a:spcBef>
          <a:spcPts val="1067"/>
        </a:spcBef>
        <a:buFontTx/>
        <a:buNone/>
        <a:defRPr sz="2987" b="1" kern="1200">
          <a:solidFill>
            <a:schemeClr val="tx2"/>
          </a:solidFill>
          <a:latin typeface="Arial" charset="0"/>
          <a:ea typeface="Arial" charset="0"/>
          <a:cs typeface="Arial" charset="0"/>
        </a:defRPr>
      </a:lvl1pPr>
      <a:lvl2pPr marL="731490" indent="-243831" algn="l" defTabSz="975321" rtl="0" eaLnBrk="1" latinLnBrk="0" hangingPunct="1">
        <a:lnSpc>
          <a:spcPct val="90000"/>
        </a:lnSpc>
        <a:spcBef>
          <a:spcPts val="1067"/>
        </a:spcBef>
        <a:buFont typeface="Arial"/>
        <a:buChar char="•"/>
        <a:defRPr sz="2560" kern="1200">
          <a:solidFill>
            <a:schemeClr val="tx2"/>
          </a:solidFill>
          <a:latin typeface="Arial" charset="0"/>
          <a:ea typeface="Arial" charset="0"/>
          <a:cs typeface="Arial" charset="0"/>
        </a:defRPr>
      </a:lvl2pPr>
      <a:lvl3pPr marL="1219150" indent="-243831" algn="l" defTabSz="975321" rtl="0" eaLnBrk="1" latinLnBrk="0" hangingPunct="1">
        <a:lnSpc>
          <a:spcPct val="90000"/>
        </a:lnSpc>
        <a:spcBef>
          <a:spcPts val="1173"/>
        </a:spcBef>
        <a:buFont typeface="Meiryo-Bold" charset="-128"/>
        <a:buChar char="►"/>
        <a:defRPr sz="1707" b="1" kern="1200">
          <a:solidFill>
            <a:schemeClr val="accent1"/>
          </a:solidFill>
          <a:latin typeface="Arial" charset="0"/>
          <a:ea typeface="Arial" charset="0"/>
          <a:cs typeface="Arial" charset="0"/>
        </a:defRPr>
      </a:lvl3pPr>
      <a:lvl4pPr marL="1706811" indent="-195063" algn="l" defTabSz="975321" rtl="0" eaLnBrk="1" latinLnBrk="0" hangingPunct="1">
        <a:lnSpc>
          <a:spcPct val="90000"/>
        </a:lnSpc>
        <a:spcBef>
          <a:spcPts val="1173"/>
        </a:spcBef>
        <a:buFont typeface=".AppleSystemUIFont" charset="-120"/>
        <a:buChar char="−"/>
        <a:defRPr sz="1707" b="1" kern="1200">
          <a:solidFill>
            <a:schemeClr val="accent1"/>
          </a:solidFill>
          <a:latin typeface="Arial" charset="0"/>
          <a:ea typeface="Arial" charset="0"/>
          <a:cs typeface="Arial" charset="0"/>
        </a:defRPr>
      </a:lvl4pPr>
      <a:lvl5pPr marL="2194472" indent="-243831" algn="l" defTabSz="975321" rtl="0" eaLnBrk="1" latinLnBrk="0" hangingPunct="1">
        <a:lnSpc>
          <a:spcPct val="90000"/>
        </a:lnSpc>
        <a:spcBef>
          <a:spcPts val="533"/>
        </a:spcBef>
        <a:buFont typeface="Arial"/>
        <a:buChar char="•"/>
        <a:defRPr sz="1991" kern="1200">
          <a:solidFill>
            <a:schemeClr val="tx2"/>
          </a:solidFill>
          <a:latin typeface="Arial" charset="0"/>
          <a:ea typeface="Arial" charset="0"/>
          <a:cs typeface="Arial" charset="0"/>
        </a:defRPr>
      </a:lvl5pPr>
      <a:lvl6pPr marL="2682131" indent="-243831" algn="l" defTabSz="975321" rtl="0" eaLnBrk="1" latinLnBrk="0" hangingPunct="1">
        <a:lnSpc>
          <a:spcPct val="90000"/>
        </a:lnSpc>
        <a:spcBef>
          <a:spcPts val="533"/>
        </a:spcBef>
        <a:buFont typeface="Arial"/>
        <a:buChar char="•"/>
        <a:defRPr sz="1991" kern="1200">
          <a:solidFill>
            <a:schemeClr val="tx1"/>
          </a:solidFill>
          <a:latin typeface="+mn-lt"/>
          <a:ea typeface="+mn-ea"/>
          <a:cs typeface="+mn-cs"/>
        </a:defRPr>
      </a:lvl6pPr>
      <a:lvl7pPr marL="3169792" indent="-243831" algn="l" defTabSz="975321" rtl="0" eaLnBrk="1" latinLnBrk="0" hangingPunct="1">
        <a:lnSpc>
          <a:spcPct val="90000"/>
        </a:lnSpc>
        <a:spcBef>
          <a:spcPts val="533"/>
        </a:spcBef>
        <a:buFont typeface="Arial"/>
        <a:buChar char="•"/>
        <a:defRPr sz="1991" kern="1200">
          <a:solidFill>
            <a:schemeClr val="tx1"/>
          </a:solidFill>
          <a:latin typeface="+mn-lt"/>
          <a:ea typeface="+mn-ea"/>
          <a:cs typeface="+mn-cs"/>
        </a:defRPr>
      </a:lvl7pPr>
      <a:lvl8pPr marL="3657452" indent="-243831" algn="l" defTabSz="975321" rtl="0" eaLnBrk="1" latinLnBrk="0" hangingPunct="1">
        <a:lnSpc>
          <a:spcPct val="90000"/>
        </a:lnSpc>
        <a:spcBef>
          <a:spcPts val="533"/>
        </a:spcBef>
        <a:buFont typeface="Arial"/>
        <a:buChar char="•"/>
        <a:defRPr sz="1991" kern="1200">
          <a:solidFill>
            <a:schemeClr val="tx1"/>
          </a:solidFill>
          <a:latin typeface="+mn-lt"/>
          <a:ea typeface="+mn-ea"/>
          <a:cs typeface="+mn-cs"/>
        </a:defRPr>
      </a:lvl8pPr>
      <a:lvl9pPr marL="4145111" indent="-243831" algn="l" defTabSz="975321" rtl="0" eaLnBrk="1" latinLnBrk="0" hangingPunct="1">
        <a:lnSpc>
          <a:spcPct val="90000"/>
        </a:lnSpc>
        <a:spcBef>
          <a:spcPts val="533"/>
        </a:spcBef>
        <a:buFont typeface="Arial"/>
        <a:buChar char="•"/>
        <a:defRPr sz="1991" kern="1200">
          <a:solidFill>
            <a:schemeClr val="tx1"/>
          </a:solidFill>
          <a:latin typeface="+mn-lt"/>
          <a:ea typeface="+mn-ea"/>
          <a:cs typeface="+mn-cs"/>
        </a:defRPr>
      </a:lvl9pPr>
    </p:bodyStyle>
    <p:otherStyle>
      <a:defPPr>
        <a:defRPr lang="en-US"/>
      </a:defPPr>
      <a:lvl1pPr marL="0" algn="l" defTabSz="975321" rtl="0" eaLnBrk="1" latinLnBrk="0" hangingPunct="1">
        <a:defRPr sz="1991" kern="1200">
          <a:solidFill>
            <a:schemeClr val="tx1"/>
          </a:solidFill>
          <a:latin typeface="+mn-lt"/>
          <a:ea typeface="+mn-ea"/>
          <a:cs typeface="+mn-cs"/>
        </a:defRPr>
      </a:lvl1pPr>
      <a:lvl2pPr marL="487661" algn="l" defTabSz="975321" rtl="0" eaLnBrk="1" latinLnBrk="0" hangingPunct="1">
        <a:defRPr sz="1991" kern="1200">
          <a:solidFill>
            <a:schemeClr val="tx1"/>
          </a:solidFill>
          <a:latin typeface="+mn-lt"/>
          <a:ea typeface="+mn-ea"/>
          <a:cs typeface="+mn-cs"/>
        </a:defRPr>
      </a:lvl2pPr>
      <a:lvl3pPr marL="975321" algn="l" defTabSz="975321" rtl="0" eaLnBrk="1" latinLnBrk="0" hangingPunct="1">
        <a:defRPr sz="1991" kern="1200">
          <a:solidFill>
            <a:schemeClr val="tx1"/>
          </a:solidFill>
          <a:latin typeface="+mn-lt"/>
          <a:ea typeface="+mn-ea"/>
          <a:cs typeface="+mn-cs"/>
        </a:defRPr>
      </a:lvl3pPr>
      <a:lvl4pPr marL="1462982" algn="l" defTabSz="975321" rtl="0" eaLnBrk="1" latinLnBrk="0" hangingPunct="1">
        <a:defRPr sz="1991" kern="1200">
          <a:solidFill>
            <a:schemeClr val="tx1"/>
          </a:solidFill>
          <a:latin typeface="+mn-lt"/>
          <a:ea typeface="+mn-ea"/>
          <a:cs typeface="+mn-cs"/>
        </a:defRPr>
      </a:lvl4pPr>
      <a:lvl5pPr marL="1950641" algn="l" defTabSz="975321" rtl="0" eaLnBrk="1" latinLnBrk="0" hangingPunct="1">
        <a:defRPr sz="1991" kern="1200">
          <a:solidFill>
            <a:schemeClr val="tx1"/>
          </a:solidFill>
          <a:latin typeface="+mn-lt"/>
          <a:ea typeface="+mn-ea"/>
          <a:cs typeface="+mn-cs"/>
        </a:defRPr>
      </a:lvl5pPr>
      <a:lvl6pPr marL="2438301" algn="l" defTabSz="975321" rtl="0" eaLnBrk="1" latinLnBrk="0" hangingPunct="1">
        <a:defRPr sz="1991" kern="1200">
          <a:solidFill>
            <a:schemeClr val="tx1"/>
          </a:solidFill>
          <a:latin typeface="+mn-lt"/>
          <a:ea typeface="+mn-ea"/>
          <a:cs typeface="+mn-cs"/>
        </a:defRPr>
      </a:lvl6pPr>
      <a:lvl7pPr marL="2925960" algn="l" defTabSz="975321" rtl="0" eaLnBrk="1" latinLnBrk="0" hangingPunct="1">
        <a:defRPr sz="1991" kern="1200">
          <a:solidFill>
            <a:schemeClr val="tx1"/>
          </a:solidFill>
          <a:latin typeface="+mn-lt"/>
          <a:ea typeface="+mn-ea"/>
          <a:cs typeface="+mn-cs"/>
        </a:defRPr>
      </a:lvl7pPr>
      <a:lvl8pPr marL="3413621" algn="l" defTabSz="975321" rtl="0" eaLnBrk="1" latinLnBrk="0" hangingPunct="1">
        <a:defRPr sz="1991" kern="1200">
          <a:solidFill>
            <a:schemeClr val="tx1"/>
          </a:solidFill>
          <a:latin typeface="+mn-lt"/>
          <a:ea typeface="+mn-ea"/>
          <a:cs typeface="+mn-cs"/>
        </a:defRPr>
      </a:lvl8pPr>
      <a:lvl9pPr marL="3901282" algn="l" defTabSz="975321" rtl="0" eaLnBrk="1" latinLnBrk="0" hangingPunct="1">
        <a:defRPr sz="19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calpassplus.org/launchboard/home.asp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aebg.cccco.edu/Home" TargetMode="External"/><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tap@aebg.or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863151"/>
            <a:ext cx="12848389" cy="3785652"/>
          </a:xfrm>
          <a:prstGeom prst="rect">
            <a:avLst/>
          </a:prstGeom>
        </p:spPr>
        <p:txBody>
          <a:bodyPr wrap="square">
            <a:spAutoFit/>
          </a:bodyPr>
          <a:lstStyle/>
          <a:p>
            <a:r>
              <a:rPr lang="en-US" sz="4800" b="1" dirty="0" smtClean="0">
                <a:solidFill>
                  <a:schemeClr val="bg1"/>
                </a:solidFill>
                <a:effectLst>
                  <a:outerShdw blurRad="38100" dist="38100" dir="2700000" algn="tl">
                    <a:srgbClr val="000000">
                      <a:alpha val="43137"/>
                    </a:srgbClr>
                  </a:outerShdw>
                </a:effectLst>
              </a:rPr>
              <a:t>AEBG</a:t>
            </a:r>
          </a:p>
          <a:p>
            <a:r>
              <a:rPr lang="en-US" sz="4800" b="1" dirty="0" smtClean="0">
                <a:solidFill>
                  <a:schemeClr val="bg1"/>
                </a:solidFill>
                <a:effectLst>
                  <a:outerShdw blurRad="38100" dist="38100" dir="2700000" algn="tl">
                    <a:srgbClr val="000000">
                      <a:alpha val="43137"/>
                    </a:srgbClr>
                  </a:outerShdw>
                </a:effectLst>
              </a:rPr>
              <a:t>Data &amp; Accountability</a:t>
            </a:r>
            <a:endParaRPr lang="en-US" sz="4800" b="1" dirty="0" smtClean="0">
              <a:solidFill>
                <a:schemeClr val="bg1"/>
              </a:solidFill>
              <a:effectLst>
                <a:outerShdw blurRad="38100" dist="38100" dir="2700000" algn="tl">
                  <a:srgbClr val="000000">
                    <a:alpha val="43137"/>
                  </a:srgbClr>
                </a:outerShdw>
              </a:effectLst>
            </a:endParaRPr>
          </a:p>
          <a:p>
            <a:r>
              <a:rPr lang="en-US" sz="4800" b="1" dirty="0" smtClean="0">
                <a:solidFill>
                  <a:schemeClr val="bg1"/>
                </a:solidFill>
                <a:effectLst>
                  <a:outerShdw blurRad="38100" dist="38100" dir="2700000" algn="tl">
                    <a:srgbClr val="000000">
                      <a:alpha val="43137"/>
                    </a:srgbClr>
                  </a:outerShdw>
                </a:effectLst>
              </a:rPr>
              <a:t>Fiscal Management</a:t>
            </a:r>
            <a:endParaRPr lang="en-US" sz="4800" b="1" dirty="0" smtClean="0">
              <a:solidFill>
                <a:schemeClr val="bg1"/>
              </a:solidFill>
              <a:effectLst>
                <a:outerShdw blurRad="38100" dist="38100" dir="2700000" algn="tl">
                  <a:srgbClr val="000000">
                    <a:alpha val="43137"/>
                  </a:srgbClr>
                </a:outerShdw>
              </a:effectLst>
            </a:endParaRPr>
          </a:p>
          <a:p>
            <a:r>
              <a:rPr lang="en-US" sz="4800" b="1" dirty="0" smtClean="0">
                <a:solidFill>
                  <a:schemeClr val="bg1"/>
                </a:solidFill>
                <a:effectLst>
                  <a:outerShdw blurRad="38100" dist="38100" dir="2700000" algn="tl">
                    <a:srgbClr val="000000">
                      <a:alpha val="43137"/>
                    </a:srgbClr>
                  </a:outerShdw>
                </a:effectLst>
              </a:rPr>
              <a:t>October 12, 2017</a:t>
            </a:r>
            <a:endParaRPr lang="en-US" sz="4800" b="1" dirty="0">
              <a:solidFill>
                <a:schemeClr val="bg1"/>
              </a:solidFill>
              <a:effectLst>
                <a:outerShdw blurRad="38100" dist="38100" dir="2700000" algn="tl">
                  <a:srgbClr val="000000">
                    <a:alpha val="43137"/>
                  </a:srgbClr>
                </a:outerShdw>
              </a:effectLst>
            </a:endParaRPr>
          </a:p>
          <a:p>
            <a:endParaRPr lang="en-US" sz="4800" dirty="0">
              <a:solidFill>
                <a:schemeClr val="bg1"/>
              </a:solidFill>
            </a:endParaRPr>
          </a:p>
        </p:txBody>
      </p:sp>
    </p:spTree>
    <p:extLst>
      <p:ext uri="{BB962C8B-B14F-4D97-AF65-F5344CB8AC3E}">
        <p14:creationId xmlns:p14="http://schemas.microsoft.com/office/powerpoint/2010/main" val="350833034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1977174"/>
            <a:ext cx="10331203"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 Education </a:t>
            </a:r>
            <a:r>
              <a:rPr lang="en-US" sz="4000" b="1" dirty="0" smtClean="0">
                <a:solidFill>
                  <a:schemeClr val="accent2">
                    <a:lumMod val="75000"/>
                  </a:schemeClr>
                </a:solidFill>
                <a:latin typeface="Helvetica" panose="020B0604020202020204" pitchFamily="34" charset="0"/>
                <a:cs typeface="Helvetica" panose="020B0604020202020204" pitchFamily="34" charset="0"/>
              </a:rPr>
              <a:t>Programs part I</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449943" y="26307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42" name="Rectangle: Rounded Corners 41">
            <a:extLst>
              <a:ext uri="{FF2B5EF4-FFF2-40B4-BE49-F238E27FC236}">
                <a16:creationId xmlns:a16="http://schemas.microsoft.com/office/drawing/2014/main" id="{4889C81D-210E-4FAD-A986-97C941FA8552}"/>
              </a:ext>
            </a:extLst>
          </p:cNvPr>
          <p:cNvSpPr/>
          <p:nvPr/>
        </p:nvSpPr>
        <p:spPr>
          <a:xfrm>
            <a:off x="1558541" y="2918333"/>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43" name="Group 42">
            <a:extLst>
              <a:ext uri="{FF2B5EF4-FFF2-40B4-BE49-F238E27FC236}">
                <a16:creationId xmlns:a16="http://schemas.microsoft.com/office/drawing/2014/main" id="{4422CB3F-7966-4FBA-BAE9-1DB376040558}"/>
              </a:ext>
            </a:extLst>
          </p:cNvPr>
          <p:cNvGrpSpPr/>
          <p:nvPr/>
        </p:nvGrpSpPr>
        <p:grpSpPr>
          <a:xfrm>
            <a:off x="1674052" y="3091651"/>
            <a:ext cx="4696534" cy="2675498"/>
            <a:chOff x="7010331" y="1933778"/>
            <a:chExt cx="3374919" cy="1859693"/>
          </a:xfrm>
          <a:solidFill>
            <a:srgbClr val="0070C0"/>
          </a:solidFill>
        </p:grpSpPr>
        <p:sp>
          <p:nvSpPr>
            <p:cNvPr id="44"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ctangle: Rounded Corners 7">
              <a:extLst>
                <a:ext uri="{FF2B5EF4-FFF2-40B4-BE49-F238E27FC236}">
                  <a16:creationId xmlns:a16="http://schemas.microsoft.com/office/drawing/2014/main" id="{AD4C3D39-AF46-4FD3-8C3F-A09B91B2BFF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600" b="1" kern="1200" dirty="0">
                  <a:solidFill>
                    <a:schemeClr val="accent3">
                      <a:lumMod val="20000"/>
                      <a:lumOff val="80000"/>
                    </a:schemeClr>
                  </a:solidFill>
                </a:rPr>
                <a:t> Adult Basic Education</a:t>
              </a:r>
            </a:p>
            <a:p>
              <a:pPr marL="114300" lvl="0" algn="l" defTabSz="711200">
                <a:lnSpc>
                  <a:spcPct val="90000"/>
                </a:lnSpc>
                <a:spcBef>
                  <a:spcPts val="600"/>
                </a:spcBef>
                <a:buNone/>
              </a:pPr>
              <a:r>
                <a:rPr lang="en-US" sz="2000" dirty="0">
                  <a:solidFill>
                    <a:schemeClr val="bg1"/>
                  </a:solidFill>
                </a:rPr>
                <a:t>Foundational academic skills, such as reading, writing, and basic mathematics, as well as learning skills and study skills. Includes courses below Low Adult Secondary Education/9</a:t>
              </a:r>
              <a:r>
                <a:rPr lang="en-US" sz="2000" baseline="30000" dirty="0">
                  <a:solidFill>
                    <a:schemeClr val="bg1"/>
                  </a:solidFill>
                </a:rPr>
                <a:t>th</a:t>
              </a:r>
              <a:r>
                <a:rPr lang="en-US" sz="2000" dirty="0">
                  <a:solidFill>
                    <a:schemeClr val="bg1"/>
                  </a:solidFill>
                </a:rPr>
                <a:t> grade level</a:t>
              </a:r>
              <a:r>
                <a:rPr lang="en-US" sz="2000" b="1" kern="1200" dirty="0">
                  <a:solidFill>
                    <a:schemeClr val="bg1"/>
                  </a:solidFill>
                </a:rPr>
                <a:t> </a:t>
              </a:r>
            </a:p>
          </p:txBody>
        </p:sp>
      </p:grpSp>
      <p:sp>
        <p:nvSpPr>
          <p:cNvPr id="36" name="Rectangle: Rounded Corners 35">
            <a:extLst>
              <a:ext uri="{FF2B5EF4-FFF2-40B4-BE49-F238E27FC236}">
                <a16:creationId xmlns:a16="http://schemas.microsoft.com/office/drawing/2014/main" id="{785B61FA-47D2-4CF3-898D-B2CA535F02A4}"/>
              </a:ext>
            </a:extLst>
          </p:cNvPr>
          <p:cNvSpPr/>
          <p:nvPr/>
        </p:nvSpPr>
        <p:spPr>
          <a:xfrm>
            <a:off x="6638541" y="2918333"/>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37" name="Group 36">
            <a:extLst>
              <a:ext uri="{FF2B5EF4-FFF2-40B4-BE49-F238E27FC236}">
                <a16:creationId xmlns:a16="http://schemas.microsoft.com/office/drawing/2014/main" id="{1CBFA606-246A-4D15-9C8D-2D1D1159FACE}"/>
              </a:ext>
            </a:extLst>
          </p:cNvPr>
          <p:cNvGrpSpPr/>
          <p:nvPr/>
        </p:nvGrpSpPr>
        <p:grpSpPr>
          <a:xfrm>
            <a:off x="6754052" y="3091651"/>
            <a:ext cx="4696534" cy="2675498"/>
            <a:chOff x="7010331" y="1933778"/>
            <a:chExt cx="3374919" cy="1859693"/>
          </a:xfrm>
          <a:solidFill>
            <a:srgbClr val="00922D"/>
          </a:solidFill>
        </p:grpSpPr>
        <p:sp>
          <p:nvSpPr>
            <p:cNvPr id="50" name="Rectangle: Rounded Corners 49">
              <a:extLst>
                <a:ext uri="{FF2B5EF4-FFF2-40B4-BE49-F238E27FC236}">
                  <a16:creationId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Rectangle: Rounded Corners 7">
              <a:extLst>
                <a:ext uri="{FF2B5EF4-FFF2-40B4-BE49-F238E27FC236}">
                  <a16:creationId xmlns:a16="http://schemas.microsoft.com/office/drawing/2014/main" id="{5F3574F2-712C-4F8C-923D-12465888192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600" b="1" kern="1200" dirty="0">
                  <a:solidFill>
                    <a:schemeClr val="accent3">
                      <a:lumMod val="20000"/>
                      <a:lumOff val="80000"/>
                    </a:schemeClr>
                  </a:solidFill>
                </a:rPr>
                <a:t> Adult Secondary Education</a:t>
              </a:r>
            </a:p>
            <a:p>
              <a:pPr marL="114300" lvl="0" algn="l" defTabSz="711200">
                <a:lnSpc>
                  <a:spcPct val="90000"/>
                </a:lnSpc>
                <a:spcBef>
                  <a:spcPts val="600"/>
                </a:spcBef>
                <a:buNone/>
              </a:pPr>
              <a:r>
                <a:rPr lang="en-US" sz="2000" dirty="0">
                  <a:solidFill>
                    <a:schemeClr val="bg1"/>
                  </a:solidFill>
                </a:rPr>
                <a:t>Foundational academic skills and learning/study skills. Includes courses at Low Adult Secondary Education/9</a:t>
              </a:r>
              <a:r>
                <a:rPr lang="en-US" sz="2000" baseline="30000" dirty="0">
                  <a:solidFill>
                    <a:schemeClr val="bg1"/>
                  </a:solidFill>
                </a:rPr>
                <a:t>th</a:t>
              </a:r>
              <a:r>
                <a:rPr lang="en-US" sz="2000" dirty="0">
                  <a:solidFill>
                    <a:schemeClr val="bg1"/>
                  </a:solidFill>
                </a:rPr>
                <a:t> grade level &amp; above, and/or leading to a diploma, GED, or high school equivalency certificate</a:t>
              </a:r>
              <a:endParaRPr lang="en-US" sz="2000" b="1" kern="1200" dirty="0">
                <a:solidFill>
                  <a:schemeClr val="bg1"/>
                </a:solidFill>
              </a:endParaRPr>
            </a:p>
          </p:txBody>
        </p:sp>
      </p:grpSp>
      <p:sp>
        <p:nvSpPr>
          <p:cNvPr id="52" name="Rectangle: Rounded Corners 51">
            <a:extLst>
              <a:ext uri="{FF2B5EF4-FFF2-40B4-BE49-F238E27FC236}">
                <a16:creationId xmlns:a16="http://schemas.microsoft.com/office/drawing/2014/main" id="{7DFD552E-7C76-4FEC-8795-BBCFBE782972}"/>
              </a:ext>
            </a:extLst>
          </p:cNvPr>
          <p:cNvSpPr/>
          <p:nvPr/>
        </p:nvSpPr>
        <p:spPr>
          <a:xfrm>
            <a:off x="1558541" y="5944529"/>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53" name="Group 52">
            <a:extLst>
              <a:ext uri="{FF2B5EF4-FFF2-40B4-BE49-F238E27FC236}">
                <a16:creationId xmlns:a16="http://schemas.microsoft.com/office/drawing/2014/main" id="{C93BF295-5DD8-492B-B0EF-642C12AB9D5E}"/>
              </a:ext>
            </a:extLst>
          </p:cNvPr>
          <p:cNvGrpSpPr/>
          <p:nvPr/>
        </p:nvGrpSpPr>
        <p:grpSpPr>
          <a:xfrm>
            <a:off x="1674052" y="6068133"/>
            <a:ext cx="4696534" cy="2675498"/>
            <a:chOff x="7010331" y="1933778"/>
            <a:chExt cx="3374919" cy="1859693"/>
          </a:xfrm>
          <a:solidFill>
            <a:srgbClr val="C00000"/>
          </a:solidFill>
        </p:grpSpPr>
        <p:sp>
          <p:nvSpPr>
            <p:cNvPr id="54"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000" b="1" kern="1200" dirty="0">
                  <a:solidFill>
                    <a:schemeClr val="accent3">
                      <a:lumMod val="20000"/>
                      <a:lumOff val="80000"/>
                    </a:schemeClr>
                  </a:solidFill>
                </a:rPr>
                <a:t> </a:t>
              </a:r>
              <a:r>
                <a:rPr lang="en-US" sz="2600" b="1" kern="1200" dirty="0">
                  <a:solidFill>
                    <a:schemeClr val="accent3">
                      <a:lumMod val="20000"/>
                      <a:lumOff val="80000"/>
                    </a:schemeClr>
                  </a:solidFill>
                </a:rPr>
                <a:t>English as 2nd Language</a:t>
              </a:r>
            </a:p>
            <a:p>
              <a:pPr marL="114300" lvl="0" algn="l" defTabSz="711200">
                <a:lnSpc>
                  <a:spcPct val="90000"/>
                </a:lnSpc>
                <a:spcBef>
                  <a:spcPts val="600"/>
                </a:spcBef>
                <a:buNone/>
              </a:pPr>
              <a:r>
                <a:rPr lang="en-US" sz="2000" dirty="0">
                  <a:solidFill>
                    <a:schemeClr val="bg1"/>
                  </a:solidFill>
                </a:rPr>
                <a:t>Instruction in the English Language to adult non-native English speakers with varied academic, vocational, citizenship, and personal goals</a:t>
              </a:r>
              <a:endParaRPr lang="en-US" sz="2000" b="1" kern="1200" dirty="0">
                <a:solidFill>
                  <a:schemeClr val="accent3">
                    <a:lumMod val="20000"/>
                    <a:lumOff val="80000"/>
                  </a:schemeClr>
                </a:solidFill>
              </a:endParaRPr>
            </a:p>
          </p:txBody>
        </p:sp>
      </p:grpSp>
      <p:sp>
        <p:nvSpPr>
          <p:cNvPr id="56" name="Rectangle: Rounded Corners 55">
            <a:extLst>
              <a:ext uri="{FF2B5EF4-FFF2-40B4-BE49-F238E27FC236}">
                <a16:creationId xmlns:a16="http://schemas.microsoft.com/office/drawing/2014/main" id="{996ADFC7-3D4F-4C3A-8B22-F20EA9849732}"/>
              </a:ext>
            </a:extLst>
          </p:cNvPr>
          <p:cNvSpPr/>
          <p:nvPr/>
        </p:nvSpPr>
        <p:spPr>
          <a:xfrm>
            <a:off x="6638541" y="5944529"/>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57" name="Group 56">
            <a:extLst>
              <a:ext uri="{FF2B5EF4-FFF2-40B4-BE49-F238E27FC236}">
                <a16:creationId xmlns:a16="http://schemas.microsoft.com/office/drawing/2014/main" id="{1030D1F6-F962-4FA7-9071-E3FC8CDCBE50}"/>
              </a:ext>
            </a:extLst>
          </p:cNvPr>
          <p:cNvGrpSpPr/>
          <p:nvPr/>
        </p:nvGrpSpPr>
        <p:grpSpPr>
          <a:xfrm>
            <a:off x="6754052" y="6068133"/>
            <a:ext cx="4696534" cy="2675498"/>
            <a:chOff x="7010331" y="1933778"/>
            <a:chExt cx="3374919" cy="1859693"/>
          </a:xfrm>
          <a:solidFill>
            <a:srgbClr val="FFFF00"/>
          </a:solidFill>
        </p:grpSpPr>
        <p:sp>
          <p:nvSpPr>
            <p:cNvPr id="58"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000" b="1" kern="1200" dirty="0">
                  <a:solidFill>
                    <a:schemeClr val="tx1">
                      <a:lumMod val="65000"/>
                      <a:lumOff val="35000"/>
                    </a:schemeClr>
                  </a:solidFill>
                </a:rPr>
                <a:t> </a:t>
              </a:r>
              <a:r>
                <a:rPr lang="en-US" sz="2600" b="1" kern="1200" dirty="0">
                  <a:solidFill>
                    <a:schemeClr val="tx1">
                      <a:lumMod val="65000"/>
                      <a:lumOff val="35000"/>
                    </a:schemeClr>
                  </a:solidFill>
                </a:rPr>
                <a:t>Short Term CTE</a:t>
              </a:r>
            </a:p>
            <a:p>
              <a:pPr marL="114300" lvl="0" algn="l" defTabSz="711200">
                <a:lnSpc>
                  <a:spcPct val="90000"/>
                </a:lnSpc>
                <a:spcBef>
                  <a:spcPts val="600"/>
                </a:spcBef>
                <a:buNone/>
              </a:pPr>
              <a:r>
                <a:rPr lang="en-US" sz="2000" kern="1200" dirty="0">
                  <a:solidFill>
                    <a:schemeClr val="tx1">
                      <a:lumMod val="65000"/>
                      <a:lumOff val="35000"/>
                    </a:schemeClr>
                  </a:solidFill>
                </a:rPr>
                <a:t>Education and training that prepares adult learners to enter the workforce or improve their occupation or earnings in a a year or less</a:t>
              </a:r>
            </a:p>
          </p:txBody>
        </p:sp>
      </p:grpSp>
    </p:spTree>
    <p:extLst>
      <p:ext uri="{BB962C8B-B14F-4D97-AF65-F5344CB8AC3E}">
        <p14:creationId xmlns:p14="http://schemas.microsoft.com/office/powerpoint/2010/main" val="200234614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1977174"/>
            <a:ext cx="10331203"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 Education </a:t>
            </a:r>
            <a:r>
              <a:rPr lang="en-US" sz="4000" b="1" dirty="0" smtClean="0">
                <a:solidFill>
                  <a:schemeClr val="accent2">
                    <a:lumMod val="75000"/>
                  </a:schemeClr>
                </a:solidFill>
                <a:latin typeface="Helvetica" panose="020B0604020202020204" pitchFamily="34" charset="0"/>
                <a:cs typeface="Helvetica" panose="020B0604020202020204" pitchFamily="34" charset="0"/>
              </a:rPr>
              <a:t>Programs part II</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449943" y="26307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42" name="Rectangle: Rounded Corners 41">
            <a:extLst>
              <a:ext uri="{FF2B5EF4-FFF2-40B4-BE49-F238E27FC236}">
                <a16:creationId xmlns:a16="http://schemas.microsoft.com/office/drawing/2014/main" id="{4889C81D-210E-4FAD-A986-97C941FA8552}"/>
              </a:ext>
            </a:extLst>
          </p:cNvPr>
          <p:cNvSpPr/>
          <p:nvPr/>
        </p:nvSpPr>
        <p:spPr>
          <a:xfrm>
            <a:off x="1558541" y="2918333"/>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43" name="Group 42">
            <a:extLst>
              <a:ext uri="{FF2B5EF4-FFF2-40B4-BE49-F238E27FC236}">
                <a16:creationId xmlns:a16="http://schemas.microsoft.com/office/drawing/2014/main" id="{4422CB3F-7966-4FBA-BAE9-1DB376040558}"/>
              </a:ext>
            </a:extLst>
          </p:cNvPr>
          <p:cNvGrpSpPr/>
          <p:nvPr/>
        </p:nvGrpSpPr>
        <p:grpSpPr>
          <a:xfrm>
            <a:off x="1674052" y="3091651"/>
            <a:ext cx="4696534" cy="2675498"/>
            <a:chOff x="7010331" y="1933778"/>
            <a:chExt cx="3374919" cy="1859693"/>
          </a:xfrm>
          <a:solidFill>
            <a:srgbClr val="0070C0"/>
          </a:solidFill>
        </p:grpSpPr>
        <p:sp>
          <p:nvSpPr>
            <p:cNvPr id="44"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ctangle: Rounded Corners 7">
              <a:extLst>
                <a:ext uri="{FF2B5EF4-FFF2-40B4-BE49-F238E27FC236}">
                  <a16:creationId xmlns:a16="http://schemas.microsoft.com/office/drawing/2014/main" id="{AD4C3D39-AF46-4FD3-8C3F-A09B91B2BFF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600" b="1" kern="1200" dirty="0">
                  <a:solidFill>
                    <a:schemeClr val="accent3">
                      <a:lumMod val="20000"/>
                      <a:lumOff val="80000"/>
                    </a:schemeClr>
                  </a:solidFill>
                </a:rPr>
                <a:t> </a:t>
              </a:r>
              <a:r>
                <a:rPr lang="en-US" sz="2600" b="1" kern="1200" dirty="0" smtClean="0">
                  <a:solidFill>
                    <a:schemeClr val="accent3">
                      <a:lumMod val="20000"/>
                      <a:lumOff val="80000"/>
                    </a:schemeClr>
                  </a:solidFill>
                </a:rPr>
                <a:t>Adults with Disabilities</a:t>
              </a:r>
              <a:endParaRPr lang="en-US" sz="2600" b="1" kern="1200" dirty="0">
                <a:solidFill>
                  <a:schemeClr val="accent3">
                    <a:lumMod val="20000"/>
                    <a:lumOff val="80000"/>
                  </a:schemeClr>
                </a:solidFill>
              </a:endParaRPr>
            </a:p>
            <a:p>
              <a:pPr marL="114300" lvl="0" algn="l" defTabSz="711200">
                <a:lnSpc>
                  <a:spcPct val="90000"/>
                </a:lnSpc>
                <a:spcBef>
                  <a:spcPts val="600"/>
                </a:spcBef>
                <a:buNone/>
              </a:pPr>
              <a:r>
                <a:rPr lang="en-US" sz="2000" dirty="0">
                  <a:solidFill>
                    <a:schemeClr val="bg1"/>
                  </a:solidFill>
                </a:rPr>
                <a:t>Mark instructional program = Adults with Disabilities if the participant is enrolled in a specialized program designed specifically for adults with intellectual/ developmental disabilities</a:t>
              </a:r>
              <a:endParaRPr lang="en-US" sz="2000" b="1" kern="1200" dirty="0">
                <a:solidFill>
                  <a:schemeClr val="bg1"/>
                </a:solidFill>
              </a:endParaRPr>
            </a:p>
          </p:txBody>
        </p:sp>
      </p:grpSp>
      <p:sp>
        <p:nvSpPr>
          <p:cNvPr id="36" name="Rectangle: Rounded Corners 35">
            <a:extLst>
              <a:ext uri="{FF2B5EF4-FFF2-40B4-BE49-F238E27FC236}">
                <a16:creationId xmlns:a16="http://schemas.microsoft.com/office/drawing/2014/main" id="{785B61FA-47D2-4CF3-898D-B2CA535F02A4}"/>
              </a:ext>
            </a:extLst>
          </p:cNvPr>
          <p:cNvSpPr/>
          <p:nvPr/>
        </p:nvSpPr>
        <p:spPr>
          <a:xfrm>
            <a:off x="6638541" y="2918333"/>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37" name="Group 36">
            <a:extLst>
              <a:ext uri="{FF2B5EF4-FFF2-40B4-BE49-F238E27FC236}">
                <a16:creationId xmlns:a16="http://schemas.microsoft.com/office/drawing/2014/main" id="{1CBFA606-246A-4D15-9C8D-2D1D1159FACE}"/>
              </a:ext>
            </a:extLst>
          </p:cNvPr>
          <p:cNvGrpSpPr/>
          <p:nvPr/>
        </p:nvGrpSpPr>
        <p:grpSpPr>
          <a:xfrm>
            <a:off x="6754052" y="3091651"/>
            <a:ext cx="4696534" cy="2675498"/>
            <a:chOff x="7010331" y="1933778"/>
            <a:chExt cx="3374919" cy="1859693"/>
          </a:xfrm>
          <a:solidFill>
            <a:srgbClr val="00922D"/>
          </a:solidFill>
        </p:grpSpPr>
        <p:sp>
          <p:nvSpPr>
            <p:cNvPr id="50" name="Rectangle: Rounded Corners 49">
              <a:extLst>
                <a:ext uri="{FF2B5EF4-FFF2-40B4-BE49-F238E27FC236}">
                  <a16:creationId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Rectangle: Rounded Corners 7">
              <a:extLst>
                <a:ext uri="{FF2B5EF4-FFF2-40B4-BE49-F238E27FC236}">
                  <a16:creationId xmlns:a16="http://schemas.microsoft.com/office/drawing/2014/main" id="{5F3574F2-712C-4F8C-923D-12465888192B}"/>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600" b="1" kern="1200" dirty="0">
                  <a:solidFill>
                    <a:schemeClr val="accent3">
                      <a:lumMod val="20000"/>
                      <a:lumOff val="80000"/>
                    </a:schemeClr>
                  </a:solidFill>
                </a:rPr>
                <a:t> </a:t>
              </a:r>
              <a:r>
                <a:rPr lang="en-US" sz="2600" b="1" kern="1200" dirty="0" smtClean="0">
                  <a:solidFill>
                    <a:schemeClr val="accent3">
                      <a:lumMod val="20000"/>
                      <a:lumOff val="80000"/>
                    </a:schemeClr>
                  </a:solidFill>
                </a:rPr>
                <a:t>Workforce Entry/Reentry</a:t>
              </a:r>
              <a:endParaRPr lang="en-US" sz="2600" b="1" kern="1200" dirty="0">
                <a:solidFill>
                  <a:schemeClr val="accent3">
                    <a:lumMod val="20000"/>
                    <a:lumOff val="80000"/>
                  </a:schemeClr>
                </a:solidFill>
              </a:endParaRPr>
            </a:p>
            <a:p>
              <a:pPr marL="114300" lvl="0" algn="l" defTabSz="711200">
                <a:lnSpc>
                  <a:spcPct val="90000"/>
                </a:lnSpc>
                <a:spcBef>
                  <a:spcPts val="600"/>
                </a:spcBef>
                <a:buNone/>
              </a:pPr>
              <a:r>
                <a:rPr lang="en-US" sz="2000" dirty="0">
                  <a:solidFill>
                    <a:schemeClr val="bg1"/>
                  </a:solidFill>
                </a:rPr>
                <a:t>AEBG defines this program area as populations with systemic barriers to economic success who enroll in CTE programs</a:t>
              </a:r>
              <a:endParaRPr lang="en-US" sz="2000" b="1" kern="1200" dirty="0">
                <a:solidFill>
                  <a:schemeClr val="bg1"/>
                </a:solidFill>
              </a:endParaRPr>
            </a:p>
          </p:txBody>
        </p:sp>
      </p:grpSp>
      <p:sp>
        <p:nvSpPr>
          <p:cNvPr id="52" name="Rectangle: Rounded Corners 51">
            <a:extLst>
              <a:ext uri="{FF2B5EF4-FFF2-40B4-BE49-F238E27FC236}">
                <a16:creationId xmlns:a16="http://schemas.microsoft.com/office/drawing/2014/main" id="{7DFD552E-7C76-4FEC-8795-BBCFBE782972}"/>
              </a:ext>
            </a:extLst>
          </p:cNvPr>
          <p:cNvSpPr/>
          <p:nvPr/>
        </p:nvSpPr>
        <p:spPr>
          <a:xfrm>
            <a:off x="1558541" y="5944529"/>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53" name="Group 52">
            <a:extLst>
              <a:ext uri="{FF2B5EF4-FFF2-40B4-BE49-F238E27FC236}">
                <a16:creationId xmlns:a16="http://schemas.microsoft.com/office/drawing/2014/main" id="{C93BF295-5DD8-492B-B0EF-642C12AB9D5E}"/>
              </a:ext>
            </a:extLst>
          </p:cNvPr>
          <p:cNvGrpSpPr/>
          <p:nvPr/>
        </p:nvGrpSpPr>
        <p:grpSpPr>
          <a:xfrm>
            <a:off x="1674052" y="6068133"/>
            <a:ext cx="4696534" cy="2675498"/>
            <a:chOff x="7010331" y="1933778"/>
            <a:chExt cx="3374919" cy="1859693"/>
          </a:xfrm>
          <a:solidFill>
            <a:srgbClr val="C00000"/>
          </a:solidFill>
        </p:grpSpPr>
        <p:sp>
          <p:nvSpPr>
            <p:cNvPr id="54"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000" b="1" kern="1200" dirty="0">
                  <a:solidFill>
                    <a:schemeClr val="accent3">
                      <a:lumMod val="20000"/>
                      <a:lumOff val="80000"/>
                    </a:schemeClr>
                  </a:solidFill>
                </a:rPr>
                <a:t> </a:t>
              </a:r>
              <a:r>
                <a:rPr lang="en-US" sz="2600" b="1" kern="1200" dirty="0" smtClean="0">
                  <a:solidFill>
                    <a:schemeClr val="accent3">
                      <a:lumMod val="20000"/>
                      <a:lumOff val="80000"/>
                    </a:schemeClr>
                  </a:solidFill>
                </a:rPr>
                <a:t>Pre-Apprenticeship</a:t>
              </a:r>
              <a:endParaRPr lang="en-US" sz="2600" b="1" kern="1200" dirty="0">
                <a:solidFill>
                  <a:schemeClr val="accent3">
                    <a:lumMod val="20000"/>
                    <a:lumOff val="80000"/>
                  </a:schemeClr>
                </a:solidFill>
              </a:endParaRPr>
            </a:p>
            <a:p>
              <a:pPr marL="114300" lvl="0" algn="l" defTabSz="711200">
                <a:lnSpc>
                  <a:spcPct val="90000"/>
                </a:lnSpc>
                <a:spcBef>
                  <a:spcPts val="600"/>
                </a:spcBef>
                <a:buNone/>
              </a:pPr>
              <a:r>
                <a:rPr lang="en-US" sz="2000" dirty="0">
                  <a:solidFill>
                    <a:schemeClr val="bg1"/>
                  </a:solidFill>
                </a:rPr>
                <a:t>Adult education providers should only enroll students in the pre-apprenticeship instructional program if participants are enrolled in programs that meet DOL Quality Elements criteria</a:t>
              </a:r>
              <a:endParaRPr lang="en-US" sz="2000" b="1" kern="1200" dirty="0">
                <a:solidFill>
                  <a:schemeClr val="accent3">
                    <a:lumMod val="20000"/>
                    <a:lumOff val="80000"/>
                  </a:schemeClr>
                </a:solidFill>
              </a:endParaRPr>
            </a:p>
          </p:txBody>
        </p:sp>
      </p:grpSp>
      <p:sp>
        <p:nvSpPr>
          <p:cNvPr id="56" name="Rectangle: Rounded Corners 55">
            <a:extLst>
              <a:ext uri="{FF2B5EF4-FFF2-40B4-BE49-F238E27FC236}">
                <a16:creationId xmlns:a16="http://schemas.microsoft.com/office/drawing/2014/main" id="{996ADFC7-3D4F-4C3A-8B22-F20EA9849732}"/>
              </a:ext>
            </a:extLst>
          </p:cNvPr>
          <p:cNvSpPr/>
          <p:nvPr/>
        </p:nvSpPr>
        <p:spPr>
          <a:xfrm>
            <a:off x="6638541" y="5944529"/>
            <a:ext cx="4736245" cy="2720738"/>
          </a:xfrm>
          <a:prstGeom prst="roundRect">
            <a:avLst>
              <a:gd name="adj" fmla="val 1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sp>
      <p:grpSp>
        <p:nvGrpSpPr>
          <p:cNvPr id="57" name="Group 56">
            <a:extLst>
              <a:ext uri="{FF2B5EF4-FFF2-40B4-BE49-F238E27FC236}">
                <a16:creationId xmlns:a16="http://schemas.microsoft.com/office/drawing/2014/main" id="{1030D1F6-F962-4FA7-9071-E3FC8CDCBE50}"/>
              </a:ext>
            </a:extLst>
          </p:cNvPr>
          <p:cNvGrpSpPr/>
          <p:nvPr/>
        </p:nvGrpSpPr>
        <p:grpSpPr>
          <a:xfrm>
            <a:off x="6754052" y="6068133"/>
            <a:ext cx="4696534" cy="2675498"/>
            <a:chOff x="7010331" y="1933778"/>
            <a:chExt cx="3374919" cy="1859693"/>
          </a:xfrm>
          <a:solidFill>
            <a:srgbClr val="FFFF00"/>
          </a:solidFill>
        </p:grpSpPr>
        <p:sp>
          <p:nvSpPr>
            <p:cNvPr id="58"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ts val="600"/>
                </a:spcBef>
                <a:buNone/>
              </a:pPr>
              <a:r>
                <a:rPr lang="en-US" sz="2000" b="1" kern="1200" dirty="0">
                  <a:solidFill>
                    <a:schemeClr val="tx1">
                      <a:lumMod val="65000"/>
                      <a:lumOff val="35000"/>
                    </a:schemeClr>
                  </a:solidFill>
                </a:rPr>
                <a:t> </a:t>
              </a:r>
              <a:r>
                <a:rPr lang="en-US" sz="2600" b="1" kern="1200" dirty="0" smtClean="0">
                  <a:solidFill>
                    <a:schemeClr val="tx1">
                      <a:lumMod val="65000"/>
                      <a:lumOff val="35000"/>
                    </a:schemeClr>
                  </a:solidFill>
                </a:rPr>
                <a:t>Adults/K12 Success</a:t>
              </a:r>
              <a:endParaRPr lang="en-US" sz="2600" b="1" kern="1200" dirty="0">
                <a:solidFill>
                  <a:schemeClr val="tx1">
                    <a:lumMod val="65000"/>
                    <a:lumOff val="35000"/>
                  </a:schemeClr>
                </a:solidFill>
              </a:endParaRPr>
            </a:p>
            <a:p>
              <a:pPr marL="114300" lvl="0" algn="l" defTabSz="711200">
                <a:lnSpc>
                  <a:spcPct val="90000"/>
                </a:lnSpc>
                <a:spcBef>
                  <a:spcPts val="600"/>
                </a:spcBef>
                <a:buNone/>
              </a:pPr>
              <a:r>
                <a:rPr lang="en-US" sz="2000" kern="1200" dirty="0">
                  <a:solidFill>
                    <a:schemeClr val="tx1">
                      <a:lumMod val="65000"/>
                      <a:lumOff val="35000"/>
                    </a:schemeClr>
                  </a:solidFill>
                </a:rPr>
                <a:t>AEBG defines this program as providing education and training to adults, typically parents and-or community members, to help school-aged children succeed in </a:t>
              </a:r>
              <a:r>
                <a:rPr lang="en-US" sz="2000" kern="1200" dirty="0" smtClean="0">
                  <a:solidFill>
                    <a:schemeClr val="tx1">
                      <a:lumMod val="65000"/>
                      <a:lumOff val="35000"/>
                    </a:schemeClr>
                  </a:solidFill>
                </a:rPr>
                <a:t>school.</a:t>
              </a:r>
              <a:endParaRPr lang="en-US" sz="2000" kern="1200" dirty="0">
                <a:solidFill>
                  <a:schemeClr val="tx1">
                    <a:lumMod val="65000"/>
                    <a:lumOff val="35000"/>
                  </a:schemeClr>
                </a:solidFill>
              </a:endParaRPr>
            </a:p>
          </p:txBody>
        </p:sp>
      </p:grpSp>
    </p:spTree>
    <p:extLst>
      <p:ext uri="{BB962C8B-B14F-4D97-AF65-F5344CB8AC3E}">
        <p14:creationId xmlns:p14="http://schemas.microsoft.com/office/powerpoint/2010/main" val="186913078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069" y="112294"/>
            <a:ext cx="7411452" cy="1065701"/>
          </a:xfrm>
        </p:spPr>
        <p:txBody>
          <a:bodyPr/>
          <a:lstStyle/>
          <a:p>
            <a:r>
              <a:rPr lang="en-US" sz="6600" dirty="0" smtClean="0">
                <a:solidFill>
                  <a:schemeClr val="accent5"/>
                </a:solidFill>
                <a:effectLst>
                  <a:outerShdw blurRad="38100" dist="38100" dir="2700000" algn="tl">
                    <a:srgbClr val="000000">
                      <a:alpha val="43137"/>
                    </a:srgbClr>
                  </a:outerShdw>
                </a:effectLst>
              </a:rPr>
              <a:t>17/18 Program Changes</a:t>
            </a:r>
            <a:endParaRPr lang="en-US" sz="6600"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29455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1996738" cy="6757366"/>
          </a:xfrm>
        </p:spPr>
        <p:txBody>
          <a:bodyPr/>
          <a:lstStyle/>
          <a:p>
            <a:pPr algn="l" eaLnBrk="1" hangingPunct="1"/>
            <a:r>
              <a:rPr lang="en-US" sz="4000" dirty="0" smtClean="0">
                <a:solidFill>
                  <a:schemeClr val="tx1"/>
                </a:solidFill>
              </a:rPr>
              <a:t>Late Breaking……..</a:t>
            </a:r>
            <a:endParaRPr lang="en-US" sz="4000" dirty="0" smtClean="0">
              <a:solidFill>
                <a:schemeClr val="tx1"/>
              </a:solidFill>
            </a:endParaRPr>
          </a:p>
          <a:p>
            <a:pPr algn="l" eaLnBrk="1" hangingPunct="1"/>
            <a:endParaRPr lang="en-US" sz="3982" dirty="0">
              <a:solidFill>
                <a:schemeClr val="tx1"/>
              </a:solidFill>
            </a:endParaRPr>
          </a:p>
          <a:p>
            <a:pPr marL="571500" indent="-571500" algn="l" eaLnBrk="1" hangingPunct="1">
              <a:buFont typeface="Arial" panose="020B0604020202020204" pitchFamily="34" charset="0"/>
              <a:buChar char="•"/>
            </a:pPr>
            <a:r>
              <a:rPr lang="en-US" sz="3982" dirty="0" smtClean="0">
                <a:solidFill>
                  <a:schemeClr val="tx1"/>
                </a:solidFill>
              </a:rPr>
              <a:t>AEBG Fees </a:t>
            </a:r>
            <a:r>
              <a:rPr lang="en-US" sz="3982" dirty="0" smtClean="0">
                <a:solidFill>
                  <a:schemeClr val="tx1"/>
                </a:solidFill>
              </a:rPr>
              <a:t>Policy Review</a:t>
            </a:r>
            <a:endParaRPr lang="en-US" sz="3982" dirty="0" smtClean="0">
              <a:solidFill>
                <a:schemeClr val="tx1"/>
              </a:solidFill>
            </a:endParaRPr>
          </a:p>
          <a:p>
            <a:pPr marL="571500" indent="-571500" algn="l" eaLnBrk="1" hangingPunct="1">
              <a:buFont typeface="Arial" panose="020B0604020202020204" pitchFamily="34" charset="0"/>
              <a:buChar char="•"/>
            </a:pPr>
            <a:r>
              <a:rPr lang="en-US" sz="3982" dirty="0" smtClean="0">
                <a:solidFill>
                  <a:schemeClr val="tx1"/>
                </a:solidFill>
              </a:rPr>
              <a:t>K12 Adult Education Code Review</a:t>
            </a:r>
          </a:p>
          <a:p>
            <a:pPr marL="571500" lvl="0" indent="-571500" algn="l">
              <a:buFont typeface="Arial" panose="020B0604020202020204" pitchFamily="34" charset="0"/>
              <a:buChar char="•"/>
            </a:pPr>
            <a:r>
              <a:rPr lang="en-US" sz="3982" dirty="0">
                <a:solidFill>
                  <a:srgbClr val="000000"/>
                </a:solidFill>
              </a:rPr>
              <a:t>AEBG age requirement is still18 years old</a:t>
            </a:r>
          </a:p>
          <a:p>
            <a:pPr marL="571500" lvl="0" indent="-571500" algn="l">
              <a:buFont typeface="Arial" panose="020B0604020202020204" pitchFamily="34" charset="0"/>
              <a:buChar char="•"/>
            </a:pPr>
            <a:r>
              <a:rPr lang="en-US" sz="3982" dirty="0">
                <a:solidFill>
                  <a:srgbClr val="000000"/>
                </a:solidFill>
              </a:rPr>
              <a:t>Use of Funds in non-AEBG Program Areas</a:t>
            </a:r>
          </a:p>
          <a:p>
            <a:pPr marL="571500" lvl="0" indent="-571500" algn="l">
              <a:buFont typeface="Arial" panose="020B0604020202020204" pitchFamily="34" charset="0"/>
              <a:buChar char="•"/>
            </a:pPr>
            <a:r>
              <a:rPr lang="en-US" sz="3982" dirty="0">
                <a:solidFill>
                  <a:srgbClr val="000000"/>
                </a:solidFill>
              </a:rPr>
              <a:t>All existing education code and regulation are still in effect.  AEBG does not supersede current code &amp; regulations.</a:t>
            </a: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eaLnBrk="1" hangingPunct="1">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13</a:t>
            </a:fld>
            <a:endParaRPr lang="en-US" smtClean="0">
              <a:latin typeface="Arial" pitchFamily="34" charset="0"/>
            </a:endParaRPr>
          </a:p>
        </p:txBody>
      </p:sp>
    </p:spTree>
    <p:extLst>
      <p:ext uri="{BB962C8B-B14F-4D97-AF65-F5344CB8AC3E}">
        <p14:creationId xmlns:p14="http://schemas.microsoft.com/office/powerpoint/2010/main" val="306746344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069" y="112294"/>
            <a:ext cx="7411452" cy="1065701"/>
          </a:xfrm>
        </p:spPr>
        <p:txBody>
          <a:bodyPr/>
          <a:lstStyle/>
          <a:p>
            <a:r>
              <a:rPr lang="en-US" sz="6600" dirty="0" smtClean="0">
                <a:solidFill>
                  <a:schemeClr val="accent5"/>
                </a:solidFill>
                <a:effectLst>
                  <a:outerShdw blurRad="38100" dist="38100" dir="2700000" algn="tl">
                    <a:srgbClr val="000000">
                      <a:alpha val="43137"/>
                    </a:srgbClr>
                  </a:outerShdw>
                </a:effectLst>
              </a:rPr>
              <a:t>17/18 Fiscal Changes</a:t>
            </a:r>
            <a:endParaRPr lang="en-US" sz="6600"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86822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Fiscal Reminders</a:t>
            </a:r>
          </a:p>
          <a:p>
            <a:pPr algn="l" eaLnBrk="1" hangingPunct="1"/>
            <a:endParaRPr lang="en-US" sz="3982" dirty="0">
              <a:solidFill>
                <a:schemeClr val="tx1"/>
              </a:solidFill>
            </a:endParaRPr>
          </a:p>
          <a:p>
            <a:pPr marL="571500" indent="-571500" algn="l" eaLnBrk="1" hangingPunct="1">
              <a:buFont typeface="Arial" panose="020B0604020202020204" pitchFamily="34" charset="0"/>
              <a:buChar char="•"/>
            </a:pPr>
            <a:r>
              <a:rPr lang="en-US" sz="3982" dirty="0" smtClean="0">
                <a:solidFill>
                  <a:schemeClr val="tx1"/>
                </a:solidFill>
              </a:rPr>
              <a:t>Not a Grant</a:t>
            </a:r>
          </a:p>
          <a:p>
            <a:pPr marL="571500" indent="-571500" algn="l" eaLnBrk="1" hangingPunct="1">
              <a:buFont typeface="Arial" panose="020B0604020202020204" pitchFamily="34" charset="0"/>
              <a:buChar char="•"/>
            </a:pPr>
            <a:r>
              <a:rPr lang="en-US" sz="3982" dirty="0" smtClean="0">
                <a:solidFill>
                  <a:schemeClr val="tx1"/>
                </a:solidFill>
              </a:rPr>
              <a:t>Restricted Funds</a:t>
            </a:r>
          </a:p>
          <a:p>
            <a:pPr marL="571500" indent="-571500" algn="l" eaLnBrk="1" hangingPunct="1">
              <a:buFont typeface="Arial" panose="020B0604020202020204" pitchFamily="34" charset="0"/>
              <a:buChar char="•"/>
            </a:pPr>
            <a:r>
              <a:rPr lang="en-US" sz="3982" dirty="0" smtClean="0">
                <a:solidFill>
                  <a:schemeClr val="tx1"/>
                </a:solidFill>
              </a:rPr>
              <a:t>Continue to use reasonable, justifiable, &amp; allocable for purchases</a:t>
            </a:r>
          </a:p>
          <a:p>
            <a:pPr marL="571500" indent="-571500" algn="l" eaLnBrk="1" hangingPunct="1">
              <a:buFont typeface="Arial" panose="020B0604020202020204" pitchFamily="34" charset="0"/>
              <a:buChar char="•"/>
            </a:pPr>
            <a:r>
              <a:rPr lang="en-US" sz="3982" dirty="0" smtClean="0">
                <a:solidFill>
                  <a:schemeClr val="tx1"/>
                </a:solidFill>
              </a:rPr>
              <a:t>Encourages leverage &amp; braiding state &amp; federal fund sources.  </a:t>
            </a:r>
          </a:p>
          <a:p>
            <a:pPr marL="571500" indent="-571500" algn="l">
              <a:buFont typeface="Arial" panose="020B0604020202020204" pitchFamily="34" charset="0"/>
              <a:buChar char="•"/>
            </a:pPr>
            <a:r>
              <a:rPr lang="en-US" sz="3982" dirty="0" smtClean="0">
                <a:solidFill>
                  <a:schemeClr val="tx1"/>
                </a:solidFill>
              </a:rPr>
              <a:t>No longer “touched by AEBG”</a:t>
            </a: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15</a:t>
            </a:fld>
            <a:endParaRPr lang="en-US" smtClean="0">
              <a:latin typeface="Arial" pitchFamily="34" charset="0"/>
            </a:endParaRPr>
          </a:p>
        </p:txBody>
      </p:sp>
    </p:spTree>
    <p:extLst>
      <p:ext uri="{BB962C8B-B14F-4D97-AF65-F5344CB8AC3E}">
        <p14:creationId xmlns:p14="http://schemas.microsoft.com/office/powerpoint/2010/main" val="352012288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Fiscal Reminders (cont.)</a:t>
            </a:r>
            <a:endParaRPr lang="en-US" sz="3982" dirty="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r>
              <a:rPr lang="en-US" sz="3982" dirty="0" smtClean="0">
                <a:solidFill>
                  <a:schemeClr val="tx1"/>
                </a:solidFill>
              </a:rPr>
              <a:t>Out </a:t>
            </a:r>
            <a:r>
              <a:rPr lang="en-US" sz="3982" dirty="0" smtClean="0">
                <a:solidFill>
                  <a:schemeClr val="tx1"/>
                </a:solidFill>
              </a:rPr>
              <a:t>of State Travel still needs state approval</a:t>
            </a:r>
          </a:p>
          <a:p>
            <a:pPr marL="571500" indent="-571500" algn="l">
              <a:buFont typeface="Arial" panose="020B0604020202020204" pitchFamily="34" charset="0"/>
              <a:buChar char="•"/>
            </a:pPr>
            <a:r>
              <a:rPr lang="en-US" sz="3982" dirty="0" smtClean="0">
                <a:solidFill>
                  <a:schemeClr val="tx1"/>
                </a:solidFill>
              </a:rPr>
              <a:t>Capital Outlay – does not require state approval, but…….</a:t>
            </a:r>
          </a:p>
          <a:p>
            <a:pPr marL="571500" indent="-571500" algn="l">
              <a:buFont typeface="Arial" panose="020B0604020202020204" pitchFamily="34" charset="0"/>
              <a:buChar char="•"/>
            </a:pPr>
            <a:r>
              <a:rPr lang="en-US" sz="3982" dirty="0" smtClean="0">
                <a:solidFill>
                  <a:schemeClr val="tx1"/>
                </a:solidFill>
              </a:rPr>
              <a:t>Indirect rate is still the state approved rate for each K12 member or the negotiated rate for CCDs.</a:t>
            </a:r>
          </a:p>
          <a:p>
            <a:pPr marL="571500" indent="-571500" algn="l">
              <a:buFont typeface="Arial" panose="020B0604020202020204" pitchFamily="34" charset="0"/>
              <a:buChar char="•"/>
            </a:pPr>
            <a:r>
              <a:rPr lang="en-US" sz="3982" dirty="0" smtClean="0">
                <a:solidFill>
                  <a:schemeClr val="tx1"/>
                </a:solidFill>
              </a:rPr>
              <a:t>Passing funds through to members (45 days)</a:t>
            </a:r>
          </a:p>
          <a:p>
            <a:pPr algn="l"/>
            <a:endParaRPr lang="en-US" sz="3982" dirty="0" smtClean="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16</a:t>
            </a:fld>
            <a:endParaRPr lang="en-US" smtClean="0">
              <a:latin typeface="Arial" pitchFamily="34" charset="0"/>
            </a:endParaRPr>
          </a:p>
        </p:txBody>
      </p:sp>
    </p:spTree>
    <p:extLst>
      <p:ext uri="{BB962C8B-B14F-4D97-AF65-F5344CB8AC3E}">
        <p14:creationId xmlns:p14="http://schemas.microsoft.com/office/powerpoint/2010/main" val="375853399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Recording AEBG funds in state systems</a:t>
            </a:r>
            <a:endParaRPr lang="en-US" sz="3982" dirty="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r>
              <a:rPr lang="en-US" sz="3982" dirty="0" smtClean="0">
                <a:solidFill>
                  <a:schemeClr val="tx1"/>
                </a:solidFill>
              </a:rPr>
              <a:t>Use your local system along with state reporting requirements (SACS or BAM)</a:t>
            </a:r>
          </a:p>
          <a:p>
            <a:pPr marL="571500" indent="-571500" algn="l">
              <a:buFont typeface="Arial" panose="020B0604020202020204" pitchFamily="34" charset="0"/>
              <a:buChar char="•"/>
            </a:pPr>
            <a:r>
              <a:rPr lang="en-US" sz="3982" dirty="0" smtClean="0">
                <a:solidFill>
                  <a:schemeClr val="tx1"/>
                </a:solidFill>
              </a:rPr>
              <a:t>New trailer bill language – must be deposited in an Adult Education Fund.  </a:t>
            </a:r>
          </a:p>
          <a:p>
            <a:pPr marL="571500" lvl="8" indent="-571500" algn="l">
              <a:buFont typeface="Wingdings" panose="05000000000000000000" pitchFamily="2" charset="2"/>
              <a:buChar char="ü"/>
            </a:pPr>
            <a:r>
              <a:rPr lang="en-US" sz="3982" dirty="0" smtClean="0">
                <a:solidFill>
                  <a:schemeClr val="tx1"/>
                </a:solidFill>
              </a:rPr>
              <a:t>K12 = Fund 11</a:t>
            </a:r>
          </a:p>
          <a:p>
            <a:pPr marL="571500" lvl="4" indent="-571500" algn="l">
              <a:buFont typeface="Wingdings" panose="05000000000000000000" pitchFamily="2" charset="2"/>
              <a:buChar char="ü"/>
            </a:pPr>
            <a:r>
              <a:rPr lang="en-US" sz="3982" dirty="0" smtClean="0">
                <a:solidFill>
                  <a:schemeClr val="tx1"/>
                </a:solidFill>
              </a:rPr>
              <a:t>K12 Resource Code = 6391</a:t>
            </a:r>
          </a:p>
          <a:p>
            <a:pPr marL="571500" lvl="4" indent="-571500" algn="l">
              <a:buFont typeface="Wingdings" panose="05000000000000000000" pitchFamily="2" charset="2"/>
              <a:buChar char="ü"/>
            </a:pPr>
            <a:r>
              <a:rPr lang="en-US" sz="3982" dirty="0" smtClean="0">
                <a:solidFill>
                  <a:schemeClr val="tx1"/>
                </a:solidFill>
              </a:rPr>
              <a:t>Comm. Colleges – see fiscal services memo on pass through and participant /provider coding.</a:t>
            </a:r>
          </a:p>
          <a:p>
            <a:pPr marL="571500" indent="-571500" algn="l">
              <a:buFont typeface="Arial" panose="020B0604020202020204" pitchFamily="34" charset="0"/>
              <a:buChar char="•"/>
            </a:pPr>
            <a:endParaRPr lang="en-US" sz="3982" dirty="0" smtClean="0">
              <a:solidFill>
                <a:schemeClr val="tx1"/>
              </a:solidFill>
            </a:endParaRPr>
          </a:p>
          <a:p>
            <a:pPr algn="l"/>
            <a:endParaRPr lang="en-US" sz="3982" dirty="0" smtClean="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17</a:t>
            </a:fld>
            <a:endParaRPr lang="en-US" smtClean="0">
              <a:latin typeface="Arial" pitchFamily="34" charset="0"/>
            </a:endParaRPr>
          </a:p>
        </p:txBody>
      </p:sp>
    </p:spTree>
    <p:extLst>
      <p:ext uri="{BB962C8B-B14F-4D97-AF65-F5344CB8AC3E}">
        <p14:creationId xmlns:p14="http://schemas.microsoft.com/office/powerpoint/2010/main" val="301980351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Consortium Administrative Function</a:t>
            </a:r>
            <a:endParaRPr lang="en-US" sz="3982" dirty="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eaLnBrk="1" hangingPunct="1">
              <a:buFont typeface="Arial" panose="020B0604020202020204" pitchFamily="34" charset="0"/>
              <a:buChar char="•"/>
            </a:pPr>
            <a:r>
              <a:rPr lang="en-US" sz="3982" dirty="0" smtClean="0">
                <a:solidFill>
                  <a:schemeClr val="tx1"/>
                </a:solidFill>
              </a:rPr>
              <a:t>Consortia oversight is required of member’s budgets &amp; expenditure reporting.</a:t>
            </a:r>
          </a:p>
          <a:p>
            <a:pPr marL="571500" indent="-571500" algn="l" eaLnBrk="1" hangingPunct="1">
              <a:buFont typeface="Arial" panose="020B0604020202020204" pitchFamily="34" charset="0"/>
              <a:buChar char="•"/>
            </a:pPr>
            <a:r>
              <a:rPr lang="en-US" sz="3982" dirty="0" smtClean="0">
                <a:solidFill>
                  <a:schemeClr val="tx1"/>
                </a:solidFill>
              </a:rPr>
              <a:t>Consortia may use the 5% administrative cap to pay for the oversight activities.</a:t>
            </a:r>
          </a:p>
          <a:p>
            <a:pPr marL="571500" indent="-571500" algn="l" eaLnBrk="1" hangingPunct="1">
              <a:buFont typeface="Arial" panose="020B0604020202020204" pitchFamily="34" charset="0"/>
              <a:buChar char="•"/>
            </a:pPr>
            <a:r>
              <a:rPr lang="en-US" sz="3982" dirty="0" smtClean="0">
                <a:solidFill>
                  <a:schemeClr val="tx1"/>
                </a:solidFill>
              </a:rPr>
              <a:t>Applies to fiscal agents and direct funded consortia.</a:t>
            </a:r>
          </a:p>
          <a:p>
            <a:pPr marL="571500" indent="-571500" algn="l">
              <a:buFont typeface="Arial" panose="020B0604020202020204" pitchFamily="34" charset="0"/>
              <a:buChar char="•"/>
            </a:pPr>
            <a:r>
              <a:rPr lang="en-US" sz="3982" dirty="0" smtClean="0">
                <a:solidFill>
                  <a:schemeClr val="tx1"/>
                </a:solidFill>
              </a:rPr>
              <a:t>Oversight option must be agreed to and approved by consortium membership.</a:t>
            </a: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18</a:t>
            </a:fld>
            <a:endParaRPr lang="en-US" smtClean="0">
              <a:latin typeface="Arial" pitchFamily="34" charset="0"/>
            </a:endParaRPr>
          </a:p>
        </p:txBody>
      </p:sp>
    </p:spTree>
    <p:extLst>
      <p:ext uri="{BB962C8B-B14F-4D97-AF65-F5344CB8AC3E}">
        <p14:creationId xmlns:p14="http://schemas.microsoft.com/office/powerpoint/2010/main" val="326981671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quarter" idx="11"/>
          </p:nvPr>
        </p:nvSpPr>
        <p:spPr>
          <a:xfrm>
            <a:off x="114300" y="1724025"/>
            <a:ext cx="12409004" cy="6757366"/>
          </a:xfrm>
        </p:spPr>
        <p:txBody>
          <a:bodyPr/>
          <a:lstStyle/>
          <a:p>
            <a:pPr algn="l" eaLnBrk="1" hangingPunct="1"/>
            <a:r>
              <a:rPr lang="en-US" sz="4000" dirty="0" smtClean="0">
                <a:solidFill>
                  <a:schemeClr val="tx1"/>
                </a:solidFill>
              </a:rPr>
              <a:t>Consortium Oversight Examples</a:t>
            </a:r>
            <a:endParaRPr lang="en-US" sz="3982" dirty="0">
              <a:solidFill>
                <a:schemeClr val="tx1"/>
              </a:solidFill>
            </a:endParaRPr>
          </a:p>
          <a:p>
            <a:pPr marL="571500" indent="-571500" algn="l" eaLnBrk="1" hangingPunct="1">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r>
              <a:rPr lang="en-US" sz="3982" dirty="0" smtClean="0">
                <a:solidFill>
                  <a:schemeClr val="tx1"/>
                </a:solidFill>
              </a:rPr>
              <a:t>Outside audit</a:t>
            </a:r>
          </a:p>
          <a:p>
            <a:pPr marL="571500" indent="-571500" algn="l">
              <a:buFont typeface="Arial" panose="020B0604020202020204" pitchFamily="34" charset="0"/>
              <a:buChar char="•"/>
            </a:pPr>
            <a:r>
              <a:rPr lang="en-US" sz="3982" dirty="0" smtClean="0">
                <a:solidFill>
                  <a:schemeClr val="tx1"/>
                </a:solidFill>
              </a:rPr>
              <a:t>Agreed </a:t>
            </a:r>
            <a:r>
              <a:rPr lang="en-US" sz="3982" dirty="0">
                <a:solidFill>
                  <a:schemeClr val="tx1"/>
                </a:solidFill>
              </a:rPr>
              <a:t>upon certification </a:t>
            </a:r>
            <a:r>
              <a:rPr lang="en-US" sz="3982" dirty="0" smtClean="0">
                <a:solidFill>
                  <a:schemeClr val="tx1"/>
                </a:solidFill>
              </a:rPr>
              <a:t>process</a:t>
            </a:r>
          </a:p>
          <a:p>
            <a:pPr marL="571500" indent="-571500" algn="l">
              <a:buFont typeface="Arial" panose="020B0604020202020204" pitchFamily="34" charset="0"/>
              <a:buChar char="•"/>
            </a:pPr>
            <a:r>
              <a:rPr lang="en-US" sz="3982" dirty="0" smtClean="0">
                <a:solidFill>
                  <a:schemeClr val="tx1"/>
                </a:solidFill>
              </a:rPr>
              <a:t>Peer-to-peer </a:t>
            </a:r>
            <a:r>
              <a:rPr lang="en-US" sz="3982" dirty="0">
                <a:solidFill>
                  <a:schemeClr val="tx1"/>
                </a:solidFill>
              </a:rPr>
              <a:t>member </a:t>
            </a:r>
            <a:r>
              <a:rPr lang="en-US" sz="3982" dirty="0" smtClean="0">
                <a:solidFill>
                  <a:schemeClr val="tx1"/>
                </a:solidFill>
              </a:rPr>
              <a:t>review</a:t>
            </a:r>
          </a:p>
          <a:p>
            <a:pPr marL="571500" indent="-571500" algn="l">
              <a:buFont typeface="Arial" panose="020B0604020202020204" pitchFamily="34" charset="0"/>
              <a:buChar char="•"/>
            </a:pPr>
            <a:r>
              <a:rPr lang="en-US" sz="3982" dirty="0" smtClean="0">
                <a:solidFill>
                  <a:schemeClr val="tx1"/>
                </a:solidFill>
              </a:rPr>
              <a:t>Fiscal </a:t>
            </a:r>
            <a:r>
              <a:rPr lang="en-US" sz="3982" dirty="0">
                <a:solidFill>
                  <a:schemeClr val="tx1"/>
                </a:solidFill>
              </a:rPr>
              <a:t>agent </a:t>
            </a:r>
            <a:r>
              <a:rPr lang="en-US" sz="3982" dirty="0" smtClean="0">
                <a:solidFill>
                  <a:schemeClr val="tx1"/>
                </a:solidFill>
              </a:rPr>
              <a:t>certification</a:t>
            </a:r>
          </a:p>
          <a:p>
            <a:pPr marL="571500" indent="-571500" algn="l">
              <a:buFont typeface="Arial" panose="020B0604020202020204" pitchFamily="34" charset="0"/>
              <a:buChar char="•"/>
            </a:pPr>
            <a:r>
              <a:rPr lang="en-US" sz="3982" dirty="0" smtClean="0">
                <a:solidFill>
                  <a:schemeClr val="tx1"/>
                </a:solidFill>
              </a:rPr>
              <a:t>A </a:t>
            </a:r>
            <a:r>
              <a:rPr lang="en-US" sz="3982" dirty="0">
                <a:solidFill>
                  <a:schemeClr val="tx1"/>
                </a:solidFill>
              </a:rPr>
              <a:t>combination of </a:t>
            </a:r>
            <a:r>
              <a:rPr lang="en-US" sz="3982" dirty="0" smtClean="0">
                <a:solidFill>
                  <a:schemeClr val="tx1"/>
                </a:solidFill>
              </a:rPr>
              <a:t>options</a:t>
            </a:r>
          </a:p>
          <a:p>
            <a:pPr marL="571500" indent="-571500" algn="l">
              <a:buFont typeface="Arial" panose="020B0604020202020204" pitchFamily="34" charset="0"/>
              <a:buChar char="•"/>
            </a:pPr>
            <a:r>
              <a:rPr lang="en-US" sz="3982" dirty="0" smtClean="0">
                <a:solidFill>
                  <a:schemeClr val="tx1"/>
                </a:solidFill>
              </a:rPr>
              <a:t>Or other options</a:t>
            </a:r>
            <a:endParaRPr lang="en-US" sz="3982" dirty="0">
              <a:solidFill>
                <a:schemeClr val="tx1"/>
              </a:solidFill>
            </a:endParaRPr>
          </a:p>
          <a:p>
            <a:pPr marL="571500" indent="-571500" algn="l">
              <a:buFont typeface="Arial" panose="020B0604020202020204" pitchFamily="34" charset="0"/>
              <a:buChar char="•"/>
            </a:pPr>
            <a:endParaRPr lang="en-US" sz="3982" dirty="0" smtClean="0">
              <a:solidFill>
                <a:schemeClr val="tx1"/>
              </a:solidFill>
            </a:endParaRPr>
          </a:p>
          <a:p>
            <a:pPr algn="l"/>
            <a:r>
              <a:rPr lang="en-US" sz="3982" dirty="0" smtClean="0">
                <a:solidFill>
                  <a:schemeClr val="tx1"/>
                </a:solidFill>
              </a:rPr>
              <a:t>AEBG TAP will be hosting a webinar on the topic next month.</a:t>
            </a:r>
          </a:p>
          <a:p>
            <a:pPr marL="571500" indent="-571500" algn="l">
              <a:buFont typeface="Arial" panose="020B0604020202020204" pitchFamily="34" charset="0"/>
              <a:buChar char="•"/>
            </a:pPr>
            <a:endParaRPr lang="en-US" sz="3982" dirty="0" smtClean="0">
              <a:solidFill>
                <a:schemeClr val="tx1"/>
              </a:solidFill>
            </a:endParaRPr>
          </a:p>
          <a:p>
            <a:pPr marL="571500" indent="-571500" algn="l">
              <a:buFont typeface="Arial" panose="020B0604020202020204" pitchFamily="34" charset="0"/>
              <a:buChar char="•"/>
            </a:pPr>
            <a:endParaRPr lang="en-US" sz="3982" dirty="0">
              <a:solidFill>
                <a:schemeClr val="tx1"/>
              </a:solidFill>
            </a:endParaRPr>
          </a:p>
        </p:txBody>
      </p:sp>
      <p:sp>
        <p:nvSpPr>
          <p:cNvPr id="14338" name="Slide Number Placeholder 3"/>
          <p:cNvSpPr>
            <a:spLocks noGrp="1"/>
          </p:cNvSpPr>
          <p:nvPr>
            <p:ph type="sldNum" sz="quarter" idx="12"/>
          </p:nvPr>
        </p:nvSpPr>
        <p:spPr/>
        <p:txBody>
          <a:bodyPr/>
          <a:lstStyle/>
          <a:p>
            <a:pPr>
              <a:defRPr/>
            </a:pPr>
            <a:fld id="{73BBD813-23E7-48BD-981D-15E028E72980}" type="slidenum">
              <a:rPr lang="en-US" smtClean="0">
                <a:latin typeface="Arial" pitchFamily="34" charset="0"/>
              </a:rPr>
              <a:pPr>
                <a:defRPr/>
              </a:pPr>
              <a:t>19</a:t>
            </a:fld>
            <a:endParaRPr lang="en-US" smtClean="0">
              <a:latin typeface="Arial" pitchFamily="34" charset="0"/>
            </a:endParaRPr>
          </a:p>
        </p:txBody>
      </p:sp>
    </p:spTree>
    <p:extLst>
      <p:ext uri="{BB962C8B-B14F-4D97-AF65-F5344CB8AC3E}">
        <p14:creationId xmlns:p14="http://schemas.microsoft.com/office/powerpoint/2010/main" val="315881203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4A5D8-D21A-4A44-9A35-8EB34BB2C8A6}"/>
              </a:ext>
            </a:extLst>
          </p:cNvPr>
          <p:cNvSpPr>
            <a:spLocks noGrp="1"/>
          </p:cNvSpPr>
          <p:nvPr>
            <p:ph type="body" sz="quarter" idx="10"/>
          </p:nvPr>
        </p:nvSpPr>
        <p:spPr>
          <a:xfrm>
            <a:off x="0" y="4051755"/>
            <a:ext cx="13004800" cy="2584176"/>
          </a:xfrm>
        </p:spPr>
        <p:txBody>
          <a:bodyPr/>
          <a:lstStyle/>
          <a:p>
            <a:r>
              <a:rPr lang="en-US" b="1" dirty="0" smtClean="0">
                <a:solidFill>
                  <a:srgbClr val="C00000"/>
                </a:solidFill>
                <a:latin typeface="Helvetica" panose="020B0604020202020204" pitchFamily="34" charset="0"/>
                <a:cs typeface="Helvetica" panose="020B0604020202020204" pitchFamily="34" charset="0"/>
              </a:rPr>
              <a:t>Big Policy Changes for 17/18</a:t>
            </a:r>
            <a:endParaRPr lang="en-US" b="1" dirty="0">
              <a:solidFill>
                <a:srgbClr val="C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910811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alpha val="7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3569" y="163094"/>
            <a:ext cx="7411452" cy="1065701"/>
          </a:xfrm>
        </p:spPr>
        <p:txBody>
          <a:bodyPr/>
          <a:lstStyle/>
          <a:p>
            <a:r>
              <a:rPr lang="en-US" sz="6600" dirty="0" smtClean="0">
                <a:solidFill>
                  <a:schemeClr val="accent5"/>
                </a:solidFill>
                <a:effectLst>
                  <a:outerShdw blurRad="38100" dist="38100" dir="2700000" algn="tl">
                    <a:srgbClr val="000000">
                      <a:alpha val="43137"/>
                    </a:srgbClr>
                  </a:outerShdw>
                </a:effectLst>
              </a:rPr>
              <a:t> Reporting in TE Guidelines</a:t>
            </a:r>
            <a:endParaRPr lang="en-US" sz="6600"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54299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p:txBody>
          <a:bodyPr/>
          <a:lstStyle/>
          <a:p>
            <a:pPr>
              <a:defRPr/>
            </a:pPr>
            <a:fld id="{7D8A352D-E9F8-473F-B26C-AE6F49765E03}" type="slidenum">
              <a:rPr lang="en-US" smtClean="0">
                <a:latin typeface="Arial" pitchFamily="34" charset="0"/>
              </a:rPr>
              <a:pPr>
                <a:defRPr/>
              </a:pPr>
              <a:t>21</a:t>
            </a:fld>
            <a:endParaRPr lang="en-US" smtClean="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41088035"/>
              </p:ext>
            </p:extLst>
          </p:nvPr>
        </p:nvGraphicFramePr>
        <p:xfrm>
          <a:off x="635001" y="2705099"/>
          <a:ext cx="11798300" cy="4876800"/>
        </p:xfrm>
        <a:graphic>
          <a:graphicData uri="http://schemas.openxmlformats.org/drawingml/2006/table">
            <a:tbl>
              <a:tblPr firstRow="1" firstCol="1" bandRow="1"/>
              <a:tblGrid>
                <a:gridCol w="4427436">
                  <a:extLst>
                    <a:ext uri="{9D8B030D-6E8A-4147-A177-3AD203B41FA5}">
                      <a16:colId xmlns:a16="http://schemas.microsoft.com/office/drawing/2014/main" val="880788402"/>
                    </a:ext>
                  </a:extLst>
                </a:gridCol>
                <a:gridCol w="3684612">
                  <a:extLst>
                    <a:ext uri="{9D8B030D-6E8A-4147-A177-3AD203B41FA5}">
                      <a16:colId xmlns:a16="http://schemas.microsoft.com/office/drawing/2014/main" val="3641898757"/>
                    </a:ext>
                  </a:extLst>
                </a:gridCol>
                <a:gridCol w="3686252">
                  <a:extLst>
                    <a:ext uri="{9D8B030D-6E8A-4147-A177-3AD203B41FA5}">
                      <a16:colId xmlns:a16="http://schemas.microsoft.com/office/drawing/2014/main" val="570953232"/>
                    </a:ext>
                  </a:extLst>
                </a:gridCol>
              </a:tblGrid>
              <a:tr h="812800">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AEBG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941166"/>
                  </a:ext>
                </a:extLst>
              </a:tr>
              <a:tr h="812800">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6950256"/>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31, 2017</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697898"/>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9874"/>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1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Mar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30, 2018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88169"/>
                  </a:ext>
                </a:extLst>
              </a:tr>
              <a:tr h="812800">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a:t>
                      </a:r>
                      <a:r>
                        <a:rPr lang="en-US" sz="3200" b="1"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July 1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smtClean="0">
                          <a:effectLst/>
                          <a:latin typeface="Calibri" panose="020F0502020204030204" pitchFamily="34" charset="0"/>
                          <a:ea typeface="Calibri" panose="020F0502020204030204" pitchFamily="34" charset="0"/>
                          <a:cs typeface="Times New Roman" panose="02020603050405020304" pitchFamily="18" charset="0"/>
                        </a:rPr>
                        <a:t> 1, 2018</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70159"/>
                  </a:ext>
                </a:extLst>
              </a:tr>
            </a:tbl>
          </a:graphicData>
        </a:graphic>
      </p:graphicFrame>
    </p:spTree>
    <p:extLst>
      <p:ext uri="{BB962C8B-B14F-4D97-AF65-F5344CB8AC3E}">
        <p14:creationId xmlns:p14="http://schemas.microsoft.com/office/powerpoint/2010/main" val="118759316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sz="quarter" idx="10"/>
          </p:nvPr>
        </p:nvSpPr>
        <p:spPr/>
        <p:txBody>
          <a:bodyPr/>
          <a:lstStyle/>
          <a:p>
            <a:pPr marL="758601" indent="-758601" algn="l"/>
            <a:r>
              <a:rPr lang="en-US" sz="4551" dirty="0" smtClean="0">
                <a:solidFill>
                  <a:srgbClr val="FF0000"/>
                </a:solidFill>
              </a:rPr>
              <a:t>Short Term Services</a:t>
            </a:r>
          </a:p>
          <a:p>
            <a:pPr marL="758601" indent="-758601" algn="l"/>
            <a:endParaRPr lang="en-US" sz="3982" dirty="0">
              <a:solidFill>
                <a:schemeClr val="tx1"/>
              </a:solidFill>
            </a:endParaRPr>
          </a:p>
          <a:p>
            <a:pPr marL="11113" indent="-11113" algn="l">
              <a:tabLst>
                <a:tab pos="914400" algn="l"/>
              </a:tabLst>
            </a:pPr>
            <a:r>
              <a:rPr lang="en-US" sz="3982" dirty="0" smtClean="0">
                <a:solidFill>
                  <a:schemeClr val="tx1"/>
                </a:solidFill>
              </a:rPr>
              <a:t>Record short term services to students such as counseling or mentorship that may be received outside of the classroom. </a:t>
            </a:r>
          </a:p>
          <a:p>
            <a:pPr marL="757238" indent="-588963" algn="l">
              <a:buFont typeface="Arial" panose="020B0604020202020204" pitchFamily="34" charset="0"/>
              <a:buChar char="•"/>
            </a:pPr>
            <a:r>
              <a:rPr lang="en-US" sz="3982" dirty="0" smtClean="0">
                <a:solidFill>
                  <a:schemeClr val="tx1"/>
                </a:solidFill>
              </a:rPr>
              <a:t>Supportive Services</a:t>
            </a:r>
          </a:p>
          <a:p>
            <a:pPr marL="757238" indent="-588963" algn="l">
              <a:buFont typeface="Arial" panose="020B0604020202020204" pitchFamily="34" charset="0"/>
              <a:buChar char="•"/>
            </a:pPr>
            <a:r>
              <a:rPr lang="en-US" sz="3982" dirty="0" smtClean="0">
                <a:solidFill>
                  <a:schemeClr val="tx1"/>
                </a:solidFill>
              </a:rPr>
              <a:t>Training </a:t>
            </a:r>
            <a:r>
              <a:rPr lang="en-US" sz="3982" dirty="0">
                <a:solidFill>
                  <a:schemeClr val="tx1"/>
                </a:solidFill>
              </a:rPr>
              <a:t>Services</a:t>
            </a:r>
          </a:p>
          <a:p>
            <a:pPr marL="757238" indent="-588963" algn="l">
              <a:buFont typeface="Arial" panose="020B0604020202020204" pitchFamily="34" charset="0"/>
              <a:buChar char="•"/>
            </a:pPr>
            <a:r>
              <a:rPr lang="en-US" sz="3982" dirty="0">
                <a:solidFill>
                  <a:schemeClr val="tx1"/>
                </a:solidFill>
              </a:rPr>
              <a:t>Transition </a:t>
            </a:r>
            <a:r>
              <a:rPr lang="en-US" sz="3982" dirty="0" smtClean="0">
                <a:solidFill>
                  <a:schemeClr val="tx1"/>
                </a:solidFill>
              </a:rPr>
              <a:t>Services</a:t>
            </a:r>
          </a:p>
          <a:p>
            <a:pPr marL="168275" algn="l"/>
            <a:r>
              <a:rPr lang="en-US" sz="3982" dirty="0" smtClean="0">
                <a:solidFill>
                  <a:schemeClr val="tx1"/>
                </a:solidFill>
              </a:rPr>
              <a:t/>
            </a:r>
            <a:br>
              <a:rPr lang="en-US" sz="3982" dirty="0" smtClean="0">
                <a:solidFill>
                  <a:schemeClr val="tx1"/>
                </a:solidFill>
              </a:rPr>
            </a:br>
            <a:r>
              <a:rPr lang="en-US" sz="3982" dirty="0" smtClean="0">
                <a:solidFill>
                  <a:schemeClr val="tx1"/>
                </a:solidFill>
              </a:rPr>
              <a:t>Enter in TE in Records – Students –</a:t>
            </a:r>
          </a:p>
          <a:p>
            <a:pPr marL="168275" algn="l"/>
            <a:r>
              <a:rPr lang="en-US" sz="3982" dirty="0" smtClean="0">
                <a:solidFill>
                  <a:schemeClr val="tx1"/>
                </a:solidFill>
              </a:rPr>
              <a:t>In Program Years  -OR- use Update Record field #8</a:t>
            </a:r>
            <a:endParaRPr lang="en-US" sz="3982" dirty="0">
              <a:solidFill>
                <a:schemeClr val="tx1"/>
              </a:solidFill>
            </a:endParaRPr>
          </a:p>
        </p:txBody>
      </p:sp>
      <p:sp>
        <p:nvSpPr>
          <p:cNvPr id="30722" name="Slide Number Placeholder 3"/>
          <p:cNvSpPr>
            <a:spLocks noGrp="1"/>
          </p:cNvSpPr>
          <p:nvPr>
            <p:ph type="sldNum" sz="quarter" idx="12"/>
          </p:nvPr>
        </p:nvSpPr>
        <p:spPr/>
        <p:txBody>
          <a:bodyPr/>
          <a:lstStyle/>
          <a:p>
            <a:pPr>
              <a:defRPr/>
            </a:pPr>
            <a:fld id="{4DE3AD30-8356-48C3-A67A-C485840600EF}" type="slidenum">
              <a:rPr lang="en-US" smtClean="0">
                <a:latin typeface="Arial" pitchFamily="34" charset="0"/>
              </a:rPr>
              <a:pPr>
                <a:defRPr/>
              </a:pPr>
              <a:t>22</a:t>
            </a:fld>
            <a:endParaRPr lang="en-US" smtClean="0">
              <a:latin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2917" y="4620125"/>
            <a:ext cx="2719335" cy="2587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997109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400" b="1" dirty="0" smtClean="0">
                <a:solidFill>
                  <a:schemeClr val="accent2">
                    <a:lumMod val="75000"/>
                  </a:schemeClr>
                </a:solidFill>
                <a:latin typeface="Helvetica" panose="020B0604020202020204" pitchFamily="34" charset="0"/>
                <a:cs typeface="Helvetica" panose="020B0604020202020204" pitchFamily="34" charset="0"/>
              </a:rPr>
              <a:t>AEBG Outcomes</a:t>
            </a:r>
            <a:endParaRPr lang="en-US" sz="4400" b="1" dirty="0">
              <a:solidFill>
                <a:schemeClr val="accent2">
                  <a:lumMod val="75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quarter" idx="11"/>
          </p:nvPr>
        </p:nvSpPr>
        <p:spPr/>
        <p:txBody>
          <a:bodyPr/>
          <a:lstStyle/>
          <a:p>
            <a:pPr marL="685800" indent="-685800" algn="l">
              <a:buFont typeface="+mj-lt"/>
              <a:buAutoNum type="arabicPeriod"/>
            </a:pPr>
            <a:r>
              <a:rPr lang="en-US" sz="4800" dirty="0" smtClean="0"/>
              <a:t>Improved Literacy Skills</a:t>
            </a:r>
          </a:p>
          <a:p>
            <a:pPr marL="685800" indent="-685800" algn="l">
              <a:buFont typeface="+mj-lt"/>
              <a:buAutoNum type="arabicPeriod"/>
            </a:pPr>
            <a:r>
              <a:rPr lang="en-US" sz="4800" dirty="0" smtClean="0"/>
              <a:t>High School Diploma/HSE</a:t>
            </a:r>
          </a:p>
          <a:p>
            <a:pPr marL="685800" indent="-685800" algn="l">
              <a:buFont typeface="+mj-lt"/>
              <a:buAutoNum type="arabicPeriod"/>
            </a:pPr>
            <a:r>
              <a:rPr lang="en-US" sz="4800" dirty="0" smtClean="0"/>
              <a:t>Post-Secondary</a:t>
            </a:r>
          </a:p>
          <a:p>
            <a:pPr marL="685800" indent="-685800" algn="l">
              <a:buFont typeface="+mj-lt"/>
              <a:buAutoNum type="arabicPeriod"/>
            </a:pPr>
            <a:r>
              <a:rPr lang="en-US" sz="4800" dirty="0" smtClean="0"/>
              <a:t>Job Placement</a:t>
            </a:r>
          </a:p>
          <a:p>
            <a:pPr marL="685800" indent="-685800" algn="l">
              <a:buFont typeface="+mj-lt"/>
              <a:buAutoNum type="arabicPeriod"/>
            </a:pPr>
            <a:r>
              <a:rPr lang="en-US" sz="4800" dirty="0" smtClean="0"/>
              <a:t>Improved Wages</a:t>
            </a:r>
          </a:p>
          <a:p>
            <a:pPr marL="685800" indent="-685800" algn="l">
              <a:buFont typeface="+mj-lt"/>
              <a:buAutoNum type="arabicPeriod"/>
            </a:pPr>
            <a:r>
              <a:rPr lang="en-US" sz="4800" dirty="0" smtClean="0"/>
              <a:t>Transition to Post-Secondary</a:t>
            </a:r>
            <a:endParaRPr lang="en-US" sz="4800" dirty="0"/>
          </a:p>
        </p:txBody>
      </p:sp>
    </p:spTree>
    <p:extLst>
      <p:ext uri="{BB962C8B-B14F-4D97-AF65-F5344CB8AC3E}">
        <p14:creationId xmlns:p14="http://schemas.microsoft.com/office/powerpoint/2010/main" val="102656833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Improved Literacy Skills</a:t>
            </a:r>
          </a:p>
        </p:txBody>
      </p:sp>
      <p:sp>
        <p:nvSpPr>
          <p:cNvPr id="3" name="Content Placeholder 2"/>
          <p:cNvSpPr>
            <a:spLocks noGrp="1"/>
          </p:cNvSpPr>
          <p:nvPr>
            <p:ph sz="quarter" idx="11"/>
          </p:nvPr>
        </p:nvSpPr>
        <p:spPr>
          <a:xfrm>
            <a:off x="579549" y="2834640"/>
            <a:ext cx="11782314" cy="5813322"/>
          </a:xfrm>
        </p:spPr>
        <p:txBody>
          <a:bodyPr/>
          <a:lstStyle/>
          <a:p>
            <a:pPr marL="457200" lvl="1" indent="-457200" algn="l">
              <a:buFont typeface="Arial" panose="020B0604020202020204" pitchFamily="34" charset="0"/>
              <a:buChar char="•"/>
            </a:pPr>
            <a:r>
              <a:rPr lang="en-US" sz="4400" dirty="0"/>
              <a:t>For </a:t>
            </a:r>
            <a:r>
              <a:rPr lang="en-US" sz="4400" dirty="0" smtClean="0"/>
              <a:t>ABE/ESL/ASE </a:t>
            </a:r>
            <a:r>
              <a:rPr lang="en-US" sz="4400" dirty="0"/>
              <a:t>programs, measured by </a:t>
            </a:r>
            <a:r>
              <a:rPr lang="en-US" sz="4400" dirty="0" smtClean="0"/>
              <a:t>pre/post learning gains</a:t>
            </a:r>
          </a:p>
          <a:p>
            <a:pPr marL="457200" lvl="1" indent="-457200" algn="l">
              <a:buFont typeface="Arial" panose="020B0604020202020204" pitchFamily="34" charset="0"/>
              <a:buChar char="•"/>
            </a:pPr>
            <a:r>
              <a:rPr lang="en-US" sz="4400" dirty="0" smtClean="0"/>
              <a:t>ABE/ESL/ASE: Career </a:t>
            </a:r>
            <a:r>
              <a:rPr lang="en-US" sz="4400" dirty="0"/>
              <a:t>Development and College Preparation (CDCP) certificate</a:t>
            </a:r>
            <a:endParaRPr lang="en-US" sz="4400" dirty="0" smtClean="0"/>
          </a:p>
          <a:p>
            <a:pPr marL="457200" lvl="1" indent="-457200" algn="l">
              <a:buFont typeface="Arial" panose="020B0604020202020204" pitchFamily="34" charset="0"/>
              <a:buChar char="•"/>
            </a:pPr>
            <a:r>
              <a:rPr lang="en-US" sz="4400" dirty="0" smtClean="0"/>
              <a:t>HS Diploma can report gains through achieving high school credits/Carnegie Units</a:t>
            </a:r>
          </a:p>
          <a:p>
            <a:pPr marL="457200" lvl="1" indent="-457200" algn="l">
              <a:buFont typeface="Arial" panose="020B0604020202020204" pitchFamily="34" charset="0"/>
              <a:buChar char="•"/>
            </a:pPr>
            <a:r>
              <a:rPr lang="en-US" sz="4400" dirty="0" smtClean="0"/>
              <a:t>Occupational Skills gain</a:t>
            </a:r>
          </a:p>
          <a:p>
            <a:pPr marL="457200" lvl="1" indent="-457200" algn="l">
              <a:buFont typeface="Arial" panose="020B0604020202020204" pitchFamily="34" charset="0"/>
              <a:buChar char="•"/>
            </a:pPr>
            <a:r>
              <a:rPr lang="en-US" sz="4400" dirty="0" smtClean="0"/>
              <a:t>Workforce Readiness Milestone </a:t>
            </a:r>
            <a:endParaRPr lang="en-US" sz="4400" dirty="0"/>
          </a:p>
          <a:p>
            <a:pPr lvl="1" algn="l"/>
            <a:endParaRPr lang="en-US" sz="4400" dirty="0"/>
          </a:p>
          <a:p>
            <a:pPr marL="517525" lvl="4" algn="l"/>
            <a:endParaRPr lang="en-US" sz="4400" dirty="0"/>
          </a:p>
          <a:p>
            <a:pPr marL="517525"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03099249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843" y="18492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Adults With Improved Literacy &amp; Basic Skills</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411843" y="24910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844550" y="3006271"/>
            <a:ext cx="11239499" cy="3354765"/>
          </a:xfrm>
          <a:prstGeom prst="rect">
            <a:avLst/>
          </a:prstGeom>
        </p:spPr>
        <p:txBody>
          <a:bodyPr wrap="square">
            <a:spAutoFit/>
          </a:bodyPr>
          <a:lstStyle/>
          <a:p>
            <a:pPr marL="228600" lvl="0" algn="l">
              <a:spcBef>
                <a:spcPts val="2400"/>
              </a:spcBef>
              <a:buClr>
                <a:srgbClr val="0070C0"/>
              </a:buClr>
              <a:buSzPct val="135000"/>
            </a:pPr>
            <a:r>
              <a:rPr lang="en-US" sz="3200" dirty="0" smtClean="0"/>
              <a:t>Attainment </a:t>
            </a:r>
            <a:r>
              <a:rPr lang="en-US" sz="3200" dirty="0"/>
              <a:t>of a functional level tied to completion of a course or a Career Development and College Preparation (CDCP) certificate using a crosswalk of the National Reporting System EFLs and the community college CB21 course rubric for levels below </a:t>
            </a:r>
            <a:r>
              <a:rPr lang="en-US" sz="3200" dirty="0" smtClean="0"/>
              <a:t>transfer</a:t>
            </a:r>
            <a:endParaRPr lang="en-US" sz="3200" dirty="0"/>
          </a:p>
          <a:p>
            <a:pPr marL="228600" lvl="0" algn="l">
              <a:spcBef>
                <a:spcPts val="2400"/>
              </a:spcBef>
              <a:buClr>
                <a:srgbClr val="0070C0"/>
              </a:buClr>
              <a:buSzPct val="135000"/>
            </a:pPr>
            <a:endParaRPr lang="en-US" sz="3200" dirty="0"/>
          </a:p>
        </p:txBody>
      </p:sp>
      <p:pic>
        <p:nvPicPr>
          <p:cNvPr id="3" name="Picture 2"/>
          <p:cNvPicPr>
            <a:picLocks noChangeAspect="1"/>
          </p:cNvPicPr>
          <p:nvPr/>
        </p:nvPicPr>
        <p:blipFill rotWithShape="1">
          <a:blip r:embed="rId2"/>
          <a:srcRect l="3217" b="6311"/>
          <a:stretch/>
        </p:blipFill>
        <p:spPr>
          <a:xfrm>
            <a:off x="9420447" y="5409126"/>
            <a:ext cx="2502614" cy="3150083"/>
          </a:xfrm>
          <a:prstGeom prst="rect">
            <a:avLst/>
          </a:prstGeom>
          <a:ln>
            <a:solidFill>
              <a:schemeClr val="accent1"/>
            </a:solidFill>
          </a:ln>
        </p:spPr>
      </p:pic>
      <p:sp>
        <p:nvSpPr>
          <p:cNvPr id="4" name="TextBox 3"/>
          <p:cNvSpPr txBox="1"/>
          <p:nvPr/>
        </p:nvSpPr>
        <p:spPr>
          <a:xfrm>
            <a:off x="1150606" y="6361036"/>
            <a:ext cx="7963786" cy="16414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rtl="0" latinLnBrk="1" hangingPunct="0"/>
            <a:r>
              <a:rPr lang="en-US" sz="3200" dirty="0"/>
              <a:t>Mark “Mastered Course Competencies on Update field #9 (Education): </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98634427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3600" b="1" dirty="0">
                <a:solidFill>
                  <a:schemeClr val="accent2">
                    <a:lumMod val="75000"/>
                  </a:schemeClr>
                </a:solidFill>
                <a:latin typeface="Helvetica" panose="020B0604020202020204" pitchFamily="34" charset="0"/>
                <a:cs typeface="Helvetica" panose="020B0604020202020204" pitchFamily="34" charset="0"/>
              </a:rPr>
              <a:t>Improved Literacy Skills – HS Diploma</a:t>
            </a:r>
          </a:p>
        </p:txBody>
      </p:sp>
      <p:sp>
        <p:nvSpPr>
          <p:cNvPr id="3" name="Content Placeholder 2"/>
          <p:cNvSpPr>
            <a:spLocks noGrp="1"/>
          </p:cNvSpPr>
          <p:nvPr>
            <p:ph sz="quarter" idx="11"/>
          </p:nvPr>
        </p:nvSpPr>
        <p:spPr>
          <a:xfrm>
            <a:off x="365125" y="2724150"/>
            <a:ext cx="11996738" cy="6091238"/>
          </a:xfrm>
        </p:spPr>
        <p:txBody>
          <a:bodyPr/>
          <a:lstStyle/>
          <a:p>
            <a:pPr marL="166688" lvl="3" algn="l"/>
            <a:r>
              <a:rPr lang="en-US" sz="3600" b="1" dirty="0">
                <a:solidFill>
                  <a:schemeClr val="tx1">
                    <a:lumMod val="65000"/>
                    <a:lumOff val="35000"/>
                  </a:schemeClr>
                </a:solidFill>
              </a:rPr>
              <a:t>Progress towards Diploma </a:t>
            </a:r>
            <a:r>
              <a:rPr lang="en-US" sz="3600" b="1" dirty="0">
                <a:solidFill>
                  <a:srgbClr val="FF0000"/>
                </a:solidFill>
              </a:rPr>
              <a:t>(New) </a:t>
            </a:r>
            <a:r>
              <a:rPr lang="en-US" sz="3600" b="1" dirty="0">
                <a:solidFill>
                  <a:schemeClr val="tx1">
                    <a:lumMod val="65000"/>
                    <a:lumOff val="35000"/>
                  </a:schemeClr>
                </a:solidFill>
              </a:rPr>
              <a:t>– </a:t>
            </a:r>
            <a:r>
              <a:rPr lang="en-US" dirty="0" smtClean="0"/>
              <a:t>Participants who improved from ASE low to ASE high on the NRS-approved assessment– or, who completed enough high school credits to advance from ASE Low (9</a:t>
            </a:r>
            <a:r>
              <a:rPr lang="en-US" baseline="30000" dirty="0" smtClean="0"/>
              <a:t>th</a:t>
            </a:r>
            <a:r>
              <a:rPr lang="en-US" dirty="0" smtClean="0"/>
              <a:t>/10</a:t>
            </a:r>
            <a:r>
              <a:rPr lang="en-US" baseline="30000" dirty="0" smtClean="0"/>
              <a:t>th</a:t>
            </a:r>
            <a:r>
              <a:rPr lang="en-US" dirty="0" smtClean="0"/>
              <a:t> grade) to ASE High (11</a:t>
            </a:r>
            <a:r>
              <a:rPr lang="en-US" baseline="30000" dirty="0" smtClean="0"/>
              <a:t>th</a:t>
            </a:r>
            <a:r>
              <a:rPr lang="en-US" dirty="0" smtClean="0"/>
              <a:t>/12</a:t>
            </a:r>
            <a:r>
              <a:rPr lang="en-US" baseline="30000" dirty="0" smtClean="0"/>
              <a:t>th</a:t>
            </a:r>
            <a:r>
              <a:rPr lang="en-US" dirty="0" smtClean="0"/>
              <a:t> grade) levels.</a:t>
            </a:r>
          </a:p>
          <a:p>
            <a:pPr marL="623888" lvl="3" indent="-457200" algn="l">
              <a:buFont typeface="Arial" panose="020B0604020202020204" pitchFamily="34" charset="0"/>
              <a:buChar char="•"/>
            </a:pPr>
            <a:r>
              <a:rPr lang="en-US" dirty="0" smtClean="0"/>
              <a:t>Instructional Program = HS Diploma</a:t>
            </a:r>
          </a:p>
          <a:p>
            <a:pPr marL="623888" lvl="3" indent="-457200" algn="l">
              <a:buFont typeface="Arial" panose="020B0604020202020204" pitchFamily="34" charset="0"/>
              <a:buChar char="•"/>
            </a:pPr>
            <a:r>
              <a:rPr lang="en-US" dirty="0" smtClean="0"/>
              <a:t>Instructional Level = ASE Low or ASE High – either through pretest or self-report (Entry Record field 18)</a:t>
            </a:r>
          </a:p>
          <a:p>
            <a:pPr marL="623888" lvl="3" indent="-457200" algn="l">
              <a:buFont typeface="Arial" panose="020B0604020202020204" pitchFamily="34" charset="0"/>
              <a:buChar char="•"/>
            </a:pPr>
            <a:r>
              <a:rPr lang="en-US" dirty="0" smtClean="0"/>
              <a:t>If ASE Low – learner achieves outcome by marking self-report ASE High, or earn HS diploma</a:t>
            </a:r>
          </a:p>
          <a:p>
            <a:pPr marL="623888" lvl="3" indent="-457200" algn="l">
              <a:buFont typeface="Arial" panose="020B0604020202020204" pitchFamily="34" charset="0"/>
              <a:buChar char="•"/>
            </a:pPr>
            <a:r>
              <a:rPr lang="en-US" dirty="0" smtClean="0"/>
              <a:t>If ASE High – learner achieves outcome by marking earn HS diploma</a:t>
            </a:r>
          </a:p>
          <a:p>
            <a:pPr marL="623888" lvl="3" indent="-457200" algn="l">
              <a:buFont typeface="Arial" panose="020B0604020202020204" pitchFamily="34" charset="0"/>
              <a:buChar char="•"/>
            </a:pPr>
            <a:endParaRPr lang="en-US" dirty="0"/>
          </a:p>
          <a:p>
            <a:pPr marL="517525" lvl="4" algn="l"/>
            <a:endParaRPr lang="en-US" sz="4400" dirty="0"/>
          </a:p>
          <a:p>
            <a:pPr marL="115888" algn="l"/>
            <a:endParaRPr lang="en-US" sz="4400" dirty="0"/>
          </a:p>
        </p:txBody>
      </p:sp>
      <p:grpSp>
        <p:nvGrpSpPr>
          <p:cNvPr id="4" name="Group 3"/>
          <p:cNvGrpSpPr/>
          <p:nvPr/>
        </p:nvGrpSpPr>
        <p:grpSpPr>
          <a:xfrm>
            <a:off x="10476802" y="292583"/>
            <a:ext cx="1885061" cy="1043457"/>
            <a:chOff x="1254756" y="1526"/>
            <a:chExt cx="2490240" cy="1506872"/>
          </a:xfrm>
        </p:grpSpPr>
        <p:sp>
          <p:nvSpPr>
            <p:cNvPr id="5" name="Rectangle 4"/>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6" name="TextBox 5"/>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07272018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843" y="18492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CTE-Related Skills Gains</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411843" y="24910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558801" y="2815771"/>
            <a:ext cx="11239499" cy="3770263"/>
          </a:xfrm>
          <a:prstGeom prst="rect">
            <a:avLst/>
          </a:prstGeom>
        </p:spPr>
        <p:txBody>
          <a:bodyPr wrap="square">
            <a:spAutoFit/>
          </a:bodyPr>
          <a:lstStyle/>
          <a:p>
            <a:pPr marL="228600" lvl="0" algn="l">
              <a:spcBef>
                <a:spcPts val="600"/>
              </a:spcBef>
              <a:buClr>
                <a:srgbClr val="0070C0"/>
              </a:buClr>
              <a:buSzPct val="135000"/>
            </a:pPr>
            <a:r>
              <a:rPr lang="en-US" sz="3200" b="1" dirty="0">
                <a:solidFill>
                  <a:schemeClr val="tx1">
                    <a:lumMod val="65000"/>
                    <a:lumOff val="35000"/>
                  </a:schemeClr>
                </a:solidFill>
              </a:rPr>
              <a:t>Occupational Skills Gain – </a:t>
            </a:r>
            <a:r>
              <a:rPr lang="en-US" sz="3200" dirty="0"/>
              <a:t>Participants who achieve milestones in CTE programs, but who do not complete their credential or certificate because they obtain employment or realize a shorter-term goal related to occupational advancement. </a:t>
            </a:r>
          </a:p>
          <a:p>
            <a:pPr marL="228600" lvl="0" algn="l">
              <a:spcBef>
                <a:spcPts val="1800"/>
              </a:spcBef>
              <a:buClr>
                <a:srgbClr val="0070C0"/>
              </a:buClr>
              <a:buSzPct val="135000"/>
            </a:pPr>
            <a:r>
              <a:rPr lang="en-US" sz="3200" b="1" dirty="0">
                <a:solidFill>
                  <a:schemeClr val="tx1">
                    <a:lumMod val="65000"/>
                    <a:lumOff val="35000"/>
                  </a:schemeClr>
                </a:solidFill>
              </a:rPr>
              <a:t>Workforce Preparation Milestone – </a:t>
            </a:r>
            <a:r>
              <a:rPr lang="en-US" sz="3200" dirty="0">
                <a:solidFill>
                  <a:schemeClr val="tx1">
                    <a:lumMod val="65000"/>
                    <a:lumOff val="35000"/>
                  </a:schemeClr>
                </a:solidFill>
              </a:rPr>
              <a:t>Participants who complete workforce preparation courses or certificates. </a:t>
            </a:r>
            <a:endParaRPr lang="en-US" sz="3200" b="1" dirty="0">
              <a:solidFill>
                <a:schemeClr val="tx1">
                  <a:lumMod val="65000"/>
                  <a:lumOff val="35000"/>
                </a:schemeClr>
              </a:solidFill>
            </a:endParaRPr>
          </a:p>
        </p:txBody>
      </p:sp>
      <p:grpSp>
        <p:nvGrpSpPr>
          <p:cNvPr id="7" name="Group 6"/>
          <p:cNvGrpSpPr/>
          <p:nvPr/>
        </p:nvGrpSpPr>
        <p:grpSpPr>
          <a:xfrm>
            <a:off x="10476802" y="292583"/>
            <a:ext cx="1885061" cy="1043457"/>
            <a:chOff x="1254756" y="1526"/>
            <a:chExt cx="2490240" cy="1506872"/>
          </a:xfrm>
        </p:grpSpPr>
        <p:sp>
          <p:nvSpPr>
            <p:cNvPr id="8" name="Rectangle 7"/>
            <p:cNvSpPr/>
            <p:nvPr/>
          </p:nvSpPr>
          <p:spPr>
            <a:xfrm>
              <a:off x="1254756" y="1526"/>
              <a:ext cx="2490240" cy="149414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1254756" y="1425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Learning Gains</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77640329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443" y="1773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Postsecondary Credential Completion</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259443" y="24148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558801" y="2815771"/>
            <a:ext cx="11683999" cy="5678478"/>
          </a:xfrm>
          <a:prstGeom prst="rect">
            <a:avLst/>
          </a:prstGeom>
        </p:spPr>
        <p:txBody>
          <a:bodyPr wrap="square">
            <a:spAutoFit/>
          </a:bodyPr>
          <a:lstStyle/>
          <a:p>
            <a:pPr lvl="4" algn="l"/>
            <a:r>
              <a:rPr lang="en-US" sz="3200" b="1" dirty="0">
                <a:solidFill>
                  <a:schemeClr val="tx1"/>
                </a:solidFill>
              </a:rPr>
              <a:t>For K12 community college CTE programs </a:t>
            </a:r>
            <a:r>
              <a:rPr lang="en-US" sz="3200" b="1" dirty="0">
                <a:solidFill>
                  <a:schemeClr val="tx1">
                    <a:lumMod val="65000"/>
                    <a:lumOff val="35000"/>
                  </a:schemeClr>
                </a:solidFill>
              </a:rPr>
              <a:t>-</a:t>
            </a:r>
            <a:r>
              <a:rPr lang="en-US" sz="3200" dirty="0"/>
              <a:t> Completion of a credential that leads to employment in a clearly-defined occupation including, but not necessarily limited to:</a:t>
            </a:r>
          </a:p>
          <a:p>
            <a:pPr marL="685800" lvl="5" indent="-457200" algn="l">
              <a:spcBef>
                <a:spcPts val="600"/>
              </a:spcBef>
              <a:buClr>
                <a:srgbClr val="0070C0"/>
              </a:buClr>
              <a:buSzPct val="135000"/>
              <a:buFont typeface="Arial" panose="020B0604020202020204" pitchFamily="34" charset="0"/>
              <a:buChar char="•"/>
            </a:pPr>
            <a:r>
              <a:rPr lang="en-US" sz="2800" dirty="0"/>
              <a:t>Locally approved certificates eligible for inclusion on the Eligible Training Provider List (ETPL)</a:t>
            </a:r>
          </a:p>
          <a:p>
            <a:pPr marL="685800" lvl="5" indent="-457200" algn="l">
              <a:spcBef>
                <a:spcPts val="600"/>
              </a:spcBef>
              <a:buClr>
                <a:srgbClr val="0070C0"/>
              </a:buClr>
              <a:buSzPct val="135000"/>
              <a:buFont typeface="Arial" panose="020B0604020202020204" pitchFamily="34" charset="0"/>
              <a:buChar char="•"/>
            </a:pPr>
            <a:r>
              <a:rPr lang="en-US" sz="2800" dirty="0"/>
              <a:t>CDCP CTE certificates with more than 48 instructional contact hours </a:t>
            </a:r>
          </a:p>
          <a:p>
            <a:pPr marL="685800" lvl="5" indent="-457200" algn="l">
              <a:spcBef>
                <a:spcPts val="600"/>
              </a:spcBef>
              <a:buClr>
                <a:srgbClr val="0070C0"/>
              </a:buClr>
              <a:buSzPct val="135000"/>
              <a:buFont typeface="Arial" panose="020B0604020202020204" pitchFamily="34" charset="0"/>
              <a:buChar char="•"/>
            </a:pPr>
            <a:r>
              <a:rPr lang="en-US" sz="2800" dirty="0"/>
              <a:t>Certificates that meet the minimum threshold for inclusion under Perkins</a:t>
            </a:r>
          </a:p>
          <a:p>
            <a:pPr marL="685800" lvl="5" indent="-457200" algn="l">
              <a:spcBef>
                <a:spcPts val="600"/>
              </a:spcBef>
              <a:buClr>
                <a:srgbClr val="0070C0"/>
              </a:buClr>
              <a:buSzPct val="135000"/>
              <a:buFont typeface="Arial" panose="020B0604020202020204" pitchFamily="34" charset="0"/>
              <a:buChar char="•"/>
            </a:pPr>
            <a:r>
              <a:rPr lang="en-US" sz="2800" dirty="0"/>
              <a:t>Certificates that meet the threshold for Title IV federal student aid</a:t>
            </a:r>
          </a:p>
          <a:p>
            <a:pPr marL="63500" lvl="5" indent="-63500" algn="l">
              <a:spcBef>
                <a:spcPts val="1800"/>
              </a:spcBef>
              <a:buClr>
                <a:srgbClr val="0070C0"/>
              </a:buClr>
              <a:buSzPct val="135000"/>
            </a:pPr>
            <a:r>
              <a:rPr lang="en-US" sz="3200" b="1" dirty="0" smtClean="0">
                <a:solidFill>
                  <a:schemeClr val="tx1"/>
                </a:solidFill>
              </a:rPr>
              <a:t>Completion </a:t>
            </a:r>
            <a:r>
              <a:rPr lang="en-US" sz="3200" b="1" dirty="0">
                <a:solidFill>
                  <a:schemeClr val="tx1"/>
                </a:solidFill>
              </a:rPr>
              <a:t>of any degree or for credit certificate over 6 units</a:t>
            </a:r>
          </a:p>
        </p:txBody>
      </p:sp>
      <p:sp>
        <p:nvSpPr>
          <p:cNvPr id="7" name="TextBox 6"/>
          <p:cNvSpPr txBox="1"/>
          <p:nvPr/>
        </p:nvSpPr>
        <p:spPr>
          <a:xfrm>
            <a:off x="10382536" y="49361"/>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 name="Group 7"/>
          <p:cNvGrpSpPr/>
          <p:nvPr/>
        </p:nvGrpSpPr>
        <p:grpSpPr>
          <a:xfrm>
            <a:off x="10400780" y="148239"/>
            <a:ext cx="2490240" cy="1494144"/>
            <a:chOff x="1254756" y="1744694"/>
            <a:chExt cx="2490240"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71599414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443" y="1773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Postsecondary Credential Completion</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259443" y="24148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558801" y="2815771"/>
            <a:ext cx="11683999" cy="4555093"/>
          </a:xfrm>
          <a:prstGeom prst="rect">
            <a:avLst/>
          </a:prstGeom>
        </p:spPr>
        <p:txBody>
          <a:bodyPr wrap="square">
            <a:spAutoFit/>
          </a:bodyPr>
          <a:lstStyle/>
          <a:p>
            <a:pPr marL="228600" lvl="4" algn="l">
              <a:spcBef>
                <a:spcPts val="600"/>
              </a:spcBef>
              <a:buClr>
                <a:srgbClr val="0070C0"/>
              </a:buClr>
              <a:buSzPct val="135000"/>
            </a:pPr>
            <a:r>
              <a:rPr lang="en-US" sz="4000" dirty="0" smtClean="0"/>
              <a:t>Workforce preparation (work readiness) or occupational safety certificates (e.g. OSHA or </a:t>
            </a:r>
            <a:r>
              <a:rPr lang="en-US" sz="4000" dirty="0" err="1" smtClean="0"/>
              <a:t>Safeserve</a:t>
            </a:r>
            <a:r>
              <a:rPr lang="en-US" sz="4000" dirty="0" smtClean="0"/>
              <a:t>) </a:t>
            </a:r>
            <a:r>
              <a:rPr lang="en-US" sz="4000" b="1" dirty="0" smtClean="0"/>
              <a:t>ARE NOT</a:t>
            </a:r>
            <a:r>
              <a:rPr lang="en-US" sz="4000" dirty="0" smtClean="0"/>
              <a:t> counted for completion under this metric</a:t>
            </a:r>
          </a:p>
          <a:p>
            <a:pPr marL="228600" lvl="4" algn="l">
              <a:spcBef>
                <a:spcPts val="600"/>
              </a:spcBef>
              <a:buClr>
                <a:srgbClr val="0070C0"/>
              </a:buClr>
              <a:buSzPct val="135000"/>
            </a:pPr>
            <a:endParaRPr lang="en-US" sz="4000" dirty="0"/>
          </a:p>
          <a:p>
            <a:pPr marL="228600" lvl="4" algn="l">
              <a:spcBef>
                <a:spcPts val="600"/>
              </a:spcBef>
              <a:buClr>
                <a:srgbClr val="0070C0"/>
              </a:buClr>
              <a:buSzPct val="135000"/>
            </a:pPr>
            <a:r>
              <a:rPr lang="en-US" sz="4000" dirty="0" smtClean="0"/>
              <a:t>These outcomes should count as short term services, not Post-Secondary outcomes</a:t>
            </a:r>
          </a:p>
        </p:txBody>
      </p:sp>
      <p:sp>
        <p:nvSpPr>
          <p:cNvPr id="7" name="TextBox 6"/>
          <p:cNvSpPr txBox="1"/>
          <p:nvPr/>
        </p:nvSpPr>
        <p:spPr>
          <a:xfrm>
            <a:off x="10382536" y="49361"/>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 name="Group 7"/>
          <p:cNvGrpSpPr/>
          <p:nvPr/>
        </p:nvGrpSpPr>
        <p:grpSpPr>
          <a:xfrm>
            <a:off x="10400780" y="148239"/>
            <a:ext cx="2490240" cy="1494144"/>
            <a:chOff x="1254756" y="1744694"/>
            <a:chExt cx="2490240"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54756" y="1744694"/>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Post-Secondary</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58662841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Reports That Matter</a:t>
            </a:r>
            <a:endParaRPr lang="en-US" dirty="0"/>
          </a:p>
        </p:txBody>
      </p:sp>
      <p:pic>
        <p:nvPicPr>
          <p:cNvPr id="4" name="Content Placeholder 3"/>
          <p:cNvPicPr>
            <a:picLocks noGrp="1" noChangeAspect="1"/>
          </p:cNvPicPr>
          <p:nvPr>
            <p:ph sz="quarter" idx="11"/>
          </p:nvPr>
        </p:nvPicPr>
        <p:blipFill>
          <a:blip r:embed="rId2"/>
          <a:stretch>
            <a:fillRect/>
          </a:stretch>
        </p:blipFill>
        <p:spPr>
          <a:xfrm>
            <a:off x="776614" y="2693096"/>
            <a:ext cx="11348581" cy="5802569"/>
          </a:xfrm>
          <a:prstGeom prst="rect">
            <a:avLst/>
          </a:prstGeom>
        </p:spPr>
      </p:pic>
    </p:spTree>
    <p:extLst>
      <p:ext uri="{BB962C8B-B14F-4D97-AF65-F5344CB8AC3E}">
        <p14:creationId xmlns:p14="http://schemas.microsoft.com/office/powerpoint/2010/main" val="211589206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Transition</a:t>
            </a:r>
            <a:endParaRPr lang="en-US" dirty="0">
              <a:solidFill>
                <a:schemeClr val="accent5"/>
              </a:solidFill>
            </a:endParaRPr>
          </a:p>
        </p:txBody>
      </p:sp>
      <p:sp>
        <p:nvSpPr>
          <p:cNvPr id="3" name="Content Placeholder 2"/>
          <p:cNvSpPr>
            <a:spLocks noGrp="1"/>
          </p:cNvSpPr>
          <p:nvPr>
            <p:ph sz="quarter" idx="11"/>
          </p:nvPr>
        </p:nvSpPr>
        <p:spPr>
          <a:xfrm>
            <a:off x="365125" y="2835276"/>
            <a:ext cx="12230413" cy="6051148"/>
          </a:xfrm>
        </p:spPr>
        <p:txBody>
          <a:bodyPr/>
          <a:lstStyle/>
          <a:p>
            <a:pPr marL="457200" indent="-457200" algn="l">
              <a:buFont typeface="Arial" panose="020B0604020202020204" pitchFamily="34" charset="0"/>
              <a:buChar char="•"/>
            </a:pPr>
            <a:r>
              <a:rPr lang="en-US" sz="3600" b="1" dirty="0" smtClean="0"/>
              <a:t>Transition </a:t>
            </a:r>
            <a:r>
              <a:rPr lang="en-US" sz="3600" b="1" dirty="0"/>
              <a:t>to ASE: </a:t>
            </a:r>
            <a:r>
              <a:rPr lang="en-US" sz="3600" dirty="0"/>
              <a:t>AEBG will track transitions from ABE to ASE or ESL to </a:t>
            </a:r>
            <a:r>
              <a:rPr lang="en-US" sz="3600" dirty="0" smtClean="0"/>
              <a:t>ASE. </a:t>
            </a:r>
            <a:endParaRPr lang="en-US" sz="3600" dirty="0"/>
          </a:p>
          <a:p>
            <a:pPr marL="457200" indent="-457200" algn="l">
              <a:buFont typeface="Arial" panose="020B0604020202020204" pitchFamily="34" charset="0"/>
              <a:buChar char="•"/>
            </a:pPr>
            <a:r>
              <a:rPr lang="en-US" sz="3600" b="1" dirty="0"/>
              <a:t>Transition into Post-secondary</a:t>
            </a:r>
            <a:r>
              <a:rPr lang="en-US" sz="3600" b="1" dirty="0" smtClean="0"/>
              <a:t>:</a:t>
            </a:r>
            <a:r>
              <a:rPr lang="en-US" sz="3600" dirty="0" smtClean="0"/>
              <a:t> Applies to </a:t>
            </a:r>
            <a:r>
              <a:rPr lang="en-US" sz="3600" dirty="0"/>
              <a:t>participants transitioning into </a:t>
            </a:r>
            <a:r>
              <a:rPr lang="en-US" sz="3600" dirty="0" smtClean="0"/>
              <a:t>1) Any </a:t>
            </a:r>
            <a:r>
              <a:rPr lang="en-US" sz="3600" dirty="0"/>
              <a:t>K12 adult education or community college CTE program </a:t>
            </a:r>
            <a:r>
              <a:rPr lang="en-US" sz="3600" dirty="0" smtClean="0"/>
              <a:t>or 2) Community </a:t>
            </a:r>
            <a:r>
              <a:rPr lang="en-US" sz="3600" dirty="0"/>
              <a:t>college for-credit coursework that is not developmental. </a:t>
            </a:r>
          </a:p>
          <a:p>
            <a:pPr lvl="1" algn="l"/>
            <a:endParaRPr lang="en-US" sz="3600" dirty="0"/>
          </a:p>
        </p:txBody>
      </p:sp>
      <p:grpSp>
        <p:nvGrpSpPr>
          <p:cNvPr id="6" name="Group 5"/>
          <p:cNvGrpSpPr/>
          <p:nvPr/>
        </p:nvGrpSpPr>
        <p:grpSpPr>
          <a:xfrm>
            <a:off x="10325816" y="78831"/>
            <a:ext cx="2490240" cy="1494144"/>
            <a:chOff x="3994020" y="3487862"/>
            <a:chExt cx="2490240" cy="1494144"/>
          </a:xfrm>
        </p:grpSpPr>
        <p:sp>
          <p:nvSpPr>
            <p:cNvPr id="7" name="Rectangle 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0728735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5"/>
                </a:solidFill>
              </a:rPr>
              <a:t>Transition to Post-Secondary</a:t>
            </a:r>
            <a:endParaRPr lang="en-US" dirty="0">
              <a:solidFill>
                <a:schemeClr val="accent5"/>
              </a:solidFill>
            </a:endParaRPr>
          </a:p>
        </p:txBody>
      </p:sp>
      <p:sp>
        <p:nvSpPr>
          <p:cNvPr id="3" name="Content Placeholder 2"/>
          <p:cNvSpPr>
            <a:spLocks noGrp="1"/>
          </p:cNvSpPr>
          <p:nvPr>
            <p:ph sz="quarter" idx="11"/>
          </p:nvPr>
        </p:nvSpPr>
        <p:spPr>
          <a:xfrm>
            <a:off x="365824" y="2706486"/>
            <a:ext cx="12230413" cy="6170613"/>
          </a:xfrm>
        </p:spPr>
        <p:txBody>
          <a:bodyPr/>
          <a:lstStyle/>
          <a:p>
            <a:pPr marL="457200" indent="-457200" algn="l">
              <a:buFont typeface="Arial" panose="020B0604020202020204" pitchFamily="34" charset="0"/>
              <a:buChar char="•"/>
            </a:pPr>
            <a:r>
              <a:rPr lang="en-US" b="1" dirty="0" smtClean="0"/>
              <a:t>Transition </a:t>
            </a:r>
            <a:r>
              <a:rPr lang="en-US" b="1" dirty="0"/>
              <a:t>into Post-secondary</a:t>
            </a:r>
            <a:r>
              <a:rPr lang="en-US" b="1" dirty="0" smtClean="0"/>
              <a:t>: </a:t>
            </a:r>
            <a:r>
              <a:rPr lang="en-US" dirty="0" smtClean="0"/>
              <a:t>Specific student based scenarios that qualify for the AEBG transition outcome:</a:t>
            </a:r>
          </a:p>
          <a:p>
            <a:pPr marL="457200" indent="-457200" algn="l">
              <a:buFont typeface="Arial" panose="020B0604020202020204" pitchFamily="34" charset="0"/>
              <a:buChar char="•"/>
            </a:pPr>
            <a:endParaRPr lang="en-US" dirty="0" smtClean="0"/>
          </a:p>
          <a:p>
            <a:pPr marL="1030287" lvl="4" indent="-514350" algn="l">
              <a:buFont typeface="+mj-lt"/>
              <a:buAutoNum type="arabicPeriod"/>
            </a:pPr>
            <a:r>
              <a:rPr lang="en-US" dirty="0" smtClean="0"/>
              <a:t>K12 Adult </a:t>
            </a:r>
            <a:r>
              <a:rPr lang="en-US" dirty="0"/>
              <a:t>Education or community college noncredit ABE, ASE or ESL participant who enrolls in a K12 adult education CTE course</a:t>
            </a:r>
          </a:p>
          <a:p>
            <a:pPr marL="1030287" lvl="4" indent="-514350" algn="l">
              <a:buFont typeface="+mj-lt"/>
              <a:buAutoNum type="arabicPeriod"/>
            </a:pPr>
            <a:r>
              <a:rPr lang="en-US" dirty="0" smtClean="0"/>
              <a:t>K12 Adult </a:t>
            </a:r>
            <a:r>
              <a:rPr lang="en-US" dirty="0"/>
              <a:t>Education </a:t>
            </a:r>
            <a:r>
              <a:rPr lang="en-US" dirty="0" smtClean="0"/>
              <a:t>or community </a:t>
            </a:r>
            <a:r>
              <a:rPr lang="en-US" dirty="0"/>
              <a:t>college noncredit ABE, ASE or ESL participant who enrolls in a noncredit community college CTE course </a:t>
            </a:r>
          </a:p>
          <a:p>
            <a:pPr marL="515937" lvl="4" algn="l"/>
            <a:endParaRPr lang="en-US" dirty="0"/>
          </a:p>
        </p:txBody>
      </p:sp>
      <p:grpSp>
        <p:nvGrpSpPr>
          <p:cNvPr id="6" name="Group 5"/>
          <p:cNvGrpSpPr/>
          <p:nvPr/>
        </p:nvGrpSpPr>
        <p:grpSpPr>
          <a:xfrm>
            <a:off x="10325816" y="78831"/>
            <a:ext cx="2490240" cy="1494144"/>
            <a:chOff x="3994020" y="3487862"/>
            <a:chExt cx="2490240" cy="1494144"/>
          </a:xfrm>
        </p:grpSpPr>
        <p:sp>
          <p:nvSpPr>
            <p:cNvPr id="7" name="Rectangle 6"/>
            <p:cNvSpPr/>
            <p:nvPr/>
          </p:nvSpPr>
          <p:spPr>
            <a:xfrm>
              <a:off x="3994020" y="3487862"/>
              <a:ext cx="2490240" cy="1494144"/>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p:spPr>
        </p:sp>
        <p:sp>
          <p:nvSpPr>
            <p:cNvPr id="8" name="TextBox 7"/>
            <p:cNvSpPr txBox="1"/>
            <p:nvPr/>
          </p:nvSpPr>
          <p:spPr>
            <a:xfrm>
              <a:off x="3994020" y="3487862"/>
              <a:ext cx="2490240" cy="1494144"/>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2971780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solidFill>
                  <a:schemeClr val="accent5"/>
                </a:solidFill>
              </a:rPr>
              <a:t>Transition to Post-Secondary</a:t>
            </a:r>
          </a:p>
          <a:p>
            <a:endParaRPr lang="en-US" dirty="0"/>
          </a:p>
        </p:txBody>
      </p:sp>
      <p:sp>
        <p:nvSpPr>
          <p:cNvPr id="8" name="Content Placeholder 7"/>
          <p:cNvSpPr>
            <a:spLocks noGrp="1"/>
          </p:cNvSpPr>
          <p:nvPr>
            <p:ph sz="quarter" idx="11"/>
          </p:nvPr>
        </p:nvSpPr>
        <p:spPr/>
        <p:txBody>
          <a:bodyPr/>
          <a:lstStyle/>
          <a:p>
            <a:pPr marL="515937" lvl="4" algn="l"/>
            <a:r>
              <a:rPr lang="en-US" b="1" dirty="0"/>
              <a:t>Transition into Post-secondary: </a:t>
            </a:r>
            <a:r>
              <a:rPr lang="en-US" dirty="0"/>
              <a:t>Specific student based scenarios that qualify for the AEBG transition outcome:</a:t>
            </a:r>
          </a:p>
          <a:p>
            <a:pPr marL="515937" lvl="4" algn="l"/>
            <a:endParaRPr lang="en-US" dirty="0" smtClean="0"/>
          </a:p>
          <a:p>
            <a:pPr marL="1030287" lvl="4" indent="-514350" algn="l">
              <a:buFont typeface="+mj-lt"/>
              <a:buAutoNum type="arabicPeriod" startAt="3"/>
            </a:pPr>
            <a:r>
              <a:rPr lang="en-US" dirty="0" smtClean="0"/>
              <a:t>A </a:t>
            </a:r>
            <a:r>
              <a:rPr lang="en-US" dirty="0"/>
              <a:t>K12 adult education ABE, ASE or ESL participant who enrolls in a community college credit course that is not developmental (including both CTE and non-CTE courses)</a:t>
            </a:r>
          </a:p>
          <a:p>
            <a:pPr marL="1030287" lvl="4" indent="-514350" algn="l">
              <a:buFont typeface="+mj-lt"/>
              <a:buAutoNum type="arabicPeriod" startAt="3"/>
            </a:pPr>
            <a:r>
              <a:rPr lang="en-US" dirty="0"/>
              <a:t>A community college noncredit ABE, ASE or ESL participant who enrolls in a college credit course that is not developmental (including both CTE and non-CTE courses)</a:t>
            </a:r>
          </a:p>
          <a:p>
            <a:pPr marL="515937" lvl="4" algn="l"/>
            <a:endParaRPr lang="en-US" dirty="0"/>
          </a:p>
        </p:txBody>
      </p:sp>
      <p:sp>
        <p:nvSpPr>
          <p:cNvPr id="13" name="TextBox 12"/>
          <p:cNvSpPr txBox="1"/>
          <p:nvPr/>
        </p:nvSpPr>
        <p:spPr>
          <a:xfrm>
            <a:off x="10325816" y="78831"/>
            <a:ext cx="2490240" cy="1494144"/>
          </a:xfrm>
          <a:prstGeom prst="rect">
            <a:avLst/>
          </a:prstGeom>
          <a:solidFill>
            <a:srgbClr val="FF0000"/>
          </a:solid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rPr>
              <a:t>Transition</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12004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840417" y="7990349"/>
            <a:ext cx="276225" cy="219075"/>
          </a:xfrm>
          <a:prstGeom prst="rect">
            <a:avLst/>
          </a:prstGeom>
        </p:spPr>
      </p:pic>
      <p:pic>
        <p:nvPicPr>
          <p:cNvPr id="11" name="Picture 10"/>
          <p:cNvPicPr>
            <a:picLocks noChangeAspect="1"/>
          </p:cNvPicPr>
          <p:nvPr/>
        </p:nvPicPr>
        <p:blipFill>
          <a:blip r:embed="rId3"/>
          <a:stretch>
            <a:fillRect/>
          </a:stretch>
        </p:blipFill>
        <p:spPr>
          <a:xfrm>
            <a:off x="1826129" y="8497096"/>
            <a:ext cx="333375" cy="247650"/>
          </a:xfrm>
          <a:prstGeom prst="rect">
            <a:avLst/>
          </a:prstGeom>
        </p:spPr>
      </p:pic>
      <p:pic>
        <p:nvPicPr>
          <p:cNvPr id="13" name="Picture 12"/>
          <p:cNvPicPr>
            <a:picLocks noChangeAspect="1"/>
          </p:cNvPicPr>
          <p:nvPr/>
        </p:nvPicPr>
        <p:blipFill>
          <a:blip r:embed="rId4"/>
          <a:stretch>
            <a:fillRect/>
          </a:stretch>
        </p:blipFill>
        <p:spPr>
          <a:xfrm>
            <a:off x="7998078" y="7976062"/>
            <a:ext cx="257175" cy="247650"/>
          </a:xfrm>
          <a:prstGeom prst="rect">
            <a:avLst/>
          </a:prstGeom>
        </p:spPr>
      </p:pic>
      <p:pic>
        <p:nvPicPr>
          <p:cNvPr id="14" name="Picture 13"/>
          <p:cNvPicPr>
            <a:picLocks noChangeAspect="1"/>
          </p:cNvPicPr>
          <p:nvPr/>
        </p:nvPicPr>
        <p:blipFill>
          <a:blip r:embed="rId5"/>
          <a:stretch>
            <a:fillRect/>
          </a:stretch>
        </p:blipFill>
        <p:spPr>
          <a:xfrm>
            <a:off x="7921878" y="8497096"/>
            <a:ext cx="333375" cy="190500"/>
          </a:xfrm>
          <a:prstGeom prst="rect">
            <a:avLst/>
          </a:prstGeom>
        </p:spPr>
      </p:pic>
      <p:sp>
        <p:nvSpPr>
          <p:cNvPr id="16" name="TextBox 15"/>
          <p:cNvSpPr txBox="1"/>
          <p:nvPr/>
        </p:nvSpPr>
        <p:spPr>
          <a:xfrm>
            <a:off x="2410414" y="791008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Secondary</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7" name="TextBox 16"/>
          <p:cNvSpPr txBox="1"/>
          <p:nvPr/>
        </p:nvSpPr>
        <p:spPr>
          <a:xfrm>
            <a:off x="2410414" y="8415235"/>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Post-Secondary</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9" name="TextBox 18"/>
          <p:cNvSpPr txBox="1"/>
          <p:nvPr/>
        </p:nvSpPr>
        <p:spPr>
          <a:xfrm>
            <a:off x="8518441" y="7910090"/>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20" name="TextBox 19"/>
          <p:cNvSpPr txBox="1"/>
          <p:nvPr/>
        </p:nvSpPr>
        <p:spPr>
          <a:xfrm>
            <a:off x="8478340" y="8354273"/>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Transition</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grpSp>
        <p:nvGrpSpPr>
          <p:cNvPr id="2" name="Group 1"/>
          <p:cNvGrpSpPr/>
          <p:nvPr/>
        </p:nvGrpSpPr>
        <p:grpSpPr>
          <a:xfrm>
            <a:off x="1098968" y="2004762"/>
            <a:ext cx="10282906" cy="5824344"/>
            <a:chOff x="1098968" y="2004762"/>
            <a:chExt cx="10282906" cy="5824344"/>
          </a:xfrm>
        </p:grpSpPr>
        <p:pic>
          <p:nvPicPr>
            <p:cNvPr id="4" name="Picture 3"/>
            <p:cNvPicPr>
              <a:picLocks noChangeAspect="1"/>
            </p:cNvPicPr>
            <p:nvPr/>
          </p:nvPicPr>
          <p:blipFill rotWithShape="1">
            <a:blip r:embed="rId6"/>
            <a:srcRect r="26209"/>
            <a:stretch/>
          </p:blipFill>
          <p:spPr>
            <a:xfrm>
              <a:off x="1098968" y="2004762"/>
              <a:ext cx="10282906" cy="5238750"/>
            </a:xfrm>
            <a:prstGeom prst="rect">
              <a:avLst/>
            </a:prstGeom>
          </p:spPr>
        </p:pic>
        <p:pic>
          <p:nvPicPr>
            <p:cNvPr id="9" name="Picture 8"/>
            <p:cNvPicPr>
              <a:picLocks noChangeAspect="1"/>
            </p:cNvPicPr>
            <p:nvPr/>
          </p:nvPicPr>
          <p:blipFill>
            <a:blip r:embed="rId7"/>
            <a:stretch>
              <a:fillRect/>
            </a:stretch>
          </p:blipFill>
          <p:spPr>
            <a:xfrm>
              <a:off x="1854705" y="7498242"/>
              <a:ext cx="247650" cy="190500"/>
            </a:xfrm>
            <a:prstGeom prst="rect">
              <a:avLst/>
            </a:prstGeom>
          </p:spPr>
        </p:pic>
        <p:pic>
          <p:nvPicPr>
            <p:cNvPr id="12" name="Picture 11"/>
            <p:cNvPicPr>
              <a:picLocks noChangeAspect="1"/>
            </p:cNvPicPr>
            <p:nvPr/>
          </p:nvPicPr>
          <p:blipFill>
            <a:blip r:embed="rId8"/>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Literacy Gains</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8" name="TextBox 17"/>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Employment</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21" name="Picture 20"/>
            <p:cNvPicPr>
              <a:picLocks noChangeAspect="1"/>
            </p:cNvPicPr>
            <p:nvPr/>
          </p:nvPicPr>
          <p:blipFill>
            <a:blip r:embed="rId7"/>
            <a:stretch>
              <a:fillRect/>
            </a:stretch>
          </p:blipFill>
          <p:spPr>
            <a:xfrm>
              <a:off x="4516339" y="4793989"/>
              <a:ext cx="247650" cy="190500"/>
            </a:xfrm>
            <a:prstGeom prst="rect">
              <a:avLst/>
            </a:prstGeom>
          </p:spPr>
        </p:pic>
        <p:pic>
          <p:nvPicPr>
            <p:cNvPr id="22" name="Picture 21"/>
            <p:cNvPicPr>
              <a:picLocks noChangeAspect="1"/>
            </p:cNvPicPr>
            <p:nvPr/>
          </p:nvPicPr>
          <p:blipFill>
            <a:blip r:embed="rId7"/>
            <a:stretch>
              <a:fillRect/>
            </a:stretch>
          </p:blipFill>
          <p:spPr>
            <a:xfrm>
              <a:off x="4516339" y="6000000"/>
              <a:ext cx="247650" cy="190500"/>
            </a:xfrm>
            <a:prstGeom prst="rect">
              <a:avLst/>
            </a:prstGeom>
          </p:spPr>
        </p:pic>
      </p:grpSp>
    </p:spTree>
    <p:extLst>
      <p:ext uri="{BB962C8B-B14F-4D97-AF65-F5344CB8AC3E}">
        <p14:creationId xmlns:p14="http://schemas.microsoft.com/office/powerpoint/2010/main" val="144704274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8157" y="2411897"/>
            <a:ext cx="11996737" cy="6723814"/>
          </a:xfrm>
        </p:spPr>
        <p:txBody>
          <a:bodyPr/>
          <a:lstStyle/>
          <a:p>
            <a:r>
              <a:rPr lang="en-US" dirty="0" smtClean="0"/>
              <a:t>Data Matching Framework</a:t>
            </a:r>
            <a:endParaRPr lang="en-US" dirty="0"/>
          </a:p>
        </p:txBody>
      </p:sp>
      <p:graphicFrame>
        <p:nvGraphicFramePr>
          <p:cNvPr id="7" name="Chart 6"/>
          <p:cNvGraphicFramePr/>
          <p:nvPr>
            <p:extLst>
              <p:ext uri="{D42A27DB-BD31-4B8C-83A1-F6EECF244321}">
                <p14:modId xmlns:p14="http://schemas.microsoft.com/office/powerpoint/2010/main" val="4026367494"/>
              </p:ext>
            </p:extLst>
          </p:nvPr>
        </p:nvGraphicFramePr>
        <p:xfrm>
          <a:off x="2167466" y="1986844"/>
          <a:ext cx="8669867" cy="6587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7926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127360" y="1811996"/>
            <a:ext cx="12609845" cy="709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3604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613084" y="2025610"/>
          <a:ext cx="11857590" cy="64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52422" y="3357834"/>
            <a:ext cx="3176886" cy="683264"/>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Pre/Post Level Completion</a:t>
            </a:r>
          </a:p>
          <a:p>
            <a:pPr marL="304810" indent="-304810" algn="l" defTabSz="975390" rtl="0">
              <a:buFont typeface="Arial" panose="020B0604020202020204" pitchFamily="34" charset="0"/>
              <a:buChar char="•"/>
            </a:pPr>
            <a:r>
              <a:rPr lang="en-US" sz="1920" kern="1200" dirty="0">
                <a:solidFill>
                  <a:srgbClr val="FF0000"/>
                </a:solidFill>
                <a:latin typeface="Calibri" panose="020F0502020204030204"/>
              </a:rPr>
              <a:t>Carnegie Units </a:t>
            </a:r>
          </a:p>
        </p:txBody>
      </p:sp>
      <p:sp>
        <p:nvSpPr>
          <p:cNvPr id="5" name="TextBox 4"/>
          <p:cNvSpPr txBox="1"/>
          <p:nvPr/>
        </p:nvSpPr>
        <p:spPr>
          <a:xfrm>
            <a:off x="4502913" y="3363900"/>
            <a:ext cx="3176886" cy="1274195"/>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High School Diploma</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GED</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a:t>
            </a:r>
            <a:r>
              <a:rPr lang="en-US" sz="1920" kern="1200" dirty="0" err="1">
                <a:solidFill>
                  <a:prstClr val="black"/>
                </a:solidFill>
                <a:latin typeface="Calibri" panose="020F0502020204030204"/>
              </a:rPr>
              <a:t>HiSET</a:t>
            </a:r>
            <a:endParaRPr lang="en-US" sz="1920" kern="1200" dirty="0">
              <a:solidFill>
                <a:prstClr val="black"/>
              </a:solidFill>
              <a:latin typeface="Calibri" panose="020F0502020204030204"/>
            </a:endParaRP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Passed TASC</a:t>
            </a:r>
          </a:p>
        </p:txBody>
      </p:sp>
      <p:sp>
        <p:nvSpPr>
          <p:cNvPr id="6" name="TextBox 5"/>
          <p:cNvSpPr txBox="1"/>
          <p:nvPr/>
        </p:nvSpPr>
        <p:spPr>
          <a:xfrm>
            <a:off x="8392741" y="3300662"/>
            <a:ext cx="4328153" cy="1569660"/>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College Degree – AA, AS, BA, BS</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Graduate Studies</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Training Credential/Milestone</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Occupational Licensure/Certificate</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Apprenticeship</a:t>
            </a:r>
          </a:p>
        </p:txBody>
      </p:sp>
      <p:sp>
        <p:nvSpPr>
          <p:cNvPr id="7" name="TextBox 6"/>
          <p:cNvSpPr txBox="1"/>
          <p:nvPr/>
        </p:nvSpPr>
        <p:spPr>
          <a:xfrm>
            <a:off x="1458396" y="6681837"/>
            <a:ext cx="3176886" cy="978729"/>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Get a Job</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Retain a Job</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Enter Military</a:t>
            </a:r>
          </a:p>
        </p:txBody>
      </p:sp>
      <p:sp>
        <p:nvSpPr>
          <p:cNvPr id="8" name="TextBox 7"/>
          <p:cNvSpPr txBox="1"/>
          <p:nvPr/>
        </p:nvSpPr>
        <p:spPr>
          <a:xfrm>
            <a:off x="5376091" y="6700539"/>
            <a:ext cx="3176886" cy="683264"/>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Increase Wages</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Get a Better Job</a:t>
            </a:r>
          </a:p>
        </p:txBody>
      </p:sp>
      <p:sp>
        <p:nvSpPr>
          <p:cNvPr id="9" name="TextBox 8"/>
          <p:cNvSpPr txBox="1"/>
          <p:nvPr/>
        </p:nvSpPr>
        <p:spPr>
          <a:xfrm>
            <a:off x="9293788" y="6695383"/>
            <a:ext cx="3427105" cy="1569660"/>
          </a:xfrm>
          <a:prstGeom prst="rect">
            <a:avLst/>
          </a:prstGeom>
          <a:noFill/>
          <a:ln>
            <a:solidFill>
              <a:schemeClr val="accent1"/>
            </a:solidFill>
          </a:ln>
        </p:spPr>
        <p:txBody>
          <a:bodyPr wrap="square" rtlCol="0">
            <a:spAutoFit/>
          </a:bodyPr>
          <a:lstStyle/>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Enter Job Training</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Enter College</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Transition to Credit</a:t>
            </a:r>
          </a:p>
          <a:p>
            <a:pPr marL="304810" indent="-304810" algn="l" defTabSz="975390" rtl="0">
              <a:buFont typeface="Arial" panose="020B0604020202020204" pitchFamily="34" charset="0"/>
              <a:buChar char="•"/>
            </a:pPr>
            <a:r>
              <a:rPr lang="en-US" sz="1920" kern="1200" dirty="0">
                <a:solidFill>
                  <a:prstClr val="black"/>
                </a:solidFill>
                <a:latin typeface="Calibri" panose="020F0502020204030204"/>
              </a:rPr>
              <a:t>Entered Training/Education Leading to Post-Secondary</a:t>
            </a:r>
          </a:p>
        </p:txBody>
      </p:sp>
      <p:sp>
        <p:nvSpPr>
          <p:cNvPr id="2" name="Title 1"/>
          <p:cNvSpPr>
            <a:spLocks noGrp="1"/>
          </p:cNvSpPr>
          <p:nvPr>
            <p:ph type="title"/>
          </p:nvPr>
        </p:nvSpPr>
        <p:spPr>
          <a:xfrm>
            <a:off x="752422" y="506281"/>
            <a:ext cx="11216640" cy="711820"/>
          </a:xfrm>
        </p:spPr>
        <p:txBody>
          <a:bodyPr>
            <a:noAutofit/>
          </a:bodyPr>
          <a:lstStyle/>
          <a:p>
            <a:r>
              <a:rPr lang="en-US" sz="5400" b="1" dirty="0" smtClean="0">
                <a:solidFill>
                  <a:srgbClr val="C00000"/>
                </a:solidFill>
              </a:rPr>
              <a:t>AEBG Outcomes</a:t>
            </a:r>
            <a:endParaRPr lang="en-US" sz="5400" b="1" dirty="0">
              <a:solidFill>
                <a:srgbClr val="C00000"/>
              </a:solidFill>
            </a:endParaRPr>
          </a:p>
        </p:txBody>
      </p:sp>
    </p:spTree>
    <p:extLst>
      <p:ext uri="{BB962C8B-B14F-4D97-AF65-F5344CB8AC3E}">
        <p14:creationId xmlns:p14="http://schemas.microsoft.com/office/powerpoint/2010/main" val="3696210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0EFD01-427B-4B8E-80AC-C7FA1A1D3243}"/>
              </a:ext>
            </a:extLst>
          </p:cNvPr>
          <p:cNvSpPr/>
          <p:nvPr/>
        </p:nvSpPr>
        <p:spPr>
          <a:xfrm>
            <a:off x="424369" y="1510931"/>
            <a:ext cx="6618759" cy="707371"/>
          </a:xfrm>
          <a:prstGeom prst="rect">
            <a:avLst/>
          </a:prstGeom>
        </p:spPr>
        <p:txBody>
          <a:bodyPr wrap="square" lIns="97535" tIns="48767" rIns="97535" bIns="48767">
            <a:spAutoFit/>
          </a:bodyPr>
          <a:lstStyle/>
          <a:p>
            <a:pPr algn="l" defTabSz="1300396" rtl="0">
              <a:lnSpc>
                <a:spcPct val="107000"/>
              </a:lnSpc>
              <a:spcBef>
                <a:spcPts val="853"/>
              </a:spcBef>
            </a:pPr>
            <a:r>
              <a:rPr lang="en-US" sz="3698" b="1" kern="1200" dirty="0">
                <a:solidFill>
                  <a:srgbClr val="405461"/>
                </a:solidFill>
                <a:latin typeface="Calibri" panose="020F0502020204030204"/>
                <a:ea typeface="Calibri" panose="020F0502020204030204" pitchFamily="34" charset="0"/>
                <a:cs typeface="Calibri Light" panose="020F0302020204030204" pitchFamily="34" charset="0"/>
              </a:rPr>
              <a:t>Data System </a:t>
            </a:r>
            <a:r>
              <a:rPr lang="en-US" sz="3698" b="1" kern="1200" dirty="0">
                <a:solidFill>
                  <a:srgbClr val="405461">
                    <a:lumMod val="60000"/>
                    <a:lumOff val="40000"/>
                  </a:srgbClr>
                </a:solidFill>
                <a:latin typeface="Calibri" panose="020F0502020204030204"/>
                <a:ea typeface="Calibri" panose="020F0502020204030204" pitchFamily="34" charset="0"/>
                <a:cs typeface="Calibri Light" panose="020F0302020204030204" pitchFamily="34" charset="0"/>
              </a:rPr>
              <a:t>(2018/19)</a:t>
            </a:r>
          </a:p>
        </p:txBody>
      </p:sp>
      <p:sp>
        <p:nvSpPr>
          <p:cNvPr id="6" name="Rectangle 5">
            <a:extLst>
              <a:ext uri="{FF2B5EF4-FFF2-40B4-BE49-F238E27FC236}">
                <a16:creationId xmlns:a16="http://schemas.microsoft.com/office/drawing/2014/main" id="{33B215E2-868B-4748-A6F7-308352D47C09}"/>
              </a:ext>
            </a:extLst>
          </p:cNvPr>
          <p:cNvSpPr/>
          <p:nvPr/>
        </p:nvSpPr>
        <p:spPr>
          <a:xfrm>
            <a:off x="533883" y="2098888"/>
            <a:ext cx="9075981" cy="48767"/>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1300396" rtl="0"/>
            <a:endParaRPr lang="en-US" sz="2560" kern="1200">
              <a:solidFill>
                <a:srgbClr val="FFFFFF"/>
              </a:solidFill>
              <a:latin typeface="Calibri" panose="020F0502020204030204"/>
            </a:endParaRPr>
          </a:p>
        </p:txBody>
      </p:sp>
      <p:sp>
        <p:nvSpPr>
          <p:cNvPr id="11" name="Rectangle 10">
            <a:extLst>
              <a:ext uri="{FF2B5EF4-FFF2-40B4-BE49-F238E27FC236}">
                <a16:creationId xmlns:a16="http://schemas.microsoft.com/office/drawing/2014/main" id="{179C3F61-3F30-48A7-8898-53A0A435F5E8}"/>
              </a:ext>
            </a:extLst>
          </p:cNvPr>
          <p:cNvSpPr/>
          <p:nvPr/>
        </p:nvSpPr>
        <p:spPr>
          <a:xfrm>
            <a:off x="424369" y="2458030"/>
            <a:ext cx="4103357" cy="566820"/>
          </a:xfrm>
          <a:prstGeom prst="rect">
            <a:avLst/>
          </a:prstGeom>
        </p:spPr>
        <p:txBody>
          <a:bodyPr wrap="square" lIns="97535" tIns="48767" rIns="97535" bIns="48767">
            <a:spAutoFit/>
          </a:bodyPr>
          <a:lstStyle/>
          <a:p>
            <a:pPr algn="l" defTabSz="1300396" rtl="0">
              <a:lnSpc>
                <a:spcPct val="107000"/>
              </a:lnSpc>
              <a:spcBef>
                <a:spcPts val="853"/>
              </a:spcBef>
            </a:pPr>
            <a:r>
              <a:rPr lang="en-US" sz="2844" b="1" kern="1200" dirty="0">
                <a:solidFill>
                  <a:srgbClr val="405461"/>
                </a:solidFill>
                <a:latin typeface="Calibri" panose="020F0502020204030204"/>
                <a:ea typeface="Calibri" panose="020F0502020204030204" pitchFamily="34" charset="0"/>
                <a:cs typeface="Calibri Light" panose="020F0302020204030204" pitchFamily="34" charset="0"/>
              </a:rPr>
              <a:t>Quarterly Data Collection</a:t>
            </a:r>
          </a:p>
        </p:txBody>
      </p:sp>
      <p:sp>
        <p:nvSpPr>
          <p:cNvPr id="2" name="Oval 1">
            <a:extLst>
              <a:ext uri="{FF2B5EF4-FFF2-40B4-BE49-F238E27FC236}">
                <a16:creationId xmlns:a16="http://schemas.microsoft.com/office/drawing/2014/main" id="{31529ABA-A6E3-45F9-A58D-9464B4AF0FBD}"/>
              </a:ext>
            </a:extLst>
          </p:cNvPr>
          <p:cNvSpPr/>
          <p:nvPr/>
        </p:nvSpPr>
        <p:spPr>
          <a:xfrm>
            <a:off x="2546203" y="3006685"/>
            <a:ext cx="1817250" cy="8110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975321" rtl="0"/>
            <a:r>
              <a:rPr lang="en-US" sz="1991" b="1" kern="1200" dirty="0" err="1">
                <a:solidFill>
                  <a:srgbClr val="FFFFFF">
                    <a:lumMod val="95000"/>
                  </a:srgbClr>
                </a:solidFill>
                <a:latin typeface="Calibri" panose="020F0502020204030204"/>
              </a:rPr>
              <a:t>TOPSPro</a:t>
            </a:r>
            <a:endParaRPr lang="en-US" sz="1991" b="1" kern="1200" dirty="0">
              <a:solidFill>
                <a:srgbClr val="FFFFFF">
                  <a:lumMod val="95000"/>
                </a:srgbClr>
              </a:solidFill>
              <a:latin typeface="Calibri" panose="020F0502020204030204"/>
            </a:endParaRPr>
          </a:p>
          <a:p>
            <a:pPr defTabSz="975321" rtl="0"/>
            <a:r>
              <a:rPr lang="en-US" sz="1991" b="1" kern="1200" dirty="0">
                <a:solidFill>
                  <a:srgbClr val="FFFFFF">
                    <a:lumMod val="95000"/>
                  </a:srgbClr>
                </a:solidFill>
                <a:latin typeface="Calibri" panose="020F0502020204030204"/>
              </a:rPr>
              <a:t>Enterprise</a:t>
            </a:r>
          </a:p>
        </p:txBody>
      </p:sp>
      <p:sp>
        <p:nvSpPr>
          <p:cNvPr id="14" name="Oval 13">
            <a:extLst>
              <a:ext uri="{FF2B5EF4-FFF2-40B4-BE49-F238E27FC236}">
                <a16:creationId xmlns:a16="http://schemas.microsoft.com/office/drawing/2014/main" id="{5DAF9DD0-338A-4C99-90FF-DE9A4E8BBE75}"/>
              </a:ext>
            </a:extLst>
          </p:cNvPr>
          <p:cNvSpPr/>
          <p:nvPr/>
        </p:nvSpPr>
        <p:spPr>
          <a:xfrm>
            <a:off x="4603015" y="3006685"/>
            <a:ext cx="1817250" cy="8110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975321" rtl="0"/>
            <a:r>
              <a:rPr lang="en-US" sz="1991" b="1" kern="1200" dirty="0">
                <a:solidFill>
                  <a:srgbClr val="FFFFFF">
                    <a:lumMod val="95000"/>
                  </a:srgbClr>
                </a:solidFill>
                <a:latin typeface="Calibri" panose="020F0502020204030204"/>
              </a:rPr>
              <a:t>CO MIS System</a:t>
            </a:r>
          </a:p>
        </p:txBody>
      </p:sp>
      <p:sp>
        <p:nvSpPr>
          <p:cNvPr id="15" name="Rectangle 14">
            <a:extLst>
              <a:ext uri="{FF2B5EF4-FFF2-40B4-BE49-F238E27FC236}">
                <a16:creationId xmlns:a16="http://schemas.microsoft.com/office/drawing/2014/main" id="{3353E654-4EDB-4EC0-853F-F5B6655D6827}"/>
              </a:ext>
            </a:extLst>
          </p:cNvPr>
          <p:cNvSpPr/>
          <p:nvPr/>
        </p:nvSpPr>
        <p:spPr>
          <a:xfrm>
            <a:off x="424369" y="3944740"/>
            <a:ext cx="2481179" cy="566820"/>
          </a:xfrm>
          <a:prstGeom prst="rect">
            <a:avLst/>
          </a:prstGeom>
        </p:spPr>
        <p:txBody>
          <a:bodyPr wrap="square" lIns="97535" tIns="48767" rIns="97535" bIns="48767">
            <a:spAutoFit/>
          </a:bodyPr>
          <a:lstStyle/>
          <a:p>
            <a:pPr algn="l" defTabSz="1300396" rtl="0">
              <a:lnSpc>
                <a:spcPct val="107000"/>
              </a:lnSpc>
              <a:spcBef>
                <a:spcPts val="853"/>
              </a:spcBef>
            </a:pPr>
            <a:r>
              <a:rPr lang="en-US" sz="2844" b="1" kern="1200" dirty="0">
                <a:solidFill>
                  <a:srgbClr val="405461"/>
                </a:solidFill>
                <a:latin typeface="Calibri" panose="020F0502020204030204"/>
                <a:ea typeface="Calibri" panose="020F0502020204030204" pitchFamily="34" charset="0"/>
                <a:cs typeface="Calibri Light" panose="020F0302020204030204" pitchFamily="34" charset="0"/>
              </a:rPr>
              <a:t>Data Matching</a:t>
            </a:r>
          </a:p>
        </p:txBody>
      </p:sp>
      <p:sp>
        <p:nvSpPr>
          <p:cNvPr id="16" name="Oval 15">
            <a:extLst>
              <a:ext uri="{FF2B5EF4-FFF2-40B4-BE49-F238E27FC236}">
                <a16:creationId xmlns:a16="http://schemas.microsoft.com/office/drawing/2014/main" id="{B887E72E-8C00-4EAA-B929-743DA4FE3563}"/>
              </a:ext>
            </a:extLst>
          </p:cNvPr>
          <p:cNvSpPr/>
          <p:nvPr/>
        </p:nvSpPr>
        <p:spPr>
          <a:xfrm>
            <a:off x="2546203" y="4486890"/>
            <a:ext cx="1817250" cy="8110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975321" rtl="0"/>
            <a:r>
              <a:rPr lang="en-US" sz="1991" b="1" kern="1200" dirty="0">
                <a:solidFill>
                  <a:srgbClr val="FFFFFF">
                    <a:lumMod val="95000"/>
                  </a:srgbClr>
                </a:solidFill>
                <a:latin typeface="Calibri" panose="020F0502020204030204"/>
              </a:rPr>
              <a:t>K12 AE</a:t>
            </a:r>
          </a:p>
          <a:p>
            <a:pPr defTabSz="975321" rtl="0"/>
            <a:r>
              <a:rPr lang="en-US" sz="1991" b="1" kern="1200" dirty="0">
                <a:solidFill>
                  <a:srgbClr val="FFFFFF">
                    <a:lumMod val="95000"/>
                  </a:srgbClr>
                </a:solidFill>
                <a:latin typeface="Calibri" panose="020F0502020204030204"/>
              </a:rPr>
              <a:t>Students</a:t>
            </a:r>
          </a:p>
        </p:txBody>
      </p:sp>
      <p:sp>
        <p:nvSpPr>
          <p:cNvPr id="17" name="Oval 16">
            <a:extLst>
              <a:ext uri="{FF2B5EF4-FFF2-40B4-BE49-F238E27FC236}">
                <a16:creationId xmlns:a16="http://schemas.microsoft.com/office/drawing/2014/main" id="{5E76DF08-E666-4145-A195-E8DD18B2E124}"/>
              </a:ext>
            </a:extLst>
          </p:cNvPr>
          <p:cNvSpPr/>
          <p:nvPr/>
        </p:nvSpPr>
        <p:spPr>
          <a:xfrm>
            <a:off x="4603015" y="4486890"/>
            <a:ext cx="1817250" cy="8110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975321" rtl="0"/>
            <a:r>
              <a:rPr lang="en-US" sz="1991" b="1" kern="1200" dirty="0">
                <a:solidFill>
                  <a:srgbClr val="FFFFFF">
                    <a:lumMod val="95000"/>
                  </a:srgbClr>
                </a:solidFill>
                <a:latin typeface="Calibri" panose="020F0502020204030204"/>
              </a:rPr>
              <a:t>College MIS Data</a:t>
            </a:r>
          </a:p>
        </p:txBody>
      </p:sp>
      <p:sp>
        <p:nvSpPr>
          <p:cNvPr id="18" name="Oval 17">
            <a:extLst>
              <a:ext uri="{FF2B5EF4-FFF2-40B4-BE49-F238E27FC236}">
                <a16:creationId xmlns:a16="http://schemas.microsoft.com/office/drawing/2014/main" id="{15F812F3-8B0C-410B-A443-895650FC7993}"/>
              </a:ext>
            </a:extLst>
          </p:cNvPr>
          <p:cNvSpPr/>
          <p:nvPr/>
        </p:nvSpPr>
        <p:spPr>
          <a:xfrm>
            <a:off x="6659826" y="4486890"/>
            <a:ext cx="1817250" cy="8110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975321" rtl="0"/>
            <a:r>
              <a:rPr lang="en-US" sz="1991" b="1" kern="1200" dirty="0">
                <a:solidFill>
                  <a:srgbClr val="FFFFFF">
                    <a:lumMod val="95000"/>
                  </a:srgbClr>
                </a:solidFill>
                <a:latin typeface="Calibri" panose="020F0502020204030204"/>
              </a:rPr>
              <a:t>EDD Wage</a:t>
            </a:r>
          </a:p>
          <a:p>
            <a:pPr defTabSz="975321" rtl="0"/>
            <a:r>
              <a:rPr lang="en-US" sz="1991" b="1" kern="1200" dirty="0">
                <a:solidFill>
                  <a:srgbClr val="FFFFFF">
                    <a:lumMod val="95000"/>
                  </a:srgbClr>
                </a:solidFill>
                <a:latin typeface="Calibri" panose="020F0502020204030204"/>
              </a:rPr>
              <a:t>File</a:t>
            </a:r>
          </a:p>
        </p:txBody>
      </p:sp>
      <p:sp>
        <p:nvSpPr>
          <p:cNvPr id="19" name="Oval 18">
            <a:extLst>
              <a:ext uri="{FF2B5EF4-FFF2-40B4-BE49-F238E27FC236}">
                <a16:creationId xmlns:a16="http://schemas.microsoft.com/office/drawing/2014/main" id="{5FC6BD34-EF9E-4C73-B3AD-19E4DED7337B}"/>
              </a:ext>
            </a:extLst>
          </p:cNvPr>
          <p:cNvSpPr/>
          <p:nvPr/>
        </p:nvSpPr>
        <p:spPr>
          <a:xfrm>
            <a:off x="8716638" y="4486890"/>
            <a:ext cx="1817250" cy="8110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975321" rtl="0"/>
            <a:r>
              <a:rPr lang="en-US" sz="1991" b="1" kern="1200" dirty="0">
                <a:solidFill>
                  <a:srgbClr val="FFFFFF">
                    <a:lumMod val="95000"/>
                  </a:srgbClr>
                </a:solidFill>
                <a:latin typeface="Calibri" panose="020F0502020204030204"/>
              </a:rPr>
              <a:t>HS </a:t>
            </a:r>
            <a:r>
              <a:rPr lang="en-US" sz="1991" b="1" kern="1200" dirty="0" err="1">
                <a:solidFill>
                  <a:srgbClr val="FFFFFF">
                    <a:lumMod val="95000"/>
                  </a:srgbClr>
                </a:solidFill>
                <a:latin typeface="Calibri" panose="020F0502020204030204"/>
              </a:rPr>
              <a:t>Equiv</a:t>
            </a:r>
            <a:endParaRPr lang="en-US" sz="1991" b="1" kern="1200" dirty="0">
              <a:solidFill>
                <a:srgbClr val="FFFFFF">
                  <a:lumMod val="95000"/>
                </a:srgbClr>
              </a:solidFill>
              <a:latin typeface="Calibri" panose="020F0502020204030204"/>
            </a:endParaRPr>
          </a:p>
          <a:p>
            <a:pPr defTabSz="975321" rtl="0"/>
            <a:r>
              <a:rPr lang="en-US" sz="1991" b="1" kern="1200" dirty="0">
                <a:solidFill>
                  <a:srgbClr val="FFFFFF">
                    <a:lumMod val="95000"/>
                  </a:srgbClr>
                </a:solidFill>
                <a:latin typeface="Calibri" panose="020F0502020204030204"/>
              </a:rPr>
              <a:t>Test Data</a:t>
            </a:r>
          </a:p>
        </p:txBody>
      </p:sp>
      <p:sp>
        <p:nvSpPr>
          <p:cNvPr id="20" name="Rectangle 19">
            <a:extLst>
              <a:ext uri="{FF2B5EF4-FFF2-40B4-BE49-F238E27FC236}">
                <a16:creationId xmlns:a16="http://schemas.microsoft.com/office/drawing/2014/main" id="{789DFD00-72BA-4EA0-978C-2B0CFFDC115E}"/>
              </a:ext>
            </a:extLst>
          </p:cNvPr>
          <p:cNvSpPr/>
          <p:nvPr/>
        </p:nvSpPr>
        <p:spPr>
          <a:xfrm>
            <a:off x="424368" y="5488694"/>
            <a:ext cx="3856950" cy="566820"/>
          </a:xfrm>
          <a:prstGeom prst="rect">
            <a:avLst/>
          </a:prstGeom>
        </p:spPr>
        <p:txBody>
          <a:bodyPr wrap="square" lIns="97535" tIns="48767" rIns="97535" bIns="48767">
            <a:spAutoFit/>
          </a:bodyPr>
          <a:lstStyle/>
          <a:p>
            <a:pPr algn="l" defTabSz="1300396" rtl="0">
              <a:lnSpc>
                <a:spcPct val="107000"/>
              </a:lnSpc>
              <a:spcBef>
                <a:spcPts val="853"/>
              </a:spcBef>
            </a:pPr>
            <a:r>
              <a:rPr lang="en-US" sz="2844" b="1" kern="1200" dirty="0">
                <a:solidFill>
                  <a:srgbClr val="405461"/>
                </a:solidFill>
                <a:latin typeface="Calibri" panose="020F0502020204030204"/>
                <a:ea typeface="Calibri" panose="020F0502020204030204" pitchFamily="34" charset="0"/>
                <a:cs typeface="Calibri Light" panose="020F0302020204030204" pitchFamily="34" charset="0"/>
              </a:rPr>
              <a:t>Data Visualization</a:t>
            </a:r>
          </a:p>
        </p:txBody>
      </p:sp>
      <p:sp>
        <p:nvSpPr>
          <p:cNvPr id="21" name="Oval 20">
            <a:extLst>
              <a:ext uri="{FF2B5EF4-FFF2-40B4-BE49-F238E27FC236}">
                <a16:creationId xmlns:a16="http://schemas.microsoft.com/office/drawing/2014/main" id="{6EA8685A-DB8B-47CC-91D0-BD164DBF54E7}"/>
              </a:ext>
            </a:extLst>
          </p:cNvPr>
          <p:cNvSpPr/>
          <p:nvPr/>
        </p:nvSpPr>
        <p:spPr>
          <a:xfrm>
            <a:off x="2546205" y="6030843"/>
            <a:ext cx="2258729" cy="116372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975321" rtl="0"/>
            <a:r>
              <a:rPr lang="en-US" sz="1991" b="1" kern="1200" dirty="0">
                <a:solidFill>
                  <a:srgbClr val="FFFFFF">
                    <a:lumMod val="95000"/>
                  </a:srgbClr>
                </a:solidFill>
                <a:latin typeface="Calibri" panose="020F0502020204030204"/>
              </a:rPr>
              <a:t>LaunchBoard Adult </a:t>
            </a:r>
            <a:r>
              <a:rPr lang="en-US" sz="1991" b="1" kern="1200" dirty="0" err="1">
                <a:solidFill>
                  <a:srgbClr val="FFFFFF">
                    <a:lumMod val="95000"/>
                  </a:srgbClr>
                </a:solidFill>
                <a:latin typeface="Calibri" panose="020F0502020204030204"/>
              </a:rPr>
              <a:t>Educ</a:t>
            </a:r>
            <a:r>
              <a:rPr lang="en-US" sz="1991" b="1" kern="1200" dirty="0">
                <a:solidFill>
                  <a:srgbClr val="FFFFFF">
                    <a:lumMod val="95000"/>
                  </a:srgbClr>
                </a:solidFill>
                <a:latin typeface="Calibri" panose="020F0502020204030204"/>
              </a:rPr>
              <a:t> Data Tab</a:t>
            </a:r>
          </a:p>
        </p:txBody>
      </p:sp>
      <p:sp>
        <p:nvSpPr>
          <p:cNvPr id="25" name="Oval 24">
            <a:extLst>
              <a:ext uri="{FF2B5EF4-FFF2-40B4-BE49-F238E27FC236}">
                <a16:creationId xmlns:a16="http://schemas.microsoft.com/office/drawing/2014/main" id="{700D9537-EDFC-4455-8AE5-A434D6D81F38}"/>
              </a:ext>
            </a:extLst>
          </p:cNvPr>
          <p:cNvSpPr/>
          <p:nvPr/>
        </p:nvSpPr>
        <p:spPr>
          <a:xfrm>
            <a:off x="10773450" y="4475063"/>
            <a:ext cx="1817250" cy="811089"/>
          </a:xfrm>
          <a:prstGeom prst="ellipse">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7535" tIns="48767" rIns="97535" bIns="48767" rtlCol="0" anchor="ctr"/>
          <a:lstStyle/>
          <a:p>
            <a:pPr defTabSz="975321" rtl="0"/>
            <a:r>
              <a:rPr lang="en-US" sz="1991" b="1" kern="1200" dirty="0">
                <a:solidFill>
                  <a:srgbClr val="FFFFFF">
                    <a:lumMod val="95000"/>
                  </a:srgbClr>
                </a:solidFill>
                <a:latin typeface="Calibri" panose="020F0502020204030204"/>
              </a:rPr>
              <a:t>HS </a:t>
            </a:r>
            <a:r>
              <a:rPr lang="en-US" sz="1991" b="1" kern="1200" dirty="0" err="1">
                <a:solidFill>
                  <a:srgbClr val="FFFFFF">
                    <a:lumMod val="95000"/>
                  </a:srgbClr>
                </a:solidFill>
                <a:latin typeface="Calibri" panose="020F0502020204030204"/>
              </a:rPr>
              <a:t>Equiv</a:t>
            </a:r>
            <a:endParaRPr lang="en-US" sz="1991" b="1" kern="1200" dirty="0">
              <a:solidFill>
                <a:srgbClr val="FFFFFF">
                  <a:lumMod val="95000"/>
                </a:srgbClr>
              </a:solidFill>
              <a:latin typeface="Calibri" panose="020F0502020204030204"/>
            </a:endParaRPr>
          </a:p>
          <a:p>
            <a:pPr defTabSz="975321" rtl="0"/>
            <a:r>
              <a:rPr lang="en-US" sz="1991" b="1" kern="1200" dirty="0">
                <a:solidFill>
                  <a:srgbClr val="FFFFFF">
                    <a:lumMod val="95000"/>
                  </a:srgbClr>
                </a:solidFill>
                <a:latin typeface="Calibri" panose="020F0502020204030204"/>
              </a:rPr>
              <a:t>Test Data</a:t>
            </a:r>
          </a:p>
        </p:txBody>
      </p:sp>
    </p:spTree>
    <p:extLst>
      <p:ext uri="{BB962C8B-B14F-4D97-AF65-F5344CB8AC3E}">
        <p14:creationId xmlns:p14="http://schemas.microsoft.com/office/powerpoint/2010/main" val="78893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493" y="3418490"/>
            <a:ext cx="11781814" cy="4254518"/>
          </a:xfrm>
        </p:spPr>
        <p:txBody>
          <a:bodyPr/>
          <a:lstStyle/>
          <a:p>
            <a:r>
              <a:rPr lang="en-US" b="1" dirty="0">
                <a:solidFill>
                  <a:schemeClr val="accent2">
                    <a:lumMod val="75000"/>
                  </a:schemeClr>
                </a:solidFill>
                <a:latin typeface="Helvetica" panose="020B0604020202020204" pitchFamily="34" charset="0"/>
                <a:cs typeface="Helvetica" panose="020B0604020202020204" pitchFamily="34" charset="0"/>
              </a:rPr>
              <a:t>LaunchBoard Adult Education </a:t>
            </a:r>
            <a:r>
              <a:rPr lang="en-US" b="1" dirty="0" smtClean="0">
                <a:solidFill>
                  <a:schemeClr val="accent2">
                    <a:lumMod val="75000"/>
                  </a:schemeClr>
                </a:solidFill>
                <a:latin typeface="Helvetica" panose="020B0604020202020204" pitchFamily="34" charset="0"/>
                <a:cs typeface="Helvetica" panose="020B0604020202020204" pitchFamily="34" charset="0"/>
              </a:rPr>
              <a:t>Tab</a:t>
            </a:r>
            <a:endParaRPr lang="en-US" b="1" dirty="0">
              <a:solidFill>
                <a:schemeClr val="accent2">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3921496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1519461"/>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Adult Education Tab</a:t>
            </a:r>
          </a:p>
          <a:p>
            <a:pPr algn="l">
              <a:spcBef>
                <a:spcPts val="2400"/>
              </a:spcBef>
            </a:pPr>
            <a:r>
              <a:rPr lang="en-US" sz="2400" dirty="0">
                <a:solidFill>
                  <a:schemeClr val="accent2">
                    <a:lumMod val="75000"/>
                  </a:schemeClr>
                </a:solidFill>
                <a:latin typeface="Helvetica" panose="020B0604020202020204" pitchFamily="34" charset="0"/>
                <a:cs typeface="Helvetica" panose="020B0604020202020204" pitchFamily="34" charset="0"/>
              </a:rPr>
              <a:t>General info: </a:t>
            </a:r>
            <a:r>
              <a:rPr lang="en-US" sz="2400" dirty="0">
                <a:solidFill>
                  <a:schemeClr val="accent2">
                    <a:lumMod val="75000"/>
                  </a:schemeClr>
                </a:solidFill>
                <a:latin typeface="Helvetica" panose="020B0604020202020204" pitchFamily="34" charset="0"/>
                <a:cs typeface="Helvetica" panose="020B0604020202020204" pitchFamily="34" charset="0"/>
                <a:hlinkClick r:id="rId2"/>
              </a:rPr>
              <a:t>http://calpassplus.org/launchboard/home.aspx</a:t>
            </a:r>
            <a:r>
              <a:rPr lang="en-US" sz="2400" dirty="0">
                <a:solidFill>
                  <a:schemeClr val="accent2">
                    <a:lumMod val="75000"/>
                  </a:schemeClr>
                </a:solidFill>
                <a:latin typeface="Helvetica" panose="020B0604020202020204" pitchFamily="34" charset="0"/>
                <a:cs typeface="Helvetica" panose="020B0604020202020204" pitchFamily="34" charset="0"/>
              </a:rPr>
              <a:t> </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pic>
        <p:nvPicPr>
          <p:cNvPr id="7" name="Shape 141">
            <a:extLst>
              <a:ext uri="{FF2B5EF4-FFF2-40B4-BE49-F238E27FC236}">
                <a16:creationId xmlns:a16="http://schemas.microsoft.com/office/drawing/2014/main" id="{A5A3FF6B-AAAF-479D-9598-50FAE574A410}"/>
              </a:ext>
            </a:extLst>
          </p:cNvPr>
          <p:cNvPicPr preferRelativeResize="0"/>
          <p:nvPr/>
        </p:nvPicPr>
        <p:blipFill rotWithShape="1">
          <a:blip r:embed="rId3">
            <a:alphaModFix/>
          </a:blip>
          <a:srcRect l="19160" t="14031" r="19387" b="44333"/>
          <a:stretch/>
        </p:blipFill>
        <p:spPr>
          <a:xfrm>
            <a:off x="609599" y="3546473"/>
            <a:ext cx="11756571" cy="4479926"/>
          </a:xfrm>
          <a:prstGeom prst="rect">
            <a:avLst/>
          </a:prstGeom>
          <a:noFill/>
          <a:ln>
            <a:noFill/>
          </a:ln>
        </p:spPr>
      </p:pic>
    </p:spTree>
    <p:extLst>
      <p:ext uri="{BB962C8B-B14F-4D97-AF65-F5344CB8AC3E}">
        <p14:creationId xmlns:p14="http://schemas.microsoft.com/office/powerpoint/2010/main" val="400226698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Reports That Matter</a:t>
            </a:r>
            <a:endParaRPr lang="en-US" dirty="0"/>
          </a:p>
        </p:txBody>
      </p:sp>
      <p:pic>
        <p:nvPicPr>
          <p:cNvPr id="5" name="Content Placeholder 4"/>
          <p:cNvPicPr>
            <a:picLocks noGrp="1" noChangeAspect="1"/>
          </p:cNvPicPr>
          <p:nvPr>
            <p:ph sz="quarter" idx="11"/>
          </p:nvPr>
        </p:nvPicPr>
        <p:blipFill>
          <a:blip r:embed="rId2"/>
          <a:stretch>
            <a:fillRect/>
          </a:stretch>
        </p:blipFill>
        <p:spPr>
          <a:xfrm>
            <a:off x="839244" y="2962275"/>
            <a:ext cx="11311003" cy="5853113"/>
          </a:xfrm>
          <a:prstGeom prst="rect">
            <a:avLst/>
          </a:prstGeom>
        </p:spPr>
      </p:pic>
    </p:spTree>
    <p:extLst>
      <p:ext uri="{BB962C8B-B14F-4D97-AF65-F5344CB8AC3E}">
        <p14:creationId xmlns:p14="http://schemas.microsoft.com/office/powerpoint/2010/main" val="367074468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Data Sources</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861787" y="2862034"/>
            <a:ext cx="11165113" cy="4813625"/>
          </a:xfrm>
          <a:prstGeom prst="rect">
            <a:avLst/>
          </a:prstGeom>
        </p:spPr>
        <p:txBody>
          <a:bodyPr wrap="square">
            <a:spAutoFit/>
          </a:bodyPr>
          <a:lstStyle/>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Student Demographics</a:t>
            </a:r>
            <a:r>
              <a:rPr lang="en-US" b="1" dirty="0">
                <a:solidFill>
                  <a:schemeClr val="tx1"/>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a:t>
            </a:r>
            <a:endParaRPr lang="en-US" sz="3200" b="1" dirty="0">
              <a:solidFill>
                <a:schemeClr val="tx1"/>
              </a:solidFill>
              <a:ea typeface="Calibri" panose="020F0502020204030204" pitchFamily="34" charset="0"/>
              <a:cs typeface="Calibri Light" panose="020F0302020204030204" pitchFamily="34" charset="0"/>
            </a:endParaRP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err="1">
                <a:solidFill>
                  <a:srgbClr val="C00000"/>
                </a:solidFill>
                <a:ea typeface="Calibri" panose="020F0502020204030204" pitchFamily="34" charset="0"/>
                <a:cs typeface="Calibri Light" panose="020F0302020204030204" pitchFamily="34" charset="0"/>
              </a:rPr>
              <a:t>Coursetaking</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Completion </a:t>
            </a:r>
            <a:r>
              <a:rPr lang="en-US" sz="3200" dirty="0">
                <a:solidFill>
                  <a:schemeClr val="tx1"/>
                </a:solidFill>
                <a:ea typeface="Calibri" panose="020F0502020204030204" pitchFamily="34" charset="0"/>
                <a:cs typeface="Calibri Light" panose="020F0302020204030204" pitchFamily="34" charset="0"/>
              </a:rPr>
              <a:t>(MIS/</a:t>
            </a:r>
            <a:r>
              <a:rPr lang="en-US" sz="3200" dirty="0" err="1">
                <a:solidFill>
                  <a:schemeClr val="tx1"/>
                </a:solidFill>
                <a:ea typeface="Calibri" panose="020F0502020204030204" pitchFamily="34" charset="0"/>
                <a:cs typeface="Calibri Light" panose="020F0302020204030204" pitchFamily="34" charset="0"/>
              </a:rPr>
              <a:t>TOPSPro</a:t>
            </a:r>
            <a:r>
              <a:rPr lang="en-US" sz="3200" dirty="0">
                <a:solidFill>
                  <a:schemeClr val="tx1"/>
                </a:solidFill>
                <a:ea typeface="Calibri" panose="020F0502020204030204" pitchFamily="34" charset="0"/>
                <a:cs typeface="Calibri Light" panose="020F0302020204030204" pitchFamily="34" charset="0"/>
              </a:rPr>
              <a:t>/GED/TASC/</a:t>
            </a:r>
            <a:r>
              <a:rPr lang="en-US" sz="3200" dirty="0" err="1">
                <a:solidFill>
                  <a:schemeClr val="tx1"/>
                </a:solidFill>
                <a:ea typeface="Calibri" panose="020F0502020204030204" pitchFamily="34" charset="0"/>
                <a:cs typeface="Calibri Light" panose="020F0302020204030204" pitchFamily="34" charset="0"/>
              </a:rPr>
              <a:t>HiSet</a:t>
            </a:r>
            <a:r>
              <a:rPr lang="en-US" sz="3200" dirty="0">
                <a:solidFill>
                  <a:schemeClr val="tx1"/>
                </a:solidFill>
                <a:ea typeface="Calibri" panose="020F0502020204030204" pitchFamily="34" charset="0"/>
                <a:cs typeface="Calibri Light" panose="020F0302020204030204" pitchFamily="34" charset="0"/>
              </a:rPr>
              <a:t>)</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Transfer</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(National Student Clearinghouse)</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US" b="1" dirty="0">
                <a:solidFill>
                  <a:srgbClr val="C00000"/>
                </a:solidFill>
                <a:ea typeface="Calibri" panose="020F0502020204030204" pitchFamily="34" charset="0"/>
                <a:cs typeface="Calibri Light" panose="020F0302020204030204" pitchFamily="34" charset="0"/>
              </a:rPr>
              <a:t>Employment</a:t>
            </a:r>
            <a:r>
              <a:rPr lang="en-US" sz="4000" b="1" dirty="0">
                <a:solidFill>
                  <a:srgbClr val="C00000"/>
                </a:solidFill>
                <a:ea typeface="Calibri" panose="020F0502020204030204" pitchFamily="34" charset="0"/>
                <a:cs typeface="Calibri Light" panose="020F0302020204030204" pitchFamily="34" charset="0"/>
              </a:rPr>
              <a:t> </a:t>
            </a:r>
            <a:r>
              <a:rPr lang="en-US" sz="3200" dirty="0">
                <a:solidFill>
                  <a:schemeClr val="tx1"/>
                </a:solidFill>
                <a:ea typeface="Calibri" panose="020F0502020204030204" pitchFamily="34" charset="0"/>
                <a:cs typeface="Calibri Light" panose="020F0302020204030204" pitchFamily="34" charset="0"/>
              </a:rPr>
              <a:t>(EDD Wage File, CTE Outcomes Survey)</a:t>
            </a:r>
          </a:p>
          <a:p>
            <a:pPr marL="571500" indent="-571500" algn="l" defTabSz="798513">
              <a:lnSpc>
                <a:spcPct val="107000"/>
              </a:lnSpc>
              <a:spcBef>
                <a:spcPts val="1200"/>
              </a:spcBef>
              <a:buClr>
                <a:srgbClr val="2F5496"/>
              </a:buClr>
              <a:buSzPct val="140000"/>
              <a:buFont typeface="Arial" panose="020B0604020202020204" pitchFamily="34" charset="0"/>
              <a:buChar char="•"/>
            </a:pPr>
            <a:r>
              <a:rPr lang="en" b="1" dirty="0">
                <a:solidFill>
                  <a:srgbClr val="C00000"/>
                </a:solidFill>
              </a:rPr>
              <a:t>Labor market information </a:t>
            </a:r>
            <a:r>
              <a:rPr lang="en" sz="4000" dirty="0"/>
              <a:t>(EMSI)</a:t>
            </a:r>
          </a:p>
        </p:txBody>
      </p:sp>
    </p:spTree>
    <p:extLst>
      <p:ext uri="{BB962C8B-B14F-4D97-AF65-F5344CB8AC3E}">
        <p14:creationId xmlns:p14="http://schemas.microsoft.com/office/powerpoint/2010/main" val="1431379707"/>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2192001"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LaunchBoard Adult Ed Tab Scope/Timeline</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673100" y="2706914"/>
            <a:ext cx="11823701" cy="5373587"/>
          </a:xfrm>
          <a:prstGeom prst="rect">
            <a:avLst/>
          </a:prstGeom>
        </p:spPr>
        <p:txBody>
          <a:bodyPr wrap="square">
            <a:spAutoFit/>
          </a:bodyPr>
          <a:lstStyle/>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Comprehensive consortium &amp; member data</a:t>
            </a: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Disaggregated program, demographics, barriers and other criteria</a:t>
            </a: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Current build includes 57 student, </a:t>
            </a:r>
            <a:r>
              <a:rPr lang="en-US" sz="3200" dirty="0" smtClean="0">
                <a:solidFill>
                  <a:srgbClr val="C00000"/>
                </a:solidFill>
                <a:ea typeface="Calibri" panose="020F0502020204030204" pitchFamily="34" charset="0"/>
                <a:cs typeface="Calibri Light" panose="020F0302020204030204" pitchFamily="34" charset="0"/>
              </a:rPr>
              <a:t>course taking </a:t>
            </a:r>
            <a:r>
              <a:rPr lang="en-US" sz="3200" dirty="0">
                <a:solidFill>
                  <a:srgbClr val="C00000"/>
                </a:solidFill>
                <a:ea typeface="Calibri" panose="020F0502020204030204" pitchFamily="34" charset="0"/>
                <a:cs typeface="Calibri Light" panose="020F0302020204030204" pitchFamily="34" charset="0"/>
              </a:rPr>
              <a:t>&amp; </a:t>
            </a:r>
            <a:r>
              <a:rPr lang="en-US" sz="3200" dirty="0" smtClean="0">
                <a:solidFill>
                  <a:srgbClr val="C00000"/>
                </a:solidFill>
                <a:ea typeface="Calibri" panose="020F0502020204030204" pitchFamily="34" charset="0"/>
                <a:cs typeface="Calibri Light" panose="020F0302020204030204" pitchFamily="34" charset="0"/>
              </a:rPr>
              <a:t>outcome metrics</a:t>
            </a:r>
            <a:endParaRPr lang="en-US" sz="3200" dirty="0">
              <a:solidFill>
                <a:srgbClr val="C00000"/>
              </a:solidFill>
              <a:ea typeface="Calibri" panose="020F0502020204030204" pitchFamily="34" charset="0"/>
              <a:cs typeface="Calibri Light" panose="020F0302020204030204" pitchFamily="34" charset="0"/>
            </a:endParaRP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Conducting test matching of TE, MIS and other data sources Fall 2017</a:t>
            </a: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Available to consortia Spring 2018</a:t>
            </a:r>
          </a:p>
          <a:p>
            <a:pPr marL="571500" marR="0" lvl="0" indent="-571500" algn="l" defTabSz="798513">
              <a:lnSpc>
                <a:spcPct val="107000"/>
              </a:lnSpc>
              <a:spcBef>
                <a:spcPts val="900"/>
              </a:spcBef>
              <a:spcAft>
                <a:spcPts val="0"/>
              </a:spcAft>
              <a:buClr>
                <a:srgbClr val="2F5496"/>
              </a:buClr>
              <a:buSzPct val="140000"/>
              <a:buFont typeface="Arial" panose="020B0604020202020204" pitchFamily="34" charset="0"/>
              <a:buChar char="•"/>
            </a:pPr>
            <a:r>
              <a:rPr lang="en-US" sz="3200" dirty="0">
                <a:solidFill>
                  <a:srgbClr val="C00000"/>
                </a:solidFill>
                <a:ea typeface="Calibri" panose="020F0502020204030204" pitchFamily="34" charset="0"/>
                <a:cs typeface="Calibri Light" panose="020F0302020204030204" pitchFamily="34" charset="0"/>
              </a:rPr>
              <a:t>Regional training on tools and how to use the data</a:t>
            </a:r>
            <a:endParaRPr lang="en-US" sz="3200" dirty="0">
              <a:solidFill>
                <a:schemeClr val="tx1"/>
              </a:solidFill>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899774850"/>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3583" y="3947946"/>
            <a:ext cx="12192001" cy="3261237"/>
          </a:xfrm>
        </p:spPr>
        <p:txBody>
          <a:bodyPr/>
          <a:lstStyle/>
          <a:p>
            <a:r>
              <a:rPr lang="en-US" sz="5400" b="1" dirty="0" smtClean="0">
                <a:solidFill>
                  <a:schemeClr val="accent2">
                    <a:lumMod val="75000"/>
                  </a:schemeClr>
                </a:solidFill>
                <a:latin typeface="Helvetica" panose="020B0604020202020204" pitchFamily="34" charset="0"/>
                <a:cs typeface="Helvetica" panose="020B0604020202020204" pitchFamily="34" charset="0"/>
              </a:rPr>
              <a:t>18/19 Changes &amp; Future analysis</a:t>
            </a:r>
            <a:endParaRPr lang="en-US" sz="5400" b="1" dirty="0">
              <a:solidFill>
                <a:schemeClr val="accent2">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1121570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Activities in 2017/18</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304801" y="2866571"/>
            <a:ext cx="12026900" cy="5055102"/>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Supplemental Data Report: </a:t>
            </a:r>
            <a:r>
              <a:rPr lang="en-US" dirty="0">
                <a:ea typeface="Calibri" panose="020F0502020204030204" pitchFamily="34" charset="0"/>
                <a:cs typeface="Calibri Light" panose="020F0302020204030204" pitchFamily="34" charset="0"/>
              </a:rPr>
              <a:t>Includes additional analysis not included in primary data collection &amp; reporting:</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Analysis of how AE students are being served in for credit college programs</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Outcomes for students with low contact hours (&lt;12)</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Profiles of emergent or effective practices (immigrant immersion, career advancement academies, other)</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Other special analysis</a:t>
            </a:r>
          </a:p>
        </p:txBody>
      </p:sp>
    </p:spTree>
    <p:extLst>
      <p:ext uri="{BB962C8B-B14F-4D97-AF65-F5344CB8AC3E}">
        <p14:creationId xmlns:p14="http://schemas.microsoft.com/office/powerpoint/2010/main" val="337696490"/>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Activities in 2017/18</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430894" y="2980871"/>
            <a:ext cx="11684906" cy="4154535"/>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Changes to MIS &amp; CCC Apply:</a:t>
            </a:r>
            <a:endParaRPr lang="en-US" dirty="0">
              <a:ea typeface="Calibri" panose="020F0502020204030204" pitchFamily="34" charset="0"/>
              <a:cs typeface="Calibri Light" panose="020F0302020204030204" pitchFamily="34" charset="0"/>
            </a:endParaRP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Add MIS data elements to align MIS with adult education reporting requirements (missing population flags, preapprenticeship, diploma, </a:t>
            </a:r>
            <a:r>
              <a:rPr lang="en-US" sz="3200" dirty="0" err="1">
                <a:ea typeface="Calibri" panose="020F0502020204030204" pitchFamily="34" charset="0"/>
                <a:cs typeface="Calibri Light" panose="020F0302020204030204" pitchFamily="34" charset="0"/>
              </a:rPr>
              <a:t>etc</a:t>
            </a:r>
            <a:r>
              <a:rPr lang="en-US" sz="3200" dirty="0">
                <a:ea typeface="Calibri" panose="020F0502020204030204" pitchFamily="34" charset="0"/>
                <a:cs typeface="Calibri Light" panose="020F0302020204030204" pitchFamily="34" charset="0"/>
              </a:rPr>
              <a:t>…)</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Convene process to make CCC Apply more useful for enrollment and data capture for noncredit and AE students</a:t>
            </a:r>
          </a:p>
        </p:txBody>
      </p:sp>
    </p:spTree>
    <p:extLst>
      <p:ext uri="{BB962C8B-B14F-4D97-AF65-F5344CB8AC3E}">
        <p14:creationId xmlns:p14="http://schemas.microsoft.com/office/powerpoint/2010/main" val="26429352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Other Activities in 2017/18</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430894" y="2980871"/>
            <a:ext cx="11684906" cy="4681474"/>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Basic Skills Crosswalk:</a:t>
            </a:r>
            <a:endParaRPr lang="en-US" dirty="0">
              <a:ea typeface="Calibri" panose="020F0502020204030204" pitchFamily="34" charset="0"/>
              <a:cs typeface="Calibri Light" panose="020F0302020204030204" pitchFamily="34" charset="0"/>
            </a:endParaRP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AEBG (</a:t>
            </a:r>
            <a:r>
              <a:rPr lang="en-US" sz="3200" dirty="0" err="1">
                <a:ea typeface="Calibri" panose="020F0502020204030204" pitchFamily="34" charset="0"/>
                <a:cs typeface="Calibri Light" panose="020F0302020204030204" pitchFamily="34" charset="0"/>
              </a:rPr>
              <a:t>WestEd</a:t>
            </a:r>
            <a:r>
              <a:rPr lang="en-US" sz="3200" dirty="0">
                <a:ea typeface="Calibri" panose="020F0502020204030204" pitchFamily="34" charset="0"/>
                <a:cs typeface="Calibri Light" panose="020F0302020204030204" pitchFamily="34" charset="0"/>
              </a:rPr>
              <a:t>) will convene faculty and leadership to build a crosswalk of the National Reporting System Educational Functioning Levels and the CB21 levels below transfer.</a:t>
            </a:r>
          </a:p>
          <a:p>
            <a:pPr marL="1028700" marR="0" lvl="0" indent="-571500" algn="l" defTabSz="635000">
              <a:lnSpc>
                <a:spcPct val="107000"/>
              </a:lnSpc>
              <a:spcBef>
                <a:spcPts val="1200"/>
              </a:spcBef>
              <a:spcAft>
                <a:spcPts val="0"/>
              </a:spcAft>
              <a:buClr>
                <a:srgbClr val="2F5496"/>
              </a:buClr>
              <a:buSzPct val="140000"/>
              <a:buFont typeface="Arial" panose="020B0604020202020204" pitchFamily="34" charset="0"/>
              <a:buChar char="•"/>
            </a:pPr>
            <a:r>
              <a:rPr lang="en-US" sz="3200" dirty="0">
                <a:ea typeface="Calibri" panose="020F0502020204030204" pitchFamily="34" charset="0"/>
                <a:cs typeface="Calibri Light" panose="020F0302020204030204" pitchFamily="34" charset="0"/>
              </a:rPr>
              <a:t>Issue guidance in Spring 2018 to inform content and local alignment of courses and streamline student transition between K12 and community college programs</a:t>
            </a:r>
          </a:p>
        </p:txBody>
      </p:sp>
    </p:spTree>
    <p:extLst>
      <p:ext uri="{BB962C8B-B14F-4D97-AF65-F5344CB8AC3E}">
        <p14:creationId xmlns:p14="http://schemas.microsoft.com/office/powerpoint/2010/main" val="200740218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Reporting in 2018/2019</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762000" y="3117052"/>
            <a:ext cx="11480800" cy="5296322"/>
          </a:xfrm>
          <a:prstGeom prst="rect">
            <a:avLst/>
          </a:prstGeom>
        </p:spPr>
        <p:txBody>
          <a:bodyPr wrap="square">
            <a:spAutoFit/>
          </a:bodyPr>
          <a:lstStyle/>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Community colleges will use MIS to report students in noncredit ABE, ASE, ESL, and CTE programs</a:t>
            </a: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K12 adult schools will continue to report all ABE, ASE, ESL and CTE students in </a:t>
            </a:r>
            <a:r>
              <a:rPr lang="en-US" dirty="0" err="1">
                <a:ea typeface="Calibri" panose="020F0502020204030204" pitchFamily="34" charset="0"/>
                <a:cs typeface="Calibri Light" panose="020F0302020204030204" pitchFamily="34" charset="0"/>
              </a:rPr>
              <a:t>TOPSPro</a:t>
            </a:r>
            <a:endParaRPr lang="en-US" dirty="0">
              <a:ea typeface="Calibri" panose="020F0502020204030204" pitchFamily="34" charset="0"/>
              <a:cs typeface="Calibri Light" panose="020F0302020204030204" pitchFamily="34" charset="0"/>
            </a:endParaRP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WIOA Title II funded programs will still report quarterly data using </a:t>
            </a:r>
            <a:r>
              <a:rPr lang="en-US" dirty="0" err="1">
                <a:ea typeface="Calibri" panose="020F0502020204030204" pitchFamily="34" charset="0"/>
                <a:cs typeface="Calibri Light" panose="020F0302020204030204" pitchFamily="34" charset="0"/>
              </a:rPr>
              <a:t>TOPSPro</a:t>
            </a:r>
            <a:endParaRPr lang="en-US" dirty="0">
              <a:ea typeface="Calibri" panose="020F0502020204030204" pitchFamily="34" charset="0"/>
              <a:cs typeface="Calibri Light" panose="020F0302020204030204" pitchFamily="34" charset="0"/>
            </a:endParaRP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Pre and post testing using CASAS will still apply to </a:t>
            </a:r>
            <a:r>
              <a:rPr lang="en-US" i="1" dirty="0">
                <a:ea typeface="Calibri" panose="020F0502020204030204" pitchFamily="34" charset="0"/>
                <a:cs typeface="Calibri Light" panose="020F0302020204030204" pitchFamily="34" charset="0"/>
              </a:rPr>
              <a:t>ALL </a:t>
            </a:r>
            <a:r>
              <a:rPr lang="en-US" dirty="0">
                <a:ea typeface="Calibri" panose="020F0502020204030204" pitchFamily="34" charset="0"/>
                <a:cs typeface="Calibri Light" panose="020F0302020204030204" pitchFamily="34" charset="0"/>
              </a:rPr>
              <a:t>WIOA AEFLA Title II Funded Student</a:t>
            </a:r>
          </a:p>
        </p:txBody>
      </p:sp>
    </p:spTree>
    <p:extLst>
      <p:ext uri="{BB962C8B-B14F-4D97-AF65-F5344CB8AC3E}">
        <p14:creationId xmlns:p14="http://schemas.microsoft.com/office/powerpoint/2010/main" val="1565670807"/>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247" y="238540"/>
            <a:ext cx="7411452" cy="1339774"/>
          </a:xfrm>
        </p:spPr>
        <p:txBody>
          <a:bodyPr/>
          <a:lstStyle/>
          <a:p>
            <a:r>
              <a:rPr lang="en-US" sz="6600" dirty="0" smtClean="0">
                <a:solidFill>
                  <a:schemeClr val="accent5"/>
                </a:solidFill>
              </a:rPr>
              <a:t>New Fiscal </a:t>
            </a:r>
            <a:r>
              <a:rPr lang="en-US" sz="6600" dirty="0">
                <a:solidFill>
                  <a:schemeClr val="accent5"/>
                </a:solidFill>
              </a:rPr>
              <a:t>S</a:t>
            </a:r>
            <a:r>
              <a:rPr lang="en-US" sz="6600" dirty="0" smtClean="0">
                <a:solidFill>
                  <a:schemeClr val="accent5"/>
                </a:solidFill>
              </a:rPr>
              <a:t>ystem</a:t>
            </a:r>
            <a:endParaRPr lang="en-US" sz="6600" dirty="0">
              <a:solidFill>
                <a:schemeClr val="accent5"/>
              </a:solidFill>
            </a:endParaRPr>
          </a:p>
        </p:txBody>
      </p:sp>
    </p:spTree>
    <p:extLst>
      <p:ext uri="{BB962C8B-B14F-4D97-AF65-F5344CB8AC3E}">
        <p14:creationId xmlns:p14="http://schemas.microsoft.com/office/powerpoint/2010/main" val="2058502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0418289" cy="839559"/>
          </a:xfrm>
        </p:spPr>
        <p:txBody>
          <a:bodyPr/>
          <a:lstStyle/>
          <a:p>
            <a:pPr algn="l"/>
            <a:r>
              <a:rPr lang="en-US" sz="4000" b="1" dirty="0" smtClean="0">
                <a:solidFill>
                  <a:schemeClr val="accent2">
                    <a:lumMod val="75000"/>
                  </a:schemeClr>
                </a:solidFill>
                <a:latin typeface="Helvetica" panose="020B0604020202020204" pitchFamily="34" charset="0"/>
                <a:cs typeface="Helvetica" panose="020B0604020202020204" pitchFamily="34" charset="0"/>
              </a:rPr>
              <a:t>Fiscal System</a:t>
            </a:r>
            <a:endParaRPr lang="en-US" sz="4000" b="1"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449943" y="3117052"/>
            <a:ext cx="11792857" cy="7097456"/>
          </a:xfrm>
          <a:prstGeom prst="rect">
            <a:avLst/>
          </a:prstGeom>
        </p:spPr>
        <p:txBody>
          <a:bodyPr wrap="square">
            <a:spAutoFit/>
          </a:bodyPr>
          <a:lstStyle/>
          <a:p>
            <a:pPr marL="746125"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Member based – budgets &amp; expenses</a:t>
            </a:r>
          </a:p>
          <a:p>
            <a:pPr marL="746125"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Rolled up to consortium level</a:t>
            </a:r>
          </a:p>
          <a:p>
            <a:pPr marL="746125"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Consortium would have their own budget showing program and fiscal budget/expenses.</a:t>
            </a:r>
          </a:p>
          <a:p>
            <a:pPr marL="746125"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Budget &amp; expenses by object code (1000s-7000s)</a:t>
            </a:r>
          </a:p>
          <a:p>
            <a:pPr marL="746125"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Members would check off which annual plan strategies they are focused on for the program year.</a:t>
            </a:r>
          </a:p>
          <a:p>
            <a:pPr marL="746125"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smtClean="0">
                <a:ea typeface="Calibri" panose="020F0502020204030204" pitchFamily="34" charset="0"/>
                <a:cs typeface="Calibri Light" panose="020F0302020204030204" pitchFamily="34" charset="0"/>
              </a:rPr>
              <a:t>Budget &amp; expenses would display all active funding.</a:t>
            </a:r>
            <a:endParaRPr lang="en-US" dirty="0">
              <a:ea typeface="Calibri" panose="020F0502020204030204" pitchFamily="34" charset="0"/>
              <a:cs typeface="Calibri Light" panose="020F0302020204030204" pitchFamily="34" charset="0"/>
            </a:endParaRP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endParaRPr lang="en-US" dirty="0" smtClean="0">
              <a:ea typeface="Calibri" panose="020F0502020204030204" pitchFamily="34" charset="0"/>
              <a:cs typeface="Calibri Light" panose="020F0302020204030204" pitchFamily="34" charset="0"/>
            </a:endParaRPr>
          </a:p>
          <a:p>
            <a:pPr marL="623888" marR="0" lvl="0" indent="-449263" algn="l" defTabSz="798513">
              <a:lnSpc>
                <a:spcPct val="107000"/>
              </a:lnSpc>
              <a:spcBef>
                <a:spcPts val="1200"/>
              </a:spcBef>
              <a:spcAft>
                <a:spcPts val="0"/>
              </a:spcAft>
              <a:buClr>
                <a:srgbClr val="2F5496"/>
              </a:buClr>
              <a:buSzPct val="140000"/>
              <a:buFont typeface="Arial" panose="020B0604020202020204" pitchFamily="34" charset="0"/>
              <a:buChar char="•"/>
            </a:pPr>
            <a:endParaRPr lang="en-US"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27194873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u="sng" dirty="0" smtClean="0">
                <a:solidFill>
                  <a:schemeClr val="accent5"/>
                </a:solidFill>
              </a:rPr>
              <a:t>AEBG Web Site</a:t>
            </a:r>
            <a:endParaRPr lang="en-US" sz="4400" u="sng" dirty="0">
              <a:solidFill>
                <a:schemeClr val="accent5"/>
              </a:solidFill>
            </a:endParaRPr>
          </a:p>
        </p:txBody>
      </p:sp>
      <p:pic>
        <p:nvPicPr>
          <p:cNvPr id="4" name="Picture 3"/>
          <p:cNvPicPr>
            <a:picLocks noChangeAspect="1"/>
          </p:cNvPicPr>
          <p:nvPr/>
        </p:nvPicPr>
        <p:blipFill>
          <a:blip r:embed="rId2" cstate="print"/>
          <a:stretch>
            <a:fillRect/>
          </a:stretch>
        </p:blipFill>
        <p:spPr>
          <a:xfrm>
            <a:off x="621006" y="2713419"/>
            <a:ext cx="11903784" cy="3266390"/>
          </a:xfrm>
          <a:prstGeom prst="rect">
            <a:avLst/>
          </a:prstGeom>
        </p:spPr>
      </p:pic>
      <p:sp>
        <p:nvSpPr>
          <p:cNvPr id="5" name="Rectangle 4"/>
          <p:cNvSpPr/>
          <p:nvPr/>
        </p:nvSpPr>
        <p:spPr>
          <a:xfrm>
            <a:off x="2964378" y="6699973"/>
            <a:ext cx="7217039" cy="1446550"/>
          </a:xfrm>
          <a:prstGeom prst="rect">
            <a:avLst/>
          </a:prstGeom>
        </p:spPr>
        <p:txBody>
          <a:bodyPr wrap="none">
            <a:spAutoFit/>
          </a:bodyPr>
          <a:lstStyle/>
          <a:p>
            <a:r>
              <a:rPr lang="en-US" sz="4400" dirty="0">
                <a:solidFill>
                  <a:schemeClr val="accent5"/>
                </a:solidFill>
                <a:hlinkClick r:id="rId3"/>
              </a:rPr>
              <a:t>http://</a:t>
            </a:r>
            <a:r>
              <a:rPr lang="en-US" sz="4400" dirty="0" smtClean="0">
                <a:solidFill>
                  <a:schemeClr val="accent5"/>
                </a:solidFill>
                <a:hlinkClick r:id="rId3"/>
              </a:rPr>
              <a:t>aebg.cccco.edu/Home</a:t>
            </a:r>
            <a:endParaRPr lang="en-US" sz="4400" dirty="0" smtClean="0">
              <a:solidFill>
                <a:schemeClr val="accent5"/>
              </a:solidFill>
            </a:endParaRPr>
          </a:p>
          <a:p>
            <a:endParaRPr lang="en-US" sz="4400" dirty="0">
              <a:solidFill>
                <a:schemeClr val="accent5"/>
              </a:solidFill>
            </a:endParaRPr>
          </a:p>
        </p:txBody>
      </p:sp>
    </p:spTree>
    <p:extLst>
      <p:ext uri="{BB962C8B-B14F-4D97-AF65-F5344CB8AC3E}">
        <p14:creationId xmlns:p14="http://schemas.microsoft.com/office/powerpoint/2010/main" val="421052572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Why the changes????</a:t>
            </a:r>
            <a:endParaRPr lang="en-US" dirty="0"/>
          </a:p>
        </p:txBody>
      </p:sp>
      <p:sp>
        <p:nvSpPr>
          <p:cNvPr id="3" name="Content Placeholder 2"/>
          <p:cNvSpPr>
            <a:spLocks noGrp="1"/>
          </p:cNvSpPr>
          <p:nvPr>
            <p:ph sz="quarter" idx="11"/>
          </p:nvPr>
        </p:nvSpPr>
        <p:spPr>
          <a:xfrm>
            <a:off x="365125" y="3154016"/>
            <a:ext cx="12356962" cy="5661371"/>
          </a:xfrm>
        </p:spPr>
        <p:txBody>
          <a:bodyPr/>
          <a:lstStyle/>
          <a:p>
            <a:pPr marL="342892" lvl="0" indent="-342892" algn="l" defTabSz="685783" rtl="0">
              <a:spcBef>
                <a:spcPts val="900"/>
              </a:spcBef>
              <a:buClr>
                <a:srgbClr val="0070C0"/>
              </a:buClr>
              <a:buSzPct val="135000"/>
              <a:buFont typeface="Arial" panose="020B0604020202020204" pitchFamily="34" charset="0"/>
              <a:buChar char="•"/>
            </a:pPr>
            <a:r>
              <a:rPr lang="en-US" sz="4200" kern="1200" dirty="0">
                <a:solidFill>
                  <a:srgbClr val="405461"/>
                </a:solidFill>
                <a:latin typeface="Calibri" panose="020F0502020204030204"/>
                <a:ea typeface="+mn-ea"/>
                <a:cs typeface="+mn-cs"/>
              </a:rPr>
              <a:t>Metrics needed to be concrete and clear</a:t>
            </a:r>
          </a:p>
          <a:p>
            <a:pPr marL="342892" lvl="0" indent="-342892" algn="l" defTabSz="685783" rtl="0">
              <a:spcBef>
                <a:spcPts val="900"/>
              </a:spcBef>
              <a:buClr>
                <a:srgbClr val="0070C0"/>
              </a:buClr>
              <a:buSzPct val="135000"/>
              <a:buFont typeface="Arial" panose="020B0604020202020204" pitchFamily="34" charset="0"/>
              <a:buChar char="•"/>
            </a:pPr>
            <a:r>
              <a:rPr lang="en-US" sz="4200" kern="1200" dirty="0">
                <a:solidFill>
                  <a:srgbClr val="405461"/>
                </a:solidFill>
                <a:latin typeface="Calibri" panose="020F0502020204030204"/>
                <a:ea typeface="+mn-ea"/>
                <a:cs typeface="+mn-cs"/>
              </a:rPr>
              <a:t>Focus on all AE students regardless of funding source</a:t>
            </a:r>
          </a:p>
          <a:p>
            <a:pPr marL="342892" lvl="0" indent="-342892" algn="l" defTabSz="685783" rtl="0">
              <a:spcBef>
                <a:spcPts val="900"/>
              </a:spcBef>
              <a:buClr>
                <a:srgbClr val="0070C0"/>
              </a:buClr>
              <a:buSzPct val="135000"/>
              <a:buFont typeface="Arial" panose="020B0604020202020204" pitchFamily="34" charset="0"/>
              <a:buChar char="•"/>
            </a:pPr>
            <a:r>
              <a:rPr lang="en-US" sz="4200" kern="1200" dirty="0">
                <a:solidFill>
                  <a:srgbClr val="405461"/>
                </a:solidFill>
                <a:latin typeface="Calibri" panose="020F0502020204030204"/>
                <a:ea typeface="+mn-ea"/>
                <a:cs typeface="+mn-cs"/>
              </a:rPr>
              <a:t>Incorporate, expand on, or default to WIOA definitions</a:t>
            </a:r>
          </a:p>
          <a:p>
            <a:pPr marL="342892" lvl="0" indent="-342892" algn="l" defTabSz="685783" rtl="0">
              <a:spcBef>
                <a:spcPts val="900"/>
              </a:spcBef>
              <a:buClr>
                <a:srgbClr val="0070C0"/>
              </a:buClr>
              <a:buSzPct val="135000"/>
              <a:buFont typeface="Arial" panose="020B0604020202020204" pitchFamily="34" charset="0"/>
              <a:buChar char="•"/>
            </a:pPr>
            <a:r>
              <a:rPr lang="en-US" sz="4200" kern="1200" dirty="0">
                <a:solidFill>
                  <a:srgbClr val="405461"/>
                </a:solidFill>
                <a:latin typeface="Calibri" panose="020F0502020204030204"/>
                <a:ea typeface="+mn-ea"/>
                <a:cs typeface="+mn-cs"/>
              </a:rPr>
              <a:t>Aligned to Strong Workforce, Perkins, other definitions</a:t>
            </a:r>
          </a:p>
          <a:p>
            <a:pPr marL="342892" lvl="0" indent="-342892" algn="l" defTabSz="685783" rtl="0">
              <a:spcBef>
                <a:spcPts val="900"/>
              </a:spcBef>
              <a:buClr>
                <a:srgbClr val="0070C0"/>
              </a:buClr>
              <a:buSzPct val="135000"/>
              <a:buFont typeface="Arial" panose="020B0604020202020204" pitchFamily="34" charset="0"/>
              <a:buChar char="•"/>
            </a:pPr>
            <a:r>
              <a:rPr lang="en-US" sz="4200" kern="1200" dirty="0">
                <a:solidFill>
                  <a:srgbClr val="405461"/>
                </a:solidFill>
                <a:latin typeface="Calibri" panose="020F0502020204030204"/>
                <a:ea typeface="+mn-ea"/>
                <a:cs typeface="+mn-cs"/>
              </a:rPr>
              <a:t>Revised policies should inform guidance that can be refined and grow as needed by the </a:t>
            </a:r>
            <a:r>
              <a:rPr lang="en-US" sz="4200" kern="1200" dirty="0" smtClean="0">
                <a:solidFill>
                  <a:srgbClr val="405461"/>
                </a:solidFill>
                <a:latin typeface="Calibri" panose="020F0502020204030204"/>
                <a:ea typeface="+mn-ea"/>
                <a:cs typeface="+mn-cs"/>
              </a:rPr>
              <a:t>field.</a:t>
            </a:r>
            <a:endParaRPr lang="en-US" sz="4200" kern="1200" dirty="0">
              <a:solidFill>
                <a:srgbClr val="405461"/>
              </a:solidFill>
              <a:latin typeface="Calibri" panose="020F0502020204030204"/>
              <a:ea typeface="+mn-ea"/>
              <a:cs typeface="+mn-cs"/>
            </a:endParaRPr>
          </a:p>
          <a:p>
            <a:endParaRPr lang="en-US" dirty="0"/>
          </a:p>
        </p:txBody>
      </p:sp>
    </p:spTree>
    <p:extLst>
      <p:ext uri="{BB962C8B-B14F-4D97-AF65-F5344CB8AC3E}">
        <p14:creationId xmlns:p14="http://schemas.microsoft.com/office/powerpoint/2010/main" val="65487240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b="1" u="sng" dirty="0" smtClean="0">
                <a:solidFill>
                  <a:schemeClr val="accent5"/>
                </a:solidFill>
              </a:rPr>
              <a:t>AEBG TAP</a:t>
            </a:r>
            <a:endParaRPr lang="en-US" b="1" u="sng" dirty="0">
              <a:solidFill>
                <a:schemeClr val="accent5"/>
              </a:solidFill>
            </a:endParaRPr>
          </a:p>
          <a:p>
            <a:endParaRPr lang="en-US" dirty="0"/>
          </a:p>
        </p:txBody>
      </p:sp>
      <p:sp>
        <p:nvSpPr>
          <p:cNvPr id="3" name="Content Placeholder 2"/>
          <p:cNvSpPr>
            <a:spLocks noGrp="1"/>
          </p:cNvSpPr>
          <p:nvPr>
            <p:ph sz="quarter" idx="11"/>
          </p:nvPr>
        </p:nvSpPr>
        <p:spPr/>
        <p:txBody>
          <a:bodyPr/>
          <a:lstStyle/>
          <a:p>
            <a:pPr algn="l"/>
            <a:r>
              <a:rPr lang="en-US" sz="4400" dirty="0" smtClean="0"/>
              <a:t>The AEBG Technical Assistance Program (TAP) provides professional development resources for all AEBG agencies statewide.</a:t>
            </a:r>
          </a:p>
          <a:p>
            <a:pPr algn="l"/>
            <a:endParaRPr lang="en-US" sz="4400" dirty="0"/>
          </a:p>
          <a:p>
            <a:pPr algn="l"/>
            <a:r>
              <a:rPr lang="en-US" sz="4400" dirty="0" smtClean="0">
                <a:hlinkClick r:id="rId2"/>
              </a:rPr>
              <a:t>tap@aebg.org</a:t>
            </a:r>
            <a:endParaRPr lang="en-US" sz="4400" dirty="0" smtClean="0"/>
          </a:p>
          <a:p>
            <a:pPr algn="l"/>
            <a:endParaRPr lang="en-US" dirty="0"/>
          </a:p>
        </p:txBody>
      </p:sp>
      <p:pic>
        <p:nvPicPr>
          <p:cNvPr id="4" name="Picture 3"/>
          <p:cNvPicPr>
            <a:picLocks noChangeAspect="1"/>
          </p:cNvPicPr>
          <p:nvPr/>
        </p:nvPicPr>
        <p:blipFill>
          <a:blip r:embed="rId3"/>
          <a:stretch>
            <a:fillRect/>
          </a:stretch>
        </p:blipFill>
        <p:spPr>
          <a:xfrm>
            <a:off x="4770660" y="6245113"/>
            <a:ext cx="7915244" cy="2177670"/>
          </a:xfrm>
          <a:prstGeom prst="rect">
            <a:avLst/>
          </a:prstGeom>
          <a:ln>
            <a:solidFill>
              <a:schemeClr val="accent1"/>
            </a:solidFill>
          </a:ln>
        </p:spPr>
      </p:pic>
    </p:spTree>
    <p:extLst>
      <p:ext uri="{BB962C8B-B14F-4D97-AF65-F5344CB8AC3E}">
        <p14:creationId xmlns:p14="http://schemas.microsoft.com/office/powerpoint/2010/main" val="38871780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2017/2018 Reporting Requirements</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304800" y="2866571"/>
            <a:ext cx="12395200" cy="5647700"/>
          </a:xfrm>
          <a:prstGeom prst="rect">
            <a:avLst/>
          </a:prstGeom>
        </p:spPr>
        <p:txBody>
          <a:bodyPr wrap="square">
            <a:spAutoFit/>
          </a:bodyPr>
          <a:lstStyle/>
          <a:p>
            <a:pPr marL="174625" marR="0" lvl="0" algn="l" defTabSz="798513">
              <a:lnSpc>
                <a:spcPct val="107000"/>
              </a:lnSpc>
              <a:spcBef>
                <a:spcPts val="3600"/>
              </a:spcBef>
              <a:spcAft>
                <a:spcPts val="0"/>
              </a:spcAft>
              <a:buClr>
                <a:srgbClr val="2F5496"/>
              </a:buClr>
              <a:buSzPct val="140000"/>
            </a:pPr>
            <a:r>
              <a:rPr lang="en-US" b="1" dirty="0">
                <a:solidFill>
                  <a:srgbClr val="0070C0"/>
                </a:solidFill>
                <a:ea typeface="Calibri" panose="020F0502020204030204" pitchFamily="34" charset="0"/>
                <a:cs typeface="Calibri Light" panose="020F0302020204030204" pitchFamily="34" charset="0"/>
              </a:rPr>
              <a:t>Population: </a:t>
            </a:r>
            <a:r>
              <a:rPr lang="en-US" dirty="0">
                <a:ea typeface="Calibri" panose="020F0502020204030204" pitchFamily="34" charset="0"/>
                <a:cs typeface="Calibri Light" panose="020F0302020204030204" pitchFamily="34" charset="0"/>
              </a:rPr>
              <a:t>All adult education students enrolled in ABE, ASE, ESL, or CTE programs enrolled at a:</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K12 adult education school</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b="1" dirty="0">
                <a:ea typeface="Calibri" panose="020F0502020204030204" pitchFamily="34" charset="0"/>
                <a:cs typeface="Calibri Light" panose="020F0302020204030204" pitchFamily="34" charset="0"/>
              </a:rPr>
              <a:t>Community college </a:t>
            </a:r>
            <a:r>
              <a:rPr lang="en-US" b="1" dirty="0" smtClean="0">
                <a:ea typeface="Calibri" panose="020F0502020204030204" pitchFamily="34" charset="0"/>
                <a:cs typeface="Calibri Light" panose="020F0302020204030204" pitchFamily="34" charset="0"/>
              </a:rPr>
              <a:t>noncredit </a:t>
            </a:r>
            <a:r>
              <a:rPr lang="en-US" b="1" dirty="0">
                <a:ea typeface="Calibri" panose="020F0502020204030204" pitchFamily="34" charset="0"/>
                <a:cs typeface="Calibri Light" panose="020F0302020204030204" pitchFamily="34" charset="0"/>
              </a:rPr>
              <a:t>program</a:t>
            </a:r>
          </a:p>
          <a:p>
            <a:pPr marL="9144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dirty="0">
                <a:ea typeface="Calibri" panose="020F0502020204030204" pitchFamily="34" charset="0"/>
                <a:cs typeface="Calibri Light" panose="020F0302020204030204" pitchFamily="34" charset="0"/>
              </a:rPr>
              <a:t>Third party provider supported by a consortium for the purposes of providing training or supportive services</a:t>
            </a:r>
          </a:p>
          <a:p>
            <a:pPr marL="174625" marR="0" lvl="0" algn="l" defTabSz="798513">
              <a:lnSpc>
                <a:spcPct val="107000"/>
              </a:lnSpc>
              <a:spcBef>
                <a:spcPts val="1200"/>
              </a:spcBef>
              <a:spcAft>
                <a:spcPts val="0"/>
              </a:spcAft>
              <a:buClr>
                <a:srgbClr val="2F5496"/>
              </a:buClr>
              <a:buSzPct val="140000"/>
            </a:pPr>
            <a:r>
              <a:rPr lang="en-US" sz="2800" dirty="0">
                <a:ea typeface="Calibri" panose="020F0502020204030204" pitchFamily="34" charset="0"/>
                <a:cs typeface="Calibri Light" panose="020F0302020204030204" pitchFamily="34" charset="0"/>
              </a:rPr>
              <a:t>This includes all students regardless of funding source including  AEBG, </a:t>
            </a:r>
            <a:r>
              <a:rPr lang="en-US" sz="2800" dirty="0" smtClean="0">
                <a:ea typeface="Calibri" panose="020F0502020204030204" pitchFamily="34" charset="0"/>
                <a:cs typeface="Calibri Light" panose="020F0302020204030204" pitchFamily="34" charset="0"/>
              </a:rPr>
              <a:t>Noncredit, Perkins</a:t>
            </a:r>
            <a:r>
              <a:rPr lang="en-US" sz="2800" dirty="0">
                <a:ea typeface="Calibri" panose="020F0502020204030204" pitchFamily="34" charset="0"/>
                <a:cs typeface="Calibri Light" panose="020F0302020204030204" pitchFamily="34" charset="0"/>
              </a:rPr>
              <a:t>, </a:t>
            </a:r>
            <a:r>
              <a:rPr lang="en-US" sz="2800" dirty="0" smtClean="0">
                <a:ea typeface="Calibri" panose="020F0502020204030204" pitchFamily="34" charset="0"/>
                <a:cs typeface="Calibri Light" panose="020F0302020204030204" pitchFamily="34" charset="0"/>
              </a:rPr>
              <a:t>WIOA II, </a:t>
            </a:r>
            <a:r>
              <a:rPr lang="en-US" sz="2800" dirty="0" err="1" smtClean="0">
                <a:ea typeface="Calibri" panose="020F0502020204030204" pitchFamily="34" charset="0"/>
                <a:cs typeface="Calibri Light" panose="020F0302020204030204" pitchFamily="34" charset="0"/>
              </a:rPr>
              <a:t>CalWORKS</a:t>
            </a:r>
            <a:r>
              <a:rPr lang="en-US" sz="2800" dirty="0" smtClean="0">
                <a:ea typeface="Calibri" panose="020F0502020204030204" pitchFamily="34" charset="0"/>
                <a:cs typeface="Calibri Light" panose="020F0302020204030204" pitchFamily="34" charset="0"/>
              </a:rPr>
              <a:t>, Adults on Correctional Facilities, Strong Workforce (noncredit programs), LCFF, etc.</a:t>
            </a:r>
            <a:endParaRPr lang="en-US" sz="28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85752009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867355"/>
            <a:ext cx="10418289"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2017/2018 Reporting Systems</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391887" y="2532743"/>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638630" y="2811234"/>
            <a:ext cx="11858171" cy="5823133"/>
          </a:xfrm>
          <a:prstGeom prst="rect">
            <a:avLst/>
          </a:prstGeom>
        </p:spPr>
        <p:txBody>
          <a:bodyPr wrap="square">
            <a:spAutoFit/>
          </a:bodyPr>
          <a:lstStyle/>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b="1" u="sng" dirty="0">
                <a:solidFill>
                  <a:srgbClr val="C00000"/>
                </a:solidFill>
                <a:ea typeface="Calibri" panose="020F0502020204030204" pitchFamily="34" charset="0"/>
                <a:cs typeface="Calibri Light" panose="020F0302020204030204" pitchFamily="34" charset="0"/>
              </a:rPr>
              <a:t>All AEBG consortia members </a:t>
            </a:r>
            <a:r>
              <a:rPr lang="en-US" sz="4000" dirty="0">
                <a:ea typeface="Calibri" panose="020F0502020204030204" pitchFamily="34" charset="0"/>
                <a:cs typeface="Calibri Light" panose="020F0302020204030204" pitchFamily="34" charset="0"/>
              </a:rPr>
              <a:t>and providers will use </a:t>
            </a:r>
            <a:r>
              <a:rPr lang="en-US" sz="4000" b="1" u="sng" dirty="0" err="1">
                <a:solidFill>
                  <a:srgbClr val="C00000"/>
                </a:solidFill>
                <a:ea typeface="Calibri" panose="020F0502020204030204" pitchFamily="34" charset="0"/>
                <a:cs typeface="Calibri Light" panose="020F0302020204030204" pitchFamily="34" charset="0"/>
              </a:rPr>
              <a:t>TOPSPro</a:t>
            </a:r>
            <a:r>
              <a:rPr lang="en-US" sz="4000" b="1" u="sng" dirty="0">
                <a:solidFill>
                  <a:srgbClr val="C00000"/>
                </a:solidFill>
                <a:ea typeface="Calibri" panose="020F0502020204030204" pitchFamily="34" charset="0"/>
                <a:cs typeface="Calibri Light" panose="020F0302020204030204" pitchFamily="34" charset="0"/>
              </a:rPr>
              <a:t> Enterprise</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b="1" u="sng" dirty="0">
                <a:solidFill>
                  <a:srgbClr val="C00000"/>
                </a:solidFill>
                <a:ea typeface="Calibri" panose="020F0502020204030204" pitchFamily="34" charset="0"/>
                <a:cs typeface="Calibri Light" panose="020F0302020204030204" pitchFamily="34" charset="0"/>
              </a:rPr>
              <a:t>Quarterly</a:t>
            </a:r>
            <a:r>
              <a:rPr lang="en-US" sz="4000" dirty="0">
                <a:ea typeface="Calibri" panose="020F0502020204030204" pitchFamily="34" charset="0"/>
                <a:cs typeface="Calibri Light" panose="020F0302020204030204" pitchFamily="34" charset="0"/>
              </a:rPr>
              <a:t> reporting of enrollment and outcomes</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dirty="0">
                <a:ea typeface="Calibri" panose="020F0502020204030204" pitchFamily="34" charset="0"/>
                <a:cs typeface="Calibri Light" panose="020F0302020204030204" pitchFamily="34" charset="0"/>
              </a:rPr>
              <a:t>K12 adult school, community college noncredit, 3</a:t>
            </a:r>
            <a:r>
              <a:rPr lang="en-US" sz="4000" baseline="30000" dirty="0">
                <a:ea typeface="Calibri" panose="020F0502020204030204" pitchFamily="34" charset="0"/>
                <a:cs typeface="Calibri Light" panose="020F0302020204030204" pitchFamily="34" charset="0"/>
              </a:rPr>
              <a:t>rd</a:t>
            </a:r>
            <a:r>
              <a:rPr lang="en-US" sz="4000" dirty="0">
                <a:ea typeface="Calibri" panose="020F0502020204030204" pitchFamily="34" charset="0"/>
                <a:cs typeface="Calibri Light" panose="020F0302020204030204" pitchFamily="34" charset="0"/>
              </a:rPr>
              <a:t> party providers supported by consortia</a:t>
            </a:r>
          </a:p>
          <a:p>
            <a:pPr marL="571500" marR="0" lvl="0" indent="-571500" algn="l" defTabSz="798513">
              <a:lnSpc>
                <a:spcPct val="107000"/>
              </a:lnSpc>
              <a:spcBef>
                <a:spcPts val="1200"/>
              </a:spcBef>
              <a:spcAft>
                <a:spcPts val="0"/>
              </a:spcAft>
              <a:buClr>
                <a:srgbClr val="2F5496"/>
              </a:buClr>
              <a:buSzPct val="140000"/>
              <a:buFont typeface="Arial" panose="020B0604020202020204" pitchFamily="34" charset="0"/>
              <a:buChar char="•"/>
            </a:pPr>
            <a:r>
              <a:rPr lang="en-US" sz="4000" dirty="0">
                <a:ea typeface="Calibri" panose="020F0502020204030204" pitchFamily="34" charset="0"/>
                <a:cs typeface="Calibri Light" panose="020F0302020204030204" pitchFamily="34" charset="0"/>
              </a:rPr>
              <a:t>AEBG Office will use </a:t>
            </a:r>
            <a:r>
              <a:rPr lang="en-US" sz="4000" b="1" u="sng" dirty="0">
                <a:solidFill>
                  <a:srgbClr val="C00000"/>
                </a:solidFill>
                <a:ea typeface="Calibri" panose="020F0502020204030204" pitchFamily="34" charset="0"/>
                <a:cs typeface="Calibri Light" panose="020F0302020204030204" pitchFamily="34" charset="0"/>
              </a:rPr>
              <a:t>LaunchBoard</a:t>
            </a:r>
            <a:r>
              <a:rPr lang="en-US" sz="4000" dirty="0">
                <a:ea typeface="Calibri" panose="020F0502020204030204" pitchFamily="34" charset="0"/>
                <a:cs typeface="Calibri Light" panose="020F0302020204030204" pitchFamily="34" charset="0"/>
              </a:rPr>
              <a:t> to match AE student data with MIS, EDD wage file, HS equivalency testing data</a:t>
            </a:r>
          </a:p>
        </p:txBody>
      </p:sp>
    </p:spTree>
    <p:extLst>
      <p:ext uri="{BB962C8B-B14F-4D97-AF65-F5344CB8AC3E}">
        <p14:creationId xmlns:p14="http://schemas.microsoft.com/office/powerpoint/2010/main" val="160810470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943" y="2027012"/>
            <a:ext cx="11386457" cy="839559"/>
          </a:xfrm>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Population Definitions</a:t>
            </a:r>
          </a:p>
        </p:txBody>
      </p:sp>
      <p:cxnSp>
        <p:nvCxnSpPr>
          <p:cNvPr id="5" name="Straight Connector 4">
            <a:extLst>
              <a:ext uri="{FF2B5EF4-FFF2-40B4-BE49-F238E27FC236}">
                <a16:creationId xmlns:a16="http://schemas.microsoft.com/office/drawing/2014/main" id="{066835CC-6030-4737-97E5-6E27286369BC}"/>
              </a:ext>
            </a:extLst>
          </p:cNvPr>
          <p:cNvCxnSpPr/>
          <p:nvPr/>
        </p:nvCxnSpPr>
        <p:spPr>
          <a:xfrm>
            <a:off x="449943" y="2706914"/>
            <a:ext cx="12104914" cy="0"/>
          </a:xfrm>
          <a:prstGeom prst="line">
            <a:avLst/>
          </a:prstGeom>
          <a:noFill/>
          <a:ln w="25400" cap="flat">
            <a:solidFill>
              <a:schemeClr val="accent2">
                <a:lumMod val="60000"/>
                <a:lumOff val="40000"/>
              </a:schemeClr>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F9B71CB-150A-4094-8FA7-6D1323F6E5BD}"/>
              </a:ext>
            </a:extLst>
          </p:cNvPr>
          <p:cNvSpPr/>
          <p:nvPr/>
        </p:nvSpPr>
        <p:spPr>
          <a:xfrm>
            <a:off x="723900" y="2866571"/>
            <a:ext cx="11239499" cy="6124754"/>
          </a:xfrm>
          <a:prstGeom prst="rect">
            <a:avLst/>
          </a:prstGeom>
        </p:spPr>
        <p:txBody>
          <a:bodyPr wrap="square">
            <a:spAutoFit/>
          </a:bodyPr>
          <a:lstStyle/>
          <a:p>
            <a:pPr marL="342900" lvl="0" indent="-342900" algn="l">
              <a:buClr>
                <a:srgbClr val="0070C0"/>
              </a:buClr>
              <a:buSzPct val="135000"/>
              <a:buFont typeface="Arial" panose="020B0604020202020204" pitchFamily="34" charset="0"/>
              <a:buChar char="•"/>
            </a:pPr>
            <a:r>
              <a:rPr lang="en-US" sz="3200" b="1" dirty="0">
                <a:solidFill>
                  <a:srgbClr val="0070C0"/>
                </a:solidFill>
              </a:rPr>
              <a:t>Number of adults served by the consortium </a:t>
            </a:r>
            <a:r>
              <a:rPr lang="en-US" sz="3200" dirty="0"/>
              <a:t>– Aligned to WIOA reportable individual definition. 1 or more contact hour of instruction or participation in self directed or information only activities</a:t>
            </a:r>
          </a:p>
          <a:p>
            <a:pPr marL="342900" lvl="0" indent="-342900" algn="l">
              <a:spcBef>
                <a:spcPts val="1200"/>
              </a:spcBef>
              <a:buClr>
                <a:srgbClr val="0070C0"/>
              </a:buClr>
              <a:buSzPct val="135000"/>
              <a:buFont typeface="Arial" panose="020B0604020202020204" pitchFamily="34" charset="0"/>
              <a:buChar char="•"/>
            </a:pPr>
            <a:r>
              <a:rPr lang="en-US" sz="3200" b="1" dirty="0">
                <a:solidFill>
                  <a:srgbClr val="0070C0"/>
                </a:solidFill>
              </a:rPr>
              <a:t>Adults who attain milestones or outcomes</a:t>
            </a:r>
            <a:r>
              <a:rPr lang="en-US" sz="3200" dirty="0"/>
              <a:t> – Aligned to WIOA definition of a participant under AEFLA WIOA Title II. 12 or more contact hours of instruction in ABE, ASE, ESL or CTE.</a:t>
            </a:r>
          </a:p>
          <a:p>
            <a:pPr marL="342900" lvl="0" algn="l">
              <a:spcBef>
                <a:spcPts val="1800"/>
              </a:spcBef>
              <a:buClr>
                <a:srgbClr val="0070C0"/>
              </a:buClr>
              <a:buSzPct val="135000"/>
            </a:pPr>
            <a:r>
              <a:rPr lang="en-US" sz="2600" dirty="0"/>
              <a:t>AEBG will analyze outcomes for reportable individuals using the supplemental data report but not include that data in the primary report to the legislature for 17/18</a:t>
            </a:r>
          </a:p>
          <a:p>
            <a:pPr lvl="0"/>
            <a:endParaRPr lang="en-US" sz="3300" dirty="0"/>
          </a:p>
        </p:txBody>
      </p:sp>
    </p:spTree>
    <p:extLst>
      <p:ext uri="{BB962C8B-B14F-4D97-AF65-F5344CB8AC3E}">
        <p14:creationId xmlns:p14="http://schemas.microsoft.com/office/powerpoint/2010/main" val="129359737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000" b="1" dirty="0">
                <a:solidFill>
                  <a:schemeClr val="accent2">
                    <a:lumMod val="75000"/>
                  </a:schemeClr>
                </a:solidFill>
                <a:latin typeface="Helvetica" panose="020B0604020202020204" pitchFamily="34" charset="0"/>
                <a:cs typeface="Helvetica" panose="020B0604020202020204" pitchFamily="34" charset="0"/>
              </a:rPr>
              <a:t>Member Reduction in Funding</a:t>
            </a:r>
          </a:p>
        </p:txBody>
      </p:sp>
      <p:sp>
        <p:nvSpPr>
          <p:cNvPr id="4" name="Content Placeholder 2"/>
          <p:cNvSpPr txBox="1">
            <a:spLocks/>
          </p:cNvSpPr>
          <p:nvPr/>
        </p:nvSpPr>
        <p:spPr>
          <a:xfrm>
            <a:off x="365824" y="2612571"/>
            <a:ext cx="12638976" cy="6692041"/>
          </a:xfrm>
          <a:prstGeom prst="rect">
            <a:avLst/>
          </a:prstGeom>
        </p:spPr>
        <p:txBody>
          <a:bodyPr vert="horz" lIns="91440" tIns="45720" rIns="91440" bIns="45720" rtlCol="0">
            <a:normAutofit fontScale="92500"/>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r>
              <a:rPr lang="en-US" sz="3600" dirty="0" smtClean="0">
                <a:solidFill>
                  <a:sysClr val="windowText" lastClr="000000"/>
                </a:solidFill>
              </a:rPr>
              <a:t>The </a:t>
            </a:r>
            <a:r>
              <a:rPr lang="en-US" sz="3600" dirty="0">
                <a:solidFill>
                  <a:sysClr val="windowText" lastClr="000000"/>
                </a:solidFill>
              </a:rPr>
              <a:t>amount of funds to be distributed to a member of that consortium shall be equal to or greater than the amount distributed in the prior fiscal year, unless the consortium makes at least one of the following findings related to the member for which the distribution would be reduced</a:t>
            </a:r>
            <a:r>
              <a:rPr lang="en-US" sz="3600" dirty="0" smtClean="0">
                <a:solidFill>
                  <a:sysClr val="windowText" lastClr="000000"/>
                </a:solidFill>
              </a:rPr>
              <a:t>:</a:t>
            </a:r>
            <a:endParaRPr lang="en-US" sz="3600" dirty="0">
              <a:solidFill>
                <a:sysClr val="windowText" lastClr="000000"/>
              </a:solidFill>
            </a:endParaRPr>
          </a:p>
          <a:p>
            <a:pPr marL="0" indent="0">
              <a:buNone/>
              <a:defRPr/>
            </a:pPr>
            <a:r>
              <a:rPr lang="en-US" sz="3600" dirty="0" smtClean="0">
                <a:solidFill>
                  <a:sysClr val="windowText" lastClr="000000"/>
                </a:solidFill>
              </a:rPr>
              <a:t>(A) The </a:t>
            </a:r>
            <a:r>
              <a:rPr lang="en-US" sz="3600" dirty="0">
                <a:solidFill>
                  <a:sysClr val="windowText" lastClr="000000"/>
                </a:solidFill>
              </a:rPr>
              <a:t>member no longer wishes to provide services consistent </a:t>
            </a:r>
            <a:r>
              <a:rPr lang="en-US" sz="3600" dirty="0" smtClean="0">
                <a:solidFill>
                  <a:sysClr val="windowText" lastClr="000000"/>
                </a:solidFill>
              </a:rPr>
              <a:t>with </a:t>
            </a:r>
            <a:r>
              <a:rPr lang="en-US" sz="3600" dirty="0">
                <a:solidFill>
                  <a:sysClr val="windowText" lastClr="000000"/>
                </a:solidFill>
              </a:rPr>
              <a:t>the adult education plan.</a:t>
            </a:r>
          </a:p>
          <a:p>
            <a:pPr marL="0" indent="0">
              <a:buNone/>
              <a:defRPr/>
            </a:pPr>
            <a:r>
              <a:rPr lang="en-US" sz="3600" dirty="0">
                <a:solidFill>
                  <a:sysClr val="windowText" lastClr="000000"/>
                </a:solidFill>
              </a:rPr>
              <a:t>(</a:t>
            </a:r>
            <a:r>
              <a:rPr lang="en-US" sz="3600" dirty="0" smtClean="0">
                <a:solidFill>
                  <a:sysClr val="windowText" lastClr="000000"/>
                </a:solidFill>
              </a:rPr>
              <a:t>B) The </a:t>
            </a:r>
            <a:r>
              <a:rPr lang="en-US" sz="3600" dirty="0">
                <a:solidFill>
                  <a:sysClr val="windowText" lastClr="000000"/>
                </a:solidFill>
              </a:rPr>
              <a:t>member cannot provide services that address the needs identified in the adult education plan.</a:t>
            </a:r>
          </a:p>
          <a:p>
            <a:pPr marL="0" indent="0">
              <a:buNone/>
              <a:defRPr/>
            </a:pPr>
            <a:r>
              <a:rPr lang="en-US" sz="3600" dirty="0">
                <a:solidFill>
                  <a:sysClr val="windowText" lastClr="000000"/>
                </a:solidFill>
              </a:rPr>
              <a:t>(</a:t>
            </a:r>
            <a:r>
              <a:rPr lang="en-US" sz="3600" dirty="0" smtClean="0">
                <a:solidFill>
                  <a:sysClr val="windowText" lastClr="000000"/>
                </a:solidFill>
              </a:rPr>
              <a:t>C) </a:t>
            </a:r>
            <a:r>
              <a:rPr lang="en-US" sz="3600" b="1" dirty="0" smtClean="0">
                <a:solidFill>
                  <a:srgbClr val="FF0000"/>
                </a:solidFill>
              </a:rPr>
              <a:t>The </a:t>
            </a:r>
            <a:r>
              <a:rPr lang="en-US" sz="3600" b="1" dirty="0">
                <a:solidFill>
                  <a:srgbClr val="FF0000"/>
                </a:solidFill>
              </a:rPr>
              <a:t>member has been consistently ineffective in providing services that address the needs identified in the adult education plan and </a:t>
            </a:r>
            <a:r>
              <a:rPr lang="en-US" sz="3600" b="1" dirty="0"/>
              <a:t>reasonable interventions </a:t>
            </a:r>
            <a:r>
              <a:rPr lang="en-US" sz="3600" b="1" dirty="0">
                <a:solidFill>
                  <a:srgbClr val="FF0000"/>
                </a:solidFill>
              </a:rPr>
              <a:t>have not resulted in improvements</a:t>
            </a:r>
            <a:r>
              <a:rPr lang="en-US" sz="3600" dirty="0">
                <a:solidFill>
                  <a:sysClr val="windowText" lastClr="000000"/>
                </a:solidFill>
              </a:rPr>
              <a:t>.</a:t>
            </a:r>
          </a:p>
          <a:p>
            <a:pPr marL="0" indent="0">
              <a:buNone/>
              <a:defRPr/>
            </a:pPr>
            <a:endParaRPr lang="en-US" sz="3600" dirty="0">
              <a:solidFill>
                <a:sysClr val="windowText" lastClr="000000"/>
              </a:solidFill>
            </a:endParaRPr>
          </a:p>
          <a:p>
            <a:pPr marL="0" indent="0">
              <a:buNone/>
              <a:defRPr/>
            </a:pPr>
            <a:endParaRPr lang="en-US" sz="3600" dirty="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18577108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e Slide">
  <a:themeElements>
    <a:clrScheme name="Custom 1">
      <a:dk1>
        <a:srgbClr val="405461"/>
      </a:dk1>
      <a:lt1>
        <a:srgbClr val="FFFFFF"/>
      </a:lt1>
      <a:dk2>
        <a:srgbClr val="005C8A"/>
      </a:dk2>
      <a:lt2>
        <a:srgbClr val="BBBAAB"/>
      </a:lt2>
      <a:accent1>
        <a:srgbClr val="137B7B"/>
      </a:accent1>
      <a:accent2>
        <a:srgbClr val="59809B"/>
      </a:accent2>
      <a:accent3>
        <a:srgbClr val="5DB7B0"/>
      </a:accent3>
      <a:accent4>
        <a:srgbClr val="1684A7"/>
      </a:accent4>
      <a:accent5>
        <a:srgbClr val="6D6D68"/>
      </a:accent5>
      <a:accent6>
        <a:srgbClr val="50B948"/>
      </a:accent6>
      <a:hlink>
        <a:srgbClr val="00C599"/>
      </a:hlink>
      <a:folHlink>
        <a:srgbClr val="7E9B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Template - HS and POSTSECONDARY" id="{7DFA30E6-C27C-6640-9A6E-E009AC9C2BBA}" vid="{D20F524D-E69D-3440-8ABA-F93C9B19899B}"/>
    </a:ext>
  </a:ext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57D4B7-F060-4037-AE83-7419F315E1FE}"/>
</file>

<file path=customXml/itemProps2.xml><?xml version="1.0" encoding="utf-8"?>
<ds:datastoreItem xmlns:ds="http://schemas.openxmlformats.org/officeDocument/2006/customXml" ds:itemID="{AB1D5B39-A1A6-48F0-A8EB-628A15686A07}"/>
</file>

<file path=customXml/itemProps3.xml><?xml version="1.0" encoding="utf-8"?>
<ds:datastoreItem xmlns:ds="http://schemas.openxmlformats.org/officeDocument/2006/customXml" ds:itemID="{E3A3FC82-6FF7-4349-A5EF-5B17F9A0DA88}"/>
</file>

<file path=docProps/app.xml><?xml version="1.0" encoding="utf-8"?>
<Properties xmlns="http://schemas.openxmlformats.org/officeDocument/2006/extended-properties" xmlns:vt="http://schemas.openxmlformats.org/officeDocument/2006/docPropsVTypes">
  <Template/>
  <TotalTime>5792</TotalTime>
  <Words>2229</Words>
  <Application>Microsoft Office PowerPoint</Application>
  <PresentationFormat>Custom</PresentationFormat>
  <Paragraphs>309</Paragraphs>
  <Slides>50</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50</vt:i4>
      </vt:variant>
    </vt:vector>
  </HeadingPairs>
  <TitlesOfParts>
    <vt:vector size="65" baseType="lpstr">
      <vt:lpstr>.AppleSystemUIFont</vt:lpstr>
      <vt:lpstr>Arial</vt:lpstr>
      <vt:lpstr>Calibri</vt:lpstr>
      <vt:lpstr>Calibri Light</vt:lpstr>
      <vt:lpstr>Corbel</vt:lpstr>
      <vt:lpstr>Helvetica</vt:lpstr>
      <vt:lpstr>Helvetica Light</vt:lpstr>
      <vt:lpstr>Helvetica Neue</vt:lpstr>
      <vt:lpstr>Meiryo-Bold</vt:lpstr>
      <vt:lpstr>Times New Roman</vt:lpstr>
      <vt:lpstr>Trebuchet MS</vt:lpstr>
      <vt:lpstr>Wingdings</vt:lpstr>
      <vt:lpstr>Default</vt:lpstr>
      <vt:lpstr>Office Theme</vt:lpstr>
      <vt:lpstr>Base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17/18 Program Changes</vt:lpstr>
      <vt:lpstr>PowerPoint Presentation</vt:lpstr>
      <vt:lpstr>17/18 Fiscal Changes</vt:lpstr>
      <vt:lpstr>PowerPoint Presentation</vt:lpstr>
      <vt:lpstr>PowerPoint Presentation</vt:lpstr>
      <vt:lpstr>PowerPoint Presentation</vt:lpstr>
      <vt:lpstr>PowerPoint Presentation</vt:lpstr>
      <vt:lpstr>PowerPoint Presentation</vt:lpstr>
      <vt:lpstr> Reporting in TE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AEBG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Fiscal System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Kelly, Neil</cp:lastModifiedBy>
  <cp:revision>310</cp:revision>
  <dcterms:created xsi:type="dcterms:W3CDTF">2015-10-20T12:37:10Z</dcterms:created>
  <dcterms:modified xsi:type="dcterms:W3CDTF">2017-10-11T21:16:59Z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