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4" r:id="rId3"/>
    <p:sldId id="301" r:id="rId4"/>
    <p:sldId id="258" r:id="rId5"/>
    <p:sldId id="259" r:id="rId6"/>
    <p:sldId id="260" r:id="rId7"/>
    <p:sldId id="261" r:id="rId8"/>
    <p:sldId id="263" r:id="rId9"/>
    <p:sldId id="265" r:id="rId10"/>
    <p:sldId id="283" r:id="rId11"/>
    <p:sldId id="269" r:id="rId12"/>
    <p:sldId id="284" r:id="rId13"/>
    <p:sldId id="272" r:id="rId14"/>
    <p:sldId id="274" r:id="rId15"/>
    <p:sldId id="286" r:id="rId16"/>
    <p:sldId id="273" r:id="rId17"/>
    <p:sldId id="262" r:id="rId18"/>
    <p:sldId id="281" r:id="rId19"/>
    <p:sldId id="282" r:id="rId20"/>
    <p:sldId id="287" r:id="rId21"/>
    <p:sldId id="288" r:id="rId22"/>
    <p:sldId id="290" r:id="rId23"/>
    <p:sldId id="291" r:id="rId24"/>
    <p:sldId id="298" r:id="rId25"/>
    <p:sldId id="29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4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76644"/>
            <a:ext cx="2645229" cy="588563"/>
          </a:xfrm>
          <a:prstGeom prst="rect">
            <a:avLst/>
          </a:prstGeom>
        </p:spPr>
      </p:pic>
      <p:sp>
        <p:nvSpPr>
          <p:cNvPr id="12" name="Title 1"/>
          <p:cNvSpPr>
            <a:spLocks noGrp="1"/>
          </p:cNvSpPr>
          <p:nvPr>
            <p:ph type="ctrTitle" hasCustomPrompt="1"/>
          </p:nvPr>
        </p:nvSpPr>
        <p:spPr>
          <a:xfrm>
            <a:off x="762001" y="1649567"/>
            <a:ext cx="6028267" cy="2690811"/>
          </a:xfrm>
          <a:ln>
            <a:noFill/>
          </a:ln>
        </p:spPr>
        <p:txBody>
          <a:bodyPr anchor="b">
            <a:normAutofit/>
          </a:bodyPr>
          <a:lstStyle>
            <a:lvl1pPr algn="l" fontAlgn="b">
              <a:lnSpc>
                <a:spcPct val="85000"/>
              </a:lnSpc>
              <a:defRPr sz="5000" b="1" baseline="0"/>
            </a:lvl1pPr>
          </a:lstStyle>
          <a:p>
            <a:r>
              <a:rPr lang="en-US" dirty="0"/>
              <a:t>This is a Title text slide. It is bottom justified. </a:t>
            </a:r>
          </a:p>
        </p:txBody>
      </p:sp>
      <p:sp>
        <p:nvSpPr>
          <p:cNvPr id="13" name="Subtitle 2"/>
          <p:cNvSpPr>
            <a:spLocks noGrp="1"/>
          </p:cNvSpPr>
          <p:nvPr>
            <p:ph type="subTitle" idx="1" hasCustomPrompt="1"/>
          </p:nvPr>
        </p:nvSpPr>
        <p:spPr>
          <a:xfrm>
            <a:off x="762001" y="4648201"/>
            <a:ext cx="6028267" cy="1345671"/>
          </a:xfrm>
          <a:ln>
            <a:noFill/>
          </a:ln>
        </p:spPr>
        <p:txBody>
          <a:bodyPr/>
          <a:lstStyle>
            <a:lvl1pPr marL="0" indent="0" algn="l" fontAlgn="t">
              <a:lnSpc>
                <a:spcPct val="90000"/>
              </a:lnSpc>
              <a:buNone/>
              <a:defRPr sz="2400" b="1" baseline="0">
                <a:solidFill>
                  <a:schemeClr val="accent1"/>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This is the area for Subtitle text. It can also be used for intro text. If not used, move the title text box lower down the slide.</a:t>
            </a:r>
          </a:p>
        </p:txBody>
      </p:sp>
    </p:spTree>
    <p:extLst>
      <p:ext uri="{BB962C8B-B14F-4D97-AF65-F5344CB8AC3E}">
        <p14:creationId xmlns:p14="http://schemas.microsoft.com/office/powerpoint/2010/main" val="1780598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Slade - BAS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12185" y="934937"/>
            <a:ext cx="11013759" cy="1186993"/>
          </a:xfrm>
          <a:ln>
            <a:noFill/>
          </a:ln>
        </p:spPr>
        <p:txBody>
          <a:bodyPr/>
          <a:lstStyle>
            <a:lvl1pPr>
              <a:defRPr baseline="0"/>
            </a:lvl1pPr>
          </a:lstStyle>
          <a:p>
            <a:r>
              <a:rPr lang="en-US" dirty="0"/>
              <a:t>Content Slide with ample space for text and other content.</a:t>
            </a:r>
          </a:p>
        </p:txBody>
      </p:sp>
      <p:sp>
        <p:nvSpPr>
          <p:cNvPr id="3" name="Content Placeholder 2"/>
          <p:cNvSpPr>
            <a:spLocks noGrp="1"/>
          </p:cNvSpPr>
          <p:nvPr>
            <p:ph idx="1" hasCustomPrompt="1"/>
          </p:nvPr>
        </p:nvSpPr>
        <p:spPr>
          <a:xfrm>
            <a:off x="612185" y="2280501"/>
            <a:ext cx="11013759" cy="3896463"/>
          </a:xfrm>
          <a:ln>
            <a:noFill/>
          </a:ln>
        </p:spPr>
        <p:txBody>
          <a:body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61148" y="643217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Tree>
    <p:extLst>
      <p:ext uri="{BB962C8B-B14F-4D97-AF65-F5344CB8AC3E}">
        <p14:creationId xmlns:p14="http://schemas.microsoft.com/office/powerpoint/2010/main" val="1692411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w/ Asset Space Righ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12185" y="934937"/>
            <a:ext cx="11013759" cy="1186993"/>
          </a:xfrm>
          <a:ln>
            <a:noFill/>
          </a:ln>
        </p:spPr>
        <p:txBody>
          <a:bodyPr tIns="0" bIns="0" anchor="b" anchorCtr="0"/>
          <a:lstStyle>
            <a:lvl1pPr fontAlgn="b">
              <a:defRPr baseline="0"/>
            </a:lvl1pPr>
          </a:lstStyle>
          <a:p>
            <a:r>
              <a:rPr lang="en-US" dirty="0"/>
              <a:t>Content Slide with space for text and other content.</a:t>
            </a:r>
          </a:p>
        </p:txBody>
      </p:sp>
      <p:sp>
        <p:nvSpPr>
          <p:cNvPr id="3" name="Content Placeholder 2"/>
          <p:cNvSpPr>
            <a:spLocks noGrp="1"/>
          </p:cNvSpPr>
          <p:nvPr>
            <p:ph idx="1" hasCustomPrompt="1"/>
          </p:nvPr>
        </p:nvSpPr>
        <p:spPr>
          <a:xfrm>
            <a:off x="612183" y="2357990"/>
            <a:ext cx="6904495" cy="3896463"/>
          </a:xfrm>
          <a:ln>
            <a:noFill/>
          </a:ln>
        </p:spPr>
        <p:txBody>
          <a:bodyPr/>
          <a:lstStyle>
            <a:lvl2pPr>
              <a:defRPr b="0"/>
            </a:lvl2pPr>
            <a:lvl3pPr marL="1142971" marR="0" indent="-228594" algn="l" defTabSz="914377" rtl="0" eaLnBrk="1" fontAlgn="auto" latinLnBrk="0" hangingPunct="1">
              <a:lnSpc>
                <a:spcPct val="90000"/>
              </a:lnSpc>
              <a:spcBef>
                <a:spcPts val="1100"/>
              </a:spcBef>
              <a:spcAft>
                <a:spcPts val="0"/>
              </a:spcAft>
              <a:buClrTx/>
              <a:buSzTx/>
              <a:buFont typeface="Meiryo-Bold" charset="-128"/>
              <a:buChar char="►"/>
              <a:tabLst/>
              <a:defRPr/>
            </a:lvl3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62124" y="6433031"/>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Tree>
    <p:extLst>
      <p:ext uri="{BB962C8B-B14F-4D97-AF65-F5344CB8AC3E}">
        <p14:creationId xmlns:p14="http://schemas.microsoft.com/office/powerpoint/2010/main" val="4113943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ontent Slide - Split Layou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1147" y="643217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
        <p:nvSpPr>
          <p:cNvPr id="2" name="Title 1"/>
          <p:cNvSpPr>
            <a:spLocks noGrp="1"/>
          </p:cNvSpPr>
          <p:nvPr>
            <p:ph type="title" hasCustomPrompt="1"/>
          </p:nvPr>
        </p:nvSpPr>
        <p:spPr>
          <a:xfrm>
            <a:off x="596685" y="810993"/>
            <a:ext cx="11029259" cy="1325563"/>
          </a:xfrm>
          <a:ln>
            <a:noFill/>
          </a:ln>
        </p:spPr>
        <p:txBody>
          <a:bodyPr bIns="0" anchor="b" anchorCtr="0"/>
          <a:lstStyle>
            <a:lvl1pPr>
              <a:defRPr baseline="0"/>
            </a:lvl1pPr>
          </a:lstStyle>
          <a:p>
            <a:r>
              <a:rPr lang="en-US" dirty="0"/>
              <a:t>Content Slide with split column layout for varied content layout.</a:t>
            </a:r>
          </a:p>
        </p:txBody>
      </p:sp>
      <p:sp>
        <p:nvSpPr>
          <p:cNvPr id="3" name="Content Placeholder 2"/>
          <p:cNvSpPr>
            <a:spLocks noGrp="1"/>
          </p:cNvSpPr>
          <p:nvPr>
            <p:ph sz="half" idx="1" hasCustomPrompt="1"/>
          </p:nvPr>
        </p:nvSpPr>
        <p:spPr>
          <a:xfrm>
            <a:off x="596686" y="2393434"/>
            <a:ext cx="5331417" cy="3783529"/>
          </a:xfrm>
          <a:ln>
            <a:noFill/>
          </a:ln>
        </p:spPr>
        <p:txBody>
          <a:bodyPr/>
          <a:lstStyle/>
          <a:p>
            <a:pPr lvl="0"/>
            <a:r>
              <a:rPr lang="en-US" dirty="0"/>
              <a:t>This is the Level 1 content style. These boxes can also be populated with charts, graphics, etc.</a:t>
            </a:r>
          </a:p>
          <a:p>
            <a:pPr lvl="1"/>
            <a:r>
              <a:rPr lang="en-US" dirty="0"/>
              <a:t>Level 2 content is bulleted, using the same color as level 1 content.</a:t>
            </a:r>
          </a:p>
          <a:p>
            <a:pPr lvl="2"/>
            <a:r>
              <a:rPr lang="en-US" dirty="0"/>
              <a:t>Level 3 content, which can be used if more detail is needed under level 2 content.</a:t>
            </a:r>
          </a:p>
        </p:txBody>
      </p:sp>
      <p:sp>
        <p:nvSpPr>
          <p:cNvPr id="4" name="Content Placeholder 3"/>
          <p:cNvSpPr>
            <a:spLocks noGrp="1"/>
          </p:cNvSpPr>
          <p:nvPr>
            <p:ph sz="half" idx="2" hasCustomPrompt="1"/>
          </p:nvPr>
        </p:nvSpPr>
        <p:spPr>
          <a:xfrm>
            <a:off x="6230320" y="2393434"/>
            <a:ext cx="5395625" cy="3783529"/>
          </a:xfrm>
          <a:ln>
            <a:noFill/>
          </a:ln>
        </p:spPr>
        <p:txBody>
          <a:bodyPr/>
          <a:lstStyle>
            <a:lvl1pPr>
              <a:defRPr baseline="0"/>
            </a:lvl1pPr>
          </a:lstStyle>
          <a:p>
            <a:pPr lvl="0"/>
            <a:r>
              <a:rPr lang="en-US" dirty="0"/>
              <a:t>This is the Level 1 content style. These boxes can also be populated with charts, graphics, etc.</a:t>
            </a:r>
          </a:p>
          <a:p>
            <a:pPr lvl="1"/>
            <a:r>
              <a:rPr lang="en-US" dirty="0"/>
              <a:t>Level 2 content is bulleted, using the same color as level 1 content.</a:t>
            </a:r>
          </a:p>
          <a:p>
            <a:pPr lvl="2"/>
            <a:r>
              <a:rPr lang="en-US" dirty="0"/>
              <a:t>Level 3 content, which can be used if more detail is needed under level 2 content.</a:t>
            </a:r>
          </a:p>
        </p:txBody>
      </p:sp>
      <p:sp>
        <p:nvSpPr>
          <p:cNvPr id="5" name="TextBox 4"/>
          <p:cNvSpPr txBox="1"/>
          <p:nvPr userDrawn="1"/>
        </p:nvSpPr>
        <p:spPr>
          <a:xfrm>
            <a:off x="139485" y="6400800"/>
            <a:ext cx="914400" cy="914400"/>
          </a:xfrm>
          <a:prstGeom prst="rect">
            <a:avLst/>
          </a:prstGeom>
        </p:spPr>
        <p:txBody>
          <a:bodyPr vert="horz" wrap="none" lIns="91440" tIns="45720" rIns="91440" bIns="45720" rtlCol="0">
            <a:normAutofit/>
          </a:bodyPr>
          <a:lstStyle/>
          <a:p>
            <a:endParaRPr lang="en-US" sz="1800" dirty="0"/>
          </a:p>
        </p:txBody>
      </p:sp>
    </p:spTree>
    <p:extLst>
      <p:ext uri="{BB962C8B-B14F-4D97-AF65-F5344CB8AC3E}">
        <p14:creationId xmlns:p14="http://schemas.microsoft.com/office/powerpoint/2010/main" val="1769668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t Slide - Split Content w/ Intro Space">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2127"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
        <p:nvSpPr>
          <p:cNvPr id="2" name="Title 1"/>
          <p:cNvSpPr>
            <a:spLocks noGrp="1"/>
          </p:cNvSpPr>
          <p:nvPr>
            <p:ph type="title" hasCustomPrompt="1"/>
          </p:nvPr>
        </p:nvSpPr>
        <p:spPr>
          <a:xfrm>
            <a:off x="596685" y="810993"/>
            <a:ext cx="11029259" cy="1325563"/>
          </a:xfrm>
          <a:ln>
            <a:noFill/>
          </a:ln>
        </p:spPr>
        <p:txBody>
          <a:bodyPr bIns="0" anchor="b" anchorCtr="0"/>
          <a:lstStyle>
            <a:lvl1pPr>
              <a:defRPr baseline="0"/>
            </a:lvl1pPr>
          </a:lstStyle>
          <a:p>
            <a:r>
              <a:rPr lang="en-US" dirty="0"/>
              <a:t>Content Slide with split column layout with intro paragraph.</a:t>
            </a:r>
          </a:p>
        </p:txBody>
      </p:sp>
      <p:sp>
        <p:nvSpPr>
          <p:cNvPr id="3" name="Content Placeholder 2"/>
          <p:cNvSpPr>
            <a:spLocks noGrp="1"/>
          </p:cNvSpPr>
          <p:nvPr>
            <p:ph sz="half" idx="1" hasCustomPrompt="1"/>
          </p:nvPr>
        </p:nvSpPr>
        <p:spPr>
          <a:xfrm>
            <a:off x="596686" y="3378632"/>
            <a:ext cx="5401159" cy="2688955"/>
          </a:xfrm>
          <a:ln>
            <a:noFill/>
          </a:ln>
        </p:spPr>
        <p:txBody>
          <a:bodyPr/>
          <a:lstStyle>
            <a:lvl2pPr marL="457189">
              <a:defRPr/>
            </a:lvl2pPr>
          </a:lstStyle>
          <a:p>
            <a:pPr lvl="1"/>
            <a:r>
              <a:rPr lang="en-US" dirty="0"/>
              <a:t>Level 2 content is bulleted, using the same color as level 1 content.</a:t>
            </a:r>
          </a:p>
        </p:txBody>
      </p:sp>
      <p:sp>
        <p:nvSpPr>
          <p:cNvPr id="4" name="Content Placeholder 3"/>
          <p:cNvSpPr>
            <a:spLocks noGrp="1"/>
          </p:cNvSpPr>
          <p:nvPr>
            <p:ph sz="half" idx="2" hasCustomPrompt="1"/>
          </p:nvPr>
        </p:nvSpPr>
        <p:spPr>
          <a:xfrm>
            <a:off x="6137330" y="3378632"/>
            <a:ext cx="5488615" cy="2688955"/>
          </a:xfrm>
          <a:ln>
            <a:noFill/>
          </a:ln>
        </p:spPr>
        <p:txBody>
          <a:bodyPr/>
          <a:lstStyle>
            <a:lvl1pPr>
              <a:defRPr baseline="0"/>
            </a:lvl1pPr>
            <a:lvl2pPr marL="457189">
              <a:defRPr/>
            </a:lvl2pPr>
          </a:lstStyle>
          <a:p>
            <a:pPr lvl="1"/>
            <a:r>
              <a:rPr lang="en-US" dirty="0"/>
              <a:t>Level 2 content is bulleted, using the same color as level 1 content.</a:t>
            </a:r>
          </a:p>
        </p:txBody>
      </p:sp>
    </p:spTree>
    <p:extLst>
      <p:ext uri="{BB962C8B-B14F-4D97-AF65-F5344CB8AC3E}">
        <p14:creationId xmlns:p14="http://schemas.microsoft.com/office/powerpoint/2010/main" val="47215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Slide - w/ Asset Spac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185" y="934937"/>
            <a:ext cx="11013759" cy="1186993"/>
          </a:xfrm>
          <a:ln>
            <a:noFill/>
          </a:ln>
        </p:spPr>
        <p:txBody>
          <a:bodyPr tIns="0" bIns="0" anchor="b" anchorCtr="0"/>
          <a:lstStyle>
            <a:lvl1pPr fontAlgn="b">
              <a:defRPr baseline="0"/>
            </a:lvl1pPr>
          </a:lstStyle>
          <a:p>
            <a:r>
              <a:rPr lang="en-US" dirty="0"/>
              <a:t>Content Slides will allow for the most text and content.</a:t>
            </a:r>
          </a:p>
        </p:txBody>
      </p:sp>
      <p:sp>
        <p:nvSpPr>
          <p:cNvPr id="3" name="Content Placeholder 2"/>
          <p:cNvSpPr>
            <a:spLocks noGrp="1"/>
          </p:cNvSpPr>
          <p:nvPr>
            <p:ph idx="1" hasCustomPrompt="1"/>
          </p:nvPr>
        </p:nvSpPr>
        <p:spPr>
          <a:xfrm>
            <a:off x="5628100" y="2357990"/>
            <a:ext cx="5997843" cy="3508119"/>
          </a:xfrm>
          <a:ln>
            <a:noFill/>
          </a:ln>
        </p:spPr>
        <p:txBody>
          <a:bodyPr/>
          <a:lstStyle>
            <a:lvl2pPr>
              <a:defRPr b="0"/>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62127" y="643217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Tree>
    <p:extLst>
      <p:ext uri="{BB962C8B-B14F-4D97-AF65-F5344CB8AC3E}">
        <p14:creationId xmlns:p14="http://schemas.microsoft.com/office/powerpoint/2010/main" val="2281475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Slide - Split Layout for Two Assets">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1148"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
        <p:nvSpPr>
          <p:cNvPr id="2" name="Title 1"/>
          <p:cNvSpPr>
            <a:spLocks noGrp="1"/>
          </p:cNvSpPr>
          <p:nvPr>
            <p:ph type="title" hasCustomPrompt="1"/>
          </p:nvPr>
        </p:nvSpPr>
        <p:spPr>
          <a:xfrm>
            <a:off x="596685" y="810993"/>
            <a:ext cx="11029259" cy="1325563"/>
          </a:xfrm>
          <a:ln>
            <a:noFill/>
          </a:ln>
        </p:spPr>
        <p:txBody>
          <a:bodyPr bIns="0" anchor="b" anchorCtr="0"/>
          <a:lstStyle>
            <a:lvl1pPr>
              <a:defRPr baseline="0"/>
            </a:lvl1pPr>
          </a:lstStyle>
          <a:p>
            <a:r>
              <a:rPr lang="en-US" dirty="0"/>
              <a:t>Content Slide with split column layout for varied content layout.</a:t>
            </a:r>
          </a:p>
        </p:txBody>
      </p:sp>
      <p:sp>
        <p:nvSpPr>
          <p:cNvPr id="3" name="Content Placeholder 2"/>
          <p:cNvSpPr>
            <a:spLocks noGrp="1"/>
          </p:cNvSpPr>
          <p:nvPr>
            <p:ph sz="half" idx="1" hasCustomPrompt="1"/>
          </p:nvPr>
        </p:nvSpPr>
        <p:spPr>
          <a:xfrm>
            <a:off x="596686" y="2393435"/>
            <a:ext cx="5331417" cy="783719"/>
          </a:xfrm>
          <a:ln>
            <a:noFill/>
          </a:ln>
        </p:spPr>
        <p:txBody>
          <a:bodyPr/>
          <a:lstStyle>
            <a:lvl2pPr marL="0" indent="0">
              <a:buNone/>
              <a:defRPr/>
            </a:lvl2pPr>
          </a:lstStyle>
          <a:p>
            <a:pPr lvl="1"/>
            <a:r>
              <a:rPr lang="en-US" dirty="0"/>
              <a:t>Description Text for the inserted element below</a:t>
            </a:r>
          </a:p>
        </p:txBody>
      </p:sp>
      <p:sp>
        <p:nvSpPr>
          <p:cNvPr id="4" name="Content Placeholder 3"/>
          <p:cNvSpPr>
            <a:spLocks noGrp="1"/>
          </p:cNvSpPr>
          <p:nvPr>
            <p:ph sz="half" idx="2" hasCustomPrompt="1"/>
          </p:nvPr>
        </p:nvSpPr>
        <p:spPr>
          <a:xfrm>
            <a:off x="6230320" y="2393435"/>
            <a:ext cx="5395625" cy="783720"/>
          </a:xfrm>
          <a:ln>
            <a:noFill/>
          </a:ln>
        </p:spPr>
        <p:txBody>
          <a:bodyPr/>
          <a:lstStyle>
            <a:lvl1pPr>
              <a:defRPr baseline="0"/>
            </a:lvl1pPr>
            <a:lvl2pPr marL="0" indent="0">
              <a:spcBef>
                <a:spcPts val="0"/>
              </a:spcBef>
              <a:buNone/>
              <a:defRPr/>
            </a:lvl2pPr>
          </a:lstStyle>
          <a:p>
            <a:pPr lvl="1"/>
            <a:r>
              <a:rPr lang="en-US" dirty="0"/>
              <a:t>Description Text for the inserted element below</a:t>
            </a:r>
          </a:p>
        </p:txBody>
      </p:sp>
    </p:spTree>
    <p:extLst>
      <p:ext uri="{BB962C8B-B14F-4D97-AF65-F5344CB8AC3E}">
        <p14:creationId xmlns:p14="http://schemas.microsoft.com/office/powerpoint/2010/main" val="1068572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Large Asset 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68644" y="1252137"/>
            <a:ext cx="3678633" cy="4551979"/>
          </a:xfrm>
        </p:spPr>
        <p:txBody>
          <a:bodyPr/>
          <a:lstStyle>
            <a:lvl1pPr>
              <a:lnSpc>
                <a:spcPct val="100000"/>
              </a:lnSpc>
              <a:spcAft>
                <a:spcPts val="1200"/>
              </a:spcAft>
              <a:defRPr sz="2500" b="1" baseline="0">
                <a:solidFill>
                  <a:schemeClr val="tx1"/>
                </a:solidFill>
                <a:latin typeface="Corbel" charset="0"/>
                <a:ea typeface="Corbel" charset="0"/>
                <a:cs typeface="Corbel" charset="0"/>
              </a:defRPr>
            </a:lvl1pPr>
            <a:lvl2pPr marL="457189" indent="0">
              <a:buNone/>
              <a:defRPr sz="2000" b="0" baseline="0"/>
            </a:lvl2pPr>
          </a:lstStyle>
          <a:p>
            <a:pPr lvl="0"/>
            <a:r>
              <a:rPr lang="en-US" dirty="0"/>
              <a:t>This is the Level 1 content style for the table/chart slide</a:t>
            </a:r>
          </a:p>
          <a:p>
            <a:pPr lvl="1"/>
            <a:r>
              <a:rPr lang="en-US" dirty="0"/>
              <a:t>Level 2 content is indented using dark blue text.</a:t>
            </a:r>
          </a:p>
        </p:txBody>
      </p:sp>
      <p:sp>
        <p:nvSpPr>
          <p:cNvPr id="8" name="Slide Number Placeholder 5"/>
          <p:cNvSpPr txBox="1">
            <a:spLocks/>
          </p:cNvSpPr>
          <p:nvPr userDrawn="1"/>
        </p:nvSpPr>
        <p:spPr>
          <a:xfrm>
            <a:off x="361148" y="643217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Tree>
    <p:extLst>
      <p:ext uri="{BB962C8B-B14F-4D97-AF65-F5344CB8AC3E}">
        <p14:creationId xmlns:p14="http://schemas.microsoft.com/office/powerpoint/2010/main" val="2611509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nt Slide - Split Layout (No WestEd Logo)">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1148" y="643217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596685" y="338295"/>
            <a:ext cx="11029259" cy="1325563"/>
          </a:xfrm>
          <a:ln>
            <a:noFill/>
          </a:ln>
        </p:spPr>
        <p:txBody>
          <a:bodyPr bIns="0" anchor="b" anchorCtr="0"/>
          <a:lstStyle>
            <a:lvl1pPr>
              <a:defRPr baseline="0"/>
            </a:lvl1pPr>
          </a:lstStyle>
          <a:p>
            <a:r>
              <a:rPr lang="en-US" dirty="0"/>
              <a:t>Content Slide with split column layout (no WestEd logo deletion for maximum space).</a:t>
            </a:r>
          </a:p>
        </p:txBody>
      </p:sp>
      <p:sp>
        <p:nvSpPr>
          <p:cNvPr id="3" name="Content Placeholder 2"/>
          <p:cNvSpPr>
            <a:spLocks noGrp="1"/>
          </p:cNvSpPr>
          <p:nvPr>
            <p:ph sz="half" idx="1" hasCustomPrompt="1"/>
          </p:nvPr>
        </p:nvSpPr>
        <p:spPr>
          <a:xfrm>
            <a:off x="596686" y="1923555"/>
            <a:ext cx="5401159" cy="4088835"/>
          </a:xfrm>
          <a:ln>
            <a:noFill/>
          </a:ln>
        </p:spPr>
        <p:txBody>
          <a:bodyPr/>
          <a:lstStyle>
            <a:lvl2pPr marL="457189">
              <a:defRPr/>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4" name="Content Placeholder 3"/>
          <p:cNvSpPr>
            <a:spLocks noGrp="1"/>
          </p:cNvSpPr>
          <p:nvPr>
            <p:ph sz="half" idx="2" hasCustomPrompt="1"/>
          </p:nvPr>
        </p:nvSpPr>
        <p:spPr>
          <a:xfrm>
            <a:off x="6137330" y="1923555"/>
            <a:ext cx="5488615" cy="4088835"/>
          </a:xfrm>
          <a:ln>
            <a:noFill/>
          </a:ln>
        </p:spPr>
        <p:txBody>
          <a:bodyPr/>
          <a:lstStyle>
            <a:lvl1pPr>
              <a:defRPr baseline="0"/>
            </a:lvl1pPr>
            <a:lvl2pPr marL="457189">
              <a:defRPr/>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Tree>
    <p:extLst>
      <p:ext uri="{BB962C8B-B14F-4D97-AF65-F5344CB8AC3E}">
        <p14:creationId xmlns:p14="http://schemas.microsoft.com/office/powerpoint/2010/main" val="132838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Full Size Ass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12184" y="1082391"/>
            <a:ext cx="11013760" cy="4721725"/>
          </a:xfrm>
        </p:spPr>
        <p:txBody>
          <a:bodyPr/>
          <a:lstStyle>
            <a:lvl1pPr>
              <a:lnSpc>
                <a:spcPct val="105000"/>
              </a:lnSpc>
              <a:spcAft>
                <a:spcPts val="1200"/>
              </a:spcAft>
              <a:defRPr sz="2500" b="1" baseline="0">
                <a:solidFill>
                  <a:schemeClr val="tx1"/>
                </a:solidFill>
                <a:latin typeface="Corbel" charset="0"/>
                <a:ea typeface="Corbel" charset="0"/>
                <a:cs typeface="Corbel" charset="0"/>
              </a:defRPr>
            </a:lvl1pPr>
            <a:lvl2pPr marL="457189" indent="0">
              <a:buNone/>
              <a:defRPr sz="2000" b="0"/>
            </a:lvl2pPr>
          </a:lstStyle>
          <a:p>
            <a:pPr lvl="0"/>
            <a:r>
              <a:rPr lang="en-US" dirty="0"/>
              <a:t>This is the Level 1 content style for the full width table/chart slide.</a:t>
            </a:r>
          </a:p>
        </p:txBody>
      </p:sp>
      <p:sp>
        <p:nvSpPr>
          <p:cNvPr id="8" name="Slide Number Placeholder 5"/>
          <p:cNvSpPr txBox="1">
            <a:spLocks/>
          </p:cNvSpPr>
          <p:nvPr userDrawn="1"/>
        </p:nvSpPr>
        <p:spPr>
          <a:xfrm>
            <a:off x="361148" y="642442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Tree>
    <p:extLst>
      <p:ext uri="{BB962C8B-B14F-4D97-AF65-F5344CB8AC3E}">
        <p14:creationId xmlns:p14="http://schemas.microsoft.com/office/powerpoint/2010/main" val="2712514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Large Asset Frame Lef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2124" y="6424430"/>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596685" y="338295"/>
            <a:ext cx="11029259" cy="1325563"/>
          </a:xfrm>
          <a:ln>
            <a:noFill/>
          </a:ln>
        </p:spPr>
        <p:txBody>
          <a:bodyPr bIns="0" anchor="b" anchorCtr="0"/>
          <a:lstStyle>
            <a:lvl1pPr>
              <a:defRPr baseline="0"/>
            </a:lvl1pPr>
          </a:lstStyle>
          <a:p>
            <a:r>
              <a:rPr lang="en-US" dirty="0"/>
              <a:t>Content Slide with large image or framed object option.</a:t>
            </a:r>
          </a:p>
        </p:txBody>
      </p:sp>
      <p:sp>
        <p:nvSpPr>
          <p:cNvPr id="4" name="Content Placeholder 3"/>
          <p:cNvSpPr>
            <a:spLocks noGrp="1"/>
          </p:cNvSpPr>
          <p:nvPr>
            <p:ph sz="half" idx="2" hasCustomPrompt="1"/>
          </p:nvPr>
        </p:nvSpPr>
        <p:spPr>
          <a:xfrm>
            <a:off x="8686800" y="3866827"/>
            <a:ext cx="2939144" cy="2145563"/>
          </a:xfrm>
          <a:ln>
            <a:noFill/>
          </a:ln>
        </p:spPr>
        <p:txBody>
          <a:bodyPr>
            <a:normAutofit/>
          </a:bodyPr>
          <a:lstStyle>
            <a:lvl1pPr>
              <a:lnSpc>
                <a:spcPct val="102000"/>
              </a:lnSpc>
              <a:defRPr sz="1800" b="1" baseline="0"/>
            </a:lvl1pPr>
            <a:lvl2pPr marL="457189">
              <a:defRPr/>
            </a:lvl2pPr>
          </a:lstStyle>
          <a:p>
            <a:pPr lvl="0"/>
            <a:r>
              <a:rPr lang="en-US" dirty="0"/>
              <a:t>Level 1 content style for text to describe whatever it to the left (e.g., a chart, table, photo, or graphic). </a:t>
            </a:r>
          </a:p>
        </p:txBody>
      </p:sp>
    </p:spTree>
    <p:extLst>
      <p:ext uri="{BB962C8B-B14F-4D97-AF65-F5344CB8AC3E}">
        <p14:creationId xmlns:p14="http://schemas.microsoft.com/office/powerpoint/2010/main" val="371824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Image - Expanded Autho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76644"/>
            <a:ext cx="2645229" cy="588563"/>
          </a:xfrm>
          <a:prstGeom prst="rect">
            <a:avLst/>
          </a:prstGeom>
        </p:spPr>
      </p:pic>
      <p:sp>
        <p:nvSpPr>
          <p:cNvPr id="14" name="Title 1"/>
          <p:cNvSpPr>
            <a:spLocks noGrp="1"/>
          </p:cNvSpPr>
          <p:nvPr>
            <p:ph type="ctrTitle" hasCustomPrompt="1"/>
          </p:nvPr>
        </p:nvSpPr>
        <p:spPr>
          <a:xfrm>
            <a:off x="760475" y="1549402"/>
            <a:ext cx="6272093" cy="2785535"/>
          </a:xfrm>
          <a:ln>
            <a:noFill/>
          </a:ln>
        </p:spPr>
        <p:txBody>
          <a:bodyPr anchor="b">
            <a:normAutofit/>
          </a:bodyPr>
          <a:lstStyle>
            <a:lvl1pPr algn="l" fontAlgn="b">
              <a:lnSpc>
                <a:spcPct val="85000"/>
              </a:lnSpc>
              <a:defRPr sz="5000" b="1" baseline="0"/>
            </a:lvl1pPr>
          </a:lstStyle>
          <a:p>
            <a:r>
              <a:rPr lang="en-US" dirty="0"/>
              <a:t>Another Title text slide. There’s more room in lower right blue band for text. </a:t>
            </a:r>
          </a:p>
        </p:txBody>
      </p:sp>
      <p:sp>
        <p:nvSpPr>
          <p:cNvPr id="15" name="Subtitle 2"/>
          <p:cNvSpPr>
            <a:spLocks noGrp="1"/>
          </p:cNvSpPr>
          <p:nvPr>
            <p:ph type="subTitle" idx="1" hasCustomPrompt="1"/>
          </p:nvPr>
        </p:nvSpPr>
        <p:spPr>
          <a:xfrm>
            <a:off x="760476" y="4648200"/>
            <a:ext cx="6029793" cy="1134533"/>
          </a:xfrm>
          <a:ln>
            <a:noFill/>
          </a:ln>
        </p:spPr>
        <p:txBody>
          <a:bodyPr/>
          <a:lstStyle>
            <a:lvl1pPr marL="0" indent="0" algn="l" fontAlgn="t">
              <a:buNone/>
              <a:defRPr sz="2400" b="1" baseline="0">
                <a:solidFill>
                  <a:schemeClr val="accent1"/>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This is the area for Subtitle text. It can also be used for intro text. If not used, move the title text box lower down the slide.</a:t>
            </a:r>
          </a:p>
        </p:txBody>
      </p:sp>
      <p:sp>
        <p:nvSpPr>
          <p:cNvPr id="16" name="Title 1"/>
          <p:cNvSpPr txBox="1">
            <a:spLocks/>
          </p:cNvSpPr>
          <p:nvPr userDrawn="1"/>
        </p:nvSpPr>
        <p:spPr>
          <a:xfrm>
            <a:off x="2209801" y="1600201"/>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Tree>
    <p:extLst>
      <p:ext uri="{BB962C8B-B14F-4D97-AF65-F5344CB8AC3E}">
        <p14:creationId xmlns:p14="http://schemas.microsoft.com/office/powerpoint/2010/main" val="2226501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e Slide (No Content)">
    <p:spTree>
      <p:nvGrpSpPr>
        <p:cNvPr id="1" name=""/>
        <p:cNvGrpSpPr/>
        <p:nvPr/>
      </p:nvGrpSpPr>
      <p:grpSpPr>
        <a:xfrm>
          <a:off x="0" y="0"/>
          <a:ext cx="0" cy="0"/>
          <a:chOff x="0" y="0"/>
          <a:chExt cx="0" cy="0"/>
        </a:xfrm>
      </p:grpSpPr>
      <p:sp>
        <p:nvSpPr>
          <p:cNvPr id="16" name="Title 1"/>
          <p:cNvSpPr txBox="1">
            <a:spLocks/>
          </p:cNvSpPr>
          <p:nvPr userDrawn="1"/>
        </p:nvSpPr>
        <p:spPr>
          <a:xfrm>
            <a:off x="2209801" y="1600201"/>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
        <p:nvSpPr>
          <p:cNvPr id="3" name="Slide Number Placeholder 5"/>
          <p:cNvSpPr txBox="1">
            <a:spLocks/>
          </p:cNvSpPr>
          <p:nvPr userDrawn="1"/>
        </p:nvSpPr>
        <p:spPr>
          <a:xfrm>
            <a:off x="362124" y="6424430"/>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Tree>
    <p:extLst>
      <p:ext uri="{BB962C8B-B14F-4D97-AF65-F5344CB8AC3E}">
        <p14:creationId xmlns:p14="http://schemas.microsoft.com/office/powerpoint/2010/main" val="14014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No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76644"/>
            <a:ext cx="2645229" cy="588563"/>
          </a:xfrm>
          <a:prstGeom prst="rect">
            <a:avLst/>
          </a:prstGeom>
        </p:spPr>
      </p:pic>
      <p:sp>
        <p:nvSpPr>
          <p:cNvPr id="14" name="Title 1"/>
          <p:cNvSpPr>
            <a:spLocks noGrp="1"/>
          </p:cNvSpPr>
          <p:nvPr>
            <p:ph type="ctrTitle" hasCustomPrompt="1"/>
          </p:nvPr>
        </p:nvSpPr>
        <p:spPr>
          <a:xfrm>
            <a:off x="760476" y="1479733"/>
            <a:ext cx="8252897" cy="2785535"/>
          </a:xfrm>
          <a:ln>
            <a:noFill/>
          </a:ln>
        </p:spPr>
        <p:txBody>
          <a:bodyPr anchor="b">
            <a:normAutofit/>
          </a:bodyPr>
          <a:lstStyle>
            <a:lvl1pPr algn="l" fontAlgn="b">
              <a:lnSpc>
                <a:spcPct val="85000"/>
              </a:lnSpc>
              <a:defRPr sz="5000" b="1"/>
            </a:lvl1pPr>
          </a:lstStyle>
          <a:p>
            <a:r>
              <a:rPr lang="en-US" dirty="0"/>
              <a:t>Another Title text slide, but with no photo. It is also bottom justified. </a:t>
            </a:r>
          </a:p>
        </p:txBody>
      </p:sp>
      <p:sp>
        <p:nvSpPr>
          <p:cNvPr id="15" name="Subtitle 2"/>
          <p:cNvSpPr>
            <a:spLocks noGrp="1"/>
          </p:cNvSpPr>
          <p:nvPr>
            <p:ph type="subTitle" idx="1" hasCustomPrompt="1"/>
          </p:nvPr>
        </p:nvSpPr>
        <p:spPr>
          <a:xfrm>
            <a:off x="760476" y="4683039"/>
            <a:ext cx="8252897" cy="1134533"/>
          </a:xfrm>
          <a:ln>
            <a:noFill/>
          </a:ln>
        </p:spPr>
        <p:txBody>
          <a:bodyPr/>
          <a:lstStyle>
            <a:lvl1pPr marL="0" indent="0" algn="l" fontAlgn="t">
              <a:buNone/>
              <a:defRPr sz="2400" b="1" baseline="0">
                <a:solidFill>
                  <a:schemeClr val="accent1"/>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This is the area for Subtitle text. It can also be used for intro text. If not used, move the title text box lower down the slide.</a:t>
            </a:r>
          </a:p>
        </p:txBody>
      </p:sp>
      <p:sp>
        <p:nvSpPr>
          <p:cNvPr id="16" name="Title 1"/>
          <p:cNvSpPr txBox="1">
            <a:spLocks/>
          </p:cNvSpPr>
          <p:nvPr userDrawn="1"/>
        </p:nvSpPr>
        <p:spPr>
          <a:xfrm>
            <a:off x="2209801" y="1600201"/>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Tree>
    <p:extLst>
      <p:ext uri="{BB962C8B-B14F-4D97-AF65-F5344CB8AC3E}">
        <p14:creationId xmlns:p14="http://schemas.microsoft.com/office/powerpoint/2010/main" val="391647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Intro (No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6372" y="265490"/>
            <a:ext cx="1730829" cy="385109"/>
          </a:xfrm>
          <a:prstGeom prst="rect">
            <a:avLst/>
          </a:prstGeom>
        </p:spPr>
      </p:pic>
      <p:sp>
        <p:nvSpPr>
          <p:cNvPr id="16" name="Title 1"/>
          <p:cNvSpPr txBox="1">
            <a:spLocks/>
          </p:cNvSpPr>
          <p:nvPr userDrawn="1"/>
        </p:nvSpPr>
        <p:spPr>
          <a:xfrm>
            <a:off x="2209801" y="1600201"/>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
        <p:nvSpPr>
          <p:cNvPr id="14" name="Title 1"/>
          <p:cNvSpPr>
            <a:spLocks noGrp="1"/>
          </p:cNvSpPr>
          <p:nvPr>
            <p:ph type="ctrTitle" hasCustomPrompt="1"/>
          </p:nvPr>
        </p:nvSpPr>
        <p:spPr>
          <a:xfrm>
            <a:off x="1108817" y="2119083"/>
            <a:ext cx="9047555" cy="1608187"/>
          </a:xfrm>
          <a:ln>
            <a:noFill/>
          </a:ln>
        </p:spPr>
        <p:txBody>
          <a:bodyPr anchor="t" anchorCtr="0">
            <a:noAutofit/>
          </a:bodyPr>
          <a:lstStyle>
            <a:lvl1pPr algn="l" fontAlgn="t">
              <a:lnSpc>
                <a:spcPct val="85000"/>
              </a:lnSpc>
              <a:defRPr sz="4500" b="1" baseline="0"/>
            </a:lvl1pPr>
          </a:lstStyle>
          <a:p>
            <a:r>
              <a:rPr lang="en-US" dirty="0"/>
              <a:t>Section intro slide. Text is top justified to nestle under the optional section number.</a:t>
            </a:r>
          </a:p>
        </p:txBody>
      </p:sp>
      <p:sp>
        <p:nvSpPr>
          <p:cNvPr id="15" name="Subtitle 2"/>
          <p:cNvSpPr>
            <a:spLocks noGrp="1"/>
          </p:cNvSpPr>
          <p:nvPr>
            <p:ph type="subTitle" idx="1" hasCustomPrompt="1"/>
          </p:nvPr>
        </p:nvSpPr>
        <p:spPr>
          <a:xfrm>
            <a:off x="1896292" y="3941114"/>
            <a:ext cx="8260081" cy="1134533"/>
          </a:xfrm>
          <a:ln>
            <a:noFill/>
          </a:ln>
        </p:spPr>
        <p:txBody>
          <a:bodyPr>
            <a:noAutofit/>
          </a:bodyPr>
          <a:lstStyle>
            <a:lvl1pPr marL="0" indent="0" algn="l" fontAlgn="t">
              <a:lnSpc>
                <a:spcPct val="100000"/>
              </a:lnSpc>
              <a:buNone/>
              <a:defRPr sz="2600" b="1" baseline="0">
                <a:solidFill>
                  <a:schemeClr val="tx2"/>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Indented Section Subtitle or section intro text. Remove if not needed.</a:t>
            </a:r>
          </a:p>
        </p:txBody>
      </p:sp>
      <p:sp>
        <p:nvSpPr>
          <p:cNvPr id="18" name="Slide Number Placeholder 5"/>
          <p:cNvSpPr>
            <a:spLocks noGrp="1"/>
          </p:cNvSpPr>
          <p:nvPr>
            <p:ph type="sldNum" sz="quarter" idx="12"/>
          </p:nvPr>
        </p:nvSpPr>
        <p:spPr>
          <a:xfrm>
            <a:off x="283656" y="6281254"/>
            <a:ext cx="407125" cy="292885"/>
          </a:xfrm>
        </p:spPr>
        <p:txBody>
          <a:bodyPr anchor="ctr" anchorCtr="1"/>
          <a:lstStyle>
            <a:lvl1pPr algn="l">
              <a:defRPr sz="1300" b="1">
                <a:solidFill>
                  <a:schemeClr val="accent1"/>
                </a:solidFill>
                <a:latin typeface="Trebuchet MS" charset="0"/>
                <a:ea typeface="Trebuchet MS" charset="0"/>
                <a:cs typeface="Trebuchet MS" charset="0"/>
              </a:defRPr>
            </a:lvl1pPr>
          </a:lstStyle>
          <a:p>
            <a:fld id="{EB5F17B8-507F-E644-928E-C5CCEC3C812F}" type="slidenum">
              <a:rPr lang="en-US" smtClean="0"/>
              <a:pPr/>
              <a:t>‹#›</a:t>
            </a:fld>
            <a:endParaRPr lang="en-US" dirty="0"/>
          </a:p>
        </p:txBody>
      </p:sp>
    </p:spTree>
    <p:extLst>
      <p:ext uri="{BB962C8B-B14F-4D97-AF65-F5344CB8AC3E}">
        <p14:creationId xmlns:p14="http://schemas.microsoft.com/office/powerpoint/2010/main" val="259421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 Image Fade R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5686" y="265490"/>
            <a:ext cx="1730829" cy="385109"/>
          </a:xfrm>
          <a:prstGeom prst="rect">
            <a:avLst/>
          </a:prstGeom>
        </p:spPr>
      </p:pic>
      <p:sp>
        <p:nvSpPr>
          <p:cNvPr id="16" name="Title 1"/>
          <p:cNvSpPr txBox="1">
            <a:spLocks/>
          </p:cNvSpPr>
          <p:nvPr userDrawn="1"/>
        </p:nvSpPr>
        <p:spPr>
          <a:xfrm>
            <a:off x="2209801" y="1600201"/>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
        <p:nvSpPr>
          <p:cNvPr id="14" name="Title 1"/>
          <p:cNvSpPr>
            <a:spLocks noGrp="1"/>
          </p:cNvSpPr>
          <p:nvPr>
            <p:ph type="ctrTitle" hasCustomPrompt="1"/>
          </p:nvPr>
        </p:nvSpPr>
        <p:spPr>
          <a:xfrm>
            <a:off x="1108818" y="2119083"/>
            <a:ext cx="8252897" cy="1608187"/>
          </a:xfrm>
          <a:ln>
            <a:noFill/>
          </a:ln>
        </p:spPr>
        <p:txBody>
          <a:bodyPr anchor="t" anchorCtr="0">
            <a:noAutofit/>
          </a:bodyPr>
          <a:lstStyle>
            <a:lvl1pPr algn="l" fontAlgn="t">
              <a:lnSpc>
                <a:spcPct val="85000"/>
              </a:lnSpc>
              <a:defRPr sz="4500" b="1" baseline="0"/>
            </a:lvl1pPr>
          </a:lstStyle>
          <a:p>
            <a:r>
              <a:rPr lang="en-US" dirty="0"/>
              <a:t>Section Title text is top justified to nestle under the section number, but can be altered.</a:t>
            </a:r>
          </a:p>
        </p:txBody>
      </p:sp>
      <p:sp>
        <p:nvSpPr>
          <p:cNvPr id="15" name="Subtitle 2"/>
          <p:cNvSpPr>
            <a:spLocks noGrp="1"/>
          </p:cNvSpPr>
          <p:nvPr>
            <p:ph type="subTitle" idx="1" hasCustomPrompt="1"/>
          </p:nvPr>
        </p:nvSpPr>
        <p:spPr>
          <a:xfrm>
            <a:off x="1896291" y="3941114"/>
            <a:ext cx="7151915" cy="1134533"/>
          </a:xfrm>
        </p:spPr>
        <p:txBody>
          <a:bodyPr>
            <a:noAutofit/>
          </a:bodyPr>
          <a:lstStyle>
            <a:lvl1pPr marL="0" indent="0" algn="l" fontAlgn="t">
              <a:lnSpc>
                <a:spcPct val="95000"/>
              </a:lnSpc>
              <a:buNone/>
              <a:defRPr sz="2600" b="1" baseline="0">
                <a:solidFill>
                  <a:schemeClr val="tx2"/>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Section Subtitle text. This indent is intentional, however it can be adjusted if necessary.</a:t>
            </a:r>
          </a:p>
        </p:txBody>
      </p:sp>
      <p:sp>
        <p:nvSpPr>
          <p:cNvPr id="18" name="Slide Number Placeholder 5"/>
          <p:cNvSpPr>
            <a:spLocks noGrp="1"/>
          </p:cNvSpPr>
          <p:nvPr>
            <p:ph type="sldNum" sz="quarter" idx="12"/>
          </p:nvPr>
        </p:nvSpPr>
        <p:spPr>
          <a:xfrm>
            <a:off x="366486" y="6277860"/>
            <a:ext cx="407125" cy="292885"/>
          </a:xfrm>
          <a:prstGeom prst="rect">
            <a:avLst/>
          </a:prstGeom>
        </p:spPr>
        <p:txBody>
          <a:bodyPr anchor="ctr" anchorCtr="1"/>
          <a:lstStyle>
            <a:lvl1pPr algn="l">
              <a:defRPr sz="1300" b="1">
                <a:solidFill>
                  <a:schemeClr val="bg1"/>
                </a:solidFill>
                <a:latin typeface="Trebuchet MS" charset="0"/>
                <a:ea typeface="Trebuchet MS" charset="0"/>
                <a:cs typeface="Trebuchet MS" charset="0"/>
              </a:defRPr>
            </a:lvl1pPr>
          </a:lstStyle>
          <a:p>
            <a:fld id="{EB5F17B8-507F-E644-928E-C5CCEC3C812F}" type="slidenum">
              <a:rPr lang="en-US" smtClean="0"/>
              <a:pPr/>
              <a:t>‹#›</a:t>
            </a:fld>
            <a:endParaRPr lang="en-US" dirty="0"/>
          </a:p>
        </p:txBody>
      </p:sp>
    </p:spTree>
    <p:extLst>
      <p:ext uri="{BB962C8B-B14F-4D97-AF65-F5344CB8AC3E}">
        <p14:creationId xmlns:p14="http://schemas.microsoft.com/office/powerpoint/2010/main" val="3935244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Intro - Image Fade Lef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itle 1"/>
          <p:cNvSpPr txBox="1">
            <a:spLocks/>
          </p:cNvSpPr>
          <p:nvPr userDrawn="1"/>
        </p:nvSpPr>
        <p:spPr>
          <a:xfrm>
            <a:off x="2209801" y="1600201"/>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
        <p:nvSpPr>
          <p:cNvPr id="18" name="Slide Number Placeholder 5"/>
          <p:cNvSpPr>
            <a:spLocks noGrp="1"/>
          </p:cNvSpPr>
          <p:nvPr>
            <p:ph type="sldNum" sz="quarter" idx="12"/>
          </p:nvPr>
        </p:nvSpPr>
        <p:spPr>
          <a:xfrm>
            <a:off x="291404" y="6284944"/>
            <a:ext cx="407125" cy="292885"/>
          </a:xfrm>
        </p:spPr>
        <p:txBody>
          <a:bodyPr anchor="ctr" anchorCtr="1"/>
          <a:lstStyle>
            <a:lvl1pPr algn="l">
              <a:defRPr sz="1300" b="1">
                <a:solidFill>
                  <a:schemeClr val="bg1"/>
                </a:solidFill>
                <a:latin typeface="Trebuchet MS" charset="0"/>
                <a:ea typeface="Trebuchet MS" charset="0"/>
                <a:cs typeface="Trebuchet MS" charset="0"/>
              </a:defRPr>
            </a:lvl1pPr>
          </a:lstStyle>
          <a:p>
            <a:fld id="{EB5F17B8-507F-E644-928E-C5CCEC3C812F}" type="slidenum">
              <a:rPr lang="en-US" smtClean="0"/>
              <a:pPr/>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6372" y="265490"/>
            <a:ext cx="1730829" cy="385109"/>
          </a:xfrm>
          <a:prstGeom prst="rect">
            <a:avLst/>
          </a:prstGeom>
        </p:spPr>
      </p:pic>
      <p:sp>
        <p:nvSpPr>
          <p:cNvPr id="14" name="Title 1"/>
          <p:cNvSpPr>
            <a:spLocks noGrp="1"/>
          </p:cNvSpPr>
          <p:nvPr>
            <p:ph type="ctrTitle" hasCustomPrompt="1"/>
          </p:nvPr>
        </p:nvSpPr>
        <p:spPr>
          <a:xfrm>
            <a:off x="3675018" y="1600200"/>
            <a:ext cx="6061167" cy="2248989"/>
          </a:xfrm>
          <a:ln>
            <a:noFill/>
          </a:ln>
        </p:spPr>
        <p:txBody>
          <a:bodyPr anchor="t" anchorCtr="0">
            <a:noAutofit/>
          </a:bodyPr>
          <a:lstStyle>
            <a:lvl1pPr algn="l" fontAlgn="t">
              <a:lnSpc>
                <a:spcPct val="85000"/>
              </a:lnSpc>
              <a:defRPr sz="4500" b="1" baseline="0"/>
            </a:lvl1pPr>
          </a:lstStyle>
          <a:p>
            <a:r>
              <a:rPr lang="en-US" dirty="0"/>
              <a:t>Section intro slide. Text is top justified to nestle under the optional section number.</a:t>
            </a:r>
          </a:p>
        </p:txBody>
      </p:sp>
      <p:sp>
        <p:nvSpPr>
          <p:cNvPr id="15" name="Subtitle 2"/>
          <p:cNvSpPr>
            <a:spLocks noGrp="1"/>
          </p:cNvSpPr>
          <p:nvPr>
            <p:ph type="subTitle" idx="1" hasCustomPrompt="1"/>
          </p:nvPr>
        </p:nvSpPr>
        <p:spPr>
          <a:xfrm>
            <a:off x="4676502" y="4045616"/>
            <a:ext cx="6209215" cy="1134533"/>
          </a:xfrm>
          <a:ln>
            <a:noFill/>
          </a:ln>
        </p:spPr>
        <p:txBody>
          <a:bodyPr>
            <a:noAutofit/>
          </a:bodyPr>
          <a:lstStyle>
            <a:lvl1pPr marL="0" indent="0" algn="l" fontAlgn="t">
              <a:lnSpc>
                <a:spcPct val="100000"/>
              </a:lnSpc>
              <a:buNone/>
              <a:defRPr sz="2600" b="1" baseline="0">
                <a:solidFill>
                  <a:schemeClr val="tx2"/>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Indented Section Subtitle or section intro text. Remove if not needed.</a:t>
            </a:r>
          </a:p>
        </p:txBody>
      </p:sp>
    </p:spTree>
    <p:extLst>
      <p:ext uri="{BB962C8B-B14F-4D97-AF65-F5344CB8AC3E}">
        <p14:creationId xmlns:p14="http://schemas.microsoft.com/office/powerpoint/2010/main" val="1268240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Intro - Angle Cut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itle 1"/>
          <p:cNvSpPr txBox="1">
            <a:spLocks/>
          </p:cNvSpPr>
          <p:nvPr userDrawn="1"/>
        </p:nvSpPr>
        <p:spPr>
          <a:xfrm>
            <a:off x="2209801" y="1600201"/>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01560" y="265490"/>
            <a:ext cx="2324385" cy="517175"/>
          </a:xfrm>
          <a:prstGeom prst="rect">
            <a:avLst/>
          </a:prstGeom>
        </p:spPr>
      </p:pic>
      <p:sp>
        <p:nvSpPr>
          <p:cNvPr id="14" name="Title 1"/>
          <p:cNvSpPr>
            <a:spLocks noGrp="1"/>
          </p:cNvSpPr>
          <p:nvPr>
            <p:ph type="ctrTitle" hasCustomPrompt="1"/>
          </p:nvPr>
        </p:nvSpPr>
        <p:spPr>
          <a:xfrm>
            <a:off x="5860869" y="1821111"/>
            <a:ext cx="5765075" cy="2248989"/>
          </a:xfrm>
          <a:ln>
            <a:noFill/>
          </a:ln>
        </p:spPr>
        <p:txBody>
          <a:bodyPr anchor="t" anchorCtr="0">
            <a:noAutofit/>
          </a:bodyPr>
          <a:lstStyle>
            <a:lvl1pPr algn="l" fontAlgn="t">
              <a:lnSpc>
                <a:spcPct val="85000"/>
              </a:lnSpc>
              <a:defRPr sz="4500" b="1" baseline="0"/>
            </a:lvl1pPr>
          </a:lstStyle>
          <a:p>
            <a:r>
              <a:rPr lang="en-US" dirty="0"/>
              <a:t>Section intro slide with no subtitle. Text is top justified to nestle under optional section number.</a:t>
            </a:r>
          </a:p>
        </p:txBody>
      </p:sp>
      <p:sp>
        <p:nvSpPr>
          <p:cNvPr id="18" name="Slide Number Placeholder 5"/>
          <p:cNvSpPr>
            <a:spLocks noGrp="1"/>
          </p:cNvSpPr>
          <p:nvPr>
            <p:ph type="sldNum" sz="quarter" idx="12"/>
          </p:nvPr>
        </p:nvSpPr>
        <p:spPr>
          <a:xfrm>
            <a:off x="353400" y="6377934"/>
            <a:ext cx="407125" cy="292885"/>
          </a:xfrm>
        </p:spPr>
        <p:txBody>
          <a:bodyPr anchor="ctr" anchorCtr="1"/>
          <a:lstStyle>
            <a:lvl1pPr algn="l">
              <a:defRPr sz="1300" b="1">
                <a:solidFill>
                  <a:schemeClr val="bg1"/>
                </a:solidFill>
                <a:latin typeface="Trebuchet MS" charset="0"/>
                <a:ea typeface="Trebuchet MS" charset="0"/>
                <a:cs typeface="Trebuchet MS" charset="0"/>
              </a:defRPr>
            </a:lvl1pPr>
          </a:lstStyle>
          <a:p>
            <a:fld id="{EB5F17B8-507F-E644-928E-C5CCEC3C812F}" type="slidenum">
              <a:rPr lang="en-US" smtClean="0"/>
              <a:pPr/>
              <a:t>‹#›</a:t>
            </a:fld>
            <a:endParaRPr lang="en-US" dirty="0"/>
          </a:p>
        </p:txBody>
      </p:sp>
    </p:spTree>
    <p:extLst>
      <p:ext uri="{BB962C8B-B14F-4D97-AF65-F5344CB8AC3E}">
        <p14:creationId xmlns:p14="http://schemas.microsoft.com/office/powerpoint/2010/main" val="209105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Slide - Angle Cut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74864" y="337173"/>
            <a:ext cx="2251081" cy="500865"/>
          </a:xfrm>
          <a:prstGeom prst="rect">
            <a:avLst/>
          </a:prstGeom>
        </p:spPr>
      </p:pic>
      <p:sp>
        <p:nvSpPr>
          <p:cNvPr id="11" name="Slide Number Placeholder 5"/>
          <p:cNvSpPr txBox="1">
            <a:spLocks/>
          </p:cNvSpPr>
          <p:nvPr userDrawn="1"/>
        </p:nvSpPr>
        <p:spPr>
          <a:xfrm>
            <a:off x="361148" y="6439927"/>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838201" y="365125"/>
            <a:ext cx="7025641" cy="1325563"/>
          </a:xfrm>
          <a:ln>
            <a:noFill/>
          </a:ln>
        </p:spPr>
        <p:txBody>
          <a:bodyPr/>
          <a:lstStyle>
            <a:lvl1pPr>
              <a:defRPr baseline="0"/>
            </a:lvl1pPr>
          </a:lstStyle>
          <a:p>
            <a:r>
              <a:rPr lang="en-US" dirty="0"/>
              <a:t>Content Slide w/angle cut photo on right side of page</a:t>
            </a:r>
          </a:p>
        </p:txBody>
      </p:sp>
      <p:sp>
        <p:nvSpPr>
          <p:cNvPr id="3" name="Content Placeholder 2"/>
          <p:cNvSpPr>
            <a:spLocks noGrp="1"/>
          </p:cNvSpPr>
          <p:nvPr>
            <p:ph idx="1" hasCustomPrompt="1"/>
          </p:nvPr>
        </p:nvSpPr>
        <p:spPr>
          <a:xfrm>
            <a:off x="838201" y="1825625"/>
            <a:ext cx="7025640" cy="4351339"/>
          </a:xfrm>
          <a:ln>
            <a:noFill/>
          </a:ln>
        </p:spPr>
        <p:txBody>
          <a:bodyPr/>
          <a:lstStyle>
            <a:lvl1pPr>
              <a:defRPr baseline="0"/>
            </a:lvl1pPr>
            <a:lvl2pPr>
              <a:defRPr baseline="0"/>
            </a:lvl2pPr>
            <a:lvl3pPr>
              <a:defRPr baseline="0"/>
            </a:lvl3pPr>
            <a:lvl4pPr>
              <a:defRPr baseline="0"/>
            </a:lvl4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Tree>
    <p:extLst>
      <p:ext uri="{BB962C8B-B14F-4D97-AF65-F5344CB8AC3E}">
        <p14:creationId xmlns:p14="http://schemas.microsoft.com/office/powerpoint/2010/main" val="200688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Slide - Small Image with Quote Area">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Slide Number Placeholder 5"/>
          <p:cNvSpPr txBox="1">
            <a:spLocks/>
          </p:cNvSpPr>
          <p:nvPr userDrawn="1"/>
        </p:nvSpPr>
        <p:spPr>
          <a:xfrm>
            <a:off x="361148" y="6369200"/>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4720938" y="1175208"/>
            <a:ext cx="6905007" cy="1325563"/>
          </a:xfrm>
          <a:ln>
            <a:noFill/>
          </a:ln>
        </p:spPr>
        <p:txBody>
          <a:bodyPr/>
          <a:lstStyle>
            <a:lvl1pPr>
              <a:defRPr baseline="0"/>
            </a:lvl1pPr>
          </a:lstStyle>
          <a:p>
            <a:r>
              <a:rPr lang="en-US" dirty="0"/>
              <a:t>Content Slide with small photo and pull quote area.</a:t>
            </a:r>
          </a:p>
        </p:txBody>
      </p:sp>
      <p:sp>
        <p:nvSpPr>
          <p:cNvPr id="3" name="Content Placeholder 2"/>
          <p:cNvSpPr>
            <a:spLocks noGrp="1"/>
          </p:cNvSpPr>
          <p:nvPr>
            <p:ph idx="1" hasCustomPrompt="1"/>
          </p:nvPr>
        </p:nvSpPr>
        <p:spPr>
          <a:xfrm>
            <a:off x="4720938" y="2635707"/>
            <a:ext cx="6905007" cy="3811968"/>
          </a:xfrm>
          <a:ln>
            <a:noFill/>
          </a:ln>
        </p:spPr>
        <p:txBody>
          <a:bodyPr/>
          <a:lstStyle>
            <a:lvl1pPr>
              <a:defRPr baseline="0"/>
            </a:lvl1pPr>
            <a:lvl2pPr>
              <a:defRPr baseline="0"/>
            </a:lvl2pPr>
            <a:lvl3pPr>
              <a:defRPr baseline="0"/>
            </a:lvl3pPr>
            <a:lvl4pPr>
              <a:defRPr baseline="0"/>
            </a:lvl4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Tree>
    <p:extLst>
      <p:ext uri="{BB962C8B-B14F-4D97-AF65-F5344CB8AC3E}">
        <p14:creationId xmlns:p14="http://schemas.microsoft.com/office/powerpoint/2010/main" val="117570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a:ln w="0">
            <a:solidFill>
              <a:schemeClr val="bg2"/>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3E07B-1E64-EE42-9C34-730A2E670201}" type="datetime1">
              <a:rPr lang="en-US" smtClean="0"/>
              <a:t>10/12/2017</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F17B8-507F-E644-928E-C5CCEC3C812F}" type="slidenum">
              <a:rPr lang="en-US" smtClean="0"/>
              <a:t>‹#›</a:t>
            </a:fld>
            <a:endParaRPr lang="en-US"/>
          </a:p>
        </p:txBody>
      </p:sp>
    </p:spTree>
    <p:extLst>
      <p:ext uri="{BB962C8B-B14F-4D97-AF65-F5344CB8AC3E}">
        <p14:creationId xmlns:p14="http://schemas.microsoft.com/office/powerpoint/2010/main" val="1124694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l" defTabSz="914377" rtl="0" eaLnBrk="1" fontAlgn="t" latinLnBrk="0" hangingPunct="1">
        <a:lnSpc>
          <a:spcPct val="90000"/>
        </a:lnSpc>
        <a:spcBef>
          <a:spcPct val="0"/>
        </a:spcBef>
        <a:spcAft>
          <a:spcPts val="600"/>
        </a:spcAft>
        <a:buNone/>
        <a:defRPr sz="4500" b="1" kern="1200">
          <a:solidFill>
            <a:schemeClr val="tx1"/>
          </a:solidFill>
          <a:latin typeface="Corbel" charset="0"/>
          <a:ea typeface="Corbel" charset="0"/>
          <a:cs typeface="Corbel" charset="0"/>
        </a:defRPr>
      </a:lvl1pPr>
    </p:titleStyle>
    <p:bodyStyle>
      <a:lvl1pPr marL="0" indent="0" algn="l" defTabSz="914377" rtl="0" eaLnBrk="1" latinLnBrk="0" hangingPunct="1">
        <a:lnSpc>
          <a:spcPct val="90000"/>
        </a:lnSpc>
        <a:spcBef>
          <a:spcPts val="1000"/>
        </a:spcBef>
        <a:buFontTx/>
        <a:buNone/>
        <a:defRPr sz="2800" b="1"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1"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1"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2" name="TextBox 1">
            <a:extLst>
              <a:ext uri="{FF2B5EF4-FFF2-40B4-BE49-F238E27FC236}">
                <a16:creationId xmlns:a16="http://schemas.microsoft.com/office/drawing/2014/main" id="{B0CF0D77-58C6-4D18-A4AD-63763AEBA77E}"/>
              </a:ext>
            </a:extLst>
          </p:cNvPr>
          <p:cNvSpPr txBox="1"/>
          <p:nvPr/>
        </p:nvSpPr>
        <p:spPr>
          <a:xfrm>
            <a:off x="1422400" y="1905000"/>
            <a:ext cx="9652000" cy="3459480"/>
          </a:xfrm>
          <a:prstGeom prst="rect">
            <a:avLst/>
          </a:prstGeom>
        </p:spPr>
        <p:txBody>
          <a:bodyPr vert="horz" wrap="square" lIns="121920" tIns="60960" rIns="121920" bIns="60960" rtlCol="0">
            <a:normAutofit/>
          </a:bodyPr>
          <a:lstStyle/>
          <a:p>
            <a:pPr algn="ctr" defTabSz="1219170"/>
            <a:r>
              <a:rPr lang="en-US" sz="4800" b="1" dirty="0">
                <a:solidFill>
                  <a:srgbClr val="405461"/>
                </a:solidFill>
                <a:latin typeface="Calibri Light" panose="020F0302020204030204"/>
              </a:rPr>
              <a:t>California Adult Education Data and Accountability System</a:t>
            </a:r>
          </a:p>
          <a:p>
            <a:pPr algn="ctr" defTabSz="1219170"/>
            <a:endParaRPr lang="en-US" sz="4800" b="1" dirty="0">
              <a:solidFill>
                <a:srgbClr val="405461"/>
              </a:solidFill>
              <a:latin typeface="Calibri Light" panose="020F0302020204030204"/>
            </a:endParaRPr>
          </a:p>
          <a:p>
            <a:pPr algn="ctr" defTabSz="1219170"/>
            <a:r>
              <a:rPr lang="en-US" b="1" dirty="0">
                <a:solidFill>
                  <a:srgbClr val="405461"/>
                </a:solidFill>
                <a:latin typeface="Calibri Light" panose="020F0302020204030204"/>
              </a:rPr>
              <a:t>Randal K Tillery, </a:t>
            </a:r>
            <a:r>
              <a:rPr lang="en-US" b="1" dirty="0" err="1">
                <a:solidFill>
                  <a:srgbClr val="405461"/>
                </a:solidFill>
                <a:latin typeface="Calibri Light" panose="020F0302020204030204"/>
              </a:rPr>
              <a:t>WestEd</a:t>
            </a:r>
            <a:endParaRPr lang="en-US" b="1" dirty="0">
              <a:solidFill>
                <a:srgbClr val="405461"/>
              </a:solidFill>
              <a:latin typeface="Calibri Light" panose="020F0302020204030204"/>
            </a:endParaRPr>
          </a:p>
          <a:p>
            <a:pPr algn="ctr" defTabSz="1219170"/>
            <a:r>
              <a:rPr lang="en-US" b="1" dirty="0">
                <a:solidFill>
                  <a:srgbClr val="405461"/>
                </a:solidFill>
                <a:latin typeface="Calibri Light" panose="020F0302020204030204"/>
              </a:rPr>
              <a:t>rtiller@wested.org</a:t>
            </a:r>
          </a:p>
        </p:txBody>
      </p:sp>
    </p:spTree>
    <p:extLst>
      <p:ext uri="{BB962C8B-B14F-4D97-AF65-F5344CB8AC3E}">
        <p14:creationId xmlns:p14="http://schemas.microsoft.com/office/powerpoint/2010/main" val="178602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0EFD01-427B-4B8E-80AC-C7FA1A1D3243}"/>
              </a:ext>
            </a:extLst>
          </p:cNvPr>
          <p:cNvSpPr/>
          <p:nvPr/>
        </p:nvSpPr>
        <p:spPr>
          <a:xfrm>
            <a:off x="590350" y="725883"/>
            <a:ext cx="11320380" cy="663195"/>
          </a:xfrm>
          <a:prstGeom prst="rect">
            <a:avLst/>
          </a:prstGeom>
        </p:spPr>
        <p:txBody>
          <a:bodyPr wrap="square">
            <a:spAutoFit/>
          </a:bodyPr>
          <a:lstStyle/>
          <a:p>
            <a:pPr defTabSz="1219170">
              <a:lnSpc>
                <a:spcPct val="107000"/>
              </a:lnSpc>
              <a:spcBef>
                <a:spcPts val="800"/>
              </a:spcBef>
            </a:pPr>
            <a:r>
              <a:rPr lang="en-US" sz="3467" b="1" dirty="0">
                <a:solidFill>
                  <a:srgbClr val="405461"/>
                </a:solidFill>
                <a:latin typeface="Calibri" panose="020F0502020204030204"/>
                <a:ea typeface="Calibri" panose="020F0502020204030204" pitchFamily="34" charset="0"/>
                <a:cs typeface="Calibri Light" panose="020F0302020204030204" pitchFamily="34" charset="0"/>
              </a:rPr>
              <a:t>Overarching Framework:</a:t>
            </a:r>
          </a:p>
        </p:txBody>
      </p:sp>
      <p:sp>
        <p:nvSpPr>
          <p:cNvPr id="6" name="Rectangle 5">
            <a:extLst>
              <a:ext uri="{FF2B5EF4-FFF2-40B4-BE49-F238E27FC236}">
                <a16:creationId xmlns:a16="http://schemas.microsoft.com/office/drawing/2014/main" id="{33B215E2-868B-4748-A6F7-308352D47C09}"/>
              </a:ext>
            </a:extLst>
          </p:cNvPr>
          <p:cNvSpPr/>
          <p:nvPr/>
        </p:nvSpPr>
        <p:spPr>
          <a:xfrm flipV="1">
            <a:off x="693020" y="1302759"/>
            <a:ext cx="10608109" cy="60959"/>
          </a:xfrm>
          <a:prstGeom prst="rect">
            <a:avLst/>
          </a:prstGeom>
          <a:solidFill>
            <a:schemeClr val="bg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panose="020F0502020204030204"/>
            </a:endParaRPr>
          </a:p>
        </p:txBody>
      </p:sp>
      <p:sp>
        <p:nvSpPr>
          <p:cNvPr id="7" name="Rectangle 6">
            <a:extLst>
              <a:ext uri="{FF2B5EF4-FFF2-40B4-BE49-F238E27FC236}">
                <a16:creationId xmlns:a16="http://schemas.microsoft.com/office/drawing/2014/main" id="{E7B78542-D7A4-479F-B9AD-2A1F6C490390}"/>
              </a:ext>
            </a:extLst>
          </p:cNvPr>
          <p:cNvSpPr/>
          <p:nvPr/>
        </p:nvSpPr>
        <p:spPr>
          <a:xfrm>
            <a:off x="833388" y="1641489"/>
            <a:ext cx="10673881" cy="3293209"/>
          </a:xfrm>
          <a:prstGeom prst="rect">
            <a:avLst/>
          </a:prstGeom>
        </p:spPr>
        <p:txBody>
          <a:bodyPr wrap="square">
            <a:spAutoFit/>
          </a:bodyPr>
          <a:lstStyle/>
          <a:p>
            <a:pPr marL="457200" lvl="0" indent="-457200" algn="l">
              <a:spcBef>
                <a:spcPts val="1200"/>
              </a:spcBef>
              <a:buClr>
                <a:srgbClr val="0070C0"/>
              </a:buClr>
              <a:buSzPct val="135000"/>
              <a:buFont typeface="Arial" panose="020B0604020202020204" pitchFamily="34" charset="0"/>
              <a:buChar char="•"/>
            </a:pPr>
            <a:r>
              <a:rPr lang="en-US" sz="2800" dirty="0"/>
              <a:t>Metrics needed to be concrete and clear</a:t>
            </a:r>
          </a:p>
          <a:p>
            <a:pPr marL="457200" lvl="0" indent="-457200" algn="l">
              <a:spcBef>
                <a:spcPts val="1200"/>
              </a:spcBef>
              <a:buClr>
                <a:srgbClr val="0070C0"/>
              </a:buClr>
              <a:buSzPct val="135000"/>
              <a:buFont typeface="Arial" panose="020B0604020202020204" pitchFamily="34" charset="0"/>
              <a:buChar char="•"/>
            </a:pPr>
            <a:r>
              <a:rPr lang="en-US" sz="2800" dirty="0"/>
              <a:t>Focus on all AE students regardless of funding source</a:t>
            </a:r>
          </a:p>
          <a:p>
            <a:pPr marL="457200" lvl="0" indent="-457200" algn="l">
              <a:spcBef>
                <a:spcPts val="1200"/>
              </a:spcBef>
              <a:buClr>
                <a:srgbClr val="0070C0"/>
              </a:buClr>
              <a:buSzPct val="135000"/>
              <a:buFont typeface="Arial" panose="020B0604020202020204" pitchFamily="34" charset="0"/>
              <a:buChar char="•"/>
            </a:pPr>
            <a:r>
              <a:rPr lang="en-US" sz="2800" dirty="0"/>
              <a:t>Incorporate, expand on, or default to WIOA definitions</a:t>
            </a:r>
          </a:p>
          <a:p>
            <a:pPr marL="457200" lvl="0" indent="-457200" algn="l">
              <a:spcBef>
                <a:spcPts val="1200"/>
              </a:spcBef>
              <a:buClr>
                <a:srgbClr val="0070C0"/>
              </a:buClr>
              <a:buSzPct val="135000"/>
              <a:buFont typeface="Arial" panose="020B0604020202020204" pitchFamily="34" charset="0"/>
              <a:buChar char="•"/>
            </a:pPr>
            <a:r>
              <a:rPr lang="en-US" sz="2800" dirty="0"/>
              <a:t>Aligned to Strong Workforce, Perkins, other definitions</a:t>
            </a:r>
          </a:p>
          <a:p>
            <a:pPr marL="457200" lvl="0" indent="-457200" algn="l">
              <a:spcBef>
                <a:spcPts val="1200"/>
              </a:spcBef>
              <a:buClr>
                <a:srgbClr val="0070C0"/>
              </a:buClr>
              <a:buSzPct val="135000"/>
              <a:buFont typeface="Arial" panose="020B0604020202020204" pitchFamily="34" charset="0"/>
              <a:buChar char="•"/>
            </a:pPr>
            <a:r>
              <a:rPr lang="en-US" sz="2800" dirty="0"/>
              <a:t>Revised policies should inform guidance that can be refined and grow as needed by the field</a:t>
            </a:r>
          </a:p>
        </p:txBody>
      </p:sp>
    </p:spTree>
    <p:extLst>
      <p:ext uri="{BB962C8B-B14F-4D97-AF65-F5344CB8AC3E}">
        <p14:creationId xmlns:p14="http://schemas.microsoft.com/office/powerpoint/2010/main" val="228344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0EFD01-427B-4B8E-80AC-C7FA1A1D3243}"/>
              </a:ext>
            </a:extLst>
          </p:cNvPr>
          <p:cNvSpPr/>
          <p:nvPr/>
        </p:nvSpPr>
        <p:spPr>
          <a:xfrm>
            <a:off x="590350" y="725883"/>
            <a:ext cx="11320380" cy="637932"/>
          </a:xfrm>
          <a:prstGeom prst="rect">
            <a:avLst/>
          </a:prstGeom>
        </p:spPr>
        <p:txBody>
          <a:bodyPr wrap="square">
            <a:spAutoFit/>
          </a:bodyPr>
          <a:lstStyle/>
          <a:p>
            <a:pPr defTabSz="1219170">
              <a:lnSpc>
                <a:spcPct val="107000"/>
              </a:lnSpc>
              <a:spcBef>
                <a:spcPts val="800"/>
              </a:spcBef>
            </a:pPr>
            <a:r>
              <a:rPr lang="en-US" sz="3467" b="1" dirty="0">
                <a:solidFill>
                  <a:srgbClr val="405461"/>
                </a:solidFill>
                <a:latin typeface="Calibri" panose="020F0502020204030204"/>
                <a:ea typeface="Calibri" panose="020F0502020204030204" pitchFamily="34" charset="0"/>
                <a:cs typeface="Calibri Light" panose="020F0302020204030204" pitchFamily="34" charset="0"/>
              </a:rPr>
              <a:t>Adult Education Reportable Programs:</a:t>
            </a:r>
          </a:p>
        </p:txBody>
      </p:sp>
      <p:sp>
        <p:nvSpPr>
          <p:cNvPr id="6" name="Rectangle 5">
            <a:extLst>
              <a:ext uri="{FF2B5EF4-FFF2-40B4-BE49-F238E27FC236}">
                <a16:creationId xmlns:a16="http://schemas.microsoft.com/office/drawing/2014/main" id="{33B215E2-868B-4748-A6F7-308352D47C09}"/>
              </a:ext>
            </a:extLst>
          </p:cNvPr>
          <p:cNvSpPr/>
          <p:nvPr/>
        </p:nvSpPr>
        <p:spPr>
          <a:xfrm flipV="1">
            <a:off x="693020" y="1302759"/>
            <a:ext cx="10608109" cy="60959"/>
          </a:xfrm>
          <a:prstGeom prst="rect">
            <a:avLst/>
          </a:prstGeom>
          <a:solidFill>
            <a:schemeClr val="bg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panose="020F0502020204030204"/>
            </a:endParaRPr>
          </a:p>
        </p:txBody>
      </p:sp>
      <p:sp>
        <p:nvSpPr>
          <p:cNvPr id="9" name="Rectangle 8">
            <a:extLst>
              <a:ext uri="{FF2B5EF4-FFF2-40B4-BE49-F238E27FC236}">
                <a16:creationId xmlns:a16="http://schemas.microsoft.com/office/drawing/2014/main" id="{9290238D-5377-40F9-9180-02A7D229D3C6}"/>
              </a:ext>
            </a:extLst>
          </p:cNvPr>
          <p:cNvSpPr/>
          <p:nvPr/>
        </p:nvSpPr>
        <p:spPr>
          <a:xfrm>
            <a:off x="693019" y="1586411"/>
            <a:ext cx="10608109" cy="4113883"/>
          </a:xfrm>
          <a:prstGeom prst="rect">
            <a:avLst/>
          </a:prstGeom>
        </p:spPr>
        <p:txBody>
          <a:bodyPr wrap="square">
            <a:spAutoFit/>
          </a:bodyPr>
          <a:lstStyle/>
          <a:p>
            <a:pPr marL="174625" marR="0" lvl="0" algn="l" defTabSz="798513">
              <a:lnSpc>
                <a:spcPct val="107000"/>
              </a:lnSpc>
              <a:spcBef>
                <a:spcPts val="3600"/>
              </a:spcBef>
              <a:spcAft>
                <a:spcPts val="0"/>
              </a:spcAft>
              <a:buClr>
                <a:srgbClr val="2F5496"/>
              </a:buClr>
              <a:buSzPct val="140000"/>
            </a:pPr>
            <a:r>
              <a:rPr lang="en-US" sz="2600" b="1" dirty="0">
                <a:solidFill>
                  <a:srgbClr val="0070C0"/>
                </a:solidFill>
                <a:ea typeface="Calibri" panose="020F0502020204030204" pitchFamily="34" charset="0"/>
                <a:cs typeface="Calibri Light" panose="020F0302020204030204" pitchFamily="34" charset="0"/>
              </a:rPr>
              <a:t>Population: </a:t>
            </a:r>
            <a:r>
              <a:rPr lang="en-US" sz="2600" dirty="0">
                <a:ea typeface="Calibri" panose="020F0502020204030204" pitchFamily="34" charset="0"/>
                <a:cs typeface="Calibri Light" panose="020F0302020204030204" pitchFamily="34" charset="0"/>
              </a:rPr>
              <a:t>All adult education students enrolled in ABE, ASE, ESL, or CTE programs enrolled at a:</a:t>
            </a:r>
          </a:p>
          <a:p>
            <a:pPr marL="9144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sz="2600" dirty="0">
                <a:ea typeface="Calibri" panose="020F0502020204030204" pitchFamily="34" charset="0"/>
                <a:cs typeface="Calibri Light" panose="020F0302020204030204" pitchFamily="34" charset="0"/>
              </a:rPr>
              <a:t>K12 adult education school</a:t>
            </a:r>
          </a:p>
          <a:p>
            <a:pPr marL="9144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sz="2600" dirty="0">
                <a:ea typeface="Calibri" panose="020F0502020204030204" pitchFamily="34" charset="0"/>
                <a:cs typeface="Calibri Light" panose="020F0302020204030204" pitchFamily="34" charset="0"/>
              </a:rPr>
              <a:t>Community college non-credit program</a:t>
            </a:r>
          </a:p>
          <a:p>
            <a:pPr marL="9144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sz="2600" dirty="0">
                <a:ea typeface="Calibri" panose="020F0502020204030204" pitchFamily="34" charset="0"/>
                <a:cs typeface="Calibri Light" panose="020F0302020204030204" pitchFamily="34" charset="0"/>
              </a:rPr>
              <a:t>Third party provider supported by a consortium for the purposes of providing training or supportive services</a:t>
            </a:r>
          </a:p>
          <a:p>
            <a:pPr marL="174625" marR="0" lvl="0" algn="l" defTabSz="798513">
              <a:lnSpc>
                <a:spcPct val="107000"/>
              </a:lnSpc>
              <a:spcBef>
                <a:spcPts val="1200"/>
              </a:spcBef>
              <a:spcAft>
                <a:spcPts val="0"/>
              </a:spcAft>
              <a:buClr>
                <a:srgbClr val="2F5496"/>
              </a:buClr>
              <a:buSzPct val="140000"/>
            </a:pPr>
            <a:r>
              <a:rPr lang="en-US" sz="2600" dirty="0">
                <a:ea typeface="Calibri" panose="020F0502020204030204" pitchFamily="34" charset="0"/>
                <a:cs typeface="Calibri Light" panose="020F0302020204030204" pitchFamily="34" charset="0"/>
              </a:rPr>
              <a:t>This includes all students regardless of funding source including  AEBG, CDCP, Perkins, WIOA, fee based, </a:t>
            </a:r>
            <a:r>
              <a:rPr lang="en-US" sz="2600" dirty="0" err="1">
                <a:ea typeface="Calibri" panose="020F0502020204030204" pitchFamily="34" charset="0"/>
                <a:cs typeface="Calibri Light" panose="020F0302020204030204" pitchFamily="34" charset="0"/>
              </a:rPr>
              <a:t>etc</a:t>
            </a:r>
            <a:endParaRPr lang="en-US" sz="2600" dirty="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81435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0EFD01-427B-4B8E-80AC-C7FA1A1D3243}"/>
              </a:ext>
            </a:extLst>
          </p:cNvPr>
          <p:cNvSpPr/>
          <p:nvPr/>
        </p:nvSpPr>
        <p:spPr>
          <a:xfrm>
            <a:off x="590350" y="725883"/>
            <a:ext cx="11320380" cy="663195"/>
          </a:xfrm>
          <a:prstGeom prst="rect">
            <a:avLst/>
          </a:prstGeom>
        </p:spPr>
        <p:txBody>
          <a:bodyPr wrap="square">
            <a:spAutoFit/>
          </a:bodyPr>
          <a:lstStyle/>
          <a:p>
            <a:pPr defTabSz="1219170">
              <a:lnSpc>
                <a:spcPct val="107000"/>
              </a:lnSpc>
              <a:spcBef>
                <a:spcPts val="800"/>
              </a:spcBef>
            </a:pPr>
            <a:r>
              <a:rPr lang="en-US" sz="3467" b="1" dirty="0">
                <a:solidFill>
                  <a:srgbClr val="405461"/>
                </a:solidFill>
                <a:latin typeface="Calibri" panose="020F0502020204030204"/>
                <a:ea typeface="Calibri" panose="020F0502020204030204" pitchFamily="34" charset="0"/>
                <a:cs typeface="Calibri Light" panose="020F0302020204030204" pitchFamily="34" charset="0"/>
              </a:rPr>
              <a:t>Adult Education Students:</a:t>
            </a:r>
          </a:p>
        </p:txBody>
      </p:sp>
      <p:sp>
        <p:nvSpPr>
          <p:cNvPr id="6" name="Rectangle 5">
            <a:extLst>
              <a:ext uri="{FF2B5EF4-FFF2-40B4-BE49-F238E27FC236}">
                <a16:creationId xmlns:a16="http://schemas.microsoft.com/office/drawing/2014/main" id="{33B215E2-868B-4748-A6F7-308352D47C09}"/>
              </a:ext>
            </a:extLst>
          </p:cNvPr>
          <p:cNvSpPr/>
          <p:nvPr/>
        </p:nvSpPr>
        <p:spPr>
          <a:xfrm flipV="1">
            <a:off x="693020" y="1302759"/>
            <a:ext cx="10608109" cy="60959"/>
          </a:xfrm>
          <a:prstGeom prst="rect">
            <a:avLst/>
          </a:prstGeom>
          <a:solidFill>
            <a:schemeClr val="bg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panose="020F0502020204030204"/>
            </a:endParaRPr>
          </a:p>
        </p:txBody>
      </p:sp>
      <p:sp>
        <p:nvSpPr>
          <p:cNvPr id="9" name="Rectangle 8">
            <a:extLst>
              <a:ext uri="{FF2B5EF4-FFF2-40B4-BE49-F238E27FC236}">
                <a16:creationId xmlns:a16="http://schemas.microsoft.com/office/drawing/2014/main" id="{9290238D-5377-40F9-9180-02A7D229D3C6}"/>
              </a:ext>
            </a:extLst>
          </p:cNvPr>
          <p:cNvSpPr/>
          <p:nvPr/>
        </p:nvSpPr>
        <p:spPr>
          <a:xfrm>
            <a:off x="693019" y="1586411"/>
            <a:ext cx="10608109" cy="3825150"/>
          </a:xfrm>
          <a:prstGeom prst="rect">
            <a:avLst/>
          </a:prstGeom>
        </p:spPr>
        <p:txBody>
          <a:bodyPr wrap="square">
            <a:spAutoFit/>
          </a:bodyPr>
          <a:lstStyle/>
          <a:p>
            <a:pPr marL="631825" lvl="0" indent="-457200" defTabSz="798513">
              <a:lnSpc>
                <a:spcPct val="107000"/>
              </a:lnSpc>
              <a:spcBef>
                <a:spcPts val="3600"/>
              </a:spcBef>
              <a:buClr>
                <a:srgbClr val="2F5496"/>
              </a:buClr>
              <a:buSzPct val="140000"/>
              <a:buFont typeface="Arial" panose="020B0604020202020204" pitchFamily="34" charset="0"/>
              <a:buChar char="•"/>
            </a:pPr>
            <a:r>
              <a:rPr lang="en-US" sz="2600" b="1" dirty="0">
                <a:solidFill>
                  <a:srgbClr val="0070C0"/>
                </a:solidFill>
                <a:ea typeface="Calibri" panose="020F0502020204030204" pitchFamily="34" charset="0"/>
                <a:cs typeface="Calibri Light" panose="020F0302020204030204" pitchFamily="34" charset="0"/>
              </a:rPr>
              <a:t>Number of Adults Served by the Consortium: </a:t>
            </a:r>
            <a:r>
              <a:rPr lang="en-US" sz="2600" u="sng" dirty="0"/>
              <a:t>Reportable Individuals</a:t>
            </a:r>
            <a:r>
              <a:rPr lang="en-US" sz="2600" dirty="0"/>
              <a:t> which includes all K12 adult education or community college noncredit students who 1 or more hours of instructional contact hours in any of the 7 program areas and or received support services</a:t>
            </a:r>
          </a:p>
          <a:p>
            <a:pPr marL="631825" lvl="0" indent="-457200" defTabSz="798513">
              <a:lnSpc>
                <a:spcPct val="107000"/>
              </a:lnSpc>
              <a:spcBef>
                <a:spcPts val="1200"/>
              </a:spcBef>
              <a:buClr>
                <a:srgbClr val="2F5496"/>
              </a:buClr>
              <a:buSzPct val="140000"/>
              <a:buFont typeface="Arial" panose="020B0604020202020204" pitchFamily="34" charset="0"/>
              <a:buChar char="•"/>
            </a:pPr>
            <a:r>
              <a:rPr lang="en-US" sz="2600" b="1" dirty="0">
                <a:solidFill>
                  <a:srgbClr val="0070C0"/>
                </a:solidFill>
                <a:ea typeface="Calibri" panose="020F0502020204030204" pitchFamily="34" charset="0"/>
                <a:cs typeface="Calibri Light" panose="020F0302020204030204" pitchFamily="34" charset="0"/>
              </a:rPr>
              <a:t>Adults Achieving Progress or Outcomes: </a:t>
            </a:r>
            <a:r>
              <a:rPr lang="en-US" sz="2600" u="sng" dirty="0"/>
              <a:t>Participant</a:t>
            </a:r>
            <a:r>
              <a:rPr lang="en-US" sz="2600" dirty="0"/>
              <a:t> who has received 12 or more contact hours of instruction</a:t>
            </a:r>
          </a:p>
          <a:p>
            <a:pPr marL="631825" lvl="0" indent="-457200" defTabSz="798513">
              <a:lnSpc>
                <a:spcPct val="107000"/>
              </a:lnSpc>
              <a:spcBef>
                <a:spcPts val="1200"/>
              </a:spcBef>
              <a:buClr>
                <a:srgbClr val="2F5496"/>
              </a:buClr>
              <a:buSzPct val="140000"/>
              <a:buFont typeface="Arial" panose="020B0604020202020204" pitchFamily="34" charset="0"/>
              <a:buChar char="•"/>
            </a:pPr>
            <a:r>
              <a:rPr lang="en-US" sz="2600" dirty="0"/>
              <a:t>Definitions follow WIOA definitions for reportable individuals and participants</a:t>
            </a:r>
          </a:p>
        </p:txBody>
      </p:sp>
    </p:spTree>
    <p:extLst>
      <p:ext uri="{BB962C8B-B14F-4D97-AF65-F5344CB8AC3E}">
        <p14:creationId xmlns:p14="http://schemas.microsoft.com/office/powerpoint/2010/main" val="64603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0EFD01-427B-4B8E-80AC-C7FA1A1D3243}"/>
              </a:ext>
            </a:extLst>
          </p:cNvPr>
          <p:cNvSpPr/>
          <p:nvPr/>
        </p:nvSpPr>
        <p:spPr>
          <a:xfrm>
            <a:off x="590350" y="725883"/>
            <a:ext cx="11320380" cy="637932"/>
          </a:xfrm>
          <a:prstGeom prst="rect">
            <a:avLst/>
          </a:prstGeom>
        </p:spPr>
        <p:txBody>
          <a:bodyPr wrap="square">
            <a:spAutoFit/>
          </a:bodyPr>
          <a:lstStyle/>
          <a:p>
            <a:pPr defTabSz="1219170">
              <a:lnSpc>
                <a:spcPct val="107000"/>
              </a:lnSpc>
              <a:spcBef>
                <a:spcPts val="800"/>
              </a:spcBef>
            </a:pPr>
            <a:r>
              <a:rPr lang="en-US" sz="3467" b="1" dirty="0">
                <a:solidFill>
                  <a:srgbClr val="405461"/>
                </a:solidFill>
                <a:latin typeface="Calibri" panose="020F0502020204030204"/>
                <a:ea typeface="Calibri" panose="020F0502020204030204" pitchFamily="34" charset="0"/>
                <a:cs typeface="Calibri Light" panose="020F0302020204030204" pitchFamily="34" charset="0"/>
              </a:rPr>
              <a:t>Postsecondary Credential Completion:</a:t>
            </a:r>
          </a:p>
        </p:txBody>
      </p:sp>
      <p:sp>
        <p:nvSpPr>
          <p:cNvPr id="6" name="Rectangle 5">
            <a:extLst>
              <a:ext uri="{FF2B5EF4-FFF2-40B4-BE49-F238E27FC236}">
                <a16:creationId xmlns:a16="http://schemas.microsoft.com/office/drawing/2014/main" id="{33B215E2-868B-4748-A6F7-308352D47C09}"/>
              </a:ext>
            </a:extLst>
          </p:cNvPr>
          <p:cNvSpPr/>
          <p:nvPr/>
        </p:nvSpPr>
        <p:spPr>
          <a:xfrm flipV="1">
            <a:off x="693020" y="1302759"/>
            <a:ext cx="10608109" cy="60959"/>
          </a:xfrm>
          <a:prstGeom prst="rect">
            <a:avLst/>
          </a:prstGeom>
          <a:solidFill>
            <a:schemeClr val="bg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panose="020F0502020204030204"/>
            </a:endParaRPr>
          </a:p>
        </p:txBody>
      </p:sp>
      <p:sp>
        <p:nvSpPr>
          <p:cNvPr id="7" name="Rectangle 6">
            <a:extLst>
              <a:ext uri="{FF2B5EF4-FFF2-40B4-BE49-F238E27FC236}">
                <a16:creationId xmlns:a16="http://schemas.microsoft.com/office/drawing/2014/main" id="{43E84DD9-686E-433E-BF76-7860FF0F4C3C}"/>
              </a:ext>
            </a:extLst>
          </p:cNvPr>
          <p:cNvSpPr/>
          <p:nvPr/>
        </p:nvSpPr>
        <p:spPr>
          <a:xfrm>
            <a:off x="936859" y="1547209"/>
            <a:ext cx="10170695" cy="4355038"/>
          </a:xfrm>
          <a:prstGeom prst="rect">
            <a:avLst/>
          </a:prstGeom>
        </p:spPr>
        <p:txBody>
          <a:bodyPr wrap="square">
            <a:spAutoFit/>
          </a:bodyPr>
          <a:lstStyle/>
          <a:p>
            <a:pPr marL="0" lvl="4" algn="l"/>
            <a:r>
              <a:rPr lang="en-US" sz="2200" b="1" dirty="0">
                <a:solidFill>
                  <a:schemeClr val="tx1">
                    <a:lumMod val="65000"/>
                    <a:lumOff val="35000"/>
                  </a:schemeClr>
                </a:solidFill>
              </a:rPr>
              <a:t>For K12 AE and community college CTE programs -</a:t>
            </a:r>
            <a:r>
              <a:rPr lang="en-US" sz="2200" dirty="0"/>
              <a:t> Completion of a credential that leads to employment in a clearly-defined occupation including, but not necessarily limited to:</a:t>
            </a:r>
          </a:p>
          <a:p>
            <a:pPr marL="685800" lvl="5" indent="-339725" algn="l">
              <a:spcBef>
                <a:spcPts val="600"/>
              </a:spcBef>
              <a:buClr>
                <a:srgbClr val="0070C0"/>
              </a:buClr>
              <a:buSzPct val="135000"/>
              <a:buFont typeface="Arial" panose="020B0604020202020204" pitchFamily="34" charset="0"/>
              <a:buChar char="•"/>
            </a:pPr>
            <a:r>
              <a:rPr lang="en-US" sz="2200" dirty="0"/>
              <a:t>Locally approved certificates eligible for inclusion on the Eligible Training Provider List (ETPL)</a:t>
            </a:r>
          </a:p>
          <a:p>
            <a:pPr marL="685800" lvl="5" indent="-339725" algn="l">
              <a:spcBef>
                <a:spcPts val="600"/>
              </a:spcBef>
              <a:buClr>
                <a:srgbClr val="0070C0"/>
              </a:buClr>
              <a:buSzPct val="135000"/>
              <a:buFont typeface="Arial" panose="020B0604020202020204" pitchFamily="34" charset="0"/>
              <a:buChar char="•"/>
            </a:pPr>
            <a:r>
              <a:rPr lang="en-US" sz="2200" dirty="0"/>
              <a:t>CDCP CTE certificates with more than 48 instructional contact hours </a:t>
            </a:r>
          </a:p>
          <a:p>
            <a:pPr marL="685800" lvl="5" indent="-339725" algn="l">
              <a:spcBef>
                <a:spcPts val="600"/>
              </a:spcBef>
              <a:buClr>
                <a:srgbClr val="0070C0"/>
              </a:buClr>
              <a:buSzPct val="135000"/>
              <a:buFont typeface="Arial" panose="020B0604020202020204" pitchFamily="34" charset="0"/>
              <a:buChar char="•"/>
            </a:pPr>
            <a:r>
              <a:rPr lang="en-US" sz="2200" dirty="0"/>
              <a:t>Certificates that meet the minimum threshold for inclusion under Perkins</a:t>
            </a:r>
          </a:p>
          <a:p>
            <a:pPr marL="685800" lvl="5" indent="-339725" algn="l">
              <a:spcBef>
                <a:spcPts val="600"/>
              </a:spcBef>
              <a:buClr>
                <a:srgbClr val="0070C0"/>
              </a:buClr>
              <a:buSzPct val="135000"/>
              <a:buFont typeface="Arial" panose="020B0604020202020204" pitchFamily="34" charset="0"/>
              <a:buChar char="•"/>
            </a:pPr>
            <a:r>
              <a:rPr lang="en-US" sz="2200" dirty="0"/>
              <a:t>Certificates that meet the threshold for Title IV federal student aid</a:t>
            </a:r>
          </a:p>
          <a:p>
            <a:pPr marL="685800" lvl="5" indent="-339725" algn="l">
              <a:spcBef>
                <a:spcPts val="600"/>
              </a:spcBef>
              <a:buClr>
                <a:srgbClr val="0070C0"/>
              </a:buClr>
              <a:buSzPct val="135000"/>
              <a:buFont typeface="Arial" panose="020B0604020202020204" pitchFamily="34" charset="0"/>
              <a:buChar char="•"/>
            </a:pPr>
            <a:r>
              <a:rPr lang="en-US" sz="2200" dirty="0"/>
              <a:t>Workforce preparation (work readiness) or occupational safety certificates (e.g. OSHA or </a:t>
            </a:r>
            <a:r>
              <a:rPr lang="en-US" sz="2200" dirty="0" err="1"/>
              <a:t>Safeserve</a:t>
            </a:r>
            <a:r>
              <a:rPr lang="en-US" sz="2200" dirty="0"/>
              <a:t>) </a:t>
            </a:r>
            <a:r>
              <a:rPr lang="en-US" sz="2200" b="1" dirty="0"/>
              <a:t>ARE NOT</a:t>
            </a:r>
            <a:r>
              <a:rPr lang="en-US" sz="2200" dirty="0"/>
              <a:t> counted for completion under this metric</a:t>
            </a:r>
          </a:p>
          <a:p>
            <a:pPr marL="63500" lvl="5" indent="-63500" algn="l">
              <a:spcBef>
                <a:spcPts val="1200"/>
              </a:spcBef>
              <a:buClr>
                <a:srgbClr val="0070C0"/>
              </a:buClr>
              <a:buSzPct val="135000"/>
            </a:pPr>
            <a:r>
              <a:rPr lang="en-US" sz="2200" b="1" dirty="0">
                <a:solidFill>
                  <a:schemeClr val="tx1">
                    <a:lumMod val="65000"/>
                    <a:lumOff val="35000"/>
                  </a:schemeClr>
                </a:solidFill>
              </a:rPr>
              <a:t>Completion of any degree or for credit certificate over 6 units</a:t>
            </a:r>
          </a:p>
        </p:txBody>
      </p:sp>
    </p:spTree>
    <p:extLst>
      <p:ext uri="{BB962C8B-B14F-4D97-AF65-F5344CB8AC3E}">
        <p14:creationId xmlns:p14="http://schemas.microsoft.com/office/powerpoint/2010/main" val="321882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CF0D77-58C6-4D18-A4AD-63763AEBA77E}"/>
              </a:ext>
            </a:extLst>
          </p:cNvPr>
          <p:cNvSpPr txBox="1"/>
          <p:nvPr/>
        </p:nvSpPr>
        <p:spPr>
          <a:xfrm>
            <a:off x="0" y="2646145"/>
            <a:ext cx="12192000" cy="809324"/>
          </a:xfrm>
          <a:prstGeom prst="rect">
            <a:avLst/>
          </a:prstGeom>
        </p:spPr>
        <p:txBody>
          <a:bodyPr vert="horz" wrap="square" lIns="121920" tIns="60960" rIns="121920" bIns="60960" rtlCol="0">
            <a:normAutofit lnSpcReduction="10000"/>
          </a:bodyPr>
          <a:lstStyle/>
          <a:p>
            <a:pPr algn="ctr" defTabSz="1219170"/>
            <a:r>
              <a:rPr lang="en-US" sz="4800" b="1" dirty="0">
                <a:solidFill>
                  <a:srgbClr val="405461"/>
                </a:solidFill>
                <a:latin typeface="Calibri Light" panose="020F0302020204030204"/>
              </a:rPr>
              <a:t>Data Tools and Visualization</a:t>
            </a:r>
          </a:p>
        </p:txBody>
      </p:sp>
    </p:spTree>
    <p:extLst>
      <p:ext uri="{BB962C8B-B14F-4D97-AF65-F5344CB8AC3E}">
        <p14:creationId xmlns:p14="http://schemas.microsoft.com/office/powerpoint/2010/main" val="203488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0EFD01-427B-4B8E-80AC-C7FA1A1D3243}"/>
              </a:ext>
            </a:extLst>
          </p:cNvPr>
          <p:cNvSpPr/>
          <p:nvPr/>
        </p:nvSpPr>
        <p:spPr>
          <a:xfrm>
            <a:off x="590350" y="725883"/>
            <a:ext cx="11320380" cy="637932"/>
          </a:xfrm>
          <a:prstGeom prst="rect">
            <a:avLst/>
          </a:prstGeom>
        </p:spPr>
        <p:txBody>
          <a:bodyPr wrap="square">
            <a:spAutoFit/>
          </a:bodyPr>
          <a:lstStyle/>
          <a:p>
            <a:pPr defTabSz="1219170">
              <a:lnSpc>
                <a:spcPct val="107000"/>
              </a:lnSpc>
              <a:spcBef>
                <a:spcPts val="800"/>
              </a:spcBef>
            </a:pPr>
            <a:r>
              <a:rPr lang="en-US" sz="3467" b="1" dirty="0">
                <a:solidFill>
                  <a:srgbClr val="405461"/>
                </a:solidFill>
                <a:latin typeface="Calibri" panose="020F0502020204030204"/>
                <a:ea typeface="Calibri" panose="020F0502020204030204" pitchFamily="34" charset="0"/>
                <a:cs typeface="Calibri Light" panose="020F0302020204030204" pitchFamily="34" charset="0"/>
              </a:rPr>
              <a:t>Reporting Requirements:</a:t>
            </a:r>
          </a:p>
        </p:txBody>
      </p:sp>
      <p:sp>
        <p:nvSpPr>
          <p:cNvPr id="6" name="Rectangle 5">
            <a:extLst>
              <a:ext uri="{FF2B5EF4-FFF2-40B4-BE49-F238E27FC236}">
                <a16:creationId xmlns:a16="http://schemas.microsoft.com/office/drawing/2014/main" id="{33B215E2-868B-4748-A6F7-308352D47C09}"/>
              </a:ext>
            </a:extLst>
          </p:cNvPr>
          <p:cNvSpPr/>
          <p:nvPr/>
        </p:nvSpPr>
        <p:spPr>
          <a:xfrm flipV="1">
            <a:off x="693020" y="1302759"/>
            <a:ext cx="10608109" cy="60959"/>
          </a:xfrm>
          <a:prstGeom prst="rect">
            <a:avLst/>
          </a:prstGeom>
          <a:solidFill>
            <a:schemeClr val="bg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panose="020F0502020204030204"/>
            </a:endParaRPr>
          </a:p>
        </p:txBody>
      </p:sp>
      <p:sp>
        <p:nvSpPr>
          <p:cNvPr id="7" name="Rectangle 6">
            <a:extLst>
              <a:ext uri="{FF2B5EF4-FFF2-40B4-BE49-F238E27FC236}">
                <a16:creationId xmlns:a16="http://schemas.microsoft.com/office/drawing/2014/main" id="{43E84DD9-686E-433E-BF76-7860FF0F4C3C}"/>
              </a:ext>
            </a:extLst>
          </p:cNvPr>
          <p:cNvSpPr/>
          <p:nvPr/>
        </p:nvSpPr>
        <p:spPr>
          <a:xfrm>
            <a:off x="693021" y="1547209"/>
            <a:ext cx="10414534" cy="4154984"/>
          </a:xfrm>
          <a:prstGeom prst="rect">
            <a:avLst/>
          </a:prstGeom>
        </p:spPr>
        <p:txBody>
          <a:bodyPr wrap="square">
            <a:spAutoFit/>
          </a:bodyPr>
          <a:lstStyle/>
          <a:p>
            <a:pPr marL="625475" lvl="4" indent="-285750" algn="l">
              <a:spcBef>
                <a:spcPts val="1200"/>
              </a:spcBef>
              <a:buClr>
                <a:srgbClr val="0070C0"/>
              </a:buClr>
              <a:buSzPct val="135000"/>
              <a:buFont typeface="Arial" panose="020B0604020202020204" pitchFamily="34" charset="0"/>
              <a:buChar char="•"/>
            </a:pPr>
            <a:r>
              <a:rPr lang="en-US" sz="2600" b="1" dirty="0">
                <a:solidFill>
                  <a:srgbClr val="0070C0"/>
                </a:solidFill>
              </a:rPr>
              <a:t>2017/2018:</a:t>
            </a:r>
            <a:r>
              <a:rPr lang="en-US" sz="2600" dirty="0"/>
              <a:t> Quarterly Reporting into </a:t>
            </a:r>
            <a:r>
              <a:rPr lang="en-US" sz="2600" dirty="0" err="1"/>
              <a:t>TOPSPro</a:t>
            </a:r>
            <a:r>
              <a:rPr lang="en-US" sz="2600" dirty="0"/>
              <a:t> Enterprise for community college noncredit and K12 adult education institutions offering programs in the 7 AEBG program areas</a:t>
            </a:r>
          </a:p>
          <a:p>
            <a:pPr marL="625475" lvl="4" indent="-285750" algn="l">
              <a:spcBef>
                <a:spcPts val="1200"/>
              </a:spcBef>
              <a:buClr>
                <a:srgbClr val="0070C0"/>
              </a:buClr>
              <a:buSzPct val="135000"/>
              <a:buFont typeface="Arial" panose="020B0604020202020204" pitchFamily="34" charset="0"/>
              <a:buChar char="•"/>
            </a:pPr>
            <a:r>
              <a:rPr lang="en-US" sz="2600" b="1" dirty="0">
                <a:solidFill>
                  <a:srgbClr val="0070C0"/>
                </a:solidFill>
              </a:rPr>
              <a:t>2018/2019: </a:t>
            </a:r>
            <a:r>
              <a:rPr lang="en-US" sz="2600" dirty="0"/>
              <a:t>College data will be pulled directly from MIS for data matching and display in the </a:t>
            </a:r>
            <a:r>
              <a:rPr lang="en-US" sz="2600" dirty="0" err="1"/>
              <a:t>Launchboard</a:t>
            </a:r>
            <a:endParaRPr lang="en-US" sz="2600" dirty="0"/>
          </a:p>
          <a:p>
            <a:pPr marL="625475" lvl="4" indent="-285750" algn="l">
              <a:spcBef>
                <a:spcPts val="1200"/>
              </a:spcBef>
              <a:buClr>
                <a:srgbClr val="0070C0"/>
              </a:buClr>
              <a:buSzPct val="135000"/>
              <a:buFont typeface="Arial" panose="020B0604020202020204" pitchFamily="34" charset="0"/>
              <a:buChar char="•"/>
            </a:pPr>
            <a:r>
              <a:rPr lang="en-US" sz="2600" dirty="0"/>
              <a:t>Reporting and assessment guidelines stay the same for WIOA Title II funded programs (</a:t>
            </a:r>
            <a:r>
              <a:rPr lang="en-US" sz="2600" dirty="0" err="1"/>
              <a:t>TopsPro</a:t>
            </a:r>
            <a:r>
              <a:rPr lang="en-US" sz="2600" dirty="0"/>
              <a:t>, CASAS pre and post testing)</a:t>
            </a:r>
          </a:p>
          <a:p>
            <a:pPr marL="625475" lvl="4" indent="-285750" algn="l">
              <a:spcBef>
                <a:spcPts val="1200"/>
              </a:spcBef>
              <a:buClr>
                <a:srgbClr val="0070C0"/>
              </a:buClr>
              <a:buSzPct val="135000"/>
              <a:buFont typeface="Arial" panose="020B0604020202020204" pitchFamily="34" charset="0"/>
              <a:buChar char="•"/>
            </a:pPr>
            <a:r>
              <a:rPr lang="en-US" sz="2600" dirty="0"/>
              <a:t>New MIS elements aligning MIS to the AEBG reporting metrics and guidance (elements and coding) will be released in October</a:t>
            </a:r>
          </a:p>
        </p:txBody>
      </p:sp>
    </p:spTree>
    <p:extLst>
      <p:ext uri="{BB962C8B-B14F-4D97-AF65-F5344CB8AC3E}">
        <p14:creationId xmlns:p14="http://schemas.microsoft.com/office/powerpoint/2010/main" val="67047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0EFD01-427B-4B8E-80AC-C7FA1A1D3243}"/>
              </a:ext>
            </a:extLst>
          </p:cNvPr>
          <p:cNvSpPr/>
          <p:nvPr/>
        </p:nvSpPr>
        <p:spPr>
          <a:xfrm>
            <a:off x="397844" y="273496"/>
            <a:ext cx="6205086" cy="663195"/>
          </a:xfrm>
          <a:prstGeom prst="rect">
            <a:avLst/>
          </a:prstGeom>
        </p:spPr>
        <p:txBody>
          <a:bodyPr wrap="square">
            <a:spAutoFit/>
          </a:bodyPr>
          <a:lstStyle/>
          <a:p>
            <a:pPr defTabSz="1219170">
              <a:lnSpc>
                <a:spcPct val="107000"/>
              </a:lnSpc>
              <a:spcBef>
                <a:spcPts val="800"/>
              </a:spcBef>
            </a:pPr>
            <a:r>
              <a:rPr lang="en-US" sz="3467" b="1" dirty="0">
                <a:solidFill>
                  <a:srgbClr val="405461"/>
                </a:solidFill>
                <a:latin typeface="Calibri" panose="020F0502020204030204"/>
                <a:ea typeface="Calibri" panose="020F0502020204030204" pitchFamily="34" charset="0"/>
                <a:cs typeface="Calibri Light" panose="020F0302020204030204" pitchFamily="34" charset="0"/>
              </a:rPr>
              <a:t>Data System </a:t>
            </a:r>
            <a:r>
              <a:rPr lang="en-US" sz="3467" b="1" dirty="0">
                <a:solidFill>
                  <a:schemeClr val="tx1">
                    <a:lumMod val="60000"/>
                    <a:lumOff val="40000"/>
                  </a:schemeClr>
                </a:solidFill>
                <a:latin typeface="Calibri" panose="020F0502020204030204"/>
                <a:ea typeface="Calibri" panose="020F0502020204030204" pitchFamily="34" charset="0"/>
                <a:cs typeface="Calibri Light" panose="020F0302020204030204" pitchFamily="34" charset="0"/>
              </a:rPr>
              <a:t>(2018/19)</a:t>
            </a:r>
          </a:p>
        </p:txBody>
      </p:sp>
      <p:sp>
        <p:nvSpPr>
          <p:cNvPr id="6" name="Rectangle 5">
            <a:extLst>
              <a:ext uri="{FF2B5EF4-FFF2-40B4-BE49-F238E27FC236}">
                <a16:creationId xmlns:a16="http://schemas.microsoft.com/office/drawing/2014/main" id="{33B215E2-868B-4748-A6F7-308352D47C09}"/>
              </a:ext>
            </a:extLst>
          </p:cNvPr>
          <p:cNvSpPr/>
          <p:nvPr/>
        </p:nvSpPr>
        <p:spPr>
          <a:xfrm>
            <a:off x="500515" y="824705"/>
            <a:ext cx="8508732" cy="45719"/>
          </a:xfrm>
          <a:prstGeom prst="rect">
            <a:avLst/>
          </a:prstGeom>
          <a:solidFill>
            <a:schemeClr val="bg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panose="020F0502020204030204"/>
            </a:endParaRPr>
          </a:p>
        </p:txBody>
      </p:sp>
      <p:sp>
        <p:nvSpPr>
          <p:cNvPr id="11" name="Rectangle 10">
            <a:extLst>
              <a:ext uri="{FF2B5EF4-FFF2-40B4-BE49-F238E27FC236}">
                <a16:creationId xmlns:a16="http://schemas.microsoft.com/office/drawing/2014/main" id="{179C3F61-3F30-48A7-8898-53A0A435F5E8}"/>
              </a:ext>
            </a:extLst>
          </p:cNvPr>
          <p:cNvSpPr/>
          <p:nvPr/>
        </p:nvSpPr>
        <p:spPr>
          <a:xfrm>
            <a:off x="397844" y="1161401"/>
            <a:ext cx="3846897" cy="520463"/>
          </a:xfrm>
          <a:prstGeom prst="rect">
            <a:avLst/>
          </a:prstGeom>
        </p:spPr>
        <p:txBody>
          <a:bodyPr wrap="square">
            <a:spAutoFit/>
          </a:bodyPr>
          <a:lstStyle/>
          <a:p>
            <a:pPr defTabSz="1219170">
              <a:lnSpc>
                <a:spcPct val="107000"/>
              </a:lnSpc>
              <a:spcBef>
                <a:spcPts val="800"/>
              </a:spcBef>
            </a:pPr>
            <a:r>
              <a:rPr lang="en-US" sz="2600" b="1" dirty="0">
                <a:solidFill>
                  <a:srgbClr val="405461"/>
                </a:solidFill>
                <a:latin typeface="Calibri" panose="020F0502020204030204"/>
                <a:ea typeface="Calibri" panose="020F0502020204030204" pitchFamily="34" charset="0"/>
                <a:cs typeface="Calibri Light" panose="020F0302020204030204" pitchFamily="34" charset="0"/>
              </a:rPr>
              <a:t>Quarterly Data Collection</a:t>
            </a:r>
          </a:p>
        </p:txBody>
      </p:sp>
      <p:sp>
        <p:nvSpPr>
          <p:cNvPr id="2" name="Oval 1">
            <a:extLst>
              <a:ext uri="{FF2B5EF4-FFF2-40B4-BE49-F238E27FC236}">
                <a16:creationId xmlns:a16="http://schemas.microsoft.com/office/drawing/2014/main" id="{31529ABA-A6E3-45F9-A58D-9464B4AF0FBD}"/>
              </a:ext>
            </a:extLst>
          </p:cNvPr>
          <p:cNvSpPr/>
          <p:nvPr/>
        </p:nvSpPr>
        <p:spPr>
          <a:xfrm>
            <a:off x="2387065" y="1675766"/>
            <a:ext cx="1703672" cy="76039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lumMod val="95000"/>
                  </a:schemeClr>
                </a:solidFill>
              </a:rPr>
              <a:t>TOPSPro</a:t>
            </a:r>
            <a:endParaRPr lang="en-US" b="1" dirty="0">
              <a:solidFill>
                <a:schemeClr val="bg1">
                  <a:lumMod val="95000"/>
                </a:schemeClr>
              </a:solidFill>
            </a:endParaRPr>
          </a:p>
          <a:p>
            <a:pPr algn="ctr"/>
            <a:r>
              <a:rPr lang="en-US" b="1" dirty="0">
                <a:solidFill>
                  <a:schemeClr val="bg1">
                    <a:lumMod val="95000"/>
                  </a:schemeClr>
                </a:solidFill>
              </a:rPr>
              <a:t>Enterprise</a:t>
            </a:r>
          </a:p>
        </p:txBody>
      </p:sp>
      <p:sp>
        <p:nvSpPr>
          <p:cNvPr id="14" name="Oval 13">
            <a:extLst>
              <a:ext uri="{FF2B5EF4-FFF2-40B4-BE49-F238E27FC236}">
                <a16:creationId xmlns:a16="http://schemas.microsoft.com/office/drawing/2014/main" id="{5DAF9DD0-338A-4C99-90FF-DE9A4E8BBE75}"/>
              </a:ext>
            </a:extLst>
          </p:cNvPr>
          <p:cNvSpPr/>
          <p:nvPr/>
        </p:nvSpPr>
        <p:spPr>
          <a:xfrm>
            <a:off x="4315326" y="1675766"/>
            <a:ext cx="1703672" cy="76039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schemeClr>
                </a:solidFill>
              </a:rPr>
              <a:t>CO MIS System</a:t>
            </a:r>
          </a:p>
        </p:txBody>
      </p:sp>
      <p:sp>
        <p:nvSpPr>
          <p:cNvPr id="15" name="Rectangle 14">
            <a:extLst>
              <a:ext uri="{FF2B5EF4-FFF2-40B4-BE49-F238E27FC236}">
                <a16:creationId xmlns:a16="http://schemas.microsoft.com/office/drawing/2014/main" id="{3353E654-4EDB-4EC0-853F-F5B6655D6827}"/>
              </a:ext>
            </a:extLst>
          </p:cNvPr>
          <p:cNvSpPr/>
          <p:nvPr/>
        </p:nvSpPr>
        <p:spPr>
          <a:xfrm>
            <a:off x="397844" y="2555191"/>
            <a:ext cx="2326105" cy="520463"/>
          </a:xfrm>
          <a:prstGeom prst="rect">
            <a:avLst/>
          </a:prstGeom>
        </p:spPr>
        <p:txBody>
          <a:bodyPr wrap="square">
            <a:spAutoFit/>
          </a:bodyPr>
          <a:lstStyle/>
          <a:p>
            <a:pPr defTabSz="1219170">
              <a:lnSpc>
                <a:spcPct val="107000"/>
              </a:lnSpc>
              <a:spcBef>
                <a:spcPts val="800"/>
              </a:spcBef>
            </a:pPr>
            <a:r>
              <a:rPr lang="en-US" sz="2600" b="1" dirty="0">
                <a:solidFill>
                  <a:srgbClr val="405461"/>
                </a:solidFill>
                <a:latin typeface="Calibri" panose="020F0502020204030204"/>
                <a:ea typeface="Calibri" panose="020F0502020204030204" pitchFamily="34" charset="0"/>
                <a:cs typeface="Calibri Light" panose="020F0302020204030204" pitchFamily="34" charset="0"/>
              </a:rPr>
              <a:t>Data Matching</a:t>
            </a:r>
          </a:p>
        </p:txBody>
      </p:sp>
      <p:sp>
        <p:nvSpPr>
          <p:cNvPr id="16" name="Oval 15">
            <a:extLst>
              <a:ext uri="{FF2B5EF4-FFF2-40B4-BE49-F238E27FC236}">
                <a16:creationId xmlns:a16="http://schemas.microsoft.com/office/drawing/2014/main" id="{B887E72E-8C00-4EAA-B929-743DA4FE3563}"/>
              </a:ext>
            </a:extLst>
          </p:cNvPr>
          <p:cNvSpPr/>
          <p:nvPr/>
        </p:nvSpPr>
        <p:spPr>
          <a:xfrm>
            <a:off x="2387065" y="3063457"/>
            <a:ext cx="1703672" cy="76039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schemeClr>
                </a:solidFill>
              </a:rPr>
              <a:t>K12 AE</a:t>
            </a:r>
          </a:p>
          <a:p>
            <a:pPr algn="ctr"/>
            <a:r>
              <a:rPr lang="en-US" b="1" dirty="0">
                <a:solidFill>
                  <a:schemeClr val="bg1">
                    <a:lumMod val="95000"/>
                  </a:schemeClr>
                </a:solidFill>
              </a:rPr>
              <a:t>Students</a:t>
            </a:r>
          </a:p>
        </p:txBody>
      </p:sp>
      <p:sp>
        <p:nvSpPr>
          <p:cNvPr id="17" name="Oval 16">
            <a:extLst>
              <a:ext uri="{FF2B5EF4-FFF2-40B4-BE49-F238E27FC236}">
                <a16:creationId xmlns:a16="http://schemas.microsoft.com/office/drawing/2014/main" id="{5E76DF08-E666-4145-A195-E8DD18B2E124}"/>
              </a:ext>
            </a:extLst>
          </p:cNvPr>
          <p:cNvSpPr/>
          <p:nvPr/>
        </p:nvSpPr>
        <p:spPr>
          <a:xfrm>
            <a:off x="4315326" y="3063457"/>
            <a:ext cx="1703672" cy="76039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schemeClr>
                </a:solidFill>
              </a:rPr>
              <a:t>College MIS Data</a:t>
            </a:r>
          </a:p>
        </p:txBody>
      </p:sp>
      <p:sp>
        <p:nvSpPr>
          <p:cNvPr id="18" name="Oval 17">
            <a:extLst>
              <a:ext uri="{FF2B5EF4-FFF2-40B4-BE49-F238E27FC236}">
                <a16:creationId xmlns:a16="http://schemas.microsoft.com/office/drawing/2014/main" id="{15F812F3-8B0C-410B-A443-895650FC7993}"/>
              </a:ext>
            </a:extLst>
          </p:cNvPr>
          <p:cNvSpPr/>
          <p:nvPr/>
        </p:nvSpPr>
        <p:spPr>
          <a:xfrm>
            <a:off x="6243587" y="3063457"/>
            <a:ext cx="1703672" cy="76039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schemeClr>
                </a:solidFill>
              </a:rPr>
              <a:t>EDD Wage</a:t>
            </a:r>
          </a:p>
          <a:p>
            <a:pPr algn="ctr"/>
            <a:r>
              <a:rPr lang="en-US" b="1" dirty="0">
                <a:solidFill>
                  <a:schemeClr val="bg1">
                    <a:lumMod val="95000"/>
                  </a:schemeClr>
                </a:solidFill>
              </a:rPr>
              <a:t>File</a:t>
            </a:r>
          </a:p>
        </p:txBody>
      </p:sp>
      <p:sp>
        <p:nvSpPr>
          <p:cNvPr id="19" name="Oval 18">
            <a:extLst>
              <a:ext uri="{FF2B5EF4-FFF2-40B4-BE49-F238E27FC236}">
                <a16:creationId xmlns:a16="http://schemas.microsoft.com/office/drawing/2014/main" id="{5FC6BD34-EF9E-4C73-B3AD-19E4DED7337B}"/>
              </a:ext>
            </a:extLst>
          </p:cNvPr>
          <p:cNvSpPr/>
          <p:nvPr/>
        </p:nvSpPr>
        <p:spPr>
          <a:xfrm>
            <a:off x="8171848" y="3063457"/>
            <a:ext cx="1703672" cy="76039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schemeClr>
                </a:solidFill>
              </a:rPr>
              <a:t>HS </a:t>
            </a:r>
            <a:r>
              <a:rPr lang="en-US" b="1" dirty="0" err="1">
                <a:solidFill>
                  <a:schemeClr val="bg1">
                    <a:lumMod val="95000"/>
                  </a:schemeClr>
                </a:solidFill>
              </a:rPr>
              <a:t>Equiv</a:t>
            </a:r>
            <a:endParaRPr lang="en-US" b="1" dirty="0">
              <a:solidFill>
                <a:schemeClr val="bg1">
                  <a:lumMod val="95000"/>
                </a:schemeClr>
              </a:solidFill>
            </a:endParaRPr>
          </a:p>
          <a:p>
            <a:pPr algn="ctr"/>
            <a:r>
              <a:rPr lang="en-US" b="1" dirty="0">
                <a:solidFill>
                  <a:schemeClr val="bg1">
                    <a:lumMod val="95000"/>
                  </a:schemeClr>
                </a:solidFill>
              </a:rPr>
              <a:t>Test Data</a:t>
            </a:r>
          </a:p>
        </p:txBody>
      </p:sp>
      <p:sp>
        <p:nvSpPr>
          <p:cNvPr id="20" name="Rectangle 19">
            <a:extLst>
              <a:ext uri="{FF2B5EF4-FFF2-40B4-BE49-F238E27FC236}">
                <a16:creationId xmlns:a16="http://schemas.microsoft.com/office/drawing/2014/main" id="{789DFD00-72BA-4EA0-978C-2B0CFFDC115E}"/>
              </a:ext>
            </a:extLst>
          </p:cNvPr>
          <p:cNvSpPr/>
          <p:nvPr/>
        </p:nvSpPr>
        <p:spPr>
          <a:xfrm>
            <a:off x="397844" y="4002649"/>
            <a:ext cx="3615891" cy="520463"/>
          </a:xfrm>
          <a:prstGeom prst="rect">
            <a:avLst/>
          </a:prstGeom>
        </p:spPr>
        <p:txBody>
          <a:bodyPr wrap="square">
            <a:spAutoFit/>
          </a:bodyPr>
          <a:lstStyle/>
          <a:p>
            <a:pPr defTabSz="1219170">
              <a:lnSpc>
                <a:spcPct val="107000"/>
              </a:lnSpc>
              <a:spcBef>
                <a:spcPts val="800"/>
              </a:spcBef>
            </a:pPr>
            <a:r>
              <a:rPr lang="en-US" sz="2600" b="1" dirty="0">
                <a:solidFill>
                  <a:srgbClr val="405461"/>
                </a:solidFill>
                <a:latin typeface="Calibri" panose="020F0502020204030204"/>
                <a:ea typeface="Calibri" panose="020F0502020204030204" pitchFamily="34" charset="0"/>
                <a:cs typeface="Calibri Light" panose="020F0302020204030204" pitchFamily="34" charset="0"/>
              </a:rPr>
              <a:t>Data Visualization</a:t>
            </a:r>
          </a:p>
        </p:txBody>
      </p:sp>
      <p:sp>
        <p:nvSpPr>
          <p:cNvPr id="21" name="Oval 20">
            <a:extLst>
              <a:ext uri="{FF2B5EF4-FFF2-40B4-BE49-F238E27FC236}">
                <a16:creationId xmlns:a16="http://schemas.microsoft.com/office/drawing/2014/main" id="{6EA8685A-DB8B-47CC-91D0-BD164DBF54E7}"/>
              </a:ext>
            </a:extLst>
          </p:cNvPr>
          <p:cNvSpPr/>
          <p:nvPr/>
        </p:nvSpPr>
        <p:spPr>
          <a:xfrm>
            <a:off x="2387065" y="4510915"/>
            <a:ext cx="2117558" cy="109098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schemeClr>
                </a:solidFill>
              </a:rPr>
              <a:t>LaunchBoard Adult </a:t>
            </a:r>
            <a:r>
              <a:rPr lang="en-US" b="1" dirty="0" err="1">
                <a:solidFill>
                  <a:schemeClr val="bg1">
                    <a:lumMod val="95000"/>
                  </a:schemeClr>
                </a:solidFill>
              </a:rPr>
              <a:t>Educ</a:t>
            </a:r>
            <a:r>
              <a:rPr lang="en-US" b="1" dirty="0">
                <a:solidFill>
                  <a:schemeClr val="bg1">
                    <a:lumMod val="95000"/>
                  </a:schemeClr>
                </a:solidFill>
              </a:rPr>
              <a:t> Data Tab</a:t>
            </a:r>
          </a:p>
        </p:txBody>
      </p:sp>
      <p:sp>
        <p:nvSpPr>
          <p:cNvPr id="25" name="Oval 24">
            <a:extLst>
              <a:ext uri="{FF2B5EF4-FFF2-40B4-BE49-F238E27FC236}">
                <a16:creationId xmlns:a16="http://schemas.microsoft.com/office/drawing/2014/main" id="{700D9537-EDFC-4455-8AE5-A434D6D81F38}"/>
              </a:ext>
            </a:extLst>
          </p:cNvPr>
          <p:cNvSpPr/>
          <p:nvPr/>
        </p:nvSpPr>
        <p:spPr>
          <a:xfrm>
            <a:off x="10100109" y="3052371"/>
            <a:ext cx="1703672" cy="760396"/>
          </a:xfrm>
          <a:prstGeom prst="ellipse">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schemeClr>
                </a:solidFill>
              </a:rPr>
              <a:t>DAS</a:t>
            </a:r>
          </a:p>
        </p:txBody>
      </p:sp>
    </p:spTree>
    <p:extLst>
      <p:ext uri="{BB962C8B-B14F-4D97-AF65-F5344CB8AC3E}">
        <p14:creationId xmlns:p14="http://schemas.microsoft.com/office/powerpoint/2010/main" val="221098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E50A1B-D0EA-4E20-A7F5-43478858D084}"/>
              </a:ext>
            </a:extLst>
          </p:cNvPr>
          <p:cNvPicPr>
            <a:picLocks noChangeAspect="1"/>
          </p:cNvPicPr>
          <p:nvPr/>
        </p:nvPicPr>
        <p:blipFill rotWithShape="1">
          <a:blip r:embed="rId2">
            <a:extLst>
              <a:ext uri="{28A0092B-C50C-407E-A947-70E740481C1C}">
                <a14:useLocalDpi xmlns:a14="http://schemas.microsoft.com/office/drawing/2010/main" val="0"/>
              </a:ext>
            </a:extLst>
          </a:blip>
          <a:srcRect t="9597"/>
          <a:stretch/>
        </p:blipFill>
        <p:spPr>
          <a:xfrm>
            <a:off x="1105949" y="1183906"/>
            <a:ext cx="9898705" cy="4533499"/>
          </a:xfrm>
          <a:prstGeom prst="rect">
            <a:avLst/>
          </a:prstGeom>
        </p:spPr>
      </p:pic>
      <p:sp>
        <p:nvSpPr>
          <p:cNvPr id="4" name="Rectangle 3">
            <a:extLst>
              <a:ext uri="{FF2B5EF4-FFF2-40B4-BE49-F238E27FC236}">
                <a16:creationId xmlns:a16="http://schemas.microsoft.com/office/drawing/2014/main" id="{DC8D2D6F-0208-4145-90B0-EFA2FA02536C}"/>
              </a:ext>
            </a:extLst>
          </p:cNvPr>
          <p:cNvSpPr/>
          <p:nvPr/>
        </p:nvSpPr>
        <p:spPr>
          <a:xfrm>
            <a:off x="4309921" y="523752"/>
            <a:ext cx="3490762" cy="586314"/>
          </a:xfrm>
          <a:prstGeom prst="rect">
            <a:avLst/>
          </a:prstGeom>
        </p:spPr>
        <p:txBody>
          <a:bodyPr wrap="square">
            <a:spAutoFit/>
          </a:bodyPr>
          <a:lstStyle/>
          <a:p>
            <a:pPr defTabSz="1219170">
              <a:lnSpc>
                <a:spcPct val="107000"/>
              </a:lnSpc>
              <a:spcBef>
                <a:spcPts val="800"/>
              </a:spcBef>
            </a:pPr>
            <a:r>
              <a:rPr lang="en-US" sz="3000" b="1" dirty="0">
                <a:solidFill>
                  <a:srgbClr val="405461"/>
                </a:solidFill>
                <a:latin typeface="Calibri" panose="020F0502020204030204"/>
                <a:ea typeface="Calibri" panose="020F0502020204030204" pitchFamily="34" charset="0"/>
                <a:cs typeface="Calibri Light" panose="020F0302020204030204" pitchFamily="34" charset="0"/>
              </a:rPr>
              <a:t>Annual Data Process</a:t>
            </a:r>
            <a:endParaRPr lang="en-US" sz="3000" b="1" dirty="0">
              <a:solidFill>
                <a:schemeClr val="tx1">
                  <a:lumMod val="60000"/>
                  <a:lumOff val="40000"/>
                </a:schemeClr>
              </a:solidFill>
              <a:latin typeface="Calibri" panose="020F0502020204030204"/>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21775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9E907-9CE9-4870-B324-F714F3D5924B}"/>
              </a:ext>
            </a:extLst>
          </p:cNvPr>
          <p:cNvSpPr txBox="1">
            <a:spLocks/>
          </p:cNvSpPr>
          <p:nvPr/>
        </p:nvSpPr>
        <p:spPr>
          <a:xfrm>
            <a:off x="438903" y="615968"/>
            <a:ext cx="9359615" cy="590315"/>
          </a:xfrm>
          <a:prstGeom prst="rect">
            <a:avLst/>
          </a:prstGeom>
        </p:spPr>
        <p:txBody>
          <a:bodyPr/>
          <a:lstStyle>
            <a:lvl1pPr marL="0" indent="0" algn="l" defTabSz="914377" rtl="0" eaLnBrk="1" latinLnBrk="0" hangingPunct="1">
              <a:lnSpc>
                <a:spcPct val="90000"/>
              </a:lnSpc>
              <a:spcBef>
                <a:spcPts val="1000"/>
              </a:spcBef>
              <a:buFontTx/>
              <a:buNone/>
              <a:defRPr sz="2800" b="1"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1"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1"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12" dirty="0">
                <a:solidFill>
                  <a:schemeClr val="accent2">
                    <a:lumMod val="75000"/>
                  </a:schemeClr>
                </a:solidFill>
                <a:latin typeface="Helvetica" panose="020B0604020202020204" pitchFamily="34" charset="0"/>
                <a:cs typeface="Helvetica" panose="020B0604020202020204" pitchFamily="34" charset="0"/>
              </a:rPr>
              <a:t>LaunchBoard Adult Education Data Scope/Timeline</a:t>
            </a:r>
          </a:p>
        </p:txBody>
      </p:sp>
      <p:cxnSp>
        <p:nvCxnSpPr>
          <p:cNvPr id="3" name="Straight Connector 2">
            <a:extLst>
              <a:ext uri="{FF2B5EF4-FFF2-40B4-BE49-F238E27FC236}">
                <a16:creationId xmlns:a16="http://schemas.microsoft.com/office/drawing/2014/main" id="{47F77503-C454-4A78-8E31-FC7F10CF8E16}"/>
              </a:ext>
            </a:extLst>
          </p:cNvPr>
          <p:cNvCxnSpPr>
            <a:cxnSpLocks/>
          </p:cNvCxnSpPr>
          <p:nvPr/>
        </p:nvCxnSpPr>
        <p:spPr>
          <a:xfrm>
            <a:off x="519385" y="1030065"/>
            <a:ext cx="10501542"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5" name="Rectangle 4">
            <a:extLst>
              <a:ext uri="{FF2B5EF4-FFF2-40B4-BE49-F238E27FC236}">
                <a16:creationId xmlns:a16="http://schemas.microsoft.com/office/drawing/2014/main" id="{593C5771-479F-4E30-943C-5A7D9FDA7878}"/>
              </a:ext>
            </a:extLst>
          </p:cNvPr>
          <p:cNvSpPr/>
          <p:nvPr/>
        </p:nvSpPr>
        <p:spPr>
          <a:xfrm>
            <a:off x="721895" y="1373910"/>
            <a:ext cx="11049802" cy="3243196"/>
          </a:xfrm>
          <a:prstGeom prst="rect">
            <a:avLst/>
          </a:prstGeom>
        </p:spPr>
        <p:txBody>
          <a:bodyPr wrap="square">
            <a:spAutoFit/>
          </a:bodyPr>
          <a:lstStyle/>
          <a:p>
            <a:pPr marL="401822" indent="-401822" defTabSz="561434">
              <a:lnSpc>
                <a:spcPct val="107000"/>
              </a:lnSpc>
              <a:spcBef>
                <a:spcPts val="844"/>
              </a:spcBef>
              <a:buClr>
                <a:srgbClr val="2F5496"/>
              </a:buClr>
              <a:buSzPct val="140000"/>
              <a:buFont typeface="Arial" panose="020B0604020202020204" pitchFamily="34" charset="0"/>
              <a:buChar char="•"/>
            </a:pPr>
            <a:r>
              <a:rPr lang="en-US" sz="2800" dirty="0">
                <a:solidFill>
                  <a:srgbClr val="C00000"/>
                </a:solidFill>
                <a:ea typeface="Calibri" panose="020F0502020204030204" pitchFamily="34" charset="0"/>
                <a:cs typeface="Calibri Light" panose="020F0302020204030204" pitchFamily="34" charset="0"/>
              </a:rPr>
              <a:t>Comprehensive consortium &amp; member data</a:t>
            </a:r>
          </a:p>
          <a:p>
            <a:pPr marL="401822" indent="-401822" defTabSz="561434">
              <a:lnSpc>
                <a:spcPct val="107000"/>
              </a:lnSpc>
              <a:spcBef>
                <a:spcPts val="633"/>
              </a:spcBef>
              <a:buClr>
                <a:srgbClr val="2F5496"/>
              </a:buClr>
              <a:buSzPct val="140000"/>
              <a:buFont typeface="Arial" panose="020B0604020202020204" pitchFamily="34" charset="0"/>
              <a:buChar char="•"/>
            </a:pPr>
            <a:r>
              <a:rPr lang="en-US" sz="2800" dirty="0">
                <a:solidFill>
                  <a:srgbClr val="C00000"/>
                </a:solidFill>
                <a:ea typeface="Calibri" panose="020F0502020204030204" pitchFamily="34" charset="0"/>
                <a:cs typeface="Calibri Light" panose="020F0302020204030204" pitchFamily="34" charset="0"/>
              </a:rPr>
              <a:t>Disaggregated program, demographics, barriers and other criteria</a:t>
            </a:r>
          </a:p>
          <a:p>
            <a:pPr marL="401822" indent="-401822" defTabSz="561434">
              <a:lnSpc>
                <a:spcPct val="107000"/>
              </a:lnSpc>
              <a:spcBef>
                <a:spcPts val="633"/>
              </a:spcBef>
              <a:buClr>
                <a:srgbClr val="2F5496"/>
              </a:buClr>
              <a:buSzPct val="140000"/>
              <a:buFont typeface="Arial" panose="020B0604020202020204" pitchFamily="34" charset="0"/>
              <a:buChar char="•"/>
            </a:pPr>
            <a:r>
              <a:rPr lang="en-US" sz="2800" dirty="0">
                <a:solidFill>
                  <a:srgbClr val="C00000"/>
                </a:solidFill>
                <a:ea typeface="Calibri" panose="020F0502020204030204" pitchFamily="34" charset="0"/>
                <a:cs typeface="Calibri Light" panose="020F0302020204030204" pitchFamily="34" charset="0"/>
              </a:rPr>
              <a:t>Current build includes 57 student, course taking &amp; outcome metrics</a:t>
            </a:r>
          </a:p>
          <a:p>
            <a:pPr marL="401822" indent="-401822" defTabSz="561434">
              <a:lnSpc>
                <a:spcPct val="107000"/>
              </a:lnSpc>
              <a:spcBef>
                <a:spcPts val="633"/>
              </a:spcBef>
              <a:buClr>
                <a:srgbClr val="2F5496"/>
              </a:buClr>
              <a:buSzPct val="140000"/>
              <a:buFont typeface="Arial" panose="020B0604020202020204" pitchFamily="34" charset="0"/>
              <a:buChar char="•"/>
            </a:pPr>
            <a:r>
              <a:rPr lang="en-US" sz="2800" dirty="0">
                <a:solidFill>
                  <a:srgbClr val="C00000"/>
                </a:solidFill>
                <a:ea typeface="Calibri" panose="020F0502020204030204" pitchFamily="34" charset="0"/>
                <a:cs typeface="Calibri Light" panose="020F0302020204030204" pitchFamily="34" charset="0"/>
              </a:rPr>
              <a:t>Conducting test matching of TE, MIS and other data sources Fall 2017</a:t>
            </a:r>
          </a:p>
          <a:p>
            <a:pPr marL="401822" indent="-401822" defTabSz="561434">
              <a:lnSpc>
                <a:spcPct val="107000"/>
              </a:lnSpc>
              <a:spcBef>
                <a:spcPts val="633"/>
              </a:spcBef>
              <a:buClr>
                <a:srgbClr val="2F5496"/>
              </a:buClr>
              <a:buSzPct val="140000"/>
              <a:buFont typeface="Arial" panose="020B0604020202020204" pitchFamily="34" charset="0"/>
              <a:buChar char="•"/>
            </a:pPr>
            <a:r>
              <a:rPr lang="en-US" sz="2800" dirty="0">
                <a:solidFill>
                  <a:srgbClr val="C00000"/>
                </a:solidFill>
                <a:ea typeface="Calibri" panose="020F0502020204030204" pitchFamily="34" charset="0"/>
                <a:cs typeface="Calibri Light" panose="020F0302020204030204" pitchFamily="34" charset="0"/>
              </a:rPr>
              <a:t>Available to consortia Spring 2018</a:t>
            </a:r>
          </a:p>
          <a:p>
            <a:pPr marL="401822" indent="-401822" defTabSz="561434">
              <a:lnSpc>
                <a:spcPct val="107000"/>
              </a:lnSpc>
              <a:spcBef>
                <a:spcPts val="633"/>
              </a:spcBef>
              <a:buClr>
                <a:srgbClr val="2F5496"/>
              </a:buClr>
              <a:buSzPct val="140000"/>
              <a:buFont typeface="Arial" panose="020B0604020202020204" pitchFamily="34" charset="0"/>
              <a:buChar char="•"/>
            </a:pPr>
            <a:r>
              <a:rPr lang="en-US" sz="2800" dirty="0">
                <a:solidFill>
                  <a:srgbClr val="C00000"/>
                </a:solidFill>
                <a:ea typeface="Calibri" panose="020F0502020204030204" pitchFamily="34" charset="0"/>
                <a:cs typeface="Calibri Light" panose="020F0302020204030204" pitchFamily="34" charset="0"/>
              </a:rPr>
              <a:t>Regional training on tools and how to use the data</a:t>
            </a:r>
            <a:endParaRPr lang="en-US" sz="2800" dirty="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55229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9E907-9CE9-4870-B324-F714F3D5924B}"/>
              </a:ext>
            </a:extLst>
          </p:cNvPr>
          <p:cNvSpPr txBox="1">
            <a:spLocks/>
          </p:cNvSpPr>
          <p:nvPr/>
        </p:nvSpPr>
        <p:spPr>
          <a:xfrm>
            <a:off x="438903" y="615968"/>
            <a:ext cx="9359615" cy="590315"/>
          </a:xfrm>
          <a:prstGeom prst="rect">
            <a:avLst/>
          </a:prstGeom>
        </p:spPr>
        <p:txBody>
          <a:bodyPr/>
          <a:lstStyle>
            <a:lvl1pPr marL="0" indent="0" algn="l" defTabSz="914377" rtl="0" eaLnBrk="1" latinLnBrk="0" hangingPunct="1">
              <a:lnSpc>
                <a:spcPct val="90000"/>
              </a:lnSpc>
              <a:spcBef>
                <a:spcPts val="1000"/>
              </a:spcBef>
              <a:buFontTx/>
              <a:buNone/>
              <a:defRPr sz="2800" b="1"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1"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1"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12" dirty="0">
                <a:solidFill>
                  <a:schemeClr val="accent2">
                    <a:lumMod val="75000"/>
                  </a:schemeClr>
                </a:solidFill>
                <a:latin typeface="Helvetica" panose="020B0604020202020204" pitchFamily="34" charset="0"/>
                <a:cs typeface="Helvetica" panose="020B0604020202020204" pitchFamily="34" charset="0"/>
              </a:rPr>
              <a:t>Other Activities in 2017/2018</a:t>
            </a:r>
          </a:p>
        </p:txBody>
      </p:sp>
      <p:cxnSp>
        <p:nvCxnSpPr>
          <p:cNvPr id="3" name="Straight Connector 2">
            <a:extLst>
              <a:ext uri="{FF2B5EF4-FFF2-40B4-BE49-F238E27FC236}">
                <a16:creationId xmlns:a16="http://schemas.microsoft.com/office/drawing/2014/main" id="{47F77503-C454-4A78-8E31-FC7F10CF8E16}"/>
              </a:ext>
            </a:extLst>
          </p:cNvPr>
          <p:cNvCxnSpPr>
            <a:cxnSpLocks/>
          </p:cNvCxnSpPr>
          <p:nvPr/>
        </p:nvCxnSpPr>
        <p:spPr>
          <a:xfrm>
            <a:off x="519385" y="1030065"/>
            <a:ext cx="10501542"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a16="http://schemas.microsoft.com/office/drawing/2014/main" id="{E82ABBF0-DB99-40A3-95FC-E8F744B6C880}"/>
              </a:ext>
            </a:extLst>
          </p:cNvPr>
          <p:cNvSpPr/>
          <p:nvPr/>
        </p:nvSpPr>
        <p:spPr>
          <a:xfrm>
            <a:off x="1071166" y="1303435"/>
            <a:ext cx="9776507" cy="3166251"/>
          </a:xfrm>
          <a:prstGeom prst="rect">
            <a:avLst/>
          </a:prstGeom>
        </p:spPr>
        <p:txBody>
          <a:bodyPr wrap="square">
            <a:spAutoFit/>
          </a:bodyPr>
          <a:lstStyle/>
          <a:p>
            <a:pPr marL="401822" indent="-401822" defTabSz="561434">
              <a:lnSpc>
                <a:spcPct val="107000"/>
              </a:lnSpc>
              <a:spcBef>
                <a:spcPts val="1200"/>
              </a:spcBef>
              <a:buClr>
                <a:srgbClr val="2F5496"/>
              </a:buClr>
              <a:buSzPct val="140000"/>
              <a:buFont typeface="Arial" panose="020B0604020202020204" pitchFamily="34" charset="0"/>
              <a:buChar char="•"/>
            </a:pPr>
            <a:r>
              <a:rPr lang="en-US" sz="2800" b="1" dirty="0">
                <a:solidFill>
                  <a:srgbClr val="C00000"/>
                </a:solidFill>
                <a:ea typeface="Calibri" panose="020F0502020204030204" pitchFamily="34" charset="0"/>
                <a:cs typeface="Calibri Light" panose="020F0302020204030204" pitchFamily="34" charset="0"/>
              </a:rPr>
              <a:t>Supplemental Data Report: </a:t>
            </a:r>
            <a:r>
              <a:rPr lang="en-US" sz="2800" dirty="0">
                <a:ea typeface="Calibri" panose="020F0502020204030204" pitchFamily="34" charset="0"/>
                <a:cs typeface="Calibri Light" panose="020F0302020204030204" pitchFamily="34" charset="0"/>
              </a:rPr>
              <a:t>Annual Report analyzing effective practices, how students are served in credit programs, deeper analysis of work within a region or other special analysis</a:t>
            </a:r>
            <a:endParaRPr lang="en-US" sz="2800" b="1" dirty="0">
              <a:ea typeface="Calibri" panose="020F0502020204030204" pitchFamily="34" charset="0"/>
              <a:cs typeface="Calibri Light" panose="020F0302020204030204" pitchFamily="34" charset="0"/>
            </a:endParaRPr>
          </a:p>
          <a:p>
            <a:pPr marL="401822" indent="-401822" defTabSz="561434">
              <a:lnSpc>
                <a:spcPct val="107000"/>
              </a:lnSpc>
              <a:spcBef>
                <a:spcPts val="1200"/>
              </a:spcBef>
              <a:buClr>
                <a:srgbClr val="2F5496"/>
              </a:buClr>
              <a:buSzPct val="140000"/>
              <a:buFont typeface="Arial" panose="020B0604020202020204" pitchFamily="34" charset="0"/>
              <a:buChar char="•"/>
            </a:pPr>
            <a:r>
              <a:rPr lang="en-US" sz="2800" b="1" dirty="0">
                <a:solidFill>
                  <a:srgbClr val="C00000"/>
                </a:solidFill>
                <a:ea typeface="Calibri" panose="020F0502020204030204" pitchFamily="34" charset="0"/>
                <a:cs typeface="Calibri Light" panose="020F0302020204030204" pitchFamily="34" charset="0"/>
              </a:rPr>
              <a:t>MIS Changes: </a:t>
            </a:r>
            <a:r>
              <a:rPr lang="en-US" sz="2800" dirty="0">
                <a:ea typeface="Calibri" panose="020F0502020204030204" pitchFamily="34" charset="0"/>
                <a:cs typeface="Calibri Light" panose="020F0302020204030204" pitchFamily="34" charset="0"/>
              </a:rPr>
              <a:t>Implementation of new metrics in CC MIS System</a:t>
            </a:r>
            <a:endParaRPr lang="en-US" sz="2800" b="1" dirty="0">
              <a:solidFill>
                <a:srgbClr val="C00000"/>
              </a:solidFill>
              <a:ea typeface="Calibri" panose="020F0502020204030204" pitchFamily="34" charset="0"/>
              <a:cs typeface="Calibri Light" panose="020F0302020204030204" pitchFamily="34" charset="0"/>
            </a:endParaRPr>
          </a:p>
          <a:p>
            <a:pPr marL="401822" indent="-401822" defTabSz="561434">
              <a:lnSpc>
                <a:spcPct val="107000"/>
              </a:lnSpc>
              <a:spcBef>
                <a:spcPts val="1200"/>
              </a:spcBef>
              <a:buClr>
                <a:srgbClr val="2F5496"/>
              </a:buClr>
              <a:buSzPct val="140000"/>
              <a:buFont typeface="Arial" panose="020B0604020202020204" pitchFamily="34" charset="0"/>
              <a:buChar char="•"/>
            </a:pPr>
            <a:r>
              <a:rPr lang="en-US" sz="2800" b="1" dirty="0">
                <a:solidFill>
                  <a:srgbClr val="C00000"/>
                </a:solidFill>
                <a:ea typeface="Calibri" panose="020F0502020204030204" pitchFamily="34" charset="0"/>
                <a:cs typeface="Calibri Light" panose="020F0302020204030204" pitchFamily="34" charset="0"/>
              </a:rPr>
              <a:t>Analysis of Potential Changes to CCC Apply: </a:t>
            </a:r>
            <a:r>
              <a:rPr lang="en-US" sz="2800" dirty="0">
                <a:ea typeface="Calibri" panose="020F0502020204030204" pitchFamily="34" charset="0"/>
                <a:cs typeface="Calibri Light" panose="020F0302020204030204" pitchFamily="34" charset="0"/>
              </a:rPr>
              <a:t>Analysis of how to make CCC Apply more relevant for noncredit students</a:t>
            </a:r>
          </a:p>
        </p:txBody>
      </p:sp>
    </p:spTree>
    <p:extLst>
      <p:ext uri="{BB962C8B-B14F-4D97-AF65-F5344CB8AC3E}">
        <p14:creationId xmlns:p14="http://schemas.microsoft.com/office/powerpoint/2010/main" val="11732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2" name="TextBox 1">
            <a:extLst>
              <a:ext uri="{FF2B5EF4-FFF2-40B4-BE49-F238E27FC236}">
                <a16:creationId xmlns:a16="http://schemas.microsoft.com/office/drawing/2014/main" id="{B0CF0D77-58C6-4D18-A4AD-63763AEBA77E}"/>
              </a:ext>
            </a:extLst>
          </p:cNvPr>
          <p:cNvSpPr txBox="1"/>
          <p:nvPr/>
        </p:nvSpPr>
        <p:spPr>
          <a:xfrm>
            <a:off x="3051208" y="2232258"/>
            <a:ext cx="8046720" cy="2609249"/>
          </a:xfrm>
          <a:prstGeom prst="rect">
            <a:avLst/>
          </a:prstGeom>
        </p:spPr>
        <p:txBody>
          <a:bodyPr vert="horz" wrap="square" lIns="121920" tIns="60960" rIns="121920" bIns="60960" rtlCol="0">
            <a:normAutofit/>
          </a:bodyPr>
          <a:lstStyle/>
          <a:p>
            <a:pPr marL="461963" indent="-452438" defTabSz="1219170">
              <a:buFont typeface="+mj-lt"/>
              <a:buAutoNum type="arabicPeriod"/>
            </a:pPr>
            <a:r>
              <a:rPr lang="en-US" sz="3600" b="1" dirty="0">
                <a:solidFill>
                  <a:srgbClr val="405461"/>
                </a:solidFill>
                <a:latin typeface="Calibri Light" panose="020F0302020204030204"/>
              </a:rPr>
              <a:t>Background – DAC Process</a:t>
            </a:r>
          </a:p>
          <a:p>
            <a:pPr marL="461963" indent="-452438" defTabSz="1219170">
              <a:buFont typeface="+mj-lt"/>
              <a:buAutoNum type="arabicPeriod"/>
            </a:pPr>
            <a:r>
              <a:rPr lang="en-US" sz="3600" b="1" dirty="0">
                <a:solidFill>
                  <a:srgbClr val="405461"/>
                </a:solidFill>
                <a:latin typeface="Calibri Light" panose="020F0302020204030204"/>
              </a:rPr>
              <a:t>Leg Report and Metrics</a:t>
            </a:r>
          </a:p>
          <a:p>
            <a:pPr marL="461963" indent="-452438" defTabSz="1219170">
              <a:buFont typeface="+mj-lt"/>
              <a:buAutoNum type="arabicPeriod"/>
            </a:pPr>
            <a:r>
              <a:rPr lang="en-US" sz="3600" b="1" dirty="0">
                <a:solidFill>
                  <a:srgbClr val="405461"/>
                </a:solidFill>
                <a:latin typeface="Calibri Light" panose="020F0302020204030204"/>
              </a:rPr>
              <a:t>Reporting and Data Systems</a:t>
            </a:r>
          </a:p>
          <a:p>
            <a:pPr marL="461963" indent="-452438" defTabSz="1219170">
              <a:buFont typeface="+mj-lt"/>
              <a:buAutoNum type="arabicPeriod"/>
            </a:pPr>
            <a:r>
              <a:rPr lang="en-US" sz="3600" b="1" dirty="0">
                <a:solidFill>
                  <a:srgbClr val="405461"/>
                </a:solidFill>
                <a:latin typeface="Calibri Light" panose="020F0302020204030204"/>
              </a:rPr>
              <a:t>Alignment of Assessment</a:t>
            </a:r>
          </a:p>
        </p:txBody>
      </p:sp>
    </p:spTree>
    <p:extLst>
      <p:ext uri="{BB962C8B-B14F-4D97-AF65-F5344CB8AC3E}">
        <p14:creationId xmlns:p14="http://schemas.microsoft.com/office/powerpoint/2010/main" val="166797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CF0D77-58C6-4D18-A4AD-63763AEBA77E}"/>
              </a:ext>
            </a:extLst>
          </p:cNvPr>
          <p:cNvSpPr txBox="1"/>
          <p:nvPr/>
        </p:nvSpPr>
        <p:spPr>
          <a:xfrm>
            <a:off x="0" y="2646145"/>
            <a:ext cx="12192000" cy="1338714"/>
          </a:xfrm>
          <a:prstGeom prst="rect">
            <a:avLst/>
          </a:prstGeom>
        </p:spPr>
        <p:txBody>
          <a:bodyPr vert="horz" wrap="square" lIns="121920" tIns="60960" rIns="121920" bIns="60960" rtlCol="0">
            <a:normAutofit fontScale="92500" lnSpcReduction="10000"/>
          </a:bodyPr>
          <a:lstStyle/>
          <a:p>
            <a:pPr algn="ctr" defTabSz="1219170"/>
            <a:r>
              <a:rPr lang="en-US" sz="4800" b="1" dirty="0">
                <a:solidFill>
                  <a:srgbClr val="405461"/>
                </a:solidFill>
                <a:latin typeface="Calibri Light" panose="020F0302020204030204"/>
              </a:rPr>
              <a:t>Common Assessment:</a:t>
            </a:r>
          </a:p>
          <a:p>
            <a:pPr algn="ctr" defTabSz="1219170"/>
            <a:r>
              <a:rPr lang="en-US" sz="4800" b="1" dirty="0">
                <a:solidFill>
                  <a:srgbClr val="405461"/>
                </a:solidFill>
                <a:latin typeface="Calibri Light" panose="020F0302020204030204"/>
              </a:rPr>
              <a:t>CB21/National Reporting System Crosswalk</a:t>
            </a:r>
          </a:p>
        </p:txBody>
      </p:sp>
    </p:spTree>
    <p:extLst>
      <p:ext uri="{BB962C8B-B14F-4D97-AF65-F5344CB8AC3E}">
        <p14:creationId xmlns:p14="http://schemas.microsoft.com/office/powerpoint/2010/main" val="100274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891" y="370704"/>
            <a:ext cx="11013759" cy="1186993"/>
          </a:xfrm>
        </p:spPr>
        <p:txBody>
          <a:bodyPr>
            <a:normAutofit/>
          </a:bodyPr>
          <a:lstStyle/>
          <a:p>
            <a:r>
              <a:rPr lang="en-US" sz="3200" dirty="0">
                <a:latin typeface="+mn-lt"/>
              </a:rPr>
              <a:t>Legislative Requirements</a:t>
            </a:r>
          </a:p>
        </p:txBody>
      </p:sp>
      <p:sp>
        <p:nvSpPr>
          <p:cNvPr id="3" name="Content Placeholder 2"/>
          <p:cNvSpPr>
            <a:spLocks noGrp="1"/>
          </p:cNvSpPr>
          <p:nvPr>
            <p:ph idx="1"/>
          </p:nvPr>
        </p:nvSpPr>
        <p:spPr>
          <a:xfrm>
            <a:off x="832754" y="1568025"/>
            <a:ext cx="10801896" cy="4253663"/>
          </a:xfrm>
        </p:spPr>
        <p:txBody>
          <a:bodyPr>
            <a:normAutofit/>
          </a:bodyPr>
          <a:lstStyle/>
          <a:p>
            <a:pPr lvl="0">
              <a:lnSpc>
                <a:spcPct val="120000"/>
              </a:lnSpc>
            </a:pPr>
            <a:r>
              <a:rPr lang="en-US" sz="2600" dirty="0">
                <a:latin typeface="+mn-lt"/>
              </a:rPr>
              <a:t>SB173 (2014)</a:t>
            </a:r>
          </a:p>
          <a:p>
            <a:pPr marL="231775"/>
            <a:r>
              <a:rPr lang="en-US" sz="2600" b="0" dirty="0">
                <a:solidFill>
                  <a:srgbClr val="7E0000"/>
                </a:solidFill>
                <a:latin typeface="+mn-lt"/>
              </a:rPr>
              <a:t>Chancellors Office and CDE “shall jointly develop and issue assessment policy recommendations regarding assessments to be used by school districts and community college districts for purposes of placement in adult education courses”</a:t>
            </a:r>
            <a:endParaRPr lang="en-US" sz="2600" dirty="0">
              <a:solidFill>
                <a:srgbClr val="7E0000"/>
              </a:solidFill>
              <a:latin typeface="+mn-lt"/>
            </a:endParaRPr>
          </a:p>
          <a:p>
            <a:pPr lvl="0"/>
            <a:r>
              <a:rPr lang="en-US" sz="2400" dirty="0">
                <a:latin typeface="+mn-lt"/>
              </a:rPr>
              <a:t>AB104 (2015)</a:t>
            </a:r>
          </a:p>
          <a:p>
            <a:pPr marL="231775"/>
            <a:r>
              <a:rPr lang="en-US" sz="2600" b="0" dirty="0">
                <a:solidFill>
                  <a:srgbClr val="7E0000"/>
                </a:solidFill>
                <a:latin typeface="+mn-lt"/>
              </a:rPr>
              <a:t>Establish a menu of common assessments and policies regarding placement of adults seeking education and workforce services into adult education programs to be used by each consortium to measure educational needs of adults and the effectiveness of providers in addressing those needs </a:t>
            </a:r>
          </a:p>
          <a:p>
            <a:pPr lvl="0"/>
            <a:endParaRPr lang="en-US" sz="2400" dirty="0"/>
          </a:p>
        </p:txBody>
      </p:sp>
      <p:sp>
        <p:nvSpPr>
          <p:cNvPr id="4" name="Rectangle 3"/>
          <p:cNvSpPr/>
          <p:nvPr/>
        </p:nvSpPr>
        <p:spPr>
          <a:xfrm>
            <a:off x="720249" y="1252897"/>
            <a:ext cx="10996048" cy="71495"/>
          </a:xfrm>
          <a:prstGeom prst="rect">
            <a:avLst/>
          </a:prstGeom>
          <a:solidFill>
            <a:schemeClr val="bg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41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887" y="664143"/>
            <a:ext cx="11013759" cy="992105"/>
          </a:xfrm>
        </p:spPr>
        <p:txBody>
          <a:bodyPr>
            <a:normAutofit/>
          </a:bodyPr>
          <a:lstStyle/>
          <a:p>
            <a:r>
              <a:rPr lang="en-US" sz="3200" dirty="0">
                <a:latin typeface="+mn-lt"/>
              </a:rPr>
              <a:t>Basic Skills Assessment Field Team</a:t>
            </a:r>
          </a:p>
        </p:txBody>
      </p:sp>
      <p:sp>
        <p:nvSpPr>
          <p:cNvPr id="3" name="Content Placeholder 2"/>
          <p:cNvSpPr>
            <a:spLocks noGrp="1"/>
          </p:cNvSpPr>
          <p:nvPr>
            <p:ph idx="1"/>
          </p:nvPr>
        </p:nvSpPr>
        <p:spPr>
          <a:xfrm>
            <a:off x="707627" y="1656248"/>
            <a:ext cx="10801896" cy="3893879"/>
          </a:xfrm>
        </p:spPr>
        <p:txBody>
          <a:bodyPr>
            <a:noAutofit/>
          </a:bodyPr>
          <a:lstStyle/>
          <a:p>
            <a:pPr marL="514350" lvl="0" indent="-514350">
              <a:lnSpc>
                <a:spcPct val="100000"/>
              </a:lnSpc>
              <a:buSzPct val="125000"/>
              <a:buFont typeface="Arial" panose="020B0604020202020204" pitchFamily="34" charset="0"/>
              <a:buChar char="•"/>
            </a:pPr>
            <a:r>
              <a:rPr lang="en-US" b="0" dirty="0">
                <a:latin typeface="+mn-lt"/>
              </a:rPr>
              <a:t>Met twice as a part of the AEBG data and accountability field process</a:t>
            </a:r>
          </a:p>
          <a:p>
            <a:pPr marL="514350" lvl="0" indent="-514350">
              <a:lnSpc>
                <a:spcPct val="100000"/>
              </a:lnSpc>
              <a:spcBef>
                <a:spcPts val="1800"/>
              </a:spcBef>
              <a:buSzPct val="125000"/>
              <a:buFont typeface="Arial" panose="020B0604020202020204" pitchFamily="34" charset="0"/>
              <a:buChar char="•"/>
            </a:pPr>
            <a:r>
              <a:rPr lang="en-US" b="0" dirty="0">
                <a:latin typeface="+mn-lt"/>
              </a:rPr>
              <a:t>Reviewed processes for placement and measuring student progress in K12 and college ABE, ASE, and ESL programs</a:t>
            </a:r>
          </a:p>
          <a:p>
            <a:pPr marL="514350" lvl="0" indent="-514350">
              <a:lnSpc>
                <a:spcPct val="100000"/>
              </a:lnSpc>
              <a:spcBef>
                <a:spcPts val="1800"/>
              </a:spcBef>
              <a:buSzPct val="125000"/>
              <a:buFont typeface="Arial" panose="020B0604020202020204" pitchFamily="34" charset="0"/>
              <a:buChar char="•"/>
            </a:pPr>
            <a:r>
              <a:rPr lang="en-US" b="0" dirty="0">
                <a:latin typeface="+mn-lt"/>
              </a:rPr>
              <a:t>Define outcome and progress metrics for ABE, ASE, &amp; ESL</a:t>
            </a:r>
          </a:p>
          <a:p>
            <a:pPr marL="514350" lvl="0" indent="-514350">
              <a:lnSpc>
                <a:spcPct val="100000"/>
              </a:lnSpc>
              <a:spcBef>
                <a:spcPts val="1800"/>
              </a:spcBef>
              <a:buSzPct val="125000"/>
              <a:buFont typeface="Arial" panose="020B0604020202020204" pitchFamily="34" charset="0"/>
              <a:buChar char="•"/>
            </a:pPr>
            <a:r>
              <a:rPr lang="en-US" b="0" dirty="0">
                <a:latin typeface="+mn-lt"/>
              </a:rPr>
              <a:t>Make recommendations regarding alignment of assessment between K12 adult and community college systems</a:t>
            </a:r>
          </a:p>
          <a:p>
            <a:pPr marL="457200" lvl="0" indent="-457200">
              <a:lnSpc>
                <a:spcPct val="100000"/>
              </a:lnSpc>
              <a:buSzPct val="125000"/>
              <a:buFont typeface="Arial" panose="020B0604020202020204" pitchFamily="34" charset="0"/>
              <a:buChar char="•"/>
            </a:pPr>
            <a:endParaRPr lang="en-US" b="0" dirty="0">
              <a:latin typeface="+mn-lt"/>
            </a:endParaRPr>
          </a:p>
        </p:txBody>
      </p:sp>
      <p:sp>
        <p:nvSpPr>
          <p:cNvPr id="4" name="Rectangle 3"/>
          <p:cNvSpPr/>
          <p:nvPr/>
        </p:nvSpPr>
        <p:spPr>
          <a:xfrm>
            <a:off x="566245" y="1351448"/>
            <a:ext cx="10996048" cy="71495"/>
          </a:xfrm>
          <a:prstGeom prst="rect">
            <a:avLst/>
          </a:prstGeom>
          <a:solidFill>
            <a:schemeClr val="bg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61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B26CD954-9168-45FE-9A99-B91955B0DDEA}"/>
              </a:ext>
            </a:extLst>
          </p:cNvPr>
          <p:cNvSpPr/>
          <p:nvPr/>
        </p:nvSpPr>
        <p:spPr>
          <a:xfrm>
            <a:off x="1566509" y="1751797"/>
            <a:ext cx="2871538" cy="266619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lumMod val="20000"/>
                    <a:lumOff val="80000"/>
                  </a:schemeClr>
                </a:solidFill>
              </a:rPr>
              <a:t>Placement</a:t>
            </a:r>
          </a:p>
          <a:p>
            <a:pPr algn="ctr"/>
            <a:r>
              <a:rPr lang="en-US" dirty="0"/>
              <a:t>When students enroll they are placed in the right class</a:t>
            </a:r>
          </a:p>
        </p:txBody>
      </p:sp>
      <p:sp>
        <p:nvSpPr>
          <p:cNvPr id="10" name="Oval 9">
            <a:extLst>
              <a:ext uri="{FF2B5EF4-FFF2-40B4-BE49-F238E27FC236}">
                <a16:creationId xmlns:a16="http://schemas.microsoft.com/office/drawing/2014/main" id="{8F8F7D5A-C314-4131-A428-5EB0D413920E}"/>
              </a:ext>
            </a:extLst>
          </p:cNvPr>
          <p:cNvSpPr/>
          <p:nvPr/>
        </p:nvSpPr>
        <p:spPr>
          <a:xfrm>
            <a:off x="4541519" y="1751797"/>
            <a:ext cx="2871538" cy="2666198"/>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lumMod val="20000"/>
                    <a:lumOff val="80000"/>
                  </a:schemeClr>
                </a:solidFill>
              </a:rPr>
              <a:t>Progress</a:t>
            </a:r>
          </a:p>
          <a:p>
            <a:pPr algn="ctr"/>
            <a:r>
              <a:rPr lang="en-US" dirty="0"/>
              <a:t>Clear standards for measuring &amp; reporting student progress</a:t>
            </a:r>
          </a:p>
        </p:txBody>
      </p:sp>
      <p:sp>
        <p:nvSpPr>
          <p:cNvPr id="11" name="Oval 10">
            <a:extLst>
              <a:ext uri="{FF2B5EF4-FFF2-40B4-BE49-F238E27FC236}">
                <a16:creationId xmlns:a16="http://schemas.microsoft.com/office/drawing/2014/main" id="{7051131B-9650-43C4-8D0D-32BE4CFA6265}"/>
              </a:ext>
            </a:extLst>
          </p:cNvPr>
          <p:cNvSpPr/>
          <p:nvPr/>
        </p:nvSpPr>
        <p:spPr>
          <a:xfrm>
            <a:off x="7516529" y="1751797"/>
            <a:ext cx="2871538" cy="2666198"/>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lumMod val="20000"/>
                    <a:lumOff val="80000"/>
                  </a:schemeClr>
                </a:solidFill>
              </a:rPr>
              <a:t>Transition</a:t>
            </a:r>
          </a:p>
          <a:p>
            <a:pPr algn="ctr"/>
            <a:r>
              <a:rPr lang="en-US" dirty="0"/>
              <a:t>Students transition from K12 to college  ready &amp; at the correct level</a:t>
            </a:r>
          </a:p>
        </p:txBody>
      </p:sp>
      <p:sp>
        <p:nvSpPr>
          <p:cNvPr id="6" name="Title 1">
            <a:extLst>
              <a:ext uri="{FF2B5EF4-FFF2-40B4-BE49-F238E27FC236}">
                <a16:creationId xmlns:a16="http://schemas.microsoft.com/office/drawing/2014/main" id="{B4D026F7-54AA-4E43-9656-57BD742B17CE}"/>
              </a:ext>
            </a:extLst>
          </p:cNvPr>
          <p:cNvSpPr>
            <a:spLocks noGrp="1"/>
          </p:cNvSpPr>
          <p:nvPr>
            <p:ph type="title"/>
          </p:nvPr>
        </p:nvSpPr>
        <p:spPr>
          <a:xfrm>
            <a:off x="4256402" y="763707"/>
            <a:ext cx="3118794" cy="496837"/>
          </a:xfrm>
        </p:spPr>
        <p:txBody>
          <a:bodyPr>
            <a:normAutofit fontScale="90000"/>
          </a:bodyPr>
          <a:lstStyle/>
          <a:p>
            <a:pPr algn="ctr"/>
            <a:r>
              <a:rPr lang="en-US" sz="3200" dirty="0">
                <a:latin typeface="+mn-lt"/>
              </a:rPr>
              <a:t>3 Key Issues</a:t>
            </a:r>
          </a:p>
        </p:txBody>
      </p:sp>
    </p:spTree>
    <p:extLst>
      <p:ext uri="{BB962C8B-B14F-4D97-AF65-F5344CB8AC3E}">
        <p14:creationId xmlns:p14="http://schemas.microsoft.com/office/powerpoint/2010/main" val="69328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B2DD1A-EFB0-444D-A698-745F09F62212}"/>
              </a:ext>
            </a:extLst>
          </p:cNvPr>
          <p:cNvPicPr>
            <a:picLocks noChangeAspect="1"/>
          </p:cNvPicPr>
          <p:nvPr/>
        </p:nvPicPr>
        <p:blipFill rotWithShape="1">
          <a:blip r:embed="rId2"/>
          <a:srcRect l="2961" t="5093" r="2574" b="8314"/>
          <a:stretch/>
        </p:blipFill>
        <p:spPr>
          <a:xfrm>
            <a:off x="174661" y="746661"/>
            <a:ext cx="7109717" cy="5036050"/>
          </a:xfrm>
          <a:prstGeom prst="rect">
            <a:avLst/>
          </a:prstGeom>
        </p:spPr>
      </p:pic>
      <p:sp>
        <p:nvSpPr>
          <p:cNvPr id="9" name="Title 1">
            <a:extLst>
              <a:ext uri="{FF2B5EF4-FFF2-40B4-BE49-F238E27FC236}">
                <a16:creationId xmlns:a16="http://schemas.microsoft.com/office/drawing/2014/main" id="{2EEBAACC-F12E-428E-843E-82ABD0C2F0BA}"/>
              </a:ext>
            </a:extLst>
          </p:cNvPr>
          <p:cNvSpPr>
            <a:spLocks noGrp="1"/>
          </p:cNvSpPr>
          <p:nvPr>
            <p:ph type="title"/>
          </p:nvPr>
        </p:nvSpPr>
        <p:spPr>
          <a:xfrm>
            <a:off x="2439525" y="1030768"/>
            <a:ext cx="3108520" cy="507003"/>
          </a:xfrm>
        </p:spPr>
        <p:txBody>
          <a:bodyPr>
            <a:normAutofit/>
          </a:bodyPr>
          <a:lstStyle/>
          <a:p>
            <a:r>
              <a:rPr lang="en-US" sz="2600" dirty="0">
                <a:solidFill>
                  <a:schemeClr val="accent3">
                    <a:lumMod val="75000"/>
                  </a:schemeClr>
                </a:solidFill>
                <a:latin typeface="+mn-lt"/>
              </a:rPr>
              <a:t>CB21/NRS Crosswalk</a:t>
            </a:r>
          </a:p>
        </p:txBody>
      </p:sp>
      <p:sp>
        <p:nvSpPr>
          <p:cNvPr id="10" name="TextBox 9">
            <a:extLst>
              <a:ext uri="{FF2B5EF4-FFF2-40B4-BE49-F238E27FC236}">
                <a16:creationId xmlns:a16="http://schemas.microsoft.com/office/drawing/2014/main" id="{B0D4ED03-62EA-4163-8163-7E257A7EA9A6}"/>
              </a:ext>
            </a:extLst>
          </p:cNvPr>
          <p:cNvSpPr txBox="1"/>
          <p:nvPr/>
        </p:nvSpPr>
        <p:spPr>
          <a:xfrm>
            <a:off x="7448765" y="1455577"/>
            <a:ext cx="4500081" cy="3928081"/>
          </a:xfrm>
          <a:prstGeom prst="rect">
            <a:avLst/>
          </a:prstGeom>
        </p:spPr>
        <p:txBody>
          <a:bodyPr vert="horz" wrap="square" lIns="91440" tIns="45720" rIns="91440" bIns="45720" rtlCol="0">
            <a:normAutofit/>
          </a:bodyPr>
          <a:lstStyle/>
          <a:p>
            <a:pPr marL="342900" indent="-342900">
              <a:buClr>
                <a:schemeClr val="tx1">
                  <a:lumMod val="60000"/>
                  <a:lumOff val="40000"/>
                </a:schemeClr>
              </a:buClr>
              <a:buSzPct val="100000"/>
              <a:buFont typeface="+mj-lt"/>
              <a:buAutoNum type="arabicPeriod"/>
            </a:pPr>
            <a:r>
              <a:rPr lang="en-US" sz="2200" dirty="0"/>
              <a:t>Underlying competencies rather than the testing instruments</a:t>
            </a:r>
          </a:p>
          <a:p>
            <a:pPr marL="342900" indent="-342900">
              <a:spcBef>
                <a:spcPts val="600"/>
              </a:spcBef>
              <a:buClr>
                <a:schemeClr val="tx1">
                  <a:lumMod val="60000"/>
                  <a:lumOff val="40000"/>
                </a:schemeClr>
              </a:buClr>
              <a:buSzPct val="100000"/>
              <a:buFont typeface="+mj-lt"/>
              <a:buAutoNum type="arabicPeriod"/>
            </a:pPr>
            <a:r>
              <a:rPr lang="en-US" sz="2200" dirty="0"/>
              <a:t>Test agnostic – work with any test aligned to CB21 or NRS rubrics</a:t>
            </a:r>
          </a:p>
          <a:p>
            <a:pPr marL="342900" indent="-342900">
              <a:spcBef>
                <a:spcPts val="600"/>
              </a:spcBef>
              <a:buClr>
                <a:schemeClr val="tx1">
                  <a:lumMod val="60000"/>
                  <a:lumOff val="40000"/>
                </a:schemeClr>
              </a:buClr>
              <a:buSzPct val="100000"/>
              <a:buFont typeface="+mj-lt"/>
              <a:buAutoNum type="arabicPeriod"/>
            </a:pPr>
            <a:r>
              <a:rPr lang="en-US" sz="2200" dirty="0"/>
              <a:t>Guidance for local placement &amp; multiple measures development</a:t>
            </a:r>
          </a:p>
          <a:p>
            <a:pPr marL="342900" indent="-342900">
              <a:spcBef>
                <a:spcPts val="600"/>
              </a:spcBef>
              <a:buClr>
                <a:schemeClr val="tx1">
                  <a:lumMod val="60000"/>
                  <a:lumOff val="40000"/>
                </a:schemeClr>
              </a:buClr>
              <a:buSzPct val="100000"/>
              <a:buFont typeface="+mj-lt"/>
              <a:buAutoNum type="arabicPeriod"/>
            </a:pPr>
            <a:r>
              <a:rPr lang="en-US" sz="2200" dirty="0"/>
              <a:t>Capture skills gains in college by CB21 course completion in MIS</a:t>
            </a:r>
          </a:p>
          <a:p>
            <a:pPr marL="342900" indent="-342900">
              <a:spcBef>
                <a:spcPts val="600"/>
              </a:spcBef>
              <a:buClr>
                <a:schemeClr val="tx1">
                  <a:lumMod val="60000"/>
                  <a:lumOff val="40000"/>
                </a:schemeClr>
              </a:buClr>
              <a:buSzPct val="100000"/>
              <a:buFont typeface="+mj-lt"/>
              <a:buAutoNum type="arabicPeriod"/>
            </a:pPr>
            <a:r>
              <a:rPr lang="en-US" sz="2200" dirty="0"/>
              <a:t>Basis for distinguishing ABE/ASE basic skills levels for colleges</a:t>
            </a:r>
          </a:p>
        </p:txBody>
      </p:sp>
    </p:spTree>
    <p:extLst>
      <p:ext uri="{BB962C8B-B14F-4D97-AF65-F5344CB8AC3E}">
        <p14:creationId xmlns:p14="http://schemas.microsoft.com/office/powerpoint/2010/main" val="332923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887" y="664143"/>
            <a:ext cx="11013759" cy="992105"/>
          </a:xfrm>
        </p:spPr>
        <p:txBody>
          <a:bodyPr>
            <a:normAutofit/>
          </a:bodyPr>
          <a:lstStyle/>
          <a:p>
            <a:r>
              <a:rPr lang="en-US" sz="3200" dirty="0">
                <a:latin typeface="+mn-lt"/>
              </a:rPr>
              <a:t>AEBG CB21/NRS Crosswalk</a:t>
            </a:r>
          </a:p>
        </p:txBody>
      </p:sp>
      <p:sp>
        <p:nvSpPr>
          <p:cNvPr id="3" name="Content Placeholder 2"/>
          <p:cNvSpPr>
            <a:spLocks noGrp="1"/>
          </p:cNvSpPr>
          <p:nvPr>
            <p:ph idx="1"/>
          </p:nvPr>
        </p:nvSpPr>
        <p:spPr>
          <a:xfrm>
            <a:off x="707627" y="1656248"/>
            <a:ext cx="10801896" cy="3893879"/>
          </a:xfrm>
        </p:spPr>
        <p:txBody>
          <a:bodyPr>
            <a:noAutofit/>
          </a:bodyPr>
          <a:lstStyle/>
          <a:p>
            <a:pPr marL="514350" lvl="0" indent="-514350">
              <a:lnSpc>
                <a:spcPct val="100000"/>
              </a:lnSpc>
              <a:buSzPct val="125000"/>
              <a:buFont typeface="Arial" panose="020B0604020202020204" pitchFamily="34" charset="0"/>
              <a:buChar char="•"/>
            </a:pPr>
            <a:r>
              <a:rPr lang="en-US" b="0" dirty="0">
                <a:latin typeface="+mn-lt"/>
              </a:rPr>
              <a:t>ESL, English, and math crosswalk sessions scheduled for October 2</a:t>
            </a:r>
            <a:r>
              <a:rPr lang="en-US" b="0" baseline="30000" dirty="0">
                <a:latin typeface="+mn-lt"/>
              </a:rPr>
              <a:t>nd</a:t>
            </a:r>
            <a:r>
              <a:rPr lang="en-US" b="0" dirty="0">
                <a:latin typeface="+mn-lt"/>
              </a:rPr>
              <a:t>, 3</a:t>
            </a:r>
            <a:r>
              <a:rPr lang="en-US" b="0" baseline="30000" dirty="0">
                <a:latin typeface="+mn-lt"/>
              </a:rPr>
              <a:t>rd</a:t>
            </a:r>
            <a:r>
              <a:rPr lang="en-US" b="0" dirty="0">
                <a:latin typeface="+mn-lt"/>
              </a:rPr>
              <a:t>, and 10</a:t>
            </a:r>
            <a:r>
              <a:rPr lang="en-US" b="0" baseline="30000" dirty="0">
                <a:latin typeface="+mn-lt"/>
              </a:rPr>
              <a:t>th</a:t>
            </a:r>
            <a:r>
              <a:rPr lang="en-US" b="0" dirty="0">
                <a:latin typeface="+mn-lt"/>
              </a:rPr>
              <a:t> (4.5 hours each)</a:t>
            </a:r>
          </a:p>
          <a:p>
            <a:pPr marL="514350" lvl="0" indent="-514350">
              <a:lnSpc>
                <a:spcPct val="100000"/>
              </a:lnSpc>
              <a:buSzPct val="125000"/>
              <a:buFont typeface="Arial" panose="020B0604020202020204" pitchFamily="34" charset="0"/>
              <a:buChar char="•"/>
            </a:pPr>
            <a:r>
              <a:rPr lang="en-US" b="0" dirty="0">
                <a:latin typeface="+mn-lt"/>
              </a:rPr>
              <a:t>College faculty appointed by ASCCC; K12 by recommendation from CCAE, CDE, and AEBG office</a:t>
            </a:r>
          </a:p>
          <a:p>
            <a:pPr marL="514350" lvl="0" indent="-514350">
              <a:lnSpc>
                <a:spcPct val="100000"/>
              </a:lnSpc>
              <a:buSzPct val="125000"/>
              <a:buFont typeface="Arial" panose="020B0604020202020204" pitchFamily="34" charset="0"/>
              <a:buChar char="•"/>
            </a:pPr>
            <a:r>
              <a:rPr lang="en-US" b="0" dirty="0">
                <a:latin typeface="+mn-lt"/>
              </a:rPr>
              <a:t>Faculty are reviewing and editing draft crosswalks based on current NRS EFL descriptors and CB21 descriptors</a:t>
            </a:r>
          </a:p>
          <a:p>
            <a:pPr marL="514350" lvl="0" indent="-514350">
              <a:lnSpc>
                <a:spcPct val="100000"/>
              </a:lnSpc>
              <a:buSzPct val="125000"/>
              <a:buFont typeface="Arial" panose="020B0604020202020204" pitchFamily="34" charset="0"/>
              <a:buChar char="•"/>
            </a:pPr>
            <a:r>
              <a:rPr lang="en-US" b="0" dirty="0">
                <a:latin typeface="+mn-lt"/>
              </a:rPr>
              <a:t>After initial maps are created, will vet them with the field</a:t>
            </a:r>
          </a:p>
        </p:txBody>
      </p:sp>
      <p:sp>
        <p:nvSpPr>
          <p:cNvPr id="4" name="Rectangle 3"/>
          <p:cNvSpPr/>
          <p:nvPr/>
        </p:nvSpPr>
        <p:spPr>
          <a:xfrm>
            <a:off x="566245" y="1351448"/>
            <a:ext cx="10996048" cy="71495"/>
          </a:xfrm>
          <a:prstGeom prst="rect">
            <a:avLst/>
          </a:prstGeom>
          <a:solidFill>
            <a:schemeClr val="bg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21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2" name="TextBox 1">
            <a:extLst>
              <a:ext uri="{FF2B5EF4-FFF2-40B4-BE49-F238E27FC236}">
                <a16:creationId xmlns:a16="http://schemas.microsoft.com/office/drawing/2014/main" id="{B0CF0D77-58C6-4D18-A4AD-63763AEBA77E}"/>
              </a:ext>
            </a:extLst>
          </p:cNvPr>
          <p:cNvSpPr txBox="1"/>
          <p:nvPr/>
        </p:nvSpPr>
        <p:spPr>
          <a:xfrm>
            <a:off x="0" y="2646145"/>
            <a:ext cx="12192000" cy="809324"/>
          </a:xfrm>
          <a:prstGeom prst="rect">
            <a:avLst/>
          </a:prstGeom>
        </p:spPr>
        <p:txBody>
          <a:bodyPr vert="horz" wrap="square" lIns="121920" tIns="60960" rIns="121920" bIns="60960" rtlCol="0">
            <a:normAutofit lnSpcReduction="10000"/>
          </a:bodyPr>
          <a:lstStyle/>
          <a:p>
            <a:pPr algn="ctr" defTabSz="1219170"/>
            <a:r>
              <a:rPr lang="en-US" sz="4800" b="1" dirty="0">
                <a:solidFill>
                  <a:srgbClr val="405461"/>
                </a:solidFill>
                <a:latin typeface="Calibri Light" panose="020F0302020204030204"/>
              </a:rPr>
              <a:t>Background</a:t>
            </a:r>
          </a:p>
        </p:txBody>
      </p:sp>
    </p:spTree>
    <p:extLst>
      <p:ext uri="{BB962C8B-B14F-4D97-AF65-F5344CB8AC3E}">
        <p14:creationId xmlns:p14="http://schemas.microsoft.com/office/powerpoint/2010/main" val="329343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9F68E9B-9EBD-4689-9A32-5A530FF909CC}"/>
              </a:ext>
            </a:extLst>
          </p:cNvPr>
          <p:cNvGraphicFramePr>
            <a:graphicFrameLocks noGrp="1"/>
          </p:cNvGraphicFramePr>
          <p:nvPr/>
        </p:nvGraphicFramePr>
        <p:xfrm>
          <a:off x="812800" y="1104948"/>
          <a:ext cx="10418869" cy="4800748"/>
        </p:xfrm>
        <a:graphic>
          <a:graphicData uri="http://schemas.openxmlformats.org/drawingml/2006/table">
            <a:tbl>
              <a:tblPr firstRow="1" bandRow="1">
                <a:tableStyleId>{5C22544A-7EE6-4342-B048-85BDC9FD1C3A}</a:tableStyleId>
              </a:tblPr>
              <a:tblGrid>
                <a:gridCol w="10418869">
                  <a:extLst>
                    <a:ext uri="{9D8B030D-6E8A-4147-A177-3AD203B41FA5}">
                      <a16:colId xmlns:a16="http://schemas.microsoft.com/office/drawing/2014/main" val="3673944071"/>
                    </a:ext>
                  </a:extLst>
                </a:gridCol>
              </a:tblGrid>
              <a:tr h="609600">
                <a:tc>
                  <a:txBody>
                    <a:bodyPr/>
                    <a:lstStyle/>
                    <a:p>
                      <a:r>
                        <a:rPr lang="en-US" sz="3200" dirty="0"/>
                        <a:t>Legislative Requirements </a:t>
                      </a:r>
                      <a:r>
                        <a:rPr lang="en-US" sz="3200" dirty="0">
                          <a:solidFill>
                            <a:schemeClr val="bg1">
                              <a:lumMod val="85000"/>
                            </a:schemeClr>
                          </a:solidFill>
                        </a:rPr>
                        <a:t>(AB104; 2015)</a:t>
                      </a:r>
                    </a:p>
                  </a:txBody>
                  <a:tcPr marL="121920" marR="121920" marT="60960" marB="60960"/>
                </a:tc>
                <a:extLst>
                  <a:ext uri="{0D108BD9-81ED-4DB2-BD59-A6C34878D82A}">
                    <a16:rowId xmlns:a16="http://schemas.microsoft.com/office/drawing/2014/main" val="665723952"/>
                  </a:ext>
                </a:extLst>
              </a:tr>
              <a:tr h="1047787">
                <a:tc>
                  <a:txBody>
                    <a:bodyPr/>
                    <a:lstStyle/>
                    <a:p>
                      <a:pPr marL="169863" indent="0"/>
                      <a:r>
                        <a:rPr lang="en-US" sz="2300" dirty="0"/>
                        <a:t>Identify common measures for determining effectiveness of members of consortia in meeting educational needs of adults</a:t>
                      </a:r>
                    </a:p>
                  </a:txBody>
                  <a:tcPr marL="121920" marR="121920" marT="60960" marB="60960" anchor="ctr"/>
                </a:tc>
                <a:extLst>
                  <a:ext uri="{0D108BD9-81ED-4DB2-BD59-A6C34878D82A}">
                    <a16:rowId xmlns:a16="http://schemas.microsoft.com/office/drawing/2014/main" val="1533172581"/>
                  </a:ext>
                </a:extLst>
              </a:tr>
              <a:tr h="1047787">
                <a:tc>
                  <a:txBody>
                    <a:bodyPr/>
                    <a:lstStyle/>
                    <a:p>
                      <a:pPr marL="169863" indent="0"/>
                      <a:r>
                        <a:rPr lang="en-US" sz="2300" dirty="0"/>
                        <a:t>Align data used for reporting with data reported by local agencies for other purposes such as WIOA (Perkins, Strong Workforce)</a:t>
                      </a:r>
                    </a:p>
                  </a:txBody>
                  <a:tcPr marL="121920" marR="121920" marT="60960" marB="60960" anchor="ctr"/>
                </a:tc>
                <a:extLst>
                  <a:ext uri="{0D108BD9-81ED-4DB2-BD59-A6C34878D82A}">
                    <a16:rowId xmlns:a16="http://schemas.microsoft.com/office/drawing/2014/main" val="4156766741"/>
                  </a:ext>
                </a:extLst>
              </a:tr>
              <a:tr h="1047787">
                <a:tc>
                  <a:txBody>
                    <a:bodyPr/>
                    <a:lstStyle/>
                    <a:p>
                      <a:pPr marL="169863" indent="0"/>
                      <a:r>
                        <a:rPr lang="en-US" sz="2300" dirty="0"/>
                        <a:t>Establish common assessments and policies regarding placement of adults into adult education program, measuring needs of adults, and effectiveness of providers</a:t>
                      </a:r>
                    </a:p>
                  </a:txBody>
                  <a:tcPr marL="121920" marR="121920" marT="60960" marB="60960" anchor="ctr"/>
                </a:tc>
                <a:extLst>
                  <a:ext uri="{0D108BD9-81ED-4DB2-BD59-A6C34878D82A}">
                    <a16:rowId xmlns:a16="http://schemas.microsoft.com/office/drawing/2014/main" val="1709514657"/>
                  </a:ext>
                </a:extLst>
              </a:tr>
              <a:tr h="1047787">
                <a:tc>
                  <a:txBody>
                    <a:bodyPr/>
                    <a:lstStyle/>
                    <a:p>
                      <a:pPr marL="169863" indent="0"/>
                      <a:r>
                        <a:rPr lang="en-US" sz="2300" dirty="0"/>
                        <a:t>Report twice yearly to the legislature: Preliminary Report October 30</a:t>
                      </a:r>
                      <a:r>
                        <a:rPr lang="en-US" sz="2300" baseline="30000" dirty="0"/>
                        <a:t>th</a:t>
                      </a:r>
                      <a:r>
                        <a:rPr lang="en-US" sz="2300" dirty="0"/>
                        <a:t>; Final Report March 1</a:t>
                      </a:r>
                      <a:r>
                        <a:rPr lang="en-US" sz="2300" baseline="30000" dirty="0"/>
                        <a:t>st</a:t>
                      </a:r>
                      <a:r>
                        <a:rPr lang="en-US" sz="2300" dirty="0"/>
                        <a:t> after the end of the previous program year (July 1 to June 30</a:t>
                      </a:r>
                      <a:r>
                        <a:rPr lang="en-US" sz="2300" baseline="30000" dirty="0"/>
                        <a:t>th</a:t>
                      </a:r>
                      <a:r>
                        <a:rPr lang="en-US" sz="2300" dirty="0"/>
                        <a:t>)</a:t>
                      </a:r>
                    </a:p>
                  </a:txBody>
                  <a:tcPr marL="121920" marR="121920" marT="60960" marB="60960" anchor="ctr"/>
                </a:tc>
                <a:extLst>
                  <a:ext uri="{0D108BD9-81ED-4DB2-BD59-A6C34878D82A}">
                    <a16:rowId xmlns:a16="http://schemas.microsoft.com/office/drawing/2014/main" val="2507752051"/>
                  </a:ext>
                </a:extLst>
              </a:tr>
            </a:tbl>
          </a:graphicData>
        </a:graphic>
      </p:graphicFrame>
    </p:spTree>
    <p:extLst>
      <p:ext uri="{BB962C8B-B14F-4D97-AF65-F5344CB8AC3E}">
        <p14:creationId xmlns:p14="http://schemas.microsoft.com/office/powerpoint/2010/main" val="201945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F4F6F-3296-4D13-BE26-FD2CA3A9B08D}"/>
              </a:ext>
            </a:extLst>
          </p:cNvPr>
          <p:cNvPicPr>
            <a:picLocks noChangeAspect="1"/>
          </p:cNvPicPr>
          <p:nvPr/>
        </p:nvPicPr>
        <p:blipFill>
          <a:blip r:embed="rId2"/>
          <a:stretch>
            <a:fillRect/>
          </a:stretch>
        </p:blipFill>
        <p:spPr>
          <a:xfrm>
            <a:off x="203200" y="177800"/>
            <a:ext cx="1958715" cy="711200"/>
          </a:xfrm>
          <a:prstGeom prst="rect">
            <a:avLst/>
          </a:prstGeom>
        </p:spPr>
      </p:pic>
      <p:sp>
        <p:nvSpPr>
          <p:cNvPr id="5" name="Rectangle 4">
            <a:extLst>
              <a:ext uri="{FF2B5EF4-FFF2-40B4-BE49-F238E27FC236}">
                <a16:creationId xmlns:a16="http://schemas.microsoft.com/office/drawing/2014/main" id="{F90EFD01-427B-4B8E-80AC-C7FA1A1D3243}"/>
              </a:ext>
            </a:extLst>
          </p:cNvPr>
          <p:cNvSpPr/>
          <p:nvPr/>
        </p:nvSpPr>
        <p:spPr>
          <a:xfrm>
            <a:off x="465221" y="1178271"/>
            <a:ext cx="11320380" cy="4850495"/>
          </a:xfrm>
          <a:prstGeom prst="rect">
            <a:avLst/>
          </a:prstGeom>
        </p:spPr>
        <p:txBody>
          <a:bodyPr wrap="square">
            <a:spAutoFit/>
          </a:bodyPr>
          <a:lstStyle/>
          <a:p>
            <a:pPr defTabSz="1219170">
              <a:lnSpc>
                <a:spcPct val="107000"/>
              </a:lnSpc>
              <a:spcBef>
                <a:spcPts val="800"/>
              </a:spcBef>
            </a:pPr>
            <a:r>
              <a:rPr lang="en-US" sz="3467" b="1" dirty="0">
                <a:solidFill>
                  <a:srgbClr val="405461"/>
                </a:solidFill>
                <a:latin typeface="Calibri" panose="020F0502020204030204"/>
                <a:ea typeface="Calibri" panose="020F0502020204030204" pitchFamily="34" charset="0"/>
                <a:cs typeface="Calibri Light" panose="020F0302020204030204" pitchFamily="34" charset="0"/>
              </a:rPr>
              <a:t>AB104: Data for Measuring the Effectiveness of Consortia:</a:t>
            </a:r>
          </a:p>
          <a:p>
            <a:pPr marL="1064657" indent="-757748" defTabSz="1219170">
              <a:lnSpc>
                <a:spcPct val="107000"/>
              </a:lnSpc>
              <a:spcBef>
                <a:spcPts val="1600"/>
              </a:spcBef>
              <a:buClr>
                <a:srgbClr val="2F5496"/>
              </a:buClr>
              <a:buFont typeface="+mj-lt"/>
              <a:buAutoNum type="arabicParenBoth"/>
            </a:pPr>
            <a:r>
              <a:rPr lang="en-US" sz="2400" dirty="0">
                <a:solidFill>
                  <a:srgbClr val="405461"/>
                </a:solidFill>
                <a:latin typeface="Calibri" panose="020F0502020204030204"/>
                <a:ea typeface="Calibri" panose="020F0502020204030204" pitchFamily="34" charset="0"/>
                <a:cs typeface="Calibri Light" panose="020F0302020204030204" pitchFamily="34" charset="0"/>
              </a:rPr>
              <a:t>How many adults are served by the consortium.</a:t>
            </a:r>
          </a:p>
          <a:p>
            <a:pPr marL="1064657" indent="-757748" defTabSz="1219170">
              <a:lnSpc>
                <a:spcPct val="107000"/>
              </a:lnSpc>
              <a:spcBef>
                <a:spcPts val="1600"/>
              </a:spcBef>
              <a:buClr>
                <a:srgbClr val="2F5496"/>
              </a:buClr>
              <a:buFont typeface="+mj-lt"/>
              <a:buAutoNum type="arabicParenBoth"/>
            </a:pPr>
            <a:r>
              <a:rPr lang="en-US" sz="2400" dirty="0">
                <a:solidFill>
                  <a:srgbClr val="405461"/>
                </a:solidFill>
                <a:latin typeface="Calibri" panose="020F0502020204030204"/>
                <a:ea typeface="Calibri" panose="020F0502020204030204" pitchFamily="34" charset="0"/>
                <a:cs typeface="Calibri Light" panose="020F0302020204030204" pitchFamily="34" charset="0"/>
              </a:rPr>
              <a:t>How many adults served by the consortium have demonstrated the following:</a:t>
            </a:r>
          </a:p>
          <a:p>
            <a:pPr marL="1976917" indent="-757748" defTabSz="1219170">
              <a:lnSpc>
                <a:spcPct val="107000"/>
              </a:lnSpc>
              <a:spcBef>
                <a:spcPts val="800"/>
              </a:spcBef>
              <a:buClr>
                <a:srgbClr val="2F5496"/>
              </a:buClr>
              <a:buFont typeface="+mj-lt"/>
              <a:buAutoNum type="alphaUcParenBoth"/>
            </a:pPr>
            <a:r>
              <a:rPr lang="en-US" sz="2400" dirty="0">
                <a:solidFill>
                  <a:srgbClr val="405461"/>
                </a:solidFill>
                <a:latin typeface="Calibri" panose="020F0502020204030204"/>
                <a:ea typeface="Calibri" panose="020F0502020204030204" pitchFamily="34" charset="0"/>
                <a:cs typeface="Calibri Light" panose="020F0302020204030204" pitchFamily="34" charset="0"/>
              </a:rPr>
              <a:t>Improved literacy skills.</a:t>
            </a:r>
          </a:p>
          <a:p>
            <a:pPr marL="1976917" indent="-757748" defTabSz="1219170">
              <a:lnSpc>
                <a:spcPct val="107000"/>
              </a:lnSpc>
              <a:spcBef>
                <a:spcPts val="800"/>
              </a:spcBef>
              <a:buClr>
                <a:srgbClr val="2F5496"/>
              </a:buClr>
              <a:buFont typeface="+mj-lt"/>
              <a:buAutoNum type="alphaUcParenBoth"/>
            </a:pPr>
            <a:r>
              <a:rPr lang="en-US" sz="2400" dirty="0">
                <a:solidFill>
                  <a:srgbClr val="405461"/>
                </a:solidFill>
                <a:latin typeface="Calibri" panose="020F0502020204030204"/>
                <a:ea typeface="Calibri" panose="020F0502020204030204" pitchFamily="34" charset="0"/>
                <a:cs typeface="Calibri Light" panose="020F0302020204030204" pitchFamily="34" charset="0"/>
              </a:rPr>
              <a:t>Completion of high school diplomas or their recognized equivalents.</a:t>
            </a:r>
          </a:p>
          <a:p>
            <a:pPr marL="1976917" indent="-757748" defTabSz="1219170">
              <a:lnSpc>
                <a:spcPct val="107000"/>
              </a:lnSpc>
              <a:spcBef>
                <a:spcPts val="800"/>
              </a:spcBef>
              <a:buClr>
                <a:srgbClr val="2F5496"/>
              </a:buClr>
              <a:buFont typeface="+mj-lt"/>
              <a:buAutoNum type="alphaUcParenBoth"/>
            </a:pPr>
            <a:r>
              <a:rPr lang="en-US" sz="2400" dirty="0">
                <a:solidFill>
                  <a:srgbClr val="405461"/>
                </a:solidFill>
                <a:latin typeface="Calibri" panose="020F0502020204030204"/>
                <a:ea typeface="Calibri" panose="020F0502020204030204" pitchFamily="34" charset="0"/>
                <a:cs typeface="Calibri Light" panose="020F0302020204030204" pitchFamily="34" charset="0"/>
              </a:rPr>
              <a:t>Completion of post-secondary certificates, degrees, or training programs.</a:t>
            </a:r>
          </a:p>
          <a:p>
            <a:pPr marL="1976917" indent="-757748" defTabSz="1219170">
              <a:lnSpc>
                <a:spcPct val="107000"/>
              </a:lnSpc>
              <a:spcBef>
                <a:spcPts val="800"/>
              </a:spcBef>
              <a:buClr>
                <a:srgbClr val="2F5496"/>
              </a:buClr>
              <a:buFont typeface="+mj-lt"/>
              <a:buAutoNum type="alphaUcParenBoth"/>
            </a:pPr>
            <a:r>
              <a:rPr lang="en-US" sz="2400" dirty="0">
                <a:solidFill>
                  <a:srgbClr val="405461"/>
                </a:solidFill>
                <a:latin typeface="Calibri" panose="020F0502020204030204"/>
                <a:ea typeface="Calibri" panose="020F0502020204030204" pitchFamily="34" charset="0"/>
                <a:cs typeface="Calibri Light" panose="020F0302020204030204" pitchFamily="34" charset="0"/>
              </a:rPr>
              <a:t>Placement into jobs.</a:t>
            </a:r>
          </a:p>
          <a:p>
            <a:pPr marL="1976917" indent="-757748" defTabSz="1219170">
              <a:lnSpc>
                <a:spcPct val="107000"/>
              </a:lnSpc>
              <a:spcBef>
                <a:spcPts val="800"/>
              </a:spcBef>
              <a:buClr>
                <a:srgbClr val="2F5496"/>
              </a:buClr>
              <a:buFont typeface="+mj-lt"/>
              <a:buAutoNum type="alphaUcParenBoth"/>
            </a:pPr>
            <a:r>
              <a:rPr lang="en-US" sz="2400" dirty="0">
                <a:solidFill>
                  <a:srgbClr val="405461"/>
                </a:solidFill>
                <a:latin typeface="Calibri" panose="020F0502020204030204"/>
                <a:ea typeface="Calibri" panose="020F0502020204030204" pitchFamily="34" charset="0"/>
                <a:cs typeface="Calibri Light" panose="020F0302020204030204" pitchFamily="34" charset="0"/>
              </a:rPr>
              <a:t>Improved Wages</a:t>
            </a:r>
          </a:p>
          <a:p>
            <a:pPr marL="1976917" indent="-757748" defTabSz="1219170">
              <a:lnSpc>
                <a:spcPct val="107000"/>
              </a:lnSpc>
              <a:spcBef>
                <a:spcPts val="800"/>
              </a:spcBef>
              <a:buClr>
                <a:srgbClr val="2F5496"/>
              </a:buClr>
              <a:buFont typeface="+mj-lt"/>
              <a:buAutoNum type="alphaUcParenBoth"/>
            </a:pPr>
            <a:r>
              <a:rPr lang="en-US" sz="2400" dirty="0">
                <a:solidFill>
                  <a:srgbClr val="405461"/>
                </a:solidFill>
                <a:latin typeface="Calibri" panose="020F0502020204030204"/>
                <a:ea typeface="Calibri" panose="020F0502020204030204" pitchFamily="34" charset="0"/>
                <a:cs typeface="Calibri Light" panose="020F0302020204030204" pitchFamily="34" charset="0"/>
              </a:rPr>
              <a:t>Transition into post-secondary education</a:t>
            </a:r>
          </a:p>
        </p:txBody>
      </p:sp>
      <p:sp>
        <p:nvSpPr>
          <p:cNvPr id="6" name="Rectangle 5">
            <a:extLst>
              <a:ext uri="{FF2B5EF4-FFF2-40B4-BE49-F238E27FC236}">
                <a16:creationId xmlns:a16="http://schemas.microsoft.com/office/drawing/2014/main" id="{33B215E2-868B-4748-A6F7-308352D47C09}"/>
              </a:ext>
            </a:extLst>
          </p:cNvPr>
          <p:cNvSpPr/>
          <p:nvPr/>
        </p:nvSpPr>
        <p:spPr>
          <a:xfrm flipV="1">
            <a:off x="567891" y="1755147"/>
            <a:ext cx="10608109" cy="60959"/>
          </a:xfrm>
          <a:prstGeom prst="rect">
            <a:avLst/>
          </a:prstGeom>
          <a:solidFill>
            <a:schemeClr val="bg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panose="020F0502020204030204"/>
            </a:endParaRPr>
          </a:p>
        </p:txBody>
      </p:sp>
    </p:spTree>
    <p:extLst>
      <p:ext uri="{BB962C8B-B14F-4D97-AF65-F5344CB8AC3E}">
        <p14:creationId xmlns:p14="http://schemas.microsoft.com/office/powerpoint/2010/main" val="192140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817DE6-FD3B-4711-B266-BD9017B1423A}"/>
              </a:ext>
            </a:extLst>
          </p:cNvPr>
          <p:cNvPicPr>
            <a:picLocks noChangeAspect="1"/>
          </p:cNvPicPr>
          <p:nvPr/>
        </p:nvPicPr>
        <p:blipFill rotWithShape="1">
          <a:blip r:embed="rId2">
            <a:extLst>
              <a:ext uri="{28A0092B-C50C-407E-A947-70E740481C1C}">
                <a14:useLocalDpi xmlns:a14="http://schemas.microsoft.com/office/drawing/2010/main" val="0"/>
              </a:ext>
            </a:extLst>
          </a:blip>
          <a:srcRect l="17892" t="28839"/>
          <a:stretch/>
        </p:blipFill>
        <p:spPr>
          <a:xfrm>
            <a:off x="5172721" y="1448679"/>
            <a:ext cx="6425721" cy="3736567"/>
          </a:xfrm>
          <a:prstGeom prst="rect">
            <a:avLst/>
          </a:prstGeom>
        </p:spPr>
      </p:pic>
      <p:sp>
        <p:nvSpPr>
          <p:cNvPr id="2" name="Rectangle 1">
            <a:extLst>
              <a:ext uri="{FF2B5EF4-FFF2-40B4-BE49-F238E27FC236}">
                <a16:creationId xmlns:a16="http://schemas.microsoft.com/office/drawing/2014/main" id="{C82E9846-75F2-4509-92E7-E6B6678EFAC7}"/>
              </a:ext>
            </a:extLst>
          </p:cNvPr>
          <p:cNvSpPr/>
          <p:nvPr/>
        </p:nvSpPr>
        <p:spPr>
          <a:xfrm>
            <a:off x="606393" y="861357"/>
            <a:ext cx="10433785" cy="487506"/>
          </a:xfrm>
          <a:prstGeom prst="rect">
            <a:avLst/>
          </a:prstGeom>
        </p:spPr>
        <p:txBody>
          <a:bodyPr wrap="square">
            <a:spAutoFit/>
          </a:bodyPr>
          <a:lstStyle/>
          <a:p>
            <a:pPr algn="ctr" defTabSz="1219170">
              <a:lnSpc>
                <a:spcPct val="107000"/>
              </a:lnSpc>
              <a:spcBef>
                <a:spcPts val="800"/>
              </a:spcBef>
            </a:pPr>
            <a:r>
              <a:rPr lang="en-US" sz="2400" b="1" dirty="0">
                <a:solidFill>
                  <a:srgbClr val="405461"/>
                </a:solidFill>
                <a:ea typeface="Calibri" panose="020F0502020204030204" pitchFamily="34" charset="0"/>
                <a:cs typeface="Calibri Light" panose="020F0302020204030204" pitchFamily="34" charset="0"/>
              </a:rPr>
              <a:t>Adult Education Data and Accountability System Planning Process</a:t>
            </a:r>
          </a:p>
        </p:txBody>
      </p:sp>
      <p:sp>
        <p:nvSpPr>
          <p:cNvPr id="6" name="Rectangle 5">
            <a:extLst>
              <a:ext uri="{FF2B5EF4-FFF2-40B4-BE49-F238E27FC236}">
                <a16:creationId xmlns:a16="http://schemas.microsoft.com/office/drawing/2014/main" id="{B3F57196-0A90-4B8D-9798-CD66E17BF0D5}"/>
              </a:ext>
            </a:extLst>
          </p:cNvPr>
          <p:cNvSpPr/>
          <p:nvPr/>
        </p:nvSpPr>
        <p:spPr>
          <a:xfrm>
            <a:off x="343303" y="1556967"/>
            <a:ext cx="4565581" cy="3748719"/>
          </a:xfrm>
          <a:prstGeom prst="rect">
            <a:avLst/>
          </a:prstGeom>
          <a:solidFill>
            <a:srgbClr val="FFFFCC"/>
          </a:solidFill>
          <a:ln>
            <a:solidFill>
              <a:schemeClr val="tx1">
                <a:lumMod val="40000"/>
                <a:lumOff val="60000"/>
              </a:schemeClr>
            </a:solidFill>
          </a:ln>
        </p:spPr>
        <p:txBody>
          <a:bodyPr wrap="square">
            <a:spAutoFit/>
          </a:bodyPr>
          <a:lstStyle/>
          <a:p>
            <a:pPr marR="0" lvl="0" algn="ctr" defTabSz="798513">
              <a:lnSpc>
                <a:spcPct val="107000"/>
              </a:lnSpc>
              <a:spcBef>
                <a:spcPts val="3600"/>
              </a:spcBef>
              <a:spcAft>
                <a:spcPts val="0"/>
              </a:spcAft>
              <a:buClr>
                <a:srgbClr val="0070C0"/>
              </a:buClr>
              <a:buSzPct val="150000"/>
            </a:pPr>
            <a:r>
              <a:rPr lang="en-US" sz="2000" b="1" dirty="0">
                <a:solidFill>
                  <a:schemeClr val="accent2">
                    <a:lumMod val="75000"/>
                  </a:schemeClr>
                </a:solidFill>
                <a:ea typeface="Calibri" panose="020F0502020204030204" pitchFamily="34" charset="0"/>
                <a:cs typeface="Calibri Light" panose="020F0302020204030204" pitchFamily="34" charset="0"/>
              </a:rPr>
              <a:t>AEBG Field Team Process</a:t>
            </a:r>
          </a:p>
          <a:p>
            <a:pPr marL="288925" marR="0" lvl="0" indent="-288925" algn="l" defTabSz="798513">
              <a:lnSpc>
                <a:spcPct val="107000"/>
              </a:lnSpc>
              <a:spcBef>
                <a:spcPts val="600"/>
              </a:spcBef>
              <a:spcAft>
                <a:spcPts val="0"/>
              </a:spcAft>
              <a:buClr>
                <a:srgbClr val="0070C0"/>
              </a:buClr>
              <a:buSzPct val="150000"/>
              <a:buFont typeface="Arial" panose="020B0604020202020204" pitchFamily="34" charset="0"/>
              <a:buChar char="•"/>
            </a:pPr>
            <a:r>
              <a:rPr lang="en-US" sz="2000" b="1" dirty="0">
                <a:solidFill>
                  <a:schemeClr val="accent2">
                    <a:lumMod val="75000"/>
                  </a:schemeClr>
                </a:solidFill>
                <a:ea typeface="Calibri" panose="020F0502020204030204" pitchFamily="34" charset="0"/>
                <a:cs typeface="Calibri Light" panose="020F0302020204030204" pitchFamily="34" charset="0"/>
              </a:rPr>
              <a:t>3 Teams: Data &amp; Accountability, CTE, Basic Skills</a:t>
            </a:r>
          </a:p>
          <a:p>
            <a:pPr marL="288925" marR="0" lvl="0" indent="-288925" algn="l" defTabSz="798513">
              <a:lnSpc>
                <a:spcPct val="107000"/>
              </a:lnSpc>
              <a:spcBef>
                <a:spcPts val="1200"/>
              </a:spcBef>
              <a:spcAft>
                <a:spcPts val="0"/>
              </a:spcAft>
              <a:buClr>
                <a:srgbClr val="0070C0"/>
              </a:buClr>
              <a:buSzPct val="150000"/>
              <a:buFont typeface="Arial" panose="020B0604020202020204" pitchFamily="34" charset="0"/>
              <a:buChar char="•"/>
            </a:pPr>
            <a:r>
              <a:rPr lang="en-US" sz="2000" b="1" dirty="0">
                <a:solidFill>
                  <a:schemeClr val="accent2">
                    <a:lumMod val="75000"/>
                  </a:schemeClr>
                </a:solidFill>
                <a:ea typeface="Calibri" panose="020F0502020204030204" pitchFamily="34" charset="0"/>
                <a:cs typeface="Calibri Light" panose="020F0302020204030204" pitchFamily="34" charset="0"/>
              </a:rPr>
              <a:t>35 Field Participants</a:t>
            </a:r>
          </a:p>
          <a:p>
            <a:pPr marL="288925" marR="0" lvl="0" indent="-288925" algn="l" defTabSz="798513">
              <a:lnSpc>
                <a:spcPct val="107000"/>
              </a:lnSpc>
              <a:spcBef>
                <a:spcPts val="1200"/>
              </a:spcBef>
              <a:spcAft>
                <a:spcPts val="0"/>
              </a:spcAft>
              <a:buClr>
                <a:srgbClr val="0070C0"/>
              </a:buClr>
              <a:buSzPct val="150000"/>
              <a:buFont typeface="Arial" panose="020B0604020202020204" pitchFamily="34" charset="0"/>
              <a:buChar char="•"/>
            </a:pPr>
            <a:r>
              <a:rPr lang="en-US" sz="2000" b="1" dirty="0">
                <a:solidFill>
                  <a:schemeClr val="accent2">
                    <a:lumMod val="75000"/>
                  </a:schemeClr>
                </a:solidFill>
                <a:ea typeface="Calibri" panose="020F0502020204030204" pitchFamily="34" charset="0"/>
                <a:cs typeface="Calibri Light" panose="020F0302020204030204" pitchFamily="34" charset="0"/>
              </a:rPr>
              <a:t>K12, community college, WIOA system, labor, CDE, CCCCO</a:t>
            </a:r>
          </a:p>
          <a:p>
            <a:pPr marL="288925" marR="0" lvl="0" indent="-288925" algn="l" defTabSz="798513">
              <a:lnSpc>
                <a:spcPct val="107000"/>
              </a:lnSpc>
              <a:spcBef>
                <a:spcPts val="1200"/>
              </a:spcBef>
              <a:spcAft>
                <a:spcPts val="0"/>
              </a:spcAft>
              <a:buClr>
                <a:srgbClr val="0070C0"/>
              </a:buClr>
              <a:buSzPct val="150000"/>
              <a:buFont typeface="Arial" panose="020B0604020202020204" pitchFamily="34" charset="0"/>
              <a:buChar char="•"/>
            </a:pPr>
            <a:r>
              <a:rPr lang="en-US" sz="2000" b="1" dirty="0">
                <a:solidFill>
                  <a:schemeClr val="accent2">
                    <a:lumMod val="75000"/>
                  </a:schemeClr>
                </a:solidFill>
                <a:ea typeface="Calibri" panose="020F0502020204030204" pitchFamily="34" charset="0"/>
                <a:cs typeface="Calibri Light" panose="020F0302020204030204" pitchFamily="34" charset="0"/>
              </a:rPr>
              <a:t>40 hours in 8 meetings over 8 weeks</a:t>
            </a:r>
          </a:p>
          <a:p>
            <a:pPr marL="288925" marR="0" lvl="0" indent="-288925" algn="l" defTabSz="798513">
              <a:lnSpc>
                <a:spcPct val="107000"/>
              </a:lnSpc>
              <a:spcBef>
                <a:spcPts val="1200"/>
              </a:spcBef>
              <a:buClr>
                <a:srgbClr val="0070C0"/>
              </a:buClr>
              <a:buSzPct val="150000"/>
              <a:buFont typeface="Arial" panose="020B0604020202020204" pitchFamily="34" charset="0"/>
              <a:buChar char="•"/>
            </a:pPr>
            <a:r>
              <a:rPr lang="en-US" sz="2000" b="1" dirty="0">
                <a:solidFill>
                  <a:schemeClr val="accent2">
                    <a:lumMod val="75000"/>
                  </a:schemeClr>
                </a:solidFill>
                <a:ea typeface="Calibri" panose="020F0502020204030204" pitchFamily="34" charset="0"/>
                <a:cs typeface="Calibri Light" panose="020F0302020204030204" pitchFamily="34" charset="0"/>
              </a:rPr>
              <a:t>White papers, notes, agendas published on AEBG site</a:t>
            </a:r>
          </a:p>
        </p:txBody>
      </p:sp>
      <p:cxnSp>
        <p:nvCxnSpPr>
          <p:cNvPr id="9" name="Straight Connector 8">
            <a:extLst>
              <a:ext uri="{FF2B5EF4-FFF2-40B4-BE49-F238E27FC236}">
                <a16:creationId xmlns:a16="http://schemas.microsoft.com/office/drawing/2014/main" id="{6AC9E4E5-70D0-488F-BABB-EC7E7FA365F3}"/>
              </a:ext>
            </a:extLst>
          </p:cNvPr>
          <p:cNvCxnSpPr/>
          <p:nvPr/>
        </p:nvCxnSpPr>
        <p:spPr>
          <a:xfrm>
            <a:off x="433137" y="1876926"/>
            <a:ext cx="43602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35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DBFC762-D3AB-4935-A3CE-5B9F5FD52812}"/>
              </a:ext>
            </a:extLst>
          </p:cNvPr>
          <p:cNvSpPr txBox="1">
            <a:spLocks/>
          </p:cNvSpPr>
          <p:nvPr/>
        </p:nvSpPr>
        <p:spPr>
          <a:xfrm>
            <a:off x="421068" y="746616"/>
            <a:ext cx="10331203" cy="839559"/>
          </a:xfrm>
          <a:prstGeom prst="rect">
            <a:avLst/>
          </a:prstGeom>
        </p:spPr>
        <p:txBody>
          <a:bodyPr/>
          <a:lstStyle>
            <a:lvl1pPr marL="0" indent="0" algn="l" defTabSz="914377" rtl="0" eaLnBrk="1" latinLnBrk="0" hangingPunct="1">
              <a:lnSpc>
                <a:spcPct val="90000"/>
              </a:lnSpc>
              <a:spcBef>
                <a:spcPts val="1000"/>
              </a:spcBef>
              <a:buFontTx/>
              <a:buNone/>
              <a:defRPr sz="2800" b="1"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1"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1"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400" dirty="0">
                <a:solidFill>
                  <a:schemeClr val="accent2">
                    <a:lumMod val="75000"/>
                  </a:schemeClr>
                </a:solidFill>
                <a:latin typeface="Helvetica" panose="020B0604020202020204" pitchFamily="34" charset="0"/>
                <a:cs typeface="Helvetica" panose="020B0604020202020204" pitchFamily="34" charset="0"/>
              </a:rPr>
              <a:t>References and Resources</a:t>
            </a:r>
          </a:p>
        </p:txBody>
      </p:sp>
      <p:cxnSp>
        <p:nvCxnSpPr>
          <p:cNvPr id="6" name="Straight Connector 5">
            <a:extLst>
              <a:ext uri="{FF2B5EF4-FFF2-40B4-BE49-F238E27FC236}">
                <a16:creationId xmlns:a16="http://schemas.microsoft.com/office/drawing/2014/main" id="{9CD0ED78-A798-4D47-B7D7-5AC718AA66D7}"/>
              </a:ext>
            </a:extLst>
          </p:cNvPr>
          <p:cNvCxnSpPr>
            <a:cxnSpLocks/>
          </p:cNvCxnSpPr>
          <p:nvPr/>
        </p:nvCxnSpPr>
        <p:spPr>
          <a:xfrm>
            <a:off x="517321" y="1214520"/>
            <a:ext cx="10748669"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7" name="Rectangle: Rounded Corners 6">
            <a:extLst>
              <a:ext uri="{FF2B5EF4-FFF2-40B4-BE49-F238E27FC236}">
                <a16:creationId xmlns:a16="http://schemas.microsoft.com/office/drawing/2014/main" id="{98AB1C6C-E74F-4A4F-86BB-FC0A7DA73592}"/>
              </a:ext>
            </a:extLst>
          </p:cNvPr>
          <p:cNvSpPr/>
          <p:nvPr/>
        </p:nvSpPr>
        <p:spPr>
          <a:xfrm>
            <a:off x="843816" y="1919062"/>
            <a:ext cx="2272648" cy="1311872"/>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8" name="Group 7">
            <a:extLst>
              <a:ext uri="{FF2B5EF4-FFF2-40B4-BE49-F238E27FC236}">
                <a16:creationId xmlns:a16="http://schemas.microsoft.com/office/drawing/2014/main" id="{B7B838A9-6838-41CC-85C7-86134EE7C2C8}"/>
              </a:ext>
            </a:extLst>
          </p:cNvPr>
          <p:cNvGrpSpPr/>
          <p:nvPr/>
        </p:nvGrpSpPr>
        <p:grpSpPr>
          <a:xfrm>
            <a:off x="995054" y="2068543"/>
            <a:ext cx="2272648" cy="1311872"/>
            <a:chOff x="7010331" y="1933778"/>
            <a:chExt cx="3374919" cy="1859693"/>
          </a:xfrm>
          <a:solidFill>
            <a:schemeClr val="accent4">
              <a:lumMod val="75000"/>
            </a:schemeClr>
          </a:solidFill>
        </p:grpSpPr>
        <p:sp>
          <p:nvSpPr>
            <p:cNvPr id="9" name="Rectangle: Rounded Corners 8">
              <a:extLst>
                <a:ext uri="{FF2B5EF4-FFF2-40B4-BE49-F238E27FC236}">
                  <a16:creationId xmlns:a16="http://schemas.microsoft.com/office/drawing/2014/main" id="{42AC7B3A-1E90-48D6-A3D2-0AF9FA3E9798}"/>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ectangle: Rounded Corners 7">
              <a:extLst>
                <a:ext uri="{FF2B5EF4-FFF2-40B4-BE49-F238E27FC236}">
                  <a16:creationId xmlns:a16="http://schemas.microsoft.com/office/drawing/2014/main" id="{0B95A16C-5993-4789-ABFF-B272092CBF82}"/>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ts val="600"/>
                </a:spcBef>
                <a:buNone/>
              </a:pPr>
              <a:r>
                <a:rPr lang="en-US" sz="2400" b="1" kern="1200" dirty="0">
                  <a:solidFill>
                    <a:schemeClr val="accent3">
                      <a:lumMod val="20000"/>
                      <a:lumOff val="80000"/>
                    </a:schemeClr>
                  </a:solidFill>
                </a:rPr>
                <a:t>AB86/AB104</a:t>
              </a:r>
            </a:p>
            <a:p>
              <a:pPr marL="0" lvl="0" indent="0" algn="ctr" defTabSz="711200">
                <a:lnSpc>
                  <a:spcPct val="90000"/>
                </a:lnSpc>
                <a:spcBef>
                  <a:spcPts val="600"/>
                </a:spcBef>
                <a:buNone/>
              </a:pPr>
              <a:r>
                <a:rPr lang="en-US" sz="2400" b="1" kern="1200" dirty="0">
                  <a:solidFill>
                    <a:schemeClr val="accent3">
                      <a:lumMod val="20000"/>
                      <a:lumOff val="80000"/>
                    </a:schemeClr>
                  </a:solidFill>
                </a:rPr>
                <a:t>Legislation</a:t>
              </a:r>
            </a:p>
          </p:txBody>
        </p:sp>
      </p:grpSp>
      <p:sp>
        <p:nvSpPr>
          <p:cNvPr id="11" name="Rectangle: Rounded Corners 10">
            <a:extLst>
              <a:ext uri="{FF2B5EF4-FFF2-40B4-BE49-F238E27FC236}">
                <a16:creationId xmlns:a16="http://schemas.microsoft.com/office/drawing/2014/main" id="{31CC5A47-6858-4030-9833-B99E4F9F1F2B}"/>
              </a:ext>
            </a:extLst>
          </p:cNvPr>
          <p:cNvSpPr/>
          <p:nvPr/>
        </p:nvSpPr>
        <p:spPr>
          <a:xfrm>
            <a:off x="3509912" y="1916665"/>
            <a:ext cx="2272648" cy="1311872"/>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12" name="Group 11">
            <a:extLst>
              <a:ext uri="{FF2B5EF4-FFF2-40B4-BE49-F238E27FC236}">
                <a16:creationId xmlns:a16="http://schemas.microsoft.com/office/drawing/2014/main" id="{7A413624-FED5-443D-9331-E007C0554E8D}"/>
              </a:ext>
            </a:extLst>
          </p:cNvPr>
          <p:cNvGrpSpPr/>
          <p:nvPr/>
        </p:nvGrpSpPr>
        <p:grpSpPr>
          <a:xfrm>
            <a:off x="3661150" y="2066146"/>
            <a:ext cx="2272648" cy="1311872"/>
            <a:chOff x="7010331" y="1933778"/>
            <a:chExt cx="3374919" cy="1859693"/>
          </a:xfrm>
          <a:solidFill>
            <a:srgbClr val="C00000"/>
          </a:solidFill>
        </p:grpSpPr>
        <p:sp>
          <p:nvSpPr>
            <p:cNvPr id="13" name="Rectangle: Rounded Corners 12">
              <a:extLst>
                <a:ext uri="{FF2B5EF4-FFF2-40B4-BE49-F238E27FC236}">
                  <a16:creationId xmlns:a16="http://schemas.microsoft.com/office/drawing/2014/main" id="{BD16EA17-E261-487D-AA26-2A46791869BC}"/>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ectangle: Rounded Corners 7">
              <a:extLst>
                <a:ext uri="{FF2B5EF4-FFF2-40B4-BE49-F238E27FC236}">
                  <a16:creationId xmlns:a16="http://schemas.microsoft.com/office/drawing/2014/main" id="{F18537F0-62CF-471D-AC58-656C1305CDC9}"/>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ts val="600"/>
                </a:spcBef>
                <a:buNone/>
              </a:pPr>
              <a:r>
                <a:rPr lang="en-US" sz="2400" b="1" kern="1200" dirty="0">
                  <a:solidFill>
                    <a:schemeClr val="accent3">
                      <a:lumMod val="20000"/>
                      <a:lumOff val="80000"/>
                    </a:schemeClr>
                  </a:solidFill>
                </a:rPr>
                <a:t>2012 LAO</a:t>
              </a:r>
            </a:p>
            <a:p>
              <a:pPr marL="0" lvl="0" indent="0" algn="ctr" defTabSz="711200">
                <a:lnSpc>
                  <a:spcPct val="90000"/>
                </a:lnSpc>
                <a:spcBef>
                  <a:spcPts val="600"/>
                </a:spcBef>
                <a:buNone/>
              </a:pPr>
              <a:r>
                <a:rPr lang="en-US" sz="2400" b="1" kern="1200" dirty="0">
                  <a:solidFill>
                    <a:schemeClr val="accent3">
                      <a:lumMod val="20000"/>
                      <a:lumOff val="80000"/>
                    </a:schemeClr>
                  </a:solidFill>
                </a:rPr>
                <a:t>Report</a:t>
              </a:r>
            </a:p>
          </p:txBody>
        </p:sp>
      </p:grpSp>
      <p:sp>
        <p:nvSpPr>
          <p:cNvPr id="15" name="Rectangle: Rounded Corners 14">
            <a:extLst>
              <a:ext uri="{FF2B5EF4-FFF2-40B4-BE49-F238E27FC236}">
                <a16:creationId xmlns:a16="http://schemas.microsoft.com/office/drawing/2014/main" id="{F7E7354C-E5AD-4369-B9F7-1252878346CB}"/>
              </a:ext>
            </a:extLst>
          </p:cNvPr>
          <p:cNvSpPr/>
          <p:nvPr/>
        </p:nvSpPr>
        <p:spPr>
          <a:xfrm>
            <a:off x="6176008" y="1916665"/>
            <a:ext cx="2272648" cy="1311872"/>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16" name="Group 15">
            <a:extLst>
              <a:ext uri="{FF2B5EF4-FFF2-40B4-BE49-F238E27FC236}">
                <a16:creationId xmlns:a16="http://schemas.microsoft.com/office/drawing/2014/main" id="{7213BE5A-BC00-4EE2-9888-3D28D7822019}"/>
              </a:ext>
            </a:extLst>
          </p:cNvPr>
          <p:cNvGrpSpPr/>
          <p:nvPr/>
        </p:nvGrpSpPr>
        <p:grpSpPr>
          <a:xfrm>
            <a:off x="6327246" y="2066146"/>
            <a:ext cx="2272648" cy="1311872"/>
            <a:chOff x="7010331" y="1933778"/>
            <a:chExt cx="3374919" cy="1859693"/>
          </a:xfrm>
          <a:solidFill>
            <a:schemeClr val="accent6">
              <a:lumMod val="75000"/>
            </a:schemeClr>
          </a:solidFill>
        </p:grpSpPr>
        <p:sp>
          <p:nvSpPr>
            <p:cNvPr id="17" name="Rectangle: Rounded Corners 16">
              <a:extLst>
                <a:ext uri="{FF2B5EF4-FFF2-40B4-BE49-F238E27FC236}">
                  <a16:creationId xmlns:a16="http://schemas.microsoft.com/office/drawing/2014/main" id="{26D5601E-E1AD-4205-8978-B705C0DE7228}"/>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tangle: Rounded Corners 7">
              <a:extLst>
                <a:ext uri="{FF2B5EF4-FFF2-40B4-BE49-F238E27FC236}">
                  <a16:creationId xmlns:a16="http://schemas.microsoft.com/office/drawing/2014/main" id="{D664B07E-7F90-4051-96A5-9C90342C13BE}"/>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ts val="600"/>
                </a:spcBef>
                <a:buNone/>
              </a:pPr>
              <a:r>
                <a:rPr lang="en-US" sz="2000" b="1" kern="1200" dirty="0">
                  <a:solidFill>
                    <a:schemeClr val="accent3">
                      <a:lumMod val="20000"/>
                      <a:lumOff val="80000"/>
                    </a:schemeClr>
                  </a:solidFill>
                </a:rPr>
                <a:t>Workforce</a:t>
              </a:r>
            </a:p>
            <a:p>
              <a:pPr marL="0" lvl="0" indent="0" algn="ctr" defTabSz="711200">
                <a:lnSpc>
                  <a:spcPct val="90000"/>
                </a:lnSpc>
                <a:spcBef>
                  <a:spcPts val="600"/>
                </a:spcBef>
                <a:buNone/>
              </a:pPr>
              <a:r>
                <a:rPr lang="en-US" sz="2000" b="1" kern="1200" dirty="0">
                  <a:solidFill>
                    <a:schemeClr val="accent3">
                      <a:lumMod val="20000"/>
                      <a:lumOff val="80000"/>
                    </a:schemeClr>
                  </a:solidFill>
                </a:rPr>
                <a:t>Innovation &amp;</a:t>
              </a:r>
            </a:p>
            <a:p>
              <a:pPr marL="0" lvl="0" indent="0" algn="ctr" defTabSz="711200">
                <a:lnSpc>
                  <a:spcPct val="90000"/>
                </a:lnSpc>
                <a:spcBef>
                  <a:spcPts val="600"/>
                </a:spcBef>
                <a:buNone/>
              </a:pPr>
              <a:r>
                <a:rPr lang="en-US" sz="2000" b="1" kern="1200" dirty="0">
                  <a:solidFill>
                    <a:schemeClr val="accent3">
                      <a:lumMod val="20000"/>
                      <a:lumOff val="80000"/>
                    </a:schemeClr>
                  </a:solidFill>
                </a:rPr>
                <a:t>Opportunity Act</a:t>
              </a:r>
            </a:p>
          </p:txBody>
        </p:sp>
      </p:grpSp>
      <p:sp>
        <p:nvSpPr>
          <p:cNvPr id="19" name="Rectangle: Rounded Corners 18">
            <a:extLst>
              <a:ext uri="{FF2B5EF4-FFF2-40B4-BE49-F238E27FC236}">
                <a16:creationId xmlns:a16="http://schemas.microsoft.com/office/drawing/2014/main" id="{0FB62A6B-13A1-4357-967D-C972DE6613DC}"/>
              </a:ext>
            </a:extLst>
          </p:cNvPr>
          <p:cNvSpPr/>
          <p:nvPr/>
        </p:nvSpPr>
        <p:spPr>
          <a:xfrm>
            <a:off x="8842104" y="1916665"/>
            <a:ext cx="2272648" cy="1311872"/>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20" name="Group 19">
            <a:extLst>
              <a:ext uri="{FF2B5EF4-FFF2-40B4-BE49-F238E27FC236}">
                <a16:creationId xmlns:a16="http://schemas.microsoft.com/office/drawing/2014/main" id="{D6E7D834-035F-4D09-B985-3FDBC7CC7952}"/>
              </a:ext>
            </a:extLst>
          </p:cNvPr>
          <p:cNvGrpSpPr/>
          <p:nvPr/>
        </p:nvGrpSpPr>
        <p:grpSpPr>
          <a:xfrm>
            <a:off x="8993342" y="2066146"/>
            <a:ext cx="2272648" cy="1311872"/>
            <a:chOff x="7010331" y="1933778"/>
            <a:chExt cx="3374919" cy="1859693"/>
          </a:xfrm>
          <a:solidFill>
            <a:srgbClr val="0070C0"/>
          </a:solidFill>
        </p:grpSpPr>
        <p:sp>
          <p:nvSpPr>
            <p:cNvPr id="21" name="Rectangle: Rounded Corners 20">
              <a:extLst>
                <a:ext uri="{FF2B5EF4-FFF2-40B4-BE49-F238E27FC236}">
                  <a16:creationId xmlns:a16="http://schemas.microsoft.com/office/drawing/2014/main" id="{21DF230E-CFB3-40FA-82FE-B8681B1665D9}"/>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ectangle: Rounded Corners 7">
              <a:extLst>
                <a:ext uri="{FF2B5EF4-FFF2-40B4-BE49-F238E27FC236}">
                  <a16:creationId xmlns:a16="http://schemas.microsoft.com/office/drawing/2014/main" id="{4CBAB630-0C8D-4F60-849C-043FFAAC7860}"/>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ts val="600"/>
                </a:spcBef>
                <a:buNone/>
              </a:pPr>
              <a:r>
                <a:rPr lang="en-US" sz="2000" b="1" kern="1200" dirty="0">
                  <a:solidFill>
                    <a:schemeClr val="accent3">
                      <a:lumMod val="20000"/>
                      <a:lumOff val="80000"/>
                    </a:schemeClr>
                  </a:solidFill>
                </a:rPr>
                <a:t>Office of Career,</a:t>
              </a:r>
            </a:p>
            <a:p>
              <a:pPr marL="0" lvl="0" indent="0" algn="ctr" defTabSz="711200">
                <a:lnSpc>
                  <a:spcPct val="90000"/>
                </a:lnSpc>
                <a:spcBef>
                  <a:spcPts val="600"/>
                </a:spcBef>
                <a:buNone/>
              </a:pPr>
              <a:r>
                <a:rPr lang="en-US" sz="2000" b="1" kern="1200" dirty="0">
                  <a:solidFill>
                    <a:schemeClr val="accent3">
                      <a:lumMod val="20000"/>
                      <a:lumOff val="80000"/>
                    </a:schemeClr>
                  </a:solidFill>
                </a:rPr>
                <a:t> Technical, &amp;</a:t>
              </a:r>
            </a:p>
            <a:p>
              <a:pPr marL="0" lvl="0" indent="0" algn="ctr" defTabSz="711200">
                <a:lnSpc>
                  <a:spcPct val="90000"/>
                </a:lnSpc>
                <a:spcBef>
                  <a:spcPts val="600"/>
                </a:spcBef>
                <a:buNone/>
              </a:pPr>
              <a:r>
                <a:rPr lang="en-US" sz="2000" b="1" kern="1200" dirty="0">
                  <a:solidFill>
                    <a:schemeClr val="accent3">
                      <a:lumMod val="20000"/>
                      <a:lumOff val="80000"/>
                    </a:schemeClr>
                  </a:solidFill>
                </a:rPr>
                <a:t> Adult Education</a:t>
              </a:r>
            </a:p>
          </p:txBody>
        </p:sp>
      </p:grpSp>
      <p:sp>
        <p:nvSpPr>
          <p:cNvPr id="23" name="Rectangle: Rounded Corners 22">
            <a:extLst>
              <a:ext uri="{FF2B5EF4-FFF2-40B4-BE49-F238E27FC236}">
                <a16:creationId xmlns:a16="http://schemas.microsoft.com/office/drawing/2014/main" id="{DD3ECC75-5E95-4F72-930E-6A3F646B6F9F}"/>
              </a:ext>
            </a:extLst>
          </p:cNvPr>
          <p:cNvSpPr/>
          <p:nvPr/>
        </p:nvSpPr>
        <p:spPr>
          <a:xfrm>
            <a:off x="807137" y="3708508"/>
            <a:ext cx="2272648" cy="1311872"/>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24" name="Group 23">
            <a:extLst>
              <a:ext uri="{FF2B5EF4-FFF2-40B4-BE49-F238E27FC236}">
                <a16:creationId xmlns:a16="http://schemas.microsoft.com/office/drawing/2014/main" id="{02B50E1F-9B43-4212-932E-1E512810F3BD}"/>
              </a:ext>
            </a:extLst>
          </p:cNvPr>
          <p:cNvGrpSpPr/>
          <p:nvPr/>
        </p:nvGrpSpPr>
        <p:grpSpPr>
          <a:xfrm>
            <a:off x="958375" y="3857989"/>
            <a:ext cx="2272648" cy="1311872"/>
            <a:chOff x="7010331" y="1933778"/>
            <a:chExt cx="3374919" cy="1859693"/>
          </a:xfrm>
          <a:solidFill>
            <a:srgbClr val="FFC000"/>
          </a:solidFill>
        </p:grpSpPr>
        <p:sp>
          <p:nvSpPr>
            <p:cNvPr id="25" name="Rectangle: Rounded Corners 24">
              <a:extLst>
                <a:ext uri="{FF2B5EF4-FFF2-40B4-BE49-F238E27FC236}">
                  <a16:creationId xmlns:a16="http://schemas.microsoft.com/office/drawing/2014/main" id="{2AD77430-AC4D-469D-868A-485882C03B7F}"/>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ctangle: Rounded Corners 7">
              <a:extLst>
                <a:ext uri="{FF2B5EF4-FFF2-40B4-BE49-F238E27FC236}">
                  <a16:creationId xmlns:a16="http://schemas.microsoft.com/office/drawing/2014/main" id="{FD6945EC-2183-4450-BB26-C5628D0F1B4B}"/>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ts val="600"/>
                </a:spcBef>
                <a:buNone/>
              </a:pPr>
              <a:r>
                <a:rPr lang="en-US" sz="2000" b="1" kern="1200" dirty="0">
                  <a:solidFill>
                    <a:schemeClr val="tx1">
                      <a:lumMod val="75000"/>
                    </a:schemeClr>
                  </a:solidFill>
                </a:rPr>
                <a:t>National</a:t>
              </a:r>
            </a:p>
            <a:p>
              <a:pPr marL="0" lvl="0" indent="0" algn="ctr" defTabSz="711200">
                <a:lnSpc>
                  <a:spcPct val="90000"/>
                </a:lnSpc>
                <a:spcBef>
                  <a:spcPts val="600"/>
                </a:spcBef>
                <a:buNone/>
              </a:pPr>
              <a:r>
                <a:rPr lang="en-US" sz="2000" b="1" kern="1200" dirty="0">
                  <a:solidFill>
                    <a:schemeClr val="tx1">
                      <a:lumMod val="75000"/>
                    </a:schemeClr>
                  </a:solidFill>
                </a:rPr>
                <a:t>Reporting</a:t>
              </a:r>
            </a:p>
            <a:p>
              <a:pPr marL="0" lvl="0" indent="0" algn="ctr" defTabSz="711200">
                <a:lnSpc>
                  <a:spcPct val="90000"/>
                </a:lnSpc>
                <a:spcBef>
                  <a:spcPts val="600"/>
                </a:spcBef>
                <a:buNone/>
              </a:pPr>
              <a:r>
                <a:rPr lang="en-US" sz="2000" b="1" kern="1200" dirty="0">
                  <a:solidFill>
                    <a:schemeClr val="tx1">
                      <a:lumMod val="75000"/>
                    </a:schemeClr>
                  </a:solidFill>
                </a:rPr>
                <a:t>System</a:t>
              </a:r>
            </a:p>
          </p:txBody>
        </p:sp>
      </p:grpSp>
      <p:sp>
        <p:nvSpPr>
          <p:cNvPr id="27" name="Rectangle: Rounded Corners 26">
            <a:extLst>
              <a:ext uri="{FF2B5EF4-FFF2-40B4-BE49-F238E27FC236}">
                <a16:creationId xmlns:a16="http://schemas.microsoft.com/office/drawing/2014/main" id="{1FDFFFF4-FC27-42ED-B48A-E0521248B8CC}"/>
              </a:ext>
            </a:extLst>
          </p:cNvPr>
          <p:cNvSpPr/>
          <p:nvPr/>
        </p:nvSpPr>
        <p:spPr>
          <a:xfrm>
            <a:off x="3473233" y="3778533"/>
            <a:ext cx="2272648" cy="1311872"/>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28" name="Group 27">
            <a:extLst>
              <a:ext uri="{FF2B5EF4-FFF2-40B4-BE49-F238E27FC236}">
                <a16:creationId xmlns:a16="http://schemas.microsoft.com/office/drawing/2014/main" id="{119CEF30-B4DA-488F-BDB2-9B55425FEE3F}"/>
              </a:ext>
            </a:extLst>
          </p:cNvPr>
          <p:cNvGrpSpPr/>
          <p:nvPr/>
        </p:nvGrpSpPr>
        <p:grpSpPr>
          <a:xfrm>
            <a:off x="3624471" y="3928014"/>
            <a:ext cx="2272648" cy="1311872"/>
            <a:chOff x="7010331" y="1933778"/>
            <a:chExt cx="3374919" cy="1859693"/>
          </a:xfrm>
          <a:solidFill>
            <a:schemeClr val="accent6">
              <a:lumMod val="40000"/>
              <a:lumOff val="60000"/>
            </a:schemeClr>
          </a:solidFill>
        </p:grpSpPr>
        <p:sp>
          <p:nvSpPr>
            <p:cNvPr id="29" name="Rectangle: Rounded Corners 28">
              <a:extLst>
                <a:ext uri="{FF2B5EF4-FFF2-40B4-BE49-F238E27FC236}">
                  <a16:creationId xmlns:a16="http://schemas.microsoft.com/office/drawing/2014/main" id="{9D899E59-A539-4E8F-8A37-F270B5AD9547}"/>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ectangle: Rounded Corners 7">
              <a:extLst>
                <a:ext uri="{FF2B5EF4-FFF2-40B4-BE49-F238E27FC236}">
                  <a16:creationId xmlns:a16="http://schemas.microsoft.com/office/drawing/2014/main" id="{0035D8A1-1900-4632-886E-EAE050076FDA}"/>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ts val="600"/>
                </a:spcBef>
                <a:buNone/>
              </a:pPr>
              <a:r>
                <a:rPr lang="en-US" sz="2200" b="1" kern="1200" dirty="0">
                  <a:solidFill>
                    <a:schemeClr val="tx1">
                      <a:lumMod val="75000"/>
                    </a:schemeClr>
                  </a:solidFill>
                </a:rPr>
                <a:t>Title IV Federal</a:t>
              </a:r>
            </a:p>
            <a:p>
              <a:pPr marL="0" lvl="0" indent="0" algn="ctr" defTabSz="711200">
                <a:lnSpc>
                  <a:spcPct val="90000"/>
                </a:lnSpc>
                <a:spcBef>
                  <a:spcPts val="600"/>
                </a:spcBef>
                <a:buNone/>
              </a:pPr>
              <a:r>
                <a:rPr lang="en-US" sz="2200" b="1" kern="1200" dirty="0">
                  <a:solidFill>
                    <a:schemeClr val="tx1">
                      <a:lumMod val="75000"/>
                    </a:schemeClr>
                  </a:solidFill>
                </a:rPr>
                <a:t> Student Aid</a:t>
              </a:r>
            </a:p>
          </p:txBody>
        </p:sp>
      </p:grpSp>
      <p:sp>
        <p:nvSpPr>
          <p:cNvPr id="31" name="Rectangle: Rounded Corners 30">
            <a:extLst>
              <a:ext uri="{FF2B5EF4-FFF2-40B4-BE49-F238E27FC236}">
                <a16:creationId xmlns:a16="http://schemas.microsoft.com/office/drawing/2014/main" id="{CCB26FE8-1249-42E3-9D6B-639CF46080CB}"/>
              </a:ext>
            </a:extLst>
          </p:cNvPr>
          <p:cNvSpPr/>
          <p:nvPr/>
        </p:nvSpPr>
        <p:spPr>
          <a:xfrm>
            <a:off x="6136353" y="3708508"/>
            <a:ext cx="2272648" cy="1311872"/>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32" name="Group 31">
            <a:extLst>
              <a:ext uri="{FF2B5EF4-FFF2-40B4-BE49-F238E27FC236}">
                <a16:creationId xmlns:a16="http://schemas.microsoft.com/office/drawing/2014/main" id="{0D4F00E9-F6E7-4A0C-9AF7-0A58C180654F}"/>
              </a:ext>
            </a:extLst>
          </p:cNvPr>
          <p:cNvGrpSpPr/>
          <p:nvPr/>
        </p:nvGrpSpPr>
        <p:grpSpPr>
          <a:xfrm>
            <a:off x="6287591" y="3857989"/>
            <a:ext cx="2272648" cy="1311872"/>
            <a:chOff x="7010331" y="1933778"/>
            <a:chExt cx="3374919" cy="1859693"/>
          </a:xfrm>
          <a:solidFill>
            <a:schemeClr val="accent5">
              <a:lumMod val="75000"/>
            </a:schemeClr>
          </a:solidFill>
        </p:grpSpPr>
        <p:sp>
          <p:nvSpPr>
            <p:cNvPr id="33" name="Rectangle: Rounded Corners 32">
              <a:extLst>
                <a:ext uri="{FF2B5EF4-FFF2-40B4-BE49-F238E27FC236}">
                  <a16:creationId xmlns:a16="http://schemas.microsoft.com/office/drawing/2014/main" id="{9284E890-769A-4BF8-B2B0-DD7479B0BBC8}"/>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ectangle: Rounded Corners 7">
              <a:extLst>
                <a:ext uri="{FF2B5EF4-FFF2-40B4-BE49-F238E27FC236}">
                  <a16:creationId xmlns:a16="http://schemas.microsoft.com/office/drawing/2014/main" id="{D656B93B-F206-43BF-8458-19C04600A1E4}"/>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ts val="600"/>
                </a:spcBef>
                <a:buNone/>
              </a:pPr>
              <a:r>
                <a:rPr lang="en-US" sz="2000" b="1" kern="1200" dirty="0">
                  <a:solidFill>
                    <a:schemeClr val="accent3">
                      <a:lumMod val="20000"/>
                      <a:lumOff val="80000"/>
                    </a:schemeClr>
                  </a:solidFill>
                </a:rPr>
                <a:t>Council on</a:t>
              </a:r>
            </a:p>
            <a:p>
              <a:pPr marL="0" lvl="0" indent="0" algn="ctr" defTabSz="711200">
                <a:lnSpc>
                  <a:spcPct val="90000"/>
                </a:lnSpc>
                <a:spcBef>
                  <a:spcPts val="600"/>
                </a:spcBef>
                <a:buNone/>
              </a:pPr>
              <a:r>
                <a:rPr lang="en-US" sz="2000" b="1" kern="1200" dirty="0">
                  <a:solidFill>
                    <a:schemeClr val="accent3">
                      <a:lumMod val="20000"/>
                      <a:lumOff val="80000"/>
                    </a:schemeClr>
                  </a:solidFill>
                </a:rPr>
                <a:t>Occupational</a:t>
              </a:r>
            </a:p>
            <a:p>
              <a:pPr marL="0" lvl="0" indent="0" algn="ctr" defTabSz="711200">
                <a:lnSpc>
                  <a:spcPct val="90000"/>
                </a:lnSpc>
                <a:spcBef>
                  <a:spcPts val="600"/>
                </a:spcBef>
                <a:buNone/>
              </a:pPr>
              <a:r>
                <a:rPr lang="en-US" sz="2000" b="1" kern="1200" dirty="0">
                  <a:solidFill>
                    <a:schemeClr val="accent3">
                      <a:lumMod val="20000"/>
                      <a:lumOff val="80000"/>
                    </a:schemeClr>
                  </a:solidFill>
                </a:rPr>
                <a:t> Education</a:t>
              </a:r>
            </a:p>
          </p:txBody>
        </p:sp>
      </p:grpSp>
      <p:sp>
        <p:nvSpPr>
          <p:cNvPr id="35" name="Rectangle: Rounded Corners 34">
            <a:extLst>
              <a:ext uri="{FF2B5EF4-FFF2-40B4-BE49-F238E27FC236}">
                <a16:creationId xmlns:a16="http://schemas.microsoft.com/office/drawing/2014/main" id="{5BC290FF-97F1-4B9B-A819-ECDFDF0BF888}"/>
              </a:ext>
            </a:extLst>
          </p:cNvPr>
          <p:cNvSpPr/>
          <p:nvPr/>
        </p:nvSpPr>
        <p:spPr>
          <a:xfrm>
            <a:off x="8842104" y="3708508"/>
            <a:ext cx="2272648" cy="1311872"/>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36" name="Group 35">
            <a:extLst>
              <a:ext uri="{FF2B5EF4-FFF2-40B4-BE49-F238E27FC236}">
                <a16:creationId xmlns:a16="http://schemas.microsoft.com/office/drawing/2014/main" id="{AE0B23F0-02FC-4868-8CC4-85A89F79BACF}"/>
              </a:ext>
            </a:extLst>
          </p:cNvPr>
          <p:cNvGrpSpPr/>
          <p:nvPr/>
        </p:nvGrpSpPr>
        <p:grpSpPr>
          <a:xfrm>
            <a:off x="8993342" y="3857989"/>
            <a:ext cx="2272648" cy="1311872"/>
            <a:chOff x="7010331" y="1933778"/>
            <a:chExt cx="3374919" cy="1859693"/>
          </a:xfrm>
          <a:solidFill>
            <a:schemeClr val="bg1">
              <a:lumMod val="65000"/>
            </a:schemeClr>
          </a:solidFill>
        </p:grpSpPr>
        <p:sp>
          <p:nvSpPr>
            <p:cNvPr id="37" name="Rectangle: Rounded Corners 36">
              <a:extLst>
                <a:ext uri="{FF2B5EF4-FFF2-40B4-BE49-F238E27FC236}">
                  <a16:creationId xmlns:a16="http://schemas.microsoft.com/office/drawing/2014/main" id="{179A5781-AC3B-4BF5-BBD8-C5D5F8AAEF4B}"/>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ectangle: Rounded Corners 7">
              <a:extLst>
                <a:ext uri="{FF2B5EF4-FFF2-40B4-BE49-F238E27FC236}">
                  <a16:creationId xmlns:a16="http://schemas.microsoft.com/office/drawing/2014/main" id="{18F4379A-6B53-4BA2-B420-D6B45C2251C5}"/>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ts val="600"/>
                </a:spcBef>
                <a:buNone/>
              </a:pPr>
              <a:r>
                <a:rPr lang="en-US" sz="2000" b="1" kern="1200" dirty="0">
                  <a:solidFill>
                    <a:schemeClr val="bg1">
                      <a:lumMod val="95000"/>
                    </a:schemeClr>
                  </a:solidFill>
                </a:rPr>
                <a:t>Center for Law</a:t>
              </a:r>
            </a:p>
            <a:p>
              <a:pPr marL="0" lvl="0" indent="0" algn="ctr" defTabSz="711200">
                <a:lnSpc>
                  <a:spcPct val="90000"/>
                </a:lnSpc>
                <a:spcBef>
                  <a:spcPts val="600"/>
                </a:spcBef>
                <a:buNone/>
              </a:pPr>
              <a:r>
                <a:rPr lang="en-US" sz="2000" b="1" kern="1200" dirty="0">
                  <a:solidFill>
                    <a:schemeClr val="bg1">
                      <a:lumMod val="95000"/>
                    </a:schemeClr>
                  </a:solidFill>
                </a:rPr>
                <a:t>&amp; Social Policy</a:t>
              </a:r>
            </a:p>
          </p:txBody>
        </p:sp>
      </p:grpSp>
    </p:spTree>
    <p:extLst>
      <p:ext uri="{BB962C8B-B14F-4D97-AF65-F5344CB8AC3E}">
        <p14:creationId xmlns:p14="http://schemas.microsoft.com/office/powerpoint/2010/main" val="7844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CF0D77-58C6-4D18-A4AD-63763AEBA77E}"/>
              </a:ext>
            </a:extLst>
          </p:cNvPr>
          <p:cNvSpPr txBox="1"/>
          <p:nvPr/>
        </p:nvSpPr>
        <p:spPr>
          <a:xfrm>
            <a:off x="0" y="2646145"/>
            <a:ext cx="12192000" cy="809324"/>
          </a:xfrm>
          <a:prstGeom prst="rect">
            <a:avLst/>
          </a:prstGeom>
        </p:spPr>
        <p:txBody>
          <a:bodyPr vert="horz" wrap="square" lIns="121920" tIns="60960" rIns="121920" bIns="60960" rtlCol="0">
            <a:normAutofit lnSpcReduction="10000"/>
          </a:bodyPr>
          <a:lstStyle/>
          <a:p>
            <a:pPr algn="ctr" defTabSz="1219170"/>
            <a:r>
              <a:rPr lang="en-US" sz="4800" b="1" dirty="0">
                <a:solidFill>
                  <a:srgbClr val="405461"/>
                </a:solidFill>
                <a:latin typeface="Calibri Light" panose="020F0302020204030204"/>
              </a:rPr>
              <a:t>Metrics and Guidance</a:t>
            </a:r>
          </a:p>
        </p:txBody>
      </p:sp>
    </p:spTree>
    <p:extLst>
      <p:ext uri="{BB962C8B-B14F-4D97-AF65-F5344CB8AC3E}">
        <p14:creationId xmlns:p14="http://schemas.microsoft.com/office/powerpoint/2010/main" val="231511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0EFD01-427B-4B8E-80AC-C7FA1A1D3243}"/>
              </a:ext>
            </a:extLst>
          </p:cNvPr>
          <p:cNvSpPr/>
          <p:nvPr/>
        </p:nvSpPr>
        <p:spPr>
          <a:xfrm>
            <a:off x="397844" y="273496"/>
            <a:ext cx="6205086" cy="663195"/>
          </a:xfrm>
          <a:prstGeom prst="rect">
            <a:avLst/>
          </a:prstGeom>
        </p:spPr>
        <p:txBody>
          <a:bodyPr wrap="square">
            <a:spAutoFit/>
          </a:bodyPr>
          <a:lstStyle/>
          <a:p>
            <a:pPr defTabSz="1219170">
              <a:lnSpc>
                <a:spcPct val="107000"/>
              </a:lnSpc>
              <a:spcBef>
                <a:spcPts val="800"/>
              </a:spcBef>
            </a:pPr>
            <a:r>
              <a:rPr lang="en-US" sz="3467" b="1" dirty="0">
                <a:solidFill>
                  <a:srgbClr val="405461"/>
                </a:solidFill>
                <a:latin typeface="Calibri" panose="020F0502020204030204"/>
                <a:ea typeface="Calibri" panose="020F0502020204030204" pitchFamily="34" charset="0"/>
                <a:cs typeface="Calibri Light" panose="020F0302020204030204" pitchFamily="34" charset="0"/>
              </a:rPr>
              <a:t>Definitions and Guidance:</a:t>
            </a:r>
          </a:p>
        </p:txBody>
      </p:sp>
      <p:sp>
        <p:nvSpPr>
          <p:cNvPr id="6" name="Rectangle 5">
            <a:extLst>
              <a:ext uri="{FF2B5EF4-FFF2-40B4-BE49-F238E27FC236}">
                <a16:creationId xmlns:a16="http://schemas.microsoft.com/office/drawing/2014/main" id="{33B215E2-868B-4748-A6F7-308352D47C09}"/>
              </a:ext>
            </a:extLst>
          </p:cNvPr>
          <p:cNvSpPr/>
          <p:nvPr/>
        </p:nvSpPr>
        <p:spPr>
          <a:xfrm>
            <a:off x="500515" y="824705"/>
            <a:ext cx="8508732" cy="45719"/>
          </a:xfrm>
          <a:prstGeom prst="rect">
            <a:avLst/>
          </a:prstGeom>
          <a:solidFill>
            <a:schemeClr val="bg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panose="020F0502020204030204"/>
            </a:endParaRPr>
          </a:p>
        </p:txBody>
      </p:sp>
      <p:pic>
        <p:nvPicPr>
          <p:cNvPr id="3" name="Picture 2">
            <a:extLst>
              <a:ext uri="{FF2B5EF4-FFF2-40B4-BE49-F238E27FC236}">
                <a16:creationId xmlns:a16="http://schemas.microsoft.com/office/drawing/2014/main" id="{44BF37B5-FF72-4B43-A58F-D8EC454C6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6429" y="1106908"/>
            <a:ext cx="3726287" cy="4822254"/>
          </a:xfrm>
          <a:prstGeom prst="rect">
            <a:avLst/>
          </a:prstGeom>
        </p:spPr>
      </p:pic>
      <p:sp>
        <p:nvSpPr>
          <p:cNvPr id="7" name="TextBox 6">
            <a:extLst>
              <a:ext uri="{FF2B5EF4-FFF2-40B4-BE49-F238E27FC236}">
                <a16:creationId xmlns:a16="http://schemas.microsoft.com/office/drawing/2014/main" id="{3AA4B623-ACE7-453A-80C4-7F6C09B5273B}"/>
              </a:ext>
            </a:extLst>
          </p:cNvPr>
          <p:cNvSpPr txBox="1"/>
          <p:nvPr/>
        </p:nvSpPr>
        <p:spPr>
          <a:xfrm>
            <a:off x="500515" y="1106908"/>
            <a:ext cx="3503594" cy="4167739"/>
          </a:xfrm>
          <a:prstGeom prst="rect">
            <a:avLst/>
          </a:prstGeom>
          <a:solidFill>
            <a:srgbClr val="FFFFCC"/>
          </a:solidFill>
          <a:ln>
            <a:solidFill>
              <a:schemeClr val="accent2">
                <a:lumMod val="60000"/>
                <a:lumOff val="40000"/>
              </a:schemeClr>
            </a:solidFill>
          </a:ln>
        </p:spPr>
        <p:txBody>
          <a:bodyPr vert="horz" wrap="square" lIns="91440" tIns="45720" rIns="91440" bIns="45720" rtlCol="0">
            <a:normAutofit/>
          </a:bodyPr>
          <a:lstStyle/>
          <a:p>
            <a:pPr algn="ctr"/>
            <a:r>
              <a:rPr lang="en-US" b="1" dirty="0">
                <a:solidFill>
                  <a:srgbClr val="C00000"/>
                </a:solidFill>
              </a:rPr>
              <a:t>AE Program Definitions</a:t>
            </a:r>
          </a:p>
          <a:p>
            <a:pPr marL="342900" indent="-342900">
              <a:spcBef>
                <a:spcPts val="600"/>
              </a:spcBef>
              <a:buClr>
                <a:srgbClr val="C00000"/>
              </a:buClr>
              <a:buFont typeface="+mj-lt"/>
              <a:buAutoNum type="arabicPeriod"/>
            </a:pPr>
            <a:r>
              <a:rPr lang="en-US" b="1" dirty="0">
                <a:solidFill>
                  <a:schemeClr val="accent2">
                    <a:lumMod val="75000"/>
                  </a:schemeClr>
                </a:solidFill>
              </a:rPr>
              <a:t>Adult Basic and Secondary Education</a:t>
            </a:r>
          </a:p>
          <a:p>
            <a:pPr marL="342900" indent="-342900">
              <a:spcBef>
                <a:spcPts val="300"/>
              </a:spcBef>
              <a:buClr>
                <a:srgbClr val="C00000"/>
              </a:buClr>
              <a:buFont typeface="+mj-lt"/>
              <a:buAutoNum type="arabicPeriod"/>
            </a:pPr>
            <a:r>
              <a:rPr lang="en-US" b="1" dirty="0">
                <a:solidFill>
                  <a:schemeClr val="accent2">
                    <a:lumMod val="75000"/>
                  </a:schemeClr>
                </a:solidFill>
              </a:rPr>
              <a:t>ESL and EL Civics Education</a:t>
            </a:r>
          </a:p>
          <a:p>
            <a:pPr marL="342900" indent="-342900">
              <a:spcBef>
                <a:spcPts val="300"/>
              </a:spcBef>
              <a:buClr>
                <a:srgbClr val="C00000"/>
              </a:buClr>
              <a:buFont typeface="+mj-lt"/>
              <a:buAutoNum type="arabicPeriod"/>
            </a:pPr>
            <a:r>
              <a:rPr lang="en-US" b="1" dirty="0">
                <a:solidFill>
                  <a:schemeClr val="accent2">
                    <a:lumMod val="75000"/>
                  </a:schemeClr>
                </a:solidFill>
              </a:rPr>
              <a:t>Adults Entering or Re-Entering the Workforce</a:t>
            </a:r>
          </a:p>
          <a:p>
            <a:pPr marL="342900" indent="-342900">
              <a:spcBef>
                <a:spcPts val="300"/>
              </a:spcBef>
              <a:buClr>
                <a:srgbClr val="C00000"/>
              </a:buClr>
              <a:buFont typeface="+mj-lt"/>
              <a:buAutoNum type="arabicPeriod"/>
            </a:pPr>
            <a:r>
              <a:rPr lang="en-US" b="1" dirty="0">
                <a:solidFill>
                  <a:schemeClr val="accent2">
                    <a:lumMod val="75000"/>
                  </a:schemeClr>
                </a:solidFill>
              </a:rPr>
              <a:t>Adults Helping Children Succeed in School</a:t>
            </a:r>
          </a:p>
          <a:p>
            <a:pPr marL="342900" indent="-342900">
              <a:spcBef>
                <a:spcPts val="300"/>
              </a:spcBef>
              <a:buClr>
                <a:srgbClr val="C00000"/>
              </a:buClr>
              <a:buFont typeface="+mj-lt"/>
              <a:buAutoNum type="arabicPeriod"/>
            </a:pPr>
            <a:r>
              <a:rPr lang="en-US" b="1" dirty="0">
                <a:solidFill>
                  <a:schemeClr val="accent2">
                    <a:lumMod val="75000"/>
                  </a:schemeClr>
                </a:solidFill>
              </a:rPr>
              <a:t>Adults with Disabilities</a:t>
            </a:r>
          </a:p>
          <a:p>
            <a:pPr marL="342900" indent="-342900">
              <a:spcBef>
                <a:spcPts val="300"/>
              </a:spcBef>
              <a:buClr>
                <a:srgbClr val="C00000"/>
              </a:buClr>
              <a:buFont typeface="+mj-lt"/>
              <a:buAutoNum type="arabicPeriod"/>
            </a:pPr>
            <a:r>
              <a:rPr lang="en-US" b="1" dirty="0">
                <a:solidFill>
                  <a:schemeClr val="accent2">
                    <a:lumMod val="75000"/>
                  </a:schemeClr>
                </a:solidFill>
              </a:rPr>
              <a:t>Short Term CTE Leading to Employment</a:t>
            </a:r>
          </a:p>
          <a:p>
            <a:pPr marL="342900" indent="-342900">
              <a:spcBef>
                <a:spcPts val="300"/>
              </a:spcBef>
              <a:buClr>
                <a:srgbClr val="C00000"/>
              </a:buClr>
              <a:buFont typeface="+mj-lt"/>
              <a:buAutoNum type="arabicPeriod"/>
            </a:pPr>
            <a:r>
              <a:rPr lang="en-US" b="1" dirty="0">
                <a:solidFill>
                  <a:schemeClr val="accent2">
                    <a:lumMod val="75000"/>
                  </a:schemeClr>
                </a:solidFill>
              </a:rPr>
              <a:t>Preapprenticeship</a:t>
            </a:r>
          </a:p>
          <a:p>
            <a:pPr marL="342900" indent="-342900">
              <a:buFont typeface="+mj-lt"/>
              <a:buAutoNum type="arabicPeriod"/>
            </a:pPr>
            <a:endParaRPr lang="en-US" dirty="0"/>
          </a:p>
        </p:txBody>
      </p:sp>
      <p:sp>
        <p:nvSpPr>
          <p:cNvPr id="8" name="TextBox 7">
            <a:extLst>
              <a:ext uri="{FF2B5EF4-FFF2-40B4-BE49-F238E27FC236}">
                <a16:creationId xmlns:a16="http://schemas.microsoft.com/office/drawing/2014/main" id="{5C29B142-8412-409F-BB17-02EB63E71914}"/>
              </a:ext>
            </a:extLst>
          </p:cNvPr>
          <p:cNvSpPr txBox="1"/>
          <p:nvPr/>
        </p:nvSpPr>
        <p:spPr>
          <a:xfrm>
            <a:off x="8060282" y="1106907"/>
            <a:ext cx="3503595" cy="4726001"/>
          </a:xfrm>
          <a:prstGeom prst="rect">
            <a:avLst/>
          </a:prstGeom>
          <a:solidFill>
            <a:srgbClr val="FFFFCC"/>
          </a:solidFill>
          <a:ln>
            <a:solidFill>
              <a:schemeClr val="accent2">
                <a:lumMod val="60000"/>
                <a:lumOff val="40000"/>
              </a:schemeClr>
            </a:solidFill>
          </a:ln>
        </p:spPr>
        <p:txBody>
          <a:bodyPr vert="horz" wrap="square" lIns="91440" tIns="45720" rIns="91440" bIns="45720" rtlCol="0">
            <a:normAutofit/>
          </a:bodyPr>
          <a:lstStyle/>
          <a:p>
            <a:pPr algn="ctr"/>
            <a:r>
              <a:rPr lang="en-US" b="1" dirty="0">
                <a:solidFill>
                  <a:srgbClr val="C00000"/>
                </a:solidFill>
              </a:rPr>
              <a:t>Data Element Definitions</a:t>
            </a:r>
          </a:p>
          <a:p>
            <a:pPr marL="342900" indent="-342900">
              <a:spcBef>
                <a:spcPts val="600"/>
              </a:spcBef>
              <a:buClr>
                <a:srgbClr val="C00000"/>
              </a:buClr>
              <a:buFont typeface="+mj-lt"/>
              <a:buAutoNum type="arabicPeriod"/>
            </a:pPr>
            <a:r>
              <a:rPr lang="en-US" b="1" dirty="0">
                <a:solidFill>
                  <a:schemeClr val="accent2">
                    <a:lumMod val="75000"/>
                  </a:schemeClr>
                </a:solidFill>
              </a:rPr>
              <a:t>AEBG Reportable Programs</a:t>
            </a:r>
          </a:p>
          <a:p>
            <a:pPr marL="342900" indent="-342900">
              <a:spcBef>
                <a:spcPts val="600"/>
              </a:spcBef>
              <a:buClr>
                <a:srgbClr val="C00000"/>
              </a:buClr>
              <a:buFont typeface="+mj-lt"/>
              <a:buAutoNum type="arabicPeriod"/>
            </a:pPr>
            <a:r>
              <a:rPr lang="en-US" b="1" dirty="0">
                <a:solidFill>
                  <a:schemeClr val="accent2">
                    <a:lumMod val="75000"/>
                  </a:schemeClr>
                </a:solidFill>
              </a:rPr>
              <a:t>AE Reportable Individual &amp; Participant</a:t>
            </a:r>
          </a:p>
          <a:p>
            <a:pPr marL="342900" indent="-342900">
              <a:spcBef>
                <a:spcPts val="600"/>
              </a:spcBef>
              <a:buClr>
                <a:srgbClr val="C00000"/>
              </a:buClr>
              <a:buFont typeface="+mj-lt"/>
              <a:buAutoNum type="arabicPeriod"/>
            </a:pPr>
            <a:r>
              <a:rPr lang="en-US" b="1" dirty="0">
                <a:solidFill>
                  <a:schemeClr val="accent2">
                    <a:lumMod val="75000"/>
                  </a:schemeClr>
                </a:solidFill>
              </a:rPr>
              <a:t>Measurable Skills Gain and EFL Attainment for ABE, ASE, ESL</a:t>
            </a:r>
          </a:p>
          <a:p>
            <a:pPr marL="342900" indent="-342900">
              <a:spcBef>
                <a:spcPts val="600"/>
              </a:spcBef>
              <a:buClr>
                <a:srgbClr val="C00000"/>
              </a:buClr>
              <a:buFont typeface="+mj-lt"/>
              <a:buAutoNum type="arabicPeriod"/>
            </a:pPr>
            <a:r>
              <a:rPr lang="en-US" b="1" dirty="0">
                <a:solidFill>
                  <a:schemeClr val="accent2">
                    <a:lumMod val="75000"/>
                  </a:schemeClr>
                </a:solidFill>
              </a:rPr>
              <a:t>Program Transition </a:t>
            </a:r>
          </a:p>
          <a:p>
            <a:pPr marL="342900" indent="-342900">
              <a:spcBef>
                <a:spcPts val="600"/>
              </a:spcBef>
              <a:buClr>
                <a:srgbClr val="C00000"/>
              </a:buClr>
              <a:buFont typeface="+mj-lt"/>
              <a:buAutoNum type="arabicPeriod"/>
            </a:pPr>
            <a:r>
              <a:rPr lang="en-US" b="1" dirty="0">
                <a:solidFill>
                  <a:schemeClr val="accent2">
                    <a:lumMod val="75000"/>
                  </a:schemeClr>
                </a:solidFill>
              </a:rPr>
              <a:t>Progress to Diploma</a:t>
            </a:r>
          </a:p>
          <a:p>
            <a:pPr marL="342900" indent="-342900">
              <a:spcBef>
                <a:spcPts val="600"/>
              </a:spcBef>
              <a:buClr>
                <a:srgbClr val="C00000"/>
              </a:buClr>
              <a:buFont typeface="+mj-lt"/>
              <a:buAutoNum type="arabicPeriod"/>
            </a:pPr>
            <a:r>
              <a:rPr lang="en-US" b="1" dirty="0">
                <a:solidFill>
                  <a:schemeClr val="accent2">
                    <a:lumMod val="75000"/>
                  </a:schemeClr>
                </a:solidFill>
              </a:rPr>
              <a:t>Postsecondary Credential Completion</a:t>
            </a:r>
          </a:p>
          <a:p>
            <a:pPr marL="342900" indent="-342900">
              <a:spcBef>
                <a:spcPts val="600"/>
              </a:spcBef>
              <a:buClr>
                <a:srgbClr val="C00000"/>
              </a:buClr>
              <a:buFont typeface="+mj-lt"/>
              <a:buAutoNum type="arabicPeriod"/>
            </a:pPr>
            <a:r>
              <a:rPr lang="en-US" b="1" dirty="0">
                <a:solidFill>
                  <a:schemeClr val="accent2">
                    <a:lumMod val="75000"/>
                  </a:schemeClr>
                </a:solidFill>
              </a:rPr>
              <a:t>Occupational Skills Gain</a:t>
            </a:r>
          </a:p>
          <a:p>
            <a:pPr marL="342900" indent="-342900">
              <a:spcBef>
                <a:spcPts val="600"/>
              </a:spcBef>
              <a:buClr>
                <a:srgbClr val="C00000"/>
              </a:buClr>
              <a:buFont typeface="+mj-lt"/>
              <a:buAutoNum type="arabicPeriod"/>
            </a:pPr>
            <a:r>
              <a:rPr lang="en-US" b="1" dirty="0">
                <a:solidFill>
                  <a:schemeClr val="accent2">
                    <a:lumMod val="75000"/>
                  </a:schemeClr>
                </a:solidFill>
              </a:rPr>
              <a:t>Workforce Prep Milestone</a:t>
            </a:r>
          </a:p>
          <a:p>
            <a:pPr marL="342900" indent="-342900">
              <a:spcBef>
                <a:spcPts val="300"/>
              </a:spcBef>
              <a:buClr>
                <a:srgbClr val="C00000"/>
              </a:buClr>
              <a:buFont typeface="+mj-lt"/>
              <a:buAutoNum type="arabicPeriod"/>
            </a:pPr>
            <a:r>
              <a:rPr lang="en-US" b="1" dirty="0">
                <a:solidFill>
                  <a:schemeClr val="accent2">
                    <a:lumMod val="75000"/>
                  </a:schemeClr>
                </a:solidFill>
              </a:rPr>
              <a:t>Postsecondary Transition</a:t>
            </a:r>
          </a:p>
          <a:p>
            <a:pPr marL="342900" indent="-342900">
              <a:spcBef>
                <a:spcPts val="300"/>
              </a:spcBef>
              <a:buClr>
                <a:srgbClr val="C00000"/>
              </a:buClr>
              <a:buFont typeface="+mj-lt"/>
              <a:buAutoNum type="arabicPeriod"/>
            </a:pPr>
            <a:r>
              <a:rPr lang="en-US" b="1" dirty="0">
                <a:solidFill>
                  <a:schemeClr val="accent2">
                    <a:lumMod val="75000"/>
                  </a:schemeClr>
                </a:solidFill>
              </a:rPr>
              <a:t>Employment &amp; Wages</a:t>
            </a:r>
          </a:p>
        </p:txBody>
      </p:sp>
      <p:cxnSp>
        <p:nvCxnSpPr>
          <p:cNvPr id="10" name="Straight Connector 9">
            <a:extLst>
              <a:ext uri="{FF2B5EF4-FFF2-40B4-BE49-F238E27FC236}">
                <a16:creationId xmlns:a16="http://schemas.microsoft.com/office/drawing/2014/main" id="{883650F3-D38D-4692-B934-7EFC53D413C9}"/>
              </a:ext>
            </a:extLst>
          </p:cNvPr>
          <p:cNvCxnSpPr/>
          <p:nvPr/>
        </p:nvCxnSpPr>
        <p:spPr>
          <a:xfrm>
            <a:off x="1145406" y="1421633"/>
            <a:ext cx="21945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2F84389-1C15-4201-8FA5-1F0A18762A65}"/>
              </a:ext>
            </a:extLst>
          </p:cNvPr>
          <p:cNvCxnSpPr/>
          <p:nvPr/>
        </p:nvCxnSpPr>
        <p:spPr>
          <a:xfrm>
            <a:off x="8624236" y="1421633"/>
            <a:ext cx="238706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16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Base Slide">
  <a:themeElements>
    <a:clrScheme name="Custom 1">
      <a:dk1>
        <a:srgbClr val="405461"/>
      </a:dk1>
      <a:lt1>
        <a:srgbClr val="FFFFFF"/>
      </a:lt1>
      <a:dk2>
        <a:srgbClr val="005C8A"/>
      </a:dk2>
      <a:lt2>
        <a:srgbClr val="BBBAAB"/>
      </a:lt2>
      <a:accent1>
        <a:srgbClr val="137B7B"/>
      </a:accent1>
      <a:accent2>
        <a:srgbClr val="59809B"/>
      </a:accent2>
      <a:accent3>
        <a:srgbClr val="5DB7B0"/>
      </a:accent3>
      <a:accent4>
        <a:srgbClr val="1684A7"/>
      </a:accent4>
      <a:accent5>
        <a:srgbClr val="6D6D68"/>
      </a:accent5>
      <a:accent6>
        <a:srgbClr val="50B948"/>
      </a:accent6>
      <a:hlink>
        <a:srgbClr val="00C599"/>
      </a:hlink>
      <a:folHlink>
        <a:srgbClr val="7E9BC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defRPr dirty="0"/>
        </a:defPPr>
      </a:lstStyle>
    </a:txDef>
  </a:objectDefaults>
  <a:extraClrSchemeLst/>
  <a:extLst>
    <a:ext uri="{05A4C25C-085E-4340-85A3-A5531E510DB2}">
      <thm15:themeFamily xmlns:thm15="http://schemas.microsoft.com/office/thememl/2012/main" name="WestEd Agency Powerpoint Template - HS and POSTSECONDARY" id="{7DFA30E6-C27C-6640-9A6E-E009AC9C2BBA}" vid="{D20F524D-E69D-3440-8ABA-F93C9B19899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F7F9F1-7E4B-471D-8378-46B84481DAC1}"/>
</file>

<file path=customXml/itemProps2.xml><?xml version="1.0" encoding="utf-8"?>
<ds:datastoreItem xmlns:ds="http://schemas.openxmlformats.org/officeDocument/2006/customXml" ds:itemID="{510999C9-CDAF-4511-A9B1-6F633BA96787}"/>
</file>

<file path=customXml/itemProps3.xml><?xml version="1.0" encoding="utf-8"?>
<ds:datastoreItem xmlns:ds="http://schemas.openxmlformats.org/officeDocument/2006/customXml" ds:itemID="{05ED1EB3-540F-4496-8E6A-42627C63E66F}"/>
</file>

<file path=docProps/app.xml><?xml version="1.0" encoding="utf-8"?>
<Properties xmlns="http://schemas.openxmlformats.org/officeDocument/2006/extended-properties" xmlns:vt="http://schemas.openxmlformats.org/officeDocument/2006/docPropsVTypes">
  <TotalTime>1177</TotalTime>
  <Words>1275</Words>
  <Application>Microsoft Office PowerPoint</Application>
  <PresentationFormat>Widescreen</PresentationFormat>
  <Paragraphs>160</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.AppleSystemUIFont</vt:lpstr>
      <vt:lpstr>Arial</vt:lpstr>
      <vt:lpstr>Calibri</vt:lpstr>
      <vt:lpstr>Calibri Light</vt:lpstr>
      <vt:lpstr>Corbel</vt:lpstr>
      <vt:lpstr>Helvetica</vt:lpstr>
      <vt:lpstr>Meiryo-Bold</vt:lpstr>
      <vt:lpstr>Trebuchet MS</vt:lpstr>
      <vt:lpstr>Base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Legislative Requirements</vt:lpstr>
      <vt:lpstr>Basic Skills Assessment Field Team</vt:lpstr>
      <vt:lpstr>3 Key Issues</vt:lpstr>
      <vt:lpstr>CB21/NRS Crosswalk</vt:lpstr>
      <vt:lpstr>AEBG CB21/NRS Crosswalk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Randal Tillery</dc:creator>
  <cp:lastModifiedBy>Randal Tillery</cp:lastModifiedBy>
  <cp:revision>38</cp:revision>
  <dcterms:created xsi:type="dcterms:W3CDTF">2017-08-29T18:09:48Z</dcterms:created>
  <dcterms:modified xsi:type="dcterms:W3CDTF">2017-10-12T18:53:15Z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