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48" r:id="rId2"/>
    <p:sldId id="612" r:id="rId3"/>
    <p:sldId id="613" r:id="rId4"/>
    <p:sldId id="614" r:id="rId5"/>
    <p:sldId id="615" r:id="rId6"/>
    <p:sldId id="616" r:id="rId7"/>
    <p:sldId id="514" r:id="rId8"/>
    <p:sldId id="605" r:id="rId9"/>
    <p:sldId id="515" r:id="rId10"/>
    <p:sldId id="530" r:id="rId11"/>
    <p:sldId id="618" r:id="rId12"/>
    <p:sldId id="617" r:id="rId13"/>
    <p:sldId id="619" r:id="rId1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"/>
      </a:defRPr>
    </a:lvl1pPr>
    <a:lvl2pPr algn="ctr" defTabSz="584200">
      <a:defRPr sz="3600">
        <a:latin typeface="+mn-lt"/>
        <a:ea typeface="+mn-ea"/>
        <a:cs typeface="+mn-cs"/>
        <a:sym typeface="Helvetica"/>
      </a:defRPr>
    </a:lvl2pPr>
    <a:lvl3pPr algn="ctr" defTabSz="584200">
      <a:defRPr sz="3600">
        <a:latin typeface="+mn-lt"/>
        <a:ea typeface="+mn-ea"/>
        <a:cs typeface="+mn-cs"/>
        <a:sym typeface="Helvetica"/>
      </a:defRPr>
    </a:lvl3pPr>
    <a:lvl4pPr algn="ctr" defTabSz="584200">
      <a:defRPr sz="3600">
        <a:latin typeface="+mn-lt"/>
        <a:ea typeface="+mn-ea"/>
        <a:cs typeface="+mn-cs"/>
        <a:sym typeface="Helvetica"/>
      </a:defRPr>
    </a:lvl4pPr>
    <a:lvl5pPr algn="ctr" defTabSz="584200">
      <a:defRPr sz="3600">
        <a:latin typeface="+mn-lt"/>
        <a:ea typeface="+mn-ea"/>
        <a:cs typeface="+mn-cs"/>
        <a:sym typeface="Helvetica"/>
      </a:defRPr>
    </a:lvl5pPr>
    <a:lvl6pPr algn="ctr" defTabSz="584200">
      <a:defRPr sz="3600">
        <a:latin typeface="+mn-lt"/>
        <a:ea typeface="+mn-ea"/>
        <a:cs typeface="+mn-cs"/>
        <a:sym typeface="Helvetica"/>
      </a:defRPr>
    </a:lvl6pPr>
    <a:lvl7pPr algn="ctr" defTabSz="584200">
      <a:defRPr sz="3600">
        <a:latin typeface="+mn-lt"/>
        <a:ea typeface="+mn-ea"/>
        <a:cs typeface="+mn-cs"/>
        <a:sym typeface="Helvetica"/>
      </a:defRPr>
    </a:lvl7pPr>
    <a:lvl8pPr algn="ctr" defTabSz="584200">
      <a:defRPr sz="3600">
        <a:latin typeface="+mn-lt"/>
        <a:ea typeface="+mn-ea"/>
        <a:cs typeface="+mn-cs"/>
        <a:sym typeface="Helvetica"/>
      </a:defRPr>
    </a:lvl8pPr>
    <a:lvl9pPr algn="ctr" defTabSz="584200">
      <a:defRPr sz="36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Zachry" initials="CZ" lastIdx="1" clrIdx="0">
    <p:extLst>
      <p:ext uri="{19B8F6BF-5375-455C-9EA6-DF929625EA0E}">
        <p15:presenceInfo xmlns:p15="http://schemas.microsoft.com/office/powerpoint/2012/main" userId="dbc7fcd319c3a3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66"/>
    <a:srgbClr val="FF6600"/>
    <a:srgbClr val="98B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5" autoAdjust="0"/>
    <p:restoredTop sz="88321" autoAdjust="0"/>
  </p:normalViewPr>
  <p:slideViewPr>
    <p:cSldViewPr snapToGrid="0">
      <p:cViewPr varScale="1">
        <p:scale>
          <a:sx n="46" d="100"/>
          <a:sy n="46" d="100"/>
        </p:scale>
        <p:origin x="1092" y="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2T14:20:36.572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25131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Carolyn</a:t>
            </a:r>
          </a:p>
        </p:txBody>
      </p:sp>
    </p:spTree>
    <p:extLst>
      <p:ext uri="{BB962C8B-B14F-4D97-AF65-F5344CB8AC3E}">
        <p14:creationId xmlns:p14="http://schemas.microsoft.com/office/powerpoint/2010/main" val="2608831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Carolyn</a:t>
            </a:r>
          </a:p>
        </p:txBody>
      </p:sp>
    </p:spTree>
    <p:extLst>
      <p:ext uri="{BB962C8B-B14F-4D97-AF65-F5344CB8AC3E}">
        <p14:creationId xmlns:p14="http://schemas.microsoft.com/office/powerpoint/2010/main" val="1051480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Javier</a:t>
            </a:r>
          </a:p>
        </p:txBody>
      </p:sp>
    </p:spTree>
    <p:extLst>
      <p:ext uri="{BB962C8B-B14F-4D97-AF65-F5344CB8AC3E}">
        <p14:creationId xmlns:p14="http://schemas.microsoft.com/office/powerpoint/2010/main" val="3143780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Javier</a:t>
            </a:r>
          </a:p>
        </p:txBody>
      </p:sp>
    </p:spTree>
    <p:extLst>
      <p:ext uri="{BB962C8B-B14F-4D97-AF65-F5344CB8AC3E}">
        <p14:creationId xmlns:p14="http://schemas.microsoft.com/office/powerpoint/2010/main" val="3254694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Carolyn</a:t>
            </a:r>
          </a:p>
        </p:txBody>
      </p:sp>
    </p:spTree>
    <p:extLst>
      <p:ext uri="{BB962C8B-B14F-4D97-AF65-F5344CB8AC3E}">
        <p14:creationId xmlns:p14="http://schemas.microsoft.com/office/powerpoint/2010/main" val="181919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Carolyn</a:t>
            </a:r>
          </a:p>
        </p:txBody>
      </p:sp>
    </p:spTree>
    <p:extLst>
      <p:ext uri="{BB962C8B-B14F-4D97-AF65-F5344CB8AC3E}">
        <p14:creationId xmlns:p14="http://schemas.microsoft.com/office/powerpoint/2010/main" val="256747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Carolyn</a:t>
            </a:r>
          </a:p>
        </p:txBody>
      </p:sp>
    </p:spTree>
    <p:extLst>
      <p:ext uri="{BB962C8B-B14F-4D97-AF65-F5344CB8AC3E}">
        <p14:creationId xmlns:p14="http://schemas.microsoft.com/office/powerpoint/2010/main" val="202051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Javier</a:t>
            </a:r>
          </a:p>
        </p:txBody>
      </p:sp>
    </p:spTree>
    <p:extLst>
      <p:ext uri="{BB962C8B-B14F-4D97-AF65-F5344CB8AC3E}">
        <p14:creationId xmlns:p14="http://schemas.microsoft.com/office/powerpoint/2010/main" val="92832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Javier</a:t>
            </a:r>
          </a:p>
        </p:txBody>
      </p:sp>
    </p:spTree>
    <p:extLst>
      <p:ext uri="{BB962C8B-B14F-4D97-AF65-F5344CB8AC3E}">
        <p14:creationId xmlns:p14="http://schemas.microsoft.com/office/powerpoint/2010/main" val="409486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Javier</a:t>
            </a:r>
          </a:p>
        </p:txBody>
      </p:sp>
    </p:spTree>
    <p:extLst>
      <p:ext uri="{BB962C8B-B14F-4D97-AF65-F5344CB8AC3E}">
        <p14:creationId xmlns:p14="http://schemas.microsoft.com/office/powerpoint/2010/main" val="47981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Carolyn</a:t>
            </a:r>
          </a:p>
        </p:txBody>
      </p:sp>
    </p:spTree>
    <p:extLst>
      <p:ext uri="{BB962C8B-B14F-4D97-AF65-F5344CB8AC3E}">
        <p14:creationId xmlns:p14="http://schemas.microsoft.com/office/powerpoint/2010/main" val="77709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Javier</a:t>
            </a:r>
          </a:p>
        </p:txBody>
      </p:sp>
    </p:spTree>
    <p:extLst>
      <p:ext uri="{BB962C8B-B14F-4D97-AF65-F5344CB8AC3E}">
        <p14:creationId xmlns:p14="http://schemas.microsoft.com/office/powerpoint/2010/main" val="258223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Carolyn</a:t>
            </a:r>
          </a:p>
        </p:txBody>
      </p:sp>
    </p:spTree>
    <p:extLst>
      <p:ext uri="{BB962C8B-B14F-4D97-AF65-F5344CB8AC3E}">
        <p14:creationId xmlns:p14="http://schemas.microsoft.com/office/powerpoint/2010/main" val="6310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8" y="3108960"/>
            <a:ext cx="9253538" cy="2432304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600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5" y="1714955"/>
            <a:ext cx="2852864" cy="710043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74719" y="1905025"/>
            <a:ext cx="8887143" cy="691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218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914" y="7790738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465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5125" y="2835275"/>
            <a:ext cx="6035675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81750" y="2835275"/>
            <a:ext cx="5980113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495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65125" y="2962656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237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8" y="3108960"/>
            <a:ext cx="9253538" cy="2432304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600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375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5" y="1714955"/>
            <a:ext cx="2852864" cy="710043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74719" y="1905025"/>
            <a:ext cx="8887143" cy="691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048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914" y="7790738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16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5125" y="2835275"/>
            <a:ext cx="6035675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81750" y="2835275"/>
            <a:ext cx="5980113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46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86_PPT.jpg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625" y="0"/>
            <a:ext cx="1300155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68" r:id="rId5"/>
    <p:sldLayoutId id="2147483660" r:id="rId6"/>
    <p:sldLayoutId id="2147483662" r:id="rId7"/>
    <p:sldLayoutId id="2147483663" r:id="rId8"/>
    <p:sldLayoutId id="2147483664" r:id="rId9"/>
  </p:sldLayoutIdLst>
  <p:transition spd="med"/>
  <p:txStyles>
    <p:titleStyle>
      <a:lvl1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1pPr>
      <a:lvl2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2pPr>
      <a:lvl3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3pPr>
      <a:lvl4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4pPr>
      <a:lvl5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5pPr>
      <a:lvl6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6pPr>
      <a:lvl7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7pPr>
      <a:lvl8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8pPr>
      <a:lvl9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xEntJiIEd0" TargetMode="External"/><Relationship Id="rId5" Type="http://schemas.openxmlformats.org/officeDocument/2006/relationships/hyperlink" Target="https://youtu.be/HxEntJiIEd0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sBkqiqfEnzE" TargetMode="External"/><Relationship Id="rId5" Type="http://schemas.openxmlformats.org/officeDocument/2006/relationships/hyperlink" Target="https://youtu.be/sBkqiqfEnzE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411" y="2863151"/>
            <a:ext cx="128483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The Future Vision of the California Adult Education System in 2020</a:t>
            </a: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i="1" dirty="0"/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47FC2-5DAE-4864-8AE5-7BE559DF5D97}"/>
              </a:ext>
            </a:extLst>
          </p:cNvPr>
          <p:cNvSpPr txBox="1"/>
          <p:nvPr/>
        </p:nvSpPr>
        <p:spPr>
          <a:xfrm>
            <a:off x="282388" y="7853368"/>
            <a:ext cx="544605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400" i="1" dirty="0"/>
              <a:t>Javier Romero</a:t>
            </a:r>
            <a:r>
              <a:rPr lang="en-US" sz="2400" dirty="0"/>
              <a:t> </a:t>
            </a:r>
          </a:p>
          <a:p>
            <a:r>
              <a:rPr lang="en-US" sz="2400" dirty="0"/>
              <a:t>Dean </a:t>
            </a:r>
          </a:p>
          <a:p>
            <a:r>
              <a:rPr lang="en-US" sz="2400" dirty="0"/>
              <a:t>Workforce and Economic Development </a:t>
            </a:r>
          </a:p>
          <a:p>
            <a:r>
              <a:rPr lang="en-US" sz="2400" dirty="0"/>
              <a:t>California Community College Chancellor’s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FC1319-5FE5-4E0D-8506-F6DCC4CB9096}"/>
              </a:ext>
            </a:extLst>
          </p:cNvPr>
          <p:cNvSpPr txBox="1"/>
          <p:nvPr/>
        </p:nvSpPr>
        <p:spPr>
          <a:xfrm>
            <a:off x="7086600" y="8105270"/>
            <a:ext cx="554018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400" i="1" dirty="0"/>
              <a:t>Carolyn Zachry, </a:t>
            </a:r>
            <a:r>
              <a:rPr lang="en-US" sz="2400" i="1" dirty="0" err="1"/>
              <a:t>Ed.D</a:t>
            </a:r>
            <a:r>
              <a:rPr lang="en-US" sz="2400" dirty="0"/>
              <a:t>., </a:t>
            </a:r>
          </a:p>
          <a:p>
            <a:r>
              <a:rPr lang="en-US" sz="2400" dirty="0"/>
              <a:t>Education Administrator/State Director </a:t>
            </a:r>
          </a:p>
          <a:p>
            <a:r>
              <a:rPr lang="en-US" sz="2400" dirty="0"/>
              <a:t>Adult Education Office </a:t>
            </a:r>
          </a:p>
          <a:p>
            <a:r>
              <a:rPr lang="en-US" sz="2400" dirty="0"/>
              <a:t>California Department of Education </a:t>
            </a:r>
          </a:p>
        </p:txBody>
      </p:sp>
    </p:spTree>
    <p:extLst>
      <p:ext uri="{BB962C8B-B14F-4D97-AF65-F5344CB8AC3E}">
        <p14:creationId xmlns:p14="http://schemas.microsoft.com/office/powerpoint/2010/main" val="3508330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943" y="2027012"/>
            <a:ext cx="11386457" cy="839559"/>
          </a:xfrm>
        </p:spPr>
        <p:txBody>
          <a:bodyPr/>
          <a:lstStyle/>
          <a:p>
            <a:pPr algn="l"/>
            <a:r>
              <a:rPr lang="en-US" sz="4000" dirty="0"/>
              <a:t>Flexible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1D94E-CF93-4AF5-B3E9-87F020ED51F3}"/>
              </a:ext>
            </a:extLst>
          </p:cNvPr>
          <p:cNvSpPr txBox="1"/>
          <p:nvPr/>
        </p:nvSpPr>
        <p:spPr>
          <a:xfrm>
            <a:off x="914400" y="3346860"/>
            <a:ext cx="11161059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dirty="0"/>
              <a:t>How adaptable is your consortia to:</a:t>
            </a:r>
          </a:p>
          <a:p>
            <a:pPr lvl="3" algn="l"/>
            <a:endParaRPr lang="en-US" dirty="0"/>
          </a:p>
          <a:p>
            <a:pPr marL="571500" lvl="5" indent="-571500" algn="l">
              <a:buFont typeface="Arial" panose="020B0604020202020204" pitchFamily="34" charset="0"/>
              <a:buChar char="•"/>
            </a:pPr>
            <a:r>
              <a:rPr lang="en-US" dirty="0"/>
              <a:t>Labor market changes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r>
              <a:rPr lang="en-US" dirty="0"/>
              <a:t>Economic changes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r>
              <a:rPr lang="en-US" dirty="0"/>
              <a:t>Demographic changes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r>
              <a:rPr lang="en-US" dirty="0"/>
              <a:t>Political changes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r>
              <a:rPr lang="en-US" dirty="0"/>
              <a:t>Leadership changes</a:t>
            </a:r>
          </a:p>
          <a:p>
            <a:pPr algn="l" rtl="0" latinLnBrk="1" hangingPunct="0"/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93597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5969-B434-4A15-A8F9-31F90CE5485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US" sz="4000" dirty="0"/>
              <a:t>Celebrate success and failures</a:t>
            </a:r>
          </a:p>
          <a:p>
            <a:pPr algn="l"/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How does (or will) your consortia use data to celebrate or to reflect?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What data do we need to collect in the future?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How will that data be used to drive programs?</a:t>
            </a:r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6123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7443" y="1828801"/>
            <a:ext cx="12384156" cy="7096538"/>
          </a:xfrm>
        </p:spPr>
        <p:txBody>
          <a:bodyPr/>
          <a:lstStyle/>
          <a:p>
            <a:pPr marL="82296" indent="0">
              <a:buNone/>
            </a:pPr>
            <a:r>
              <a:rPr lang="en-US" sz="4800" dirty="0"/>
              <a:t>Success for the California Adult Education system will require leadership and collaboration in unprecedented ways. </a:t>
            </a:r>
          </a:p>
          <a:p>
            <a:pPr marL="82296" indent="0">
              <a:buNone/>
            </a:pPr>
            <a:endParaRPr lang="en-US" sz="4800" dirty="0"/>
          </a:p>
          <a:p>
            <a:pPr marL="82296" indent="0">
              <a:buNone/>
            </a:pPr>
            <a:r>
              <a:rPr lang="en-US" sz="4800" dirty="0"/>
              <a:t>We need to build on the our capacity at all levels.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  <a:p>
            <a:pPr marL="82296" indent="0" algn="r">
              <a:buNone/>
            </a:pPr>
            <a:r>
              <a:rPr lang="en-US" sz="2000" dirty="0"/>
              <a:t>Prosperity Through Partnership, CLASP Presentation, October 12, 2017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92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AF628160-0060-4AD0-B500-257A4F5B294A}"/>
              </a:ext>
            </a:extLst>
          </p:cNvPr>
          <p:cNvPicPr>
            <a:picLocks noGrp="1" noRot="1" noChangeAspect="1"/>
          </p:cNvPicPr>
          <p:nvPr>
            <p:ph sz="quarter" idx="1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8317" y="2372425"/>
            <a:ext cx="6155718" cy="46167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065E5C-AFBC-4C8F-A1DC-CCDE078B71BC}"/>
              </a:ext>
            </a:extLst>
          </p:cNvPr>
          <p:cNvSpPr/>
          <p:nvPr/>
        </p:nvSpPr>
        <p:spPr>
          <a:xfrm>
            <a:off x="5879142" y="7646458"/>
            <a:ext cx="6006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https://youtu.be/HxEntJiIEd0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26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6535054"/>
          </a:xfrm>
        </p:spPr>
        <p:txBody>
          <a:bodyPr/>
          <a:lstStyle/>
          <a:p>
            <a:pPr algn="l"/>
            <a:r>
              <a:rPr lang="en-US" sz="4000" dirty="0"/>
              <a:t>Transformational Leadership: </a:t>
            </a:r>
            <a:br>
              <a:rPr lang="en-US" sz="4000" dirty="0"/>
            </a:br>
            <a:r>
              <a:rPr lang="en-US" sz="4000" dirty="0"/>
              <a:t>Building Capacity at All Levels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A18B4118-66C6-4E12-AE42-EBD307DFE3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46237" y="3366281"/>
            <a:ext cx="5157926" cy="38684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3F7EA8-8B96-4EF5-A70E-22E485FCF289}"/>
              </a:ext>
            </a:extLst>
          </p:cNvPr>
          <p:cNvSpPr/>
          <p:nvPr/>
        </p:nvSpPr>
        <p:spPr>
          <a:xfrm>
            <a:off x="7544858" y="8097622"/>
            <a:ext cx="33602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https://youtu.be/sBkqiqfEnzE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00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Transformational Leaders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C710-7824-479B-8DB3-2481DDB4DF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824" y="3097126"/>
            <a:ext cx="5833970" cy="5320732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Visionaries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Knowledgeable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Goal Oriented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Motivational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Respectful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Authentic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Expert</a:t>
            </a:r>
          </a:p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6D877-5B5E-48AC-85CC-BDA471C148B1}"/>
              </a:ext>
            </a:extLst>
          </p:cNvPr>
          <p:cNvSpPr txBox="1"/>
          <p:nvPr/>
        </p:nvSpPr>
        <p:spPr>
          <a:xfrm>
            <a:off x="6723529" y="3097126"/>
            <a:ext cx="5639032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Inspirational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Catalyst for Change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Share Leadership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Flexible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Charismatic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Encourage Growth</a:t>
            </a:r>
          </a:p>
        </p:txBody>
      </p:sp>
    </p:spTree>
    <p:extLst>
      <p:ext uri="{BB962C8B-B14F-4D97-AF65-F5344CB8AC3E}">
        <p14:creationId xmlns:p14="http://schemas.microsoft.com/office/powerpoint/2010/main" val="3960882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sz="4400" dirty="0"/>
              <a:t>Visionaries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53440-AE9F-4DFA-90EE-6A1B1B4190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We need a clear vision of what the adult education system will look like in 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69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823" y="6988071"/>
            <a:ext cx="1154613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823" y="5548111"/>
            <a:ext cx="1130910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2288" indent="-522288" algn="l" defTabSz="522288" rtl="0" latinLnBrk="1" hangingPunct="0">
              <a:buAutoNum type="arabicParenR"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9F320-B218-4391-870C-D880033F165D}"/>
              </a:ext>
            </a:extLst>
          </p:cNvPr>
          <p:cNvSpPr txBox="1"/>
          <p:nvPr/>
        </p:nvSpPr>
        <p:spPr>
          <a:xfrm>
            <a:off x="697108" y="2384603"/>
            <a:ext cx="11214847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dirty="0"/>
              <a:t>Knowledge</a:t>
            </a:r>
          </a:p>
          <a:p>
            <a:pPr algn="l" rtl="0" latinLnBrk="1" hangingPunct="0"/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algn="l" rtl="0" latinLnBrk="1" hangingPunct="0"/>
            <a:r>
              <a:rPr lang="en-US" dirty="0">
                <a:latin typeface="Helvetica Light"/>
              </a:rPr>
              <a:t>Share knowledge across the adult education system</a:t>
            </a:r>
          </a:p>
          <a:p>
            <a:pPr algn="l" rtl="0" latinLnBrk="1" hangingPunct="0"/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07713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66355" y="2151529"/>
            <a:ext cx="11996738" cy="7260207"/>
          </a:xfrm>
        </p:spPr>
        <p:txBody>
          <a:bodyPr/>
          <a:lstStyle/>
          <a:p>
            <a:pPr algn="l"/>
            <a:r>
              <a:rPr lang="en-US" sz="4400" dirty="0">
                <a:latin typeface="+mn-lt"/>
              </a:rPr>
              <a:t>Motivation</a:t>
            </a:r>
          </a:p>
          <a:p>
            <a:pPr algn="l"/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Based on tangible objectives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Optimism about achieving the objectives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82296" indent="0" algn="r">
              <a:buNone/>
            </a:pPr>
            <a:r>
              <a:rPr lang="en-US" sz="2000" dirty="0"/>
              <a:t>Bernard M. Bass, Leadership and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61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4A5D8-D21A-4A44-9A35-8EB34BB2C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64976"/>
            <a:ext cx="13004800" cy="4470955"/>
          </a:xfrm>
        </p:spPr>
        <p:txBody>
          <a:bodyPr/>
          <a:lstStyle/>
          <a:p>
            <a:pPr algn="l"/>
            <a:r>
              <a:rPr lang="en-US" dirty="0"/>
              <a:t>Encourage Growth</a:t>
            </a:r>
          </a:p>
          <a:p>
            <a:pPr algn="l"/>
            <a:endParaRPr lang="en-US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How do we grow our adult education system to meet the needs of our customers?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How do we help our teachers to grow professionally?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How do we as leaders grow?</a:t>
            </a:r>
          </a:p>
          <a:p>
            <a:pPr algn="l"/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08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Catalyst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65125" y="3154016"/>
            <a:ext cx="12356962" cy="566137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In change we need to balance between short and long term objectives.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What are your consortia's short and long term objectives?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82296" indent="0" algn="r">
              <a:buNone/>
            </a:pPr>
            <a:r>
              <a:rPr lang="en-US" sz="2000" dirty="0"/>
              <a:t>www.cleverism.com/transformational-leadership-guide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92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867355"/>
            <a:ext cx="10418289" cy="839559"/>
          </a:xfrm>
        </p:spPr>
        <p:txBody>
          <a:bodyPr/>
          <a:lstStyle/>
          <a:p>
            <a:pPr algn="l"/>
            <a:r>
              <a:rPr lang="en-US" sz="4000" dirty="0"/>
              <a:t>Shared Leadership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9B71CB-150A-4094-8FA7-6D1323F6E5BD}"/>
              </a:ext>
            </a:extLst>
          </p:cNvPr>
          <p:cNvSpPr/>
          <p:nvPr/>
        </p:nvSpPr>
        <p:spPr>
          <a:xfrm>
            <a:off x="304800" y="2866571"/>
            <a:ext cx="12395200" cy="157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algn="l" defTabSz="798513">
              <a:lnSpc>
                <a:spcPct val="107000"/>
              </a:lnSpc>
              <a:spcBef>
                <a:spcPts val="3600"/>
              </a:spcBef>
              <a:buClr>
                <a:srgbClr val="2F5496"/>
              </a:buClr>
              <a:buSzPct val="140000"/>
            </a:pPr>
            <a:r>
              <a:rPr lang="en-US" dirty="0"/>
              <a:t>How is leadership distributed in your consortia?</a:t>
            </a:r>
          </a:p>
          <a:p>
            <a:pPr marL="174625" marR="0" lvl="0" algn="l" defTabSz="798513">
              <a:lnSpc>
                <a:spcPct val="107000"/>
              </a:lnSpc>
              <a:spcBef>
                <a:spcPts val="3600"/>
              </a:spcBef>
              <a:spcAft>
                <a:spcPts val="0"/>
              </a:spcAft>
              <a:buClr>
                <a:srgbClr val="2F5496"/>
              </a:buClr>
              <a:buSzPct val="140000"/>
            </a:pPr>
            <a:endParaRPr lang="en-US" sz="2800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20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D7EC5B69-16A0-412B-ABC8-A0499507A0AF}" vid="{6E4C4138-2140-4438-9A2C-123D12A425A0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6A4868-BA75-40A3-90C9-28E07675467D}"/>
</file>

<file path=customXml/itemProps2.xml><?xml version="1.0" encoding="utf-8"?>
<ds:datastoreItem xmlns:ds="http://schemas.openxmlformats.org/officeDocument/2006/customXml" ds:itemID="{BB70FC27-E525-4DDD-8F83-E7296060DA82}"/>
</file>

<file path=customXml/itemProps3.xml><?xml version="1.0" encoding="utf-8"?>
<ds:datastoreItem xmlns:ds="http://schemas.openxmlformats.org/officeDocument/2006/customXml" ds:itemID="{8B921584-122F-42F4-90D2-06868F113C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6299</TotalTime>
  <Words>295</Words>
  <Application>Microsoft Office PowerPoint</Application>
  <PresentationFormat>Custom</PresentationFormat>
  <Paragraphs>88</Paragraphs>
  <Slides>13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Helvetica Light</vt:lpstr>
      <vt:lpstr>Helvetica Neue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McGriff</dc:creator>
  <cp:lastModifiedBy>cnts</cp:lastModifiedBy>
  <cp:revision>343</cp:revision>
  <dcterms:created xsi:type="dcterms:W3CDTF">2015-10-20T12:37:10Z</dcterms:created>
  <dcterms:modified xsi:type="dcterms:W3CDTF">2017-10-12T23:11:45Z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