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448" r:id="rId2"/>
    <p:sldId id="612" r:id="rId3"/>
    <p:sldId id="613" r:id="rId4"/>
    <p:sldId id="614" r:id="rId5"/>
    <p:sldId id="615" r:id="rId6"/>
    <p:sldId id="616" r:id="rId7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"/>
      </a:defRPr>
    </a:lvl1pPr>
    <a:lvl2pPr algn="ctr" defTabSz="584200">
      <a:defRPr sz="3600">
        <a:latin typeface="+mn-lt"/>
        <a:ea typeface="+mn-ea"/>
        <a:cs typeface="+mn-cs"/>
        <a:sym typeface="Helvetica"/>
      </a:defRPr>
    </a:lvl2pPr>
    <a:lvl3pPr algn="ctr" defTabSz="584200">
      <a:defRPr sz="3600">
        <a:latin typeface="+mn-lt"/>
        <a:ea typeface="+mn-ea"/>
        <a:cs typeface="+mn-cs"/>
        <a:sym typeface="Helvetica"/>
      </a:defRPr>
    </a:lvl3pPr>
    <a:lvl4pPr algn="ctr" defTabSz="584200">
      <a:defRPr sz="3600">
        <a:latin typeface="+mn-lt"/>
        <a:ea typeface="+mn-ea"/>
        <a:cs typeface="+mn-cs"/>
        <a:sym typeface="Helvetica"/>
      </a:defRPr>
    </a:lvl4pPr>
    <a:lvl5pPr algn="ctr" defTabSz="584200">
      <a:defRPr sz="3600">
        <a:latin typeface="+mn-lt"/>
        <a:ea typeface="+mn-ea"/>
        <a:cs typeface="+mn-cs"/>
        <a:sym typeface="Helvetica"/>
      </a:defRPr>
    </a:lvl5pPr>
    <a:lvl6pPr algn="ctr" defTabSz="584200">
      <a:defRPr sz="3600">
        <a:latin typeface="+mn-lt"/>
        <a:ea typeface="+mn-ea"/>
        <a:cs typeface="+mn-cs"/>
        <a:sym typeface="Helvetica"/>
      </a:defRPr>
    </a:lvl6pPr>
    <a:lvl7pPr algn="ctr" defTabSz="584200">
      <a:defRPr sz="3600">
        <a:latin typeface="+mn-lt"/>
        <a:ea typeface="+mn-ea"/>
        <a:cs typeface="+mn-cs"/>
        <a:sym typeface="Helvetica"/>
      </a:defRPr>
    </a:lvl7pPr>
    <a:lvl8pPr algn="ctr" defTabSz="584200">
      <a:defRPr sz="3600">
        <a:latin typeface="+mn-lt"/>
        <a:ea typeface="+mn-ea"/>
        <a:cs typeface="+mn-cs"/>
        <a:sym typeface="Helvetica"/>
      </a:defRPr>
    </a:lvl8pPr>
    <a:lvl9pPr algn="ctr" defTabSz="584200">
      <a:defRPr sz="3600"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8B4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55" autoAdjust="0"/>
    <p:restoredTop sz="93837" autoAdjust="0"/>
  </p:normalViewPr>
  <p:slideViewPr>
    <p:cSldViewPr snapToGrid="0">
      <p:cViewPr varScale="1">
        <p:scale>
          <a:sx n="79" d="100"/>
          <a:sy n="79" d="100"/>
        </p:scale>
        <p:origin x="1162" y="8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83251319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012188" y="3108960"/>
            <a:ext cx="9253538" cy="2432304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bg1"/>
                </a:solidFill>
              </a:defRPr>
            </a:lvl1pPr>
            <a:lvl2pPr>
              <a:defRPr sz="3600" b="1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361B7A-31FA-4206-8E4E-60BFC11378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9005458"/>
            <a:ext cx="13004800" cy="751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" y="-21622"/>
            <a:ext cx="13004805" cy="17365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825" y="1714955"/>
            <a:ext cx="2852864" cy="7100433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474719" y="1905025"/>
            <a:ext cx="8887143" cy="6910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2183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9005458"/>
            <a:ext cx="13004800" cy="751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" y="-21622"/>
            <a:ext cx="13004805" cy="17365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7914" y="7790738"/>
            <a:ext cx="11996737" cy="1119685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27913" y="1890489"/>
            <a:ext cx="11996738" cy="58527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4654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9005458"/>
            <a:ext cx="13004800" cy="751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" y="-21622"/>
            <a:ext cx="13004805" cy="17365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824" y="1714955"/>
            <a:ext cx="11996737" cy="1119685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65125" y="2835275"/>
            <a:ext cx="6035675" cy="6170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381750" y="2835275"/>
            <a:ext cx="5980113" cy="6170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74954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9005458"/>
            <a:ext cx="13004800" cy="751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" y="-21622"/>
            <a:ext cx="13004805" cy="17365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824" y="1714955"/>
            <a:ext cx="11996737" cy="1119685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65125" y="2962656"/>
            <a:ext cx="11996738" cy="58527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2378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012188" y="3108960"/>
            <a:ext cx="9253538" cy="2432304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bg1"/>
                </a:solidFill>
              </a:defRPr>
            </a:lvl1pPr>
            <a:lvl2pPr>
              <a:defRPr sz="3600" b="1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361B7A-31FA-4206-8E4E-60BFC11378D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3755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9005458"/>
            <a:ext cx="13004800" cy="751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" y="-21622"/>
            <a:ext cx="13004805" cy="17365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825" y="1714955"/>
            <a:ext cx="2852864" cy="7100433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474719" y="1905025"/>
            <a:ext cx="8887143" cy="6910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0481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9005458"/>
            <a:ext cx="13004800" cy="751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" y="-21622"/>
            <a:ext cx="13004805" cy="17365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7914" y="7790738"/>
            <a:ext cx="11996737" cy="1119685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27913" y="1890489"/>
            <a:ext cx="11996738" cy="58527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0167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9005458"/>
            <a:ext cx="13004800" cy="751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" y="-21622"/>
            <a:ext cx="13004805" cy="17365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824" y="1714955"/>
            <a:ext cx="11996737" cy="1119685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65125" y="2835275"/>
            <a:ext cx="6035675" cy="6170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381750" y="2835275"/>
            <a:ext cx="5980113" cy="6170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85463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B86_PPT.jpg"/>
          <p:cNvPicPr/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1625" y="0"/>
            <a:ext cx="1300155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61B7A-31FA-4206-8E4E-60BFC11378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  <p:sldLayoutId id="2147483651" r:id="rId4"/>
    <p:sldLayoutId id="2147483668" r:id="rId5"/>
    <p:sldLayoutId id="2147483660" r:id="rId6"/>
    <p:sldLayoutId id="2147483662" r:id="rId7"/>
    <p:sldLayoutId id="2147483663" r:id="rId8"/>
    <p:sldLayoutId id="2147483664" r:id="rId9"/>
  </p:sldLayoutIdLst>
  <p:transition spd="med"/>
  <p:txStyles>
    <p:titleStyle>
      <a:lvl1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1pPr>
      <a:lvl2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2pPr>
      <a:lvl3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3pPr>
      <a:lvl4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4pPr>
      <a:lvl5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5pPr>
      <a:lvl6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6pPr>
      <a:lvl7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7pPr>
      <a:lvl8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8pPr>
      <a:lvl9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1pPr>
      <a:lvl2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2pPr>
      <a:lvl3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3pPr>
      <a:lvl4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4pPr>
      <a:lvl5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5pPr>
      <a:lvl6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6pPr>
      <a:lvl7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7pPr>
      <a:lvl8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8pPr>
      <a:lvl9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6411" y="2863151"/>
            <a:ext cx="128483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3303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65125" y="3154016"/>
            <a:ext cx="12356962" cy="5661371"/>
          </a:xfrm>
        </p:spPr>
        <p:txBody>
          <a:bodyPr/>
          <a:lstStyle/>
          <a:p>
            <a:pPr lvl="0" algn="l" defTabSz="685783" rtl="0">
              <a:spcBef>
                <a:spcPts val="900"/>
              </a:spcBef>
              <a:buClr>
                <a:srgbClr val="0070C0"/>
              </a:buClr>
              <a:buSzPct val="135000"/>
            </a:pPr>
            <a:r>
              <a:rPr lang="en-US" sz="4200" kern="1200" dirty="0" smtClean="0">
                <a:solidFill>
                  <a:srgbClr val="405461"/>
                </a:solidFill>
                <a:latin typeface="Calibri" panose="020F0502020204030204"/>
                <a:ea typeface="+mn-ea"/>
                <a:cs typeface="+mn-cs"/>
              </a:rPr>
              <a:t>Panel Discussion:</a:t>
            </a:r>
          </a:p>
          <a:p>
            <a:pPr marL="342892" lvl="0" indent="-342892" algn="l" defTabSz="685783" rtl="0">
              <a:spcBef>
                <a:spcPts val="900"/>
              </a:spcBef>
              <a:buClr>
                <a:srgbClr val="0070C0"/>
              </a:buClr>
              <a:buSzPct val="135000"/>
              <a:buFont typeface="Arial" panose="020B0604020202020204" pitchFamily="34" charset="0"/>
              <a:buChar char="•"/>
            </a:pPr>
            <a:endParaRPr lang="en-US" sz="4200" kern="1200" dirty="0">
              <a:solidFill>
                <a:srgbClr val="405461"/>
              </a:solidFill>
              <a:latin typeface="Calibri" panose="020F0502020204030204"/>
              <a:ea typeface="+mn-ea"/>
              <a:cs typeface="+mn-cs"/>
            </a:endParaRPr>
          </a:p>
          <a:p>
            <a:pPr marL="342892" lvl="0" indent="-342892" algn="l" defTabSz="685783" rtl="0">
              <a:spcBef>
                <a:spcPts val="900"/>
              </a:spcBef>
              <a:buClr>
                <a:srgbClr val="0070C0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4200" kern="1200" dirty="0" smtClean="0">
                <a:solidFill>
                  <a:srgbClr val="405461"/>
                </a:solidFill>
                <a:latin typeface="Calibri" panose="020F0502020204030204"/>
                <a:ea typeface="+mn-ea"/>
                <a:cs typeface="+mn-cs"/>
              </a:rPr>
              <a:t>Steve </a:t>
            </a:r>
            <a:r>
              <a:rPr lang="en-US" sz="4200" kern="1200" dirty="0" err="1" smtClean="0">
                <a:solidFill>
                  <a:srgbClr val="405461"/>
                </a:solidFill>
                <a:latin typeface="Calibri" panose="020F0502020204030204"/>
                <a:ea typeface="+mn-ea"/>
                <a:cs typeface="+mn-cs"/>
              </a:rPr>
              <a:t>Curiel</a:t>
            </a:r>
            <a:r>
              <a:rPr lang="en-US" sz="4200" kern="1200" dirty="0" smtClean="0">
                <a:solidFill>
                  <a:srgbClr val="405461"/>
                </a:solidFill>
                <a:latin typeface="Calibri" panose="020F0502020204030204"/>
                <a:ea typeface="+mn-ea"/>
                <a:cs typeface="+mn-cs"/>
              </a:rPr>
              <a:t> – Coast Consortium</a:t>
            </a:r>
          </a:p>
          <a:p>
            <a:pPr marL="342892" lvl="3" indent="-342892" algn="just" defTabSz="685783" rtl="0">
              <a:spcBef>
                <a:spcPts val="900"/>
              </a:spcBef>
              <a:buClr>
                <a:srgbClr val="0070C0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4200" kern="1200" dirty="0" smtClean="0">
                <a:solidFill>
                  <a:srgbClr val="405461"/>
                </a:solidFill>
                <a:latin typeface="Calibri" panose="020F0502020204030204"/>
                <a:ea typeface="+mn-ea"/>
                <a:cs typeface="+mn-cs"/>
              </a:rPr>
              <a:t>Bob Harper – South Bay AE Consortium</a:t>
            </a:r>
          </a:p>
          <a:p>
            <a:pPr marL="342892" lvl="3" indent="-342892" algn="just" defTabSz="685783" rtl="0">
              <a:spcBef>
                <a:spcPts val="900"/>
              </a:spcBef>
              <a:buClr>
                <a:srgbClr val="0070C0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4200" kern="1200" dirty="0" smtClean="0">
                <a:solidFill>
                  <a:srgbClr val="405461"/>
                </a:solidFill>
                <a:latin typeface="Calibri" panose="020F0502020204030204"/>
                <a:ea typeface="+mn-ea"/>
                <a:cs typeface="+mn-cs"/>
              </a:rPr>
              <a:t>Madelyn </a:t>
            </a:r>
            <a:r>
              <a:rPr lang="en-US" sz="4200" kern="1200" dirty="0" err="1" smtClean="0">
                <a:solidFill>
                  <a:srgbClr val="405461"/>
                </a:solidFill>
                <a:latin typeface="Calibri" panose="020F0502020204030204"/>
                <a:ea typeface="+mn-ea"/>
                <a:cs typeface="+mn-cs"/>
              </a:rPr>
              <a:t>Arballo</a:t>
            </a:r>
            <a:r>
              <a:rPr lang="en-US" sz="4200" kern="1200" dirty="0" smtClean="0">
                <a:solidFill>
                  <a:srgbClr val="405461"/>
                </a:solidFill>
                <a:latin typeface="Calibri" panose="020F0502020204030204"/>
                <a:ea typeface="+mn-ea"/>
                <a:cs typeface="+mn-cs"/>
              </a:rPr>
              <a:t> – Mt. San Antonio Consortium</a:t>
            </a:r>
          </a:p>
          <a:p>
            <a:pPr marL="342892" lvl="3" indent="-342892" algn="just" defTabSz="685783" rtl="0">
              <a:spcBef>
                <a:spcPts val="900"/>
              </a:spcBef>
              <a:buClr>
                <a:srgbClr val="0070C0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4200" kern="1200" dirty="0" smtClean="0">
                <a:solidFill>
                  <a:srgbClr val="405461"/>
                </a:solidFill>
                <a:latin typeface="Calibri" panose="020F0502020204030204"/>
                <a:ea typeface="+mn-ea"/>
                <a:cs typeface="+mn-cs"/>
              </a:rPr>
              <a:t>Jesse Crete – North Orange Consortium</a:t>
            </a:r>
          </a:p>
          <a:p>
            <a:pPr marL="342892" lvl="3" indent="-342892" algn="just" defTabSz="685783" rtl="0">
              <a:spcBef>
                <a:spcPts val="900"/>
              </a:spcBef>
              <a:buClr>
                <a:srgbClr val="0070C0"/>
              </a:buClr>
              <a:buSzPct val="135000"/>
              <a:buFont typeface="Arial" panose="020B0604020202020204" pitchFamily="34" charset="0"/>
              <a:buChar char="•"/>
            </a:pPr>
            <a:endParaRPr lang="en-US" sz="4200" kern="1200" dirty="0">
              <a:solidFill>
                <a:srgbClr val="405461"/>
              </a:solidFill>
              <a:latin typeface="Calibri" panose="020F0502020204030204"/>
              <a:ea typeface="+mn-ea"/>
              <a:cs typeface="+mn-cs"/>
            </a:endParaRPr>
          </a:p>
          <a:p>
            <a:pPr lvl="3" algn="just" defTabSz="685783" rtl="0">
              <a:spcBef>
                <a:spcPts val="900"/>
              </a:spcBef>
              <a:buClr>
                <a:srgbClr val="0070C0"/>
              </a:buClr>
              <a:buSzPct val="135000"/>
            </a:pPr>
            <a:endParaRPr lang="en-US" sz="4200" kern="1200" dirty="0">
              <a:solidFill>
                <a:srgbClr val="405461"/>
              </a:solidFill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87240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65125" y="3154016"/>
            <a:ext cx="12356962" cy="5661371"/>
          </a:xfrm>
        </p:spPr>
        <p:txBody>
          <a:bodyPr/>
          <a:lstStyle/>
          <a:p>
            <a:pPr lvl="0" algn="l" defTabSz="685783" rtl="0">
              <a:spcBef>
                <a:spcPts val="900"/>
              </a:spcBef>
              <a:buClr>
                <a:srgbClr val="0070C0"/>
              </a:buClr>
              <a:buSzPct val="135000"/>
            </a:pPr>
            <a:r>
              <a:rPr lang="en-US" sz="4200" kern="1200" dirty="0" smtClean="0">
                <a:solidFill>
                  <a:srgbClr val="405461"/>
                </a:solidFill>
                <a:latin typeface="Calibri" panose="020F0502020204030204"/>
                <a:ea typeface="+mn-ea"/>
                <a:cs typeface="+mn-cs"/>
              </a:rPr>
              <a:t>Panel Discussion:</a:t>
            </a:r>
          </a:p>
          <a:p>
            <a:pPr marL="342892" lvl="0" indent="-342892" algn="l" defTabSz="685783" rtl="0">
              <a:spcBef>
                <a:spcPts val="900"/>
              </a:spcBef>
              <a:buClr>
                <a:srgbClr val="0070C0"/>
              </a:buClr>
              <a:buSzPct val="135000"/>
              <a:buFont typeface="Arial" panose="020B0604020202020204" pitchFamily="34" charset="0"/>
              <a:buChar char="•"/>
            </a:pPr>
            <a:endParaRPr lang="en-US" sz="4200" kern="1200" dirty="0">
              <a:solidFill>
                <a:srgbClr val="405461"/>
              </a:solidFill>
              <a:latin typeface="Calibri" panose="020F0502020204030204"/>
              <a:ea typeface="+mn-ea"/>
              <a:cs typeface="+mn-cs"/>
            </a:endParaRPr>
          </a:p>
          <a:p>
            <a:pPr marL="342892" lvl="3" indent="-342892" algn="just" defTabSz="685783" rtl="0">
              <a:spcBef>
                <a:spcPts val="900"/>
              </a:spcBef>
              <a:buClr>
                <a:srgbClr val="0070C0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4200" kern="1200" dirty="0" smtClean="0">
                <a:solidFill>
                  <a:srgbClr val="405461"/>
                </a:solidFill>
                <a:latin typeface="Calibri" panose="020F0502020204030204"/>
                <a:ea typeface="+mn-ea"/>
                <a:cs typeface="+mn-cs"/>
              </a:rPr>
              <a:t>Innovations</a:t>
            </a:r>
          </a:p>
          <a:p>
            <a:pPr marL="342892" lvl="3" indent="-342892" algn="just" defTabSz="685783" rtl="0">
              <a:spcBef>
                <a:spcPts val="900"/>
              </a:spcBef>
              <a:buClr>
                <a:srgbClr val="0070C0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4200" kern="1200" dirty="0" smtClean="0">
                <a:solidFill>
                  <a:srgbClr val="405461"/>
                </a:solidFill>
                <a:latin typeface="Calibri" panose="020F0502020204030204"/>
                <a:ea typeface="+mn-ea"/>
                <a:cs typeface="+mn-cs"/>
              </a:rPr>
              <a:t>Partnerships</a:t>
            </a:r>
          </a:p>
          <a:p>
            <a:pPr marL="342892" lvl="3" indent="-342892" algn="just" defTabSz="685783" rtl="0">
              <a:spcBef>
                <a:spcPts val="900"/>
              </a:spcBef>
              <a:buClr>
                <a:srgbClr val="0070C0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4200" kern="1200" dirty="0" smtClean="0">
                <a:solidFill>
                  <a:srgbClr val="405461"/>
                </a:solidFill>
                <a:latin typeface="Calibri" panose="020F0502020204030204"/>
                <a:ea typeface="+mn-ea"/>
                <a:cs typeface="+mn-cs"/>
              </a:rPr>
              <a:t>Effectiveness</a:t>
            </a:r>
          </a:p>
          <a:p>
            <a:pPr marL="342892" lvl="3" indent="-342892" algn="just" defTabSz="685783" rtl="0">
              <a:spcBef>
                <a:spcPts val="900"/>
              </a:spcBef>
              <a:buClr>
                <a:srgbClr val="0070C0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4200" kern="1200" dirty="0" smtClean="0">
                <a:solidFill>
                  <a:srgbClr val="405461"/>
                </a:solidFill>
                <a:latin typeface="Calibri" panose="020F0502020204030204"/>
                <a:ea typeface="+mn-ea"/>
                <a:cs typeface="+mn-cs"/>
              </a:rPr>
              <a:t>Planning</a:t>
            </a:r>
            <a:endParaRPr lang="en-US" sz="4200" kern="1200" dirty="0">
              <a:solidFill>
                <a:srgbClr val="405461"/>
              </a:solidFill>
              <a:latin typeface="Calibri" panose="020F0502020204030204"/>
              <a:ea typeface="+mn-ea"/>
              <a:cs typeface="+mn-cs"/>
            </a:endParaRPr>
          </a:p>
          <a:p>
            <a:pPr lvl="3" algn="just" defTabSz="685783" rtl="0">
              <a:spcBef>
                <a:spcPts val="900"/>
              </a:spcBef>
              <a:buClr>
                <a:srgbClr val="0070C0"/>
              </a:buClr>
              <a:buSzPct val="135000"/>
            </a:pPr>
            <a:endParaRPr lang="en-US" sz="4200" kern="1200" dirty="0">
              <a:solidFill>
                <a:srgbClr val="405461"/>
              </a:solidFill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26342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Table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65125" y="3154016"/>
            <a:ext cx="12356962" cy="5661371"/>
          </a:xfrm>
        </p:spPr>
        <p:txBody>
          <a:bodyPr/>
          <a:lstStyle/>
          <a:p>
            <a:pPr marL="342892" lvl="3" indent="-342892" algn="just" defTabSz="685783" rtl="0">
              <a:spcBef>
                <a:spcPts val="900"/>
              </a:spcBef>
              <a:buClr>
                <a:srgbClr val="0070C0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4200" kern="1200" dirty="0" smtClean="0">
                <a:solidFill>
                  <a:srgbClr val="405461"/>
                </a:solidFill>
                <a:latin typeface="Calibri" panose="020F0502020204030204"/>
                <a:ea typeface="+mn-ea"/>
                <a:cs typeface="+mn-cs"/>
              </a:rPr>
              <a:t>Each table will have a breakout discussion about Adult Education 2020.</a:t>
            </a:r>
          </a:p>
          <a:p>
            <a:pPr lvl="3" algn="just" defTabSz="685783" rtl="0">
              <a:spcBef>
                <a:spcPts val="900"/>
              </a:spcBef>
              <a:buClr>
                <a:srgbClr val="0070C0"/>
              </a:buClr>
              <a:buSzPct val="135000"/>
            </a:pPr>
            <a:endParaRPr lang="en-US" sz="4200" kern="1200" dirty="0" smtClean="0">
              <a:solidFill>
                <a:srgbClr val="405461"/>
              </a:solidFill>
              <a:latin typeface="Calibri" panose="020F0502020204030204"/>
              <a:ea typeface="+mn-ea"/>
              <a:cs typeface="+mn-cs"/>
            </a:endParaRPr>
          </a:p>
          <a:p>
            <a:pPr marL="342892" lvl="3" indent="-342892" algn="just" defTabSz="685783" rtl="0">
              <a:spcBef>
                <a:spcPts val="900"/>
              </a:spcBef>
              <a:buClr>
                <a:srgbClr val="0070C0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4200" kern="1200" dirty="0" smtClean="0">
                <a:solidFill>
                  <a:srgbClr val="405461"/>
                </a:solidFill>
                <a:latin typeface="Calibri" panose="020F0502020204030204"/>
                <a:ea typeface="+mn-ea"/>
                <a:cs typeface="+mn-cs"/>
              </a:rPr>
              <a:t>How</a:t>
            </a:r>
            <a:r>
              <a:rPr lang="en-US" sz="4200" kern="1200" dirty="0">
                <a:solidFill>
                  <a:srgbClr val="405461"/>
                </a:solidFill>
                <a:latin typeface="Calibri" panose="020F0502020204030204"/>
                <a:ea typeface="+mn-ea"/>
                <a:cs typeface="+mn-cs"/>
              </a:rPr>
              <a:t>:  Tables will pick a facilitator, a note taker and a reporter to share out</a:t>
            </a:r>
            <a:r>
              <a:rPr lang="en-US" sz="4200" kern="1200" dirty="0" smtClean="0">
                <a:solidFill>
                  <a:srgbClr val="405461"/>
                </a:solidFill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342892" lvl="3" indent="-342892" algn="just" defTabSz="685783" rtl="0">
              <a:spcBef>
                <a:spcPts val="900"/>
              </a:spcBef>
              <a:buClr>
                <a:srgbClr val="0070C0"/>
              </a:buClr>
              <a:buSzPct val="135000"/>
              <a:buFont typeface="Arial" panose="020B0604020202020204" pitchFamily="34" charset="0"/>
              <a:buChar char="•"/>
            </a:pPr>
            <a:endParaRPr lang="en-US" sz="4200" kern="1200" dirty="0">
              <a:solidFill>
                <a:srgbClr val="405461"/>
              </a:solidFill>
              <a:latin typeface="Calibri" panose="020F0502020204030204"/>
              <a:ea typeface="+mn-ea"/>
              <a:cs typeface="+mn-cs"/>
            </a:endParaRPr>
          </a:p>
          <a:p>
            <a:pPr marL="342892" lvl="3" indent="-342892" algn="just" defTabSz="685783" rtl="0">
              <a:spcBef>
                <a:spcPts val="900"/>
              </a:spcBef>
              <a:buClr>
                <a:srgbClr val="0070C0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4200" kern="1200" dirty="0" smtClean="0">
                <a:solidFill>
                  <a:srgbClr val="405461"/>
                </a:solidFill>
                <a:latin typeface="Calibri" panose="020F0502020204030204"/>
                <a:ea typeface="+mn-ea"/>
                <a:cs typeface="+mn-cs"/>
              </a:rPr>
              <a:t>Time: We will monitor time to ensure of the report out phase.</a:t>
            </a:r>
          </a:p>
          <a:p>
            <a:pPr lvl="3" algn="just" defTabSz="685783" rtl="0">
              <a:spcBef>
                <a:spcPts val="900"/>
              </a:spcBef>
              <a:buClr>
                <a:srgbClr val="0070C0"/>
              </a:buClr>
              <a:buSzPct val="135000"/>
            </a:pPr>
            <a:endParaRPr lang="en-US" sz="4200" kern="1200" dirty="0">
              <a:solidFill>
                <a:srgbClr val="405461"/>
              </a:solidFill>
              <a:latin typeface="Calibri" panose="020F0502020204030204"/>
              <a:ea typeface="+mn-ea"/>
              <a:cs typeface="+mn-cs"/>
            </a:endParaRPr>
          </a:p>
          <a:p>
            <a:pPr lvl="3" algn="just" defTabSz="685783" rtl="0">
              <a:spcBef>
                <a:spcPts val="900"/>
              </a:spcBef>
              <a:buClr>
                <a:srgbClr val="0070C0"/>
              </a:buClr>
              <a:buSzPct val="135000"/>
            </a:pPr>
            <a:endParaRPr lang="en-US" sz="4200" kern="1200" dirty="0">
              <a:solidFill>
                <a:srgbClr val="405461"/>
              </a:solidFill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41525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Table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65124" y="2716696"/>
            <a:ext cx="12436475" cy="6098691"/>
          </a:xfrm>
        </p:spPr>
        <p:txBody>
          <a:bodyPr/>
          <a:lstStyle/>
          <a:p>
            <a:pPr lvl="3" algn="just" defTabSz="685783" rtl="0">
              <a:spcBef>
                <a:spcPts val="900"/>
              </a:spcBef>
              <a:buClr>
                <a:srgbClr val="0070C0"/>
              </a:buClr>
              <a:buSzPct val="135000"/>
            </a:pPr>
            <a:r>
              <a:rPr lang="en-US" sz="4800" kern="1200" dirty="0" smtClean="0">
                <a:solidFill>
                  <a:srgbClr val="405461"/>
                </a:solidFill>
                <a:latin typeface="Calibri" panose="020F0502020204030204"/>
                <a:ea typeface="+mn-ea"/>
                <a:cs typeface="+mn-cs"/>
              </a:rPr>
              <a:t>1</a:t>
            </a:r>
            <a:r>
              <a:rPr lang="en-US" sz="4800" kern="1200" dirty="0">
                <a:solidFill>
                  <a:srgbClr val="405461"/>
                </a:solidFill>
                <a:latin typeface="Calibri" panose="020F0502020204030204"/>
                <a:ea typeface="+mn-ea"/>
                <a:cs typeface="+mn-cs"/>
              </a:rPr>
              <a:t>.	What will/should AEBG look like in 2020?</a:t>
            </a:r>
          </a:p>
          <a:p>
            <a:pPr lvl="3" algn="just" defTabSz="685783" rtl="0">
              <a:spcBef>
                <a:spcPts val="900"/>
              </a:spcBef>
              <a:buClr>
                <a:srgbClr val="0070C0"/>
              </a:buClr>
              <a:buSzPct val="135000"/>
            </a:pPr>
            <a:r>
              <a:rPr lang="en-US" sz="4800" kern="1200" dirty="0">
                <a:solidFill>
                  <a:srgbClr val="405461"/>
                </a:solidFill>
                <a:latin typeface="Calibri" panose="020F0502020204030204"/>
                <a:ea typeface="+mn-ea"/>
                <a:cs typeface="+mn-cs"/>
              </a:rPr>
              <a:t>2.	What will funding look like for AEBG in 2020?  </a:t>
            </a:r>
          </a:p>
          <a:p>
            <a:pPr lvl="3" algn="just" defTabSz="685783" rtl="0">
              <a:spcBef>
                <a:spcPts val="900"/>
              </a:spcBef>
              <a:buClr>
                <a:srgbClr val="0070C0"/>
              </a:buClr>
              <a:buSzPct val="135000"/>
            </a:pPr>
            <a:r>
              <a:rPr lang="en-US" sz="4800" kern="1200" dirty="0">
                <a:solidFill>
                  <a:srgbClr val="405461"/>
                </a:solidFill>
                <a:latin typeface="Calibri" panose="020F0502020204030204"/>
                <a:ea typeface="+mn-ea"/>
                <a:cs typeface="+mn-cs"/>
              </a:rPr>
              <a:t>3.	What will be the measures to show impact in 2020?</a:t>
            </a:r>
          </a:p>
          <a:p>
            <a:pPr lvl="3" algn="just" defTabSz="685783" rtl="0">
              <a:spcBef>
                <a:spcPts val="900"/>
              </a:spcBef>
              <a:buClr>
                <a:srgbClr val="0070C0"/>
              </a:buClr>
              <a:buSzPct val="135000"/>
            </a:pPr>
            <a:r>
              <a:rPr lang="en-US" sz="4800" kern="1200" dirty="0">
                <a:solidFill>
                  <a:srgbClr val="405461"/>
                </a:solidFill>
                <a:latin typeface="Calibri" panose="020F0502020204030204"/>
                <a:ea typeface="+mn-ea"/>
                <a:cs typeface="+mn-cs"/>
              </a:rPr>
              <a:t>4.	What support will </a:t>
            </a:r>
            <a:r>
              <a:rPr lang="en-US" sz="4800" kern="1200" dirty="0" smtClean="0">
                <a:solidFill>
                  <a:srgbClr val="405461"/>
                </a:solidFill>
                <a:latin typeface="Calibri" panose="020F0502020204030204"/>
                <a:ea typeface="+mn-ea"/>
                <a:cs typeface="+mn-cs"/>
              </a:rPr>
              <a:t>you need </a:t>
            </a:r>
            <a:r>
              <a:rPr lang="en-US" sz="4800" kern="1200" dirty="0">
                <a:solidFill>
                  <a:srgbClr val="405461"/>
                </a:solidFill>
                <a:latin typeface="Calibri" panose="020F0502020204030204"/>
                <a:ea typeface="+mn-ea"/>
                <a:cs typeface="+mn-cs"/>
              </a:rPr>
              <a:t>in 2020?</a:t>
            </a:r>
          </a:p>
          <a:p>
            <a:pPr lvl="3" algn="just" defTabSz="685783" rtl="0">
              <a:spcBef>
                <a:spcPts val="900"/>
              </a:spcBef>
              <a:buClr>
                <a:srgbClr val="0070C0"/>
              </a:buClr>
              <a:buSzPct val="135000"/>
            </a:pPr>
            <a:r>
              <a:rPr lang="en-US" sz="4800" kern="1200" dirty="0">
                <a:solidFill>
                  <a:srgbClr val="405461"/>
                </a:solidFill>
                <a:latin typeface="Calibri" panose="020F0502020204030204"/>
                <a:ea typeface="+mn-ea"/>
                <a:cs typeface="+mn-cs"/>
              </a:rPr>
              <a:t>5.	With current 3 year plans expiring – what is your 2020 planning timeline?</a:t>
            </a:r>
          </a:p>
          <a:p>
            <a:pPr lvl="3" algn="just" defTabSz="685783" rtl="0">
              <a:spcBef>
                <a:spcPts val="900"/>
              </a:spcBef>
              <a:buClr>
                <a:srgbClr val="0070C0"/>
              </a:buClr>
              <a:buSzPct val="135000"/>
            </a:pPr>
            <a:endParaRPr lang="en-US" sz="4200" kern="1200" dirty="0">
              <a:solidFill>
                <a:srgbClr val="405461"/>
              </a:solidFill>
              <a:latin typeface="Calibri" panose="020F0502020204030204"/>
              <a:ea typeface="+mn-ea"/>
              <a:cs typeface="+mn-cs"/>
            </a:endParaRPr>
          </a:p>
          <a:p>
            <a:pPr lvl="3" algn="just" defTabSz="685783" rtl="0">
              <a:spcBef>
                <a:spcPts val="900"/>
              </a:spcBef>
              <a:buClr>
                <a:srgbClr val="0070C0"/>
              </a:buClr>
              <a:buSzPct val="135000"/>
            </a:pPr>
            <a:endParaRPr lang="en-US" sz="4200" kern="1200" dirty="0">
              <a:solidFill>
                <a:srgbClr val="405461"/>
              </a:solidFill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603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5124" y="3411233"/>
            <a:ext cx="11996737" cy="1119685"/>
          </a:xfrm>
        </p:spPr>
        <p:txBody>
          <a:bodyPr/>
          <a:lstStyle/>
          <a:p>
            <a:r>
              <a:rPr lang="en-US" dirty="0" smtClean="0"/>
              <a:t>Report OUT!!!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65124" y="2716696"/>
            <a:ext cx="12436475" cy="6098691"/>
          </a:xfrm>
        </p:spPr>
        <p:txBody>
          <a:bodyPr/>
          <a:lstStyle/>
          <a:p>
            <a:pPr lvl="3" algn="just" defTabSz="685783" rtl="0">
              <a:spcBef>
                <a:spcPts val="900"/>
              </a:spcBef>
              <a:buClr>
                <a:srgbClr val="0070C0"/>
              </a:buClr>
              <a:buSzPct val="135000"/>
            </a:pPr>
            <a:endParaRPr lang="en-US" sz="4200" kern="1200" dirty="0">
              <a:solidFill>
                <a:srgbClr val="405461"/>
              </a:solidFill>
              <a:latin typeface="Calibri" panose="020F0502020204030204"/>
              <a:ea typeface="+mn-ea"/>
              <a:cs typeface="+mn-cs"/>
            </a:endParaRPr>
          </a:p>
          <a:p>
            <a:pPr lvl="3" algn="just" defTabSz="685783" rtl="0">
              <a:spcBef>
                <a:spcPts val="900"/>
              </a:spcBef>
              <a:buClr>
                <a:srgbClr val="0070C0"/>
              </a:buClr>
              <a:buSzPct val="135000"/>
            </a:pPr>
            <a:endParaRPr lang="en-US" sz="4200" kern="1200" dirty="0">
              <a:solidFill>
                <a:srgbClr val="405461"/>
              </a:solidFill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7181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1" id="{D7EC5B69-16A0-412B-ABC8-A0499507A0AF}" vid="{6E4C4138-2140-4438-9A2C-123D12A425A0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4E7CC524621418951E798A26C1086" ma:contentTypeVersion="9" ma:contentTypeDescription="Create a new document." ma:contentTypeScope="" ma:versionID="2288787c61babe554b90495c3789d7c5">
  <xsd:schema xmlns:xsd="http://www.w3.org/2001/XMLSchema" xmlns:xs="http://www.w3.org/2001/XMLSchema" xmlns:p="http://schemas.microsoft.com/office/2006/metadata/properties" xmlns:ns2="9682fde2-0d99-4585-8154-fdea48568b58" targetNamespace="http://schemas.microsoft.com/office/2006/metadata/properties" ma:root="true" ma:fieldsID="850a857e7bd06a26625db0263e2b387c" ns2:_="">
    <xsd:import namespace="9682fde2-0d99-4585-8154-fdea48568b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2fde2-0d99-4585-8154-fdea48568b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050AF6-41A8-4493-8521-12464AE96828}"/>
</file>

<file path=customXml/itemProps2.xml><?xml version="1.0" encoding="utf-8"?>
<ds:datastoreItem xmlns:ds="http://schemas.openxmlformats.org/officeDocument/2006/customXml" ds:itemID="{35D1AAC7-D9E3-4EC4-905D-45303AD6DB89}"/>
</file>

<file path=customXml/itemProps3.xml><?xml version="1.0" encoding="utf-8"?>
<ds:datastoreItem xmlns:ds="http://schemas.openxmlformats.org/officeDocument/2006/customXml" ds:itemID="{5C9E0D83-4B17-4CB7-B8D1-3AB6053F1C9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5804</TotalTime>
  <Words>94</Words>
  <Application>Microsoft Office PowerPoint</Application>
  <PresentationFormat>Custom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Helvetica</vt:lpstr>
      <vt:lpstr>Helvetica Light</vt:lpstr>
      <vt:lpstr>Helvetica Neue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 McGriff</dc:creator>
  <cp:lastModifiedBy>Nancy O'Neill</cp:lastModifiedBy>
  <cp:revision>312</cp:revision>
  <dcterms:created xsi:type="dcterms:W3CDTF">2015-10-20T12:37:10Z</dcterms:created>
  <dcterms:modified xsi:type="dcterms:W3CDTF">2018-01-08T22:27:22Z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0x010100D914E7CC524621418951E798A26C1086</vt:lpwstr>
  </property>
</Properties>
</file>