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24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38" r:id="rId2"/>
    <p:sldId id="339" r:id="rId3"/>
    <p:sldId id="439" r:id="rId4"/>
    <p:sldId id="496" r:id="rId5"/>
    <p:sldId id="515" r:id="rId6"/>
    <p:sldId id="516" r:id="rId7"/>
    <p:sldId id="497" r:id="rId8"/>
    <p:sldId id="498" r:id="rId9"/>
    <p:sldId id="499" r:id="rId10"/>
    <p:sldId id="500" r:id="rId11"/>
    <p:sldId id="518" r:id="rId12"/>
    <p:sldId id="519" r:id="rId13"/>
    <p:sldId id="501" r:id="rId14"/>
    <p:sldId id="502" r:id="rId15"/>
    <p:sldId id="503" r:id="rId16"/>
    <p:sldId id="504" r:id="rId17"/>
    <p:sldId id="505" r:id="rId18"/>
    <p:sldId id="506" r:id="rId19"/>
    <p:sldId id="507" r:id="rId20"/>
    <p:sldId id="517" r:id="rId21"/>
    <p:sldId id="510" r:id="rId22"/>
    <p:sldId id="511" r:id="rId23"/>
    <p:sldId id="487" r:id="rId24"/>
    <p:sldId id="490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299" autoAdjust="0"/>
  </p:normalViewPr>
  <p:slideViewPr>
    <p:cSldViewPr>
      <p:cViewPr varScale="1">
        <p:scale>
          <a:sx n="42" d="100"/>
          <a:sy n="42" d="100"/>
        </p:scale>
        <p:origin x="1518" y="9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EFB2F-AAEC-4B8D-AB9B-AA6E690D3791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DE00A-1998-4C38-B92A-5C46312D59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077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29886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64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72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683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297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86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903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454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994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847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293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http://aebg.cccco.edu/ContactUs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05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673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                           </a:t>
            </a:r>
          </a:p>
          <a:p>
            <a:endParaRPr lang="en-US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EE4B6C-2909-FC47-8E9E-4A55F4BB209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36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414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3FBEF4-2DA9-495A-9DD1-3A2CC576278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692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3FBEF4-2DA9-495A-9DD1-3A2CC576278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87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43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371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301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02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lvl1pPr>
            <a:lvl2pPr marL="1099038" indent="-464038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2pPr>
            <a:lvl3pPr marL="1734038" indent="-464038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3pPr>
            <a:lvl4pPr marL="2369038" indent="-464038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4pPr>
            <a:lvl5pPr marL="3004038" indent="-464038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83C7CC5E-5AC7-CB4E-ABCB-CDCF0860EAE4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lIns="182880" tIns="91440" rIns="182880" bIns="9144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46002" y="13081000"/>
            <a:ext cx="479298" cy="471924"/>
          </a:xfrm>
        </p:spPr>
        <p:txBody>
          <a:bodyPr/>
          <a:lstStyle/>
          <a:p>
            <a:fld id="{A7BD7843-9517-F945-B2FD-8AE3D02C27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1"/>
            <a:ext cx="10769600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1"/>
            <a:ext cx="10769600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946002" y="13081000"/>
            <a:ext cx="479298" cy="471924"/>
          </a:xfrm>
        </p:spPr>
        <p:txBody>
          <a:bodyPr/>
          <a:lstStyle>
            <a:lvl1pPr>
              <a:defRPr/>
            </a:lvl1pPr>
          </a:lstStyle>
          <a:p>
            <a:fld id="{30EA9EE2-A2CC-41C7-AE28-1D138D89BAC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7" y="673100"/>
            <a:ext cx="18135603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79" y="1104900"/>
            <a:ext cx="9525002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9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5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eg"/><Relationship Id="rId4" Type="http://schemas.openxmlformats.org/officeDocument/2006/relationships/hyperlink" Target="http://www.google.com/url?sa=i&amp;rct=j&amp;q=&amp;esrc=s&amp;source=images&amp;cd=&amp;cad=rja&amp;uact=8&amp;ved=0ahUKEwj1z6DKkvDUAhWoxlQKHe_oBz0QjRwIBw&amp;url=http://www.illinoispandemicflu.org/tools-of-the-trade/press-releases&amp;psig=AFQjCNFTDlWIqMk1mzo3JUU_hOCKV2fUjQ&amp;ust=149927390348005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jpeg"/><Relationship Id="rId4" Type="http://schemas.openxmlformats.org/officeDocument/2006/relationships/hyperlink" Target="http://www.google.com/url?sa=i&amp;rct=j&amp;q=&amp;esrc=s&amp;source=images&amp;cd=&amp;cad=rja&amp;uact=8&amp;ved=0ahUKEwjMlKjO7MjWAhXHy1QKHfcdBNkQjRwIBw&amp;url=http://www.rayznews.com/role-of-media-in-internet-governance-process/&amp;psig=AFQjCNE-Fhbx0V0Sdiv0b8Zi5e1QnyEiGA&amp;ust=150672135850934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n6e_XjPDUAhXIxFQKHVzQDhoQjRwIBw&amp;url=http://www.canadacreate.com/en/services/sem/online-press-release&amp;psig=AFQjCNFTDlWIqMk1mzo3JUU_hOCKV2fUjQ&amp;ust=1499273903480056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jpeg"/><Relationship Id="rId4" Type="http://schemas.openxmlformats.org/officeDocument/2006/relationships/hyperlink" Target="http://www.google.com/url?sa=i&amp;rct=j&amp;q=&amp;esrc=s&amp;source=images&amp;cd=&amp;cad=rja&amp;uact=8&amp;ved=0ahUKEwjc38-Bn_DUAhVExGMKHQnMC8MQjRwIBw&amp;url=http://www.marketingdonut.co.uk/pr/writing-a-press-release/a-complete-guide-to-writing-an-effective-press-release&amp;psig=AFQjCNGXglh0fgskxEJSlnTU1gqLQOmtLQ&amp;ust=149927870844150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ebgpracticeswithpromise.com/login.asp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hyperlink" Target="http://www.google.com/url?sa=i&amp;rct=j&amp;q=&amp;esrc=s&amp;source=images&amp;cd=&amp;cad=rja&amp;uact=8&amp;ved=0ahUKEwjzhruBpvDUAhUQxGMKHeTZBmkQjRwIBw&amp;url=http://www.opedsummit.com/&amp;psig=AFQjCNHFs9aDrN5R9NlnRtHbwj7S7UETTw&amp;ust=149928066737709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bayareane.ws/2uHdgNA" TargetMode="Externa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educateandelevateca.org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hyperlink" Target="https://www.google.com/url?sa=i&amp;rct=j&amp;q=&amp;esrc=s&amp;source=images&amp;cd=&amp;cad=rja&amp;uact=8&amp;ved=0ahUKEwik96eJtfLUAhUBWmMKHSKfAGkQjRwIBw&amp;url=https://www.impactbnd.com/blog/15-great-examples-of-calls-to-action-for-lead-generation&amp;psig=AFQjCNEBD5XFUIiJQjA1S43UUMzSeUQadg&amp;ust=1499353442768343" TargetMode="External"/><Relationship Id="rId4" Type="http://schemas.openxmlformats.org/officeDocument/2006/relationships/hyperlink" Target="http://aebgpracticeswithpromise.com/login.asp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aebg.cccco.edu/ContactUs/Support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cid:1E6E97A9-BADD-46BC-8759-582F7392F5B8@24.29.103.16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hyperlink" Target="http://www.fullcapacitymarketing.com/" TargetMode="External"/><Relationship Id="rId4" Type="http://schemas.openxmlformats.org/officeDocument/2006/relationships/hyperlink" Target="mailto:Celina@FullCapacityMarketing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educateandelevateca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bit.ly/2te9NIs" TargetMode="Externa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hyperlink" Target="https://patch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tvguide.com/listings/" TargetMode="External"/><Relationship Id="rId5" Type="http://schemas.openxmlformats.org/officeDocument/2006/relationships/hyperlink" Target="https://radio-locator.com/cgi-bin/page?page=states" TargetMode="External"/><Relationship Id="rId4" Type="http://schemas.openxmlformats.org/officeDocument/2006/relationships/hyperlink" Target="http://www.usnpl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"/>
            <a:ext cx="24384000" cy="137142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9400" y="11430000"/>
            <a:ext cx="1775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6600" dirty="0" smtClean="0"/>
              <a:t>Working Effectively with the News Media</a:t>
            </a:r>
          </a:p>
          <a:p>
            <a:pPr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Local Media Landscape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1905000"/>
            <a:ext cx="23393400" cy="89050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algn="l"/>
            <a:r>
              <a:rPr lang="en-US" sz="7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Locate the Right Person for the Pitch</a:t>
            </a:r>
          </a:p>
          <a:p>
            <a:pPr algn="l"/>
            <a:endParaRPr lang="en-US" b="1" dirty="0" smtClean="0"/>
          </a:p>
          <a:p>
            <a:pPr lvl="1" algn="l">
              <a:buFont typeface="Wingdings" pitchFamily="2" charset="2"/>
              <a:buChar char="Ø"/>
            </a:pPr>
            <a:r>
              <a:rPr lang="en-US" b="1" dirty="0" smtClean="0"/>
              <a:t> 	</a:t>
            </a:r>
            <a:r>
              <a:rPr lang="en-US" dirty="0" smtClean="0"/>
              <a:t>Target the Approach based on Key Topics</a:t>
            </a:r>
          </a:p>
          <a:p>
            <a:pPr lvl="1" algn="l">
              <a:buFont typeface="Wingdings" pitchFamily="2" charset="2"/>
              <a:buChar char="Ø"/>
            </a:pPr>
            <a:r>
              <a:rPr lang="en-US" dirty="0" smtClean="0"/>
              <a:t> 	Education, Jobs, Workforce, Economy, Business</a:t>
            </a:r>
          </a:p>
          <a:p>
            <a:pPr lvl="1" algn="l">
              <a:buFont typeface="Wingdings" pitchFamily="2" charset="2"/>
              <a:buChar char="Ø"/>
            </a:pPr>
            <a:r>
              <a:rPr lang="en-US" dirty="0" smtClean="0"/>
              <a:t> 	Acquire Phone/Email – Contact/About Us</a:t>
            </a:r>
          </a:p>
          <a:p>
            <a:pPr lvl="1" algn="l">
              <a:buFont typeface="Wingdings" pitchFamily="2" charset="2"/>
              <a:buChar char="Ø"/>
            </a:pPr>
            <a:r>
              <a:rPr lang="en-US" dirty="0" smtClean="0"/>
              <a:t>  Use Social Media</a:t>
            </a:r>
          </a:p>
          <a:p>
            <a:pPr lvl="7" algn="l"/>
            <a:r>
              <a:rPr lang="en-US" dirty="0" smtClean="0"/>
              <a:t> 		Follow on Twitter</a:t>
            </a:r>
          </a:p>
          <a:p>
            <a:pPr lvl="7" algn="l"/>
            <a:r>
              <a:rPr lang="en-US" dirty="0" smtClean="0"/>
              <a:t>		Connect with Journalist on LinkedIn</a:t>
            </a:r>
          </a:p>
          <a:p>
            <a:pPr lvl="7" algn="l"/>
            <a:r>
              <a:rPr lang="en-US" dirty="0" smtClean="0"/>
              <a:t>		Blog Feed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2290" name="Picture 2" descr="Image result for images press releas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49600" y="5105400"/>
            <a:ext cx="8149936" cy="512281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1" y="423781"/>
            <a:ext cx="15621000" cy="11336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9" tIns="50799" rIns="50799" bIns="50799" numCol="1" spcCol="38099" rtlCol="0" anchor="ctr">
            <a:spAutoFit/>
          </a:bodyPr>
          <a:lstStyle/>
          <a:p>
            <a:pPr lvl="0" algn="l"/>
            <a:r>
              <a:rPr lang="en-US" sz="6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Your Following with Press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981200"/>
            <a:ext cx="13872916" cy="12644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9" tIns="50799" rIns="50799" bIns="50799" numCol="1" spcCol="38099" rtlCol="0" anchor="ctr">
            <a:spAutoFit/>
          </a:bodyPr>
          <a:lstStyle/>
          <a:p>
            <a:pPr defTabSz="825482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85785" indent="-685785" algn="l"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Create or Use an existing list of Media Contacts.</a:t>
            </a:r>
          </a:p>
          <a:p>
            <a:pPr algn="l"/>
            <a:endParaRPr lang="en-US" sz="55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685785" indent="-685785" algn="l"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Follow BOTH outlet accounts and reporter </a:t>
            </a:r>
            <a:r>
              <a:rPr lang="en-US" sz="5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accounts</a:t>
            </a:r>
            <a:endParaRPr lang="en-US" sz="55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l"/>
            <a:endParaRPr lang="en-US" sz="55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685785" indent="-685785" algn="l"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Don’t forget Bloggers and Local Community Papers</a:t>
            </a:r>
          </a:p>
          <a:p>
            <a:pPr algn="l"/>
            <a:endParaRPr lang="en-US" sz="55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685785" indent="-685785" algn="l"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Search Your City/County/State on Twitter and Facebook</a:t>
            </a:r>
          </a:p>
          <a:p>
            <a:pPr marL="685785" indent="-685785">
              <a:buFont typeface="Wingdings" panose="05000000000000000000" pitchFamily="2" charset="2"/>
              <a:buChar char="Ø"/>
            </a:pPr>
            <a:endParaRPr lang="en-US" sz="55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857231" indent="-857231">
              <a:buFont typeface="Wingdings" panose="05000000000000000000" pitchFamily="2" charset="2"/>
              <a:buChar char="Ø"/>
            </a:pPr>
            <a:endParaRPr lang="en-US" sz="55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endParaRPr lang="en-US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4098" name="Picture 2" descr="Image result for images medi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63800" y="3962400"/>
            <a:ext cx="8677275" cy="640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792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1" y="423781"/>
            <a:ext cx="15621000" cy="11336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9" tIns="50799" rIns="50799" bIns="50799" numCol="1" spcCol="38099" rtlCol="0" anchor="ctr">
            <a:spAutoFit/>
          </a:bodyPr>
          <a:lstStyle/>
          <a:p>
            <a:pPr lvl="0" algn="l"/>
            <a:r>
              <a:rPr lang="en-US" sz="6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With Your </a:t>
            </a:r>
            <a:r>
              <a:rPr lang="en-US" sz="6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Press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9001" y="2552700"/>
            <a:ext cx="11937192" cy="861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3549" y="2953811"/>
            <a:ext cx="9726587" cy="87203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9" tIns="50799" rIns="50799" bIns="50799" numCol="1" spcCol="38099" rtlCol="0" anchor="ctr">
            <a:spAutoFit/>
          </a:bodyPr>
          <a:lstStyle/>
          <a:p>
            <a:pPr algn="l"/>
            <a:r>
              <a:rPr lang="en-US" sz="5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Engaging </a:t>
            </a:r>
            <a:r>
              <a:rPr lang="en-US" sz="5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Local Reporters</a:t>
            </a:r>
          </a:p>
          <a:p>
            <a:pPr algn="l"/>
            <a:endParaRPr lang="en-US" sz="55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85785" indent="-685785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Use outlet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names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 search to pull up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individual reporter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accounts on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Twitter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85785" indent="-685785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85785" indent="-685785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Retweet their stories</a:t>
            </a:r>
          </a:p>
          <a:p>
            <a:pPr marL="685785" indent="-685785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85785" indent="-685785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Reach out by private message with stories idea</a:t>
            </a:r>
          </a:p>
          <a:p>
            <a:pPr marL="685785" indent="-685785">
              <a:buFont typeface="Wingdings" panose="05000000000000000000" pitchFamily="2" charset="2"/>
              <a:buChar char="Ø"/>
            </a:pPr>
            <a:endParaRPr lang="en-US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0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Select the Right Medium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68200" y="3276601"/>
            <a:ext cx="10896600" cy="71814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72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Press Release</a:t>
            </a:r>
            <a:endParaRPr lang="en-US" sz="7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7200" b="0" i="0" u="none" strike="noStrike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Op-Ed/Columns</a:t>
            </a:r>
          </a:p>
          <a:p>
            <a:r>
              <a:rPr lang="en-US" sz="7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Advisory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7200" b="0" i="0" u="none" strike="noStrike" cap="none" spc="0" normalizeH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lvl="2" indent="0"/>
            <a:r>
              <a:rPr lang="en-US" sz="7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7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2" indent="0" algn="l"/>
            <a:r>
              <a:rPr kumimoji="0" lang="en-US" b="0" i="0" u="none" strike="noStrike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	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3314" name="Picture 2" descr="Image result for images press releas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3200400"/>
            <a:ext cx="974856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Components of a Good Story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905000"/>
            <a:ext cx="13106400" cy="9674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lvl="2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Having the same qualities of news -  timely, important, interesting</a:t>
            </a:r>
          </a:p>
          <a:p>
            <a:pPr lvl="2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Qualifiers – must know, need to know, should know, will want to know, will be interesting to know</a:t>
            </a:r>
          </a:p>
          <a:p>
            <a:pPr lvl="2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Topics that have an emotional appeal are “pitchable”</a:t>
            </a:r>
          </a:p>
          <a:p>
            <a:pPr lvl="2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Human interest components are very important</a:t>
            </a:r>
          </a:p>
          <a:p>
            <a:pPr lvl="2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Making the information localized is important</a:t>
            </a:r>
            <a:endParaRPr lang="en-US" sz="4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54200" y="2667000"/>
            <a:ext cx="8221003" cy="921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Writing for the Media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731532"/>
            <a:ext cx="11811000" cy="82894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lvl="2"/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Communicate information in a clear, accurate, logical and concise format</a:t>
            </a:r>
            <a:b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4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Include the 5 “W”s and 1 “H” – who, what, when, where, why and how</a:t>
            </a:r>
            <a:b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4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Lead – opening sentence and paragraph should be compelling with key facts and contain about 40 words or less</a:t>
            </a:r>
          </a:p>
          <a:p>
            <a:pPr lvl="1" algn="l"/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80898" name="Picture 2" descr="Image result for images press releas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49200" y="3429000"/>
            <a:ext cx="11106150" cy="673606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Leverage the Campaign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1125200"/>
            <a:ext cx="800100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800" dirty="0" smtClean="0">
                <a:hlinkClick r:id="rId3"/>
              </a:rPr>
              <a:t>http://aebgpracticeswithpromise.com/login.asp</a:t>
            </a:r>
            <a:endParaRPr lang="en-US" sz="2800" dirty="0" smtClean="0"/>
          </a:p>
          <a:p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3333" t="12963" r="24167" b="6296"/>
          <a:stretch>
            <a:fillRect/>
          </a:stretch>
        </p:blipFill>
        <p:spPr bwMode="auto">
          <a:xfrm>
            <a:off x="990600" y="2362200"/>
            <a:ext cx="9601200" cy="83058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22917" t="13333" r="23750" b="5926"/>
          <a:stretch>
            <a:fillRect/>
          </a:stretch>
        </p:blipFill>
        <p:spPr bwMode="auto">
          <a:xfrm>
            <a:off x="13258800" y="2667000"/>
            <a:ext cx="7848600" cy="6683573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Op-Eds &amp; Columns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157645"/>
            <a:ext cx="22174200" cy="85356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 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Characteristics of an Op-Ed or Column </a:t>
            </a:r>
            <a:endParaRPr lang="en-US" sz="4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Between 750 and 800 words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Clearly defined point &amp; point of view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Has clarity of thinking</a:t>
            </a:r>
          </a:p>
          <a:p>
            <a:pPr algn="l"/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algn="l"/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Questions to Ask Yourself When Writing an Op-Ed or Column </a:t>
            </a:r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Do you have a clear point to make? 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What is it? 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Who are you trying to convince? 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Why are you targeting specific readers? 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Do you have substance to your argument? </a:t>
            </a:r>
          </a:p>
          <a:p>
            <a:pPr lvl="1" algn="l"/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82948" name="Picture 4" descr="Image result for images op-ed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68200" y="7620000"/>
            <a:ext cx="11287125" cy="424020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Example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025914"/>
            <a:ext cx="13030200" cy="51501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r>
              <a:rPr lang="en-US" sz="4400" dirty="0" smtClean="0">
                <a:latin typeface="Arial" pitchFamily="34" charset="0"/>
                <a:cs typeface="Arial" pitchFamily="34" charset="0"/>
              </a:rPr>
              <a:t>By Eloy Ortiz Oakley and Allan Zaremberg</a:t>
            </a:r>
          </a:p>
          <a:p>
            <a:r>
              <a:rPr lang="en-US" sz="4400" dirty="0" smtClean="0">
                <a:latin typeface="Arial" pitchFamily="34" charset="0"/>
                <a:cs typeface="Arial" pitchFamily="34" charset="0"/>
              </a:rPr>
              <a:t>June 29, 2017 at 10:00 am</a:t>
            </a: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4400" i="1" dirty="0" smtClean="0">
                <a:latin typeface="Arial" pitchFamily="34" charset="0"/>
                <a:cs typeface="Arial" pitchFamily="34" charset="0"/>
              </a:rPr>
              <a:t>Eloy Ortiz Oakley is chancellor of the California Community Colleges and Allan Zaremberg is president and chief executive officer of the California Chamber of Commerce.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4" cstate="print"/>
          <a:srcRect l="23333" t="9630" r="23750" b="5926"/>
          <a:stretch>
            <a:fillRect/>
          </a:stretch>
        </p:blipFill>
        <p:spPr bwMode="auto">
          <a:xfrm>
            <a:off x="14097000" y="2819400"/>
            <a:ext cx="9677400" cy="86868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52600" y="8686800"/>
            <a:ext cx="872867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http://bayareane.ws/2uHdgNA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Media Advisory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2284274"/>
            <a:ext cx="12268200" cy="77970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Use this when you want to invite the media to attend an event</a:t>
            </a:r>
          </a:p>
          <a:p>
            <a:endParaRPr lang="en-US" sz="4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5 W’s: Who, What, When, Where, Why</a:t>
            </a:r>
          </a:p>
          <a:p>
            <a:endParaRPr lang="en-US" sz="4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Include Photo Opportunities</a:t>
            </a:r>
          </a:p>
          <a:p>
            <a:endParaRPr lang="en-US" sz="4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Develop a Media Kit: Press Release; Media Advisory; Organizational Brochure; Data Points; Infographics</a:t>
            </a:r>
            <a:endParaRPr lang="en-US" sz="4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34166" t="7037" r="31250" b="8519"/>
          <a:stretch>
            <a:fillRect/>
          </a:stretch>
        </p:blipFill>
        <p:spPr bwMode="auto">
          <a:xfrm>
            <a:off x="15468600" y="2133600"/>
            <a:ext cx="7467600" cy="10256704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Welcome AEBG Consortia!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948934"/>
            <a:ext cx="22021800" cy="5581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6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Facilitators</a:t>
            </a:r>
            <a:br>
              <a:rPr lang="en-US" sz="6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kumimoji="0" lang="en-US" sz="6600" b="1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Neil Kelly</a:t>
            </a: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Specialist, AEBG Office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Celina Shands, M.S., </a:t>
            </a: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CEO/Founder, Full Capacity Marketing, Inc. </a:t>
            </a:r>
          </a:p>
          <a:p>
            <a:pPr algn="l">
              <a:buFont typeface="Wingdings" pitchFamily="2" charset="2"/>
              <a:buChar char="Ø"/>
            </a:pP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 	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Maryanne Conlin, MBA</a:t>
            </a: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– Sr. Brand Director, Full Capacity Marketing, Inc.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5" name="Picture 1" descr="C:\Users\Celina\Documents\AB86\AEBG_Color_reversed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6858000"/>
            <a:ext cx="7140626" cy="25908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9677400"/>
            <a:ext cx="9792199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Infographics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32917" t="8519" r="31666" b="10741"/>
          <a:stretch>
            <a:fillRect/>
          </a:stretch>
        </p:blipFill>
        <p:spPr bwMode="auto">
          <a:xfrm>
            <a:off x="533400" y="2743200"/>
            <a:ext cx="6477000" cy="83058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34166" t="8519" r="31667" b="12963"/>
          <a:stretch>
            <a:fillRect/>
          </a:stretch>
        </p:blipFill>
        <p:spPr bwMode="auto">
          <a:xfrm>
            <a:off x="7467600" y="2743200"/>
            <a:ext cx="6553200" cy="83058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706600" y="3255963"/>
            <a:ext cx="929640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Available 10/2/17 at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hlinkClick r:id="rId6"/>
              </a:rPr>
              <a:t>www.EducateandElevateCA.org</a:t>
            </a:r>
            <a:r>
              <a:rPr lang="en-US" dirty="0" smtClean="0"/>
              <a:t> 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Your Calls to Action!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395954"/>
            <a:ext cx="13335000" cy="10320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Develop your Media Contact List</a:t>
            </a:r>
          </a:p>
          <a:p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Submit Success Stories and Innovations: </a:t>
            </a:r>
            <a:r>
              <a:rPr lang="en-US" sz="4400" dirty="0" smtClean="0">
                <a:hlinkClick r:id="rId4"/>
              </a:rPr>
              <a:t>http://aebgpracticeswithpromise.com/login.asp</a:t>
            </a:r>
            <a:endParaRPr lang="en-US" sz="4400" dirty="0" smtClean="0"/>
          </a:p>
          <a:p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Leverage your Human Interest Success Story OR Innovation + the </a:t>
            </a: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Campaign Press Release Template 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to Announce your Participation in the Campaign </a:t>
            </a:r>
          </a:p>
          <a:p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Launch your Press Release in Early November to coincide with the statewide efforts</a:t>
            </a:r>
          </a:p>
          <a:p>
            <a:endParaRPr lang="en-US" sz="4000" dirty="0" smtClean="0"/>
          </a:p>
          <a:p>
            <a:endParaRPr lang="en-US" sz="4000" dirty="0" smtClean="0"/>
          </a:p>
          <a:p>
            <a:endParaRPr lang="en-US" sz="3600" dirty="0"/>
          </a:p>
        </p:txBody>
      </p:sp>
      <p:sp>
        <p:nvSpPr>
          <p:cNvPr id="53250" name="AutoShape 2" descr="Image result for images calls to action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3252" name="Picture 4" descr="Image result for images calls to action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30400" y="3886200"/>
            <a:ext cx="8810625" cy="587692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Build Capacity – Webinar Series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825352"/>
            <a:ext cx="20955000" cy="5304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4000" b="1" dirty="0" smtClean="0"/>
              <a:t>Harnessing the Power of Social Media for Advancing Adult Education </a:t>
            </a:r>
          </a:p>
          <a:p>
            <a:pPr algn="l"/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Date: October 26, 2017</a:t>
            </a:r>
            <a:b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Time: Noon – 1pm</a:t>
            </a:r>
          </a:p>
          <a:p>
            <a:pPr algn="l"/>
            <a:endParaRPr lang="en-US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000" b="1" dirty="0" smtClean="0"/>
              <a:t>Working with Key Influencers to Build Support </a:t>
            </a:r>
          </a:p>
          <a:p>
            <a:pPr algn="l"/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Date: November 8, 2017</a:t>
            </a:r>
            <a:b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Time: Noon – 1pm</a:t>
            </a:r>
          </a:p>
          <a:p>
            <a:pPr algn="l"/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84994" name="Picture 2" descr="C:\Users\Celina\Documents\Business Services\Weekly Blasts\webin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0" y="6324600"/>
            <a:ext cx="12074174" cy="580686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Questions? 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9" name="Picture 1" descr="C:\Users\Celina\Documents\AB86\AEBG_Color_reversed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97400" y="2667000"/>
            <a:ext cx="3939540" cy="142936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6230600" y="4343400"/>
            <a:ext cx="6858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Questions? 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500" t="10370" r="3750" b="5926"/>
          <a:stretch>
            <a:fillRect/>
          </a:stretch>
        </p:blipFill>
        <p:spPr bwMode="auto">
          <a:xfrm>
            <a:off x="533400" y="2438400"/>
            <a:ext cx="14869115" cy="74676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524000" y="10439400"/>
            <a:ext cx="1186093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6"/>
              </a:rPr>
              <a:t>http://aebg.cccco.edu/ContactUs/Support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762000" y="381000"/>
            <a:ext cx="21945600" cy="1568966"/>
          </a:xfrm>
        </p:spPr>
        <p:txBody>
          <a:bodyPr>
            <a:normAutofit/>
          </a:bodyPr>
          <a:lstStyle/>
          <a:p>
            <a:pPr algn="l"/>
            <a:r>
              <a:rPr lang="en-US" sz="7600" b="1" dirty="0" smtClean="0">
                <a:solidFill>
                  <a:schemeClr val="bg1"/>
                </a:solidFill>
                <a:latin typeface="Arial"/>
                <a:cs typeface="Arial"/>
              </a:rPr>
              <a:t>Thank you!</a:t>
            </a:r>
            <a:endParaRPr lang="en-US" sz="7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33400" y="2590800"/>
            <a:ext cx="21945600" cy="9051926"/>
          </a:xfrm>
        </p:spPr>
        <p:txBody>
          <a:bodyPr>
            <a:noAutofit/>
          </a:bodyPr>
          <a:lstStyle/>
          <a:p>
            <a:pPr marL="1088547" indent="-1088547" eaLnBrk="0" hangingPunct="0">
              <a:spcBef>
                <a:spcPts val="0"/>
              </a:spcBef>
              <a:buNone/>
            </a:pPr>
            <a:r>
              <a:rPr lang="en-US" sz="4800" b="1" dirty="0" smtClean="0">
                <a:latin typeface="Arial"/>
                <a:ea typeface="ＭＳ Ｐゴシック" charset="-128"/>
                <a:cs typeface="Arial"/>
              </a:rPr>
              <a:t>Celina Shands, M.S. – CEO/Founder</a:t>
            </a:r>
          </a:p>
          <a:p>
            <a:pPr marL="1088547" indent="-1088547" eaLnBrk="0" hangingPunct="0">
              <a:spcBef>
                <a:spcPts val="0"/>
              </a:spcBef>
              <a:buNone/>
            </a:pPr>
            <a:r>
              <a:rPr lang="en-US" sz="4800" dirty="0" smtClean="0">
                <a:latin typeface="Arial"/>
                <a:ea typeface="ＭＳ Ｐゴシック" charset="-128"/>
                <a:cs typeface="Arial"/>
              </a:rPr>
              <a:t>Full Capacity Marketing, Inc.</a:t>
            </a:r>
          </a:p>
          <a:p>
            <a:pPr marL="1088547" indent="-1088547" eaLnBrk="0" hangingPunct="0">
              <a:spcBef>
                <a:spcPts val="0"/>
              </a:spcBef>
              <a:buNone/>
            </a:pPr>
            <a:r>
              <a:rPr lang="en-US" sz="4800" dirty="0" smtClean="0">
                <a:latin typeface="Arial"/>
                <a:ea typeface="ＭＳ Ｐゴシック" charset="-128"/>
                <a:cs typeface="Arial"/>
              </a:rPr>
              <a:t>270 N. El Camino Real #285</a:t>
            </a:r>
          </a:p>
          <a:p>
            <a:pPr marL="1088547" indent="-1088547" eaLnBrk="0" hangingPunct="0">
              <a:spcBef>
                <a:spcPts val="0"/>
              </a:spcBef>
              <a:buNone/>
            </a:pPr>
            <a:r>
              <a:rPr lang="en-US" sz="4800" dirty="0" smtClean="0">
                <a:latin typeface="Arial"/>
                <a:ea typeface="ＭＳ Ｐゴシック" charset="-128"/>
                <a:cs typeface="Arial"/>
              </a:rPr>
              <a:t>Encinitas, CA 92024</a:t>
            </a:r>
          </a:p>
          <a:p>
            <a:pPr marL="1088547" indent="-1088547" eaLnBrk="0" hangingPunct="0">
              <a:spcBef>
                <a:spcPts val="0"/>
              </a:spcBef>
              <a:buNone/>
            </a:pPr>
            <a:r>
              <a:rPr lang="en-US" sz="4800" dirty="0" smtClean="0">
                <a:latin typeface="Arial"/>
                <a:ea typeface="ＭＳ Ｐゴシック" charset="-128"/>
                <a:cs typeface="Arial"/>
              </a:rPr>
              <a:t>T: (760) 274-6370</a:t>
            </a:r>
          </a:p>
          <a:p>
            <a:pPr marL="1088547" indent="-1088547" eaLnBrk="0" hangingPunct="0">
              <a:spcBef>
                <a:spcPts val="0"/>
              </a:spcBef>
              <a:buNone/>
            </a:pPr>
            <a:r>
              <a:rPr lang="en-US" sz="4800" dirty="0" smtClean="0">
                <a:latin typeface="Arial"/>
                <a:ea typeface="ＭＳ Ｐゴシック" charset="-128"/>
                <a:cs typeface="Arial"/>
              </a:rPr>
              <a:t>F: (760) 274-6235</a:t>
            </a:r>
          </a:p>
          <a:p>
            <a:pPr marL="1088547" indent="-1088547" eaLnBrk="0" hangingPunct="0">
              <a:spcBef>
                <a:spcPts val="0"/>
              </a:spcBef>
              <a:buNone/>
            </a:pPr>
            <a:r>
              <a:rPr lang="en-US" sz="4800" dirty="0" smtClean="0">
                <a:latin typeface="Arial"/>
                <a:ea typeface="ＭＳ Ｐゴシック" charset="-128"/>
                <a:cs typeface="Arial"/>
                <a:hlinkClick r:id="rId4"/>
              </a:rPr>
              <a:t>Celina@FullCapacityMarketing.com</a:t>
            </a:r>
            <a:endParaRPr lang="en-US" sz="4800" dirty="0" smtClean="0">
              <a:latin typeface="Arial"/>
              <a:ea typeface="ＭＳ Ｐゴシック" charset="-128"/>
              <a:cs typeface="Arial"/>
            </a:endParaRPr>
          </a:p>
          <a:p>
            <a:pPr marL="1088547" indent="-1088547" eaLnBrk="0" hangingPunct="0">
              <a:spcBef>
                <a:spcPts val="0"/>
              </a:spcBef>
              <a:buNone/>
            </a:pPr>
            <a:r>
              <a:rPr lang="en-US" sz="4800" dirty="0" smtClean="0">
                <a:latin typeface="Arial"/>
                <a:ea typeface="ＭＳ Ｐゴシック" charset="-128"/>
                <a:cs typeface="Arial"/>
                <a:hlinkClick r:id="rId5"/>
              </a:rPr>
              <a:t>www.fullcapacitymarketing.com</a:t>
            </a:r>
            <a:endParaRPr lang="en-US" sz="4800" dirty="0" smtClean="0">
              <a:latin typeface="Arial"/>
              <a:ea typeface="ＭＳ Ｐゴシック" charset="-128"/>
              <a:cs typeface="Arial"/>
            </a:endParaRPr>
          </a:p>
          <a:p>
            <a:pPr marL="1088547" indent="-1088547" eaLnBrk="0" hangingPunct="0">
              <a:spcBef>
                <a:spcPts val="0"/>
              </a:spcBef>
              <a:buNone/>
            </a:pPr>
            <a:endParaRPr lang="en-US" sz="4800" dirty="0" smtClean="0">
              <a:latin typeface="Arial"/>
              <a:ea typeface="ＭＳ Ｐゴシック" charset="-128"/>
              <a:cs typeface="Arial"/>
            </a:endParaRPr>
          </a:p>
          <a:p>
            <a:pPr>
              <a:spcBef>
                <a:spcPts val="1429"/>
              </a:spcBef>
              <a:buNone/>
            </a:pPr>
            <a:endParaRPr lang="en-US" sz="3800" dirty="0" smtClean="0">
              <a:latin typeface="Arial"/>
              <a:cs typeface="Arial"/>
            </a:endParaRPr>
          </a:p>
        </p:txBody>
      </p:sp>
      <p:sp>
        <p:nvSpPr>
          <p:cNvPr id="232456" name="Rectangle 8"/>
          <p:cNvSpPr>
            <a:spLocks noChangeArrowheads="1"/>
          </p:cNvSpPr>
          <p:nvPr/>
        </p:nvSpPr>
        <p:spPr bwMode="auto">
          <a:xfrm>
            <a:off x="0" y="113453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0" y="161078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58" name="Rectangle 10"/>
          <p:cNvSpPr>
            <a:spLocks noChangeArrowheads="1"/>
          </p:cNvSpPr>
          <p:nvPr/>
        </p:nvSpPr>
        <p:spPr bwMode="auto">
          <a:xfrm>
            <a:off x="0" y="208703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59" name="Rectangle 11"/>
          <p:cNvSpPr>
            <a:spLocks noChangeArrowheads="1"/>
          </p:cNvSpPr>
          <p:nvPr/>
        </p:nvSpPr>
        <p:spPr bwMode="auto">
          <a:xfrm>
            <a:off x="0" y="256328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60" name="Rectangle 12"/>
          <p:cNvSpPr>
            <a:spLocks noChangeArrowheads="1"/>
          </p:cNvSpPr>
          <p:nvPr/>
        </p:nvSpPr>
        <p:spPr bwMode="auto">
          <a:xfrm>
            <a:off x="0" y="303953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0" y="3331122"/>
            <a:ext cx="439735" cy="88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endParaRPr lang="en-US" sz="4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e84fc802-608f-403a-8e1b-9e270e4ce141" descr="cid:1E6E97A9-BADD-46BC-8759-582F7392F5B8@24.29.103.16"/>
          <p:cNvPicPr/>
          <p:nvPr/>
        </p:nvPicPr>
        <p:blipFill>
          <a:blip r:embed="rId6" r:link="rId7" cstate="print"/>
          <a:srcRect t="5882" b="3882"/>
          <a:stretch>
            <a:fillRect/>
          </a:stretch>
        </p:blipFill>
        <p:spPr bwMode="auto">
          <a:xfrm>
            <a:off x="14706600" y="2438400"/>
            <a:ext cx="8897816" cy="969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17145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Educate &amp; Elevate: Proactive Outreach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9259" r="1250" b="6296"/>
          <a:stretch>
            <a:fillRect/>
          </a:stretch>
        </p:blipFill>
        <p:spPr bwMode="auto">
          <a:xfrm>
            <a:off x="914400" y="3048000"/>
            <a:ext cx="14554200" cy="70007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383000" y="3124200"/>
            <a:ext cx="6553200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Phase 1</a:t>
            </a:r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 Campaign Website Launches 10/2/17!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aseline="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657600" y="10820400"/>
            <a:ext cx="102258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hlinkClick r:id="rId4"/>
              </a:rPr>
              <a:t>www.EducateandElevateCA.org</a:t>
            </a:r>
            <a:r>
              <a:rPr lang="en-US" sz="5400" dirty="0" smtClean="0"/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Media Webinar Topics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49200" y="3432720"/>
            <a:ext cx="12039600" cy="54886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Understand Local Media Landscape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Identify Media Contacts</a:t>
            </a: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Know your Pitch Methods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Develop a Great Story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Leverage Educate &amp; Elevate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Next Steps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6" name="Picture 2" descr="C:\Users\Celina\Documents\Big Stock Photos\bigstock_News_3345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124200"/>
            <a:ext cx="11946364" cy="74676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18434" name="Title 3"/>
          <p:cNvSpPr>
            <a:spLocks noGrp="1"/>
          </p:cNvSpPr>
          <p:nvPr>
            <p:ph type="title"/>
          </p:nvPr>
        </p:nvSpPr>
        <p:spPr>
          <a:xfrm>
            <a:off x="533400" y="0"/>
            <a:ext cx="21539200" cy="1641476"/>
          </a:xfrm>
        </p:spPr>
        <p:txBody>
          <a:bodyPr>
            <a:norm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Poll #1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9600" y="2438400"/>
            <a:ext cx="23317200" cy="82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17709" tIns="108855" rIns="217709" bIns="108855">
            <a:spAutoFit/>
          </a:bodyPr>
          <a:lstStyle/>
          <a:p>
            <a:pPr algn="l"/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Which of the following statements best reflect your organization’s efforts in working with news media?  </a:t>
            </a:r>
          </a:p>
          <a:p>
            <a:pPr algn="l"/>
            <a:endParaRPr lang="en-US" sz="5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5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We have 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 system in place to conduct proactive outreach to the news 	media. </a:t>
            </a:r>
          </a:p>
          <a:p>
            <a:pPr algn="l">
              <a:buFont typeface="Wingdings" pitchFamily="2" charset="2"/>
              <a:buChar char="Ø"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5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We do not have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a system in place to conduct proactive outreach to the  	news media.</a:t>
            </a:r>
          </a:p>
          <a:p>
            <a:pPr algn="l">
              <a:buFont typeface="Wingdings" pitchFamily="2" charset="2"/>
              <a:buChar char="Ø"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5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I’m not sure 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if our organization has a system in place to work with the  	news media.</a:t>
            </a:r>
          </a:p>
          <a:p>
            <a:pPr marL="1088547" indent="-1088547" eaLnBrk="0">
              <a:defRPr/>
            </a:pPr>
            <a:endParaRPr lang="en-US" sz="33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1843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21539200" cy="1641476"/>
          </a:xfrm>
        </p:spPr>
        <p:txBody>
          <a:bodyPr>
            <a:norm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Poll #2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9600" y="2438400"/>
            <a:ext cx="23317200" cy="82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17709" tIns="108855" rIns="217709" bIns="108855">
            <a:spAutoFit/>
          </a:bodyPr>
          <a:lstStyle/>
          <a:p>
            <a:pPr algn="l"/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Approximately how many news media stories have been garnered by your organization in the last 12 months? </a:t>
            </a:r>
          </a:p>
          <a:p>
            <a:pPr algn="l"/>
            <a:endParaRPr lang="en-US" sz="5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15 or more</a:t>
            </a:r>
          </a:p>
          <a:p>
            <a:pPr algn="l">
              <a:buFont typeface="Wingdings" pitchFamily="2" charset="2"/>
              <a:buChar char="Ø"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10 - 14</a:t>
            </a:r>
          </a:p>
          <a:p>
            <a:pPr algn="l">
              <a:buFont typeface="Wingdings" pitchFamily="2" charset="2"/>
              <a:buChar char="Ø"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5 – 9</a:t>
            </a:r>
          </a:p>
          <a:p>
            <a:pPr algn="l">
              <a:buFont typeface="Wingdings" pitchFamily="2" charset="2"/>
              <a:buChar char="Ø"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1 - 4</a:t>
            </a:r>
          </a:p>
          <a:p>
            <a:pPr algn="l">
              <a:buFont typeface="Wingdings" pitchFamily="2" charset="2"/>
              <a:buChar char="Ø"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None</a:t>
            </a:r>
          </a:p>
          <a:p>
            <a:pPr algn="l">
              <a:buFont typeface="Wingdings" pitchFamily="2" charset="2"/>
              <a:buChar char="Ø"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Not sure</a:t>
            </a:r>
          </a:p>
          <a:p>
            <a:pPr marL="1088547" indent="-1088547" eaLnBrk="0">
              <a:defRPr/>
            </a:pPr>
            <a:endParaRPr lang="en-US" sz="3300" dirty="0">
              <a:latin typeface="Trebuchet MS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Building Relationships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3273862"/>
            <a:ext cx="11430000" cy="67197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algn="l"/>
            <a:r>
              <a:rPr lang="en-US" sz="6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news media is an important target audience &amp; your organization needs to proactively build relationships with them to garner support.</a:t>
            </a:r>
            <a:endParaRPr lang="en-US" b="1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2050" name="Picture 2" descr="C:\Users\Celina\Documents\Big Stock Photos\bigstock_World_News_5705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9200" y="3124200"/>
            <a:ext cx="11430000" cy="7620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Working with the Media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455961"/>
            <a:ext cx="10972800" cy="139525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algn="l"/>
            <a:endParaRPr lang="en-US" sz="6600" b="1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They are “On Deadline”</a:t>
            </a:r>
          </a:p>
          <a:p>
            <a:pPr algn="l"/>
            <a:endParaRPr lang="en-US" sz="5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They need to know the 5W’s (especially “the Why”) + How</a:t>
            </a:r>
          </a:p>
          <a:p>
            <a:pPr algn="l"/>
            <a:endParaRPr lang="en-US" sz="5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They are your customers:</a:t>
            </a:r>
          </a:p>
          <a:p>
            <a:pPr algn="l"/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Do the Legwork</a:t>
            </a:r>
          </a:p>
          <a:p>
            <a:pPr algn="l"/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Connect the Dots</a:t>
            </a:r>
          </a:p>
          <a:p>
            <a:pPr algn="l"/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Value their Time</a:t>
            </a:r>
          </a:p>
          <a:p>
            <a:pPr algn="l"/>
            <a:endParaRPr lang="en-US" sz="6600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6600" b="1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6600" b="1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b="1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t="2883" b="40614"/>
          <a:stretch>
            <a:fillRect/>
          </a:stretch>
        </p:blipFill>
        <p:spPr bwMode="auto">
          <a:xfrm>
            <a:off x="11430000" y="3124200"/>
            <a:ext cx="12712791" cy="64008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4478000" y="9982200"/>
            <a:ext cx="548900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http://bit.ly/2te9NIs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Local Media Landscape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96600" y="2286000"/>
            <a:ext cx="13182600" cy="10074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6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Local Media Outlets: </a:t>
            </a:r>
          </a:p>
          <a:p>
            <a:pPr algn="l"/>
            <a:r>
              <a:rPr lang="en-US" sz="6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Create your Database</a:t>
            </a:r>
          </a:p>
          <a:p>
            <a:pPr algn="l"/>
            <a:endParaRPr lang="en-US" sz="6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Newspaper Search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– USNLP: 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http://www.usnpl.com/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Radio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– Radio Locator: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hlinkClick r:id="rId5"/>
              </a:rPr>
              <a:t>https://radio-locator.com/cgi- bin/page?page=states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TV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– TV Listings: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hlinkClick r:id="rId6"/>
              </a:rPr>
              <a:t>http://www.tvguide.com/listings/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Online News Websites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– Patch: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hlinkClick r:id="rId7"/>
              </a:rPr>
              <a:t>https://patch.com/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endParaRPr lang="en-US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Option: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Buy Media Services (e.g. PR Newswire)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3074" name="Picture 2" descr="C:\Users\Celina\Documents\Big Stock Photos\Diverse_Group_66161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2667000"/>
            <a:ext cx="10024202" cy="881015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14E7CC524621418951E798A26C1086" ma:contentTypeVersion="9" ma:contentTypeDescription="Create a new document." ma:contentTypeScope="" ma:versionID="2288787c61babe554b90495c3789d7c5">
  <xsd:schema xmlns:xsd="http://www.w3.org/2001/XMLSchema" xmlns:xs="http://www.w3.org/2001/XMLSchema" xmlns:p="http://schemas.microsoft.com/office/2006/metadata/properties" xmlns:ns2="9682fde2-0d99-4585-8154-fdea48568b58" targetNamespace="http://schemas.microsoft.com/office/2006/metadata/properties" ma:root="true" ma:fieldsID="850a857e7bd06a26625db0263e2b387c" ns2:_="">
    <xsd:import namespace="9682fde2-0d99-4585-8154-fdea48568b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2fde2-0d99-4585-8154-fdea48568b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EC08E9C-3CD9-4B99-A7E8-84995CBC505C}"/>
</file>

<file path=customXml/itemProps2.xml><?xml version="1.0" encoding="utf-8"?>
<ds:datastoreItem xmlns:ds="http://schemas.openxmlformats.org/officeDocument/2006/customXml" ds:itemID="{CFC14213-4AFE-45D7-B969-E32B27D527FF}"/>
</file>

<file path=customXml/itemProps3.xml><?xml version="1.0" encoding="utf-8"?>
<ds:datastoreItem xmlns:ds="http://schemas.openxmlformats.org/officeDocument/2006/customXml" ds:itemID="{4E294C41-72AF-4E1F-9E7F-B9A699C7E7F9}"/>
</file>

<file path=docProps/app.xml><?xml version="1.0" encoding="utf-8"?>
<Properties xmlns="http://schemas.openxmlformats.org/officeDocument/2006/extended-properties" xmlns:vt="http://schemas.openxmlformats.org/officeDocument/2006/docPropsVTypes">
  <TotalTime>1208</TotalTime>
  <Words>585</Words>
  <Application>Microsoft Office PowerPoint</Application>
  <PresentationFormat>Custom</PresentationFormat>
  <Paragraphs>191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ＭＳ Ｐゴシック</vt:lpstr>
      <vt:lpstr>Arial</vt:lpstr>
      <vt:lpstr>Calibri</vt:lpstr>
      <vt:lpstr>Helvetica</vt:lpstr>
      <vt:lpstr>Helvetica Light</vt:lpstr>
      <vt:lpstr>Helvetica Neue</vt:lpstr>
      <vt:lpstr>Trebuchet MS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Poll #1</vt:lpstr>
      <vt:lpstr>Poll #2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Celina</dc:creator>
  <cp:lastModifiedBy>Veronica Parker</cp:lastModifiedBy>
  <cp:revision>150</cp:revision>
  <dcterms:modified xsi:type="dcterms:W3CDTF">2017-09-28T22:01:46Z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0x010100D914E7CC524621418951E798A26C1086</vt:lpwstr>
  </property>
</Properties>
</file>