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11.xml" ContentType="application/vnd.openxmlformats-officedocument.presentationml.slide+xml"/>
  <Override PartName="/ppt/slides/slide2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7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338" r:id="rId2"/>
    <p:sldId id="339" r:id="rId3"/>
    <p:sldId id="351" r:id="rId4"/>
    <p:sldId id="341" r:id="rId5"/>
    <p:sldId id="342" r:id="rId6"/>
    <p:sldId id="343" r:id="rId7"/>
    <p:sldId id="365" r:id="rId8"/>
    <p:sldId id="344" r:id="rId9"/>
    <p:sldId id="352" r:id="rId10"/>
    <p:sldId id="353" r:id="rId11"/>
    <p:sldId id="345" r:id="rId12"/>
    <p:sldId id="346" r:id="rId13"/>
    <p:sldId id="347" r:id="rId14"/>
    <p:sldId id="348" r:id="rId15"/>
    <p:sldId id="354" r:id="rId16"/>
    <p:sldId id="355" r:id="rId17"/>
    <p:sldId id="356" r:id="rId18"/>
    <p:sldId id="357" r:id="rId19"/>
    <p:sldId id="358" r:id="rId20"/>
    <p:sldId id="337" r:id="rId21"/>
    <p:sldId id="349" r:id="rId22"/>
    <p:sldId id="360" r:id="rId23"/>
    <p:sldId id="361" r:id="rId24"/>
    <p:sldId id="362" r:id="rId25"/>
    <p:sldId id="274" r:id="rId26"/>
    <p:sldId id="363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2299" autoAdjust="0"/>
  </p:normalViewPr>
  <p:slideViewPr>
    <p:cSldViewPr>
      <p:cViewPr varScale="1">
        <p:scale>
          <a:sx n="40" d="100"/>
          <a:sy n="40" d="100"/>
        </p:scale>
        <p:origin x="1680" y="84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35" Type="http://schemas.openxmlformats.org/officeDocument/2006/relationships/customXml" Target="../customXml/item3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18C64C-3EA3-4932-89FC-0C5328FC8030}" type="doc">
      <dgm:prSet loTypeId="urn:microsoft.com/office/officeart/2005/8/layout/cycle8" loCatId="cycle" qsTypeId="urn:microsoft.com/office/officeart/2005/8/quickstyle/simple1" qsCatId="simple" csTypeId="urn:microsoft.com/office/officeart/2005/8/colors/colorful1#1" csCatId="colorful" phldr="1"/>
      <dgm:spPr/>
    </dgm:pt>
    <dgm:pt modelId="{AE3C512A-D2A6-4BAB-A4E9-4F808AB1CA2D}">
      <dgm:prSet phldrT="[Text]"/>
      <dgm:spPr/>
      <dgm:t>
        <a:bodyPr/>
        <a:lstStyle/>
        <a:p>
          <a:r>
            <a:rPr lang="en-US" dirty="0" smtClean="0"/>
            <a:t>Adult Education Innovations</a:t>
          </a:r>
          <a:endParaRPr lang="en-US" dirty="0"/>
        </a:p>
      </dgm:t>
    </dgm:pt>
    <dgm:pt modelId="{00C91C8C-4654-4D9C-BC93-6C22C63B30ED}" type="parTrans" cxnId="{97D86269-6538-477E-A715-A8188FDEB31F}">
      <dgm:prSet/>
      <dgm:spPr/>
      <dgm:t>
        <a:bodyPr/>
        <a:lstStyle/>
        <a:p>
          <a:endParaRPr lang="en-US"/>
        </a:p>
      </dgm:t>
    </dgm:pt>
    <dgm:pt modelId="{5E5F18F9-4DBD-4F77-B2FD-A52ABC1222D0}" type="sibTrans" cxnId="{97D86269-6538-477E-A715-A8188FDEB31F}">
      <dgm:prSet/>
      <dgm:spPr/>
      <dgm:t>
        <a:bodyPr/>
        <a:lstStyle/>
        <a:p>
          <a:endParaRPr lang="en-US"/>
        </a:p>
      </dgm:t>
    </dgm:pt>
    <dgm:pt modelId="{D1E0CE35-B079-4741-8E7B-72D629DBF443}">
      <dgm:prSet phldrT="[Text]"/>
      <dgm:spPr/>
      <dgm:t>
        <a:bodyPr/>
        <a:lstStyle/>
        <a:p>
          <a:r>
            <a:rPr lang="en-US" dirty="0" smtClean="0"/>
            <a:t>Quantitative Data &amp; Results</a:t>
          </a:r>
          <a:endParaRPr lang="en-US" dirty="0"/>
        </a:p>
      </dgm:t>
    </dgm:pt>
    <dgm:pt modelId="{71927BFD-8F95-4DA8-B5D6-9CABAF003CE1}" type="parTrans" cxnId="{D1DA3483-6C57-4F2E-870C-B98F41F09CB7}">
      <dgm:prSet/>
      <dgm:spPr/>
      <dgm:t>
        <a:bodyPr/>
        <a:lstStyle/>
        <a:p>
          <a:endParaRPr lang="en-US"/>
        </a:p>
      </dgm:t>
    </dgm:pt>
    <dgm:pt modelId="{E2A0C808-FB41-4CC6-9E5C-F08F5340CF84}" type="sibTrans" cxnId="{D1DA3483-6C57-4F2E-870C-B98F41F09CB7}">
      <dgm:prSet/>
      <dgm:spPr/>
      <dgm:t>
        <a:bodyPr/>
        <a:lstStyle/>
        <a:p>
          <a:endParaRPr lang="en-US"/>
        </a:p>
      </dgm:t>
    </dgm:pt>
    <dgm:pt modelId="{39E20144-8F84-492F-BB64-E66CC6F1DF48}">
      <dgm:prSet phldrT="[Text]"/>
      <dgm:spPr/>
      <dgm:t>
        <a:bodyPr/>
        <a:lstStyle/>
        <a:p>
          <a:r>
            <a:rPr lang="en-US" dirty="0" smtClean="0"/>
            <a:t>Qualitative Success Stories</a:t>
          </a:r>
          <a:endParaRPr lang="en-US" dirty="0"/>
        </a:p>
      </dgm:t>
    </dgm:pt>
    <dgm:pt modelId="{631D944D-817B-48CF-8478-2B5CA1C4065A}" type="parTrans" cxnId="{BA44BA46-2BE7-4832-99DC-734C3C0E9AB5}">
      <dgm:prSet/>
      <dgm:spPr/>
      <dgm:t>
        <a:bodyPr/>
        <a:lstStyle/>
        <a:p>
          <a:endParaRPr lang="en-US"/>
        </a:p>
      </dgm:t>
    </dgm:pt>
    <dgm:pt modelId="{5333C205-2767-4228-8CB4-D847A002FDBC}" type="sibTrans" cxnId="{BA44BA46-2BE7-4832-99DC-734C3C0E9AB5}">
      <dgm:prSet/>
      <dgm:spPr/>
      <dgm:t>
        <a:bodyPr/>
        <a:lstStyle/>
        <a:p>
          <a:endParaRPr lang="en-US"/>
        </a:p>
      </dgm:t>
    </dgm:pt>
    <dgm:pt modelId="{A2A4945A-9E83-4D9A-8A30-7A442AFC7388}" type="pres">
      <dgm:prSet presAssocID="{CC18C64C-3EA3-4932-89FC-0C5328FC8030}" presName="compositeShape" presStyleCnt="0">
        <dgm:presLayoutVars>
          <dgm:chMax val="7"/>
          <dgm:dir/>
          <dgm:resizeHandles val="exact"/>
        </dgm:presLayoutVars>
      </dgm:prSet>
      <dgm:spPr/>
    </dgm:pt>
    <dgm:pt modelId="{865C2093-D228-4BED-946B-8CA4269A8EC5}" type="pres">
      <dgm:prSet presAssocID="{CC18C64C-3EA3-4932-89FC-0C5328FC8030}" presName="wedge1" presStyleLbl="node1" presStyleIdx="0" presStyleCnt="3"/>
      <dgm:spPr/>
      <dgm:t>
        <a:bodyPr/>
        <a:lstStyle/>
        <a:p>
          <a:endParaRPr lang="en-US"/>
        </a:p>
      </dgm:t>
    </dgm:pt>
    <dgm:pt modelId="{C4704B62-EF49-4639-99F4-EE94030A39C6}" type="pres">
      <dgm:prSet presAssocID="{CC18C64C-3EA3-4932-89FC-0C5328FC8030}" presName="dummy1a" presStyleCnt="0"/>
      <dgm:spPr/>
    </dgm:pt>
    <dgm:pt modelId="{AE3AEB42-E715-4C64-8279-8A04D729F4F4}" type="pres">
      <dgm:prSet presAssocID="{CC18C64C-3EA3-4932-89FC-0C5328FC8030}" presName="dummy1b" presStyleCnt="0"/>
      <dgm:spPr/>
    </dgm:pt>
    <dgm:pt modelId="{9F48FD74-A202-4FD3-89B2-29B5FB6A1815}" type="pres">
      <dgm:prSet presAssocID="{CC18C64C-3EA3-4932-89FC-0C5328FC8030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80E9E3-8D0B-4F73-AC3E-D52370EC4D9B}" type="pres">
      <dgm:prSet presAssocID="{CC18C64C-3EA3-4932-89FC-0C5328FC8030}" presName="wedge2" presStyleLbl="node1" presStyleIdx="1" presStyleCnt="3"/>
      <dgm:spPr/>
      <dgm:t>
        <a:bodyPr/>
        <a:lstStyle/>
        <a:p>
          <a:endParaRPr lang="en-US"/>
        </a:p>
      </dgm:t>
    </dgm:pt>
    <dgm:pt modelId="{C3F1C20B-DE86-491A-ADE3-972ACA975B39}" type="pres">
      <dgm:prSet presAssocID="{CC18C64C-3EA3-4932-89FC-0C5328FC8030}" presName="dummy2a" presStyleCnt="0"/>
      <dgm:spPr/>
    </dgm:pt>
    <dgm:pt modelId="{2F286E79-97F2-4ACC-9ED1-49C9DAA7C89E}" type="pres">
      <dgm:prSet presAssocID="{CC18C64C-3EA3-4932-89FC-0C5328FC8030}" presName="dummy2b" presStyleCnt="0"/>
      <dgm:spPr/>
    </dgm:pt>
    <dgm:pt modelId="{2E28A07F-D76F-42D9-8E45-8F8DD34CB9A0}" type="pres">
      <dgm:prSet presAssocID="{CC18C64C-3EA3-4932-89FC-0C5328FC8030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9157EB-A7B7-45B1-9EEB-97FA9EB2C158}" type="pres">
      <dgm:prSet presAssocID="{CC18C64C-3EA3-4932-89FC-0C5328FC8030}" presName="wedge3" presStyleLbl="node1" presStyleIdx="2" presStyleCnt="3"/>
      <dgm:spPr/>
      <dgm:t>
        <a:bodyPr/>
        <a:lstStyle/>
        <a:p>
          <a:endParaRPr lang="en-US"/>
        </a:p>
      </dgm:t>
    </dgm:pt>
    <dgm:pt modelId="{BCED62A7-E023-4EB7-B9A8-0216B2BF191B}" type="pres">
      <dgm:prSet presAssocID="{CC18C64C-3EA3-4932-89FC-0C5328FC8030}" presName="dummy3a" presStyleCnt="0"/>
      <dgm:spPr/>
    </dgm:pt>
    <dgm:pt modelId="{CC9113A0-B69C-4996-B6DB-7D3D726C2CB7}" type="pres">
      <dgm:prSet presAssocID="{CC18C64C-3EA3-4932-89FC-0C5328FC8030}" presName="dummy3b" presStyleCnt="0"/>
      <dgm:spPr/>
    </dgm:pt>
    <dgm:pt modelId="{73E53FAE-DCFF-46FA-9247-A7C6722BFEB2}" type="pres">
      <dgm:prSet presAssocID="{CC18C64C-3EA3-4932-89FC-0C5328FC8030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239CD7-D500-419D-83A9-B800E7F9853E}" type="pres">
      <dgm:prSet presAssocID="{5E5F18F9-4DBD-4F77-B2FD-A52ABC1222D0}" presName="arrowWedge1" presStyleLbl="fgSibTrans2D1" presStyleIdx="0" presStyleCnt="3"/>
      <dgm:spPr/>
    </dgm:pt>
    <dgm:pt modelId="{691AE58F-92DC-4522-AD8F-C2E59BCA972E}" type="pres">
      <dgm:prSet presAssocID="{E2A0C808-FB41-4CC6-9E5C-F08F5340CF84}" presName="arrowWedge2" presStyleLbl="fgSibTrans2D1" presStyleIdx="1" presStyleCnt="3"/>
      <dgm:spPr/>
    </dgm:pt>
    <dgm:pt modelId="{F18940B2-A396-427F-9962-8632BF0A851C}" type="pres">
      <dgm:prSet presAssocID="{5333C205-2767-4228-8CB4-D847A002FDBC}" presName="arrowWedge3" presStyleLbl="fgSibTrans2D1" presStyleIdx="2" presStyleCnt="3"/>
      <dgm:spPr/>
    </dgm:pt>
  </dgm:ptLst>
  <dgm:cxnLst>
    <dgm:cxn modelId="{5D3A2601-BC05-443E-9C72-436A4B6F999E}" type="presOf" srcId="{39E20144-8F84-492F-BB64-E66CC6F1DF48}" destId="{6B9157EB-A7B7-45B1-9EEB-97FA9EB2C158}" srcOrd="0" destOrd="0" presId="urn:microsoft.com/office/officeart/2005/8/layout/cycle8"/>
    <dgm:cxn modelId="{D1DA3483-6C57-4F2E-870C-B98F41F09CB7}" srcId="{CC18C64C-3EA3-4932-89FC-0C5328FC8030}" destId="{D1E0CE35-B079-4741-8E7B-72D629DBF443}" srcOrd="1" destOrd="0" parTransId="{71927BFD-8F95-4DA8-B5D6-9CABAF003CE1}" sibTransId="{E2A0C808-FB41-4CC6-9E5C-F08F5340CF84}"/>
    <dgm:cxn modelId="{AB002AAE-C703-4A66-87D3-C470D6077AE0}" type="presOf" srcId="{D1E0CE35-B079-4741-8E7B-72D629DBF443}" destId="{BC80E9E3-8D0B-4F73-AC3E-D52370EC4D9B}" srcOrd="0" destOrd="0" presId="urn:microsoft.com/office/officeart/2005/8/layout/cycle8"/>
    <dgm:cxn modelId="{E2022BD7-AB9A-4BA0-9BAE-EFDAB5B24323}" type="presOf" srcId="{AE3C512A-D2A6-4BAB-A4E9-4F808AB1CA2D}" destId="{865C2093-D228-4BED-946B-8CA4269A8EC5}" srcOrd="0" destOrd="0" presId="urn:microsoft.com/office/officeart/2005/8/layout/cycle8"/>
    <dgm:cxn modelId="{BA44BA46-2BE7-4832-99DC-734C3C0E9AB5}" srcId="{CC18C64C-3EA3-4932-89FC-0C5328FC8030}" destId="{39E20144-8F84-492F-BB64-E66CC6F1DF48}" srcOrd="2" destOrd="0" parTransId="{631D944D-817B-48CF-8478-2B5CA1C4065A}" sibTransId="{5333C205-2767-4228-8CB4-D847A002FDBC}"/>
    <dgm:cxn modelId="{3F486256-DAD9-40EB-8BB0-BB5B972057CE}" type="presOf" srcId="{D1E0CE35-B079-4741-8E7B-72D629DBF443}" destId="{2E28A07F-D76F-42D9-8E45-8F8DD34CB9A0}" srcOrd="1" destOrd="0" presId="urn:microsoft.com/office/officeart/2005/8/layout/cycle8"/>
    <dgm:cxn modelId="{97D86269-6538-477E-A715-A8188FDEB31F}" srcId="{CC18C64C-3EA3-4932-89FC-0C5328FC8030}" destId="{AE3C512A-D2A6-4BAB-A4E9-4F808AB1CA2D}" srcOrd="0" destOrd="0" parTransId="{00C91C8C-4654-4D9C-BC93-6C22C63B30ED}" sibTransId="{5E5F18F9-4DBD-4F77-B2FD-A52ABC1222D0}"/>
    <dgm:cxn modelId="{2DE6C4B0-F326-4E63-9F03-50D61F23C365}" type="presOf" srcId="{39E20144-8F84-492F-BB64-E66CC6F1DF48}" destId="{73E53FAE-DCFF-46FA-9247-A7C6722BFEB2}" srcOrd="1" destOrd="0" presId="urn:microsoft.com/office/officeart/2005/8/layout/cycle8"/>
    <dgm:cxn modelId="{40DFCAF1-DF97-4ED6-94EF-A8B87DDF84E7}" type="presOf" srcId="{CC18C64C-3EA3-4932-89FC-0C5328FC8030}" destId="{A2A4945A-9E83-4D9A-8A30-7A442AFC7388}" srcOrd="0" destOrd="0" presId="urn:microsoft.com/office/officeart/2005/8/layout/cycle8"/>
    <dgm:cxn modelId="{34F2CA1F-712B-49B7-B40B-EDB5FD6F56B5}" type="presOf" srcId="{AE3C512A-D2A6-4BAB-A4E9-4F808AB1CA2D}" destId="{9F48FD74-A202-4FD3-89B2-29B5FB6A1815}" srcOrd="1" destOrd="0" presId="urn:microsoft.com/office/officeart/2005/8/layout/cycle8"/>
    <dgm:cxn modelId="{CBFD827A-E70B-48A3-96E8-B7E2150DA799}" type="presParOf" srcId="{A2A4945A-9E83-4D9A-8A30-7A442AFC7388}" destId="{865C2093-D228-4BED-946B-8CA4269A8EC5}" srcOrd="0" destOrd="0" presId="urn:microsoft.com/office/officeart/2005/8/layout/cycle8"/>
    <dgm:cxn modelId="{B422FE7F-295D-4DFC-B24D-833BE0DC76C4}" type="presParOf" srcId="{A2A4945A-9E83-4D9A-8A30-7A442AFC7388}" destId="{C4704B62-EF49-4639-99F4-EE94030A39C6}" srcOrd="1" destOrd="0" presId="urn:microsoft.com/office/officeart/2005/8/layout/cycle8"/>
    <dgm:cxn modelId="{D424F80E-D0A5-4287-8B4F-5E973F1CA7CD}" type="presParOf" srcId="{A2A4945A-9E83-4D9A-8A30-7A442AFC7388}" destId="{AE3AEB42-E715-4C64-8279-8A04D729F4F4}" srcOrd="2" destOrd="0" presId="urn:microsoft.com/office/officeart/2005/8/layout/cycle8"/>
    <dgm:cxn modelId="{A2A556CF-9C2A-4E07-A40A-78F80111A0F2}" type="presParOf" srcId="{A2A4945A-9E83-4D9A-8A30-7A442AFC7388}" destId="{9F48FD74-A202-4FD3-89B2-29B5FB6A1815}" srcOrd="3" destOrd="0" presId="urn:microsoft.com/office/officeart/2005/8/layout/cycle8"/>
    <dgm:cxn modelId="{33089E88-27C1-461D-8A47-B90887D32641}" type="presParOf" srcId="{A2A4945A-9E83-4D9A-8A30-7A442AFC7388}" destId="{BC80E9E3-8D0B-4F73-AC3E-D52370EC4D9B}" srcOrd="4" destOrd="0" presId="urn:microsoft.com/office/officeart/2005/8/layout/cycle8"/>
    <dgm:cxn modelId="{EFC909C0-8AB1-4F79-A2B9-0533F1D9B54C}" type="presParOf" srcId="{A2A4945A-9E83-4D9A-8A30-7A442AFC7388}" destId="{C3F1C20B-DE86-491A-ADE3-972ACA975B39}" srcOrd="5" destOrd="0" presId="urn:microsoft.com/office/officeart/2005/8/layout/cycle8"/>
    <dgm:cxn modelId="{D66503CB-A0F7-4564-9BAF-1B212D3D431F}" type="presParOf" srcId="{A2A4945A-9E83-4D9A-8A30-7A442AFC7388}" destId="{2F286E79-97F2-4ACC-9ED1-49C9DAA7C89E}" srcOrd="6" destOrd="0" presId="urn:microsoft.com/office/officeart/2005/8/layout/cycle8"/>
    <dgm:cxn modelId="{6BF4BA50-D9FA-4B60-8725-B73EE47A33CD}" type="presParOf" srcId="{A2A4945A-9E83-4D9A-8A30-7A442AFC7388}" destId="{2E28A07F-D76F-42D9-8E45-8F8DD34CB9A0}" srcOrd="7" destOrd="0" presId="urn:microsoft.com/office/officeart/2005/8/layout/cycle8"/>
    <dgm:cxn modelId="{84B1FC61-4C7E-4A80-BF32-F5717569EE67}" type="presParOf" srcId="{A2A4945A-9E83-4D9A-8A30-7A442AFC7388}" destId="{6B9157EB-A7B7-45B1-9EEB-97FA9EB2C158}" srcOrd="8" destOrd="0" presId="urn:microsoft.com/office/officeart/2005/8/layout/cycle8"/>
    <dgm:cxn modelId="{7E734117-9D26-43AD-A1AD-593653EB96D7}" type="presParOf" srcId="{A2A4945A-9E83-4D9A-8A30-7A442AFC7388}" destId="{BCED62A7-E023-4EB7-B9A8-0216B2BF191B}" srcOrd="9" destOrd="0" presId="urn:microsoft.com/office/officeart/2005/8/layout/cycle8"/>
    <dgm:cxn modelId="{9010C300-B019-407A-A54A-B44A1EB07154}" type="presParOf" srcId="{A2A4945A-9E83-4D9A-8A30-7A442AFC7388}" destId="{CC9113A0-B69C-4996-B6DB-7D3D726C2CB7}" srcOrd="10" destOrd="0" presId="urn:microsoft.com/office/officeart/2005/8/layout/cycle8"/>
    <dgm:cxn modelId="{1D75EBC2-79DC-4966-85C5-54A7A5EAD799}" type="presParOf" srcId="{A2A4945A-9E83-4D9A-8A30-7A442AFC7388}" destId="{73E53FAE-DCFF-46FA-9247-A7C6722BFEB2}" srcOrd="11" destOrd="0" presId="urn:microsoft.com/office/officeart/2005/8/layout/cycle8"/>
    <dgm:cxn modelId="{3BCE630A-B555-4938-9CAC-A0B0623A9E55}" type="presParOf" srcId="{A2A4945A-9E83-4D9A-8A30-7A442AFC7388}" destId="{A9239CD7-D500-419D-83A9-B800E7F9853E}" srcOrd="12" destOrd="0" presId="urn:microsoft.com/office/officeart/2005/8/layout/cycle8"/>
    <dgm:cxn modelId="{B63BC9BB-779B-45F1-AA94-5ABC57132917}" type="presParOf" srcId="{A2A4945A-9E83-4D9A-8A30-7A442AFC7388}" destId="{691AE58F-92DC-4522-AD8F-C2E59BCA972E}" srcOrd="13" destOrd="0" presId="urn:microsoft.com/office/officeart/2005/8/layout/cycle8"/>
    <dgm:cxn modelId="{CCF3C2BA-3D0A-47CB-A595-0E2DAFDA8009}" type="presParOf" srcId="{A2A4945A-9E83-4D9A-8A30-7A442AFC7388}" destId="{F18940B2-A396-427F-9962-8632BF0A851C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62602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63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33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http://aebg.cccco.edu/ContactUs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376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Helvetica"/>
              </a:defRPr>
            </a:lvl1pPr>
            <a:lvl2pPr marL="1099038" indent="-464038" algn="ctr">
              <a:spcBef>
                <a:spcPts val="0"/>
              </a:spcBef>
              <a:defRPr sz="3800">
                <a:latin typeface="+mn-lt"/>
                <a:ea typeface="+mn-ea"/>
                <a:cs typeface="+mn-cs"/>
                <a:sym typeface="Helvetica"/>
              </a:defRPr>
            </a:lvl2pPr>
            <a:lvl3pPr marL="1734038" indent="-464038" algn="ctr">
              <a:spcBef>
                <a:spcPts val="0"/>
              </a:spcBef>
              <a:defRPr sz="3800">
                <a:latin typeface="+mn-lt"/>
                <a:ea typeface="+mn-ea"/>
                <a:cs typeface="+mn-cs"/>
                <a:sym typeface="Helvetica"/>
              </a:defRPr>
            </a:lvl3pPr>
            <a:lvl4pPr marL="2369038" indent="-464038" algn="ctr">
              <a:spcBef>
                <a:spcPts val="0"/>
              </a:spcBef>
              <a:defRPr sz="3800">
                <a:latin typeface="+mn-lt"/>
                <a:ea typeface="+mn-ea"/>
                <a:cs typeface="+mn-cs"/>
                <a:sym typeface="Helvetica"/>
              </a:defRPr>
            </a:lvl4pPr>
            <a:lvl5pPr marL="3004038" indent="-464038" algn="ctr">
              <a:spcBef>
                <a:spcPts val="0"/>
              </a:spcBef>
              <a:defRPr sz="38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3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</a:pPr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lIns="182880" tIns="91440" rIns="182880" bIns="91440"/>
          <a:lstStyle/>
          <a:p>
            <a:fld id="{83C7CC5E-5AC7-CB4E-ABCB-CDCF0860EAE4}" type="datetimeFigureOut">
              <a:rPr lang="en-US" smtClean="0"/>
              <a:pPr/>
              <a:t>7/31/2017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lIns="182880" tIns="91440" rIns="182880" bIns="91440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946002" y="13081000"/>
            <a:ext cx="479298" cy="471924"/>
          </a:xfrm>
        </p:spPr>
        <p:txBody>
          <a:bodyPr/>
          <a:lstStyle/>
          <a:p>
            <a:fld id="{A7BD7843-9517-F945-B2FD-8AE3D02C27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125967" y="673100"/>
            <a:ext cx="18135603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79" y="1104900"/>
            <a:ext cx="9525002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 dirty="0"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9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1a7tiA1Qzo&amp;feature=youtu.b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eg"/><Relationship Id="rId4" Type="http://schemas.openxmlformats.org/officeDocument/2006/relationships/hyperlink" Target="http://www.google.com/url?sa=i&amp;rct=j&amp;q=&amp;esrc=s&amp;source=images&amp;cd=&amp;cad=rja&amp;uact=8&amp;ved=0ahUKEwjDyd-1jIXVAhVYImMKHYRODlIQjRwIBw&amp;url=http://www.cctnews.com/shareholders-activists-twitter-seek-transform-firm-user-owned-one/5772/&amp;psig=AFQjCNGUoQ72sXTwv3YaaWW10bEYQ6h1HQ&amp;ust=1499995375626898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0ahUKEwiC07v7koXVAhVUwWMKHaxBA1UQjRwIBw&amp;url=https://www.linkedin.com/pulse/top-five-questions-ask-your-engagement-marketing-team-stefan-koenig&amp;psig=AFQjCNFjXLNSfcmLARj521q-EKKDdOb-mg&amp;ust=1499997128131931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ujpgYQ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michelle@fullcapacitymarketing.net" TargetMode="External"/><Relationship Id="rId5" Type="http://schemas.openxmlformats.org/officeDocument/2006/relationships/image" Target="../media/image25.jpeg"/><Relationship Id="rId4" Type="http://schemas.openxmlformats.org/officeDocument/2006/relationships/hyperlink" Target="https://www.google.com/url?sa=i&amp;rct=j&amp;q=&amp;esrc=s&amp;source=images&amp;cd=&amp;cad=rja&amp;uact=8&amp;ved=0ahUKEwih9Kz1joXVAhWIMGMKHeraBRcQjRwIBw&amp;url=https://www.linkedin.com/in/michellemjimenez&amp;psig=AFQjCNGohMU93xDmJ8nnSeXfbXrlbjxsog&amp;ust=1499996062206283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michelle@fullcapacitymarketing.ne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eg"/><Relationship Id="rId4" Type="http://schemas.openxmlformats.org/officeDocument/2006/relationships/hyperlink" Target="http://www.google.com/url?sa=i&amp;rct=j&amp;q=&amp;esrc=s&amp;source=images&amp;cd=&amp;cad=rja&amp;uact=8&amp;ved=0ahUKEwi23ODej4XVAhVBwGMKHS7ABjIQjRwIBw&amp;url=http://www.4greenps.com/about/our-team-copy-0&amp;psig=AFQjCNEyYz1wKjFSJaTws7DObdZZpSHcdw&amp;ust=1499996273998571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michelle@fullcapacitymarketing.ne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eg"/><Relationship Id="rId4" Type="http://schemas.openxmlformats.org/officeDocument/2006/relationships/hyperlink" Target="https://www.google.com/url?sa=i&amp;rct=j&amp;q=&amp;esrc=s&amp;source=images&amp;cd=&amp;cad=rja&amp;uact=8&amp;ved=0ahUKEwih9Kz1joXVAhWIMGMKHeraBRcQjRwIBw&amp;url=https://www.linkedin.com/in/michellemjimenez&amp;psig=AFQjCNGohMU93xDmJ8nnSeXfbXrlbjxsog&amp;ust=1499996062206283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adultedresource.coabe.org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aebg.cccco.edu/ContactUs/Support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jfsaDb_fnUAhVRwGMKHUsMDkcQjRwIBw&amp;url=http://www.nfda.org/advocacy/overview&amp;psig=AFQjCNGS1ClWAOZGF9MqvxExWnYA_Gm_vg&amp;ust=1499613307492579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hyperlink" Target="http://cqrcengage.com/coabe/home?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hyperlink" Target="http://bayareane.ws/2uHdgNA" TargetMode="Externa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0ahUKEwiRzrfb24TVAhVO92MKHVI6DLoQjRwIBw&amp;url=https://futureofstorytelling.org/&amp;psig=AFQjCNGIkTkhBn23dur81Isxtfq-V8RM3A&amp;ust=1499982214434415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5"/>
            <a:ext cx="24384000" cy="137142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72200" y="10594753"/>
            <a:ext cx="17754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4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6600" dirty="0" smtClean="0"/>
              <a:t>AEBG Advocacy Efforts</a:t>
            </a:r>
          </a:p>
          <a:p>
            <a:pPr>
              <a:defRPr sz="4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5400" dirty="0" smtClean="0"/>
              <a:t>Telling our Story – Building Value in Adult Education</a:t>
            </a:r>
            <a:endParaRPr lang="en-US" sz="5400" dirty="0"/>
          </a:p>
        </p:txBody>
      </p:sp>
      <p:sp>
        <p:nvSpPr>
          <p:cNvPr id="2" name="TextBox 1"/>
          <p:cNvSpPr txBox="1"/>
          <p:nvPr/>
        </p:nvSpPr>
        <p:spPr>
          <a:xfrm>
            <a:off x="3124200" y="12864579"/>
            <a:ext cx="23850600" cy="487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5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sym typeface="Helvetica Light"/>
              </a:rPr>
              <a:t>Funded by the California</a:t>
            </a:r>
            <a:r>
              <a:rPr kumimoji="0" lang="en-US" sz="25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pitchFamily="34" charset="0"/>
                <a:sym typeface="Helvetica Light"/>
              </a:rPr>
              <a:t> Department of Education and Chancellor’s Office of the California Community Colleges (CCCCO).</a:t>
            </a:r>
            <a:endParaRPr kumimoji="0" lang="en-US" sz="25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Poll #2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2286001"/>
            <a:ext cx="23241000" cy="62581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To help us create webinars pertaining to communication topics, which of these interest you? Check all that apply. </a:t>
            </a:r>
          </a:p>
          <a:p>
            <a:pPr algn="l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pPr algn="l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Using social media</a:t>
            </a:r>
          </a:p>
          <a:p>
            <a:pPr algn="l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How to build an effective outreach plan</a:t>
            </a:r>
          </a:p>
          <a:p>
            <a:pPr algn="l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Conducting successful briefings with stakeholders</a:t>
            </a:r>
          </a:p>
          <a:p>
            <a:pPr algn="l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Working with the news media to promote our adult education programs</a:t>
            </a:r>
          </a:p>
          <a:p>
            <a:pPr algn="l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Other: Write in the Chat Pod</a:t>
            </a:r>
          </a:p>
        </p:txBody>
      </p:sp>
      <p:pic>
        <p:nvPicPr>
          <p:cNvPr id="7" name="Picture 2" descr="C:\Users\Celina\Documents\Big Stock Photos\bigstock_Question_4859383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8839200"/>
            <a:ext cx="4752975" cy="31395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Participation Benefits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2362200"/>
            <a:ext cx="20955000" cy="54886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Increase community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awareness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of depth &amp; breadth of your programs</a:t>
            </a:r>
          </a:p>
          <a:p>
            <a:pPr algn="l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Engagement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of key stakeholders</a:t>
            </a:r>
          </a:p>
          <a:p>
            <a:pPr algn="l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Build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momentum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for funding</a:t>
            </a:r>
          </a:p>
          <a:p>
            <a:pPr lvl="1" indent="0" algn="l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Highlight your unique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brand &amp;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your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regional consortia’s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innovations</a:t>
            </a:r>
          </a:p>
          <a:p>
            <a:pPr lvl="1" indent="0" algn="l">
              <a:buFont typeface="Wingdings" pitchFamily="2" charset="2"/>
              <a:buChar char="Ø"/>
            </a:pPr>
            <a:r>
              <a:rPr kumimoji="0" lang="en-US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 	</a:t>
            </a:r>
            <a:r>
              <a:rPr kumimoji="0" lang="en-US" b="1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National recognition </a:t>
            </a:r>
            <a:r>
              <a:rPr kumimoji="0" lang="en-US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for</a:t>
            </a:r>
            <a:r>
              <a:rPr kumimoji="0" lang="en-US" b="0" i="0" u="none" strike="noStrike" cap="none" spc="0" normalizeH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 state efforts and programs</a:t>
            </a:r>
          </a:p>
          <a:p>
            <a:pPr lvl="1" indent="0" algn="l">
              <a:buFont typeface="Wingdings" pitchFamily="2" charset="2"/>
              <a:buChar char="Ø"/>
            </a:pPr>
            <a:r>
              <a:rPr lang="en-US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Build </a:t>
            </a:r>
            <a:r>
              <a:rPr lang="en-US" b="1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organizational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capacity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for outreach and storytelling</a:t>
            </a:r>
          </a:p>
          <a:p>
            <a:pPr lvl="1" indent="0" algn="l">
              <a:buFont typeface="Wingdings" pitchFamily="2" charset="2"/>
              <a:buChar char="Ø"/>
            </a:pPr>
            <a:r>
              <a:rPr kumimoji="0" lang="en-US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 	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Award Recognition Potential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: COABE 2018 Conference </a:t>
            </a:r>
          </a:p>
        </p:txBody>
      </p:sp>
      <p:pic>
        <p:nvPicPr>
          <p:cNvPr id="6" name="Picture 2" descr="C:\Users\Celina\Documents\Big Stock Photos\bigstockphoto_Value_49781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7772400"/>
            <a:ext cx="5749847" cy="4191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Collective Storytelling Components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-1981200" y="2133600"/>
          <a:ext cx="15900400" cy="9914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Why Collective Storytelling?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0" y="11125200"/>
            <a:ext cx="20955000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https://www.youtube.com/watch?v=q1a7tiA1Qzo&amp;feature=youtu.be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t="10000" r="16667" b="20370"/>
          <a:stretch>
            <a:fillRect/>
          </a:stretch>
        </p:blipFill>
        <p:spPr bwMode="auto">
          <a:xfrm>
            <a:off x="2514600" y="2362200"/>
            <a:ext cx="17678400" cy="8308848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381000"/>
            <a:ext cx="17145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Web Mockup Tour: Work in Process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 l="1250" t="9630" r="833" b="5185"/>
          <a:stretch>
            <a:fillRect/>
          </a:stretch>
        </p:blipFill>
        <p:spPr bwMode="auto">
          <a:xfrm>
            <a:off x="2438400" y="2895600"/>
            <a:ext cx="17907000" cy="87630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381000"/>
            <a:ext cx="17145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eMagazine: 2017 Legislative Report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156675" name="Picture 3"/>
          <p:cNvPicPr>
            <a:picLocks noChangeAspect="1" noChangeArrowheads="1"/>
          </p:cNvPicPr>
          <p:nvPr/>
        </p:nvPicPr>
        <p:blipFill>
          <a:blip r:embed="rId3" cstate="print"/>
          <a:srcRect l="17917" t="14444" r="17500" b="11482"/>
          <a:stretch>
            <a:fillRect/>
          </a:stretch>
        </p:blipFill>
        <p:spPr bwMode="auto">
          <a:xfrm>
            <a:off x="11734800" y="2286000"/>
            <a:ext cx="8458200" cy="545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6" name="Picture 4"/>
          <p:cNvPicPr>
            <a:picLocks noChangeAspect="1" noChangeArrowheads="1"/>
          </p:cNvPicPr>
          <p:nvPr/>
        </p:nvPicPr>
        <p:blipFill>
          <a:blip r:embed="rId4" cstate="print"/>
          <a:srcRect l="17917" t="16666" r="17917" b="11482"/>
          <a:stretch>
            <a:fillRect/>
          </a:stretch>
        </p:blipFill>
        <p:spPr bwMode="auto">
          <a:xfrm>
            <a:off x="9753600" y="7239000"/>
            <a:ext cx="11734800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5" cstate="print"/>
          <a:srcRect l="17917" t="15185" r="17917" b="11482"/>
          <a:stretch>
            <a:fillRect/>
          </a:stretch>
        </p:blipFill>
        <p:spPr bwMode="auto">
          <a:xfrm>
            <a:off x="457200" y="2209800"/>
            <a:ext cx="9956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81000"/>
            <a:ext cx="177546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Practices with Promise: Enhancements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3" cstate="print"/>
          <a:srcRect l="29583" t="11481" r="30417" b="5556"/>
          <a:stretch>
            <a:fillRect/>
          </a:stretch>
        </p:blipFill>
        <p:spPr bwMode="auto">
          <a:xfrm>
            <a:off x="838200" y="2209800"/>
            <a:ext cx="8164286" cy="952500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0058400" y="3366543"/>
            <a:ext cx="13792200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NEW: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Student Success Stories 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US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  </a:t>
            </a:r>
            <a:r>
              <a:rPr kumimoji="0" lang="en-US" sz="5000" b="0" i="0" u="none" strike="noStrike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NEW: </a:t>
            </a:r>
            <a:r>
              <a:rPr kumimoji="0" lang="en-US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Employer</a:t>
            </a:r>
            <a:r>
              <a:rPr kumimoji="0" lang="en-US" sz="5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 Engagement Stories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baseline="0" dirty="0" smtClean="0">
                <a:latin typeface="Arial" pitchFamily="34" charset="0"/>
                <a:cs typeface="Arial" pitchFamily="34" charset="0"/>
              </a:rPr>
              <a:t>  Promising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Practices 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81000"/>
            <a:ext cx="177546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Video: AEBG Dual Delivery System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3" cstate="print"/>
          <a:srcRect l="5000" t="26296" r="7917" b="18889"/>
          <a:stretch>
            <a:fillRect/>
          </a:stretch>
        </p:blipFill>
        <p:spPr bwMode="auto">
          <a:xfrm>
            <a:off x="2057400" y="3429000"/>
            <a:ext cx="2023007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81000"/>
            <a:ext cx="177546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Social Media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159746" name="Picture 2" descr="Image result for images twitter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3810000"/>
            <a:ext cx="9670348" cy="4572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2420600" y="2286000"/>
            <a:ext cx="10668000" cy="62581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Follow Stakeholders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Follow Local, State &amp; National Media</a:t>
            </a:r>
            <a:endParaRPr kumimoji="0" lang="en-US" sz="50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Share Data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Highlight Consortia Members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eMagazine Shares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Engage Media &amp; Stakeholders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Join Adult Ed Conversations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81000"/>
            <a:ext cx="177546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National Campaign Tools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30200" y="2362200"/>
            <a:ext cx="10668000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Organizing our Efforts in California</a:t>
            </a:r>
            <a:endParaRPr lang="en-US" dirty="0" smtClean="0"/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3" cstate="print"/>
          <a:srcRect l="17917" t="25926" r="16667" b="10370"/>
          <a:stretch>
            <a:fillRect/>
          </a:stretch>
        </p:blipFill>
        <p:spPr bwMode="auto">
          <a:xfrm>
            <a:off x="1066800" y="5181600"/>
            <a:ext cx="119634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igimg1" descr="sigimg1@f5d3180ce5ffe44cf82101069f8d6c6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2514600"/>
            <a:ext cx="586824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Welcome AEBG Consortia!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2683133"/>
            <a:ext cx="22021800" cy="91512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5400" b="1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AEBG Office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Neil Kelly, Specialist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40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5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Thank you! AEBG Advocacy Committee</a:t>
            </a:r>
            <a:endParaRPr lang="en-US" sz="40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Helvetica Neue"/>
              </a:rPr>
              <a:t>Lizette Navarette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– ‎Vice President for Strategy &amp; Policy Development, Community College  	League of California</a:t>
            </a:r>
          </a:p>
          <a:p>
            <a:pPr algn="l">
              <a:buFont typeface="Wingdings" pitchFamily="2" charset="2"/>
              <a:buChar char="Ø"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Helvetica Neue"/>
              </a:rPr>
              <a:t> 	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Helvetica Neue"/>
              </a:rPr>
              <a:t>Steve Curiel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– President, California Council for Adult Education </a:t>
            </a:r>
          </a:p>
          <a:p>
            <a:pPr algn="l">
              <a:buFont typeface="Wingdings" pitchFamily="2" charset="2"/>
              <a:buChar char="Ø"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Helvetica Neue"/>
              </a:rPr>
              <a:t>	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Helvetica Neue"/>
              </a:rPr>
              <a:t>Madelyn Arballo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– First Vice-President/President Elect, Association of Community &amp; 	Continuing Education </a:t>
            </a:r>
          </a:p>
          <a:p>
            <a:pPr algn="l">
              <a:buFont typeface="Wingdings" pitchFamily="2" charset="2"/>
              <a:buChar char="Ø"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Helvetica Neue"/>
              </a:rPr>
              <a:t> 	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Helvetica Neue"/>
              </a:rPr>
              <a:t>Christine Bosworth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, Ed.D 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– CEO/Co-founder, Business U, Inc.</a:t>
            </a:r>
          </a:p>
          <a:p>
            <a:pPr algn="l">
              <a:buFont typeface="Wingdings" pitchFamily="2" charset="2"/>
              <a:buChar char="Ø"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Helvetica Neue"/>
              </a:rPr>
              <a:t> 	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Helvetica Neue"/>
              </a:rPr>
              <a:t>Ashley Walker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– Policy Advisor, Nossaman LLP</a:t>
            </a:r>
          </a:p>
          <a:p>
            <a:pPr algn="l">
              <a:buFont typeface="Wingdings" pitchFamily="2" charset="2"/>
              <a:buChar char="Ø"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Helvetica Neue"/>
              </a:rPr>
              <a:t> 	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Helvetica Neue"/>
              </a:rPr>
              <a:t>Dawn Koepke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– Legislative Advocate Partner, McHugh, Koepke &amp; Associates</a:t>
            </a:r>
          </a:p>
          <a:p>
            <a:pPr algn="l">
              <a:buFont typeface="Wingdings" pitchFamily="2" charset="2"/>
              <a:buChar char="Ø"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Helvetica Neue"/>
              </a:rPr>
              <a:t> 	</a:t>
            </a:r>
            <a:r>
              <a:rPr lang="en-US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sym typeface="Helvetica Neue"/>
              </a:rPr>
              <a:t>Bob Harper</a:t>
            </a: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, Ed.D – Board Member, California Council for Adult Education and California 	Adult Educators Administrators Association </a:t>
            </a:r>
          </a:p>
        </p:txBody>
      </p:sp>
      <p:pic>
        <p:nvPicPr>
          <p:cNvPr id="47105" name="Picture 1" descr="C:\Users\Celina\Documents\AB86\AEBG_Color_reversed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07000" y="3429000"/>
            <a:ext cx="3939540" cy="14293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76022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Your Role – Your Voice – Your Story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51204" name="Picture 4" descr="Image result for images for marketing engagemen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3276600"/>
            <a:ext cx="13596035" cy="77724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76022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Advocacy &amp; Outreach Inventory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2129880"/>
            <a:ext cx="20955000" cy="39497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Purpose of Inventory: Building our Advocate Team; Cross Promotions;  	Coordinating Efforts</a:t>
            </a:r>
          </a:p>
          <a:p>
            <a:pPr algn="l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Option 1: Go to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http://bit.ly/2ujpgYQ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to complete the Advocacy &amp; 	Outreach Inventory by 7/28/17</a:t>
            </a:r>
          </a:p>
          <a:p>
            <a:pPr algn="l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Option 2: Contact Michelle Jimenez for a 10-minute interview</a:t>
            </a:r>
          </a:p>
        </p:txBody>
      </p:sp>
      <p:pic>
        <p:nvPicPr>
          <p:cNvPr id="6" name="Picture 2" descr="Image result for michelle jimenez linkedin az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6705600"/>
            <a:ext cx="3505200" cy="3505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29200" y="7086600"/>
            <a:ext cx="10210800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Michelle Jimenez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Sr. MarComm Director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hlinkClick r:id="rId6"/>
              </a:rPr>
              <a:t>michelle@fullcapacitymarketing.net</a:t>
            </a:r>
            <a:r>
              <a:rPr lang="en-US" dirty="0" smtClean="0"/>
              <a:t> 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76022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Regional Consortia Profiles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2514600"/>
            <a:ext cx="20955000" cy="31803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Purpose of Profiles </a:t>
            </a:r>
          </a:p>
          <a:p>
            <a:pPr algn="l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	October eMagazine Viewed by Legislators</a:t>
            </a:r>
          </a:p>
          <a:p>
            <a:pPr algn="l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	Retool for Consortia Websites and eMarketing Promotions</a:t>
            </a:r>
          </a:p>
          <a:p>
            <a:pPr algn="l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Maryanne Conlin will contact you to schedule consultation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29200" y="7086600"/>
            <a:ext cx="10210800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Maryanne Conlin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Sr. Brand Director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hlinkClick r:id="rId3"/>
              </a:rPr>
              <a:t>michelle@fullcapacitymarketing.net</a:t>
            </a:r>
            <a:r>
              <a:rPr lang="en-US" dirty="0" smtClean="0"/>
              <a:t> 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164866" name="Picture 2" descr="Image result for images maryanne conlin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6858000"/>
            <a:ext cx="3048000" cy="37748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76022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Submit Stories &amp; Innovations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2590800"/>
            <a:ext cx="20955000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Need help with Story Development?</a:t>
            </a:r>
          </a:p>
          <a:p>
            <a:pPr algn="l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Want to showcase an innovative program? </a:t>
            </a:r>
          </a:p>
          <a:p>
            <a:pPr lvl="1" algn="l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Contact Michelle Jimenez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29200" y="7086600"/>
            <a:ext cx="10210800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dirty="0" smtClean="0"/>
              <a:t>Michelle Jimenez</a:t>
            </a:r>
          </a:p>
          <a:p>
            <a:r>
              <a:rPr lang="en-US" dirty="0" smtClean="0"/>
              <a:t>Sr. MarComm Director </a:t>
            </a:r>
          </a:p>
          <a:p>
            <a:r>
              <a:rPr lang="en-US" dirty="0" smtClean="0">
                <a:hlinkClick r:id="rId3"/>
              </a:rPr>
              <a:t>michelle@fullcapacitymarketing.net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8" name="Picture 2" descr="Image result for michelle jimenez linkedin az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6705600"/>
            <a:ext cx="3505200" cy="3505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76022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Next Steps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2883932"/>
            <a:ext cx="23850600" cy="62889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buFont typeface="Wingdings" pitchFamily="2" charset="2"/>
              <a:buChar char="Ø"/>
            </a:pP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FCM to Provide Weekly Updates in AEBG eNewsletter - Ongoing</a:t>
            </a:r>
          </a:p>
          <a:p>
            <a:pPr algn="l">
              <a:buFont typeface="Wingdings" pitchFamily="2" charset="2"/>
              <a:buChar char="Ø"/>
            </a:pP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Work with Advocacy Committee to Develop Narrative &amp; Messages: July 2017</a:t>
            </a:r>
          </a:p>
          <a:p>
            <a:pPr algn="l">
              <a:buFont typeface="Wingdings" pitchFamily="2" charset="2"/>
              <a:buChar char="Ø"/>
            </a:pP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Co-develop Stories &amp; Innovations w/each Consortia: July – September 2017</a:t>
            </a:r>
          </a:p>
          <a:p>
            <a:pPr algn="l">
              <a:buFont typeface="Wingdings" pitchFamily="2" charset="2"/>
              <a:buChar char="Ø"/>
            </a:pP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Co-develop Regional Profiles w/each Consortia: July – September 2017</a:t>
            </a:r>
          </a:p>
          <a:p>
            <a:pPr algn="l">
              <a:buFont typeface="Wingdings" pitchFamily="2" charset="2"/>
              <a:buChar char="Ø"/>
            </a:pP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Coordinate with Identified Consortia Outreach/Advocacy Leads &amp; the </a:t>
            </a:r>
          </a:p>
          <a:p>
            <a:pPr algn="l"/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Advocacy Committee  for advocacy rollout: July – September 2017 </a:t>
            </a:r>
          </a:p>
          <a:p>
            <a:pPr algn="l">
              <a:buFont typeface="Wingdings" pitchFamily="2" charset="2"/>
              <a:buChar char="Ø"/>
            </a:pP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Finish Website &amp; Campaign Toolkit: August 2017</a:t>
            </a:r>
          </a:p>
          <a:p>
            <a:pPr algn="l">
              <a:buFont typeface="Wingdings" pitchFamily="2" charset="2"/>
              <a:buChar char="Ø"/>
            </a:pP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Coordinate Webinars with the SCOE Team: August – September 2017</a:t>
            </a:r>
          </a:p>
          <a:p>
            <a:pPr algn="l">
              <a:buFont typeface="Wingdings" pitchFamily="2" charset="2"/>
              <a:buChar char="Ø"/>
            </a:pP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Coordinated Outreach to Stakeholders – October 2017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753600"/>
            <a:ext cx="8043592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Tap into COABE’s Learning Forum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t="9630" r="1667" b="5926"/>
          <a:stretch>
            <a:fillRect/>
          </a:stretch>
        </p:blipFill>
        <p:spPr bwMode="auto">
          <a:xfrm>
            <a:off x="228600" y="2438400"/>
            <a:ext cx="17983200" cy="86868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8745200" y="4995172"/>
            <a:ext cx="4876800" cy="44114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Discussion Threads &amp; Posts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6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Peer-to-Peer</a:t>
            </a:r>
            <a:r>
              <a:rPr kumimoji="0" lang="en-US" sz="3600" b="0" i="0" u="none" strike="noStrike" cap="none" spc="0" normalizeH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 Learning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36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aseline="0" dirty="0" smtClean="0"/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62600" y="11277600"/>
            <a:ext cx="990046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https://adultedresource.coabe.org/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Questions? 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9" name="Picture 1" descr="C:\Users\Celina\Documents\AB86\AEBG_Color_reversed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97400" y="2667000"/>
            <a:ext cx="3939540" cy="142936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6230600" y="4343400"/>
            <a:ext cx="6858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1" i="0" u="none" strike="noStrike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Thank you!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2500" t="10370" r="3750" b="5926"/>
          <a:stretch>
            <a:fillRect/>
          </a:stretch>
        </p:blipFill>
        <p:spPr bwMode="auto">
          <a:xfrm>
            <a:off x="533400" y="2438400"/>
            <a:ext cx="14869115" cy="74676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1524000" y="10439400"/>
            <a:ext cx="1186093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6"/>
              </a:rPr>
              <a:t>http://aebg.cccco.edu/ContactUs/Support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AEBG Communications TAPs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1840468"/>
            <a:ext cx="24688800" cy="84741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40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Full Capacity Marketing, Inc. </a:t>
            </a:r>
          </a:p>
          <a:p>
            <a:pPr algn="l"/>
            <a:r>
              <a:rPr lang="en-US" sz="4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AEBG Assigned Team:</a:t>
            </a:r>
          </a:p>
          <a:p>
            <a:pPr algn="l"/>
            <a:endParaRPr lang="en-US" sz="4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US" sz="4000" i="0" u="none" strike="noStrike" cap="none" spc="0" normalizeH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 	Celina Shands, M.S. – CEO/Founder</a:t>
            </a:r>
            <a:endParaRPr kumimoji="0" lang="en-US" sz="4000" i="0" u="none" strike="noStrike" cap="none" spc="0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Maryanne Conlin, MBA – Sr. Brand Director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Michelle Jimenez, B.S.  - Sr. MarComm Director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Ivan Freaner, B.A. – Creative Director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Kristy Fairfax, B.S. – MarComm Specialist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Graham Winn-Lee, B.A.  - Digital Manager 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 	Kathy Doucette,</a:t>
            </a:r>
            <a:r>
              <a:rPr kumimoji="0" lang="en-US" sz="4000" b="0" i="0" u="none" strike="noStrike" cap="none" spc="0" normalizeH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 M.S.</a:t>
            </a: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 – Sr. Web Developer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Consulting Partner: Christine Bosworth, Ed.D 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4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    CEO/Co-founder, Business U, Inc.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54200" y="2819400"/>
            <a:ext cx="8043592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Webinar Agenda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487400" y="1520280"/>
            <a:ext cx="12573000" cy="62581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5000" b="0" i="0" u="none" strike="noStrike" cap="none" spc="0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Background National Campaign 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AEBG Statewide Efforts 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The Future of Storytelling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US" sz="5000" b="0" i="0" u="none" strike="noStrike" cap="none" spc="0" normalizeH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	Campaign Elements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AEBG Consortia Participation 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US" sz="5000" b="0" i="0" u="none" strike="noStrike" cap="none" spc="0" normalizeH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Participation Benefits</a:t>
            </a:r>
            <a:endParaRPr kumimoji="0" lang="en-US" sz="5000" b="0" i="0" u="none" strike="noStrike" cap="none" spc="0" normalizeH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US" sz="5000" b="0" i="0" u="none" strike="noStrike" cap="none" spc="0" normalizeH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 	Next Steps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133600"/>
            <a:ext cx="12998512" cy="1001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National Campaign Leadership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8077200"/>
            <a:ext cx="11320463" cy="27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sigimg1" descr="sigimg1@f5d3180ce5ffe44cf82101069f8d6c6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63600" y="8077200"/>
            <a:ext cx="7082367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4800" y="3124200"/>
            <a:ext cx="6762750" cy="4172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Building Value in AEBG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11000" y="1921133"/>
            <a:ext cx="12192000" cy="10536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5000" b="0" i="0" u="none" strike="noStrike" cap="none" spc="0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  <a:p>
            <a:pPr marL="914400" indent="-914400" algn="l">
              <a:buFont typeface="+mj-lt"/>
              <a:buAutoNum type="arabicPeriod"/>
            </a:pPr>
            <a:r>
              <a:rPr lang="en-US" sz="4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Create processes for  a concerted, collective effort to reach key stakeholders &amp; our communities.</a:t>
            </a:r>
          </a:p>
          <a:p>
            <a:pPr marL="914400" indent="-914400" algn="l">
              <a:buFont typeface="+mj-lt"/>
              <a:buAutoNum type="arabicPeriod"/>
            </a:pPr>
            <a:endParaRPr lang="en-US" sz="4800" dirty="0" smtClean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914400" indent="-914400" algn="l">
              <a:buFont typeface="+mj-lt"/>
              <a:buAutoNum type="arabicPeriod"/>
            </a:pPr>
            <a:r>
              <a:rPr lang="en-US" sz="48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Inform &amp; educate stakeholders about the relevancy of adult education through data, stories, innovations &amp; key message points. </a:t>
            </a:r>
          </a:p>
          <a:p>
            <a:pPr marL="914400" indent="-914400" algn="l">
              <a:buFont typeface="+mj-lt"/>
              <a:buAutoNum type="arabicPeriod"/>
            </a:pPr>
            <a:endParaRPr lang="en-US" sz="4800" dirty="0" smtClean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914400" indent="-914400" algn="l">
              <a:buFont typeface="+mj-lt"/>
              <a:buAutoNum type="arabicPeriod"/>
            </a:pPr>
            <a:r>
              <a:rPr lang="en-US" sz="48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Make specific asks to support adult education.</a:t>
            </a:r>
          </a:p>
          <a:p>
            <a:pPr algn="l"/>
            <a:endParaRPr lang="en-US" b="1" dirty="0" smtClean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 algn="l"/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6" name="Picture 2" descr="Image result for images for advocacy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3048000"/>
            <a:ext cx="8162925" cy="8162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77640"/>
            <a:ext cx="18364200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Support for Workforce &amp; Education </a:t>
            </a:r>
            <a:endParaRPr kumimoji="0" lang="en-US" sz="6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4" cstate="print"/>
          <a:srcRect l="23333" t="9630" r="23750" b="5926"/>
          <a:stretch>
            <a:fillRect/>
          </a:stretch>
        </p:blipFill>
        <p:spPr bwMode="auto">
          <a:xfrm>
            <a:off x="14020800" y="2057400"/>
            <a:ext cx="9677400" cy="86868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4859000" y="11049000"/>
            <a:ext cx="8728672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5"/>
              </a:rPr>
              <a:t>http://bayareane.ws/2uHdgNA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 t="9259" r="1667" b="8519"/>
          <a:stretch>
            <a:fillRect/>
          </a:stretch>
        </p:blipFill>
        <p:spPr bwMode="auto">
          <a:xfrm>
            <a:off x="609600" y="5105400"/>
            <a:ext cx="12474832" cy="5867400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295400" y="11353800"/>
            <a:ext cx="1093280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7"/>
              </a:rPr>
              <a:t>http://cqrcengage.com/coabe/home?0</a:t>
            </a:r>
            <a:endParaRPr lang="en-US" dirty="0" smtClean="0"/>
          </a:p>
        </p:txBody>
      </p:sp>
      <p:pic>
        <p:nvPicPr>
          <p:cNvPr id="10" name="sigimg1" descr="sigimg1@f5d3180ce5ffe44cf82101069f8d6c6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62400" y="2514600"/>
            <a:ext cx="586824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AEBG Campaign Components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2286000"/>
            <a:ext cx="23241000" cy="62581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buFont typeface="Wingdings" pitchFamily="2" charset="2"/>
              <a:buChar char="Ø"/>
            </a:pPr>
            <a:r>
              <a:rPr kumimoji="0" lang="en-US" sz="500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FillTx/>
                <a:latin typeface="Arial" pitchFamily="34" charset="0"/>
                <a:cs typeface="Arial" pitchFamily="34" charset="0"/>
                <a:sym typeface="Helvetica Light"/>
              </a:rPr>
              <a:t> 	Educate &amp; Elevate California W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ebsite</a:t>
            </a:r>
          </a:p>
          <a:p>
            <a:pPr algn="l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Highlight Success Stories &amp; Innovations</a:t>
            </a:r>
          </a:p>
          <a:p>
            <a:pPr algn="l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Build a Narrative for AEBG about our Dual Delivery System</a:t>
            </a:r>
          </a:p>
          <a:p>
            <a:pPr algn="l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Help Stakeholders Understand the Many Facets of Adult Education</a:t>
            </a:r>
          </a:p>
          <a:p>
            <a:pPr algn="l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Work with Partner Organizations to Coordinate Advocacy Efforts</a:t>
            </a:r>
          </a:p>
          <a:p>
            <a:pPr algn="l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Use Digital Strategies: eMagazine/Social/Video</a:t>
            </a:r>
          </a:p>
          <a:p>
            <a:pPr algn="l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	Develop Toolkits &amp; Templates to Support our Efforts</a:t>
            </a:r>
          </a:p>
          <a:p>
            <a:pPr algn="l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Build Capacity in the Field to Tell our Story </a:t>
            </a:r>
          </a:p>
        </p:txBody>
      </p:sp>
      <p:pic>
        <p:nvPicPr>
          <p:cNvPr id="6" name="Picture 5" descr="Image result for images storytelli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8915400"/>
            <a:ext cx="8134350" cy="25244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387047" cy="1371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85306"/>
            <a:ext cx="15621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Poll #1</a:t>
            </a:r>
            <a:endParaRPr kumimoji="0" lang="en-US" sz="7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itchFamily="34" charset="0"/>
              <a:cs typeface="Arial" pitchFamily="34" charset="0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2286001"/>
            <a:ext cx="23241000" cy="62581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What communication tools do you think your individual organizations and/or regional consortia could benefit from?  Check all that apply. </a:t>
            </a:r>
          </a:p>
          <a:p>
            <a:pPr algn="l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Marketing Templates to Explain the Value of Adult Education </a:t>
            </a:r>
          </a:p>
          <a:p>
            <a:pPr algn="l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	Media Toolkit to Promote Adult Education  </a:t>
            </a:r>
          </a:p>
          <a:p>
            <a:pPr algn="l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Messages to Better Engage Students</a:t>
            </a:r>
          </a:p>
          <a:p>
            <a:pPr algn="l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Roadmap for How to Engage Employers</a:t>
            </a:r>
          </a:p>
          <a:p>
            <a:pPr algn="l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Other: Write in Chat Pod</a:t>
            </a:r>
          </a:p>
        </p:txBody>
      </p:sp>
      <p:pic>
        <p:nvPicPr>
          <p:cNvPr id="7" name="Picture 2" descr="C:\Users\Celina\Documents\Big Stock Photos\bigstock_Question_4859383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8839200"/>
            <a:ext cx="4752975" cy="31395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14E7CC524621418951E798A26C1086" ma:contentTypeVersion="9" ma:contentTypeDescription="Create a new document." ma:contentTypeScope="" ma:versionID="2288787c61babe554b90495c3789d7c5">
  <xsd:schema xmlns:xsd="http://www.w3.org/2001/XMLSchema" xmlns:xs="http://www.w3.org/2001/XMLSchema" xmlns:p="http://schemas.microsoft.com/office/2006/metadata/properties" xmlns:ns2="9682fde2-0d99-4585-8154-fdea48568b58" targetNamespace="http://schemas.microsoft.com/office/2006/metadata/properties" ma:root="true" ma:fieldsID="850a857e7bd06a26625db0263e2b387c" ns2:_="">
    <xsd:import namespace="9682fde2-0d99-4585-8154-fdea48568b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82fde2-0d99-4585-8154-fdea48568b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8C838DF-D71D-4E0F-B2DC-BFB97AA50D82}"/>
</file>

<file path=customXml/itemProps2.xml><?xml version="1.0" encoding="utf-8"?>
<ds:datastoreItem xmlns:ds="http://schemas.openxmlformats.org/officeDocument/2006/customXml" ds:itemID="{ECE5B3E3-7872-43E0-9DB7-4E7A6BE1A86E}"/>
</file>

<file path=customXml/itemProps3.xml><?xml version="1.0" encoding="utf-8"?>
<ds:datastoreItem xmlns:ds="http://schemas.openxmlformats.org/officeDocument/2006/customXml" ds:itemID="{E2ED7E8C-CFE4-4776-B209-FF27378FB6DC}"/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333</Words>
  <Application>Microsoft Office PowerPoint</Application>
  <PresentationFormat>Custom</PresentationFormat>
  <Paragraphs>148</Paragraphs>
  <Slides>26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Helvetica</vt:lpstr>
      <vt:lpstr>Helvetica Light</vt:lpstr>
      <vt:lpstr>Helvetica Neue</vt:lpstr>
      <vt:lpstr>Wingdings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Celina</dc:creator>
  <cp:lastModifiedBy>Veronica Parker</cp:lastModifiedBy>
  <cp:revision>65</cp:revision>
  <dcterms:modified xsi:type="dcterms:W3CDTF">2017-07-31T16:03:47Z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0x010100D914E7CC524621418951E798A26C1086</vt:lpwstr>
  </property>
</Properties>
</file>