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2"/>
  </p:notesMasterIdLst>
  <p:sldIdLst>
    <p:sldId id="448" r:id="rId3"/>
    <p:sldId id="290" r:id="rId4"/>
    <p:sldId id="481" r:id="rId5"/>
    <p:sldId id="512" r:id="rId6"/>
    <p:sldId id="543" r:id="rId7"/>
    <p:sldId id="544" r:id="rId8"/>
    <p:sldId id="545" r:id="rId9"/>
    <p:sldId id="546" r:id="rId10"/>
    <p:sldId id="528" r:id="rId11"/>
    <p:sldId id="540" r:id="rId12"/>
    <p:sldId id="541" r:id="rId13"/>
    <p:sldId id="542" r:id="rId14"/>
    <p:sldId id="547" r:id="rId15"/>
    <p:sldId id="537" r:id="rId16"/>
    <p:sldId id="500" r:id="rId17"/>
    <p:sldId id="538" r:id="rId18"/>
    <p:sldId id="501" r:id="rId19"/>
    <p:sldId id="429" r:id="rId20"/>
    <p:sldId id="424" r:id="rId21"/>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661"/>
  </p:normalViewPr>
  <p:slideViewPr>
    <p:cSldViewPr snapToGrid="0">
      <p:cViewPr varScale="1">
        <p:scale>
          <a:sx n="75" d="100"/>
          <a:sy n="75" d="100"/>
        </p:scale>
        <p:origin x="834" y="6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240" y="2275841"/>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FE27CBB8-5BA5-4EDC-B0D5-8EFD78685E76}" type="datetimeFigureOut">
              <a:rPr lang="en-US" smtClean="0"/>
              <a:pPr/>
              <a:t>9/15/2017</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E507D8-6DC6-4D2C-8233-08C18F3EF4D6}"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5258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C732E74-5D8D-44D8-832B-31A4D9C7BE9C}" type="slidenum">
              <a:rPr lang="en-US"/>
              <a:pPr>
                <a:defRPr/>
              </a:pPr>
              <a:t>‹#›</a:t>
            </a:fld>
            <a:endParaRPr lang="en-US" dirty="0"/>
          </a:p>
        </p:txBody>
      </p:sp>
    </p:spTree>
    <p:extLst>
      <p:ext uri="{BB962C8B-B14F-4D97-AF65-F5344CB8AC3E}">
        <p14:creationId xmlns:p14="http://schemas.microsoft.com/office/powerpoint/2010/main" val="38434835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8613" y="1733983"/>
            <a:ext cx="5743787" cy="687041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19147" y="1733983"/>
            <a:ext cx="5743787" cy="687041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EB7A5E6E-DCBC-4FAF-AFA2-D75A969C80C3}" type="slidenum">
              <a:rPr lang="en-US"/>
              <a:pPr>
                <a:defRPr/>
              </a:pPr>
              <a:t>‹#›</a:t>
            </a:fld>
            <a:endParaRPr lang="en-US" dirty="0"/>
          </a:p>
        </p:txBody>
      </p:sp>
    </p:spTree>
    <p:extLst>
      <p:ext uri="{BB962C8B-B14F-4D97-AF65-F5344CB8AC3E}">
        <p14:creationId xmlns:p14="http://schemas.microsoft.com/office/powerpoint/2010/main" val="231905050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11770218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240" y="2275841"/>
            <a:ext cx="11704320" cy="6436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FE27CBB8-5BA5-4EDC-B0D5-8EFD78685E76}" type="datetimeFigureOut">
              <a:rPr lang="en-US" smtClean="0"/>
              <a:pPr/>
              <a:t>9/15/2017</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E507D8-6DC6-4D2C-8233-08C18F3EF4D6}" type="slidenum">
              <a:rPr lang="en-US" smtClean="0"/>
              <a:pPr/>
              <a:t>‹#›</a:t>
            </a:fld>
            <a:endParaRPr lang="en-US" dirty="0"/>
          </a:p>
        </p:txBody>
      </p:sp>
    </p:spTree>
    <p:extLst>
      <p:ext uri="{BB962C8B-B14F-4D97-AF65-F5344CB8AC3E}">
        <p14:creationId xmlns:p14="http://schemas.microsoft.com/office/powerpoint/2010/main" val="247537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a:t>Click to edit Master text styles</a:t>
            </a:r>
          </a:p>
        </p:txBody>
      </p:sp>
      <p:sp>
        <p:nvSpPr>
          <p:cNvPr id="7" name="Content Placeholder 6"/>
          <p:cNvSpPr>
            <a:spLocks noGrp="1"/>
          </p:cNvSpPr>
          <p:nvPr>
            <p:ph sz="quarter" idx="11"/>
          </p:nvPr>
        </p:nvSpPr>
        <p:spPr>
          <a:xfrm>
            <a:off x="365125" y="2962656"/>
            <a:ext cx="11996738" cy="58527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875371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7"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58" r:id="rId5"/>
  </p:sldLayoutIdLst>
  <p:transition spd="med"/>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9"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8374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aebg.cccco.edu/Home" TargetMode="External"/><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aebg.ccccco.edu/Portal" TargetMode="External"/><Relationship Id="rId1" Type="http://schemas.openxmlformats.org/officeDocument/2006/relationships/slideLayout" Target="../slideLayouts/slideLayout6.xml"/><Relationship Id="rId5" Type="http://schemas.openxmlformats.org/officeDocument/2006/relationships/image" Target="../media/image6.tif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683042"/>
            <a:ext cx="12848389" cy="3785652"/>
          </a:xfrm>
          <a:prstGeom prst="rect">
            <a:avLst/>
          </a:prstGeom>
        </p:spPr>
        <p:txBody>
          <a:bodyPr wrap="square">
            <a:spAutoFit/>
          </a:bodyPr>
          <a:lstStyle/>
          <a:p>
            <a:r>
              <a:rPr lang="en-US" sz="4800" dirty="0" smtClean="0">
                <a:solidFill>
                  <a:schemeClr val="bg1"/>
                </a:solidFill>
              </a:rPr>
              <a:t>AEBG Webinar</a:t>
            </a:r>
            <a:endParaRPr lang="en-US" sz="4800" dirty="0">
              <a:solidFill>
                <a:schemeClr val="bg1"/>
              </a:solidFill>
            </a:endParaRPr>
          </a:p>
          <a:p>
            <a:endParaRPr lang="en-US" sz="4800" dirty="0" smtClean="0">
              <a:solidFill>
                <a:schemeClr val="bg1"/>
              </a:solidFill>
            </a:endParaRPr>
          </a:p>
          <a:p>
            <a:r>
              <a:rPr lang="en-US" sz="4800" dirty="0" smtClean="0">
                <a:solidFill>
                  <a:schemeClr val="bg1"/>
                </a:solidFill>
              </a:rPr>
              <a:t>Annual Plan</a:t>
            </a:r>
            <a:endParaRPr lang="en-US" sz="4800" dirty="0">
              <a:solidFill>
                <a:schemeClr val="bg1"/>
              </a:solidFill>
            </a:endParaRPr>
          </a:p>
          <a:p>
            <a:r>
              <a:rPr lang="en-US" sz="4800" dirty="0" smtClean="0">
                <a:solidFill>
                  <a:schemeClr val="bg1"/>
                </a:solidFill>
              </a:rPr>
              <a:t>August 11, 2017</a:t>
            </a:r>
            <a:endParaRPr lang="en-US" sz="4800" dirty="0">
              <a:solidFill>
                <a:schemeClr val="bg1"/>
              </a:solidFill>
            </a:endParaRPr>
          </a:p>
          <a:p>
            <a:endParaRPr lang="en-US" sz="4800" dirty="0">
              <a:solidFill>
                <a:schemeClr val="bg1"/>
              </a:solidFill>
            </a:endParaRPr>
          </a:p>
        </p:txBody>
      </p:sp>
      <p:sp>
        <p:nvSpPr>
          <p:cNvPr id="2" name="Rectangle 1"/>
          <p:cNvSpPr/>
          <p:nvPr/>
        </p:nvSpPr>
        <p:spPr>
          <a:xfrm>
            <a:off x="783055" y="8716139"/>
            <a:ext cx="11595100" cy="323165"/>
          </a:xfrm>
          <a:prstGeom prst="rect">
            <a:avLst/>
          </a:prstGeom>
        </p:spPr>
        <p:txBody>
          <a:bodyPr wrap="square">
            <a:spAutoFit/>
          </a:bodyPr>
          <a:lstStyle/>
          <a:p>
            <a:r>
              <a:rPr lang="en-US" sz="1500" b="1" dirty="0">
                <a:latin typeface=""/>
              </a:rPr>
              <a:t>Funded by the California Department of Education and Chancellor’s Office of the California Community Colleges (CCCCO).</a:t>
            </a:r>
          </a:p>
        </p:txBody>
      </p:sp>
    </p:spTree>
    <p:extLst>
      <p:ext uri="{BB962C8B-B14F-4D97-AF65-F5344CB8AC3E}">
        <p14:creationId xmlns:p14="http://schemas.microsoft.com/office/powerpoint/2010/main" val="350833034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6527708"/>
          </a:xfrm>
        </p:spPr>
        <p:txBody>
          <a:bodyPr/>
          <a:lstStyle/>
          <a:p>
            <a:r>
              <a:rPr lang="en-US" b="1" dirty="0" smtClean="0"/>
              <a:t>Annual Plan General Assurances</a:t>
            </a:r>
          </a:p>
          <a:p>
            <a:endParaRPr lang="en-US" b="1" dirty="0"/>
          </a:p>
          <a:p>
            <a:pPr algn="l"/>
            <a:r>
              <a:rPr lang="en-US" sz="4000" b="1" dirty="0" smtClean="0"/>
              <a:t>Consortium effectiveness</a:t>
            </a:r>
          </a:p>
          <a:p>
            <a:pPr marL="457200" indent="-457200" algn="l">
              <a:buFont typeface="Arial" panose="020B0604020202020204" pitchFamily="34" charset="0"/>
              <a:buChar char="•"/>
            </a:pPr>
            <a:endParaRPr lang="en-US" sz="3200" b="1" dirty="0"/>
          </a:p>
          <a:p>
            <a:pPr marL="514350" indent="-514350" algn="l">
              <a:buFont typeface="+mj-lt"/>
              <a:buAutoNum type="arabicPeriod"/>
            </a:pPr>
            <a:r>
              <a:rPr lang="en-US" sz="3200" dirty="0" smtClean="0"/>
              <a:t>Evaluation</a:t>
            </a:r>
          </a:p>
          <a:p>
            <a:pPr marL="514350" indent="-514350" algn="l">
              <a:buFont typeface="+mj-lt"/>
              <a:buAutoNum type="arabicPeriod"/>
            </a:pPr>
            <a:r>
              <a:rPr lang="en-US" sz="3200" dirty="0" smtClean="0"/>
              <a:t>Funding</a:t>
            </a:r>
          </a:p>
          <a:p>
            <a:pPr marL="514350" indent="-514350" algn="l">
              <a:buFont typeface="+mj-lt"/>
              <a:buAutoNum type="arabicPeriod"/>
            </a:pPr>
            <a:r>
              <a:rPr lang="en-US" sz="3200" dirty="0" smtClean="0"/>
              <a:t>Governance &amp; Collaboration</a:t>
            </a:r>
          </a:p>
          <a:p>
            <a:pPr marL="514350" indent="-514350" algn="l">
              <a:buFont typeface="+mj-lt"/>
              <a:buAutoNum type="arabicPeriod"/>
            </a:pPr>
            <a:r>
              <a:rPr lang="en-US" sz="3200" dirty="0" smtClean="0"/>
              <a:t>Membership</a:t>
            </a:r>
          </a:p>
          <a:p>
            <a:pPr marL="514350" indent="-514350" algn="l">
              <a:buFont typeface="+mj-lt"/>
              <a:buAutoNum type="arabicPeriod"/>
            </a:pPr>
            <a:r>
              <a:rPr lang="en-US" sz="3200" dirty="0" smtClean="0"/>
              <a:t>Planning</a:t>
            </a:r>
          </a:p>
          <a:p>
            <a:pPr marL="514350" indent="-514350" algn="l">
              <a:buFont typeface="+mj-lt"/>
              <a:buAutoNum type="arabicPeriod"/>
            </a:pPr>
            <a:r>
              <a:rPr lang="en-US" sz="3200" dirty="0" smtClean="0"/>
              <a:t>Reporting</a:t>
            </a:r>
          </a:p>
          <a:p>
            <a:pPr marL="457200" indent="-457200" algn="l">
              <a:buFont typeface="Arial" panose="020B0604020202020204" pitchFamily="34" charset="0"/>
              <a:buChar char="•"/>
            </a:pPr>
            <a:endParaRPr lang="en-US" sz="3200" b="1" dirty="0" smtClean="0"/>
          </a:p>
          <a:p>
            <a:pPr marL="457200" lvl="3" indent="-457200" algn="l">
              <a:buFont typeface="Arial" panose="020B0604020202020204" pitchFamily="34" charset="0"/>
              <a:buChar char="•"/>
            </a:pPr>
            <a:endParaRPr lang="en-US" sz="1600"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smtClean="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20666135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4"/>
            <a:ext cx="12363587" cy="7197771"/>
          </a:xfrm>
        </p:spPr>
        <p:txBody>
          <a:bodyPr/>
          <a:lstStyle/>
          <a:p>
            <a:r>
              <a:rPr lang="en-US" b="1" dirty="0" smtClean="0"/>
              <a:t>Annual Plan General Assurances</a:t>
            </a:r>
            <a:endParaRPr lang="en-US" b="1" dirty="0"/>
          </a:p>
          <a:p>
            <a:pPr algn="l"/>
            <a:endParaRPr lang="en-US" sz="3200" b="1" dirty="0" smtClean="0"/>
          </a:p>
          <a:p>
            <a:pPr algn="l"/>
            <a:r>
              <a:rPr lang="en-US" sz="3200" b="1" dirty="0" smtClean="0"/>
              <a:t>Member Effectiveness:</a:t>
            </a:r>
          </a:p>
          <a:p>
            <a:pPr algn="l"/>
            <a:endParaRPr lang="en-US" sz="3200" b="1" dirty="0"/>
          </a:p>
          <a:p>
            <a:pPr marL="514350" indent="-514350" algn="l">
              <a:buFont typeface="+mj-lt"/>
              <a:buAutoNum type="arabicPeriod"/>
            </a:pPr>
            <a:r>
              <a:rPr lang="en-US" sz="3200" dirty="0" smtClean="0"/>
              <a:t>Participation in planning processes (annual, 3 year).</a:t>
            </a:r>
          </a:p>
          <a:p>
            <a:pPr marL="514350" indent="-514350" algn="l">
              <a:buFont typeface="+mj-lt"/>
              <a:buAutoNum type="arabicPeriod"/>
            </a:pPr>
            <a:r>
              <a:rPr lang="en-US" sz="3200" dirty="0" smtClean="0"/>
              <a:t>Spending funds in the seven AEBG program areas.</a:t>
            </a:r>
          </a:p>
          <a:p>
            <a:pPr marL="514350" indent="-514350" algn="l">
              <a:buFont typeface="+mj-lt"/>
              <a:buAutoNum type="arabicPeriod"/>
            </a:pPr>
            <a:r>
              <a:rPr lang="en-US" sz="3200" dirty="0" smtClean="0"/>
              <a:t>Members must participate in public meetings &amp; decision making.</a:t>
            </a:r>
          </a:p>
          <a:p>
            <a:pPr marL="514350" indent="-514350" algn="l">
              <a:buFont typeface="+mj-lt"/>
              <a:buAutoNum type="arabicPeriod"/>
            </a:pPr>
            <a:r>
              <a:rPr lang="en-US" sz="3200" dirty="0" smtClean="0"/>
              <a:t>Reporting student data in TE.</a:t>
            </a:r>
          </a:p>
          <a:p>
            <a:pPr marL="514350" indent="-514350" algn="l">
              <a:buFont typeface="+mj-lt"/>
              <a:buAutoNum type="arabicPeriod"/>
            </a:pPr>
            <a:r>
              <a:rPr lang="en-US" sz="3200" dirty="0" smtClean="0"/>
              <a:t>Sharing info on other resources being used to serve adults.</a:t>
            </a:r>
          </a:p>
          <a:p>
            <a:pPr marL="514350" indent="-514350" algn="l">
              <a:buFont typeface="+mj-lt"/>
              <a:buAutoNum type="arabicPeriod"/>
            </a:pPr>
            <a:r>
              <a:rPr lang="en-US" sz="3200" dirty="0" smtClean="0"/>
              <a:t>Sharing </a:t>
            </a:r>
            <a:r>
              <a:rPr lang="en-US" sz="3200" dirty="0"/>
              <a:t>financial expenditure and progress reports with the </a:t>
            </a:r>
            <a:r>
              <a:rPr lang="en-US" sz="3200" dirty="0" smtClean="0"/>
              <a:t>regional consortium.</a:t>
            </a:r>
          </a:p>
          <a:p>
            <a:pPr marL="514350" indent="-514350" algn="l">
              <a:buFont typeface="+mj-lt"/>
              <a:buAutoNum type="arabicPeriod"/>
            </a:pPr>
            <a:r>
              <a:rPr lang="en-US" sz="3200" dirty="0" smtClean="0"/>
              <a:t>Providing </a:t>
            </a:r>
            <a:r>
              <a:rPr lang="en-US" sz="3200" dirty="0"/>
              <a:t>services that address the needs identified in the adult </a:t>
            </a:r>
            <a:r>
              <a:rPr lang="en-US" sz="3200" dirty="0" smtClean="0"/>
              <a:t>education plan</a:t>
            </a:r>
          </a:p>
          <a:p>
            <a:pPr marL="514350" indent="-514350" algn="l">
              <a:buFont typeface="+mj-lt"/>
              <a:buAutoNum type="arabicPeriod"/>
            </a:pPr>
            <a:endParaRPr lang="en-US" sz="3200" b="1" dirty="0" smtClean="0"/>
          </a:p>
          <a:p>
            <a:pPr marL="457200" indent="-457200" algn="l">
              <a:buFont typeface="Arial" panose="020B0604020202020204" pitchFamily="34" charset="0"/>
              <a:buChar char="•"/>
            </a:pPr>
            <a:endParaRPr lang="en-US" sz="3200" b="1" dirty="0" smtClean="0"/>
          </a:p>
          <a:p>
            <a:pPr marL="457200" lvl="3" indent="-457200" algn="l">
              <a:buFont typeface="Arial" panose="020B0604020202020204" pitchFamily="34" charset="0"/>
              <a:buChar char="•"/>
            </a:pPr>
            <a:endParaRPr lang="en-US" sz="1600" b="1" dirty="0"/>
          </a:p>
        </p:txBody>
      </p:sp>
      <p:sp>
        <p:nvSpPr>
          <p:cNvPr id="4" name="Content Placeholder 2"/>
          <p:cNvSpPr txBox="1">
            <a:spLocks/>
          </p:cNvSpPr>
          <p:nvPr/>
        </p:nvSpPr>
        <p:spPr>
          <a:xfrm>
            <a:off x="274321" y="2769326"/>
            <a:ext cx="12455090" cy="6143400"/>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600438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Member Reduction in Funding</a:t>
            </a:r>
            <a:endParaRPr lang="en-US" b="1" dirty="0"/>
          </a:p>
        </p:txBody>
      </p:sp>
      <p:sp>
        <p:nvSpPr>
          <p:cNvPr id="4" name="Content Placeholder 2"/>
          <p:cNvSpPr txBox="1">
            <a:spLocks/>
          </p:cNvSpPr>
          <p:nvPr/>
        </p:nvSpPr>
        <p:spPr>
          <a:xfrm>
            <a:off x="365824" y="2612571"/>
            <a:ext cx="12638976" cy="6692041"/>
          </a:xfrm>
          <a:prstGeom prst="rect">
            <a:avLst/>
          </a:prstGeom>
        </p:spPr>
        <p:txBody>
          <a:bodyPr vert="horz" lIns="91440" tIns="45720" rIns="91440" bIns="45720" rtlCol="0">
            <a:normAutofit fontScale="92500"/>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r>
              <a:rPr lang="en-US" sz="3600" dirty="0" smtClean="0">
                <a:solidFill>
                  <a:sysClr val="windowText" lastClr="000000"/>
                </a:solidFill>
              </a:rPr>
              <a:t>The </a:t>
            </a:r>
            <a:r>
              <a:rPr lang="en-US" sz="3600" dirty="0">
                <a:solidFill>
                  <a:sysClr val="windowText" lastClr="000000"/>
                </a:solidFill>
              </a:rPr>
              <a:t>amount of funds to be distributed to a member of that consortium shall be equal to or greater than the amount distributed in the prior fiscal year, unless the consortium makes at least one of the following findings related to the member for which the distribution would be reduced</a:t>
            </a:r>
            <a:r>
              <a:rPr lang="en-US" sz="3600" dirty="0" smtClean="0">
                <a:solidFill>
                  <a:sysClr val="windowText" lastClr="000000"/>
                </a:solidFill>
              </a:rPr>
              <a:t>:</a:t>
            </a:r>
            <a:endParaRPr lang="en-US" sz="3600" dirty="0">
              <a:solidFill>
                <a:sysClr val="windowText" lastClr="000000"/>
              </a:solidFill>
            </a:endParaRPr>
          </a:p>
          <a:p>
            <a:pPr marL="0" indent="0">
              <a:buNone/>
              <a:defRPr/>
            </a:pPr>
            <a:r>
              <a:rPr lang="en-US" sz="3600" dirty="0" smtClean="0">
                <a:solidFill>
                  <a:sysClr val="windowText" lastClr="000000"/>
                </a:solidFill>
              </a:rPr>
              <a:t>(A) The </a:t>
            </a:r>
            <a:r>
              <a:rPr lang="en-US" sz="3600" dirty="0">
                <a:solidFill>
                  <a:sysClr val="windowText" lastClr="000000"/>
                </a:solidFill>
              </a:rPr>
              <a:t>member no longer wishes to provide services consistent </a:t>
            </a:r>
            <a:r>
              <a:rPr lang="en-US" sz="3600" dirty="0" smtClean="0">
                <a:solidFill>
                  <a:sysClr val="windowText" lastClr="000000"/>
                </a:solidFill>
              </a:rPr>
              <a:t>with </a:t>
            </a:r>
            <a:r>
              <a:rPr lang="en-US" sz="3600" dirty="0">
                <a:solidFill>
                  <a:sysClr val="windowText" lastClr="000000"/>
                </a:solidFill>
              </a:rPr>
              <a:t>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B) The </a:t>
            </a:r>
            <a:r>
              <a:rPr lang="en-US" sz="3600" dirty="0">
                <a:solidFill>
                  <a:sysClr val="windowText" lastClr="000000"/>
                </a:solidFill>
              </a:rPr>
              <a:t>member cannot provide services that address the needs identified in the adult education plan.</a:t>
            </a:r>
          </a:p>
          <a:p>
            <a:pPr marL="0" indent="0">
              <a:buNone/>
              <a:defRPr/>
            </a:pPr>
            <a:r>
              <a:rPr lang="en-US" sz="3600" dirty="0">
                <a:solidFill>
                  <a:sysClr val="windowText" lastClr="000000"/>
                </a:solidFill>
              </a:rPr>
              <a:t>(</a:t>
            </a:r>
            <a:r>
              <a:rPr lang="en-US" sz="3600" dirty="0" smtClean="0">
                <a:solidFill>
                  <a:sysClr val="windowText" lastClr="000000"/>
                </a:solidFill>
              </a:rPr>
              <a:t>C) </a:t>
            </a:r>
            <a:r>
              <a:rPr lang="en-US" sz="3600" b="1" dirty="0" smtClean="0">
                <a:solidFill>
                  <a:sysClr val="windowText" lastClr="000000"/>
                </a:solidFill>
              </a:rPr>
              <a:t>The </a:t>
            </a:r>
            <a:r>
              <a:rPr lang="en-US" sz="3600" b="1" dirty="0">
                <a:solidFill>
                  <a:sysClr val="windowText" lastClr="000000"/>
                </a:solidFill>
              </a:rPr>
              <a:t>member has been consistently ineffective in providing services that address the needs identified in the adult education plan and reasonable interventions have not resulted in improvements</a:t>
            </a:r>
            <a:r>
              <a:rPr lang="en-US" sz="3600" dirty="0">
                <a:solidFill>
                  <a:sysClr val="windowText" lastClr="000000"/>
                </a:solidFill>
              </a:rPr>
              <a:t>.</a:t>
            </a:r>
          </a:p>
          <a:p>
            <a:pPr marL="0" indent="0">
              <a:buNone/>
              <a:defRPr/>
            </a:pPr>
            <a:endParaRPr lang="en-US" sz="3600" dirty="0">
              <a:solidFill>
                <a:sysClr val="windowText" lastClr="000000"/>
              </a:solidFill>
            </a:endParaRPr>
          </a:p>
          <a:p>
            <a:pPr marL="0" indent="0">
              <a:buNone/>
              <a:defRPr/>
            </a:pPr>
            <a:endParaRPr lang="en-US" sz="3600" dirty="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96331027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Annual Plan Submission</a:t>
            </a:r>
            <a:endParaRPr lang="en-US"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a:defRPr/>
            </a:pPr>
            <a:r>
              <a:rPr lang="en-US" sz="3600" dirty="0" smtClean="0">
                <a:solidFill>
                  <a:sysClr val="windowText" lastClr="000000"/>
                </a:solidFill>
              </a:rPr>
              <a:t>Once all sections have been completed, click the checkbox at the bottom of the form to indicate you are ready to submit your Consortium Annual Plan</a:t>
            </a:r>
            <a:endParaRPr lang="en-US" sz="3600" dirty="0">
              <a:solidFill>
                <a:sysClr val="windowText" lastClr="000000"/>
              </a:solidFill>
            </a:endParaRPr>
          </a:p>
          <a:p>
            <a:pPr>
              <a:defRPr/>
            </a:pPr>
            <a:r>
              <a:rPr lang="en-US" sz="3600" dirty="0" smtClean="0">
                <a:solidFill>
                  <a:sysClr val="windowText" lastClr="000000"/>
                </a:solidFill>
              </a:rPr>
              <a:t>Click </a:t>
            </a:r>
            <a:r>
              <a:rPr lang="en-US" sz="3600" b="1" dirty="0" smtClean="0">
                <a:solidFill>
                  <a:sysClr val="windowText" lastClr="000000"/>
                </a:solidFill>
              </a:rPr>
              <a:t>Submit</a:t>
            </a:r>
            <a:endParaRPr lang="en-US" sz="3600" b="1" dirty="0">
              <a:solidFill>
                <a:sysClr val="windowText" lastClr="000000"/>
              </a:solidFill>
            </a:endParaRPr>
          </a:p>
          <a:p>
            <a:pPr>
              <a:defRPr/>
            </a:pPr>
            <a:r>
              <a:rPr lang="en-US" sz="3600" dirty="0" smtClean="0">
                <a:solidFill>
                  <a:sysClr val="windowText" lastClr="000000"/>
                </a:solidFill>
              </a:rPr>
              <a:t>Consortium leads will receive an automated email confirming receipt of the plan shortly after submission</a:t>
            </a:r>
          </a:p>
          <a:p>
            <a:pPr>
              <a:defRPr/>
            </a:pPr>
            <a:endParaRPr lang="en-US" sz="3600" b="1" dirty="0">
              <a:solidFill>
                <a:sysClr val="windowText" lastClr="000000"/>
              </a:solidFill>
            </a:endParaRPr>
          </a:p>
          <a:p>
            <a:pPr>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smtClean="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pic>
        <p:nvPicPr>
          <p:cNvPr id="5" name="Picture 4"/>
          <p:cNvPicPr>
            <a:picLocks noChangeAspect="1"/>
          </p:cNvPicPr>
          <p:nvPr/>
        </p:nvPicPr>
        <p:blipFill>
          <a:blip r:embed="rId2"/>
          <a:stretch>
            <a:fillRect/>
          </a:stretch>
        </p:blipFill>
        <p:spPr>
          <a:xfrm>
            <a:off x="365127" y="7672888"/>
            <a:ext cx="874059" cy="874059"/>
          </a:xfrm>
          <a:prstGeom prst="rect">
            <a:avLst/>
          </a:prstGeom>
        </p:spPr>
      </p:pic>
      <p:sp>
        <p:nvSpPr>
          <p:cNvPr id="6" name="TextBox 5"/>
          <p:cNvSpPr txBox="1"/>
          <p:nvPr/>
        </p:nvSpPr>
        <p:spPr>
          <a:xfrm>
            <a:off x="1239184" y="7673017"/>
            <a:ext cx="10984192" cy="840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1" hangingPunct="0">
              <a:lnSpc>
                <a:spcPct val="100000"/>
              </a:lnSpc>
              <a:spcBef>
                <a:spcPts val="0"/>
              </a:spcBef>
              <a:spcAft>
                <a:spcPts val="0"/>
              </a:spcAft>
              <a:buClrTx/>
              <a:buSzTx/>
              <a:buFontTx/>
              <a:buNone/>
              <a:tabLst/>
              <a:defRPr/>
            </a:pPr>
            <a:r>
              <a:rPr kumimoji="0" lang="en-US" sz="2399" b="1" i="1" u="none" strike="noStrike" kern="0" cap="none" spc="0" normalizeH="0" baseline="0" noProof="0" dirty="0">
                <a:ln>
                  <a:noFill/>
                </a:ln>
                <a:solidFill>
                  <a:srgbClr val="000000"/>
                </a:solidFill>
                <a:effectLst/>
                <a:uLnTx/>
                <a:uFillTx/>
                <a:latin typeface="Helvetica"/>
                <a:cs typeface="Helvetica"/>
                <a:sym typeface="Helvetica"/>
              </a:rPr>
              <a:t>Please Note: </a:t>
            </a:r>
            <a:r>
              <a:rPr lang="en-US" sz="2399" i="1" noProof="0" dirty="0" smtClean="0">
                <a:solidFill>
                  <a:srgbClr val="000000"/>
                </a:solidFill>
                <a:latin typeface="Helvetica"/>
                <a:cs typeface="Helvetica"/>
              </a:rPr>
              <a:t>You must complete all sections before you may submit your 17-18 Consortium Annual Plan. </a:t>
            </a:r>
            <a:endParaRPr kumimoji="0" lang="en-US" sz="2399" b="0" i="1" u="none" strike="noStrike" kern="0" cap="none" spc="0" normalizeH="0" baseline="0" noProof="0" dirty="0">
              <a:ln>
                <a:noFill/>
              </a:ln>
              <a:solidFill>
                <a:srgbClr val="000000"/>
              </a:solidFill>
              <a:effectLst/>
              <a:uLnTx/>
              <a:uFillTx/>
              <a:latin typeface="Helvetica"/>
              <a:cs typeface="Helvetica"/>
              <a:sym typeface="Helvetica"/>
            </a:endParaRPr>
          </a:p>
        </p:txBody>
      </p:sp>
    </p:spTree>
    <p:extLst>
      <p:ext uri="{BB962C8B-B14F-4D97-AF65-F5344CB8AC3E}">
        <p14:creationId xmlns:p14="http://schemas.microsoft.com/office/powerpoint/2010/main" val="16844648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381" y="1878966"/>
            <a:ext cx="11996737" cy="1119685"/>
          </a:xfrm>
        </p:spPr>
        <p:txBody>
          <a:bodyPr/>
          <a:lstStyle/>
          <a:p>
            <a:r>
              <a:rPr lang="en-US" b="1" dirty="0" smtClean="0"/>
              <a:t>Annual Plan Fact Sheets</a:t>
            </a:r>
            <a:endParaRPr lang="en-US"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smtClean="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5" name="Text Placeholder 1"/>
          <p:cNvSpPr>
            <a:spLocks noGrp="1"/>
          </p:cNvSpPr>
          <p:nvPr>
            <p:ph sz="quarter" idx="11"/>
          </p:nvPr>
        </p:nvSpPr>
        <p:spPr>
          <a:xfrm>
            <a:off x="328613" y="3305175"/>
            <a:ext cx="11996737" cy="4438650"/>
          </a:xfrm>
        </p:spPr>
        <p:txBody>
          <a:bodyPr/>
          <a:lstStyle/>
          <a:p>
            <a:pPr marL="685800" indent="-685800" algn="l">
              <a:buFont typeface="Arial" charset="0"/>
              <a:buChar char="•"/>
            </a:pPr>
            <a:r>
              <a:rPr lang="en-US" sz="3200" dirty="0" smtClean="0"/>
              <a:t>Intended to support regional planning</a:t>
            </a:r>
          </a:p>
          <a:p>
            <a:pPr marL="685800" indent="-685800" algn="l">
              <a:buFont typeface="Arial" charset="0"/>
              <a:buChar char="•"/>
            </a:pPr>
            <a:r>
              <a:rPr lang="en-US" sz="3200" dirty="0"/>
              <a:t>Demographic data is derived from ESRI 2014-15 and ACS 2015 5-year estimates used to develop the funding formula for the AEBG Office</a:t>
            </a:r>
            <a:r>
              <a:rPr lang="en-US" sz="3200" dirty="0" smtClean="0"/>
              <a:t>.</a:t>
            </a:r>
          </a:p>
          <a:p>
            <a:pPr marL="685800" indent="-685800" algn="l">
              <a:buFont typeface="Arial" charset="0"/>
              <a:buChar char="•"/>
            </a:pPr>
            <a:r>
              <a:rPr lang="en-US" sz="3200" dirty="0" smtClean="0"/>
              <a:t>Students served </a:t>
            </a:r>
            <a:r>
              <a:rPr lang="en-US" sz="3200" dirty="0"/>
              <a:t>are unduplicated within but not across program areas. </a:t>
            </a:r>
            <a:endParaRPr lang="en-US" sz="3200" dirty="0" smtClean="0"/>
          </a:p>
          <a:p>
            <a:pPr marL="1035050" lvl="3" indent="-300038" algn="l">
              <a:buFont typeface="Arial" charset="0"/>
              <a:buChar char="•"/>
            </a:pPr>
            <a:r>
              <a:rPr lang="en-US" sz="1800" dirty="0" smtClean="0"/>
              <a:t>K-12 </a:t>
            </a:r>
            <a:r>
              <a:rPr lang="en-US" sz="1800" dirty="0"/>
              <a:t>data is self-reported for years 12-13, 13-14, and 15-16; data for 14-15 is estimated where data for 12-13, 13-14, and 15-16 were present. </a:t>
            </a:r>
            <a:endParaRPr lang="en-US" sz="1800" dirty="0" smtClean="0"/>
          </a:p>
          <a:p>
            <a:pPr marL="1035050" lvl="3" indent="-300038" algn="l">
              <a:buFont typeface="Arial" charset="0"/>
              <a:buChar char="•"/>
            </a:pPr>
            <a:r>
              <a:rPr lang="en-US" sz="1800" dirty="0" smtClean="0"/>
              <a:t>Community </a:t>
            </a:r>
            <a:r>
              <a:rPr lang="en-US" sz="1800" dirty="0"/>
              <a:t>college data is drawn from LaunchBoard based on </a:t>
            </a:r>
            <a:r>
              <a:rPr lang="en-US" sz="1800" dirty="0" err="1"/>
              <a:t>topcode</a:t>
            </a:r>
            <a:r>
              <a:rPr lang="en-US" sz="1800" dirty="0"/>
              <a:t>, credit status, and in the case of Career and Technical Education, SAM code</a:t>
            </a:r>
            <a:r>
              <a:rPr lang="en-US" sz="1800" dirty="0" smtClean="0"/>
              <a:t>.</a:t>
            </a:r>
          </a:p>
          <a:p>
            <a:pPr marL="701675" lvl="1" indent="-585788" algn="l">
              <a:buFont typeface="Arial" charset="0"/>
              <a:buChar char="•"/>
            </a:pPr>
            <a:r>
              <a:rPr lang="en-US" dirty="0" smtClean="0"/>
              <a:t>Target populations are based on demographic and additional ACS data related to low levels of literacy and adults with disabilities</a:t>
            </a:r>
          </a:p>
        </p:txBody>
      </p:sp>
    </p:spTree>
    <p:extLst>
      <p:ext uri="{BB962C8B-B14F-4D97-AF65-F5344CB8AC3E}">
        <p14:creationId xmlns:p14="http://schemas.microsoft.com/office/powerpoint/2010/main" val="424859270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New Fiscal System</a:t>
            </a:r>
            <a:endParaRPr lang="en-US"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pPr>
            <a:r>
              <a:rPr lang="en-US" b="1" dirty="0" smtClean="0"/>
              <a:t>AEBG Fiscal Accountability</a:t>
            </a:r>
            <a:endParaRPr lang="en-US" b="1" i="1" dirty="0" smtClean="0"/>
          </a:p>
          <a:p>
            <a:r>
              <a:rPr lang="en-US" sz="4200" dirty="0" smtClean="0"/>
              <a:t>Coming on line fall of 2017</a:t>
            </a:r>
          </a:p>
          <a:p>
            <a:r>
              <a:rPr lang="en-US" sz="4200" dirty="0" smtClean="0"/>
              <a:t>Will cover 16-17 &amp; 17-18 program years</a:t>
            </a:r>
          </a:p>
          <a:p>
            <a:r>
              <a:rPr lang="en-US" sz="4200" dirty="0" smtClean="0"/>
              <a:t>15-16 and data &amp; accountability funds will be closed out on existing fiscal system</a:t>
            </a:r>
          </a:p>
          <a:p>
            <a:pPr>
              <a:defRPr/>
            </a:pPr>
            <a:r>
              <a:rPr lang="en-US" sz="4200" dirty="0" smtClean="0">
                <a:solidFill>
                  <a:sysClr val="windowText" lastClr="000000"/>
                </a:solidFill>
              </a:rPr>
              <a:t>New system is member based – budget, expenses &amp; activities</a:t>
            </a:r>
            <a:endParaRPr lang="en-US" sz="4200" dirty="0">
              <a:solidFill>
                <a:sysClr val="windowText" lastClr="000000"/>
              </a:solidFill>
            </a:endParaRPr>
          </a:p>
          <a:p>
            <a:pPr>
              <a:defRPr/>
            </a:pPr>
            <a:r>
              <a:rPr lang="en-US" sz="4200" dirty="0" smtClean="0">
                <a:solidFill>
                  <a:sysClr val="windowText" lastClr="000000"/>
                </a:solidFill>
              </a:rPr>
              <a:t>Can be rolled up to the regional consortium level</a:t>
            </a:r>
            <a:endParaRPr lang="en-US" sz="4200" dirty="0">
              <a:solidFill>
                <a:sysClr val="windowText" lastClr="000000"/>
              </a:solidFill>
            </a:endParaRPr>
          </a:p>
          <a:p>
            <a:pPr lvl="0">
              <a:buNone/>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4778311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lvl="0">
              <a:buNone/>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pic>
        <p:nvPicPr>
          <p:cNvPr id="1026" name="B9ABD028-8EC9-4147-84D3-B28ECD707A9F" descr="8A1E1DCE-F827-4858-AE55-671A17A5EBF3@of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8346" y="352697"/>
            <a:ext cx="12191064" cy="89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045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New Fiscal System (cont.)</a:t>
            </a:r>
            <a:endParaRPr lang="en-US"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pPr>
            <a:r>
              <a:rPr lang="en-US" b="1" dirty="0" smtClean="0"/>
              <a:t>AEBG Fiscal System Benefits</a:t>
            </a:r>
            <a:endParaRPr lang="en-US" b="1" i="1" dirty="0" smtClean="0"/>
          </a:p>
          <a:p>
            <a:r>
              <a:rPr lang="en-US" sz="4200" dirty="0" smtClean="0"/>
              <a:t>Accountable to the member level</a:t>
            </a:r>
          </a:p>
          <a:p>
            <a:r>
              <a:rPr lang="en-US" sz="4200" dirty="0" smtClean="0"/>
              <a:t>List member specific object codes</a:t>
            </a:r>
          </a:p>
          <a:p>
            <a:r>
              <a:rPr lang="en-US" sz="4200" dirty="0" smtClean="0"/>
              <a:t>Ability to list all member activities</a:t>
            </a:r>
          </a:p>
          <a:p>
            <a:pPr>
              <a:defRPr/>
            </a:pPr>
            <a:r>
              <a:rPr lang="en-US" sz="4200" dirty="0" smtClean="0">
                <a:solidFill>
                  <a:sysClr val="windowText" lastClr="000000"/>
                </a:solidFill>
              </a:rPr>
              <a:t>Can be bring in student performance data</a:t>
            </a:r>
            <a:endParaRPr lang="en-US" sz="4200" dirty="0">
              <a:solidFill>
                <a:sysClr val="windowText" lastClr="000000"/>
              </a:solidFill>
            </a:endParaRPr>
          </a:p>
          <a:p>
            <a:pPr>
              <a:defRPr/>
            </a:pPr>
            <a:r>
              <a:rPr lang="en-US" sz="4200" dirty="0" smtClean="0">
                <a:solidFill>
                  <a:sysClr val="windowText" lastClr="000000"/>
                </a:solidFill>
              </a:rPr>
              <a:t>Will provide member and consortia based analytics</a:t>
            </a:r>
          </a:p>
          <a:p>
            <a:pPr>
              <a:defRPr/>
            </a:pPr>
            <a:r>
              <a:rPr lang="en-US" sz="4200" dirty="0" smtClean="0">
                <a:solidFill>
                  <a:sysClr val="windowText" lastClr="000000"/>
                </a:solidFill>
              </a:rPr>
              <a:t>Streamlined to allow standardization</a:t>
            </a:r>
            <a:endParaRPr lang="en-US" sz="4200" dirty="0">
              <a:solidFill>
                <a:sysClr val="windowText" lastClr="000000"/>
              </a:solidFill>
            </a:endParaRPr>
          </a:p>
          <a:p>
            <a:pPr lvl="0">
              <a:buNone/>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45776618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369" y="950494"/>
            <a:ext cx="7411452" cy="1065701"/>
          </a:xfrm>
        </p:spPr>
        <p:txBody>
          <a:bodyPr/>
          <a:lstStyle/>
          <a:p>
            <a:r>
              <a:rPr lang="en-US" sz="6600" dirty="0">
                <a:solidFill>
                  <a:schemeClr val="accent5"/>
                </a:solidFill>
              </a:rPr>
              <a:t>Questions????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0486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a:r>
              <a:rPr lang="en-US" sz="4400" u="sng" dirty="0">
                <a:solidFill>
                  <a:schemeClr val="accent5"/>
                </a:solidFill>
              </a:rPr>
              <a:t>AEBG Web Site</a:t>
            </a:r>
          </a:p>
        </p:txBody>
      </p:sp>
      <p:pic>
        <p:nvPicPr>
          <p:cNvPr id="4" name="Picture 3"/>
          <p:cNvPicPr>
            <a:picLocks noChangeAspect="1"/>
          </p:cNvPicPr>
          <p:nvPr/>
        </p:nvPicPr>
        <p:blipFill>
          <a:blip r:embed="rId2" cstate="print"/>
          <a:stretch>
            <a:fillRect/>
          </a:stretch>
        </p:blipFill>
        <p:spPr>
          <a:xfrm>
            <a:off x="621006" y="2713419"/>
            <a:ext cx="11903784" cy="3266390"/>
          </a:xfrm>
          <a:prstGeom prst="rect">
            <a:avLst/>
          </a:prstGeom>
        </p:spPr>
      </p:pic>
      <p:sp>
        <p:nvSpPr>
          <p:cNvPr id="5" name="Rectangle 4"/>
          <p:cNvSpPr/>
          <p:nvPr/>
        </p:nvSpPr>
        <p:spPr>
          <a:xfrm>
            <a:off x="2964378" y="6699973"/>
            <a:ext cx="7217039" cy="1446550"/>
          </a:xfrm>
          <a:prstGeom prst="rect">
            <a:avLst/>
          </a:prstGeom>
        </p:spPr>
        <p:txBody>
          <a:bodyPr wrap="none">
            <a:spAutoFit/>
          </a:bodyPr>
          <a:lstStyle/>
          <a:p>
            <a:r>
              <a:rPr lang="en-US" sz="4400" dirty="0">
                <a:solidFill>
                  <a:schemeClr val="accent5"/>
                </a:solidFill>
                <a:hlinkClick r:id="rId3"/>
              </a:rPr>
              <a:t>http://aebg.cccco.edu/Home</a:t>
            </a:r>
            <a:endParaRPr lang="en-US" sz="4400" dirty="0">
              <a:solidFill>
                <a:schemeClr val="accent5"/>
              </a:solidFill>
            </a:endParaRPr>
          </a:p>
          <a:p>
            <a:endParaRPr lang="en-US" sz="4400" dirty="0">
              <a:solidFill>
                <a:schemeClr val="accent5"/>
              </a:solidFill>
            </a:endParaRPr>
          </a:p>
        </p:txBody>
      </p:sp>
    </p:spTree>
    <p:extLst>
      <p:ext uri="{BB962C8B-B14F-4D97-AF65-F5344CB8AC3E}">
        <p14:creationId xmlns:p14="http://schemas.microsoft.com/office/powerpoint/2010/main" val="42105257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Agenda</a:t>
            </a:r>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a:defRPr/>
            </a:pPr>
            <a:r>
              <a:rPr lang="en-US" sz="4800" dirty="0" smtClean="0">
                <a:solidFill>
                  <a:sysClr val="windowText" lastClr="000000"/>
                </a:solidFill>
              </a:rPr>
              <a:t>Annual Plan Basics &amp; Framework</a:t>
            </a:r>
          </a:p>
          <a:p>
            <a:pPr>
              <a:defRPr/>
            </a:pPr>
            <a:r>
              <a:rPr lang="en-US" sz="4800" dirty="0" smtClean="0">
                <a:solidFill>
                  <a:sysClr val="windowText" lastClr="000000"/>
                </a:solidFill>
              </a:rPr>
              <a:t>Where to access the annual plan</a:t>
            </a:r>
          </a:p>
          <a:p>
            <a:pPr>
              <a:defRPr/>
            </a:pPr>
            <a:r>
              <a:rPr lang="en-US" sz="4800" dirty="0" smtClean="0">
                <a:solidFill>
                  <a:sysClr val="windowText" lastClr="000000"/>
                </a:solidFill>
              </a:rPr>
              <a:t>How to complete &amp; submit the annual plan</a:t>
            </a:r>
          </a:p>
          <a:p>
            <a:pPr>
              <a:defRPr/>
            </a:pPr>
            <a:r>
              <a:rPr lang="en-US" sz="4800" dirty="0" smtClean="0">
                <a:solidFill>
                  <a:sysClr val="windowText" lastClr="000000"/>
                </a:solidFill>
              </a:rPr>
              <a:t>Understanding the general assurances</a:t>
            </a:r>
            <a:endParaRPr lang="en-US" sz="4800" dirty="0">
              <a:solidFill>
                <a:sysClr val="windowText" lastClr="000000"/>
              </a:solidFill>
            </a:endParaRPr>
          </a:p>
          <a:p>
            <a:pPr lvl="0">
              <a:defRPr/>
            </a:pPr>
            <a:r>
              <a:rPr lang="en-US" sz="4800" dirty="0" smtClean="0">
                <a:solidFill>
                  <a:sysClr val="windowText" lastClr="000000"/>
                </a:solidFill>
              </a:rPr>
              <a:t>Use of the fact sheets</a:t>
            </a:r>
          </a:p>
          <a:p>
            <a:pPr lvl="0">
              <a:defRPr/>
            </a:pPr>
            <a:r>
              <a:rPr lang="en-US" sz="4800" dirty="0" smtClean="0">
                <a:solidFill>
                  <a:sysClr val="windowText" lastClr="000000"/>
                </a:solidFill>
              </a:rPr>
              <a:t>New fiscal system</a:t>
            </a:r>
          </a:p>
          <a:p>
            <a:pPr lvl="0">
              <a:defRPr/>
            </a:pPr>
            <a:r>
              <a:rPr lang="en-US" sz="4800" dirty="0" smtClean="0">
                <a:solidFill>
                  <a:sysClr val="windowText" lastClr="000000"/>
                </a:solidFill>
              </a:rPr>
              <a:t>Questions</a:t>
            </a: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1621927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Annual Plan Basics</a:t>
            </a:r>
            <a:endParaRPr lang="en-US"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a:defRPr/>
            </a:pPr>
            <a:r>
              <a:rPr lang="en-US" sz="3600" dirty="0">
                <a:solidFill>
                  <a:sysClr val="windowText" lastClr="000000"/>
                </a:solidFill>
              </a:rPr>
              <a:t>Template </a:t>
            </a:r>
            <a:r>
              <a:rPr lang="en-US" sz="3600" dirty="0" smtClean="0">
                <a:solidFill>
                  <a:sysClr val="windowText" lastClr="000000"/>
                </a:solidFill>
              </a:rPr>
              <a:t>was released in June 2017. </a:t>
            </a:r>
          </a:p>
          <a:p>
            <a:pPr>
              <a:defRPr/>
            </a:pPr>
            <a:r>
              <a:rPr lang="en-US" sz="3600" dirty="0" smtClean="0">
                <a:solidFill>
                  <a:sysClr val="windowText" lastClr="000000"/>
                </a:solidFill>
              </a:rPr>
              <a:t>There have been three revisions. </a:t>
            </a:r>
            <a:r>
              <a:rPr lang="en-US" sz="3600" dirty="0">
                <a:solidFill>
                  <a:sysClr val="windowText" lastClr="000000"/>
                </a:solidFill>
              </a:rPr>
              <a:t> </a:t>
            </a:r>
            <a:r>
              <a:rPr lang="en-US" sz="3600" dirty="0" smtClean="0">
                <a:solidFill>
                  <a:sysClr val="windowText" lastClr="000000"/>
                </a:solidFill>
              </a:rPr>
              <a:t>(last one on 6/12/17)</a:t>
            </a:r>
            <a:endParaRPr lang="en-US" sz="3600" dirty="0">
              <a:solidFill>
                <a:sysClr val="windowText" lastClr="000000"/>
              </a:solidFill>
            </a:endParaRPr>
          </a:p>
          <a:p>
            <a:pPr>
              <a:defRPr/>
            </a:pPr>
            <a:r>
              <a:rPr lang="en-US" sz="3600" dirty="0">
                <a:solidFill>
                  <a:sysClr val="windowText" lastClr="000000"/>
                </a:solidFill>
              </a:rPr>
              <a:t>Annual Plan is due August 15, 2017.</a:t>
            </a:r>
          </a:p>
          <a:p>
            <a:pPr>
              <a:defRPr/>
            </a:pPr>
            <a:r>
              <a:rPr lang="en-US" sz="3600" dirty="0">
                <a:solidFill>
                  <a:sysClr val="windowText" lastClr="000000"/>
                </a:solidFill>
              </a:rPr>
              <a:t>Submitted via the AEBG Portal.</a:t>
            </a:r>
          </a:p>
          <a:p>
            <a:pPr>
              <a:defRPr/>
            </a:pPr>
            <a:r>
              <a:rPr lang="en-US" sz="3600" dirty="0">
                <a:solidFill>
                  <a:sysClr val="windowText" lastClr="000000"/>
                </a:solidFill>
              </a:rPr>
              <a:t>Consortium Lead submits it – but must certify that all members participated in the process.</a:t>
            </a:r>
          </a:p>
          <a:p>
            <a:pPr>
              <a:defRPr/>
            </a:pPr>
            <a:r>
              <a:rPr lang="en-US" sz="3600" dirty="0">
                <a:solidFill>
                  <a:sysClr val="windowText" lastClr="000000"/>
                </a:solidFill>
              </a:rPr>
              <a:t>Narrative to questions will be at the consortia level (big picture</a:t>
            </a:r>
            <a:r>
              <a:rPr lang="en-US" sz="3600" dirty="0" smtClean="0">
                <a:solidFill>
                  <a:sysClr val="windowText" lastClr="000000"/>
                </a:solidFill>
              </a:rPr>
              <a:t>).</a:t>
            </a: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7682436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Annual Plan Framework</a:t>
            </a:r>
            <a:endParaRPr lang="en-US" b="1" dirty="0"/>
          </a:p>
        </p:txBody>
      </p:sp>
      <p:sp>
        <p:nvSpPr>
          <p:cNvPr id="4" name="Content Placeholder 2"/>
          <p:cNvSpPr txBox="1">
            <a:spLocks/>
          </p:cNvSpPr>
          <p:nvPr/>
        </p:nvSpPr>
        <p:spPr>
          <a:xfrm>
            <a:off x="663302" y="3084286"/>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487363" indent="-487363" defTabSz="1300163"/>
            <a:r>
              <a:rPr lang="en-US" altLang="en-US" sz="3600" dirty="0"/>
              <a:t>AB104 Legislation (the law)</a:t>
            </a:r>
          </a:p>
          <a:p>
            <a:pPr marL="487363" indent="-487363" defTabSz="1300163"/>
            <a:endParaRPr lang="en-US" altLang="en-US" sz="3600" dirty="0"/>
          </a:p>
          <a:p>
            <a:pPr marL="487363" indent="-487363" defTabSz="1300163"/>
            <a:r>
              <a:rPr lang="en-US" altLang="en-US" sz="3600" dirty="0"/>
              <a:t>3 Year Plan (the long term vision)</a:t>
            </a:r>
          </a:p>
          <a:p>
            <a:pPr marL="487363" indent="-487363" defTabSz="1300163"/>
            <a:endParaRPr lang="en-US" altLang="en-US" sz="3600" dirty="0"/>
          </a:p>
          <a:p>
            <a:pPr marL="487363" indent="-487363" defTabSz="1300163"/>
            <a:r>
              <a:rPr lang="en-US" altLang="en-US" sz="3600" dirty="0"/>
              <a:t>Annual Plan (strategies for the coming year)</a:t>
            </a:r>
          </a:p>
          <a:p>
            <a:pPr marL="487363" indent="-487363" defTabSz="1300163"/>
            <a:endParaRPr lang="en-US" altLang="en-US" sz="3600" dirty="0"/>
          </a:p>
          <a:p>
            <a:pPr marL="487363" indent="-487363" defTabSz="1300163"/>
            <a:r>
              <a:rPr lang="en-US" altLang="en-US" sz="3600" dirty="0"/>
              <a:t>Fiscal System </a:t>
            </a:r>
          </a:p>
          <a:p>
            <a:pPr marL="0" indent="0">
              <a:buNone/>
              <a:defRPr/>
            </a:pPr>
            <a:endParaRPr lang="en-US" sz="3600" dirty="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419404213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Annual Plan Access</a:t>
            </a:r>
            <a:endParaRPr lang="en-US" b="1" dirty="0"/>
          </a:p>
        </p:txBody>
      </p:sp>
      <p:sp>
        <p:nvSpPr>
          <p:cNvPr id="4" name="Content Placeholder 2"/>
          <p:cNvSpPr txBox="1">
            <a:spLocks/>
          </p:cNvSpPr>
          <p:nvPr/>
        </p:nvSpPr>
        <p:spPr>
          <a:xfrm>
            <a:off x="663302" y="2834640"/>
            <a:ext cx="12079171" cy="5852160"/>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487363" indent="-487363" defTabSz="1300163"/>
            <a:r>
              <a:rPr lang="en-US" altLang="en-US" sz="3600" dirty="0" smtClean="0"/>
              <a:t>The Annual Plan Template (word document) is on the AEBG website along with the general assurances and the fact sheets.</a:t>
            </a:r>
            <a:endParaRPr lang="en-US" altLang="en-US" sz="3600" dirty="0"/>
          </a:p>
          <a:p>
            <a:pPr marL="487363" indent="-487363" defTabSz="1300163"/>
            <a:r>
              <a:rPr lang="en-US" altLang="en-US" sz="3600" dirty="0" smtClean="0"/>
              <a:t>Consortia leads must access the AEBG portal via the website to complete the annual plan.</a:t>
            </a:r>
            <a:endParaRPr lang="en-US" altLang="en-US" sz="3600" dirty="0"/>
          </a:p>
          <a:p>
            <a:pPr marL="487363" indent="-487363" defTabSz="1300163"/>
            <a:r>
              <a:rPr lang="en-US" altLang="en-US" sz="3600" dirty="0" smtClean="0"/>
              <a:t>You will need a password to access the AEBG portal.</a:t>
            </a:r>
            <a:endParaRPr lang="en-US" altLang="en-US" sz="3600" dirty="0"/>
          </a:p>
          <a:p>
            <a:pPr marL="487363" indent="-487363" defTabSz="1300163"/>
            <a:r>
              <a:rPr lang="en-US" altLang="en-US" sz="3600" dirty="0" smtClean="0"/>
              <a:t>AEBG portal passwords are limited to 2 per consortia.</a:t>
            </a:r>
          </a:p>
          <a:p>
            <a:pPr marL="487363" indent="-487363" defTabSz="1300163"/>
            <a:r>
              <a:rPr lang="en-US" altLang="en-US" sz="3600" dirty="0" smtClean="0"/>
              <a:t>The AEBG portal is NOT the financial online system.</a:t>
            </a:r>
            <a:endParaRPr lang="en-US" altLang="en-US" sz="3600" dirty="0"/>
          </a:p>
          <a:p>
            <a:pPr marL="0" indent="0">
              <a:buNone/>
              <a:defRPr/>
            </a:pPr>
            <a:endParaRPr lang="en-US" sz="3600" dirty="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0383713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65124" y="1977010"/>
            <a:ext cx="6533217" cy="5852732"/>
          </a:xfrm>
        </p:spPr>
        <p:txBody>
          <a:bodyPr/>
          <a:lstStyle/>
          <a:p>
            <a:pPr algn="l"/>
            <a:r>
              <a:rPr lang="en-US" b="1" u="sng" dirty="0" smtClean="0"/>
              <a:t>Login to the AEBG Web Portal</a:t>
            </a:r>
          </a:p>
          <a:p>
            <a:pPr algn="l"/>
            <a:endParaRPr lang="en-US" dirty="0" smtClean="0"/>
          </a:p>
          <a:p>
            <a:pPr marL="803234" lvl="1" indent="-457176"/>
            <a:r>
              <a:rPr lang="en-US" dirty="0" smtClean="0"/>
              <a:t>Click						from the AEBG Website, or, navigate directly to the AEBG Web Portal here: </a:t>
            </a:r>
            <a:r>
              <a:rPr lang="en-US" dirty="0" smtClean="0">
                <a:hlinkClick r:id="rId2"/>
              </a:rPr>
              <a:t>a</a:t>
            </a:r>
            <a:r>
              <a:rPr lang="en-US" dirty="0" smtClean="0">
                <a:solidFill>
                  <a:srgbClr val="000000"/>
                </a:solidFill>
                <a:sym typeface="Helvetica"/>
                <a:hlinkClick r:id="rId2"/>
              </a:rPr>
              <a:t>ebg.ccccco.edu/Portal</a:t>
            </a:r>
            <a:endParaRPr lang="en-US" dirty="0" smtClean="0">
              <a:solidFill>
                <a:srgbClr val="000000"/>
              </a:solidFill>
              <a:sym typeface="Helvetica"/>
            </a:endParaRPr>
          </a:p>
          <a:p>
            <a:pPr marL="803234" lvl="1" indent="-457176"/>
            <a:r>
              <a:rPr lang="en-US" dirty="0" smtClean="0">
                <a:solidFill>
                  <a:srgbClr val="000000"/>
                </a:solidFill>
                <a:sym typeface="Helvetica"/>
              </a:rPr>
              <a:t>Enter your login credentials and click </a:t>
            </a:r>
            <a:r>
              <a:rPr lang="en-US" b="1" dirty="0" smtClean="0">
                <a:solidFill>
                  <a:srgbClr val="000000"/>
                </a:solidFill>
                <a:sym typeface="Helvetica"/>
              </a:rPr>
              <a:t>Login</a:t>
            </a:r>
            <a:endParaRPr lang="en-US" dirty="0">
              <a:solidFill>
                <a:srgbClr val="000000"/>
              </a:solidFill>
              <a:sym typeface="Helvetica"/>
            </a:endParaRPr>
          </a:p>
          <a:p>
            <a:pPr marL="803234" lvl="1" indent="-457176"/>
            <a:endParaRPr lang="en-US" dirty="0">
              <a:solidFill>
                <a:srgbClr val="000000"/>
              </a:solidFill>
              <a:sym typeface="Helvetica"/>
            </a:endParaRP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08579" y="2814740"/>
            <a:ext cx="3724836" cy="4408988"/>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79945" y="2937835"/>
            <a:ext cx="2768600" cy="596900"/>
          </a:xfrm>
          <a:prstGeom prst="rect">
            <a:avLst/>
          </a:prstGeom>
        </p:spPr>
      </p:pic>
      <p:sp>
        <p:nvSpPr>
          <p:cNvPr id="8" name="TextBox 7"/>
          <p:cNvSpPr txBox="1"/>
          <p:nvPr/>
        </p:nvSpPr>
        <p:spPr>
          <a:xfrm>
            <a:off x="1239184" y="7673017"/>
            <a:ext cx="10984192" cy="840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1" hangingPunct="0">
              <a:lnSpc>
                <a:spcPct val="100000"/>
              </a:lnSpc>
              <a:spcBef>
                <a:spcPts val="0"/>
              </a:spcBef>
              <a:spcAft>
                <a:spcPts val="0"/>
              </a:spcAft>
              <a:buClrTx/>
              <a:buSzTx/>
              <a:buFontTx/>
              <a:buNone/>
              <a:tabLst/>
              <a:defRPr/>
            </a:pPr>
            <a:r>
              <a:rPr kumimoji="0" lang="en-US" sz="2399" b="1" i="1" u="none" strike="noStrike" kern="0" cap="none" spc="0" normalizeH="0" baseline="0" noProof="0" dirty="0">
                <a:ln>
                  <a:noFill/>
                </a:ln>
                <a:solidFill>
                  <a:srgbClr val="000000"/>
                </a:solidFill>
                <a:effectLst/>
                <a:uLnTx/>
                <a:uFillTx/>
                <a:latin typeface="Helvetica"/>
                <a:cs typeface="Helvetica"/>
                <a:sym typeface="Helvetica"/>
              </a:rPr>
              <a:t>Please Note: </a:t>
            </a:r>
            <a:r>
              <a:rPr kumimoji="0" lang="en-US" sz="2399" b="0" i="1" u="none" strike="noStrike" kern="0" cap="none" spc="0" normalizeH="0" baseline="0" noProof="0" dirty="0">
                <a:ln>
                  <a:noFill/>
                </a:ln>
                <a:solidFill>
                  <a:srgbClr val="000000"/>
                </a:solidFill>
                <a:effectLst/>
                <a:uLnTx/>
                <a:uFillTx/>
                <a:latin typeface="Helvetica"/>
                <a:cs typeface="Helvetica"/>
                <a:sym typeface="Helvetica"/>
              </a:rPr>
              <a:t>Access to the AEBG Web Portal is limited to Consortium Primary Contacts or their designees. (Max: 2 Users)</a:t>
            </a:r>
          </a:p>
        </p:txBody>
      </p:sp>
      <p:pic>
        <p:nvPicPr>
          <p:cNvPr id="9" name="Picture 8"/>
          <p:cNvPicPr>
            <a:picLocks noChangeAspect="1"/>
          </p:cNvPicPr>
          <p:nvPr/>
        </p:nvPicPr>
        <p:blipFill>
          <a:blip r:embed="rId5"/>
          <a:stretch>
            <a:fillRect/>
          </a:stretch>
        </p:blipFill>
        <p:spPr>
          <a:xfrm>
            <a:off x="365127" y="7672888"/>
            <a:ext cx="874059" cy="874059"/>
          </a:xfrm>
          <a:prstGeom prst="rect">
            <a:avLst/>
          </a:prstGeom>
        </p:spPr>
      </p:pic>
    </p:spTree>
    <p:extLst>
      <p:ext uri="{BB962C8B-B14F-4D97-AF65-F5344CB8AC3E}">
        <p14:creationId xmlns:p14="http://schemas.microsoft.com/office/powerpoint/2010/main" val="25413427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65126" y="2877312"/>
            <a:ext cx="5620041" cy="5204298"/>
          </a:xfrm>
        </p:spPr>
        <p:txBody>
          <a:bodyPr/>
          <a:lstStyle/>
          <a:p>
            <a:pPr marL="803234" lvl="1" indent="-457176" algn="l"/>
            <a:r>
              <a:rPr lang="en-US" dirty="0" smtClean="0"/>
              <a:t>From the Welcome page, click </a:t>
            </a:r>
            <a:r>
              <a:rPr lang="en-US" b="1" dirty="0" smtClean="0"/>
              <a:t>Submit Your Reports</a:t>
            </a:r>
            <a:endParaRPr lang="en-US" dirty="0"/>
          </a:p>
          <a:p>
            <a:pPr marL="803234" lvl="1" indent="-457176" algn="l"/>
            <a:r>
              <a:rPr lang="en-US" dirty="0" smtClean="0"/>
              <a:t>On the page that follows, </a:t>
            </a:r>
            <a:r>
              <a:rPr lang="en-US" dirty="0" smtClean="0">
                <a:solidFill>
                  <a:srgbClr val="000000"/>
                </a:solidFill>
                <a:sym typeface="Helvetica"/>
              </a:rPr>
              <a:t>click the link for </a:t>
            </a:r>
            <a:r>
              <a:rPr lang="en-US" b="1" dirty="0" smtClean="0">
                <a:solidFill>
                  <a:srgbClr val="000000"/>
                </a:solidFill>
                <a:sym typeface="Helvetica"/>
              </a:rPr>
              <a:t>Consortium Annual Plan </a:t>
            </a:r>
            <a:endParaRPr lang="en-US" dirty="0" smtClean="0">
              <a:solidFill>
                <a:srgbClr val="000000"/>
              </a:solidFill>
              <a:sym typeface="Helvetica"/>
            </a:endParaRPr>
          </a:p>
          <a:p>
            <a:pPr marL="803234" lvl="1" indent="-457176"/>
            <a:endParaRPr lang="en-US" dirty="0">
              <a:solidFill>
                <a:srgbClr val="000000"/>
              </a:solidFill>
              <a:sym typeface="Helvetica"/>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50476" y="2295681"/>
            <a:ext cx="7416885" cy="6461760"/>
          </a:xfrm>
          <a:prstGeom prst="rect">
            <a:avLst/>
          </a:prstGeom>
        </p:spPr>
      </p:pic>
      <p:pic>
        <p:nvPicPr>
          <p:cNvPr id="10"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7240" y="5366023"/>
            <a:ext cx="6186843" cy="3509559"/>
          </a:xfrm>
          <a:prstGeom prst="rect">
            <a:avLst/>
          </a:prstGeom>
          <a:effectLst>
            <a:outerShdw blurRad="63500" sx="102000" sy="102000" algn="ctr" rotWithShape="0">
              <a:prstClr val="black">
                <a:alpha val="40000"/>
              </a:prstClr>
            </a:outerShdw>
          </a:effectLst>
        </p:spPr>
      </p:pic>
      <p:sp>
        <p:nvSpPr>
          <p:cNvPr id="19" name="Rectangle 18"/>
          <p:cNvSpPr/>
          <p:nvPr/>
        </p:nvSpPr>
        <p:spPr>
          <a:xfrm>
            <a:off x="6560962" y="3726232"/>
            <a:ext cx="1080654" cy="890500"/>
          </a:xfrm>
          <a:prstGeom prst="rect">
            <a:avLst/>
          </a:prstGeom>
          <a:noFill/>
          <a:ln w="25400" cap="flat">
            <a:solidFill>
              <a:srgbClr val="00FDFF"/>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endParaRPr kumimoji="0" lang="en-US" sz="5120"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05716" y="3394108"/>
            <a:ext cx="5904788" cy="2159530"/>
          </a:xfrm>
          <a:prstGeom prst="rect">
            <a:avLst/>
          </a:prstGeom>
        </p:spPr>
      </p:pic>
      <p:sp>
        <p:nvSpPr>
          <p:cNvPr id="20" name="TextBox 19"/>
          <p:cNvSpPr txBox="1"/>
          <p:nvPr/>
        </p:nvSpPr>
        <p:spPr>
          <a:xfrm>
            <a:off x="356755" y="1741753"/>
            <a:ext cx="9760721" cy="12839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2249" tIns="72249" rIns="72249" bIns="72249" numCol="1" spcCol="38100" rtlCol="0" anchor="ctr">
            <a:spAutoFit/>
          </a:bodyPr>
          <a:lstStyle/>
          <a:p>
            <a:pPr marL="0" marR="0" lvl="0" indent="0" algn="ctr" defTabSz="830849" rtl="0" eaLnBrk="1" fontAlgn="auto" latinLnBrk="1" hangingPunct="0">
              <a:lnSpc>
                <a:spcPct val="100000"/>
              </a:lnSpc>
              <a:spcBef>
                <a:spcPts val="0"/>
              </a:spcBef>
              <a:spcAft>
                <a:spcPts val="0"/>
              </a:spcAft>
              <a:buClrTx/>
              <a:buSzTx/>
              <a:buFontTx/>
              <a:buNone/>
              <a:tabLst/>
              <a:defRPr/>
            </a:pPr>
            <a:r>
              <a:rPr kumimoji="0" lang="en-US" sz="3413" b="1" i="0" u="sng" strike="noStrike" kern="0" cap="none" spc="0" normalizeH="0" baseline="0" noProof="0" dirty="0">
                <a:ln>
                  <a:noFill/>
                </a:ln>
                <a:solidFill>
                  <a:sysClr val="windowText" lastClr="000000"/>
                </a:solidFill>
                <a:effectLst/>
                <a:uLnTx/>
                <a:uFillTx/>
                <a:latin typeface="Helvetica"/>
                <a:cs typeface="Helvetica"/>
                <a:sym typeface="Helvetica"/>
              </a:rPr>
              <a:t>Navigate to the Annual Plan Submission Form</a:t>
            </a:r>
          </a:p>
          <a:p>
            <a:pPr marL="0" marR="0" lvl="0" indent="0" algn="ctr" defTabSz="830849" rtl="0" eaLnBrk="1" fontAlgn="auto" latinLnBrk="1" hangingPunct="0">
              <a:lnSpc>
                <a:spcPct val="100000"/>
              </a:lnSpc>
              <a:spcBef>
                <a:spcPts val="0"/>
              </a:spcBef>
              <a:spcAft>
                <a:spcPts val="0"/>
              </a:spcAft>
              <a:buClrTx/>
              <a:buSzTx/>
              <a:buFontTx/>
              <a:buNone/>
              <a:tabLst/>
              <a:defRPr/>
            </a:pPr>
            <a:endParaRPr kumimoji="0" lang="en-US" sz="3982"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73060" y="6625748"/>
            <a:ext cx="5851023" cy="899805"/>
          </a:xfrm>
          <a:prstGeom prst="rect">
            <a:avLst/>
          </a:prstGeom>
        </p:spPr>
      </p:pic>
      <p:sp>
        <p:nvSpPr>
          <p:cNvPr id="17" name="Right Arrow 16"/>
          <p:cNvSpPr/>
          <p:nvPr/>
        </p:nvSpPr>
        <p:spPr>
          <a:xfrm rot="8538873">
            <a:off x="10341023" y="5477917"/>
            <a:ext cx="1672683" cy="1302174"/>
          </a:xfrm>
          <a:prstGeom prst="rightArrow">
            <a:avLst/>
          </a:prstGeom>
          <a:solidFill>
            <a:srgbClr val="00FDFF"/>
          </a:solidFill>
          <a:ln w="25400" cap="flat">
            <a:solidFill>
              <a:srgbClr val="00FDFF"/>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endParaRPr kumimoji="0" lang="en-US" sz="5120" b="0" i="0" u="none" strike="noStrike" kern="0" cap="none" spc="0" normalizeH="0" baseline="0" noProof="0">
              <a:ln>
                <a:noFill/>
              </a:ln>
              <a:solidFill>
                <a:srgbClr val="000000"/>
              </a:solidFill>
              <a:effectLst/>
              <a:uLnTx/>
              <a:uFillTx/>
              <a:latin typeface="Helvetica"/>
              <a:cs typeface="Helvetica"/>
              <a:sym typeface="Helvetica"/>
            </a:endParaRPr>
          </a:p>
        </p:txBody>
      </p:sp>
    </p:spTree>
    <p:extLst>
      <p:ext uri="{BB962C8B-B14F-4D97-AF65-F5344CB8AC3E}">
        <p14:creationId xmlns:p14="http://schemas.microsoft.com/office/powerpoint/2010/main" val="203726968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Annual Plan Sections</a:t>
            </a:r>
            <a:endParaRPr lang="en-US"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a:defRPr/>
            </a:pPr>
            <a:r>
              <a:rPr lang="en-US" sz="3600" dirty="0" smtClean="0">
                <a:solidFill>
                  <a:sysClr val="windowText" lastClr="000000"/>
                </a:solidFill>
              </a:rPr>
              <a:t>Executive Summary – plans &amp; goals </a:t>
            </a:r>
          </a:p>
          <a:p>
            <a:pPr>
              <a:defRPr/>
            </a:pPr>
            <a:r>
              <a:rPr lang="en-US" sz="3600" dirty="0" smtClean="0">
                <a:solidFill>
                  <a:sysClr val="windowText" lastClr="000000"/>
                </a:solidFill>
              </a:rPr>
              <a:t>Effectiveness / Meeting the Need</a:t>
            </a:r>
          </a:p>
          <a:p>
            <a:pPr>
              <a:defRPr/>
            </a:pPr>
            <a:r>
              <a:rPr lang="en-US" sz="3600" dirty="0" smtClean="0">
                <a:solidFill>
                  <a:sysClr val="windowText" lastClr="000000"/>
                </a:solidFill>
              </a:rPr>
              <a:t>Seamless Transitions</a:t>
            </a:r>
          </a:p>
          <a:p>
            <a:pPr>
              <a:defRPr/>
            </a:pPr>
            <a:r>
              <a:rPr lang="en-US" sz="3600" dirty="0" smtClean="0">
                <a:solidFill>
                  <a:sysClr val="windowText" lastClr="000000"/>
                </a:solidFill>
              </a:rPr>
              <a:t>Student Acceleration</a:t>
            </a:r>
          </a:p>
          <a:p>
            <a:pPr>
              <a:defRPr/>
            </a:pPr>
            <a:r>
              <a:rPr lang="en-US" sz="3600" dirty="0" smtClean="0">
                <a:solidFill>
                  <a:sysClr val="windowText" lastClr="000000"/>
                </a:solidFill>
              </a:rPr>
              <a:t>Professional Development</a:t>
            </a:r>
          </a:p>
          <a:p>
            <a:pPr>
              <a:defRPr/>
            </a:pPr>
            <a:r>
              <a:rPr lang="en-US" sz="3600" dirty="0" smtClean="0">
                <a:solidFill>
                  <a:sysClr val="windowText" lastClr="000000"/>
                </a:solidFill>
              </a:rPr>
              <a:t>Leveraging Resources</a:t>
            </a:r>
          </a:p>
          <a:p>
            <a:pPr>
              <a:defRPr/>
            </a:pPr>
            <a:r>
              <a:rPr lang="en-US" sz="3600" dirty="0">
                <a:solidFill>
                  <a:sysClr val="windowText" lastClr="000000"/>
                </a:solidFill>
              </a:rPr>
              <a:t>Fiscal – how are you spending AEBG </a:t>
            </a:r>
            <a:r>
              <a:rPr lang="en-US" sz="3600" dirty="0" smtClean="0">
                <a:solidFill>
                  <a:sysClr val="windowText" lastClr="000000"/>
                </a:solidFill>
              </a:rPr>
              <a:t>funds</a:t>
            </a:r>
          </a:p>
          <a:p>
            <a:pPr>
              <a:defRPr/>
            </a:pPr>
            <a:r>
              <a:rPr lang="en-US" sz="3600" dirty="0" smtClean="0">
                <a:solidFill>
                  <a:sysClr val="windowText" lastClr="000000"/>
                </a:solidFill>
              </a:rPr>
              <a:t>General Assurances</a:t>
            </a: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smtClean="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9123952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824" y="1714955"/>
            <a:ext cx="11996737" cy="753925"/>
          </a:xfrm>
        </p:spPr>
        <p:txBody>
          <a:bodyPr/>
          <a:lstStyle/>
          <a:p>
            <a:r>
              <a:rPr lang="en-US" b="1" dirty="0" smtClean="0"/>
              <a:t>Annual Plan General Assurances</a:t>
            </a:r>
            <a:endParaRPr lang="en-US" b="1" dirty="0"/>
          </a:p>
        </p:txBody>
      </p:sp>
      <p:sp>
        <p:nvSpPr>
          <p:cNvPr id="4" name="Content Placeholder 2"/>
          <p:cNvSpPr txBox="1">
            <a:spLocks/>
          </p:cNvSpPr>
          <p:nvPr/>
        </p:nvSpPr>
        <p:spPr>
          <a:xfrm>
            <a:off x="650239" y="2692400"/>
            <a:ext cx="12079171" cy="6220326"/>
          </a:xfrm>
          <a:prstGeom prst="rect">
            <a:avLst/>
          </a:prstGeom>
        </p:spPr>
        <p:txBody>
          <a:bodyPr vert="horz" lIns="91440" tIns="45720" rIns="91440" bIns="45720" rtlCol="0">
            <a:normAutofit/>
          </a:bodyPr>
          <a:lstStyle>
            <a:lvl1pPr marL="487672" indent="-487672" algn="l" defTabSz="1300460" rtl="0" eaLnBrk="1" latinLnBrk="0" hangingPunct="1">
              <a:spcBef>
                <a:spcPct val="20000"/>
              </a:spcBef>
              <a:buFont typeface="Arial" pitchFamily="34" charset="0"/>
              <a:buChar char="•"/>
              <a:defRPr sz="4551" kern="1200" baseline="0">
                <a:solidFill>
                  <a:schemeClr val="tx1"/>
                </a:solidFill>
                <a:latin typeface="Calibri" pitchFamily="34" charset="0"/>
                <a:ea typeface="+mn-ea"/>
                <a:cs typeface="+mn-cs"/>
              </a:defRPr>
            </a:lvl1pPr>
            <a:lvl2pPr marL="1056623" indent="-406394" algn="l" defTabSz="1300460" rtl="0" eaLnBrk="1" latinLnBrk="0" hangingPunct="1">
              <a:spcBef>
                <a:spcPct val="20000"/>
              </a:spcBef>
              <a:buFont typeface="Arial" pitchFamily="34" charset="0"/>
              <a:buChar char="–"/>
              <a:defRPr sz="3982" kern="1200" baseline="0">
                <a:solidFill>
                  <a:schemeClr val="tx1"/>
                </a:solidFill>
                <a:latin typeface="Calibri" pitchFamily="34" charset="0"/>
                <a:ea typeface="+mn-ea"/>
                <a:cs typeface="+mn-cs"/>
              </a:defRPr>
            </a:lvl2pPr>
            <a:lvl3pPr marL="1625575" indent="-325115" algn="l" defTabSz="1300460" rtl="0" eaLnBrk="1" latinLnBrk="0" hangingPunct="1">
              <a:spcBef>
                <a:spcPct val="20000"/>
              </a:spcBef>
              <a:buFont typeface="Arial" pitchFamily="34" charset="0"/>
              <a:buChar char="•"/>
              <a:defRPr sz="3413" kern="1200" baseline="0">
                <a:solidFill>
                  <a:schemeClr val="tx1"/>
                </a:solidFill>
                <a:latin typeface="Calibri" pitchFamily="34" charset="0"/>
                <a:ea typeface="+mn-ea"/>
                <a:cs typeface="+mn-cs"/>
              </a:defRPr>
            </a:lvl3pPr>
            <a:lvl4pPr marL="227580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4pPr>
            <a:lvl5pPr marL="2926034" indent="-325115" algn="l" defTabSz="1300460" rtl="0" eaLnBrk="1" latinLnBrk="0" hangingPunct="1">
              <a:spcBef>
                <a:spcPct val="20000"/>
              </a:spcBef>
              <a:buFont typeface="Arial" pitchFamily="34" charset="0"/>
              <a:buChar char="»"/>
              <a:defRPr sz="2844" kern="1200" baseline="0">
                <a:solidFill>
                  <a:schemeClr val="tx1"/>
                </a:solidFill>
                <a:latin typeface="Calibri" pitchFamily="34" charset="0"/>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a:lstStyle>
          <a:p>
            <a:pPr marL="0" indent="0">
              <a:buNone/>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a:solidFill>
                <a:sysClr val="windowText" lastClr="000000"/>
              </a:solidFill>
            </a:endParaRPr>
          </a:p>
          <a:p>
            <a:pPr>
              <a:defRPr/>
            </a:pPr>
            <a:endParaRPr lang="en-US" sz="3600" dirty="0" smtClean="0">
              <a:solidFill>
                <a:sysClr val="windowText" lastClr="000000"/>
              </a:solidFill>
            </a:endParaRPr>
          </a:p>
          <a:p>
            <a:pPr>
              <a:defRPr/>
            </a:pPr>
            <a:endParaRPr lang="en-US" sz="3600" dirty="0" smtClean="0">
              <a:solidFill>
                <a:sysClr val="windowText" lastClr="000000"/>
              </a:solidFill>
            </a:endParaRPr>
          </a:p>
          <a:p>
            <a:pPr marL="0" indent="0">
              <a:buNone/>
              <a:defRPr/>
            </a:pPr>
            <a:endParaRPr lang="en-US" sz="3600" dirty="0" smtClean="0">
              <a:solidFill>
                <a:sysClr val="windowText" lastClr="000000"/>
              </a:solidFill>
            </a:endParaRPr>
          </a:p>
          <a:p>
            <a:pPr>
              <a:defRPr/>
            </a:pPr>
            <a:endParaRPr lang="en-US" sz="3600" dirty="0" smtClean="0">
              <a:solidFill>
                <a:sysClr val="windowText" lastClr="000000"/>
              </a:solidFill>
            </a:endParaRPr>
          </a:p>
          <a:p>
            <a:pPr>
              <a:defRPr/>
            </a:pPr>
            <a:endParaRPr lang="en-US" sz="4800" dirty="0">
              <a:solidFill>
                <a:sysClr val="windowText" lastClr="000000"/>
              </a:solidFill>
            </a:endParaRPr>
          </a:p>
          <a:p>
            <a:pPr lvl="0">
              <a:defRPr/>
            </a:pPr>
            <a:endParaRPr lang="en-US" sz="4800" dirty="0">
              <a:solidFill>
                <a:sysClr val="windowText" lastClr="000000"/>
              </a:solidFill>
            </a:endParaRPr>
          </a:p>
          <a:p>
            <a:pPr marL="0" lvl="0" indent="0">
              <a:buNone/>
              <a:defRPr/>
            </a:pPr>
            <a:endParaRPr lang="en-US" sz="4000" dirty="0">
              <a:solidFill>
                <a:sysClr val="windowText" lastClr="000000"/>
              </a:solidFill>
            </a:endParaRPr>
          </a:p>
          <a:p>
            <a:pPr marL="0" lvl="0" indent="0">
              <a:buNone/>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4000" dirty="0">
              <a:solidFill>
                <a:sysClr val="windowText" lastClr="000000"/>
              </a:solidFill>
            </a:endParaRPr>
          </a:p>
          <a:p>
            <a:pPr lvl="0">
              <a:defRPr/>
            </a:pPr>
            <a:endParaRPr lang="en-US" sz="3200" dirty="0">
              <a:solidFill>
                <a:sysClr val="windowText" lastClr="000000"/>
              </a:solidFill>
            </a:endParaRPr>
          </a:p>
          <a:p>
            <a:pPr marL="487672" marR="0" lvl="0" indent="-487672" algn="l" defTabSz="130046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51"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6022" y="2571584"/>
            <a:ext cx="11782697" cy="634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11151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1_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D7EC5B69-16A0-412B-ABC8-A0499507A0AF}" vid="{6E4C4138-2140-4438-9A2C-123D12A425A0}"/>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F2EEF1-2165-4986-8188-76AD42157F5A}"/>
</file>

<file path=customXml/itemProps2.xml><?xml version="1.0" encoding="utf-8"?>
<ds:datastoreItem xmlns:ds="http://schemas.openxmlformats.org/officeDocument/2006/customXml" ds:itemID="{0255DEC9-0388-4BC3-BE86-FC2C050D4EB9}"/>
</file>

<file path=customXml/itemProps3.xml><?xml version="1.0" encoding="utf-8"?>
<ds:datastoreItem xmlns:ds="http://schemas.openxmlformats.org/officeDocument/2006/customXml" ds:itemID="{7E2FAF70-32CF-4D79-A426-5A38C2216661}"/>
</file>

<file path=docProps/app.xml><?xml version="1.0" encoding="utf-8"?>
<Properties xmlns="http://schemas.openxmlformats.org/officeDocument/2006/extended-properties" xmlns:vt="http://schemas.openxmlformats.org/officeDocument/2006/docPropsVTypes">
  <Template>AEBG_PPT_Medium Light w layouts</Template>
  <TotalTime>3820</TotalTime>
  <Words>828</Words>
  <Application>Microsoft Office PowerPoint</Application>
  <PresentationFormat>Custom</PresentationFormat>
  <Paragraphs>239</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Helvetica</vt:lpstr>
      <vt:lpstr>Helvetica Light</vt:lpstr>
      <vt:lpstr>Helvetica Neue</vt:lpstr>
      <vt:lpstr>Default</vt:lpstr>
      <vt:lpstr>1_Default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Veronica Parker</cp:lastModifiedBy>
  <cp:revision>422</cp:revision>
  <dcterms:created xsi:type="dcterms:W3CDTF">2015-10-20T12:37:10Z</dcterms:created>
  <dcterms:modified xsi:type="dcterms:W3CDTF">2017-09-15T22:39:02Z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