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8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9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448" r:id="rId2"/>
    <p:sldId id="504" r:id="rId3"/>
    <p:sldId id="610" r:id="rId4"/>
    <p:sldId id="620" r:id="rId5"/>
    <p:sldId id="621" r:id="rId6"/>
    <p:sldId id="622" r:id="rId7"/>
    <p:sldId id="623" r:id="rId8"/>
    <p:sldId id="624" r:id="rId9"/>
    <p:sldId id="627" r:id="rId10"/>
    <p:sldId id="628" r:id="rId11"/>
    <p:sldId id="629" r:id="rId12"/>
    <p:sldId id="633" r:id="rId13"/>
    <p:sldId id="631" r:id="rId14"/>
    <p:sldId id="632" r:id="rId15"/>
    <p:sldId id="634" r:id="rId16"/>
    <p:sldId id="635" r:id="rId17"/>
    <p:sldId id="636" r:id="rId18"/>
    <p:sldId id="637" r:id="rId19"/>
    <p:sldId id="638" r:id="rId20"/>
    <p:sldId id="639" r:id="rId21"/>
    <p:sldId id="640" r:id="rId22"/>
    <p:sldId id="641" r:id="rId23"/>
    <p:sldId id="642" r:id="rId24"/>
    <p:sldId id="643" r:id="rId25"/>
    <p:sldId id="644" r:id="rId26"/>
    <p:sldId id="645" r:id="rId27"/>
    <p:sldId id="646" r:id="rId28"/>
    <p:sldId id="647" r:id="rId29"/>
    <p:sldId id="649" r:id="rId30"/>
    <p:sldId id="650" r:id="rId31"/>
    <p:sldId id="651" r:id="rId32"/>
    <p:sldId id="616" r:id="rId33"/>
    <p:sldId id="604" r:id="rId34"/>
    <p:sldId id="605" r:id="rId35"/>
    <p:sldId id="606" r:id="rId36"/>
    <p:sldId id="607" r:id="rId37"/>
    <p:sldId id="626" r:id="rId38"/>
    <p:sldId id="424" r:id="rId39"/>
    <p:sldId id="491" r:id="rId40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"/>
      </a:defRPr>
    </a:lvl1pPr>
    <a:lvl2pPr algn="ctr" defTabSz="584200">
      <a:defRPr sz="3600">
        <a:latin typeface="+mn-lt"/>
        <a:ea typeface="+mn-ea"/>
        <a:cs typeface="+mn-cs"/>
        <a:sym typeface="Helvetica"/>
      </a:defRPr>
    </a:lvl2pPr>
    <a:lvl3pPr algn="ctr" defTabSz="584200">
      <a:defRPr sz="3600">
        <a:latin typeface="+mn-lt"/>
        <a:ea typeface="+mn-ea"/>
        <a:cs typeface="+mn-cs"/>
        <a:sym typeface="Helvetica"/>
      </a:defRPr>
    </a:lvl3pPr>
    <a:lvl4pPr algn="ctr" defTabSz="584200">
      <a:defRPr sz="3600">
        <a:latin typeface="+mn-lt"/>
        <a:ea typeface="+mn-ea"/>
        <a:cs typeface="+mn-cs"/>
        <a:sym typeface="Helvetica"/>
      </a:defRPr>
    </a:lvl4pPr>
    <a:lvl5pPr algn="ctr" defTabSz="584200">
      <a:defRPr sz="3600">
        <a:latin typeface="+mn-lt"/>
        <a:ea typeface="+mn-ea"/>
        <a:cs typeface="+mn-cs"/>
        <a:sym typeface="Helvetica"/>
      </a:defRPr>
    </a:lvl5pPr>
    <a:lvl6pPr algn="ctr" defTabSz="584200">
      <a:defRPr sz="3600">
        <a:latin typeface="+mn-lt"/>
        <a:ea typeface="+mn-ea"/>
        <a:cs typeface="+mn-cs"/>
        <a:sym typeface="Helvetica"/>
      </a:defRPr>
    </a:lvl6pPr>
    <a:lvl7pPr algn="ctr" defTabSz="584200">
      <a:defRPr sz="3600">
        <a:latin typeface="+mn-lt"/>
        <a:ea typeface="+mn-ea"/>
        <a:cs typeface="+mn-cs"/>
        <a:sym typeface="Helvetica"/>
      </a:defRPr>
    </a:lvl7pPr>
    <a:lvl8pPr algn="ctr" defTabSz="584200">
      <a:defRPr sz="3600">
        <a:latin typeface="+mn-lt"/>
        <a:ea typeface="+mn-ea"/>
        <a:cs typeface="+mn-cs"/>
        <a:sym typeface="Helvetica"/>
      </a:defRPr>
    </a:lvl8pPr>
    <a:lvl9pPr algn="ctr" defTabSz="584200">
      <a:defRPr sz="3600"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8B4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55" autoAdjust="0"/>
    <p:restoredTop sz="93837" autoAdjust="0"/>
  </p:normalViewPr>
  <p:slideViewPr>
    <p:cSldViewPr snapToGrid="0">
      <p:cViewPr varScale="1">
        <p:scale>
          <a:sx n="78" d="100"/>
          <a:sy n="78" d="100"/>
        </p:scale>
        <p:origin x="960" y="10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48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83251319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012188" y="3108960"/>
            <a:ext cx="9253538" cy="2432304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bg1"/>
                </a:solidFill>
              </a:defRPr>
            </a:lvl1pPr>
            <a:lvl2pPr>
              <a:defRPr sz="3600" b="1"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361B7A-31FA-4206-8E4E-60BFC11378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9005458"/>
            <a:ext cx="13004800" cy="751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3" y="-21622"/>
            <a:ext cx="13004805" cy="173657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825" y="1714955"/>
            <a:ext cx="2852864" cy="7100433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474719" y="1905025"/>
            <a:ext cx="8887143" cy="6910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34361B7A-31FA-4206-8E4E-60BFC11378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02183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9005458"/>
            <a:ext cx="13004800" cy="751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3" y="-21622"/>
            <a:ext cx="13004805" cy="173657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7914" y="7790738"/>
            <a:ext cx="11996737" cy="1119685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27913" y="1890489"/>
            <a:ext cx="11996738" cy="58527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34361B7A-31FA-4206-8E4E-60BFC11378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4654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9005458"/>
            <a:ext cx="13004800" cy="751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3" y="-21622"/>
            <a:ext cx="13004805" cy="173657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824" y="1714955"/>
            <a:ext cx="11996737" cy="1119685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65125" y="2835275"/>
            <a:ext cx="6035675" cy="6170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6381750" y="2835275"/>
            <a:ext cx="5980113" cy="6170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34361B7A-31FA-4206-8E4E-60BFC11378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74954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9005458"/>
            <a:ext cx="13004800" cy="751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3" y="-21622"/>
            <a:ext cx="13004805" cy="173657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824" y="1714955"/>
            <a:ext cx="11996737" cy="1119685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65125" y="2962656"/>
            <a:ext cx="11996738" cy="58527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34361B7A-31FA-4206-8E4E-60BFC11378D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2378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012188" y="3108960"/>
            <a:ext cx="9253538" cy="2432304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bg1"/>
                </a:solidFill>
              </a:defRPr>
            </a:lvl1pPr>
            <a:lvl2pPr>
              <a:defRPr sz="3600" b="1"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361B7A-31FA-4206-8E4E-60BFC11378D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03755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9005458"/>
            <a:ext cx="13004800" cy="751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3" y="-21622"/>
            <a:ext cx="13004805" cy="173657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825" y="1714955"/>
            <a:ext cx="2852864" cy="7100433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474719" y="1905025"/>
            <a:ext cx="8887143" cy="6910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34361B7A-31FA-4206-8E4E-60BFC11378D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60481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9005458"/>
            <a:ext cx="13004800" cy="751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3" y="-21622"/>
            <a:ext cx="13004805" cy="173657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7914" y="7790738"/>
            <a:ext cx="11996737" cy="1119685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27913" y="1890489"/>
            <a:ext cx="11996738" cy="58527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34361B7A-31FA-4206-8E4E-60BFC11378D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70167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9005458"/>
            <a:ext cx="13004800" cy="751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3" y="-21622"/>
            <a:ext cx="13004805" cy="173657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824" y="1714955"/>
            <a:ext cx="11996737" cy="1119685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65125" y="2835275"/>
            <a:ext cx="6035675" cy="6170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6381750" y="2835275"/>
            <a:ext cx="5980113" cy="6170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34361B7A-31FA-4206-8E4E-60BFC11378D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85463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B86_PPT.jpg"/>
          <p:cNvPicPr/>
          <p:nvPr/>
        </p:nvPicPr>
        <p:blipFill>
          <a:blip r:embed="rId11" cstate="print">
            <a:extLst/>
          </a:blip>
          <a:stretch>
            <a:fillRect/>
          </a:stretch>
        </p:blipFill>
        <p:spPr>
          <a:xfrm>
            <a:off x="1625" y="0"/>
            <a:ext cx="1300155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61B7A-31FA-4206-8E4E-60BFC11378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2" r:id="rId3"/>
    <p:sldLayoutId id="2147483651" r:id="rId4"/>
    <p:sldLayoutId id="2147483668" r:id="rId5"/>
    <p:sldLayoutId id="2147483660" r:id="rId6"/>
    <p:sldLayoutId id="2147483662" r:id="rId7"/>
    <p:sldLayoutId id="2147483663" r:id="rId8"/>
    <p:sldLayoutId id="2147483664" r:id="rId9"/>
  </p:sldLayoutIdLst>
  <p:transition spd="med"/>
  <p:txStyles>
    <p:titleStyle>
      <a:lvl1pPr algn="ctr" defTabSz="584200" eaLnBrk="1" hangingPunct="1">
        <a:defRPr sz="8000">
          <a:latin typeface="Helvetica Light"/>
          <a:ea typeface="Helvetica Light"/>
          <a:cs typeface="Helvetica Light"/>
          <a:sym typeface="Helvetica Light"/>
        </a:defRPr>
      </a:lvl1pPr>
      <a:lvl2pPr algn="ctr" defTabSz="584200" eaLnBrk="1" hangingPunct="1">
        <a:defRPr sz="8000">
          <a:latin typeface="Helvetica Light"/>
          <a:ea typeface="Helvetica Light"/>
          <a:cs typeface="Helvetica Light"/>
          <a:sym typeface="Helvetica Light"/>
        </a:defRPr>
      </a:lvl2pPr>
      <a:lvl3pPr algn="ctr" defTabSz="584200" eaLnBrk="1" hangingPunct="1">
        <a:defRPr sz="8000">
          <a:latin typeface="Helvetica Light"/>
          <a:ea typeface="Helvetica Light"/>
          <a:cs typeface="Helvetica Light"/>
          <a:sym typeface="Helvetica Light"/>
        </a:defRPr>
      </a:lvl3pPr>
      <a:lvl4pPr algn="ctr" defTabSz="584200" eaLnBrk="1" hangingPunct="1">
        <a:defRPr sz="8000">
          <a:latin typeface="Helvetica Light"/>
          <a:ea typeface="Helvetica Light"/>
          <a:cs typeface="Helvetica Light"/>
          <a:sym typeface="Helvetica Light"/>
        </a:defRPr>
      </a:lvl4pPr>
      <a:lvl5pPr algn="ctr" defTabSz="584200" eaLnBrk="1" hangingPunct="1">
        <a:defRPr sz="8000">
          <a:latin typeface="Helvetica Light"/>
          <a:ea typeface="Helvetica Light"/>
          <a:cs typeface="Helvetica Light"/>
          <a:sym typeface="Helvetica Light"/>
        </a:defRPr>
      </a:lvl5pPr>
      <a:lvl6pPr algn="ctr" defTabSz="584200" eaLnBrk="1" hangingPunct="1">
        <a:defRPr sz="8000">
          <a:latin typeface="Helvetica Light"/>
          <a:ea typeface="Helvetica Light"/>
          <a:cs typeface="Helvetica Light"/>
          <a:sym typeface="Helvetica Light"/>
        </a:defRPr>
      </a:lvl6pPr>
      <a:lvl7pPr algn="ctr" defTabSz="584200" eaLnBrk="1" hangingPunct="1">
        <a:defRPr sz="8000">
          <a:latin typeface="Helvetica Light"/>
          <a:ea typeface="Helvetica Light"/>
          <a:cs typeface="Helvetica Light"/>
          <a:sym typeface="Helvetica Light"/>
        </a:defRPr>
      </a:lvl7pPr>
      <a:lvl8pPr algn="ctr" defTabSz="584200" eaLnBrk="1" hangingPunct="1">
        <a:defRPr sz="8000">
          <a:latin typeface="Helvetica Light"/>
          <a:ea typeface="Helvetica Light"/>
          <a:cs typeface="Helvetica Light"/>
          <a:sym typeface="Helvetica Light"/>
        </a:defRPr>
      </a:lvl8pPr>
      <a:lvl9pPr algn="ctr" defTabSz="584200" eaLnBrk="1" hangingPunct="1">
        <a:defRPr sz="8000"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algn="ctr" defTabSz="584200" eaLnBrk="1" hangingPunct="1">
        <a:defRPr sz="3200">
          <a:latin typeface="Helvetica Light"/>
          <a:ea typeface="Helvetica Light"/>
          <a:cs typeface="Helvetica Light"/>
          <a:sym typeface="Helvetica Light"/>
        </a:defRPr>
      </a:lvl1pPr>
      <a:lvl2pPr algn="ctr" defTabSz="584200" eaLnBrk="1" hangingPunct="1">
        <a:defRPr sz="3200">
          <a:latin typeface="Helvetica Light"/>
          <a:ea typeface="Helvetica Light"/>
          <a:cs typeface="Helvetica Light"/>
          <a:sym typeface="Helvetica Light"/>
        </a:defRPr>
      </a:lvl2pPr>
      <a:lvl3pPr algn="ctr" defTabSz="584200" eaLnBrk="1" hangingPunct="1">
        <a:defRPr sz="3200">
          <a:latin typeface="Helvetica Light"/>
          <a:ea typeface="Helvetica Light"/>
          <a:cs typeface="Helvetica Light"/>
          <a:sym typeface="Helvetica Light"/>
        </a:defRPr>
      </a:lvl3pPr>
      <a:lvl4pPr algn="ctr" defTabSz="584200" eaLnBrk="1" hangingPunct="1">
        <a:defRPr sz="3200">
          <a:latin typeface="Helvetica Light"/>
          <a:ea typeface="Helvetica Light"/>
          <a:cs typeface="Helvetica Light"/>
          <a:sym typeface="Helvetica Light"/>
        </a:defRPr>
      </a:lvl4pPr>
      <a:lvl5pPr algn="ctr" defTabSz="584200" eaLnBrk="1" hangingPunct="1">
        <a:defRPr sz="3200">
          <a:latin typeface="Helvetica Light"/>
          <a:ea typeface="Helvetica Light"/>
          <a:cs typeface="Helvetica Light"/>
          <a:sym typeface="Helvetica Light"/>
        </a:defRPr>
      </a:lvl5pPr>
      <a:lvl6pPr algn="ctr" defTabSz="584200" eaLnBrk="1" hangingPunct="1">
        <a:defRPr sz="3200">
          <a:latin typeface="Helvetica Light"/>
          <a:ea typeface="Helvetica Light"/>
          <a:cs typeface="Helvetica Light"/>
          <a:sym typeface="Helvetica Light"/>
        </a:defRPr>
      </a:lvl6pPr>
      <a:lvl7pPr algn="ctr" defTabSz="584200" eaLnBrk="1" hangingPunct="1">
        <a:defRPr sz="3200">
          <a:latin typeface="Helvetica Light"/>
          <a:ea typeface="Helvetica Light"/>
          <a:cs typeface="Helvetica Light"/>
          <a:sym typeface="Helvetica Light"/>
        </a:defRPr>
      </a:lvl7pPr>
      <a:lvl8pPr algn="ctr" defTabSz="584200" eaLnBrk="1" hangingPunct="1">
        <a:defRPr sz="3200">
          <a:latin typeface="Helvetica Light"/>
          <a:ea typeface="Helvetica Light"/>
          <a:cs typeface="Helvetica Light"/>
          <a:sym typeface="Helvetica Light"/>
        </a:defRPr>
      </a:lvl8pPr>
      <a:lvl9pPr algn="ctr" defTabSz="584200" eaLnBrk="1" hangingPunct="1">
        <a:defRPr sz="3200"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algn="r" defTabSz="584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algn="r" defTabSz="584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algn="r" defTabSz="584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algn="r" defTabSz="584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algn="r" defTabSz="584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algn="r" defTabSz="584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algn="r" defTabSz="584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algn="r" defTabSz="584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algn="r" defTabSz="584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aebg.cccco.edu/Home" TargetMode="External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mailto:tap@aebg.org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6411" y="2683042"/>
            <a:ext cx="128483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AEBG 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CFAD Webinar</a:t>
            </a:r>
          </a:p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2017-18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800" dirty="0" smtClean="0">
                <a:solidFill>
                  <a:schemeClr val="bg1"/>
                </a:solidFill>
              </a:rPr>
              <a:t>March 9, 2018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3303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90" y="1966587"/>
            <a:ext cx="12657256" cy="683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0028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9" y="2868460"/>
            <a:ext cx="12832549" cy="5173249"/>
          </a:xfrm>
          <a:prstGeom prst="rect">
            <a:avLst/>
          </a:prstGeom>
        </p:spPr>
      </p:pic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0876" y="1915372"/>
            <a:ext cx="11996737" cy="852880"/>
          </a:xfrm>
        </p:spPr>
        <p:txBody>
          <a:bodyPr/>
          <a:lstStyle/>
          <a:p>
            <a:r>
              <a:rPr lang="en-US" dirty="0" smtClean="0"/>
              <a:t>Fiscal Declaration Section</a:t>
            </a:r>
          </a:p>
        </p:txBody>
      </p:sp>
    </p:spTree>
    <p:extLst>
      <p:ext uri="{BB962C8B-B14F-4D97-AF65-F5344CB8AC3E}">
        <p14:creationId xmlns:p14="http://schemas.microsoft.com/office/powerpoint/2010/main" val="31482033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25468" y="3519813"/>
            <a:ext cx="12599265" cy="5260932"/>
          </a:xfrm>
          <a:prstGeom prst="rect">
            <a:avLst/>
          </a:prstGeom>
        </p:spPr>
      </p:pic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0876" y="1915372"/>
            <a:ext cx="11996737" cy="1416552"/>
          </a:xfrm>
        </p:spPr>
        <p:txBody>
          <a:bodyPr/>
          <a:lstStyle/>
          <a:p>
            <a:r>
              <a:rPr lang="en-US" sz="4000" dirty="0" smtClean="0"/>
              <a:t>Selecting Yes for Fiscal Declaration </a:t>
            </a:r>
          </a:p>
          <a:p>
            <a:r>
              <a:rPr lang="en-US" sz="4000" dirty="0" smtClean="0"/>
              <a:t>(continues with current disbursement method)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652266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0876" y="1827689"/>
            <a:ext cx="11996737" cy="1378974"/>
          </a:xfrm>
        </p:spPr>
        <p:txBody>
          <a:bodyPr/>
          <a:lstStyle/>
          <a:p>
            <a:r>
              <a:rPr lang="en-US" sz="4000" dirty="0" smtClean="0"/>
              <a:t>Selecting No for Fiscal Declaration</a:t>
            </a:r>
          </a:p>
          <a:p>
            <a:r>
              <a:rPr lang="en-US" sz="4000" dirty="0" smtClean="0"/>
              <a:t>(changes disbursement method)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10401" y="3294345"/>
            <a:ext cx="12648414" cy="533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7645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37994" y="3185369"/>
            <a:ext cx="12588658" cy="5708110"/>
          </a:xfrm>
          <a:prstGeom prst="rect">
            <a:avLst/>
          </a:prstGeom>
        </p:spPr>
      </p:pic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0876" y="1806395"/>
            <a:ext cx="11996737" cy="1378974"/>
          </a:xfrm>
        </p:spPr>
        <p:txBody>
          <a:bodyPr/>
          <a:lstStyle/>
          <a:p>
            <a:r>
              <a:rPr lang="en-US" sz="4000" dirty="0" smtClean="0"/>
              <a:t>Selecting No for Fiscal Declaration</a:t>
            </a:r>
          </a:p>
          <a:p>
            <a:r>
              <a:rPr lang="en-US" sz="4000" dirty="0" smtClean="0"/>
              <a:t>(changes disbursement method)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463282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0876" y="1915372"/>
            <a:ext cx="11996737" cy="852880"/>
          </a:xfrm>
        </p:spPr>
        <p:txBody>
          <a:bodyPr/>
          <a:lstStyle/>
          <a:p>
            <a:r>
              <a:rPr lang="en-US" dirty="0" smtClean="0"/>
              <a:t>Agencies and Certifiers Section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876" y="2768252"/>
            <a:ext cx="12313085" cy="608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494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0876" y="1915371"/>
            <a:ext cx="11996737" cy="890459"/>
          </a:xfrm>
        </p:spPr>
        <p:txBody>
          <a:bodyPr/>
          <a:lstStyle/>
          <a:p>
            <a:r>
              <a:rPr lang="en-US" dirty="0" smtClean="0"/>
              <a:t>Adding and Removing Certifiers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5" y="3287169"/>
            <a:ext cx="12870175" cy="278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970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0876" y="1852741"/>
            <a:ext cx="11996737" cy="890459"/>
          </a:xfrm>
        </p:spPr>
        <p:txBody>
          <a:bodyPr/>
          <a:lstStyle/>
          <a:p>
            <a:r>
              <a:rPr lang="en-US" sz="4000" dirty="0" smtClean="0"/>
              <a:t>Adding Certifiers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86" y="2567064"/>
            <a:ext cx="12645092" cy="622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61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0876" y="1852741"/>
            <a:ext cx="11996737" cy="890459"/>
          </a:xfrm>
        </p:spPr>
        <p:txBody>
          <a:bodyPr/>
          <a:lstStyle/>
          <a:p>
            <a:r>
              <a:rPr lang="en-US" sz="4000" dirty="0" smtClean="0"/>
              <a:t>Adding Certifiers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38" y="2554199"/>
            <a:ext cx="12726444" cy="635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62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26419" y="2768252"/>
            <a:ext cx="12637603" cy="6112701"/>
          </a:xfrm>
          <a:prstGeom prst="rect">
            <a:avLst/>
          </a:prstGeom>
        </p:spPr>
      </p:pic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0876" y="1915372"/>
            <a:ext cx="11996737" cy="852880"/>
          </a:xfrm>
        </p:spPr>
        <p:txBody>
          <a:bodyPr/>
          <a:lstStyle/>
          <a:p>
            <a:r>
              <a:rPr lang="en-US" dirty="0" smtClean="0"/>
              <a:t>Member Allocations Section</a:t>
            </a:r>
          </a:p>
        </p:txBody>
      </p:sp>
    </p:spTree>
    <p:extLst>
      <p:ext uri="{BB962C8B-B14F-4D97-AF65-F5344CB8AC3E}">
        <p14:creationId xmlns:p14="http://schemas.microsoft.com/office/powerpoint/2010/main" val="31016437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901148" y="2773063"/>
            <a:ext cx="11343861" cy="63610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487672" indent="-487672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551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1056623" indent="-406394" algn="l" defTabSz="13004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982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13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44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44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4400" dirty="0" smtClean="0">
                <a:solidFill>
                  <a:sysClr val="windowText" lastClr="000000"/>
                </a:solidFill>
                <a:latin typeface="+mn-lt"/>
              </a:rPr>
              <a:t>18-19 AEBG Allocation Process</a:t>
            </a:r>
          </a:p>
          <a:p>
            <a:pPr lvl="0">
              <a:defRPr/>
            </a:pPr>
            <a:r>
              <a:rPr lang="en-US" sz="4400" dirty="0" smtClean="0">
                <a:solidFill>
                  <a:sysClr val="windowText" lastClr="000000"/>
                </a:solidFill>
                <a:latin typeface="+mn-lt"/>
              </a:rPr>
              <a:t>CFAD Timeline</a:t>
            </a:r>
          </a:p>
          <a:p>
            <a:pPr lvl="0">
              <a:defRPr/>
            </a:pPr>
            <a:r>
              <a:rPr lang="en-US" sz="4400" dirty="0" smtClean="0">
                <a:solidFill>
                  <a:sysClr val="windowText" lastClr="000000"/>
                </a:solidFill>
                <a:latin typeface="+mn-lt"/>
              </a:rPr>
              <a:t>Allocation Options</a:t>
            </a:r>
            <a:endParaRPr lang="en-US" sz="4400" dirty="0">
              <a:solidFill>
                <a:sysClr val="windowText" lastClr="000000"/>
              </a:solidFill>
              <a:latin typeface="+mn-lt"/>
            </a:endParaRPr>
          </a:p>
          <a:p>
            <a:pPr lvl="0">
              <a:defRPr/>
            </a:pPr>
            <a:r>
              <a:rPr lang="en-US" sz="4400" dirty="0" smtClean="0">
                <a:solidFill>
                  <a:sysClr val="windowText" lastClr="000000"/>
                </a:solidFill>
                <a:latin typeface="+mn-lt"/>
              </a:rPr>
              <a:t>CFAD Deliverables</a:t>
            </a:r>
          </a:p>
          <a:p>
            <a:pPr lvl="0">
              <a:defRPr/>
            </a:pPr>
            <a:r>
              <a:rPr lang="en-US" sz="4400" dirty="0" smtClean="0">
                <a:solidFill>
                  <a:sysClr val="windowText" lastClr="000000"/>
                </a:solidFill>
                <a:latin typeface="+mn-lt"/>
              </a:rPr>
              <a:t>CFAD Amendments</a:t>
            </a:r>
          </a:p>
          <a:p>
            <a:pPr lvl="0">
              <a:defRPr/>
            </a:pPr>
            <a:r>
              <a:rPr lang="en-US" sz="4400" dirty="0" smtClean="0">
                <a:solidFill>
                  <a:sysClr val="windowText" lastClr="000000"/>
                </a:solidFill>
                <a:latin typeface="+mn-lt"/>
              </a:rPr>
              <a:t>NOVA AEBG - Step by Step – screen shots</a:t>
            </a:r>
          </a:p>
          <a:p>
            <a:pPr lvl="0">
              <a:defRPr/>
            </a:pPr>
            <a:r>
              <a:rPr lang="en-US" sz="4400" dirty="0" smtClean="0">
                <a:solidFill>
                  <a:sysClr val="windowText" lastClr="000000"/>
                </a:solidFill>
                <a:latin typeface="+mn-lt"/>
              </a:rPr>
              <a:t>NOVA tips for beginners</a:t>
            </a:r>
            <a:endParaRPr lang="en-US" sz="4400" dirty="0">
              <a:solidFill>
                <a:sysClr val="windowText" lastClr="000000"/>
              </a:solidFill>
              <a:latin typeface="+mn-lt"/>
            </a:endParaRPr>
          </a:p>
          <a:p>
            <a:pPr>
              <a:defRPr/>
            </a:pPr>
            <a:r>
              <a:rPr lang="en-US" sz="4400" dirty="0" smtClean="0">
                <a:solidFill>
                  <a:sysClr val="windowText" lastClr="000000"/>
                </a:solidFill>
                <a:latin typeface="+mn-lt"/>
              </a:rPr>
              <a:t>NOVA AEBG expense reporting &amp; due dates</a:t>
            </a:r>
          </a:p>
          <a:p>
            <a:pPr>
              <a:defRPr/>
            </a:pPr>
            <a:r>
              <a:rPr lang="en-US" sz="4400" dirty="0" smtClean="0">
                <a:solidFill>
                  <a:sysClr val="windowText" lastClr="000000"/>
                </a:solidFill>
                <a:latin typeface="+mn-lt"/>
              </a:rPr>
              <a:t>Open Discussion</a:t>
            </a:r>
          </a:p>
          <a:p>
            <a:pPr>
              <a:defRPr/>
            </a:pPr>
            <a:endParaRPr lang="en-US" sz="4800" dirty="0">
              <a:solidFill>
                <a:sysClr val="windowText" lastClr="000000"/>
              </a:solidFill>
            </a:endParaRPr>
          </a:p>
          <a:p>
            <a:pPr marL="0" lvl="0" indent="0">
              <a:buNone/>
              <a:defRPr/>
            </a:pPr>
            <a:endParaRPr lang="en-US" sz="4000" dirty="0">
              <a:solidFill>
                <a:sysClr val="windowText" lastClr="000000"/>
              </a:solidFill>
            </a:endParaRPr>
          </a:p>
          <a:p>
            <a:pPr marL="0" lvl="0" indent="0">
              <a:buNone/>
              <a:defRPr/>
            </a:pPr>
            <a:endParaRPr lang="en-US" sz="400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endParaRPr lang="en-US" sz="400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endParaRPr lang="en-US" sz="400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endParaRPr lang="en-US" sz="3200" dirty="0">
              <a:solidFill>
                <a:sysClr val="windowText" lastClr="000000"/>
              </a:solidFill>
            </a:endParaRPr>
          </a:p>
          <a:p>
            <a:pPr marL="487672" marR="0" lvl="0" indent="-487672" algn="l" defTabSz="13004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551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6310208-E609-48F3-88EB-3E2C3BBF9B83}"/>
              </a:ext>
            </a:extLst>
          </p:cNvPr>
          <p:cNvSpPr txBox="1"/>
          <p:nvPr/>
        </p:nvSpPr>
        <p:spPr>
          <a:xfrm>
            <a:off x="551543" y="1901974"/>
            <a:ext cx="10914743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Agenda</a:t>
            </a:r>
            <a:endParaRPr kumimoji="0" lang="en-US" sz="4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733183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0876" y="1915372"/>
            <a:ext cx="11996737" cy="852880"/>
          </a:xfrm>
        </p:spPr>
        <p:txBody>
          <a:bodyPr/>
          <a:lstStyle/>
          <a:p>
            <a:r>
              <a:rPr lang="en-US" dirty="0" smtClean="0"/>
              <a:t>Member Allocations Section</a:t>
            </a:r>
          </a:p>
        </p:txBody>
      </p:sp>
      <p:pic>
        <p:nvPicPr>
          <p:cNvPr id="1027" name="890C3F1C-DB84-4D4A-90BA-DEA4DFD9432E" descr="B7E2BD1E-879D-44C2-B5D0-B63270804986@of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33" y="2885748"/>
            <a:ext cx="12566309" cy="576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6403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0876" y="1915372"/>
            <a:ext cx="11996737" cy="852880"/>
          </a:xfrm>
        </p:spPr>
        <p:txBody>
          <a:bodyPr/>
          <a:lstStyle/>
          <a:p>
            <a:r>
              <a:rPr lang="en-US" dirty="0" smtClean="0"/>
              <a:t>Member Allocations Section</a:t>
            </a:r>
          </a:p>
        </p:txBody>
      </p:sp>
      <p:pic>
        <p:nvPicPr>
          <p:cNvPr id="2050" name="C7DE0C6E-C4F8-46DD-86E3-266BF52EC06A" descr="268099CF-C24D-4C89-9E01-FD15426DEC08@of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97" y="2768252"/>
            <a:ext cx="12765771" cy="606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0627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0876" y="1915372"/>
            <a:ext cx="11996737" cy="852880"/>
          </a:xfrm>
        </p:spPr>
        <p:txBody>
          <a:bodyPr/>
          <a:lstStyle/>
          <a:p>
            <a:r>
              <a:rPr lang="en-US" dirty="0" smtClean="0"/>
              <a:t>Member Allocations Section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38" y="2768252"/>
            <a:ext cx="12729917" cy="601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365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0876" y="1815164"/>
            <a:ext cx="11996737" cy="852880"/>
          </a:xfrm>
        </p:spPr>
        <p:txBody>
          <a:bodyPr/>
          <a:lstStyle/>
          <a:p>
            <a:r>
              <a:rPr lang="en-US" dirty="0" smtClean="0"/>
              <a:t>Preview and Submit Section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64" y="2768251"/>
            <a:ext cx="12693067" cy="608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978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0876" y="1815164"/>
            <a:ext cx="11996737" cy="852880"/>
          </a:xfrm>
        </p:spPr>
        <p:txBody>
          <a:bodyPr/>
          <a:lstStyle/>
          <a:p>
            <a:r>
              <a:rPr lang="en-US" dirty="0" smtClean="0"/>
              <a:t>Preview and Submit Section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88" y="2668043"/>
            <a:ext cx="12817882" cy="606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647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0876" y="1815164"/>
            <a:ext cx="11996737" cy="852880"/>
          </a:xfrm>
        </p:spPr>
        <p:txBody>
          <a:bodyPr/>
          <a:lstStyle/>
          <a:p>
            <a:r>
              <a:rPr lang="en-US" dirty="0" smtClean="0"/>
              <a:t>Preview and Submit Section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87" y="3089473"/>
            <a:ext cx="12750395" cy="521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553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0876" y="1815164"/>
            <a:ext cx="11996737" cy="852880"/>
          </a:xfrm>
        </p:spPr>
        <p:txBody>
          <a:bodyPr/>
          <a:lstStyle/>
          <a:p>
            <a:r>
              <a:rPr lang="en-US" dirty="0" smtClean="0"/>
              <a:t>Member Review and Approval Process</a:t>
            </a:r>
          </a:p>
        </p:txBody>
      </p:sp>
      <p:pic>
        <p:nvPicPr>
          <p:cNvPr id="3074" name="37590A40-A974-4539-96B1-8FBDAE5918C7" descr="E820C09B-900B-477F-9E25-5F444ADEECBF@of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32" y="2885749"/>
            <a:ext cx="12616068" cy="583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758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0874" y="1765059"/>
            <a:ext cx="11996737" cy="852880"/>
          </a:xfrm>
        </p:spPr>
        <p:txBody>
          <a:bodyPr/>
          <a:lstStyle/>
          <a:p>
            <a:r>
              <a:rPr lang="en-US" sz="4000" dirty="0" smtClean="0"/>
              <a:t>Member Review and Approval Process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46" y="2975302"/>
            <a:ext cx="12763236" cy="590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650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0874" y="1765059"/>
            <a:ext cx="11996737" cy="852880"/>
          </a:xfrm>
        </p:spPr>
        <p:txBody>
          <a:bodyPr/>
          <a:lstStyle/>
          <a:p>
            <a:r>
              <a:rPr lang="en-US" sz="4000" dirty="0" smtClean="0"/>
              <a:t>Member Rejection of CFAD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38" y="2617939"/>
            <a:ext cx="12708024" cy="598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143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09" y="2780777"/>
            <a:ext cx="12778485" cy="5998444"/>
          </a:xfrm>
          <a:prstGeom prst="rect">
            <a:avLst/>
          </a:prstGeom>
        </p:spPr>
      </p:pic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0874" y="1765059"/>
            <a:ext cx="11996737" cy="852880"/>
          </a:xfrm>
        </p:spPr>
        <p:txBody>
          <a:bodyPr/>
          <a:lstStyle/>
          <a:p>
            <a:r>
              <a:rPr lang="en-US" sz="4000" dirty="0" smtClean="0"/>
              <a:t>Member Review and Approval Process</a:t>
            </a:r>
          </a:p>
        </p:txBody>
      </p:sp>
    </p:spTree>
    <p:extLst>
      <p:ext uri="{BB962C8B-B14F-4D97-AF65-F5344CB8AC3E}">
        <p14:creationId xmlns:p14="http://schemas.microsoft.com/office/powerpoint/2010/main" val="22496920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5824" y="1714955"/>
            <a:ext cx="11996737" cy="953089"/>
          </a:xfrm>
        </p:spPr>
        <p:txBody>
          <a:bodyPr/>
          <a:lstStyle/>
          <a:p>
            <a:r>
              <a:rPr lang="en-US" dirty="0" smtClean="0"/>
              <a:t>18-19 AEBG Allocation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97565" y="2668044"/>
            <a:ext cx="11964298" cy="6147343"/>
          </a:xfrm>
        </p:spPr>
        <p:txBody>
          <a:bodyPr/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January – Governor’s Budget is Released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February – AEBG Preliminary Allocation are released at the consortium level (includes COLA)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March-April – consortium members have public meetings (Brown Act) to discuss 18-19 allocation of funds.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May 2 – CFADs are due in NOVA.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June – Legislative approval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July 1 – Governor signs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August – schedules are send to State Controllers for disbursement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 algn="l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695818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0874" y="1765059"/>
            <a:ext cx="11996737" cy="852880"/>
          </a:xfrm>
        </p:spPr>
        <p:txBody>
          <a:bodyPr/>
          <a:lstStyle/>
          <a:p>
            <a:r>
              <a:rPr lang="en-US" sz="4000" dirty="0" smtClean="0"/>
              <a:t>Member Review and Approval Process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98" y="2617939"/>
            <a:ext cx="12499887" cy="615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350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0874" y="1765059"/>
            <a:ext cx="11996737" cy="652464"/>
          </a:xfrm>
        </p:spPr>
        <p:txBody>
          <a:bodyPr/>
          <a:lstStyle/>
          <a:p>
            <a:r>
              <a:rPr lang="en-US" sz="4000" dirty="0" smtClean="0"/>
              <a:t>Member Review and Approval Process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95" y="2417523"/>
            <a:ext cx="12388241" cy="129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95" y="4008330"/>
            <a:ext cx="12388241" cy="459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496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5824" y="1714955"/>
            <a:ext cx="11996737" cy="1054749"/>
          </a:xfrm>
        </p:spPr>
        <p:txBody>
          <a:bodyPr/>
          <a:lstStyle/>
          <a:p>
            <a:r>
              <a:rPr lang="en-US" dirty="0" smtClean="0"/>
              <a:t>NOVA Expense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97565" y="2918564"/>
            <a:ext cx="12351026" cy="6087650"/>
          </a:xfrm>
        </p:spPr>
        <p:txBody>
          <a:bodyPr/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Currently working on programming.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Member expenses reports &amp; budget changes – Q1, Q2, &amp; Q3 – all due by June 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 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Consortium will approve by June 30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Members can make budget changes during the expense reporting process (15% threshold).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Targets – 60% of 16-17 carry-over and 17-18 new funds must be spent by Q4.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Failure to meet targets will result in a corrective action plan.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 algn="l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28785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3"/>
          <p:cNvSpPr>
            <a:spLocks noGrp="1" noChangeArrowheads="1"/>
          </p:cNvSpPr>
          <p:nvPr>
            <p:ph sz="quarter" idx="11"/>
          </p:nvPr>
        </p:nvSpPr>
        <p:spPr>
          <a:xfrm>
            <a:off x="114300" y="1724025"/>
            <a:ext cx="12409004" cy="6757366"/>
          </a:xfrm>
        </p:spPr>
        <p:txBody>
          <a:bodyPr/>
          <a:lstStyle/>
          <a:p>
            <a:pPr algn="l" eaLnBrk="1" hangingPunct="1"/>
            <a:r>
              <a:rPr lang="en-US" sz="4000" dirty="0" smtClean="0">
                <a:solidFill>
                  <a:schemeClr val="tx1"/>
                </a:solidFill>
              </a:rPr>
              <a:t>Consortium Administrative Function</a:t>
            </a:r>
            <a:endParaRPr lang="en-US" sz="3982" dirty="0">
              <a:solidFill>
                <a:schemeClr val="tx1"/>
              </a:solidFill>
            </a:endParaRPr>
          </a:p>
          <a:p>
            <a:pPr marL="571500" indent="-571500" algn="l" eaLnBrk="1" hangingPunct="1">
              <a:buFont typeface="Arial" panose="020B0604020202020204" pitchFamily="34" charset="0"/>
              <a:buChar char="•"/>
            </a:pPr>
            <a:endParaRPr lang="en-US" sz="3982" dirty="0" smtClean="0">
              <a:solidFill>
                <a:schemeClr val="tx1"/>
              </a:solidFill>
            </a:endParaRPr>
          </a:p>
          <a:p>
            <a:pPr marL="571500" indent="-571500" algn="l" eaLnBrk="1" hangingPunct="1">
              <a:buFont typeface="Arial" panose="020B0604020202020204" pitchFamily="34" charset="0"/>
              <a:buChar char="•"/>
            </a:pPr>
            <a:r>
              <a:rPr lang="en-US" sz="3982" dirty="0" smtClean="0">
                <a:solidFill>
                  <a:schemeClr val="tx1"/>
                </a:solidFill>
              </a:rPr>
              <a:t>Consortia oversight is required of member’s budgets &amp; expenditure reporting as it pertains to the 3 year and annual plans.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</a:pPr>
            <a:r>
              <a:rPr lang="en-US" sz="3982" dirty="0" smtClean="0">
                <a:solidFill>
                  <a:schemeClr val="tx1"/>
                </a:solidFill>
              </a:rPr>
              <a:t>Consortia may use up to 5% administrative cap to pay for the oversight activities.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</a:pPr>
            <a:r>
              <a:rPr lang="en-US" sz="3982" dirty="0" smtClean="0">
                <a:solidFill>
                  <a:schemeClr val="tx1"/>
                </a:solidFill>
              </a:rPr>
              <a:t>Applies to fiscal agent and direct funded consortia.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982" dirty="0" smtClean="0">
                <a:solidFill>
                  <a:schemeClr val="tx1"/>
                </a:solidFill>
              </a:rPr>
              <a:t>Oversight option must be agreed to and approved by consortium membership.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</a:pPr>
            <a:endParaRPr lang="en-US" sz="3982" dirty="0" smtClean="0">
              <a:solidFill>
                <a:schemeClr val="tx1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982" dirty="0" smtClean="0">
              <a:solidFill>
                <a:schemeClr val="tx1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982" dirty="0">
              <a:solidFill>
                <a:schemeClr val="tx1"/>
              </a:solidFill>
            </a:endParaRPr>
          </a:p>
        </p:txBody>
      </p:sp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BD813-23E7-48BD-981D-15E028E72980}" type="slidenum">
              <a:rPr lang="en-US" smtClean="0">
                <a:latin typeface="Arial" pitchFamily="34" charset="0"/>
              </a:rPr>
              <a:pPr>
                <a:defRPr/>
              </a:pPr>
              <a:t>33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372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3"/>
          <p:cNvSpPr>
            <a:spLocks noGrp="1" noChangeArrowheads="1"/>
          </p:cNvSpPr>
          <p:nvPr>
            <p:ph sz="quarter" idx="11"/>
          </p:nvPr>
        </p:nvSpPr>
        <p:spPr>
          <a:xfrm>
            <a:off x="114300" y="1724025"/>
            <a:ext cx="12409004" cy="7316788"/>
          </a:xfrm>
        </p:spPr>
        <p:txBody>
          <a:bodyPr/>
          <a:lstStyle/>
          <a:p>
            <a:pPr algn="l" eaLnBrk="1" hangingPunct="1"/>
            <a:r>
              <a:rPr lang="en-US" sz="4000" dirty="0" smtClean="0">
                <a:solidFill>
                  <a:schemeClr val="tx1"/>
                </a:solidFill>
              </a:rPr>
              <a:t>Consortium Oversight Consists of an </a:t>
            </a:r>
            <a:r>
              <a:rPr lang="en-US" sz="4000" b="1" dirty="0" smtClean="0">
                <a:solidFill>
                  <a:schemeClr val="tx1"/>
                </a:solidFill>
              </a:rPr>
              <a:t>assessment</a:t>
            </a:r>
            <a:r>
              <a:rPr lang="en-US" sz="4000" dirty="0" smtClean="0">
                <a:solidFill>
                  <a:schemeClr val="tx1"/>
                </a:solidFill>
              </a:rPr>
              <a:t> of each member:</a:t>
            </a:r>
          </a:p>
          <a:p>
            <a:pPr algn="l" eaLnBrk="1" hangingPunct="1"/>
            <a:endParaRPr lang="en-US" sz="3982" dirty="0" smtClean="0">
              <a:solidFill>
                <a:schemeClr val="tx1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Assessment of the member’s ability to meet the AEBG requirements.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Review general assurances (basic member requirements) signed off by each member as part of the annual plan process.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Review bylaws, charters, and governance for additional member requirements.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chemeClr val="tx1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982" dirty="0" smtClean="0">
              <a:solidFill>
                <a:schemeClr val="tx1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982" dirty="0">
              <a:solidFill>
                <a:schemeClr val="tx1"/>
              </a:solidFill>
            </a:endParaRPr>
          </a:p>
        </p:txBody>
      </p:sp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BD813-23E7-48BD-981D-15E028E72980}" type="slidenum">
              <a:rPr lang="en-US" smtClean="0">
                <a:latin typeface="Arial" pitchFamily="34" charset="0"/>
              </a:rPr>
              <a:pPr>
                <a:defRPr/>
              </a:pPr>
              <a:t>34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7968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3"/>
          <p:cNvSpPr>
            <a:spLocks noGrp="1" noChangeArrowheads="1"/>
          </p:cNvSpPr>
          <p:nvPr>
            <p:ph sz="quarter" idx="11"/>
          </p:nvPr>
        </p:nvSpPr>
        <p:spPr>
          <a:xfrm>
            <a:off x="114299" y="1724025"/>
            <a:ext cx="12621039" cy="7316788"/>
          </a:xfrm>
        </p:spPr>
        <p:txBody>
          <a:bodyPr/>
          <a:lstStyle/>
          <a:p>
            <a:pPr algn="l" eaLnBrk="1" hangingPunct="1"/>
            <a:r>
              <a:rPr lang="en-US" sz="4000" dirty="0" smtClean="0">
                <a:solidFill>
                  <a:schemeClr val="tx1"/>
                </a:solidFill>
              </a:rPr>
              <a:t>Consortium Oversight Consists of an </a:t>
            </a:r>
            <a:r>
              <a:rPr lang="en-US" sz="4000" b="1" dirty="0" smtClean="0">
                <a:solidFill>
                  <a:schemeClr val="tx1"/>
                </a:solidFill>
              </a:rPr>
              <a:t>evaluation</a:t>
            </a:r>
            <a:r>
              <a:rPr lang="en-US" sz="4000" dirty="0" smtClean="0">
                <a:solidFill>
                  <a:schemeClr val="tx1"/>
                </a:solidFill>
              </a:rPr>
              <a:t> of each member:</a:t>
            </a:r>
          </a:p>
          <a:p>
            <a:pPr algn="l" eaLnBrk="1" hangingPunct="1"/>
            <a:endParaRPr lang="en-US" sz="3982" dirty="0" smtClean="0">
              <a:solidFill>
                <a:schemeClr val="tx1"/>
              </a:solidFill>
            </a:endParaRPr>
          </a:p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Using the 3 year plan, annual plan, AEBG student data, and other resources available– evaluate the following:</a:t>
            </a:r>
          </a:p>
          <a:p>
            <a:pPr algn="l"/>
            <a:endParaRPr lang="en-US" sz="3600" dirty="0" smtClean="0">
              <a:solidFill>
                <a:schemeClr val="tx1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Evaluation of program needs as identified to meet the needs of the community (needs based)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Evaluation of current levels &amp; types of services (enrollment, outcomes)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Evaluation of funds provided to members (cost effective)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Evaluation of member effectiveness (overall effectiveness)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  <a:p>
            <a:pPr algn="l"/>
            <a:endParaRPr lang="en-US" sz="2800" dirty="0" smtClean="0">
              <a:solidFill>
                <a:schemeClr val="tx1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982" dirty="0">
              <a:solidFill>
                <a:schemeClr val="tx1"/>
              </a:solidFill>
            </a:endParaRPr>
          </a:p>
        </p:txBody>
      </p:sp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BD813-23E7-48BD-981D-15E028E72980}" type="slidenum">
              <a:rPr lang="en-US" smtClean="0">
                <a:latin typeface="Arial" pitchFamily="34" charset="0"/>
              </a:rPr>
              <a:pPr>
                <a:defRPr/>
              </a:pPr>
              <a:t>35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1909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3"/>
          <p:cNvSpPr>
            <a:spLocks noGrp="1" noChangeArrowheads="1"/>
          </p:cNvSpPr>
          <p:nvPr>
            <p:ph sz="quarter" idx="11"/>
          </p:nvPr>
        </p:nvSpPr>
        <p:spPr>
          <a:xfrm>
            <a:off x="114300" y="1724025"/>
            <a:ext cx="12409004" cy="7316788"/>
          </a:xfrm>
        </p:spPr>
        <p:txBody>
          <a:bodyPr/>
          <a:lstStyle/>
          <a:p>
            <a:pPr algn="l" eaLnBrk="1" hangingPunct="1"/>
            <a:r>
              <a:rPr lang="en-US" sz="4000" dirty="0" smtClean="0">
                <a:solidFill>
                  <a:schemeClr val="tx1"/>
                </a:solidFill>
              </a:rPr>
              <a:t>Questions to ask…..</a:t>
            </a:r>
            <a:endParaRPr lang="en-US" sz="4000" dirty="0">
              <a:solidFill>
                <a:schemeClr val="tx1"/>
              </a:solidFill>
            </a:endParaRPr>
          </a:p>
          <a:p>
            <a:pPr algn="l" eaLnBrk="1" hangingPunct="1"/>
            <a:endParaRPr lang="en-US" sz="3600" dirty="0" smtClean="0">
              <a:solidFill>
                <a:schemeClr val="tx1"/>
              </a:solidFill>
            </a:endParaRPr>
          </a:p>
          <a:p>
            <a:pPr marL="571500" lvl="2" indent="-571500" algn="l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How do you know your member is being effective?</a:t>
            </a:r>
          </a:p>
          <a:p>
            <a:pPr marL="571500" lvl="2" indent="-571500" algn="l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How do you know your member is making a difference?</a:t>
            </a:r>
          </a:p>
          <a:p>
            <a:pPr marL="571500" lvl="2" indent="-571500" algn="l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How do you know your member is doing what they said they would do?</a:t>
            </a:r>
          </a:p>
          <a:p>
            <a:pPr marL="571500" lvl="2" indent="-571500" algn="l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How do you </a:t>
            </a:r>
            <a:r>
              <a:rPr lang="en-US" sz="3600" dirty="0">
                <a:solidFill>
                  <a:schemeClr val="tx1"/>
                </a:solidFill>
              </a:rPr>
              <a:t>know that </a:t>
            </a:r>
            <a:r>
              <a:rPr lang="en-US" sz="3600" dirty="0" smtClean="0">
                <a:solidFill>
                  <a:schemeClr val="tx1"/>
                </a:solidFill>
              </a:rPr>
              <a:t>your member’s actions are addressing </a:t>
            </a:r>
            <a:r>
              <a:rPr lang="en-US" sz="3600" dirty="0">
                <a:solidFill>
                  <a:schemeClr val="tx1"/>
                </a:solidFill>
              </a:rPr>
              <a:t>those educational </a:t>
            </a:r>
            <a:r>
              <a:rPr lang="en-US" sz="3600" dirty="0" smtClean="0">
                <a:solidFill>
                  <a:schemeClr val="tx1"/>
                </a:solidFill>
              </a:rPr>
              <a:t>needs?</a:t>
            </a:r>
          </a:p>
          <a:p>
            <a:pPr marL="571500" lvl="2" indent="-571500" algn="l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How do you know your member is meeting any enrollment or outcome targets agreed upon within the consortium?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chemeClr val="tx1"/>
              </a:solidFill>
            </a:endParaRPr>
          </a:p>
          <a:p>
            <a:pPr algn="l"/>
            <a:endParaRPr lang="en-US" sz="3600" dirty="0" smtClean="0">
              <a:solidFill>
                <a:schemeClr val="tx1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BD813-23E7-48BD-981D-15E028E72980}" type="slidenum">
              <a:rPr lang="en-US" smtClean="0">
                <a:latin typeface="Arial" pitchFamily="34" charset="0"/>
              </a:rPr>
              <a:pPr>
                <a:defRPr/>
              </a:pPr>
              <a:t>36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2849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5824" y="1714955"/>
            <a:ext cx="11996737" cy="1054749"/>
          </a:xfrm>
        </p:spPr>
        <p:txBody>
          <a:bodyPr/>
          <a:lstStyle/>
          <a:p>
            <a:r>
              <a:rPr lang="en-US" dirty="0" smtClean="0"/>
              <a:t>NOVA Due Dates- 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97565" y="2769704"/>
            <a:ext cx="12351026" cy="6045684"/>
          </a:xfrm>
        </p:spPr>
        <p:txBody>
          <a:bodyPr/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June 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 - Member expenses reports &amp; budget changes due – Q1, Q2, &amp; Q3.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August 15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- 18-19 Annual plans due in NOVA.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September 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 - Member end of the year Financial Reports due. (Consortium certification by 9/30)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September 30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- 18-19 Member work plans &amp; budgets due. (Consortium certification by 10/31)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December 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 – Q1 (18-19) expenses due by member (Consortium certification by 12/31).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 algn="l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97423765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en-US" sz="4400" u="sng" dirty="0" smtClean="0">
                <a:solidFill>
                  <a:schemeClr val="accent5"/>
                </a:solidFill>
              </a:rPr>
              <a:t>AEBG Web Site</a:t>
            </a:r>
            <a:endParaRPr lang="en-US" sz="4400" u="sng" dirty="0">
              <a:solidFill>
                <a:schemeClr val="accent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006" y="2713419"/>
            <a:ext cx="11903784" cy="32663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64378" y="6699973"/>
            <a:ext cx="721703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accent5"/>
                </a:solidFill>
                <a:hlinkClick r:id="rId3"/>
              </a:rPr>
              <a:t>http://</a:t>
            </a:r>
            <a:r>
              <a:rPr lang="en-US" sz="4400" dirty="0" smtClean="0">
                <a:solidFill>
                  <a:schemeClr val="accent5"/>
                </a:solidFill>
                <a:hlinkClick r:id="rId3"/>
              </a:rPr>
              <a:t>aebg.cccco.edu/Home</a:t>
            </a:r>
            <a:endParaRPr lang="en-US" sz="4400" dirty="0" smtClean="0">
              <a:solidFill>
                <a:schemeClr val="accent5"/>
              </a:solidFill>
            </a:endParaRPr>
          </a:p>
          <a:p>
            <a:endParaRPr lang="en-US" sz="4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257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en-US" b="1" u="sng" dirty="0" smtClean="0">
                <a:solidFill>
                  <a:schemeClr val="accent5"/>
                </a:solidFill>
              </a:rPr>
              <a:t>AEBG TAP</a:t>
            </a:r>
            <a:endParaRPr lang="en-US" b="1" u="sng" dirty="0">
              <a:solidFill>
                <a:schemeClr val="accent5"/>
              </a:solidFill>
            </a:endParaRP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l"/>
            <a:r>
              <a:rPr lang="en-US" sz="4400" dirty="0" smtClean="0"/>
              <a:t>The AEBG Technical Assistance Program (TAP) provides professional development resources for all AEBG agencies statewide.</a:t>
            </a:r>
          </a:p>
          <a:p>
            <a:pPr algn="l"/>
            <a:endParaRPr lang="en-US" sz="4400" dirty="0"/>
          </a:p>
          <a:p>
            <a:pPr algn="l"/>
            <a:r>
              <a:rPr lang="en-US" sz="4400" dirty="0" smtClean="0">
                <a:hlinkClick r:id="rId2"/>
              </a:rPr>
              <a:t>tap@aebg.org</a:t>
            </a:r>
            <a:endParaRPr lang="en-US" sz="4400" dirty="0" smtClean="0"/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660" y="6245113"/>
            <a:ext cx="7915244" cy="21776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871780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5824" y="1714955"/>
            <a:ext cx="11996737" cy="953089"/>
          </a:xfrm>
        </p:spPr>
        <p:txBody>
          <a:bodyPr/>
          <a:lstStyle/>
          <a:p>
            <a:r>
              <a:rPr lang="en-US" dirty="0" smtClean="0"/>
              <a:t>CFAD Timeline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97564" y="2555310"/>
            <a:ext cx="12353932" cy="6475956"/>
          </a:xfrm>
        </p:spPr>
        <p:txBody>
          <a:bodyPr/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3800" dirty="0" smtClean="0"/>
              <a:t>Review preliminary allocation amounts for 18-19 (totals).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3800" dirty="0" smtClean="0"/>
              <a:t>Set up public meetings for discussion of allocating funds.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3800" dirty="0" smtClean="0"/>
              <a:t>Get on the agenda </a:t>
            </a:r>
            <a:r>
              <a:rPr lang="en-US" sz="4000" dirty="0" smtClean="0"/>
              <a:t>for</a:t>
            </a:r>
            <a:r>
              <a:rPr lang="en-US" sz="3800" dirty="0" smtClean="0"/>
              <a:t> any local board approval.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3800" dirty="0" smtClean="0"/>
              <a:t>Give yourself plenty of time for members to certify the CFAD in NOVA.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3800" dirty="0" smtClean="0"/>
              <a:t>Get this all done by May 2, 2018.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3800" dirty="0" smtClean="0"/>
              <a:t>Failure to have CFAD certified by May 2, 2018 – will force the state to use prior year allocation percentages.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 algn="l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204689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5824" y="1714955"/>
            <a:ext cx="11996737" cy="953089"/>
          </a:xfrm>
        </p:spPr>
        <p:txBody>
          <a:bodyPr/>
          <a:lstStyle/>
          <a:p>
            <a:r>
              <a:rPr lang="en-US" dirty="0" smtClean="0"/>
              <a:t>Allocation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97565" y="2668044"/>
            <a:ext cx="11964298" cy="6147343"/>
          </a:xfrm>
        </p:spPr>
        <p:txBody>
          <a:bodyPr/>
          <a:lstStyle/>
          <a:p>
            <a:pPr algn="l"/>
            <a:r>
              <a:rPr lang="en-US" sz="4000" dirty="0" smtClean="0"/>
              <a:t>Allocations options for the COLA:</a:t>
            </a:r>
          </a:p>
          <a:p>
            <a:pPr algn="l"/>
            <a:endParaRPr lang="en-US" sz="3600" dirty="0"/>
          </a:p>
          <a:p>
            <a:pPr marL="857250" indent="-857250" algn="l">
              <a:buFont typeface="+mj-lt"/>
              <a:buAutoNum type="romanLcPeriod"/>
            </a:pPr>
            <a:r>
              <a:rPr lang="en-US" sz="3600" dirty="0" smtClean="0"/>
              <a:t>Across the board increase for all members.</a:t>
            </a:r>
          </a:p>
          <a:p>
            <a:pPr marL="857250" indent="-857250" algn="l">
              <a:buFont typeface="+mj-lt"/>
              <a:buAutoNum type="romanLcPeriod"/>
            </a:pPr>
            <a:r>
              <a:rPr lang="en-US" sz="3600" dirty="0" smtClean="0"/>
              <a:t>Allocation based on need in the community.</a:t>
            </a:r>
          </a:p>
          <a:p>
            <a:pPr marL="857250" indent="-857250" algn="l">
              <a:buFont typeface="+mj-lt"/>
              <a:buAutoNum type="romanLcPeriod"/>
            </a:pPr>
            <a:r>
              <a:rPr lang="en-US" sz="3600" dirty="0" smtClean="0"/>
              <a:t>Help fund new members.</a:t>
            </a:r>
          </a:p>
          <a:p>
            <a:pPr marL="857250" indent="-857250" algn="l">
              <a:buFont typeface="+mj-lt"/>
              <a:buAutoNum type="romanLcPeriod"/>
            </a:pPr>
            <a:r>
              <a:rPr lang="en-US" sz="3600" dirty="0" smtClean="0"/>
              <a:t>Reflect member carry over from prior year.</a:t>
            </a:r>
          </a:p>
          <a:p>
            <a:pPr marL="857250" indent="-857250" algn="l">
              <a:buFont typeface="+mj-lt"/>
              <a:buAutoNum type="romanLcPeriod"/>
            </a:pPr>
            <a:r>
              <a:rPr lang="en-US" sz="3600" dirty="0" smtClean="0"/>
              <a:t>Factor in any member reductions.</a:t>
            </a:r>
          </a:p>
          <a:p>
            <a:pPr marL="857250" indent="-857250" algn="l">
              <a:buFont typeface="+mj-lt"/>
              <a:buAutoNum type="romanLcPeriod"/>
            </a:pPr>
            <a:r>
              <a:rPr lang="en-US" sz="3600" dirty="0" smtClean="0"/>
              <a:t>Help fund next year projects that need resources.</a:t>
            </a:r>
          </a:p>
          <a:p>
            <a:pPr algn="l"/>
            <a:endParaRPr lang="en-US" sz="3600" dirty="0"/>
          </a:p>
          <a:p>
            <a:pPr algn="l"/>
            <a:r>
              <a:rPr lang="en-US" sz="3600" dirty="0" smtClean="0"/>
              <a:t>All options are acceptable – as long as it has 100% agreement by the consortium membership.</a:t>
            </a:r>
            <a:br>
              <a:rPr lang="en-US" sz="3600" dirty="0" smtClean="0"/>
            </a:br>
            <a:endParaRPr lang="en-US" sz="3600" dirty="0" smtClean="0"/>
          </a:p>
          <a:p>
            <a:pPr lvl="1" algn="l"/>
            <a:endParaRPr lang="en-US" sz="4000" dirty="0"/>
          </a:p>
          <a:p>
            <a:pPr lvl="1" algn="l"/>
            <a:endParaRPr lang="en-US" sz="4000" dirty="0" smtClean="0"/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 algn="l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488867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5824" y="1714955"/>
            <a:ext cx="11996737" cy="953089"/>
          </a:xfrm>
        </p:spPr>
        <p:txBody>
          <a:bodyPr/>
          <a:lstStyle/>
          <a:p>
            <a:r>
              <a:rPr lang="en-US" dirty="0" smtClean="0"/>
              <a:t>CFAD 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97565" y="2805830"/>
            <a:ext cx="11964298" cy="6009557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Creation </a:t>
            </a:r>
            <a:r>
              <a:rPr lang="en-US" sz="4000" dirty="0"/>
              <a:t>of the CFAD showing the 2018-19 distribution of funds to each member of the </a:t>
            </a:r>
            <a:r>
              <a:rPr lang="en-US" sz="4000" dirty="0" smtClean="0"/>
              <a:t>consortium.</a:t>
            </a:r>
            <a:endParaRPr lang="en-US" sz="40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A </a:t>
            </a:r>
            <a:r>
              <a:rPr lang="en-US" sz="4000" dirty="0"/>
              <a:t>narrative justifying how the planned allocations are consistent with the extended three-year </a:t>
            </a:r>
            <a:r>
              <a:rPr lang="en-US" sz="4000" dirty="0" smtClean="0"/>
              <a:t>plan.</a:t>
            </a:r>
            <a:endParaRPr lang="en-US" sz="40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Certification </a:t>
            </a:r>
            <a:r>
              <a:rPr lang="en-US" sz="4000" dirty="0"/>
              <a:t>by each member of the CFAD information in </a:t>
            </a:r>
            <a:r>
              <a:rPr lang="en-US" sz="4000" dirty="0" smtClean="0"/>
              <a:t>NOVA.</a:t>
            </a:r>
            <a:endParaRPr lang="en-US" sz="40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Designation </a:t>
            </a:r>
            <a:r>
              <a:rPr lang="en-US" sz="4000" dirty="0"/>
              <a:t>by the consortium of the fiscal structure for 2018-19 - fiscal agent or direct-funded.</a:t>
            </a:r>
          </a:p>
          <a:p>
            <a:pPr algn="l"/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  <a:p>
            <a:pPr lvl="1" algn="l"/>
            <a:endParaRPr lang="en-US" sz="4000" dirty="0"/>
          </a:p>
          <a:p>
            <a:pPr lvl="1" algn="l"/>
            <a:endParaRPr lang="en-US" sz="4000" dirty="0" smtClean="0"/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 algn="l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823457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5824" y="1714955"/>
            <a:ext cx="11996737" cy="953089"/>
          </a:xfrm>
        </p:spPr>
        <p:txBody>
          <a:bodyPr/>
          <a:lstStyle/>
          <a:p>
            <a:r>
              <a:rPr lang="en-US" dirty="0" smtClean="0"/>
              <a:t>CFAD Amendments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97565" y="2805830"/>
            <a:ext cx="11964298" cy="6009557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Should be called allocation amendments as the CFAD is only used for the beginning of each fiscal year to allocate funds.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Consortia may adjust and amend allocations throughout the program year.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Keep in mind – direct funded members must beware of cash flow issues during the 11 month state disbursement process (if they choose to make allocation amendments during this time).</a:t>
            </a:r>
            <a:endParaRPr lang="en-US" sz="4000" dirty="0"/>
          </a:p>
          <a:p>
            <a:pPr algn="l"/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  <a:p>
            <a:pPr lvl="1" algn="l"/>
            <a:endParaRPr lang="en-US" sz="4000" dirty="0"/>
          </a:p>
          <a:p>
            <a:pPr lvl="1" algn="l"/>
            <a:endParaRPr lang="en-US" sz="4000" dirty="0" smtClean="0"/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 algn="l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254870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651" y="1800731"/>
            <a:ext cx="9142935" cy="716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0882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60" y="1903957"/>
            <a:ext cx="12773274" cy="683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38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1" id="{D7EC5B69-16A0-412B-ABC8-A0499507A0AF}" vid="{6E4C4138-2140-4438-9A2C-123D12A425A0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4E7CC524621418951E798A26C1086" ma:contentTypeVersion="9" ma:contentTypeDescription="Create a new document." ma:contentTypeScope="" ma:versionID="2288787c61babe554b90495c3789d7c5">
  <xsd:schema xmlns:xsd="http://www.w3.org/2001/XMLSchema" xmlns:xs="http://www.w3.org/2001/XMLSchema" xmlns:p="http://schemas.microsoft.com/office/2006/metadata/properties" xmlns:ns2="9682fde2-0d99-4585-8154-fdea48568b58" targetNamespace="http://schemas.microsoft.com/office/2006/metadata/properties" ma:root="true" ma:fieldsID="850a857e7bd06a26625db0263e2b387c" ns2:_="">
    <xsd:import namespace="9682fde2-0d99-4585-8154-fdea48568b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2fde2-0d99-4585-8154-fdea48568b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CF0B36F-92A9-4CAF-A1D0-457749906594}"/>
</file>

<file path=customXml/itemProps2.xml><?xml version="1.0" encoding="utf-8"?>
<ds:datastoreItem xmlns:ds="http://schemas.openxmlformats.org/officeDocument/2006/customXml" ds:itemID="{E39FF26B-8E18-42F0-BFDC-10A6C07EF127}"/>
</file>

<file path=customXml/itemProps3.xml><?xml version="1.0" encoding="utf-8"?>
<ds:datastoreItem xmlns:ds="http://schemas.openxmlformats.org/officeDocument/2006/customXml" ds:itemID="{B51311DE-0B8A-439D-8FB0-44A6A6B99F4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5948</TotalTime>
  <Words>951</Words>
  <Application>Microsoft Office PowerPoint</Application>
  <PresentationFormat>Custom</PresentationFormat>
  <Paragraphs>138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Helvetica</vt:lpstr>
      <vt:lpstr>Helvetica Light</vt:lpstr>
      <vt:lpstr>Helvetica Neue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 McGriff</dc:creator>
  <cp:lastModifiedBy>Veronica Parker</cp:lastModifiedBy>
  <cp:revision>331</cp:revision>
  <dcterms:created xsi:type="dcterms:W3CDTF">2015-10-20T12:37:10Z</dcterms:created>
  <dcterms:modified xsi:type="dcterms:W3CDTF">2018-03-09T16:52:34Z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0x010100D914E7CC524621418951E798A26C1086</vt:lpwstr>
  </property>
</Properties>
</file>