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71" r:id="rId4"/>
    <p:sldId id="272" r:id="rId5"/>
    <p:sldId id="270" r:id="rId6"/>
    <p:sldId id="278" r:id="rId7"/>
    <p:sldId id="267" r:id="rId8"/>
    <p:sldId id="258" r:id="rId9"/>
    <p:sldId id="259" r:id="rId10"/>
    <p:sldId id="273" r:id="rId11"/>
    <p:sldId id="260" r:id="rId12"/>
    <p:sldId id="266" r:id="rId13"/>
    <p:sldId id="265" r:id="rId14"/>
    <p:sldId id="261" r:id="rId15"/>
    <p:sldId id="263" r:id="rId16"/>
    <p:sldId id="264" r:id="rId17"/>
    <p:sldId id="285" r:id="rId18"/>
    <p:sldId id="286" r:id="rId19"/>
    <p:sldId id="287" r:id="rId20"/>
    <p:sldId id="288" r:id="rId21"/>
    <p:sldId id="284" r:id="rId22"/>
    <p:sldId id="274" r:id="rId23"/>
    <p:sldId id="275" r:id="rId24"/>
    <p:sldId id="277" r:id="rId25"/>
    <p:sldId id="276" r:id="rId26"/>
    <p:sldId id="262" r:id="rId27"/>
    <p:sldId id="279" r:id="rId28"/>
    <p:sldId id="281" r:id="rId29"/>
    <p:sldId id="280" r:id="rId30"/>
    <p:sldId id="282" r:id="rId31"/>
    <p:sldId id="289" r:id="rId32"/>
    <p:sldId id="283" r:id="rId3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EAF0E5-794A-476C-BDD7-90608B76EE3E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607F4C9-5D15-49AF-B3DA-1B8BCD183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6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3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5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273E-3A30-40E6-A59D-A857D688A5A8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7E36-9264-48DD-BFEF-D3A3E7E39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AEBG Reports in 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February 28, 2018</a:t>
            </a:r>
          </a:p>
        </p:txBody>
      </p:sp>
    </p:spTree>
    <p:extLst>
      <p:ext uri="{BB962C8B-B14F-4D97-AF65-F5344CB8AC3E}">
        <p14:creationId xmlns:p14="http://schemas.microsoft.com/office/powerpoint/2010/main" val="138226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6" y="496144"/>
            <a:ext cx="4550317" cy="387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84"/>
          <a:stretch/>
        </p:blipFill>
        <p:spPr>
          <a:xfrm>
            <a:off x="3876482" y="2432443"/>
            <a:ext cx="1901002" cy="236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614" y="284785"/>
            <a:ext cx="574290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5 AEBG drill down reports</a:t>
            </a:r>
            <a:r>
              <a:rPr lang="en-US" sz="36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86736" y="1160278"/>
            <a:ext cx="6029865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NRS Monitor </a:t>
            </a:r>
            <a:r>
              <a:rPr lang="en-US" sz="2800" dirty="0"/>
              <a:t>includes all students represented in the data cell with all AEBG related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Outcomes Monitor </a:t>
            </a:r>
            <a:r>
              <a:rPr lang="en-US" sz="2800" dirty="0"/>
              <a:t>displays detailed outcomes from the 6 areas of AB 104 for each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Services Monitor </a:t>
            </a:r>
            <a:r>
              <a:rPr lang="en-US" sz="2800" dirty="0"/>
              <a:t>details specific services achieved by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Assessments Audit </a:t>
            </a:r>
            <a:r>
              <a:rPr lang="en-US" sz="2800" dirty="0"/>
              <a:t>lists pre/post-tests for each student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AEBG DIR </a:t>
            </a:r>
            <a:r>
              <a:rPr lang="en-US" sz="2800" dirty="0"/>
              <a:t>displays the entire DIR for the specific group of students selected</a:t>
            </a:r>
          </a:p>
        </p:txBody>
      </p:sp>
    </p:spTree>
    <p:extLst>
      <p:ext uri="{BB962C8B-B14F-4D97-AF65-F5344CB8AC3E}">
        <p14:creationId xmlns:p14="http://schemas.microsoft.com/office/powerpoint/2010/main" val="308952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5" y="527770"/>
            <a:ext cx="11585579" cy="2800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7737" y="3534013"/>
            <a:ext cx="11412747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The AEBG Outcomes Monitor </a:t>
            </a:r>
            <a:r>
              <a:rPr lang="en-US" sz="2400" dirty="0"/>
              <a:t>displays detailed outcomes from the 6 areas of AB 104 for each student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Literacy Gains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HSD/HSE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Post-Secondary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Employment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0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5" y="543452"/>
            <a:ext cx="11060830" cy="28928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77186" y="3784167"/>
            <a:ext cx="1106083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The AEBG Services Monitor </a:t>
            </a:r>
            <a:r>
              <a:rPr lang="en-US" sz="2400" dirty="0"/>
              <a:t>displays all Supportive, Training, and Transition Services recorded for each student.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1" y="461240"/>
            <a:ext cx="10951941" cy="42502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710" y="4994695"/>
            <a:ext cx="1185269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Assessments Audit </a:t>
            </a:r>
            <a:r>
              <a:rPr lang="en-US" sz="2400" dirty="0"/>
              <a:t>provides a </a:t>
            </a:r>
            <a:r>
              <a:rPr lang="en-US" sz="2400" b="1" i="1" dirty="0"/>
              <a:t>highly</a:t>
            </a:r>
            <a:r>
              <a:rPr lang="en-US" sz="2400" dirty="0"/>
              <a:t> detailed account of pre/post-test results by student. </a:t>
            </a:r>
          </a:p>
        </p:txBody>
      </p:sp>
    </p:spTree>
    <p:extLst>
      <p:ext uri="{BB962C8B-B14F-4D97-AF65-F5344CB8AC3E}">
        <p14:creationId xmlns:p14="http://schemas.microsoft.com/office/powerpoint/2010/main" val="110897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70" y="508958"/>
            <a:ext cx="8421934" cy="45374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58070" y="5279366"/>
            <a:ext cx="84219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AEBG DIR </a:t>
            </a:r>
            <a:r>
              <a:rPr lang="en-US" sz="2400" dirty="0"/>
              <a:t>displays the entire Data Integrity Report for the specific group of students selected (in this example the 48 students enrolled in ABE.)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6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5" y="1388853"/>
            <a:ext cx="9053205" cy="5224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7585" y="235895"/>
            <a:ext cx="11611154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AEBG Data Integrity </a:t>
            </a:r>
            <a:r>
              <a:rPr lang="en-US" sz="2400" dirty="0"/>
              <a:t>displays 27 different data elements related to the AEBG instructional programs and outcomes.</a:t>
            </a:r>
          </a:p>
        </p:txBody>
      </p:sp>
    </p:spTree>
    <p:extLst>
      <p:ext uri="{BB962C8B-B14F-4D97-AF65-F5344CB8AC3E}">
        <p14:creationId xmlns:p14="http://schemas.microsoft.com/office/powerpoint/2010/main" val="31350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0951" y="431321"/>
            <a:ext cx="402853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 Information </a:t>
            </a:r>
            <a:r>
              <a:rPr lang="en-US" sz="2400" dirty="0"/>
              <a:t>reconciles all of the students included in AEBG reporting.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1948" y="1895857"/>
            <a:ext cx="423700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not enrolled in the 7 AEBG programs</a:t>
            </a:r>
            <a:r>
              <a:rPr lang="en-US" sz="2000" dirty="0"/>
              <a:t> subtracts those who received services but are not enrolled in one of the 7 AEBG program areas.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1950" y="439247"/>
            <a:ext cx="423700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in the Services Section </a:t>
            </a:r>
            <a:r>
              <a:rPr lang="en-US" sz="2000" dirty="0"/>
              <a:t>includes everyone reported for AEBG -- whether for official enrollment or for services only.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1948" y="3352467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next </a:t>
            </a:r>
            <a:r>
              <a:rPr lang="en-US" sz="2000" b="1" dirty="0"/>
              <a:t>5 rows </a:t>
            </a:r>
            <a:r>
              <a:rPr lang="en-US" sz="2000" dirty="0"/>
              <a:t>are subsets of those not enrolled in the 7 AEBG programs – showing students not enrolled in program but who earned outcomes and may need enrollment.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1947" y="5116854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enrolled in the 7 AEBG programs</a:t>
            </a:r>
            <a:r>
              <a:rPr lang="en-US" sz="2000" dirty="0"/>
              <a:t> is the total limited to students with official enrollment, and this number serves as the denominator for the 27 DIR items.</a:t>
            </a:r>
          </a:p>
        </p:txBody>
      </p:sp>
    </p:spTree>
    <p:extLst>
      <p:ext uri="{BB962C8B-B14F-4D97-AF65-F5344CB8AC3E}">
        <p14:creationId xmlns:p14="http://schemas.microsoft.com/office/powerpoint/2010/main" val="120103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0951" y="431321"/>
            <a:ext cx="402853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Summary Information </a:t>
            </a:r>
            <a:r>
              <a:rPr lang="en-US" sz="2400" dirty="0"/>
              <a:t>reconciles all of the students included in AEBG reporting. </a:t>
            </a:r>
          </a:p>
        </p:txBody>
      </p:sp>
    </p:spTree>
    <p:extLst>
      <p:ext uri="{BB962C8B-B14F-4D97-AF65-F5344CB8AC3E}">
        <p14:creationId xmlns:p14="http://schemas.microsoft.com/office/powerpoint/2010/main" val="196984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1950" y="1172493"/>
            <a:ext cx="423700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in the Services Section </a:t>
            </a:r>
            <a:r>
              <a:rPr lang="en-US" sz="2000" dirty="0"/>
              <a:t>includes everyone reported for AEBG -- whether for official enrollment or for services only. </a:t>
            </a:r>
          </a:p>
        </p:txBody>
      </p:sp>
    </p:spTree>
    <p:extLst>
      <p:ext uri="{BB962C8B-B14F-4D97-AF65-F5344CB8AC3E}">
        <p14:creationId xmlns:p14="http://schemas.microsoft.com/office/powerpoint/2010/main" val="65839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1950" y="1895857"/>
            <a:ext cx="4237009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not enrolled in the 7 AEBG programs</a:t>
            </a:r>
            <a:r>
              <a:rPr lang="en-US" sz="2000" dirty="0"/>
              <a:t> subtracts those who received services but are not enrolled in one of the 7 AEBG program areas.</a:t>
            </a:r>
          </a:p>
        </p:txBody>
      </p:sp>
    </p:spTree>
    <p:extLst>
      <p:ext uri="{BB962C8B-B14F-4D97-AF65-F5344CB8AC3E}">
        <p14:creationId xmlns:p14="http://schemas.microsoft.com/office/powerpoint/2010/main" val="408464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1902" y="1449238"/>
            <a:ext cx="3165894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0" y="149486"/>
            <a:ext cx="12064172" cy="63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9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1950" y="2720810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The next </a:t>
            </a:r>
            <a:r>
              <a:rPr lang="en-US" sz="2000" b="1" dirty="0"/>
              <a:t>5 rows </a:t>
            </a:r>
            <a:r>
              <a:rPr lang="en-US" sz="2000" dirty="0"/>
              <a:t>are subsets of those not enrolled in the 7 AEBG programs – showing students not enrolled in program but who earned outcomes and may need enrollment.</a:t>
            </a:r>
          </a:p>
        </p:txBody>
      </p:sp>
    </p:spTree>
    <p:extLst>
      <p:ext uri="{BB962C8B-B14F-4D97-AF65-F5344CB8AC3E}">
        <p14:creationId xmlns:p14="http://schemas.microsoft.com/office/powerpoint/2010/main" val="1514689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41" y="1895857"/>
            <a:ext cx="7455109" cy="2459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9803" y="4355234"/>
            <a:ext cx="423700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Students enrolled in the 7 AEBG programs</a:t>
            </a:r>
            <a:r>
              <a:rPr lang="en-US" sz="2000" dirty="0"/>
              <a:t> is the total limited to students with official enrollment, and this number serves as the denominator for the 27 DIR items.</a:t>
            </a:r>
          </a:p>
        </p:txBody>
      </p:sp>
    </p:spTree>
    <p:extLst>
      <p:ext uri="{BB962C8B-B14F-4D97-AF65-F5344CB8AC3E}">
        <p14:creationId xmlns:p14="http://schemas.microsoft.com/office/powerpoint/2010/main" val="146394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9" y="857774"/>
            <a:ext cx="7809376" cy="329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9487" y="3786997"/>
            <a:ext cx="402853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Item Description </a:t>
            </a:r>
            <a:r>
              <a:rPr lang="en-US" sz="2400" dirty="0"/>
              <a:t>lists 27 data elements that may prevent or contribute to official AEBG outcomes.</a:t>
            </a:r>
          </a:p>
          <a:p>
            <a:r>
              <a:rPr lang="en-US" sz="2400" dirty="0"/>
              <a:t>The DIR displays the item count and percentage for each listed item. </a:t>
            </a:r>
          </a:p>
        </p:txBody>
      </p:sp>
    </p:spTree>
    <p:extLst>
      <p:ext uri="{BB962C8B-B14F-4D97-AF65-F5344CB8AC3E}">
        <p14:creationId xmlns:p14="http://schemas.microsoft.com/office/powerpoint/2010/main" val="404534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92" y="536806"/>
            <a:ext cx="8690889" cy="45355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492" y="5348364"/>
            <a:ext cx="9730596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Items 1-10 </a:t>
            </a:r>
            <a:r>
              <a:rPr lang="en-US" sz="2400" dirty="0"/>
              <a:t>include basic WIOA demographics fields and information about pre- and post-testing.</a:t>
            </a:r>
          </a:p>
        </p:txBody>
      </p:sp>
    </p:spTree>
    <p:extLst>
      <p:ext uri="{BB962C8B-B14F-4D97-AF65-F5344CB8AC3E}">
        <p14:creationId xmlns:p14="http://schemas.microsoft.com/office/powerpoint/2010/main" val="2516447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71" y="5193088"/>
            <a:ext cx="9730596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Items 11-22 </a:t>
            </a:r>
            <a:r>
              <a:rPr lang="en-US" sz="2400" dirty="0"/>
              <a:t>display miscellaneous issues related to WIOA reporting and pre/post-testing. These issues are not required to earn AEBG outcomes, but are all good indicators of qualify data collection.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0280" y="301919"/>
            <a:ext cx="7911443" cy="4658270"/>
            <a:chOff x="570280" y="120764"/>
            <a:chExt cx="7911443" cy="46582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906" y="547523"/>
              <a:ext cx="7902817" cy="4231511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280" y="120764"/>
              <a:ext cx="7902817" cy="408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09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0593" y="1016404"/>
            <a:ext cx="10067401" cy="2061134"/>
            <a:chOff x="570593" y="1016404"/>
            <a:chExt cx="10067401" cy="20611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594" y="1016404"/>
              <a:ext cx="10067400" cy="4084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593" y="1424871"/>
              <a:ext cx="10067401" cy="16526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70592" y="3407421"/>
            <a:ext cx="10067401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Items 23-27 </a:t>
            </a:r>
            <a:r>
              <a:rPr lang="en-US" sz="2400" dirty="0"/>
              <a:t>display outcome totals for each AEBG area and the number who appeared to achieve the outcome but were missing a required data element.</a:t>
            </a:r>
          </a:p>
        </p:txBody>
      </p:sp>
    </p:spTree>
    <p:extLst>
      <p:ext uri="{BB962C8B-B14F-4D97-AF65-F5344CB8AC3E}">
        <p14:creationId xmlns:p14="http://schemas.microsoft.com/office/powerpoint/2010/main" val="314411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13" y="1500997"/>
            <a:ext cx="11611067" cy="488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013" y="360879"/>
            <a:ext cx="11654287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AEBG Barriers to Employment </a:t>
            </a:r>
            <a:r>
              <a:rPr lang="en-US" sz="2400" dirty="0"/>
              <a:t>displays a detailed account of documented barriers by each AEBG instructional program.</a:t>
            </a:r>
          </a:p>
        </p:txBody>
      </p:sp>
    </p:spTree>
    <p:extLst>
      <p:ext uri="{BB962C8B-B14F-4D97-AF65-F5344CB8AC3E}">
        <p14:creationId xmlns:p14="http://schemas.microsoft.com/office/powerpoint/2010/main" val="27827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350"/>
          <a:stretch/>
        </p:blipFill>
        <p:spPr>
          <a:xfrm>
            <a:off x="418568" y="2363641"/>
            <a:ext cx="11321277" cy="2622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8568" y="681493"/>
            <a:ext cx="7151298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AEBG Consortium Manager Reports </a:t>
            </a:r>
            <a:r>
              <a:rPr lang="en-US" sz="2400" dirty="0"/>
              <a:t>allow a consortium level login to compare and contrast outcomes across agencies within one consortium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9865" y="5296907"/>
            <a:ext cx="423683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Menu currently includes three reports options with this feature</a:t>
            </a:r>
          </a:p>
        </p:txBody>
      </p:sp>
      <p:sp>
        <p:nvSpPr>
          <p:cNvPr id="5" name="Up Arrow 4"/>
          <p:cNvSpPr/>
          <p:nvPr/>
        </p:nvSpPr>
        <p:spPr>
          <a:xfrm>
            <a:off x="10092906" y="4589111"/>
            <a:ext cx="232914" cy="621243"/>
          </a:xfrm>
          <a:prstGeom prst="up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" y="380111"/>
            <a:ext cx="11134725" cy="597368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511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0" y="1591124"/>
            <a:ext cx="9412588" cy="3774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541" y="1216324"/>
            <a:ext cx="1417652" cy="4002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684" y="569993"/>
            <a:ext cx="51931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Lists item count and percentage by Agency 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4971" y="5538441"/>
            <a:ext cx="51931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Aggregates results for the entire consortium on the right hand column</a:t>
            </a:r>
          </a:p>
        </p:txBody>
      </p:sp>
      <p:sp>
        <p:nvSpPr>
          <p:cNvPr id="2" name="Down Arrow 1"/>
          <p:cNvSpPr/>
          <p:nvPr/>
        </p:nvSpPr>
        <p:spPr>
          <a:xfrm>
            <a:off x="4520241" y="1478629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854" y="1478629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016127">
            <a:off x="11240039" y="5287922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016127">
            <a:off x="10693249" y="5303102"/>
            <a:ext cx="232913" cy="591712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109"/>
          <a:stretch/>
        </p:blipFill>
        <p:spPr>
          <a:xfrm>
            <a:off x="940279" y="423638"/>
            <a:ext cx="10236960" cy="5105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021902" y="1449238"/>
            <a:ext cx="3165894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13840" y="5655786"/>
            <a:ext cx="3268980" cy="10052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Lists the required AEBG instructional programs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984076" y="4770390"/>
            <a:ext cx="281305" cy="85949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24295" y="5678011"/>
            <a:ext cx="4253865" cy="10052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Itemizes AB 104 Outcomes and Services Received by Program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349706" y="4770390"/>
            <a:ext cx="280562" cy="855011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2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5993" y="1086595"/>
            <a:ext cx="9282021" cy="4391195"/>
            <a:chOff x="223837" y="324298"/>
            <a:chExt cx="11744325" cy="59764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37" y="557212"/>
              <a:ext cx="11744325" cy="57435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397" y="324298"/>
              <a:ext cx="3851425" cy="7194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7375584" y="0"/>
            <a:ext cx="447711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the AEBG Summary, the Consortium Manager reports provide separate pages for each agency in the consortium.</a:t>
            </a:r>
          </a:p>
        </p:txBody>
      </p:sp>
    </p:spTree>
    <p:extLst>
      <p:ext uri="{BB962C8B-B14F-4D97-AF65-F5344CB8AC3E}">
        <p14:creationId xmlns:p14="http://schemas.microsoft.com/office/powerpoint/2010/main" val="11327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6528" y="1396655"/>
            <a:ext cx="6096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sz="2400" dirty="0"/>
              <a:t>Consortium managers may also get all agencies in one page if they check “Aggregate multiple agencies” in the TE setup window.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7585"/>
            <a:ext cx="4638854" cy="543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67487"/>
            <a:ext cx="7269299" cy="36130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eft-Right-Up Arrow 4"/>
          <p:cNvSpPr/>
          <p:nvPr/>
        </p:nvSpPr>
        <p:spPr>
          <a:xfrm rot="5400000">
            <a:off x="4030692" y="1578438"/>
            <a:ext cx="1293962" cy="836762"/>
          </a:xfrm>
          <a:prstGeom prst="leftRightUpArrow">
            <a:avLst>
              <a:gd name="adj1" fmla="val 10567"/>
              <a:gd name="adj2" fmla="val 8506"/>
              <a:gd name="adj3" fmla="val 25000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5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23" y="1892557"/>
            <a:ext cx="10854469" cy="44716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15199" y="552103"/>
            <a:ext cx="447711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Consortium Manager reports also provide separate pages when generating AEBG Barriers to Employment.</a:t>
            </a:r>
          </a:p>
        </p:txBody>
      </p:sp>
    </p:spTree>
    <p:extLst>
      <p:ext uri="{BB962C8B-B14F-4D97-AF65-F5344CB8AC3E}">
        <p14:creationId xmlns:p14="http://schemas.microsoft.com/office/powerpoint/2010/main" val="6528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98" y="310553"/>
            <a:ext cx="9894981" cy="52978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021902" y="1449238"/>
            <a:ext cx="3165894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772989" y="3551820"/>
            <a:ext cx="5994400" cy="2978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Displays outcomes in three separate sections: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 Gains (Pre/Post)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NRS Table 4 guidelines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AB 104 outcomes using WIOA II reporting requirements but not pre/post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Received that do not impose WIOA II reporting requirements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2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698" r="27353"/>
          <a:stretch/>
        </p:blipFill>
        <p:spPr>
          <a:xfrm>
            <a:off x="1464183" y="1547782"/>
            <a:ext cx="8594217" cy="4832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021902" y="1449238"/>
            <a:ext cx="3165894" cy="23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6975" y="508306"/>
            <a:ext cx="374386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Added </a:t>
            </a:r>
            <a:r>
              <a:rPr lang="en-US" sz="2400" b="1" i="1" dirty="0"/>
              <a:t>Column C</a:t>
            </a:r>
            <a:r>
              <a:rPr lang="en-US" sz="2400" dirty="0"/>
              <a:t> in Literacy (Pre/Post) section to denote how many students in each section completed pre and post-testing.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2917" y="713680"/>
            <a:ext cx="374386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Added </a:t>
            </a:r>
            <a:r>
              <a:rPr lang="en-US" sz="2400" b="1" i="1" dirty="0"/>
              <a:t>Column F</a:t>
            </a:r>
            <a:r>
              <a:rPr lang="en-US" sz="2400" dirty="0"/>
              <a:t> in AEBG Outcomes section to record new AEBG Literacy Gains outcomes for PY 2017-18. </a:t>
            </a:r>
          </a:p>
        </p:txBody>
      </p:sp>
    </p:spTree>
    <p:extLst>
      <p:ext uri="{BB962C8B-B14F-4D97-AF65-F5344CB8AC3E}">
        <p14:creationId xmlns:p14="http://schemas.microsoft.com/office/powerpoint/2010/main" val="420366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510" y="861647"/>
            <a:ext cx="6374423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Added </a:t>
            </a:r>
            <a:r>
              <a:rPr lang="en-US" sz="2400" b="1" dirty="0"/>
              <a:t>Column M</a:t>
            </a:r>
            <a:r>
              <a:rPr lang="en-US" sz="2400" dirty="0"/>
              <a:t> to Services section to denote total services received across all categories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Column M “Any Services Received” counts number of students with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Columns N-Q provide an item count of total services</a:t>
            </a:r>
          </a:p>
          <a:p>
            <a:endParaRPr lang="en-US" sz="2400" dirty="0"/>
          </a:p>
          <a:p>
            <a:r>
              <a:rPr lang="en-US" sz="2400" b="1" i="1" dirty="0"/>
              <a:t>Example</a:t>
            </a:r>
            <a:r>
              <a:rPr lang="en-US" sz="2400" i="1" dirty="0"/>
              <a:t>: A student receives short term services in both transportation and child care (both Supportive Services)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 M counts this once, given it is one student receiving Supportive Services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Column N counts this twice, given the two different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85" y="1660494"/>
            <a:ext cx="42386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4" y="710467"/>
            <a:ext cx="4700637" cy="400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19" y="3175356"/>
            <a:ext cx="6315240" cy="316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021056" y="2607173"/>
            <a:ext cx="46387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/>
              <a:t>Click </a:t>
            </a:r>
            <a:r>
              <a:rPr lang="en-US" sz="3600" dirty="0"/>
              <a:t>any cell to generate a list of students included in that cell. </a:t>
            </a:r>
          </a:p>
        </p:txBody>
      </p:sp>
      <p:sp>
        <p:nvSpPr>
          <p:cNvPr id="7" name="Left Arrow 6"/>
          <p:cNvSpPr/>
          <p:nvPr/>
        </p:nvSpPr>
        <p:spPr>
          <a:xfrm rot="2371459">
            <a:off x="3616122" y="2530874"/>
            <a:ext cx="538649" cy="15259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88" y="2933055"/>
            <a:ext cx="2961857" cy="484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8511981" y="3089090"/>
            <a:ext cx="1235868" cy="172529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6" y="496143"/>
            <a:ext cx="6365220" cy="5417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84"/>
          <a:stretch/>
        </p:blipFill>
        <p:spPr>
          <a:xfrm>
            <a:off x="4768121" y="3047589"/>
            <a:ext cx="2659221" cy="33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54815" y="828136"/>
            <a:ext cx="463872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Right click any cell and select from 4 listers and 5 reports:</a:t>
            </a:r>
          </a:p>
        </p:txBody>
      </p:sp>
    </p:spTree>
    <p:extLst>
      <p:ext uri="{BB962C8B-B14F-4D97-AF65-F5344CB8AC3E}">
        <p14:creationId xmlns:p14="http://schemas.microsoft.com/office/powerpoint/2010/main" val="44701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6" y="496144"/>
            <a:ext cx="4550317" cy="3872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284"/>
          <a:stretch/>
        </p:blipFill>
        <p:spPr>
          <a:xfrm>
            <a:off x="3876482" y="2432443"/>
            <a:ext cx="1901002" cy="236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614" y="496144"/>
            <a:ext cx="574290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4 AEBG drill down listers</a:t>
            </a:r>
            <a:r>
              <a:rPr lang="en-US" sz="3600" dirty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2614" y="1608851"/>
            <a:ext cx="6029865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Program Year </a:t>
            </a:r>
            <a:r>
              <a:rPr lang="en-US" sz="2800" dirty="0"/>
              <a:t>provides a simple list of students and matches the item count in the data 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Population </a:t>
            </a:r>
            <a:r>
              <a:rPr lang="en-US" sz="2800" dirty="0"/>
              <a:t>displays the TE demographics </a:t>
            </a:r>
            <a:r>
              <a:rPr lang="en-US" sz="2800" dirty="0" err="1"/>
              <a:t>lister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Program Population </a:t>
            </a:r>
            <a:r>
              <a:rPr lang="en-US" sz="2800" dirty="0"/>
              <a:t>lists student program enrollments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Student Record Population </a:t>
            </a:r>
            <a:r>
              <a:rPr lang="en-US" sz="2800" dirty="0"/>
              <a:t>displays the </a:t>
            </a:r>
            <a:r>
              <a:rPr lang="en-US" sz="2800" dirty="0" err="1"/>
              <a:t>lister</a:t>
            </a:r>
            <a:r>
              <a:rPr lang="en-US" sz="2800" dirty="0"/>
              <a:t> that enables editing of specific AEBG outcomes</a:t>
            </a:r>
          </a:p>
        </p:txBody>
      </p:sp>
    </p:spTree>
    <p:extLst>
      <p:ext uri="{BB962C8B-B14F-4D97-AF65-F5344CB8AC3E}">
        <p14:creationId xmlns:p14="http://schemas.microsoft.com/office/powerpoint/2010/main" val="134045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C1224-CB3C-48D8-88B1-67C360B6F993}"/>
</file>

<file path=customXml/itemProps2.xml><?xml version="1.0" encoding="utf-8"?>
<ds:datastoreItem xmlns:ds="http://schemas.openxmlformats.org/officeDocument/2006/customXml" ds:itemID="{D008A365-394B-408B-9847-AE791F1485C6}"/>
</file>

<file path=customXml/itemProps3.xml><?xml version="1.0" encoding="utf-8"?>
<ds:datastoreItem xmlns:ds="http://schemas.openxmlformats.org/officeDocument/2006/customXml" ds:itemID="{97ED6499-FB94-42AE-9F9C-70C8180E4039}"/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885</Words>
  <Application>Microsoft Office PowerPoint</Application>
  <PresentationFormat>Widescreen</PresentationFormat>
  <Paragraphs>64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AEBG Reports in 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Wright</dc:creator>
  <cp:lastModifiedBy>Veronica Parker</cp:lastModifiedBy>
  <cp:revision>41</cp:revision>
  <cp:lastPrinted>2018-02-22T16:53:05Z</cp:lastPrinted>
  <dcterms:created xsi:type="dcterms:W3CDTF">2018-02-05T17:49:20Z</dcterms:created>
  <dcterms:modified xsi:type="dcterms:W3CDTF">2018-03-01T22:15:23Z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