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theme/theme3.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1" r:id="rId2"/>
    <p:sldId id="257" r:id="rId3"/>
    <p:sldId id="258" r:id="rId4"/>
    <p:sldId id="288" r:id="rId5"/>
    <p:sldId id="266" r:id="rId6"/>
    <p:sldId id="260" r:id="rId7"/>
    <p:sldId id="292" r:id="rId8"/>
    <p:sldId id="295" r:id="rId9"/>
    <p:sldId id="259" r:id="rId10"/>
    <p:sldId id="262" r:id="rId11"/>
    <p:sldId id="261" r:id="rId12"/>
    <p:sldId id="293" r:id="rId13"/>
    <p:sldId id="268" r:id="rId14"/>
    <p:sldId id="263" r:id="rId15"/>
    <p:sldId id="265" r:id="rId16"/>
    <p:sldId id="294" r:id="rId17"/>
    <p:sldId id="277" r:id="rId18"/>
    <p:sldId id="278" r:id="rId19"/>
    <p:sldId id="289" r:id="rId20"/>
    <p:sldId id="279" r:id="rId21"/>
    <p:sldId id="286" r:id="rId22"/>
    <p:sldId id="281" r:id="rId23"/>
    <p:sldId id="285" r:id="rId24"/>
    <p:sldId id="283" r:id="rId25"/>
    <p:sldId id="287"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1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smtClean="0"/>
            <a:t>HSE/HS Diploma</a:t>
          </a:r>
          <a:endParaRPr lang="en-US" dirty="0"/>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smtClean="0"/>
            <a:t>Post-Secondary</a:t>
          </a:r>
          <a:endParaRPr lang="en-US" dirty="0"/>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smtClean="0"/>
            <a:t>Enter Employment</a:t>
          </a:r>
          <a:endParaRPr lang="en-US" dirty="0"/>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smtClean="0"/>
            <a:t>Increase Wages</a:t>
          </a:r>
          <a:endParaRPr lang="en-US" dirty="0"/>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t>Transition</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t>
        <a:bodyPr/>
        <a:lstStyle/>
        <a:p>
          <a:endParaRPr lang="en-US"/>
        </a:p>
      </dgm:t>
    </dgm:pt>
  </dgm:ptLst>
  <dgm:cxnLst>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smtClean="0"/>
            <a:t>Transition</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t>
        <a:bodyPr/>
        <a:lstStyle/>
        <a:p>
          <a:endParaRPr lang="en-US"/>
        </a:p>
      </dgm:t>
    </dgm:pt>
  </dgm:ptLst>
  <dgm:cxnLst>
    <dgm:cxn modelId="{D84C14E1-D00D-473B-BE09-2AEBC440D13A}" type="presOf" srcId="{DB6E580F-7BC6-4F04-BA13-B021AC6B2EE4}" destId="{88D8DF11-C416-4642-A7D9-8DF5EF240186}"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5BBA7D7F-113B-4992-AD4A-F3A933186DAC}" type="presOf" srcId="{24C80DE3-A03E-424E-9773-63BE4D657489}" destId="{A327DEBB-2764-43C8-BD6D-20DCD03BE172}"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Literacy Gains</a:t>
          </a:r>
          <a:endParaRPr lang="en-US" sz="2100" kern="1200" dirty="0"/>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HSE/HS Diploma</a:t>
          </a:r>
          <a:endParaRPr lang="en-US" sz="2100" kern="1200" dirty="0"/>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Post-Secondary</a:t>
          </a:r>
          <a:endParaRPr lang="en-US" sz="2100" kern="1200" dirty="0"/>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Enter Employment</a:t>
          </a:r>
          <a:endParaRPr lang="en-US" sz="2100" kern="1200" dirty="0"/>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Increase Wages</a:t>
          </a:r>
          <a:endParaRPr lang="en-US" sz="2100" kern="1200" dirty="0"/>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Transition</a:t>
          </a:r>
          <a:endParaRPr lang="en-US" sz="2100" kern="1200" dirty="0"/>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Literacy Gains</a:t>
          </a:r>
          <a:endParaRPr lang="en-US" sz="3800" kern="1200" dirty="0"/>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Transition</a:t>
          </a:r>
          <a:endParaRPr lang="en-US" sz="4600" kern="1200" dirty="0"/>
        </a:p>
      </dsp:txBody>
      <dsp:txXfrm>
        <a:off x="0" y="0"/>
        <a:ext cx="2726964" cy="12432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BF80E942-447E-4E6B-80E5-B63CB7171258}" type="datetimeFigureOut">
              <a:rPr lang="en-US" smtClean="0"/>
              <a:t>3/7/2018</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FF9853CF-7035-4CDE-A77A-FE734FFFECD2}" type="slidenum">
              <a:rPr lang="en-US" smtClean="0"/>
              <a:t>‹#›</a:t>
            </a:fld>
            <a:endParaRPr lang="en-US"/>
          </a:p>
        </p:txBody>
      </p:sp>
    </p:spTree>
    <p:extLst>
      <p:ext uri="{BB962C8B-B14F-4D97-AF65-F5344CB8AC3E}">
        <p14:creationId xmlns:p14="http://schemas.microsoft.com/office/powerpoint/2010/main" val="1178076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67BD000B-197B-44E6-AD34-63EBF96007C9}" type="datetimeFigureOut">
              <a:rPr lang="en-US" smtClean="0"/>
              <a:t>3/7/2018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EDAFFEFE-0FBC-4FDE-A644-D25A443D5F1F}" type="slidenum">
              <a:rPr lang="en-US" smtClean="0"/>
              <a:t>‹#›</a:t>
            </a:fld>
            <a:endParaRPr lang="en-US"/>
          </a:p>
        </p:txBody>
      </p:sp>
    </p:spTree>
    <p:extLst>
      <p:ext uri="{BB962C8B-B14F-4D97-AF65-F5344CB8AC3E}">
        <p14:creationId xmlns:p14="http://schemas.microsoft.com/office/powerpoint/2010/main" val="2591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FEFE-0FBC-4FDE-A644-D25A443D5F1F}" type="slidenum">
              <a:rPr lang="en-US" smtClean="0"/>
              <a:t>2</a:t>
            </a:fld>
            <a:endParaRPr lang="en-US"/>
          </a:p>
        </p:txBody>
      </p:sp>
    </p:spTree>
    <p:extLst>
      <p:ext uri="{BB962C8B-B14F-4D97-AF65-F5344CB8AC3E}">
        <p14:creationId xmlns:p14="http://schemas.microsoft.com/office/powerpoint/2010/main" val="180020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FEFE-0FBC-4FDE-A644-D25A443D5F1F}" type="slidenum">
              <a:rPr lang="en-US" smtClean="0"/>
              <a:t>3</a:t>
            </a:fld>
            <a:endParaRPr lang="en-US"/>
          </a:p>
        </p:txBody>
      </p:sp>
    </p:spTree>
    <p:extLst>
      <p:ext uri="{BB962C8B-B14F-4D97-AF65-F5344CB8AC3E}">
        <p14:creationId xmlns:p14="http://schemas.microsoft.com/office/powerpoint/2010/main" val="79858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4A6C2-C49A-4620-BC95-44D8B0F097B7}"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18953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CA4E-635C-4701-BA9D-E2401B2A5077}"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36333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26814-20C1-41CD-A489-6A946D09C235}"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10880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12B1F-AAD7-412B-99F1-5E67A6EB64F4}"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26260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D34ABE-F297-4719-BB23-7238CB16E880}"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54118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8E5F7-7EA0-493C-B048-2400758850D2}" type="datetime1">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120325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49E65-B1B4-42B7-B9ED-5C98A0B8F667}" type="datetime1">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303246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493C2-525F-42AB-855C-40FF1B515334}" type="datetime1">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91860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CB374-D331-4689-A59B-39226DE17E32}" type="datetime1">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159787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A2F20-A03C-431B-8E59-23F186DB7560}" type="datetime1">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24962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422182-F969-4D28-830F-AE8FBA7B3729}" type="datetime1">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6E4F-C22A-4B2D-99FC-75C35F208086}" type="slidenum">
              <a:rPr lang="en-US" smtClean="0"/>
              <a:t>‹#›</a:t>
            </a:fld>
            <a:endParaRPr lang="en-US"/>
          </a:p>
        </p:txBody>
      </p:sp>
    </p:spTree>
    <p:extLst>
      <p:ext uri="{BB962C8B-B14F-4D97-AF65-F5344CB8AC3E}">
        <p14:creationId xmlns:p14="http://schemas.microsoft.com/office/powerpoint/2010/main" val="173027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64E66-5C75-4AE4-A81F-696445F9CB7D}" type="datetime1">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66E4F-C22A-4B2D-99FC-75C35F208086}" type="slidenum">
              <a:rPr lang="en-US" smtClean="0"/>
              <a:t>‹#›</a:t>
            </a:fld>
            <a:endParaRPr lang="en-US"/>
          </a:p>
        </p:txBody>
      </p:sp>
    </p:spTree>
    <p:extLst>
      <p:ext uri="{BB962C8B-B14F-4D97-AF65-F5344CB8AC3E}">
        <p14:creationId xmlns:p14="http://schemas.microsoft.com/office/powerpoint/2010/main" val="1593786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98740"/>
            <a:ext cx="9144000" cy="2387600"/>
          </a:xfrm>
        </p:spPr>
        <p:txBody>
          <a:bodyPr>
            <a:normAutofit fontScale="90000"/>
          </a:bodyPr>
          <a:lstStyle/>
          <a:p>
            <a:r>
              <a:rPr lang="en-US" dirty="0" smtClean="0">
                <a:solidFill>
                  <a:srgbClr val="FF0000"/>
                </a:solidFill>
                <a:effectLst>
                  <a:innerShdw blurRad="114300">
                    <a:prstClr val="black"/>
                  </a:innerShdw>
                </a:effectLst>
              </a:rPr>
              <a:t>Reporting for AEBG: </a:t>
            </a:r>
            <a:br>
              <a:rPr lang="en-US" dirty="0" smtClean="0">
                <a:solidFill>
                  <a:srgbClr val="FF0000"/>
                </a:solidFill>
                <a:effectLst>
                  <a:innerShdw blurRad="114300">
                    <a:prstClr val="black"/>
                  </a:innerShdw>
                </a:effectLst>
              </a:rPr>
            </a:br>
            <a:r>
              <a:rPr lang="en-US" dirty="0" smtClean="0">
                <a:solidFill>
                  <a:srgbClr val="FF0000"/>
                </a:solidFill>
                <a:effectLst>
                  <a:innerShdw blurRad="114300">
                    <a:prstClr val="black"/>
                  </a:innerShdw>
                </a:effectLst>
              </a:rPr>
              <a:t>AB 104 Outcomes </a:t>
            </a:r>
            <a:br>
              <a:rPr lang="en-US" dirty="0" smtClean="0">
                <a:solidFill>
                  <a:srgbClr val="FF0000"/>
                </a:solidFill>
                <a:effectLst>
                  <a:innerShdw blurRad="114300">
                    <a:prstClr val="black"/>
                  </a:innerShdw>
                </a:effectLst>
              </a:rPr>
            </a:br>
            <a:r>
              <a:rPr lang="en-US" dirty="0" smtClean="0">
                <a:solidFill>
                  <a:srgbClr val="FF0000"/>
                </a:solidFill>
                <a:effectLst>
                  <a:innerShdw blurRad="114300">
                    <a:prstClr val="black"/>
                  </a:innerShdw>
                </a:effectLst>
              </a:rPr>
              <a:t>and </a:t>
            </a:r>
            <a:br>
              <a:rPr lang="en-US" dirty="0" smtClean="0">
                <a:solidFill>
                  <a:srgbClr val="FF0000"/>
                </a:solidFill>
                <a:effectLst>
                  <a:innerShdw blurRad="114300">
                    <a:prstClr val="black"/>
                  </a:innerShdw>
                </a:effectLst>
              </a:rPr>
            </a:br>
            <a:r>
              <a:rPr lang="en-US" dirty="0" smtClean="0">
                <a:solidFill>
                  <a:srgbClr val="FF0000"/>
                </a:solidFill>
                <a:effectLst>
                  <a:innerShdw blurRad="114300">
                    <a:prstClr val="black"/>
                  </a:innerShdw>
                </a:effectLst>
              </a:rPr>
              <a:t>Short Term Services</a:t>
            </a:r>
            <a:endParaRPr lang="en-US" dirty="0">
              <a:solidFill>
                <a:srgbClr val="FF0000"/>
              </a:solidFill>
              <a:effectLst>
                <a:innerShdw blurRad="114300">
                  <a:prstClr val="black"/>
                </a:innerShdw>
              </a:effectLst>
            </a:endParaRPr>
          </a:p>
        </p:txBody>
      </p:sp>
      <p:sp>
        <p:nvSpPr>
          <p:cNvPr id="3" name="Subtitle 2"/>
          <p:cNvSpPr>
            <a:spLocks noGrp="1"/>
          </p:cNvSpPr>
          <p:nvPr>
            <p:ph type="subTitle" idx="1"/>
          </p:nvPr>
        </p:nvSpPr>
        <p:spPr>
          <a:xfrm>
            <a:off x="1524000" y="4542317"/>
            <a:ext cx="9144000" cy="1655762"/>
          </a:xfrm>
        </p:spPr>
        <p:txBody>
          <a:bodyPr>
            <a:normAutofit/>
          </a:bodyPr>
          <a:lstStyle/>
          <a:p>
            <a:r>
              <a:rPr lang="en-US" sz="3200" dirty="0" smtClean="0"/>
              <a:t>March 7, 2018</a:t>
            </a:r>
            <a:endParaRPr lang="en-US" sz="3200" dirty="0"/>
          </a:p>
        </p:txBody>
      </p:sp>
      <p:sp>
        <p:nvSpPr>
          <p:cNvPr id="5" name="Slide Number Placeholder 4"/>
          <p:cNvSpPr>
            <a:spLocks noGrp="1"/>
          </p:cNvSpPr>
          <p:nvPr>
            <p:ph type="sldNum" sz="quarter" idx="12"/>
          </p:nvPr>
        </p:nvSpPr>
        <p:spPr/>
        <p:txBody>
          <a:bodyPr/>
          <a:lstStyle/>
          <a:p>
            <a:fld id="{41766E4F-C22A-4B2D-99FC-75C35F208086}" type="slidenum">
              <a:rPr lang="en-US" smtClean="0"/>
              <a:t>1</a:t>
            </a:fld>
            <a:endParaRPr lang="en-US"/>
          </a:p>
        </p:txBody>
      </p:sp>
    </p:spTree>
    <p:extLst>
      <p:ext uri="{BB962C8B-B14F-4D97-AF65-F5344CB8AC3E}">
        <p14:creationId xmlns:p14="http://schemas.microsoft.com/office/powerpoint/2010/main" val="280693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616" r="23242" b="62664"/>
          <a:stretch/>
        </p:blipFill>
        <p:spPr>
          <a:xfrm>
            <a:off x="845389" y="1519328"/>
            <a:ext cx="4942935" cy="2112393"/>
          </a:xfrm>
          <a:prstGeom prst="rect">
            <a:avLst/>
          </a:prstGeom>
        </p:spPr>
      </p:pic>
      <p:sp>
        <p:nvSpPr>
          <p:cNvPr id="3" name="TextBox 2"/>
          <p:cNvSpPr txBox="1"/>
          <p:nvPr/>
        </p:nvSpPr>
        <p:spPr>
          <a:xfrm>
            <a:off x="1026543" y="336431"/>
            <a:ext cx="10015268" cy="923330"/>
          </a:xfrm>
          <a:prstGeom prst="rect">
            <a:avLst/>
          </a:prstGeom>
          <a:noFill/>
        </p:spPr>
        <p:txBody>
          <a:bodyPr wrap="square" rtlCol="0">
            <a:spAutoFit/>
          </a:bodyPr>
          <a:lstStyle/>
          <a:p>
            <a:r>
              <a:rPr lang="en-US" sz="5400" dirty="0" smtClean="0"/>
              <a:t>Secondary</a:t>
            </a:r>
            <a:endParaRPr lang="en-US" sz="5400" dirty="0"/>
          </a:p>
        </p:txBody>
      </p:sp>
      <p:sp>
        <p:nvSpPr>
          <p:cNvPr id="4" name="TextBox 3"/>
          <p:cNvSpPr txBox="1"/>
          <p:nvPr/>
        </p:nvSpPr>
        <p:spPr>
          <a:xfrm>
            <a:off x="4753155" y="2669875"/>
            <a:ext cx="4653951" cy="3539430"/>
          </a:xfrm>
          <a:prstGeom prst="rect">
            <a:avLst/>
          </a:prstGeom>
          <a:noFill/>
          <a:ln>
            <a:solidFill>
              <a:schemeClr val="accent1"/>
            </a:solidFill>
          </a:ln>
        </p:spPr>
        <p:txBody>
          <a:bodyPr wrap="square" rtlCol="0">
            <a:spAutoFit/>
          </a:bodyPr>
          <a:lstStyle/>
          <a:p>
            <a:r>
              <a:rPr lang="en-US" sz="3200" b="1" u="sng" dirty="0" smtClean="0"/>
              <a:t>Authorized HSE Exams:</a:t>
            </a:r>
          </a:p>
          <a:p>
            <a:pPr marL="285750" indent="-285750">
              <a:buFont typeface="Arial" panose="020B0604020202020204" pitchFamily="34" charset="0"/>
              <a:buChar char="•"/>
            </a:pPr>
            <a:r>
              <a:rPr lang="en-US" sz="3200" dirty="0" smtClean="0"/>
              <a:t>GED</a:t>
            </a:r>
          </a:p>
          <a:p>
            <a:pPr marL="285750" indent="-285750">
              <a:buFont typeface="Arial" panose="020B0604020202020204" pitchFamily="34" charset="0"/>
              <a:buChar char="•"/>
            </a:pPr>
            <a:r>
              <a:rPr lang="en-US" sz="3200" dirty="0" err="1" smtClean="0"/>
              <a:t>HiSET</a:t>
            </a:r>
            <a:endParaRPr lang="en-US" sz="3200" dirty="0" smtClean="0"/>
          </a:p>
          <a:p>
            <a:pPr marL="285750" indent="-285750">
              <a:buFont typeface="Arial" panose="020B0604020202020204" pitchFamily="34" charset="0"/>
              <a:buChar char="•"/>
            </a:pPr>
            <a:r>
              <a:rPr lang="en-US" sz="3200" dirty="0" smtClean="0"/>
              <a:t>TASC</a:t>
            </a:r>
          </a:p>
          <a:p>
            <a:endParaRPr lang="en-US" sz="3200" dirty="0" smtClean="0"/>
          </a:p>
          <a:p>
            <a:r>
              <a:rPr lang="en-US" sz="3200" b="1" u="sng" dirty="0" smtClean="0"/>
              <a:t>HS Diploma</a:t>
            </a:r>
          </a:p>
          <a:p>
            <a:pPr marL="285750" indent="-285750">
              <a:buFont typeface="Arial" panose="020B0604020202020204" pitchFamily="34" charset="0"/>
              <a:buChar char="•"/>
            </a:pPr>
            <a:r>
              <a:rPr lang="en-US" sz="3200" dirty="0" smtClean="0"/>
              <a:t>Earned HS diploma</a:t>
            </a:r>
            <a:endParaRPr lang="en-US" sz="3200" dirty="0"/>
          </a:p>
        </p:txBody>
      </p:sp>
      <p:sp>
        <p:nvSpPr>
          <p:cNvPr id="6" name="Slide Number Placeholder 5"/>
          <p:cNvSpPr>
            <a:spLocks noGrp="1"/>
          </p:cNvSpPr>
          <p:nvPr>
            <p:ph type="sldNum" sz="quarter" idx="12"/>
          </p:nvPr>
        </p:nvSpPr>
        <p:spPr/>
        <p:txBody>
          <a:bodyPr/>
          <a:lstStyle/>
          <a:p>
            <a:fld id="{41766E4F-C22A-4B2D-99FC-75C35F208086}" type="slidenum">
              <a:rPr lang="en-US" smtClean="0"/>
              <a:t>10</a:t>
            </a:fld>
            <a:endParaRPr lang="en-US"/>
          </a:p>
        </p:txBody>
      </p:sp>
    </p:spTree>
    <p:extLst>
      <p:ext uri="{BB962C8B-B14F-4D97-AF65-F5344CB8AC3E}">
        <p14:creationId xmlns:p14="http://schemas.microsoft.com/office/powerpoint/2010/main" val="350082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660" t="5222" r="4603" b="14122"/>
          <a:stretch/>
        </p:blipFill>
        <p:spPr>
          <a:xfrm>
            <a:off x="7246191" y="1617452"/>
            <a:ext cx="4097547" cy="4563374"/>
          </a:xfrm>
          <a:prstGeom prst="rect">
            <a:avLst/>
          </a:prstGeom>
        </p:spPr>
      </p:pic>
      <p:sp>
        <p:nvSpPr>
          <p:cNvPr id="3" name="TextBox 2"/>
          <p:cNvSpPr txBox="1"/>
          <p:nvPr/>
        </p:nvSpPr>
        <p:spPr>
          <a:xfrm>
            <a:off x="422695" y="353683"/>
            <a:ext cx="10584611" cy="923330"/>
          </a:xfrm>
          <a:prstGeom prst="rect">
            <a:avLst/>
          </a:prstGeom>
          <a:noFill/>
        </p:spPr>
        <p:txBody>
          <a:bodyPr wrap="square" rtlCol="0">
            <a:spAutoFit/>
          </a:bodyPr>
          <a:lstStyle/>
          <a:p>
            <a:r>
              <a:rPr lang="en-US" sz="5400" dirty="0" smtClean="0"/>
              <a:t>Post-Secondary</a:t>
            </a:r>
            <a:endParaRPr lang="en-US" sz="5400" dirty="0"/>
          </a:p>
        </p:txBody>
      </p:sp>
      <p:sp>
        <p:nvSpPr>
          <p:cNvPr id="4" name="TextBox 3"/>
          <p:cNvSpPr txBox="1"/>
          <p:nvPr/>
        </p:nvSpPr>
        <p:spPr>
          <a:xfrm>
            <a:off x="974784" y="1468398"/>
            <a:ext cx="5149970" cy="5016758"/>
          </a:xfrm>
          <a:prstGeom prst="rect">
            <a:avLst/>
          </a:prstGeom>
          <a:noFill/>
          <a:ln>
            <a:solidFill>
              <a:schemeClr val="accent1"/>
            </a:solidFill>
          </a:ln>
        </p:spPr>
        <p:txBody>
          <a:bodyPr wrap="square" rtlCol="0">
            <a:spAutoFit/>
          </a:bodyPr>
          <a:lstStyle/>
          <a:p>
            <a:r>
              <a:rPr lang="en-US" sz="3200" b="1" u="sng" dirty="0" smtClean="0"/>
              <a:t>Occupational Outcomes:</a:t>
            </a:r>
          </a:p>
          <a:p>
            <a:pPr marL="285750" indent="-285750">
              <a:buFont typeface="Arial" panose="020B0604020202020204" pitchFamily="34" charset="0"/>
              <a:buChar char="•"/>
            </a:pPr>
            <a:r>
              <a:rPr lang="en-US" sz="3200" dirty="0" smtClean="0"/>
              <a:t>Attained Credential</a:t>
            </a:r>
          </a:p>
          <a:p>
            <a:pPr marL="285750" indent="-285750">
              <a:buFont typeface="Arial" panose="020B0604020202020204" pitchFamily="34" charset="0"/>
              <a:buChar char="•"/>
            </a:pPr>
            <a:r>
              <a:rPr lang="en-US" sz="3200" dirty="0" smtClean="0"/>
              <a:t>Occupational licensure</a:t>
            </a:r>
          </a:p>
          <a:p>
            <a:pPr marL="285750" indent="-285750">
              <a:buFont typeface="Arial" panose="020B0604020202020204" pitchFamily="34" charset="0"/>
              <a:buChar char="•"/>
            </a:pPr>
            <a:r>
              <a:rPr lang="en-US" sz="3200" dirty="0" smtClean="0"/>
              <a:t>Occupational certificate</a:t>
            </a:r>
          </a:p>
          <a:p>
            <a:endParaRPr lang="en-US" sz="3200" b="1" u="sng" dirty="0" smtClean="0"/>
          </a:p>
          <a:p>
            <a:r>
              <a:rPr lang="en-US" sz="3200" b="1" u="sng" dirty="0" smtClean="0"/>
              <a:t>Education Outcomes</a:t>
            </a:r>
            <a:r>
              <a:rPr lang="en-US" sz="3200" b="1" dirty="0" smtClean="0"/>
              <a:t>:</a:t>
            </a:r>
          </a:p>
          <a:p>
            <a:pPr marL="285750" indent="-285750">
              <a:buFont typeface="Arial" panose="020B0604020202020204" pitchFamily="34" charset="0"/>
              <a:buChar char="•"/>
            </a:pPr>
            <a:r>
              <a:rPr lang="en-US" sz="3200" dirty="0" smtClean="0"/>
              <a:t>AA/AS degree</a:t>
            </a:r>
          </a:p>
          <a:p>
            <a:pPr marL="285750" indent="-285750">
              <a:buFont typeface="Arial" panose="020B0604020202020204" pitchFamily="34" charset="0"/>
              <a:buChar char="•"/>
            </a:pPr>
            <a:r>
              <a:rPr lang="en-US" sz="3200" dirty="0" smtClean="0"/>
              <a:t>BA/BS degree</a:t>
            </a:r>
          </a:p>
          <a:p>
            <a:pPr marL="285750" indent="-285750">
              <a:buFont typeface="Arial" panose="020B0604020202020204" pitchFamily="34" charset="0"/>
              <a:buChar char="•"/>
            </a:pPr>
            <a:r>
              <a:rPr lang="en-US" sz="3200" dirty="0" smtClean="0"/>
              <a:t>Entered graduate studies</a:t>
            </a:r>
          </a:p>
          <a:p>
            <a:pPr marL="285750" indent="-285750">
              <a:buFont typeface="Arial" panose="020B0604020202020204" pitchFamily="34" charset="0"/>
              <a:buChar char="•"/>
            </a:pPr>
            <a:r>
              <a:rPr lang="en-US" sz="3200" dirty="0" smtClean="0"/>
              <a:t>Attained post-grad degree</a:t>
            </a:r>
            <a:endParaRPr lang="en-US" sz="3200" dirty="0"/>
          </a:p>
        </p:txBody>
      </p:sp>
      <p:sp>
        <p:nvSpPr>
          <p:cNvPr id="6" name="Slide Number Placeholder 5"/>
          <p:cNvSpPr>
            <a:spLocks noGrp="1"/>
          </p:cNvSpPr>
          <p:nvPr>
            <p:ph type="sldNum" sz="quarter" idx="12"/>
          </p:nvPr>
        </p:nvSpPr>
        <p:spPr/>
        <p:txBody>
          <a:bodyPr/>
          <a:lstStyle/>
          <a:p>
            <a:fld id="{41766E4F-C22A-4B2D-99FC-75C35F208086}" type="slidenum">
              <a:rPr lang="en-US" smtClean="0"/>
              <a:t>11</a:t>
            </a:fld>
            <a:endParaRPr lang="en-US"/>
          </a:p>
        </p:txBody>
      </p:sp>
    </p:spTree>
    <p:extLst>
      <p:ext uri="{BB962C8B-B14F-4D97-AF65-F5344CB8AC3E}">
        <p14:creationId xmlns:p14="http://schemas.microsoft.com/office/powerpoint/2010/main" val="416982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695" y="198407"/>
            <a:ext cx="7858663" cy="1569660"/>
          </a:xfrm>
          <a:prstGeom prst="rect">
            <a:avLst/>
          </a:prstGeom>
          <a:noFill/>
        </p:spPr>
        <p:txBody>
          <a:bodyPr wrap="square" rtlCol="0">
            <a:spAutoFit/>
          </a:bodyPr>
          <a:lstStyle/>
          <a:p>
            <a:r>
              <a:rPr lang="en-US" sz="4800" dirty="0" smtClean="0"/>
              <a:t>Occupational Outcomes: Post-Secondary vs. Literacy Gains</a:t>
            </a:r>
            <a:endParaRPr lang="en-US" sz="4800" dirty="0"/>
          </a:p>
        </p:txBody>
      </p:sp>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smtClean="0"/>
              <a:t>Post-Secondary:</a:t>
            </a:r>
          </a:p>
          <a:p>
            <a:pPr marL="285750" indent="-285750">
              <a:buFont typeface="Arial" panose="020B0604020202020204" pitchFamily="34" charset="0"/>
              <a:buChar char="•"/>
            </a:pPr>
            <a:r>
              <a:rPr lang="en-US" sz="2800" dirty="0" smtClean="0"/>
              <a:t>Attained Credential</a:t>
            </a:r>
          </a:p>
          <a:p>
            <a:pPr marL="285750" indent="-285750">
              <a:buFont typeface="Arial" panose="020B0604020202020204" pitchFamily="34" charset="0"/>
              <a:buChar char="•"/>
            </a:pPr>
            <a:r>
              <a:rPr lang="en-US" sz="2800" dirty="0" smtClean="0"/>
              <a:t>Occupational licensure</a:t>
            </a:r>
          </a:p>
          <a:p>
            <a:pPr marL="285750" indent="-285750">
              <a:buFont typeface="Arial" panose="020B0604020202020204" pitchFamily="34" charset="0"/>
              <a:buChar char="•"/>
            </a:pPr>
            <a:r>
              <a:rPr lang="en-US" sz="2800" dirty="0" smtClean="0"/>
              <a:t>Occupational certificate</a:t>
            </a:r>
          </a:p>
          <a:p>
            <a:endParaRPr lang="en-US" sz="2800" b="1" u="sng" dirty="0" smtClean="0"/>
          </a:p>
          <a:p>
            <a:r>
              <a:rPr lang="en-US" sz="2800" b="1" u="sng" dirty="0" smtClean="0"/>
              <a:t>Literacy Gains</a:t>
            </a:r>
            <a:r>
              <a:rPr lang="en-US" sz="2800" b="1" dirty="0" smtClean="0"/>
              <a:t>:</a:t>
            </a:r>
          </a:p>
          <a:p>
            <a:pPr marL="285750" indent="-285750">
              <a:buFont typeface="Arial" panose="020B0604020202020204" pitchFamily="34" charset="0"/>
              <a:buChar char="•"/>
            </a:pPr>
            <a:r>
              <a:rPr lang="en-US" sz="2800" dirty="0" smtClean="0"/>
              <a:t>Occupational Skills Gain</a:t>
            </a:r>
          </a:p>
          <a:p>
            <a:pPr marL="285750" indent="-285750">
              <a:buFont typeface="Arial" panose="020B0604020202020204" pitchFamily="34" charset="0"/>
              <a:buChar char="•"/>
            </a:pPr>
            <a:r>
              <a:rPr lang="en-US" sz="2800" dirty="0" smtClean="0"/>
              <a:t>Workforce Prep Milestone</a:t>
            </a:r>
            <a:endParaRPr lang="en-US" sz="2800" dirty="0"/>
          </a:p>
        </p:txBody>
      </p:sp>
      <p:pic>
        <p:nvPicPr>
          <p:cNvPr id="5" name="Picture 4"/>
          <p:cNvPicPr>
            <a:picLocks noChangeAspect="1"/>
          </p:cNvPicPr>
          <p:nvPr/>
        </p:nvPicPr>
        <p:blipFill>
          <a:blip r:embed="rId2"/>
          <a:stretch>
            <a:fillRect/>
          </a:stretch>
        </p:blipFill>
        <p:spPr>
          <a:xfrm>
            <a:off x="8721303" y="198407"/>
            <a:ext cx="2924356" cy="2192196"/>
          </a:xfrm>
          <a:prstGeom prst="rect">
            <a:avLst/>
          </a:prstGeom>
          <a:ln>
            <a:solidFill>
              <a:schemeClr val="accent1"/>
            </a:solidFill>
          </a:ln>
        </p:spPr>
      </p:pic>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smtClean="0"/>
              <a:t>Post-Secondary</a:t>
            </a:r>
            <a:r>
              <a:rPr lang="en-US" sz="2800" dirty="0" smtClean="0"/>
              <a:t> = </a:t>
            </a:r>
          </a:p>
          <a:p>
            <a:pPr marL="457200" indent="-457200">
              <a:buFont typeface="Arial" panose="020B0604020202020204" pitchFamily="34" charset="0"/>
              <a:buChar char="•"/>
            </a:pPr>
            <a:r>
              <a:rPr lang="en-US" sz="2800" dirty="0" smtClean="0"/>
              <a:t>Completion of a longer term program</a:t>
            </a:r>
          </a:p>
          <a:p>
            <a:endParaRPr lang="en-US" sz="2800" dirty="0"/>
          </a:p>
          <a:p>
            <a:r>
              <a:rPr lang="en-US" sz="2800" dirty="0" smtClean="0"/>
              <a:t>“</a:t>
            </a:r>
            <a:r>
              <a:rPr lang="en-US" sz="2800" b="1" dirty="0" smtClean="0"/>
              <a:t>Literacy Gains</a:t>
            </a:r>
            <a:r>
              <a:rPr lang="en-US" sz="2800" dirty="0" smtClean="0"/>
              <a:t>” = </a:t>
            </a:r>
          </a:p>
          <a:p>
            <a:pPr marL="457200" indent="-457200">
              <a:buFont typeface="Arial" panose="020B0604020202020204" pitchFamily="34" charset="0"/>
              <a:buChar char="•"/>
            </a:pPr>
            <a:r>
              <a:rPr lang="en-US" sz="2800" dirty="0" smtClean="0"/>
              <a:t>Partial completion of a longer term program</a:t>
            </a:r>
          </a:p>
          <a:p>
            <a:pPr marL="457200" indent="-457200">
              <a:buFont typeface="Arial" panose="020B0604020202020204" pitchFamily="34" charset="0"/>
              <a:buChar char="•"/>
            </a:pPr>
            <a:r>
              <a:rPr lang="en-US" sz="2800" dirty="0" smtClean="0"/>
              <a:t>Completion of a shorter term program</a:t>
            </a:r>
            <a:endParaRPr lang="en-US" sz="2800" dirty="0"/>
          </a:p>
        </p:txBody>
      </p:sp>
      <p:sp>
        <p:nvSpPr>
          <p:cNvPr id="7" name="Slide Number Placeholder 6"/>
          <p:cNvSpPr>
            <a:spLocks noGrp="1"/>
          </p:cNvSpPr>
          <p:nvPr>
            <p:ph type="sldNum" sz="quarter" idx="12"/>
          </p:nvPr>
        </p:nvSpPr>
        <p:spPr/>
        <p:txBody>
          <a:bodyPr/>
          <a:lstStyle/>
          <a:p>
            <a:fld id="{41766E4F-C22A-4B2D-99FC-75C35F208086}" type="slidenum">
              <a:rPr lang="en-US" smtClean="0"/>
              <a:t>12</a:t>
            </a:fld>
            <a:endParaRPr lang="en-US"/>
          </a:p>
        </p:txBody>
      </p:sp>
    </p:spTree>
    <p:extLst>
      <p:ext uri="{BB962C8B-B14F-4D97-AF65-F5344CB8AC3E}">
        <p14:creationId xmlns:p14="http://schemas.microsoft.com/office/powerpoint/2010/main" val="274040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61767113"/>
              </p:ext>
            </p:extLst>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28610212"/>
              </p:ext>
            </p:extLst>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 xmlns:a16="http://schemas.microsoft.com/office/drawing/2014/main" val="298442227"/>
                    </a:ext>
                  </a:extLst>
                </a:gridCol>
                <a:gridCol w="3521494">
                  <a:extLst>
                    <a:ext uri="{9D8B030D-6E8A-4147-A177-3AD203B41FA5}">
                      <a16:colId xmlns="" xmlns:a16="http://schemas.microsoft.com/office/drawing/2014/main" val="3636675005"/>
                    </a:ext>
                  </a:extLst>
                </a:gridCol>
              </a:tblGrid>
              <a:tr h="370840">
                <a:tc>
                  <a:txBody>
                    <a:bodyPr/>
                    <a:lstStyle/>
                    <a:p>
                      <a:r>
                        <a:rPr lang="en-US" sz="2800" dirty="0" smtClean="0"/>
                        <a:t>AEBG Title</a:t>
                      </a:r>
                      <a:endParaRPr lang="en-US"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smtClean="0"/>
                        <a:t>Update Record</a:t>
                      </a:r>
                      <a:endParaRPr lang="en-US"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701689307"/>
                  </a:ext>
                </a:extLst>
              </a:tr>
              <a:tr h="370840">
                <a:tc>
                  <a:txBody>
                    <a:bodyPr/>
                    <a:lstStyle/>
                    <a:p>
                      <a:pPr marL="0" indent="0" defTabSz="685797">
                        <a:buFont typeface="Arial" panose="020B0604020202020204" pitchFamily="34" charset="0"/>
                        <a:buNone/>
                      </a:pPr>
                      <a:r>
                        <a:rPr lang="en-US" sz="2800" dirty="0" smtClean="0">
                          <a:solidFill>
                            <a:prstClr val="black"/>
                          </a:solidFill>
                          <a:latin typeface="+mn-lt"/>
                        </a:rPr>
                        <a:t>Transition to ASE</a:t>
                      </a:r>
                      <a:endParaRPr lang="en-US" sz="2800" dirty="0">
                        <a:solidFill>
                          <a:prstClr val="black"/>
                        </a:solidFill>
                        <a:latin typeface="+mn-lt"/>
                      </a:endParaRPr>
                    </a:p>
                  </a:txBody>
                  <a:tcPr>
                    <a:lnL w="12700" cap="flat" cmpd="sng" algn="ctr">
                      <a:solidFill>
                        <a:schemeClr val="tx1"/>
                      </a:solidFill>
                      <a:prstDash val="solid"/>
                      <a:round/>
                      <a:headEnd type="none" w="med" len="med"/>
                      <a:tailEnd type="none" w="med" len="med"/>
                    </a:lnL>
                  </a:tcPr>
                </a:tc>
                <a:tc>
                  <a:txBody>
                    <a:bodyPr/>
                    <a:lstStyle/>
                    <a:p>
                      <a:r>
                        <a:rPr lang="en-US" sz="2800" dirty="0" smtClean="0"/>
                        <a:t>No “bubble” but via instructional</a:t>
                      </a:r>
                      <a:r>
                        <a:rPr lang="en-US" sz="2800" baseline="0" dirty="0" smtClean="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623637617"/>
                  </a:ext>
                </a:extLst>
              </a:tr>
              <a:tr h="370840">
                <a:tc>
                  <a:txBody>
                    <a:bodyPr/>
                    <a:lstStyle/>
                    <a:p>
                      <a:pPr marL="0" indent="0" defTabSz="685797">
                        <a:buFont typeface="Arial" panose="020B0604020202020204" pitchFamily="34" charset="0"/>
                        <a:buNone/>
                      </a:pPr>
                      <a:r>
                        <a:rPr lang="en-US" sz="2800" dirty="0" smtClean="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smtClean="0"/>
                        <a:t>Entered job training</a:t>
                      </a:r>
                    </a:p>
                    <a:p>
                      <a:pPr marL="285750" indent="-285750">
                        <a:buFont typeface="Arial" panose="020B0604020202020204" pitchFamily="34" charset="0"/>
                        <a:buChar char="•"/>
                      </a:pPr>
                      <a:r>
                        <a:rPr lang="en-US" sz="2800" dirty="0" smtClean="0"/>
                        <a:t>Entered training </a:t>
                      </a:r>
                      <a:r>
                        <a:rPr lang="en-US" sz="2800" dirty="0" err="1" smtClean="0"/>
                        <a:t>pgm</a:t>
                      </a:r>
                      <a:endParaRPr lang="en-US" sz="2800" dirty="0" smtClean="0"/>
                    </a:p>
                    <a:p>
                      <a:pPr marL="285750" indent="-285750">
                        <a:buFont typeface="Arial" panose="020B0604020202020204" pitchFamily="34" charset="0"/>
                        <a:buChar char="•"/>
                      </a:pPr>
                      <a:r>
                        <a:rPr lang="en-US" sz="2800" dirty="0" smtClean="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smtClean="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smtClean="0"/>
                        <a:t>Enrolled in secondary</a:t>
                      </a:r>
                    </a:p>
                    <a:p>
                      <a:pPr marL="285750" indent="-285750">
                        <a:buFont typeface="Arial" panose="020B0604020202020204" pitchFamily="34" charset="0"/>
                        <a:buChar char="•"/>
                      </a:pPr>
                      <a:r>
                        <a:rPr lang="en-US" sz="2800" dirty="0" smtClean="0"/>
                        <a:t>Transition to credit</a:t>
                      </a:r>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50614372"/>
                  </a:ext>
                </a:extLst>
              </a:tr>
            </a:tbl>
          </a:graphicData>
        </a:graphic>
      </p:graphicFrame>
      <p:sp>
        <p:nvSpPr>
          <p:cNvPr id="4" name="Slide Number Placeholder 3"/>
          <p:cNvSpPr>
            <a:spLocks noGrp="1"/>
          </p:cNvSpPr>
          <p:nvPr>
            <p:ph type="sldNum" sz="quarter" idx="12"/>
          </p:nvPr>
        </p:nvSpPr>
        <p:spPr/>
        <p:txBody>
          <a:bodyPr/>
          <a:lstStyle/>
          <a:p>
            <a:fld id="{41766E4F-C22A-4B2D-99FC-75C35F208086}" type="slidenum">
              <a:rPr lang="en-US" smtClean="0"/>
              <a:t>13</a:t>
            </a:fld>
            <a:endParaRPr lang="en-US"/>
          </a:p>
        </p:txBody>
      </p:sp>
    </p:spTree>
    <p:extLst>
      <p:ext uri="{BB962C8B-B14F-4D97-AF65-F5344CB8AC3E}">
        <p14:creationId xmlns:p14="http://schemas.microsoft.com/office/powerpoint/2010/main" val="226770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0017" b="14485"/>
          <a:stretch/>
        </p:blipFill>
        <p:spPr>
          <a:xfrm>
            <a:off x="241540" y="1138411"/>
            <a:ext cx="6461185" cy="4441075"/>
          </a:xfrm>
          <a:prstGeom prst="rect">
            <a:avLst/>
          </a:prstGeom>
        </p:spPr>
      </p:pic>
      <p:sp>
        <p:nvSpPr>
          <p:cNvPr id="3" name="TextBox 2"/>
          <p:cNvSpPr txBox="1"/>
          <p:nvPr/>
        </p:nvSpPr>
        <p:spPr>
          <a:xfrm>
            <a:off x="603849" y="215080"/>
            <a:ext cx="7832785" cy="923330"/>
          </a:xfrm>
          <a:prstGeom prst="rect">
            <a:avLst/>
          </a:prstGeom>
          <a:noFill/>
        </p:spPr>
        <p:txBody>
          <a:bodyPr wrap="square" rtlCol="0">
            <a:spAutoFit/>
          </a:bodyPr>
          <a:lstStyle/>
          <a:p>
            <a:r>
              <a:rPr lang="en-US" sz="5400" dirty="0" smtClean="0"/>
              <a:t>Transition</a:t>
            </a:r>
            <a:endParaRPr lang="en-US" sz="5400" dirty="0"/>
          </a:p>
        </p:txBody>
      </p:sp>
      <p:sp>
        <p:nvSpPr>
          <p:cNvPr id="5" name="TextBox 4"/>
          <p:cNvSpPr txBox="1"/>
          <p:nvPr/>
        </p:nvSpPr>
        <p:spPr>
          <a:xfrm>
            <a:off x="7004649" y="1416640"/>
            <a:ext cx="4856672" cy="4031873"/>
          </a:xfrm>
          <a:prstGeom prst="rect">
            <a:avLst/>
          </a:prstGeom>
          <a:noFill/>
          <a:ln>
            <a:solidFill>
              <a:schemeClr val="accent1"/>
            </a:solidFill>
          </a:ln>
        </p:spPr>
        <p:txBody>
          <a:bodyPr wrap="square" rtlCol="0">
            <a:spAutoFit/>
          </a:bodyPr>
          <a:lstStyle/>
          <a:p>
            <a:r>
              <a:rPr lang="en-US" sz="3200" b="1" u="sng" dirty="0" smtClean="0"/>
              <a:t>Occupational Transition:</a:t>
            </a:r>
          </a:p>
          <a:p>
            <a:pPr marL="285750" indent="-285750">
              <a:buFont typeface="Arial" panose="020B0604020202020204" pitchFamily="34" charset="0"/>
              <a:buChar char="•"/>
            </a:pPr>
            <a:r>
              <a:rPr lang="en-US" sz="3200" dirty="0" smtClean="0"/>
              <a:t>Entered job training</a:t>
            </a:r>
          </a:p>
          <a:p>
            <a:pPr marL="285750" indent="-285750">
              <a:buFont typeface="Arial" panose="020B0604020202020204" pitchFamily="34" charset="0"/>
              <a:buChar char="•"/>
            </a:pPr>
            <a:r>
              <a:rPr lang="en-US" sz="3200" dirty="0" smtClean="0"/>
              <a:t>Entered training </a:t>
            </a:r>
            <a:r>
              <a:rPr lang="en-US" sz="3200" dirty="0" err="1" smtClean="0"/>
              <a:t>pgm</a:t>
            </a:r>
            <a:endParaRPr lang="en-US" sz="3200" dirty="0" smtClean="0"/>
          </a:p>
          <a:p>
            <a:pPr marL="285750" indent="-285750">
              <a:buFont typeface="Arial" panose="020B0604020202020204" pitchFamily="34" charset="0"/>
              <a:buChar char="•"/>
            </a:pPr>
            <a:r>
              <a:rPr lang="en-US" sz="3200" dirty="0" smtClean="0"/>
              <a:t>Entered apprenticeship</a:t>
            </a:r>
          </a:p>
          <a:p>
            <a:endParaRPr lang="en-US" sz="3200" b="1" u="sng" dirty="0" smtClean="0"/>
          </a:p>
          <a:p>
            <a:r>
              <a:rPr lang="en-US" sz="3200" b="1" u="sng" dirty="0" smtClean="0"/>
              <a:t>Education Transition</a:t>
            </a:r>
            <a:r>
              <a:rPr lang="en-US" sz="3200" b="1" dirty="0" smtClean="0"/>
              <a:t>:</a:t>
            </a:r>
          </a:p>
          <a:p>
            <a:pPr marL="285750" indent="-285750">
              <a:buFont typeface="Arial" panose="020B0604020202020204" pitchFamily="34" charset="0"/>
              <a:buChar char="•"/>
            </a:pPr>
            <a:r>
              <a:rPr lang="en-US" sz="3200" dirty="0" smtClean="0"/>
              <a:t>Enrolled in secondary</a:t>
            </a:r>
          </a:p>
          <a:p>
            <a:pPr marL="285750" indent="-285750">
              <a:buFont typeface="Arial" panose="020B0604020202020204" pitchFamily="34" charset="0"/>
              <a:buChar char="•"/>
            </a:pPr>
            <a:r>
              <a:rPr lang="en-US" sz="3200" dirty="0" smtClean="0"/>
              <a:t>Transition to credit</a:t>
            </a:r>
            <a:endParaRPr lang="en-US" sz="3200" dirty="0"/>
          </a:p>
        </p:txBody>
      </p:sp>
      <p:sp>
        <p:nvSpPr>
          <p:cNvPr id="6" name="Slide Number Placeholder 5"/>
          <p:cNvSpPr>
            <a:spLocks noGrp="1"/>
          </p:cNvSpPr>
          <p:nvPr>
            <p:ph type="sldNum" sz="quarter" idx="12"/>
          </p:nvPr>
        </p:nvSpPr>
        <p:spPr/>
        <p:txBody>
          <a:bodyPr/>
          <a:lstStyle/>
          <a:p>
            <a:fld id="{41766E4F-C22A-4B2D-99FC-75C35F208086}" type="slidenum">
              <a:rPr lang="en-US" smtClean="0"/>
              <a:t>14</a:t>
            </a:fld>
            <a:endParaRPr lang="en-US"/>
          </a:p>
        </p:txBody>
      </p:sp>
    </p:spTree>
    <p:extLst>
      <p:ext uri="{BB962C8B-B14F-4D97-AF65-F5344CB8AC3E}">
        <p14:creationId xmlns:p14="http://schemas.microsoft.com/office/powerpoint/2010/main" val="95877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46"/>
          <a:stretch/>
        </p:blipFill>
        <p:spPr bwMode="auto">
          <a:xfrm>
            <a:off x="385796" y="1759789"/>
            <a:ext cx="5022966" cy="32786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3"/>
          <p:cNvSpPr txBox="1">
            <a:spLocks/>
          </p:cNvSpPr>
          <p:nvPr/>
        </p:nvSpPr>
        <p:spPr>
          <a:xfrm>
            <a:off x="6262777" y="1682151"/>
            <a:ext cx="5524143" cy="37783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i="1" dirty="0" smtClean="0">
                <a:solidFill>
                  <a:schemeClr val="tx1"/>
                </a:solidFill>
              </a:rPr>
              <a:t>Field 12</a:t>
            </a:r>
            <a:endParaRPr lang="en-US" sz="3600" dirty="0" smtClean="0">
              <a:solidFill>
                <a:schemeClr val="tx1"/>
              </a:solidFill>
            </a:endParaRPr>
          </a:p>
          <a:p>
            <a:pPr lvl="1" indent="-457200">
              <a:buFont typeface="Arial" panose="020B0604020202020204" pitchFamily="34" charset="0"/>
              <a:buChar char="•"/>
            </a:pPr>
            <a:r>
              <a:rPr lang="en-US" sz="3600" dirty="0" smtClean="0"/>
              <a:t>Enrolled in Education</a:t>
            </a:r>
          </a:p>
          <a:p>
            <a:pPr lvl="1" indent="-457200">
              <a:buFont typeface="Arial" panose="020B0604020202020204" pitchFamily="34" charset="0"/>
              <a:buChar char="•"/>
            </a:pPr>
            <a:r>
              <a:rPr lang="en-US" sz="3600" dirty="0" smtClean="0"/>
              <a:t>Enrolled in Training</a:t>
            </a:r>
          </a:p>
          <a:p>
            <a:pPr algn="l"/>
            <a:endParaRPr lang="en-US" sz="3600" i="1" dirty="0" smtClean="0">
              <a:solidFill>
                <a:schemeClr val="tx1"/>
              </a:solidFill>
            </a:endParaRPr>
          </a:p>
          <a:p>
            <a:pPr algn="l"/>
            <a:r>
              <a:rPr lang="en-US" sz="3600" i="1" dirty="0" smtClean="0">
                <a:solidFill>
                  <a:schemeClr val="tx1"/>
                </a:solidFill>
              </a:rPr>
              <a:t>Field 14</a:t>
            </a:r>
            <a:endParaRPr lang="en-US" sz="3600" dirty="0" smtClean="0">
              <a:solidFill>
                <a:schemeClr val="tx1"/>
              </a:solidFill>
            </a:endParaRPr>
          </a:p>
          <a:p>
            <a:pPr lvl="1" indent="-457200">
              <a:buFont typeface="Arial" panose="020B0604020202020204" pitchFamily="34" charset="0"/>
              <a:buChar char="•"/>
            </a:pPr>
            <a:r>
              <a:rPr lang="en-US" sz="3600" dirty="0" smtClean="0"/>
              <a:t>Enrolled in Education</a:t>
            </a:r>
          </a:p>
          <a:p>
            <a:pPr marL="457200" indent="-457200" algn="l">
              <a:buFont typeface="Arial" panose="020B0604020202020204" pitchFamily="34" charset="0"/>
              <a:buChar char="•"/>
            </a:pPr>
            <a:r>
              <a:rPr lang="en-US" sz="3600" dirty="0" smtClean="0">
                <a:solidFill>
                  <a:schemeClr val="tx1"/>
                </a:solidFill>
              </a:rPr>
              <a:t>Enrolled in Training</a:t>
            </a:r>
            <a:endParaRPr lang="en-US" dirty="0">
              <a:solidFill>
                <a:schemeClr val="tx1"/>
              </a:solidFill>
            </a:endParaRPr>
          </a:p>
        </p:txBody>
      </p:sp>
      <p:sp>
        <p:nvSpPr>
          <p:cNvPr id="4" name="TextBox 3"/>
          <p:cNvSpPr txBox="1"/>
          <p:nvPr/>
        </p:nvSpPr>
        <p:spPr>
          <a:xfrm>
            <a:off x="603849" y="215080"/>
            <a:ext cx="7832785" cy="923330"/>
          </a:xfrm>
          <a:prstGeom prst="rect">
            <a:avLst/>
          </a:prstGeom>
          <a:noFill/>
        </p:spPr>
        <p:txBody>
          <a:bodyPr wrap="square" rtlCol="0">
            <a:spAutoFit/>
          </a:bodyPr>
          <a:lstStyle/>
          <a:p>
            <a:r>
              <a:rPr lang="en-US" sz="5400" dirty="0" smtClean="0"/>
              <a:t>Transition</a:t>
            </a:r>
            <a:endParaRPr lang="en-US" sz="5400" dirty="0"/>
          </a:p>
        </p:txBody>
      </p:sp>
      <p:sp>
        <p:nvSpPr>
          <p:cNvPr id="6" name="Slide Number Placeholder 5"/>
          <p:cNvSpPr>
            <a:spLocks noGrp="1"/>
          </p:cNvSpPr>
          <p:nvPr>
            <p:ph type="sldNum" sz="quarter" idx="12"/>
          </p:nvPr>
        </p:nvSpPr>
        <p:spPr/>
        <p:txBody>
          <a:bodyPr/>
          <a:lstStyle/>
          <a:p>
            <a:fld id="{41766E4F-C22A-4B2D-99FC-75C35F208086}" type="slidenum">
              <a:rPr lang="en-US" smtClean="0"/>
              <a:t>15</a:t>
            </a:fld>
            <a:endParaRPr lang="en-US"/>
          </a:p>
        </p:txBody>
      </p:sp>
    </p:spTree>
    <p:extLst>
      <p:ext uri="{BB962C8B-B14F-4D97-AF65-F5344CB8AC3E}">
        <p14:creationId xmlns:p14="http://schemas.microsoft.com/office/powerpoint/2010/main" val="1073081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215080"/>
            <a:ext cx="7832785" cy="923330"/>
          </a:xfrm>
          <a:prstGeom prst="rect">
            <a:avLst/>
          </a:prstGeom>
          <a:noFill/>
        </p:spPr>
        <p:txBody>
          <a:bodyPr wrap="square" rtlCol="0">
            <a:spAutoFit/>
          </a:bodyPr>
          <a:lstStyle/>
          <a:p>
            <a:r>
              <a:rPr lang="en-US" sz="5400" dirty="0" smtClean="0"/>
              <a:t>Transition </a:t>
            </a:r>
            <a:endParaRPr lang="en-US" sz="5400" dirty="0"/>
          </a:p>
        </p:txBody>
      </p:sp>
      <p:grpSp>
        <p:nvGrpSpPr>
          <p:cNvPr id="5" name="Group 4"/>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K12 Adult Education </a:t>
              </a:r>
            </a:p>
            <a:p>
              <a:pPr lvl="0" algn="ctr" defTabSz="933450">
                <a:lnSpc>
                  <a:spcPct val="90000"/>
                </a:lnSpc>
                <a:spcBef>
                  <a:spcPct val="0"/>
                </a:spcBef>
                <a:spcAft>
                  <a:spcPct val="35000"/>
                </a:spcAft>
              </a:pPr>
              <a:r>
                <a:rPr lang="en-US" sz="2100" kern="1200" dirty="0" smtClean="0"/>
                <a:t>(ABE, ASE, ESL)</a:t>
              </a:r>
              <a:endParaRPr lang="en-US" sz="2100" kern="1200" dirty="0"/>
            </a:p>
          </p:txBody>
        </p:sp>
      </p:grpSp>
      <p:grpSp>
        <p:nvGrpSpPr>
          <p:cNvPr id="6" name="Group 5"/>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solidFill>
              <a:srgbClr val="FF0000"/>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K12 Adult Ed CTE</a:t>
              </a:r>
              <a:endParaRPr lang="en-US" sz="2100" kern="1200" dirty="0"/>
            </a:p>
          </p:txBody>
        </p:sp>
      </p:grpSp>
      <p:grpSp>
        <p:nvGrpSpPr>
          <p:cNvPr id="11" name="Group 10"/>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TextBox 15"/>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Non Credit CC</a:t>
              </a:r>
            </a:p>
            <a:p>
              <a:pPr algn="ctr" defTabSz="933450">
                <a:lnSpc>
                  <a:spcPct val="90000"/>
                </a:lnSpc>
                <a:spcBef>
                  <a:spcPct val="0"/>
                </a:spcBef>
                <a:spcAft>
                  <a:spcPct val="35000"/>
                </a:spcAft>
              </a:pPr>
              <a:r>
                <a:rPr lang="en-US" sz="2100" dirty="0" smtClean="0"/>
                <a:t>(ABE</a:t>
              </a:r>
              <a:r>
                <a:rPr lang="en-US" sz="2100" dirty="0"/>
                <a:t>, ASE, </a:t>
              </a:r>
              <a:r>
                <a:rPr lang="en-US" sz="2100" dirty="0" smtClean="0"/>
                <a:t>ESL)</a:t>
              </a:r>
              <a:endParaRPr lang="en-US" sz="2100" dirty="0"/>
            </a:p>
          </p:txBody>
        </p:sp>
      </p:grpSp>
      <p:grpSp>
        <p:nvGrpSpPr>
          <p:cNvPr id="12" name="Group 11"/>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p:cNvSpPr txBox="1"/>
            <p:nvPr/>
          </p:nvSpPr>
          <p:spPr>
            <a:xfrm>
              <a:off x="6215779" y="2774187"/>
              <a:ext cx="1835220" cy="843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CC CTE</a:t>
              </a:r>
              <a:endParaRPr lang="en-US" sz="2100" kern="1200" dirty="0"/>
            </a:p>
          </p:txBody>
        </p:sp>
      </p:grpSp>
      <p:grpSp>
        <p:nvGrpSpPr>
          <p:cNvPr id="17" name="Group 16"/>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TextBox 18"/>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For Credit CC</a:t>
              </a:r>
              <a:endParaRPr lang="en-US" sz="2100" kern="1200" dirty="0"/>
            </a:p>
          </p:txBody>
        </p:sp>
      </p:grpSp>
      <p:cxnSp>
        <p:nvCxnSpPr>
          <p:cNvPr id="21" name="Straight Arrow Connector 20"/>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53603" y="1171575"/>
            <a:ext cx="1584972" cy="523220"/>
          </a:xfrm>
          <a:prstGeom prst="rect">
            <a:avLst/>
          </a:prstGeom>
          <a:noFill/>
        </p:spPr>
        <p:txBody>
          <a:bodyPr wrap="square" rtlCol="0">
            <a:spAutoFit/>
          </a:bodyPr>
          <a:lstStyle/>
          <a:p>
            <a:r>
              <a:rPr lang="en-US" sz="2800" b="1" dirty="0" smtClean="0"/>
              <a:t>From:</a:t>
            </a:r>
            <a:endParaRPr lang="en-US" sz="2800" b="1" dirty="0"/>
          </a:p>
        </p:txBody>
      </p:sp>
      <p:sp>
        <p:nvSpPr>
          <p:cNvPr id="37" name="TextBox 36"/>
          <p:cNvSpPr txBox="1"/>
          <p:nvPr/>
        </p:nvSpPr>
        <p:spPr>
          <a:xfrm>
            <a:off x="8353425" y="1217359"/>
            <a:ext cx="1584972" cy="523220"/>
          </a:xfrm>
          <a:prstGeom prst="rect">
            <a:avLst/>
          </a:prstGeom>
          <a:noFill/>
        </p:spPr>
        <p:txBody>
          <a:bodyPr wrap="square" rtlCol="0">
            <a:spAutoFit/>
          </a:bodyPr>
          <a:lstStyle/>
          <a:p>
            <a:r>
              <a:rPr lang="en-US" sz="2800" b="1" dirty="0" smtClean="0"/>
              <a:t>To:</a:t>
            </a:r>
            <a:endParaRPr lang="en-US" sz="2800" b="1" dirty="0"/>
          </a:p>
        </p:txBody>
      </p:sp>
      <p:cxnSp>
        <p:nvCxnSpPr>
          <p:cNvPr id="38" name="Straight Arrow Connector 37"/>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6013105"/>
            <a:ext cx="2028825" cy="369332"/>
          </a:xfrm>
          <a:prstGeom prst="rect">
            <a:avLst/>
          </a:prstGeom>
          <a:noFill/>
        </p:spPr>
        <p:txBody>
          <a:bodyPr wrap="square" rtlCol="0">
            <a:spAutoFit/>
          </a:bodyPr>
          <a:lstStyle/>
          <a:p>
            <a:r>
              <a:rPr lang="en-US" dirty="0" smtClean="0"/>
              <a:t>Transition to CTE</a:t>
            </a:r>
            <a:endParaRPr lang="en-US" dirty="0"/>
          </a:p>
        </p:txBody>
      </p:sp>
      <p:sp>
        <p:nvSpPr>
          <p:cNvPr id="43" name="TextBox 42"/>
          <p:cNvSpPr txBox="1"/>
          <p:nvPr/>
        </p:nvSpPr>
        <p:spPr>
          <a:xfrm>
            <a:off x="2667000" y="6365470"/>
            <a:ext cx="2324100" cy="369332"/>
          </a:xfrm>
          <a:prstGeom prst="rect">
            <a:avLst/>
          </a:prstGeom>
          <a:noFill/>
        </p:spPr>
        <p:txBody>
          <a:bodyPr wrap="square" rtlCol="0">
            <a:spAutoFit/>
          </a:bodyPr>
          <a:lstStyle/>
          <a:p>
            <a:r>
              <a:rPr lang="en-US" dirty="0" smtClean="0"/>
              <a:t>Transition to for credit</a:t>
            </a:r>
            <a:endParaRPr lang="en-US" dirty="0"/>
          </a:p>
        </p:txBody>
      </p:sp>
      <p:sp>
        <p:nvSpPr>
          <p:cNvPr id="44" name="Rectangle 43"/>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1766E4F-C22A-4B2D-99FC-75C35F208086}" type="slidenum">
              <a:rPr lang="en-US" smtClean="0"/>
              <a:t>16</a:t>
            </a:fld>
            <a:endParaRPr lang="en-US"/>
          </a:p>
        </p:txBody>
      </p:sp>
    </p:spTree>
    <p:extLst>
      <p:ext uri="{BB962C8B-B14F-4D97-AF65-F5344CB8AC3E}">
        <p14:creationId xmlns:p14="http://schemas.microsoft.com/office/powerpoint/2010/main" val="3562660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5222220"/>
              </p:ext>
            </p:extLst>
          </p:nvPr>
        </p:nvGraphicFramePr>
        <p:xfrm>
          <a:off x="1181819" y="60382"/>
          <a:ext cx="8600535" cy="6751108"/>
        </p:xfrm>
        <a:graphic>
          <a:graphicData uri="http://schemas.openxmlformats.org/drawingml/2006/table">
            <a:tbl>
              <a:tblPr/>
              <a:tblGrid>
                <a:gridCol w="2691441">
                  <a:extLst>
                    <a:ext uri="{9D8B030D-6E8A-4147-A177-3AD203B41FA5}">
                      <a16:colId xmlns="" xmlns:a16="http://schemas.microsoft.com/office/drawing/2014/main" val="217323366"/>
                    </a:ext>
                  </a:extLst>
                </a:gridCol>
                <a:gridCol w="2863970">
                  <a:extLst>
                    <a:ext uri="{9D8B030D-6E8A-4147-A177-3AD203B41FA5}">
                      <a16:colId xmlns="" xmlns:a16="http://schemas.microsoft.com/office/drawing/2014/main" val="674120117"/>
                    </a:ext>
                  </a:extLst>
                </a:gridCol>
                <a:gridCol w="3045124">
                  <a:extLst>
                    <a:ext uri="{9D8B030D-6E8A-4147-A177-3AD203B41FA5}">
                      <a16:colId xmlns="" xmlns:a16="http://schemas.microsoft.com/office/drawing/2014/main" val="3546677904"/>
                    </a:ext>
                  </a:extLst>
                </a:gridCol>
              </a:tblGrid>
              <a:tr h="393917">
                <a:tc>
                  <a:txBody>
                    <a:bodyPr/>
                    <a:lstStyle/>
                    <a:p>
                      <a:pPr algn="l" fontAlgn="b"/>
                      <a:r>
                        <a:rPr lang="en-US" sz="1400" b="1" i="0" u="none" strike="noStrike">
                          <a:solidFill>
                            <a:srgbClr val="FFFFFF"/>
                          </a:solidFill>
                          <a:effectLst/>
                          <a:latin typeface="Calibri" panose="020F0502020204030204" pitchFamily="34" charset="0"/>
                        </a:rPr>
                        <a:t>TE AEBG Outcome Category Name</a:t>
                      </a:r>
                    </a:p>
                  </a:txBody>
                  <a:tcPr marL="7502" marR="7502" marT="750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panose="020F0502020204030204" pitchFamily="34" charset="0"/>
                        </a:rPr>
                        <a:t>AEBG Item Name</a:t>
                      </a:r>
                    </a:p>
                  </a:txBody>
                  <a:tcPr marL="7502" marR="7502" marT="7502" marB="0" anchor="b">
                    <a:lnL>
                      <a:noFill/>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panose="020F0502020204030204" pitchFamily="34" charset="0"/>
                        </a:rPr>
                        <a:t>TE Item Name</a:t>
                      </a:r>
                    </a:p>
                  </a:txBody>
                  <a:tcPr marL="7502" marR="7502" marT="750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 xmlns:a16="http://schemas.microsoft.com/office/drawing/2014/main" val="3739483637"/>
                  </a:ext>
                </a:extLst>
              </a:tr>
              <a:tr h="201269">
                <a:tc>
                  <a:txBody>
                    <a:bodyPr/>
                    <a:lstStyle/>
                    <a:p>
                      <a:pPr algn="l" fontAlgn="b"/>
                      <a:r>
                        <a:rPr lang="en-US" sz="1400" b="0" i="0" u="none" strike="noStrike">
                          <a:solidFill>
                            <a:srgbClr val="000000"/>
                          </a:solidFill>
                          <a:effectLst/>
                          <a:latin typeface="Calibri" panose="020F0502020204030204" pitchFamily="34" charset="0"/>
                        </a:rPr>
                        <a:t>Other Literacy Gains</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Occupational Skills Gain</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Met work-based project goal</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1118915751"/>
                  </a:ext>
                </a:extLst>
              </a:tr>
              <a:tr h="201269">
                <a:tc>
                  <a:txBody>
                    <a:bodyPr/>
                    <a:lstStyle/>
                    <a:p>
                      <a:pPr algn="l" fontAlgn="b"/>
                      <a:r>
                        <a:rPr lang="en-US" sz="1400" b="0" i="0" u="none" strike="noStrike">
                          <a:solidFill>
                            <a:srgbClr val="000000"/>
                          </a:solidFill>
                          <a:effectLst/>
                          <a:latin typeface="Calibri" panose="020F0502020204030204" pitchFamily="34" charset="0"/>
                        </a:rPr>
                        <a:t>Other Literacy Gains</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Occupational Skills Gain</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Training milestone</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2905047985"/>
                  </a:ext>
                </a:extLst>
              </a:tr>
              <a:tr h="393917">
                <a:tc>
                  <a:txBody>
                    <a:bodyPr/>
                    <a:lstStyle/>
                    <a:p>
                      <a:pPr algn="l" fontAlgn="b"/>
                      <a:r>
                        <a:rPr lang="en-US" sz="1400" b="0" i="0" u="none" strike="noStrike">
                          <a:solidFill>
                            <a:srgbClr val="000000"/>
                          </a:solidFill>
                          <a:effectLst/>
                          <a:latin typeface="Calibri" panose="020F0502020204030204" pitchFamily="34" charset="0"/>
                        </a:rPr>
                        <a:t>Other Literacy Gains</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Workforce Preparation Milestone</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Acquire readiness skills</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3866130785"/>
                  </a:ext>
                </a:extLst>
              </a:tr>
              <a:tr h="201269">
                <a:tc>
                  <a:txBody>
                    <a:bodyPr/>
                    <a:lstStyle/>
                    <a:p>
                      <a:pPr algn="l" fontAlgn="b"/>
                      <a:r>
                        <a:rPr lang="en-US" sz="1400" b="0" i="0" u="none" strike="noStrike">
                          <a:solidFill>
                            <a:srgbClr val="000000"/>
                          </a:solidFill>
                          <a:effectLst/>
                          <a:latin typeface="Calibri" panose="020F0502020204030204" pitchFamily="34" charset="0"/>
                        </a:rPr>
                        <a:t>Other Literacy Gains</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CDCP Certificate</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Mastered course competencies</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1725129132"/>
                  </a:ext>
                </a:extLst>
              </a:tr>
              <a:tr h="201269">
                <a:tc>
                  <a:txBody>
                    <a:bodyPr/>
                    <a:lstStyle/>
                    <a:p>
                      <a:pPr algn="l" fontAlgn="b"/>
                      <a:r>
                        <a:rPr lang="en-US" sz="1400" b="0" i="0" u="none" strike="noStrike">
                          <a:solidFill>
                            <a:srgbClr val="000000"/>
                          </a:solidFill>
                          <a:effectLst/>
                          <a:latin typeface="Calibri" panose="020F0502020204030204" pitchFamily="34" charset="0"/>
                        </a:rPr>
                        <a:t>Other Literacy Gains</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CDCP Certificate</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Skills progression</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536165865"/>
                  </a:ext>
                </a:extLst>
              </a:tr>
              <a:tr h="201269">
                <a:tc>
                  <a:txBody>
                    <a:bodyPr/>
                    <a:lstStyle/>
                    <a:p>
                      <a:pPr algn="l" fontAlgn="b"/>
                      <a:r>
                        <a:rPr lang="en-US" sz="1400" b="0" i="0" u="none" strike="noStrike">
                          <a:solidFill>
                            <a:srgbClr val="000000"/>
                          </a:solidFill>
                          <a:effectLst/>
                          <a:latin typeface="Calibri" panose="020F0502020204030204" pitchFamily="34" charset="0"/>
                        </a:rPr>
                        <a:t>Achieved Secondary</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HS Diploma</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Earned HS diploma</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1834440721"/>
                  </a:ext>
                </a:extLst>
              </a:tr>
              <a:tr h="201269">
                <a:tc>
                  <a:txBody>
                    <a:bodyPr/>
                    <a:lstStyle/>
                    <a:p>
                      <a:pPr algn="l" fontAlgn="b"/>
                      <a:r>
                        <a:rPr lang="en-US" sz="1400" b="0" i="0" u="none" strike="noStrike">
                          <a:solidFill>
                            <a:srgbClr val="000000"/>
                          </a:solidFill>
                          <a:effectLst/>
                          <a:latin typeface="Calibri" panose="020F0502020204030204" pitchFamily="34" charset="0"/>
                        </a:rPr>
                        <a:t>Achieved Secondary</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GED</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Passed GED 2014</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931828988"/>
                  </a:ext>
                </a:extLst>
              </a:tr>
              <a:tr h="201269">
                <a:tc>
                  <a:txBody>
                    <a:bodyPr/>
                    <a:lstStyle/>
                    <a:p>
                      <a:pPr algn="l" fontAlgn="b"/>
                      <a:r>
                        <a:rPr lang="en-US" sz="1400" b="0" i="0" u="none" strike="noStrike">
                          <a:solidFill>
                            <a:srgbClr val="000000"/>
                          </a:solidFill>
                          <a:effectLst/>
                          <a:latin typeface="Calibri" panose="020F0502020204030204" pitchFamily="34" charset="0"/>
                        </a:rPr>
                        <a:t>Achieved Secondary</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HiSET</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Passed HiSET</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12674699"/>
                  </a:ext>
                </a:extLst>
              </a:tr>
              <a:tr h="201269">
                <a:tc>
                  <a:txBody>
                    <a:bodyPr/>
                    <a:lstStyle/>
                    <a:p>
                      <a:pPr algn="l" fontAlgn="b"/>
                      <a:r>
                        <a:rPr lang="en-US" sz="1400" b="0" i="0" u="none" strike="noStrike">
                          <a:solidFill>
                            <a:srgbClr val="000000"/>
                          </a:solidFill>
                          <a:effectLst/>
                          <a:latin typeface="Calibri" panose="020F0502020204030204" pitchFamily="34" charset="0"/>
                        </a:rPr>
                        <a:t>Achieved Secondary</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TASC</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Passed TASC</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2847137465"/>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Education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Entered College</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2275966582"/>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Education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Attained A.A or A.S degree</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1440226040"/>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Education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Attained B.A or B.S degree</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3998467038"/>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Education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Entered graduate studies</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3683781689"/>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Education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Attained post graduate degree</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1911265807"/>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Occupational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Attained credential</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749997334"/>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Occupational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Ocupational skills licensure</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571809449"/>
                  </a:ext>
                </a:extLst>
              </a:tr>
              <a:tr h="201269">
                <a:tc>
                  <a:txBody>
                    <a:bodyPr/>
                    <a:lstStyle/>
                    <a:p>
                      <a:pPr algn="l" fontAlgn="b"/>
                      <a:r>
                        <a:rPr lang="en-US" sz="1400" b="0" i="0" u="none" strike="noStrike">
                          <a:solidFill>
                            <a:srgbClr val="000000"/>
                          </a:solidFill>
                          <a:effectLst/>
                          <a:latin typeface="Calibri" panose="020F0502020204030204" pitchFamily="34" charset="0"/>
                        </a:rPr>
                        <a:t>Achieved Post-Secondary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Occupational Outcomes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Ocupational skills certificate</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1708298729"/>
                  </a:ext>
                </a:extLst>
              </a:tr>
              <a:tr h="201269">
                <a:tc>
                  <a:txBody>
                    <a:bodyPr/>
                    <a:lstStyle/>
                    <a:p>
                      <a:pPr algn="l" fontAlgn="b"/>
                      <a:r>
                        <a:rPr lang="en-US" sz="1400" b="0" i="0" u="none" strike="noStrike">
                          <a:solidFill>
                            <a:srgbClr val="000000"/>
                          </a:solidFill>
                          <a:effectLst/>
                          <a:latin typeface="Calibri" panose="020F0502020204030204" pitchFamily="34" charset="0"/>
                        </a:rPr>
                        <a:t>Enter Employment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Got a job</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Got a job</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3479410276"/>
                  </a:ext>
                </a:extLst>
              </a:tr>
              <a:tr h="201269">
                <a:tc>
                  <a:txBody>
                    <a:bodyPr/>
                    <a:lstStyle/>
                    <a:p>
                      <a:pPr algn="l" fontAlgn="b"/>
                      <a:r>
                        <a:rPr lang="en-US" sz="1400" b="0" i="0" u="none" strike="noStrike">
                          <a:solidFill>
                            <a:srgbClr val="000000"/>
                          </a:solidFill>
                          <a:effectLst/>
                          <a:latin typeface="Calibri" panose="020F0502020204030204" pitchFamily="34" charset="0"/>
                        </a:rPr>
                        <a:t>Enter Employment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Retained job</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Retained job</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4197020654"/>
                  </a:ext>
                </a:extLst>
              </a:tr>
              <a:tr h="201269">
                <a:tc>
                  <a:txBody>
                    <a:bodyPr/>
                    <a:lstStyle/>
                    <a:p>
                      <a:pPr algn="l" fontAlgn="b"/>
                      <a:r>
                        <a:rPr lang="en-US" sz="1400" b="0" i="0" u="none" strike="noStrike">
                          <a:solidFill>
                            <a:srgbClr val="000000"/>
                          </a:solidFill>
                          <a:effectLst/>
                          <a:latin typeface="Calibri" panose="020F0502020204030204" pitchFamily="34" charset="0"/>
                        </a:rPr>
                        <a:t>Enter Employment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Entered military</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Entered military</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4061679973"/>
                  </a:ext>
                </a:extLst>
              </a:tr>
              <a:tr h="201269">
                <a:tc>
                  <a:txBody>
                    <a:bodyPr/>
                    <a:lstStyle/>
                    <a:p>
                      <a:pPr algn="l" fontAlgn="b"/>
                      <a:r>
                        <a:rPr lang="en-US" sz="1400" b="0" i="0" u="none" strike="noStrike">
                          <a:solidFill>
                            <a:srgbClr val="000000"/>
                          </a:solidFill>
                          <a:effectLst/>
                          <a:latin typeface="Calibri" panose="020F0502020204030204" pitchFamily="34" charset="0"/>
                        </a:rPr>
                        <a:t>Increase Wages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Increased wages</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Increased wages</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2753386267"/>
                  </a:ext>
                </a:extLst>
              </a:tr>
              <a:tr h="201269">
                <a:tc>
                  <a:txBody>
                    <a:bodyPr/>
                    <a:lstStyle/>
                    <a:p>
                      <a:pPr algn="l" fontAlgn="b"/>
                      <a:r>
                        <a:rPr lang="en-US" sz="1400" b="0" i="0" u="none" strike="noStrike">
                          <a:solidFill>
                            <a:srgbClr val="000000"/>
                          </a:solidFill>
                          <a:effectLst/>
                          <a:latin typeface="Calibri" panose="020F0502020204030204" pitchFamily="34" charset="0"/>
                        </a:rPr>
                        <a:t>Increase Wages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Got a better job</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Got a better job</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2221191455"/>
                  </a:ext>
                </a:extLst>
              </a:tr>
              <a:tr h="201269">
                <a:tc>
                  <a:txBody>
                    <a:bodyPr/>
                    <a:lstStyle/>
                    <a:p>
                      <a:pPr algn="l" fontAlgn="b"/>
                      <a:r>
                        <a:rPr lang="en-US" sz="1400" b="0" i="0" u="none" strike="noStrike">
                          <a:solidFill>
                            <a:srgbClr val="000000"/>
                          </a:solidFill>
                          <a:effectLst/>
                          <a:latin typeface="Calibri" panose="020F0502020204030204" pitchFamily="34" charset="0"/>
                        </a:rPr>
                        <a:t>Transition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Occupational Transition</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Entered job training</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2715691233"/>
                  </a:ext>
                </a:extLst>
              </a:tr>
              <a:tr h="201269">
                <a:tc>
                  <a:txBody>
                    <a:bodyPr/>
                    <a:lstStyle/>
                    <a:p>
                      <a:pPr algn="l" fontAlgn="b"/>
                      <a:r>
                        <a:rPr lang="en-US" sz="1400" b="0" i="0" u="none" strike="noStrike">
                          <a:solidFill>
                            <a:srgbClr val="000000"/>
                          </a:solidFill>
                          <a:effectLst/>
                          <a:latin typeface="Calibri" panose="020F0502020204030204" pitchFamily="34" charset="0"/>
                        </a:rPr>
                        <a:t>Transition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Occupational Transition</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Entered training program</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2088496682"/>
                  </a:ext>
                </a:extLst>
              </a:tr>
              <a:tr h="201269">
                <a:tc>
                  <a:txBody>
                    <a:bodyPr/>
                    <a:lstStyle/>
                    <a:p>
                      <a:pPr algn="l" fontAlgn="b"/>
                      <a:r>
                        <a:rPr lang="en-US" sz="1400" b="0" i="0" u="none" strike="noStrike">
                          <a:solidFill>
                            <a:srgbClr val="000000"/>
                          </a:solidFill>
                          <a:effectLst/>
                          <a:latin typeface="Calibri" panose="020F0502020204030204" pitchFamily="34" charset="0"/>
                        </a:rPr>
                        <a:t>Transition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Occupational Transition</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Entered apprenticeship</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1654229541"/>
                  </a:ext>
                </a:extLst>
              </a:tr>
              <a:tr h="201269">
                <a:tc>
                  <a:txBody>
                    <a:bodyPr/>
                    <a:lstStyle/>
                    <a:p>
                      <a:pPr algn="l" fontAlgn="b"/>
                      <a:r>
                        <a:rPr lang="en-US" sz="1400" b="0" i="0" u="none" strike="noStrike">
                          <a:solidFill>
                            <a:srgbClr val="000000"/>
                          </a:solidFill>
                          <a:effectLst/>
                          <a:latin typeface="Calibri" panose="020F0502020204030204" pitchFamily="34" charset="0"/>
                        </a:rPr>
                        <a:t>Transition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Education Transition</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Enrolled in secondary program</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4215793195"/>
                  </a:ext>
                </a:extLst>
              </a:tr>
              <a:tr h="201269">
                <a:tc>
                  <a:txBody>
                    <a:bodyPr/>
                    <a:lstStyle/>
                    <a:p>
                      <a:pPr algn="l" fontAlgn="b"/>
                      <a:r>
                        <a:rPr lang="en-US" sz="1400" b="0" i="0" u="none" strike="noStrike">
                          <a:solidFill>
                            <a:srgbClr val="000000"/>
                          </a:solidFill>
                          <a:effectLst/>
                          <a:latin typeface="Calibri" panose="020F0502020204030204" pitchFamily="34" charset="0"/>
                        </a:rPr>
                        <a:t>Transition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Education Transition</a:t>
                      </a:r>
                    </a:p>
                  </a:txBody>
                  <a:tcPr marL="7502" marR="7502" marT="7502"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Transition to credit (transfer)</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 xmlns:a16="http://schemas.microsoft.com/office/drawing/2014/main" val="3999721537"/>
                  </a:ext>
                </a:extLst>
              </a:tr>
              <a:tr h="201269">
                <a:tc>
                  <a:txBody>
                    <a:bodyPr/>
                    <a:lstStyle/>
                    <a:p>
                      <a:pPr algn="l" fontAlgn="b"/>
                      <a:r>
                        <a:rPr lang="en-US" sz="1400" b="0" i="0" u="none" strike="noStrike">
                          <a:solidFill>
                            <a:srgbClr val="000000"/>
                          </a:solidFill>
                          <a:effectLst/>
                          <a:latin typeface="Calibri" panose="020F0502020204030204" pitchFamily="34" charset="0"/>
                        </a:rPr>
                        <a:t>Transition </a:t>
                      </a:r>
                    </a:p>
                  </a:txBody>
                  <a:tcPr marL="7502" marR="7502" marT="7502" marB="0" anchor="b">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Education Transition</a:t>
                      </a:r>
                    </a:p>
                  </a:txBody>
                  <a:tcPr marL="7502" marR="7502" marT="7502" marB="0" anchor="b">
                    <a:lnL>
                      <a:noFill/>
                    </a:lnL>
                    <a:lnR>
                      <a:noFill/>
                    </a:lnR>
                    <a:lnT w="6350" cap="flat" cmpd="sng" algn="ctr">
                      <a:solidFill>
                        <a:srgbClr val="8EA9D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Transition to credit (non-transfer)</a:t>
                      </a:r>
                    </a:p>
                  </a:txBody>
                  <a:tcPr marL="7502" marR="7502" marT="7502" marB="0" anchor="b">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7264504"/>
                  </a:ext>
                </a:extLst>
              </a:tr>
            </a:tbl>
          </a:graphicData>
        </a:graphic>
      </p:graphicFrame>
      <p:sp>
        <p:nvSpPr>
          <p:cNvPr id="4" name="Slide Number Placeholder 3"/>
          <p:cNvSpPr>
            <a:spLocks noGrp="1"/>
          </p:cNvSpPr>
          <p:nvPr>
            <p:ph type="sldNum" sz="quarter" idx="12"/>
          </p:nvPr>
        </p:nvSpPr>
        <p:spPr/>
        <p:txBody>
          <a:bodyPr/>
          <a:lstStyle/>
          <a:p>
            <a:fld id="{41766E4F-C22A-4B2D-99FC-75C35F208086}" type="slidenum">
              <a:rPr lang="en-US" smtClean="0"/>
              <a:t>17</a:t>
            </a:fld>
            <a:endParaRPr lang="en-US"/>
          </a:p>
        </p:txBody>
      </p:sp>
    </p:spTree>
    <p:extLst>
      <p:ext uri="{BB962C8B-B14F-4D97-AF65-F5344CB8AC3E}">
        <p14:creationId xmlns:p14="http://schemas.microsoft.com/office/powerpoint/2010/main" val="300720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a:t>
            </a:r>
            <a:r>
              <a:rPr lang="en-US" sz="3200" dirty="0" smtClean="0"/>
              <a:t>such </a:t>
            </a:r>
            <a:r>
              <a:rPr lang="en-US" sz="3200" dirty="0"/>
              <a:t>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a:t>
            </a:r>
            <a:r>
              <a:rPr lang="en-US" sz="3200" dirty="0" smtClean="0"/>
              <a:t>Services</a:t>
            </a:r>
            <a:endParaRPr lang="en-US" sz="3200" dirty="0"/>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AEBG </a:t>
            </a:r>
            <a:r>
              <a:rPr lang="en-US" b="1" dirty="0" smtClean="0">
                <a:solidFill>
                  <a:srgbClr val="C00000"/>
                </a:solidFill>
              </a:rPr>
              <a:t>Short Term Services</a:t>
            </a:r>
            <a:endParaRPr lang="en-US" dirty="0"/>
          </a:p>
        </p:txBody>
      </p:sp>
      <p:sp>
        <p:nvSpPr>
          <p:cNvPr id="6" name="Slide Number Placeholder 5"/>
          <p:cNvSpPr>
            <a:spLocks noGrp="1"/>
          </p:cNvSpPr>
          <p:nvPr>
            <p:ph type="sldNum" sz="quarter" idx="12"/>
          </p:nvPr>
        </p:nvSpPr>
        <p:spPr/>
        <p:txBody>
          <a:bodyPr/>
          <a:lstStyle/>
          <a:p>
            <a:fld id="{41766E4F-C22A-4B2D-99FC-75C35F208086}" type="slidenum">
              <a:rPr lang="en-US" smtClean="0"/>
              <a:t>18</a:t>
            </a:fld>
            <a:endParaRPr lang="en-US"/>
          </a:p>
        </p:txBody>
      </p:sp>
    </p:spTree>
    <p:extLst>
      <p:ext uri="{BB962C8B-B14F-4D97-AF65-F5344CB8AC3E}">
        <p14:creationId xmlns:p14="http://schemas.microsoft.com/office/powerpoint/2010/main" val="531727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604" y="207034"/>
            <a:ext cx="4427403" cy="3448386"/>
          </a:xfrm>
          <a:prstGeom prst="rect">
            <a:avLst/>
          </a:prstGeom>
          <a:ln>
            <a:solidFill>
              <a:srgbClr val="FF0000"/>
            </a:solidFill>
          </a:ln>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8803" y="4865004"/>
            <a:ext cx="1654997" cy="15747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5037828" y="2008091"/>
            <a:ext cx="3838753" cy="4031873"/>
          </a:xfrm>
          <a:prstGeom prst="rect">
            <a:avLst/>
          </a:prstGeom>
          <a:ln>
            <a:solidFill>
              <a:schemeClr val="accent1"/>
            </a:solidFill>
          </a:ln>
        </p:spPr>
        <p:txBody>
          <a:bodyPr wrap="square">
            <a:spAutoFit/>
          </a:bodyPr>
          <a:lstStyle/>
          <a:p>
            <a:pPr marL="168275"/>
            <a:r>
              <a:rPr lang="en-US" sz="3200" dirty="0" smtClean="0"/>
              <a:t>Enter </a:t>
            </a:r>
            <a:r>
              <a:rPr lang="en-US" sz="3200" dirty="0"/>
              <a:t>in TE in Records – Students –</a:t>
            </a:r>
          </a:p>
          <a:p>
            <a:pPr marL="168275"/>
            <a:r>
              <a:rPr lang="en-US" sz="3200" dirty="0"/>
              <a:t>In Program Years  </a:t>
            </a:r>
            <a:endParaRPr lang="en-US" sz="3200" dirty="0" smtClean="0"/>
          </a:p>
          <a:p>
            <a:pPr marL="168275"/>
            <a:endParaRPr lang="en-US" sz="3200" dirty="0" smtClean="0"/>
          </a:p>
          <a:p>
            <a:pPr marL="168275"/>
            <a:r>
              <a:rPr lang="en-US" sz="3200" dirty="0" smtClean="0"/>
              <a:t>-</a:t>
            </a:r>
            <a:r>
              <a:rPr lang="en-US" sz="3200" dirty="0"/>
              <a:t>OR- </a:t>
            </a:r>
            <a:endParaRPr lang="en-US" sz="3200" dirty="0" smtClean="0"/>
          </a:p>
          <a:p>
            <a:pPr marL="168275"/>
            <a:endParaRPr lang="en-US" sz="3200" dirty="0" smtClean="0"/>
          </a:p>
          <a:p>
            <a:pPr marL="168275"/>
            <a:r>
              <a:rPr lang="en-US" sz="3200" dirty="0" smtClean="0"/>
              <a:t>Use </a:t>
            </a:r>
            <a:r>
              <a:rPr lang="en-US" sz="3200" dirty="0"/>
              <a:t>Update Record field #8</a:t>
            </a:r>
          </a:p>
        </p:txBody>
      </p:sp>
      <p:sp>
        <p:nvSpPr>
          <p:cNvPr id="7" name="Left-Up Arrow 6"/>
          <p:cNvSpPr/>
          <p:nvPr/>
        </p:nvSpPr>
        <p:spPr>
          <a:xfrm rot="5400000">
            <a:off x="8386125" y="5617269"/>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Up Arrow 7"/>
          <p:cNvSpPr/>
          <p:nvPr/>
        </p:nvSpPr>
        <p:spPr>
          <a:xfrm rot="16200000">
            <a:off x="4609392" y="1198721"/>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1766E4F-C22A-4B2D-99FC-75C35F208086}" type="slidenum">
              <a:rPr lang="en-US" smtClean="0"/>
              <a:t>19</a:t>
            </a:fld>
            <a:endParaRPr lang="en-US"/>
          </a:p>
        </p:txBody>
      </p:sp>
    </p:spTree>
    <p:extLst>
      <p:ext uri="{BB962C8B-B14F-4D97-AF65-F5344CB8AC3E}">
        <p14:creationId xmlns:p14="http://schemas.microsoft.com/office/powerpoint/2010/main" val="410493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11181255"/>
              </p:ext>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a:solidFill>
                  <a:srgbClr val="C00000"/>
                </a:solidFill>
              </a:rPr>
              <a:t>AEBG Outcomes</a:t>
            </a:r>
          </a:p>
        </p:txBody>
      </p:sp>
      <p:sp>
        <p:nvSpPr>
          <p:cNvPr id="11" name="Slide Number Placeholder 10"/>
          <p:cNvSpPr>
            <a:spLocks noGrp="1"/>
          </p:cNvSpPr>
          <p:nvPr>
            <p:ph type="sldNum" sz="quarter" idx="12"/>
          </p:nvPr>
        </p:nvSpPr>
        <p:spPr/>
        <p:txBody>
          <a:bodyPr/>
          <a:lstStyle/>
          <a:p>
            <a:fld id="{41766E4F-C22A-4B2D-99FC-75C35F208086}" type="slidenum">
              <a:rPr lang="en-US" smtClean="0"/>
              <a:t>2</a:t>
            </a:fld>
            <a:endParaRPr lang="en-US"/>
          </a:p>
        </p:txBody>
      </p:sp>
    </p:spTree>
    <p:extLst>
      <p:ext uri="{BB962C8B-B14F-4D97-AF65-F5344CB8AC3E}">
        <p14:creationId xmlns:p14="http://schemas.microsoft.com/office/powerpoint/2010/main" val="3686910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smtClean="0"/>
              <a:t>Services that better enable </a:t>
            </a:r>
            <a:r>
              <a:rPr lang="en-US" sz="3200" dirty="0"/>
              <a:t>an individual to participate in </a:t>
            </a:r>
            <a:r>
              <a:rPr lang="en-US" sz="3200" dirty="0" smtClean="0"/>
              <a:t>adult education activities, or related activities such as WIOA </a:t>
            </a:r>
            <a:r>
              <a:rPr lang="en-US" sz="3200" dirty="0"/>
              <a:t>Title </a:t>
            </a:r>
            <a:r>
              <a:rPr lang="en-US" sz="3200" dirty="0" smtClean="0"/>
              <a:t>I</a:t>
            </a:r>
            <a:r>
              <a:rPr lang="en-US" sz="3200" dirty="0"/>
              <a:t> </a:t>
            </a:r>
            <a:r>
              <a:rPr lang="en-US" sz="3200" dirty="0" smtClean="0"/>
              <a:t>-- </a:t>
            </a:r>
            <a:r>
              <a:rPr lang="en-US" sz="3200" dirty="0"/>
              <a:t>such as transportation, child care, dependent care, housing, and personal </a:t>
            </a:r>
            <a:r>
              <a:rPr lang="en-US" sz="3200" dirty="0" smtClean="0"/>
              <a:t>needs</a:t>
            </a:r>
            <a:endParaRPr lang="en-US" sz="3200" dirty="0"/>
          </a:p>
        </p:txBody>
      </p:sp>
      <p:sp>
        <p:nvSpPr>
          <p:cNvPr id="4" name="Title 3"/>
          <p:cNvSpPr>
            <a:spLocks noGrp="1"/>
          </p:cNvSpPr>
          <p:nvPr>
            <p:ph type="title"/>
          </p:nvPr>
        </p:nvSpPr>
        <p:spPr>
          <a:xfrm>
            <a:off x="327803" y="425511"/>
            <a:ext cx="10515600" cy="704550"/>
          </a:xfrm>
        </p:spPr>
        <p:txBody>
          <a:bodyPr/>
          <a:lstStyle/>
          <a:p>
            <a:r>
              <a:rPr lang="en-US" dirty="0" smtClean="0"/>
              <a:t>Supportive Services</a:t>
            </a:r>
            <a:endParaRPr lang="en-US" dirty="0"/>
          </a:p>
        </p:txBody>
      </p:sp>
      <p:sp>
        <p:nvSpPr>
          <p:cNvPr id="6" name="Slide Number Placeholder 5"/>
          <p:cNvSpPr>
            <a:spLocks noGrp="1"/>
          </p:cNvSpPr>
          <p:nvPr>
            <p:ph type="sldNum" sz="quarter" idx="12"/>
          </p:nvPr>
        </p:nvSpPr>
        <p:spPr/>
        <p:txBody>
          <a:bodyPr/>
          <a:lstStyle/>
          <a:p>
            <a:fld id="{41766E4F-C22A-4B2D-99FC-75C35F208086}" type="slidenum">
              <a:rPr lang="en-US" smtClean="0"/>
              <a:t>20</a:t>
            </a:fld>
            <a:endParaRPr lang="en-US"/>
          </a:p>
        </p:txBody>
      </p:sp>
    </p:spTree>
    <p:extLst>
      <p:ext uri="{BB962C8B-B14F-4D97-AF65-F5344CB8AC3E}">
        <p14:creationId xmlns:p14="http://schemas.microsoft.com/office/powerpoint/2010/main" val="3668510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987" y="2725946"/>
            <a:ext cx="11671719"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Supportive Services </a:t>
            </a:r>
            <a:r>
              <a:rPr lang="en-US" dirty="0"/>
              <a:t>can be marked when providing </a:t>
            </a:r>
            <a:r>
              <a:rPr lang="en-US" dirty="0" smtClean="0"/>
              <a:t>direct personal support to students, </a:t>
            </a:r>
            <a:r>
              <a:rPr lang="en-US" dirty="0"/>
              <a:t>or when engaged in interactions </a:t>
            </a:r>
            <a:r>
              <a:rPr lang="en-US" dirty="0" smtClean="0"/>
              <a:t>that inform </a:t>
            </a:r>
            <a:r>
              <a:rPr lang="en-US" dirty="0"/>
              <a:t>the student </a:t>
            </a:r>
            <a:r>
              <a:rPr lang="en-US" dirty="0" smtClean="0"/>
              <a:t>about community resources that may provide personal assistance.</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i="1" dirty="0" smtClean="0"/>
              <a:t>Personal/Finance/Legal Counseling </a:t>
            </a:r>
            <a:r>
              <a:rPr lang="en-US" dirty="0" smtClean="0"/>
              <a:t>can directly address a student’s personal issues, or simply entail referral information about community resources available for this kind of assistance. Selecting this option suggests that the student interaction focused on his/her personal issues rather than academic or employment services.</a:t>
            </a:r>
          </a:p>
          <a:p>
            <a:pPr marL="285750" indent="-285750">
              <a:buFont typeface="Arial" panose="020B0604020202020204" pitchFamily="34" charset="0"/>
              <a:buChar char="•"/>
            </a:pPr>
            <a:r>
              <a:rPr lang="en-US" b="1" i="1" dirty="0" smtClean="0"/>
              <a:t>Supplementary Instructional Services</a:t>
            </a:r>
            <a:r>
              <a:rPr lang="en-US" dirty="0" smtClean="0"/>
              <a:t> suggests extra, more personalized instruction such as tutoring</a:t>
            </a:r>
            <a:r>
              <a:rPr lang="en-US" dirty="0"/>
              <a:t>, </a:t>
            </a:r>
            <a:r>
              <a:rPr lang="en-US" dirty="0" smtClean="0"/>
              <a:t>is provided to </a:t>
            </a:r>
            <a:r>
              <a:rPr lang="en-US" dirty="0"/>
              <a:t>the student, </a:t>
            </a:r>
            <a:r>
              <a:rPr lang="en-US" dirty="0" smtClean="0"/>
              <a:t>and accompanies what the student is learning in the classroom.</a:t>
            </a:r>
          </a:p>
          <a:p>
            <a:pPr marL="285750" indent="-285750">
              <a:buFont typeface="Arial" panose="020B0604020202020204" pitchFamily="34" charset="0"/>
              <a:buChar char="•"/>
            </a:pPr>
            <a:r>
              <a:rPr lang="en-US" b="1" i="1" dirty="0" smtClean="0"/>
              <a:t>Needs Based Payments/Emergency Financial Services/Federal Cash Assistance</a:t>
            </a:r>
            <a:r>
              <a:rPr lang="en-US" dirty="0" smtClean="0"/>
              <a:t>. </a:t>
            </a:r>
          </a:p>
          <a:p>
            <a:pPr marL="742950" lvl="1" indent="-285750">
              <a:buFont typeface="Arial" panose="020B0604020202020204" pitchFamily="34" charset="0"/>
              <a:buChar char="•"/>
            </a:pPr>
            <a:r>
              <a:rPr lang="en-US" b="1" i="1" dirty="0"/>
              <a:t>Emergency Financial </a:t>
            </a:r>
            <a:r>
              <a:rPr lang="en-US" b="1" i="1" dirty="0" smtClean="0"/>
              <a:t>Services </a:t>
            </a:r>
            <a:r>
              <a:rPr lang="en-US" dirty="0" smtClean="0"/>
              <a:t>includes general information </a:t>
            </a:r>
            <a:r>
              <a:rPr lang="en-US" dirty="0"/>
              <a:t>about ways to respond to personal financial emergencies.</a:t>
            </a:r>
          </a:p>
          <a:p>
            <a:pPr marL="742950" lvl="1" indent="-285750">
              <a:buFont typeface="Arial" panose="020B0604020202020204" pitchFamily="34" charset="0"/>
              <a:buChar char="•"/>
            </a:pPr>
            <a:r>
              <a:rPr lang="en-US" b="1" i="1" dirty="0" smtClean="0"/>
              <a:t>Needs Based Payments </a:t>
            </a:r>
            <a:r>
              <a:rPr lang="en-US" dirty="0" smtClean="0"/>
              <a:t>suggests more specific information about local on site or government programs (such as </a:t>
            </a:r>
            <a:r>
              <a:rPr lang="en-US" dirty="0" err="1" smtClean="0"/>
              <a:t>CalWORKS</a:t>
            </a:r>
            <a:r>
              <a:rPr lang="en-US" dirty="0" smtClean="0"/>
              <a:t>) that provide financial assistance to students.</a:t>
            </a:r>
          </a:p>
          <a:p>
            <a:pPr marL="742950" lvl="1" indent="-285750">
              <a:buFont typeface="Arial" panose="020B0604020202020204" pitchFamily="34" charset="0"/>
              <a:buChar char="•"/>
            </a:pPr>
            <a:r>
              <a:rPr lang="en-US" b="1" i="1" dirty="0" smtClean="0"/>
              <a:t>Federal Education Cash Assistance </a:t>
            </a:r>
            <a:r>
              <a:rPr lang="en-US" dirty="0" smtClean="0"/>
              <a:t>refers to information about student loan programs such as Pell Grant.</a:t>
            </a:r>
          </a:p>
        </p:txBody>
      </p:sp>
      <p:pic>
        <p:nvPicPr>
          <p:cNvPr id="4" name="Picture 3"/>
          <p:cNvPicPr>
            <a:picLocks noChangeAspect="1"/>
          </p:cNvPicPr>
          <p:nvPr/>
        </p:nvPicPr>
        <p:blipFill>
          <a:blip r:embed="rId2"/>
          <a:stretch>
            <a:fillRect/>
          </a:stretch>
        </p:blipFill>
        <p:spPr>
          <a:xfrm>
            <a:off x="249987" y="1123349"/>
            <a:ext cx="4770588" cy="1427629"/>
          </a:xfrm>
          <a:prstGeom prst="rect">
            <a:avLst/>
          </a:prstGeom>
          <a:ln>
            <a:solidFill>
              <a:srgbClr val="FF0000"/>
            </a:solidFill>
          </a:ln>
        </p:spPr>
      </p:pic>
      <p:sp>
        <p:nvSpPr>
          <p:cNvPr id="2" name="Title 1"/>
          <p:cNvSpPr>
            <a:spLocks noGrp="1"/>
          </p:cNvSpPr>
          <p:nvPr>
            <p:ph type="title"/>
          </p:nvPr>
        </p:nvSpPr>
        <p:spPr>
          <a:xfrm>
            <a:off x="249987" y="217951"/>
            <a:ext cx="10515600" cy="730430"/>
          </a:xfrm>
        </p:spPr>
        <p:txBody>
          <a:bodyPr/>
          <a:lstStyle/>
          <a:p>
            <a:r>
              <a:rPr lang="en-US" dirty="0" smtClean="0"/>
              <a:t>Supportive Services </a:t>
            </a:r>
            <a:r>
              <a:rPr lang="en-US" dirty="0"/>
              <a:t>– Key Considerations</a:t>
            </a:r>
          </a:p>
        </p:txBody>
      </p:sp>
      <p:sp>
        <p:nvSpPr>
          <p:cNvPr id="6" name="Slide Number Placeholder 5"/>
          <p:cNvSpPr>
            <a:spLocks noGrp="1"/>
          </p:cNvSpPr>
          <p:nvPr>
            <p:ph type="sldNum" sz="quarter" idx="12"/>
          </p:nvPr>
        </p:nvSpPr>
        <p:spPr/>
        <p:txBody>
          <a:bodyPr/>
          <a:lstStyle/>
          <a:p>
            <a:fld id="{41766E4F-C22A-4B2D-99FC-75C35F208086}" type="slidenum">
              <a:rPr lang="en-US" smtClean="0"/>
              <a:t>21</a:t>
            </a:fld>
            <a:endParaRPr lang="en-US"/>
          </a:p>
        </p:txBody>
      </p:sp>
    </p:spTree>
    <p:extLst>
      <p:ext uri="{BB962C8B-B14F-4D97-AF65-F5344CB8AC3E}">
        <p14:creationId xmlns:p14="http://schemas.microsoft.com/office/powerpoint/2010/main" val="291555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a:t>
            </a:r>
            <a:r>
              <a:rPr lang="en-US" sz="2400" dirty="0" smtClean="0"/>
              <a:t>training programs</a:t>
            </a:r>
            <a:endParaRPr lang="en-US" sz="2400" dirty="0"/>
          </a:p>
          <a:p>
            <a:r>
              <a:rPr lang="en-US" sz="2400" dirty="0" smtClean="0"/>
              <a:t>Services administered to individuals who have been determined to:</a:t>
            </a:r>
          </a:p>
          <a:p>
            <a:pPr marL="285750" indent="-285750">
              <a:buFont typeface="Arial" panose="020B0604020202020204" pitchFamily="34" charset="0"/>
              <a:buChar char="•"/>
            </a:pPr>
            <a:r>
              <a:rPr lang="en-US" sz="2400" dirty="0" smtClean="0"/>
              <a:t>Be unlikely to obtain/retain employment</a:t>
            </a:r>
          </a:p>
          <a:p>
            <a:pPr marL="285750" indent="-285750">
              <a:buFont typeface="Arial" panose="020B0604020202020204" pitchFamily="34" charset="0"/>
              <a:buChar char="•"/>
            </a:pPr>
            <a:r>
              <a:rPr lang="en-US" sz="2400" dirty="0" smtClean="0"/>
              <a:t>Be in need of additional services in order to attain economic self-sufficiency/permanent employment</a:t>
            </a:r>
          </a:p>
          <a:p>
            <a:pPr marL="285750" indent="-285750">
              <a:buFont typeface="Arial" panose="020B0604020202020204" pitchFamily="34" charset="0"/>
              <a:buChar char="•"/>
            </a:pPr>
            <a:r>
              <a:rPr lang="en-US" sz="2400" dirty="0" smtClean="0"/>
              <a:t>Have skills sufficient to enroll in appropriate training program that provides skills necessary for self-sufficiency</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smtClean="0"/>
              <a:t>Training Services</a:t>
            </a:r>
            <a:endParaRPr lang="en-US" dirty="0"/>
          </a:p>
        </p:txBody>
      </p:sp>
      <p:sp>
        <p:nvSpPr>
          <p:cNvPr id="6" name="Slide Number Placeholder 5"/>
          <p:cNvSpPr>
            <a:spLocks noGrp="1"/>
          </p:cNvSpPr>
          <p:nvPr>
            <p:ph type="sldNum" sz="quarter" idx="12"/>
          </p:nvPr>
        </p:nvSpPr>
        <p:spPr/>
        <p:txBody>
          <a:bodyPr/>
          <a:lstStyle/>
          <a:p>
            <a:fld id="{41766E4F-C22A-4B2D-99FC-75C35F208086}" type="slidenum">
              <a:rPr lang="en-US" smtClean="0"/>
              <a:t>22</a:t>
            </a:fld>
            <a:endParaRPr lang="en-US"/>
          </a:p>
        </p:txBody>
      </p:sp>
    </p:spTree>
    <p:extLst>
      <p:ext uri="{BB962C8B-B14F-4D97-AF65-F5344CB8AC3E}">
        <p14:creationId xmlns:p14="http://schemas.microsoft.com/office/powerpoint/2010/main" val="379292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406" y="1121434"/>
            <a:ext cx="10731439" cy="5632311"/>
          </a:xfrm>
          <a:prstGeom prst="rect">
            <a:avLst/>
          </a:prstGeom>
          <a:noFill/>
          <a:ln>
            <a:solidFill>
              <a:srgbClr val="FF0000"/>
            </a:solidFill>
          </a:ln>
        </p:spPr>
        <p:txBody>
          <a:bodyPr wrap="square" rtlCol="0">
            <a:spAutoFit/>
          </a:bodyPr>
          <a:lstStyle/>
          <a:p>
            <a:r>
              <a:rPr lang="en-US" sz="2400" dirty="0" smtClean="0"/>
              <a:t>In general, Training Services is marked when assisting a student who has barriers to qualifying for employment or employment training programs. </a:t>
            </a:r>
          </a:p>
          <a:p>
            <a:r>
              <a:rPr lang="en-US" sz="2400" dirty="0" smtClean="0"/>
              <a:t>Training Services can be marked when providing actual training to students or when engaged in interactions (such as tutoring, counseling, or mentorship) that better inform the student about employment training.</a:t>
            </a:r>
          </a:p>
          <a:p>
            <a:r>
              <a:rPr lang="en-US" sz="2400" dirty="0" smtClean="0"/>
              <a:t>Specific areas of note:</a:t>
            </a:r>
          </a:p>
          <a:p>
            <a:pPr marL="285750" indent="-285750">
              <a:buFont typeface="Arial" panose="020B0604020202020204" pitchFamily="34" charset="0"/>
              <a:buChar char="•"/>
            </a:pPr>
            <a:r>
              <a:rPr lang="en-US" sz="2400" b="1" i="1" dirty="0" smtClean="0"/>
              <a:t>Skill Upgrading </a:t>
            </a:r>
            <a:r>
              <a:rPr lang="en-US" sz="2400" dirty="0" smtClean="0"/>
              <a:t>for short term training that focuses on specific areas of occupational expertise, such as CPR training, phlebotomy, OSHA</a:t>
            </a:r>
            <a:r>
              <a:rPr lang="en-US" sz="2400" dirty="0"/>
              <a:t> </a:t>
            </a:r>
            <a:r>
              <a:rPr lang="en-US" sz="2400" dirty="0" smtClean="0"/>
              <a:t>hand washing.</a:t>
            </a:r>
          </a:p>
          <a:p>
            <a:pPr marL="285750" indent="-285750">
              <a:buFont typeface="Arial" panose="020B0604020202020204" pitchFamily="34" charset="0"/>
              <a:buChar char="•"/>
            </a:pPr>
            <a:r>
              <a:rPr lang="en-US" sz="2400" b="1" i="1" dirty="0" smtClean="0"/>
              <a:t>ABE/ESL in conjunction w/ Training </a:t>
            </a:r>
            <a:r>
              <a:rPr lang="en-US" sz="2400" dirty="0" smtClean="0"/>
              <a:t>for information about local ABE/ESL instruction </a:t>
            </a:r>
            <a:r>
              <a:rPr lang="en-US" sz="2400" i="1" dirty="0" smtClean="0"/>
              <a:t>that supports students while enrolled</a:t>
            </a:r>
            <a:r>
              <a:rPr lang="en-US" sz="2400" dirty="0" smtClean="0"/>
              <a:t> in workforce training (such as local CTE or WIOA I)</a:t>
            </a:r>
          </a:p>
          <a:p>
            <a:pPr marL="285750" indent="-285750">
              <a:buFont typeface="Arial" panose="020B0604020202020204" pitchFamily="34" charset="0"/>
              <a:buChar char="•"/>
            </a:pPr>
            <a:r>
              <a:rPr lang="en-US" sz="2400" b="1" i="1" dirty="0" smtClean="0"/>
              <a:t>Remedial Training</a:t>
            </a:r>
            <a:r>
              <a:rPr lang="en-US" sz="2400" dirty="0" smtClean="0"/>
              <a:t> for more information about local ABE/ESL instruction that student </a:t>
            </a:r>
            <a:r>
              <a:rPr lang="en-US" sz="2400" i="1" dirty="0" smtClean="0"/>
              <a:t>is required to complete in order to qualify for workforce training</a:t>
            </a:r>
          </a:p>
          <a:p>
            <a:pPr marL="285750" indent="-285750">
              <a:buFont typeface="Arial" panose="020B0604020202020204" pitchFamily="34" charset="0"/>
              <a:buChar char="•"/>
            </a:pPr>
            <a:r>
              <a:rPr lang="en-US" sz="2400" b="1" i="1" dirty="0" smtClean="0"/>
              <a:t>Prerequisite Training</a:t>
            </a:r>
            <a:r>
              <a:rPr lang="en-US" sz="2400" dirty="0" smtClean="0"/>
              <a:t> for any services that are required prior to enrollment in longer term workforce training</a:t>
            </a:r>
          </a:p>
        </p:txBody>
      </p:sp>
      <p:sp>
        <p:nvSpPr>
          <p:cNvPr id="2" name="Title 1"/>
          <p:cNvSpPr>
            <a:spLocks noGrp="1"/>
          </p:cNvSpPr>
          <p:nvPr>
            <p:ph type="title"/>
          </p:nvPr>
        </p:nvSpPr>
        <p:spPr>
          <a:xfrm>
            <a:off x="517406" y="146648"/>
            <a:ext cx="10515600" cy="828136"/>
          </a:xfrm>
        </p:spPr>
        <p:txBody>
          <a:bodyPr/>
          <a:lstStyle/>
          <a:p>
            <a:r>
              <a:rPr lang="en-US" dirty="0" smtClean="0"/>
              <a:t>Training Services – Key Considerations</a:t>
            </a:r>
            <a:endParaRPr lang="en-US" dirty="0"/>
          </a:p>
        </p:txBody>
      </p:sp>
      <p:sp>
        <p:nvSpPr>
          <p:cNvPr id="5" name="Slide Number Placeholder 4"/>
          <p:cNvSpPr>
            <a:spLocks noGrp="1"/>
          </p:cNvSpPr>
          <p:nvPr>
            <p:ph type="sldNum" sz="quarter" idx="12"/>
          </p:nvPr>
        </p:nvSpPr>
        <p:spPr/>
        <p:txBody>
          <a:bodyPr/>
          <a:lstStyle/>
          <a:p>
            <a:fld id="{41766E4F-C22A-4B2D-99FC-75C35F208086}" type="slidenum">
              <a:rPr lang="en-US" smtClean="0"/>
              <a:t>23</a:t>
            </a:fld>
            <a:endParaRPr lang="en-US"/>
          </a:p>
        </p:txBody>
      </p:sp>
    </p:spTree>
    <p:extLst>
      <p:ext uri="{BB962C8B-B14F-4D97-AF65-F5344CB8AC3E}">
        <p14:creationId xmlns:p14="http://schemas.microsoft.com/office/powerpoint/2010/main" val="239046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smtClean="0"/>
              <a:t>Services that help individuals:</a:t>
            </a:r>
          </a:p>
          <a:p>
            <a:pPr marL="457200" indent="-457200">
              <a:buFont typeface="Arial" panose="020B0604020202020204" pitchFamily="34" charset="0"/>
              <a:buChar char="•"/>
            </a:pPr>
            <a:r>
              <a:rPr lang="en-US" sz="2800" dirty="0" smtClean="0"/>
              <a:t>Facilitate successful transition </a:t>
            </a:r>
            <a:r>
              <a:rPr lang="en-US" sz="2800" dirty="0"/>
              <a:t>from school to postsecondary life, such as </a:t>
            </a:r>
            <a:r>
              <a:rPr lang="en-US" sz="2800" dirty="0" smtClean="0"/>
              <a:t>attaining employment, enrolling in college, or accessing designated pre-employment </a:t>
            </a:r>
            <a:r>
              <a:rPr lang="en-US" sz="2800" dirty="0"/>
              <a:t>transition services.</a:t>
            </a:r>
            <a:br>
              <a:rPr lang="en-US" sz="2800" dirty="0"/>
            </a:br>
            <a:endParaRPr lang="en-US" sz="2800" dirty="0" smtClean="0"/>
          </a:p>
          <a:p>
            <a:pPr marL="457200" indent="-457200">
              <a:buFont typeface="Arial" panose="020B0604020202020204" pitchFamily="34" charset="0"/>
              <a:buChar char="•"/>
            </a:pPr>
            <a:r>
              <a:rPr lang="en-US" sz="2800" dirty="0" smtClean="0"/>
              <a:t>Provide opportunities </a:t>
            </a:r>
            <a:r>
              <a:rPr lang="en-US" sz="2800" dirty="0"/>
              <a:t>to receive </a:t>
            </a:r>
            <a:r>
              <a:rPr lang="en-US" sz="2800" dirty="0" smtClean="0"/>
              <a:t>training </a:t>
            </a:r>
            <a:r>
              <a:rPr lang="en-US" sz="2800" dirty="0"/>
              <a:t>and other services necessary to achieve competitive </a:t>
            </a:r>
            <a:r>
              <a:rPr lang="en-US" sz="2800" dirty="0" smtClean="0"/>
              <a:t>employment or postsecondary enrollment</a:t>
            </a:r>
            <a:endParaRPr lang="en-US" sz="2800" dirty="0"/>
          </a:p>
        </p:txBody>
      </p:sp>
      <p:sp>
        <p:nvSpPr>
          <p:cNvPr id="2" name="Title 1"/>
          <p:cNvSpPr>
            <a:spLocks noGrp="1"/>
          </p:cNvSpPr>
          <p:nvPr>
            <p:ph type="title"/>
          </p:nvPr>
        </p:nvSpPr>
        <p:spPr>
          <a:xfrm>
            <a:off x="610319" y="350207"/>
            <a:ext cx="10515600" cy="724140"/>
          </a:xfrm>
        </p:spPr>
        <p:txBody>
          <a:bodyPr/>
          <a:lstStyle/>
          <a:p>
            <a:r>
              <a:rPr lang="en-US" dirty="0" smtClean="0"/>
              <a:t>Transition Services</a:t>
            </a:r>
            <a:endParaRPr lang="en-US" dirty="0"/>
          </a:p>
        </p:txBody>
      </p:sp>
      <p:sp>
        <p:nvSpPr>
          <p:cNvPr id="6" name="Slide Number Placeholder 5"/>
          <p:cNvSpPr>
            <a:spLocks noGrp="1"/>
          </p:cNvSpPr>
          <p:nvPr>
            <p:ph type="sldNum" sz="quarter" idx="12"/>
          </p:nvPr>
        </p:nvSpPr>
        <p:spPr/>
        <p:txBody>
          <a:bodyPr/>
          <a:lstStyle/>
          <a:p>
            <a:fld id="{41766E4F-C22A-4B2D-99FC-75C35F208086}" type="slidenum">
              <a:rPr lang="en-US" smtClean="0"/>
              <a:t>24</a:t>
            </a:fld>
            <a:endParaRPr lang="en-US"/>
          </a:p>
        </p:txBody>
      </p:sp>
    </p:spTree>
    <p:extLst>
      <p:ext uri="{BB962C8B-B14F-4D97-AF65-F5344CB8AC3E}">
        <p14:creationId xmlns:p14="http://schemas.microsoft.com/office/powerpoint/2010/main" val="85870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436" y="1375125"/>
            <a:ext cx="11654287" cy="5078313"/>
          </a:xfrm>
          <a:prstGeom prst="rect">
            <a:avLst/>
          </a:prstGeom>
          <a:noFill/>
        </p:spPr>
        <p:txBody>
          <a:bodyPr wrap="square" rtlCol="0">
            <a:spAutoFit/>
          </a:bodyPr>
          <a:lstStyle/>
          <a:p>
            <a:r>
              <a:rPr lang="en-US" dirty="0" smtClean="0"/>
              <a:t>Many of these selections mirror options under Supportive Services and Training Services. In general, mark the Transition Services option when the service is provided to the individual for the purpose of transition to college, employment, or employment training.</a:t>
            </a:r>
          </a:p>
          <a:p>
            <a:pPr marL="285750" indent="-285750">
              <a:buFont typeface="Arial" panose="020B0604020202020204" pitchFamily="34" charset="0"/>
              <a:buChar char="•"/>
            </a:pPr>
            <a:r>
              <a:rPr lang="en-US" b="1" i="1" dirty="0" smtClean="0"/>
              <a:t>Assessment/Testing/Counseling</a:t>
            </a:r>
            <a:r>
              <a:rPr lang="en-US" dirty="0" smtClean="0"/>
              <a:t> can indicate when a student completes initial testing for placement, but does not return for formal instruction in the classroom, or when student completes any assessment that does not pertain to pre/post-testing for formal AEBG reporting purposes.</a:t>
            </a:r>
          </a:p>
          <a:p>
            <a:pPr marL="285750" indent="-285750">
              <a:buFont typeface="Arial" panose="020B0604020202020204" pitchFamily="34" charset="0"/>
              <a:buChar char="•"/>
            </a:pPr>
            <a:r>
              <a:rPr lang="en-US" dirty="0" smtClean="0"/>
              <a:t>Personal Development Training, </a:t>
            </a:r>
            <a:r>
              <a:rPr lang="en-US" dirty="0"/>
              <a:t>Counseling/Career </a:t>
            </a:r>
            <a:r>
              <a:rPr lang="en-US" dirty="0" smtClean="0"/>
              <a:t>Development, Job </a:t>
            </a:r>
            <a:r>
              <a:rPr lang="en-US" dirty="0"/>
              <a:t>Development/Job Search </a:t>
            </a:r>
            <a:r>
              <a:rPr lang="en-US" dirty="0" smtClean="0"/>
              <a:t>Assistance, and Occupational </a:t>
            </a:r>
            <a:r>
              <a:rPr lang="en-US" dirty="0"/>
              <a:t>Skills Training </a:t>
            </a:r>
            <a:r>
              <a:rPr lang="en-US" dirty="0" smtClean="0"/>
              <a:t>are all intended to help students better prepare for employment. </a:t>
            </a:r>
          </a:p>
          <a:p>
            <a:pPr marL="742950" lvl="1" indent="-285750">
              <a:buFont typeface="Arial" panose="020B0604020202020204" pitchFamily="34" charset="0"/>
              <a:buChar char="•"/>
            </a:pPr>
            <a:r>
              <a:rPr lang="en-US" b="1" i="1" dirty="0"/>
              <a:t>Personal Development Training </a:t>
            </a:r>
            <a:r>
              <a:rPr lang="en-US" dirty="0" smtClean="0"/>
              <a:t>focuses on soft skills necessary to succeed in the workplace and elsewhere. </a:t>
            </a:r>
          </a:p>
          <a:p>
            <a:pPr marL="742950" lvl="1" indent="-285750">
              <a:buFont typeface="Arial" panose="020B0604020202020204" pitchFamily="34" charset="0"/>
              <a:buChar char="•"/>
            </a:pPr>
            <a:r>
              <a:rPr lang="en-US" b="1" i="1" dirty="0" smtClean="0"/>
              <a:t>Counseling/Career Development</a:t>
            </a:r>
            <a:r>
              <a:rPr lang="en-US" dirty="0" smtClean="0"/>
              <a:t> focuses on identifying resources and opportunities, and gaining a better understanding of what is needed to enter or progress in a particular occupation.</a:t>
            </a:r>
          </a:p>
          <a:p>
            <a:pPr marL="742950" lvl="1" indent="-285750">
              <a:buFont typeface="Arial" panose="020B0604020202020204" pitchFamily="34" charset="0"/>
              <a:buChar char="•"/>
            </a:pPr>
            <a:r>
              <a:rPr lang="en-US" b="1" i="1" dirty="0" smtClean="0"/>
              <a:t>Job Development/Job Search Assistance</a:t>
            </a:r>
            <a:r>
              <a:rPr lang="en-US" dirty="0" smtClean="0"/>
              <a:t> identifies job openings and/or resources for finding jobs.</a:t>
            </a:r>
          </a:p>
          <a:p>
            <a:pPr marL="742950" lvl="1" indent="-285750">
              <a:buFont typeface="Arial" panose="020B0604020202020204" pitchFamily="34" charset="0"/>
              <a:buChar char="•"/>
            </a:pPr>
            <a:r>
              <a:rPr lang="en-US" b="1" i="1" dirty="0" smtClean="0"/>
              <a:t>Occupational Skills Training</a:t>
            </a:r>
            <a:r>
              <a:rPr lang="en-US" dirty="0" smtClean="0"/>
              <a:t> focuses on specific skills needed for a job, or identifies additional resources for improving these skills.</a:t>
            </a:r>
          </a:p>
          <a:p>
            <a:pPr marL="285750" indent="-285750">
              <a:buFont typeface="Arial" panose="020B0604020202020204" pitchFamily="34" charset="0"/>
              <a:buChar char="•"/>
            </a:pPr>
            <a:r>
              <a:rPr lang="en-US" b="1" i="1" dirty="0" smtClean="0"/>
              <a:t>Work Experience </a:t>
            </a:r>
            <a:r>
              <a:rPr lang="en-US" dirty="0" smtClean="0"/>
              <a:t>can document any short term exposure to work, such as a field trip to a local employer,  or when providing information about specific conditions/requirements at a specific employer.</a:t>
            </a:r>
          </a:p>
          <a:p>
            <a:pPr marL="285750" indent="-285750">
              <a:buFont typeface="Arial" panose="020B0604020202020204" pitchFamily="34" charset="0"/>
              <a:buChar char="•"/>
            </a:pPr>
            <a:r>
              <a:rPr lang="en-US" b="1" i="1" dirty="0" smtClean="0"/>
              <a:t>Postsecondary Academic Education</a:t>
            </a:r>
            <a:r>
              <a:rPr lang="en-US" dirty="0" smtClean="0"/>
              <a:t> can document exposure to the postsecondary environment, such as a field trip to a local university, or providing information about requirements for enrollment.</a:t>
            </a:r>
          </a:p>
        </p:txBody>
      </p:sp>
      <p:sp>
        <p:nvSpPr>
          <p:cNvPr id="2" name="Title 1"/>
          <p:cNvSpPr>
            <a:spLocks noGrp="1"/>
          </p:cNvSpPr>
          <p:nvPr>
            <p:ph type="title"/>
          </p:nvPr>
        </p:nvSpPr>
        <p:spPr>
          <a:xfrm>
            <a:off x="320436" y="298745"/>
            <a:ext cx="10515600" cy="799441"/>
          </a:xfrm>
        </p:spPr>
        <p:txBody>
          <a:bodyPr/>
          <a:lstStyle/>
          <a:p>
            <a:r>
              <a:rPr lang="en-US" dirty="0" smtClean="0"/>
              <a:t>Transition Services – Key Considerations</a:t>
            </a:r>
            <a:endParaRPr lang="en-US" dirty="0"/>
          </a:p>
        </p:txBody>
      </p:sp>
      <p:sp>
        <p:nvSpPr>
          <p:cNvPr id="5" name="Slide Number Placeholder 4"/>
          <p:cNvSpPr>
            <a:spLocks noGrp="1"/>
          </p:cNvSpPr>
          <p:nvPr>
            <p:ph type="sldNum" sz="quarter" idx="12"/>
          </p:nvPr>
        </p:nvSpPr>
        <p:spPr/>
        <p:txBody>
          <a:bodyPr/>
          <a:lstStyle/>
          <a:p>
            <a:fld id="{41766E4F-C22A-4B2D-99FC-75C35F208086}" type="slidenum">
              <a:rPr lang="en-US" smtClean="0"/>
              <a:t>25</a:t>
            </a:fld>
            <a:endParaRPr lang="en-US"/>
          </a:p>
        </p:txBody>
      </p:sp>
    </p:spTree>
    <p:extLst>
      <p:ext uri="{BB962C8B-B14F-4D97-AF65-F5344CB8AC3E}">
        <p14:creationId xmlns:p14="http://schemas.microsoft.com/office/powerpoint/2010/main" val="9946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40417" y="5988395"/>
            <a:ext cx="276225" cy="219075"/>
          </a:xfrm>
          <a:prstGeom prst="rect">
            <a:avLst/>
          </a:prstGeom>
        </p:spPr>
      </p:pic>
      <p:pic>
        <p:nvPicPr>
          <p:cNvPr id="4" name="Picture 3"/>
          <p:cNvPicPr>
            <a:picLocks noChangeAspect="1"/>
          </p:cNvPicPr>
          <p:nvPr/>
        </p:nvPicPr>
        <p:blipFill>
          <a:blip r:embed="rId4"/>
          <a:stretch>
            <a:fillRect/>
          </a:stretch>
        </p:blipFill>
        <p:spPr>
          <a:xfrm>
            <a:off x="1774373" y="6495142"/>
            <a:ext cx="333375" cy="247650"/>
          </a:xfrm>
          <a:prstGeom prst="rect">
            <a:avLst/>
          </a:prstGeom>
        </p:spPr>
      </p:pic>
      <p:pic>
        <p:nvPicPr>
          <p:cNvPr id="5" name="Picture 4"/>
          <p:cNvPicPr>
            <a:picLocks noChangeAspect="1"/>
          </p:cNvPicPr>
          <p:nvPr/>
        </p:nvPicPr>
        <p:blipFill>
          <a:blip r:embed="rId5"/>
          <a:stretch>
            <a:fillRect/>
          </a:stretch>
        </p:blipFill>
        <p:spPr>
          <a:xfrm>
            <a:off x="7998078" y="5974108"/>
            <a:ext cx="257175" cy="247650"/>
          </a:xfrm>
          <a:prstGeom prst="rect">
            <a:avLst/>
          </a:prstGeom>
        </p:spPr>
      </p:pic>
      <p:pic>
        <p:nvPicPr>
          <p:cNvPr id="6" name="Picture 5"/>
          <p:cNvPicPr>
            <a:picLocks noChangeAspect="1"/>
          </p:cNvPicPr>
          <p:nvPr/>
        </p:nvPicPr>
        <p:blipFill>
          <a:blip r:embed="rId6"/>
          <a:stretch>
            <a:fillRect/>
          </a:stretch>
        </p:blipFill>
        <p:spPr>
          <a:xfrm>
            <a:off x="7973634" y="6495142"/>
            <a:ext cx="333375" cy="190500"/>
          </a:xfrm>
          <a:prstGeom prst="rect">
            <a:avLst/>
          </a:prstGeom>
        </p:spPr>
      </p:pic>
      <p:sp>
        <p:nvSpPr>
          <p:cNvPr id="7" name="TextBox 6"/>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8" name="TextBox 7"/>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Post-Secondary</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9" name="TextBox 8"/>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smtClean="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Transition</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grpSp>
        <p:nvGrpSpPr>
          <p:cNvPr id="11" name="Group 10"/>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7"/>
            <a:srcRect r="26209"/>
            <a:stretch/>
          </p:blipFill>
          <p:spPr>
            <a:xfrm>
              <a:off x="1098968" y="2004762"/>
              <a:ext cx="10282906" cy="5238750"/>
            </a:xfrm>
            <a:prstGeom prst="rect">
              <a:avLst/>
            </a:prstGeom>
          </p:spPr>
        </p:pic>
        <p:pic>
          <p:nvPicPr>
            <p:cNvPr id="13" name="Picture 12"/>
            <p:cNvPicPr>
              <a:picLocks noChangeAspect="1"/>
            </p:cNvPicPr>
            <p:nvPr/>
          </p:nvPicPr>
          <p:blipFill>
            <a:blip r:embed="rId8"/>
            <a:stretch>
              <a:fillRect/>
            </a:stretch>
          </p:blipFill>
          <p:spPr>
            <a:xfrm>
              <a:off x="1854705" y="7498242"/>
              <a:ext cx="247650" cy="190500"/>
            </a:xfrm>
            <a:prstGeom prst="rect">
              <a:avLst/>
            </a:prstGeom>
          </p:spPr>
        </p:pic>
        <p:pic>
          <p:nvPicPr>
            <p:cNvPr id="14" name="Picture 13"/>
            <p:cNvPicPr>
              <a:picLocks noChangeAspect="1"/>
            </p:cNvPicPr>
            <p:nvPr/>
          </p:nvPicPr>
          <p:blipFill>
            <a:blip r:embed="rId9"/>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Literacy Gains</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Helvetica"/>
                </a:rPr>
                <a:t>Employment</a:t>
              </a:r>
              <a:endParaRPr kumimoji="0" lang="en-US" sz="1800" b="1" i="0" u="none" strike="noStrike" cap="none" spc="0" normalizeH="0" baseline="0" dirty="0">
                <a:ln>
                  <a:noFill/>
                </a:ln>
                <a:solidFill>
                  <a:srgbClr val="000000"/>
                </a:solidFill>
                <a:effectLst/>
                <a:uFillTx/>
                <a:latin typeface="+mn-lt"/>
                <a:ea typeface="+mn-ea"/>
                <a:cs typeface="+mn-cs"/>
                <a:sym typeface="Helvetica"/>
              </a:endParaRPr>
            </a:p>
          </p:txBody>
        </p:sp>
        <p:pic>
          <p:nvPicPr>
            <p:cNvPr id="17" name="Picture 16"/>
            <p:cNvPicPr>
              <a:picLocks noChangeAspect="1"/>
            </p:cNvPicPr>
            <p:nvPr/>
          </p:nvPicPr>
          <p:blipFill>
            <a:blip r:embed="rId8"/>
            <a:stretch>
              <a:fillRect/>
            </a:stretch>
          </p:blipFill>
          <p:spPr>
            <a:xfrm>
              <a:off x="4516339" y="4793989"/>
              <a:ext cx="247650" cy="190500"/>
            </a:xfrm>
            <a:prstGeom prst="rect">
              <a:avLst/>
            </a:prstGeom>
          </p:spPr>
        </p:pic>
        <p:pic>
          <p:nvPicPr>
            <p:cNvPr id="18" name="Picture 17"/>
            <p:cNvPicPr>
              <a:picLocks noChangeAspect="1"/>
            </p:cNvPicPr>
            <p:nvPr/>
          </p:nvPicPr>
          <p:blipFill>
            <a:blip r:embed="rId8"/>
            <a:stretch>
              <a:fillRect/>
            </a:stretch>
          </p:blipFill>
          <p:spPr>
            <a:xfrm>
              <a:off x="4516339" y="6000000"/>
              <a:ext cx="247650" cy="190500"/>
            </a:xfrm>
            <a:prstGeom prst="rect">
              <a:avLst/>
            </a:prstGeom>
          </p:spPr>
        </p:pic>
      </p:grpSp>
      <p:sp>
        <p:nvSpPr>
          <p:cNvPr id="19" name="Slide Number Placeholder 18"/>
          <p:cNvSpPr>
            <a:spLocks noGrp="1"/>
          </p:cNvSpPr>
          <p:nvPr>
            <p:ph type="sldNum" sz="quarter" idx="12"/>
          </p:nvPr>
        </p:nvSpPr>
        <p:spPr/>
        <p:txBody>
          <a:bodyPr/>
          <a:lstStyle/>
          <a:p>
            <a:fld id="{41766E4F-C22A-4B2D-99FC-75C35F208086}" type="slidenum">
              <a:rPr lang="en-US" smtClean="0"/>
              <a:t>3</a:t>
            </a:fld>
            <a:endParaRPr lang="en-US"/>
          </a:p>
        </p:txBody>
      </p:sp>
    </p:spTree>
    <p:extLst>
      <p:ext uri="{BB962C8B-B14F-4D97-AF65-F5344CB8AC3E}">
        <p14:creationId xmlns:p14="http://schemas.microsoft.com/office/powerpoint/2010/main" val="35468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lum bright="-3000" contrast="8000"/>
          </a:blip>
          <a:srcRect l="17783"/>
          <a:stretch/>
        </p:blipFill>
        <p:spPr>
          <a:xfrm>
            <a:off x="4481952" y="2413136"/>
            <a:ext cx="5840083" cy="2221859"/>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439949" y="223349"/>
            <a:ext cx="7318501" cy="2063600"/>
          </a:xfrm>
          <a:prstGeom prst="rect">
            <a:avLst/>
          </a:prstGeom>
          <a:ln>
            <a:solidFill>
              <a:schemeClr val="accent1"/>
            </a:solidFill>
          </a:ln>
        </p:spPr>
      </p:pic>
      <p:pic>
        <p:nvPicPr>
          <p:cNvPr id="5" name="Picture 4"/>
          <p:cNvPicPr>
            <a:picLocks noChangeAspect="1"/>
          </p:cNvPicPr>
          <p:nvPr/>
        </p:nvPicPr>
        <p:blipFill rotWithShape="1">
          <a:blip r:embed="rId4"/>
          <a:srcRect b="5287"/>
          <a:stretch/>
        </p:blipFill>
        <p:spPr>
          <a:xfrm>
            <a:off x="631543" y="4722167"/>
            <a:ext cx="10549351" cy="1946047"/>
          </a:xfrm>
          <a:prstGeom prst="rect">
            <a:avLst/>
          </a:prstGeom>
          <a:ln>
            <a:solidFill>
              <a:schemeClr val="accent1"/>
            </a:solidFill>
          </a:ln>
        </p:spPr>
      </p:pic>
      <p:pic>
        <p:nvPicPr>
          <p:cNvPr id="6" name="Picture 5"/>
          <p:cNvPicPr>
            <a:picLocks noChangeAspect="1"/>
          </p:cNvPicPr>
          <p:nvPr/>
        </p:nvPicPr>
        <p:blipFill>
          <a:blip r:embed="rId5"/>
          <a:stretch>
            <a:fillRect/>
          </a:stretch>
        </p:blipFill>
        <p:spPr>
          <a:xfrm>
            <a:off x="9558068" y="72458"/>
            <a:ext cx="2479870" cy="2301663"/>
          </a:xfrm>
          <a:prstGeom prst="rect">
            <a:avLst/>
          </a:prstGeom>
        </p:spPr>
      </p:pic>
      <p:sp>
        <p:nvSpPr>
          <p:cNvPr id="7" name="Left-Up Arrow 6"/>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Left-Up Arrow 8"/>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232408" y="2989011"/>
            <a:ext cx="4002657" cy="1200329"/>
          </a:xfrm>
          <a:prstGeom prst="rect">
            <a:avLst/>
          </a:prstGeom>
          <a:noFill/>
          <a:ln>
            <a:solidFill>
              <a:schemeClr val="accent1"/>
            </a:solidFill>
          </a:ln>
        </p:spPr>
        <p:txBody>
          <a:bodyPr wrap="square" rtlCol="0">
            <a:spAutoFit/>
          </a:bodyPr>
          <a:lstStyle/>
          <a:p>
            <a:r>
              <a:rPr lang="en-US" sz="3600" dirty="0" smtClean="0"/>
              <a:t>In TE go to Records--Students--Records</a:t>
            </a:r>
            <a:endParaRPr lang="en-US" sz="3600" dirty="0"/>
          </a:p>
        </p:txBody>
      </p:sp>
      <p:sp>
        <p:nvSpPr>
          <p:cNvPr id="8" name="Slide Number Placeholder 7"/>
          <p:cNvSpPr>
            <a:spLocks noGrp="1"/>
          </p:cNvSpPr>
          <p:nvPr>
            <p:ph type="sldNum" sz="quarter" idx="12"/>
          </p:nvPr>
        </p:nvSpPr>
        <p:spPr/>
        <p:txBody>
          <a:bodyPr/>
          <a:lstStyle/>
          <a:p>
            <a:fld id="{41766E4F-C22A-4B2D-99FC-75C35F208086}" type="slidenum">
              <a:rPr lang="en-US" smtClean="0"/>
              <a:t>4</a:t>
            </a:fld>
            <a:endParaRPr lang="en-US"/>
          </a:p>
        </p:txBody>
      </p:sp>
    </p:spTree>
    <p:extLst>
      <p:ext uri="{BB962C8B-B14F-4D97-AF65-F5344CB8AC3E}">
        <p14:creationId xmlns:p14="http://schemas.microsoft.com/office/powerpoint/2010/main" val="111388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05431810"/>
              </p:ext>
            </p:extLst>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37829862"/>
              </p:ext>
            </p:extLst>
          </p:nvPr>
        </p:nvGraphicFramePr>
        <p:xfrm>
          <a:off x="3557822" y="1052830"/>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 xmlns:a16="http://schemas.microsoft.com/office/drawing/2014/main" val="298442227"/>
                    </a:ext>
                  </a:extLst>
                </a:gridCol>
                <a:gridCol w="3929333">
                  <a:extLst>
                    <a:ext uri="{9D8B030D-6E8A-4147-A177-3AD203B41FA5}">
                      <a16:colId xmlns="" xmlns:a16="http://schemas.microsoft.com/office/drawing/2014/main" val="3636675005"/>
                    </a:ext>
                  </a:extLst>
                </a:gridCol>
              </a:tblGrid>
              <a:tr h="389069">
                <a:tc>
                  <a:txBody>
                    <a:bodyPr/>
                    <a:lstStyle/>
                    <a:p>
                      <a:r>
                        <a:rPr lang="en-US" sz="2400" dirty="0" smtClean="0"/>
                        <a:t>AEBG</a:t>
                      </a:r>
                      <a:r>
                        <a:rPr lang="en-US" sz="2400" baseline="0" dirty="0" smtClean="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smtClean="0"/>
                        <a:t>Recording Method</a:t>
                      </a:r>
                      <a:endParaRPr 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701689307"/>
                  </a:ext>
                </a:extLst>
              </a:tr>
              <a:tr h="671543">
                <a:tc>
                  <a:txBody>
                    <a:bodyPr/>
                    <a:lstStyle/>
                    <a:p>
                      <a:r>
                        <a:rPr lang="en-US" sz="2400" dirty="0" smtClean="0"/>
                        <a:t>Pre/Post-Test</a:t>
                      </a:r>
                      <a:r>
                        <a:rPr lang="en-US" sz="2400" baseline="0" dirty="0" smtClean="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Enter</a:t>
                      </a:r>
                      <a:r>
                        <a:rPr lang="en-US" sz="2400" baseline="0" dirty="0" smtClean="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326230134"/>
                  </a:ext>
                </a:extLst>
              </a:tr>
              <a:tr h="671543">
                <a:tc>
                  <a:txBody>
                    <a:bodyPr/>
                    <a:lstStyle/>
                    <a:p>
                      <a:r>
                        <a:rPr lang="en-US" sz="2400" dirty="0" smtClean="0"/>
                        <a:t>Carnegie Units</a:t>
                      </a:r>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No “bubble” but via self reported level</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smtClean="0"/>
                        <a:t>Mastered course competencies</a:t>
                      </a:r>
                    </a:p>
                    <a:p>
                      <a:pPr marL="285750" indent="-285750">
                        <a:buFont typeface="Arial" panose="020B0604020202020204" pitchFamily="34" charset="0"/>
                        <a:buChar char="•"/>
                      </a:pPr>
                      <a:r>
                        <a:rPr lang="en-US" sz="2400" dirty="0" smtClean="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smtClean="0"/>
                        <a:t>Met Work based Project </a:t>
                      </a:r>
                    </a:p>
                    <a:p>
                      <a:pPr marL="285750" indent="-285750">
                        <a:buFont typeface="Arial" panose="020B0604020202020204" pitchFamily="34" charset="0"/>
                        <a:buChar char="•"/>
                      </a:pPr>
                      <a:r>
                        <a:rPr lang="en-US" sz="2400" dirty="0" smtClean="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88910136"/>
                  </a:ext>
                </a:extLst>
              </a:tr>
            </a:tbl>
          </a:graphicData>
        </a:graphic>
      </p:graphicFrame>
      <p:sp>
        <p:nvSpPr>
          <p:cNvPr id="4" name="Slide Number Placeholder 3"/>
          <p:cNvSpPr>
            <a:spLocks noGrp="1"/>
          </p:cNvSpPr>
          <p:nvPr>
            <p:ph type="sldNum" sz="quarter" idx="12"/>
          </p:nvPr>
        </p:nvSpPr>
        <p:spPr/>
        <p:txBody>
          <a:bodyPr/>
          <a:lstStyle/>
          <a:p>
            <a:fld id="{41766E4F-C22A-4B2D-99FC-75C35F208086}" type="slidenum">
              <a:rPr lang="en-US" smtClean="0"/>
              <a:t>5</a:t>
            </a:fld>
            <a:endParaRPr lang="en-US"/>
          </a:p>
        </p:txBody>
      </p:sp>
    </p:spTree>
    <p:extLst>
      <p:ext uri="{BB962C8B-B14F-4D97-AF65-F5344CB8AC3E}">
        <p14:creationId xmlns:p14="http://schemas.microsoft.com/office/powerpoint/2010/main" val="2163597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9594" b="14428"/>
          <a:stretch/>
        </p:blipFill>
        <p:spPr>
          <a:xfrm>
            <a:off x="4386541" y="1311519"/>
            <a:ext cx="6788942" cy="5495748"/>
          </a:xfrm>
          <a:prstGeom prst="rect">
            <a:avLst/>
          </a:prstGeom>
        </p:spPr>
      </p:pic>
      <p:sp>
        <p:nvSpPr>
          <p:cNvPr id="3" name="TextBox 2"/>
          <p:cNvSpPr txBox="1"/>
          <p:nvPr/>
        </p:nvSpPr>
        <p:spPr>
          <a:xfrm>
            <a:off x="120771" y="195962"/>
            <a:ext cx="7962181" cy="923330"/>
          </a:xfrm>
          <a:prstGeom prst="rect">
            <a:avLst/>
          </a:prstGeom>
          <a:noFill/>
        </p:spPr>
        <p:txBody>
          <a:bodyPr wrap="square" rtlCol="0">
            <a:spAutoFit/>
          </a:bodyPr>
          <a:lstStyle/>
          <a:p>
            <a:r>
              <a:rPr lang="en-US" sz="5400" dirty="0" smtClean="0"/>
              <a:t>Literacy Gains</a:t>
            </a:r>
            <a:endParaRPr lang="en-US" sz="5400" dirty="0"/>
          </a:p>
        </p:txBody>
      </p:sp>
      <p:sp>
        <p:nvSpPr>
          <p:cNvPr id="4" name="TextBox 3"/>
          <p:cNvSpPr txBox="1"/>
          <p:nvPr/>
        </p:nvSpPr>
        <p:spPr>
          <a:xfrm>
            <a:off x="7904680" y="1997290"/>
            <a:ext cx="4132052" cy="2062103"/>
          </a:xfrm>
          <a:prstGeom prst="rect">
            <a:avLst/>
          </a:prstGeom>
          <a:noFill/>
          <a:ln>
            <a:solidFill>
              <a:schemeClr val="accent1"/>
            </a:solidFill>
          </a:ln>
        </p:spPr>
        <p:txBody>
          <a:bodyPr wrap="square" rtlCol="0">
            <a:spAutoFit/>
          </a:bodyPr>
          <a:lstStyle/>
          <a:p>
            <a:r>
              <a:rPr lang="en-US" sz="3200" b="1" u="sng" dirty="0" smtClean="0"/>
              <a:t>CDCP Certificate:</a:t>
            </a:r>
          </a:p>
          <a:p>
            <a:pPr marL="285750" indent="-285750">
              <a:buFont typeface="Arial" panose="020B0604020202020204" pitchFamily="34" charset="0"/>
              <a:buChar char="•"/>
            </a:pPr>
            <a:r>
              <a:rPr lang="en-US" sz="3200" dirty="0" smtClean="0"/>
              <a:t>Mastered course competencies</a:t>
            </a:r>
          </a:p>
          <a:p>
            <a:pPr marL="285750" indent="-285750">
              <a:buFont typeface="Arial" panose="020B0604020202020204" pitchFamily="34" charset="0"/>
              <a:buChar char="•"/>
            </a:pPr>
            <a:r>
              <a:rPr lang="en-US" sz="3200" dirty="0" smtClean="0"/>
              <a:t>Skills Progression</a:t>
            </a:r>
            <a:endParaRPr lang="en-US" sz="3200" dirty="0"/>
          </a:p>
        </p:txBody>
      </p:sp>
      <p:sp>
        <p:nvSpPr>
          <p:cNvPr id="5" name="TextBox 4"/>
          <p:cNvSpPr txBox="1"/>
          <p:nvPr/>
        </p:nvSpPr>
        <p:spPr>
          <a:xfrm>
            <a:off x="120771" y="1462177"/>
            <a:ext cx="4201064" cy="5016758"/>
          </a:xfrm>
          <a:prstGeom prst="rect">
            <a:avLst/>
          </a:prstGeom>
          <a:noFill/>
          <a:ln>
            <a:solidFill>
              <a:schemeClr val="accent1"/>
            </a:solidFill>
          </a:ln>
        </p:spPr>
        <p:txBody>
          <a:bodyPr wrap="square" rtlCol="0">
            <a:spAutoFit/>
          </a:bodyPr>
          <a:lstStyle/>
          <a:p>
            <a:r>
              <a:rPr lang="en-US" sz="3200" b="1" u="sng" dirty="0" smtClean="0"/>
              <a:t>Occupational Skills Gain:</a:t>
            </a:r>
          </a:p>
          <a:p>
            <a:pPr marL="285750" indent="-285750">
              <a:buFont typeface="Arial" panose="020B0604020202020204" pitchFamily="34" charset="0"/>
              <a:buChar char="•"/>
            </a:pPr>
            <a:r>
              <a:rPr lang="en-US" sz="3200" dirty="0" smtClean="0"/>
              <a:t>Met Work based Project </a:t>
            </a:r>
          </a:p>
          <a:p>
            <a:pPr marL="285750" indent="-285750">
              <a:buFont typeface="Arial" panose="020B0604020202020204" pitchFamily="34" charset="0"/>
              <a:buChar char="•"/>
            </a:pPr>
            <a:r>
              <a:rPr lang="en-US" sz="3200" dirty="0" smtClean="0"/>
              <a:t>Training Milestone</a:t>
            </a:r>
          </a:p>
          <a:p>
            <a:endParaRPr lang="en-US" sz="3200" b="1" u="sng" dirty="0" smtClean="0"/>
          </a:p>
          <a:p>
            <a:r>
              <a:rPr lang="en-US" sz="3200" b="1" u="sng" dirty="0" smtClean="0"/>
              <a:t>Workforce Prep Outcome</a:t>
            </a:r>
            <a:r>
              <a:rPr lang="en-US" sz="3200" b="1" dirty="0" smtClean="0"/>
              <a:t>:</a:t>
            </a:r>
          </a:p>
          <a:p>
            <a:pPr marL="285750" indent="-285750">
              <a:buFont typeface="Arial" panose="020B0604020202020204" pitchFamily="34" charset="0"/>
              <a:buChar char="•"/>
            </a:pPr>
            <a:r>
              <a:rPr lang="en-US" sz="3200" dirty="0" smtClean="0"/>
              <a:t>Acquired Workforce Readiness</a:t>
            </a:r>
            <a:endParaRPr lang="en-US" sz="3200" dirty="0"/>
          </a:p>
        </p:txBody>
      </p:sp>
      <p:sp>
        <p:nvSpPr>
          <p:cNvPr id="7" name="Slide Number Placeholder 6"/>
          <p:cNvSpPr>
            <a:spLocks noGrp="1"/>
          </p:cNvSpPr>
          <p:nvPr>
            <p:ph type="sldNum" sz="quarter" idx="12"/>
          </p:nvPr>
        </p:nvSpPr>
        <p:spPr/>
        <p:txBody>
          <a:bodyPr/>
          <a:lstStyle/>
          <a:p>
            <a:fld id="{41766E4F-C22A-4B2D-99FC-75C35F208086}" type="slidenum">
              <a:rPr lang="en-US" smtClean="0"/>
              <a:t>6</a:t>
            </a:fld>
            <a:endParaRPr lang="en-US"/>
          </a:p>
        </p:txBody>
      </p:sp>
    </p:spTree>
    <p:extLst>
      <p:ext uri="{BB962C8B-B14F-4D97-AF65-F5344CB8AC3E}">
        <p14:creationId xmlns:p14="http://schemas.microsoft.com/office/powerpoint/2010/main" val="242201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7962181" cy="923330"/>
          </a:xfrm>
          <a:prstGeom prst="rect">
            <a:avLst/>
          </a:prstGeom>
          <a:noFill/>
        </p:spPr>
        <p:txBody>
          <a:bodyPr wrap="square" rtlCol="0">
            <a:spAutoFit/>
          </a:bodyPr>
          <a:lstStyle/>
          <a:p>
            <a:r>
              <a:rPr lang="en-US" sz="5400" dirty="0" smtClean="0"/>
              <a:t>Literacy Gains – HS Credits</a:t>
            </a:r>
            <a:endParaRPr lang="en-US" sz="5400" dirty="0"/>
          </a:p>
        </p:txBody>
      </p:sp>
      <p:pic>
        <p:nvPicPr>
          <p:cNvPr id="2" name="Picture 1"/>
          <p:cNvPicPr>
            <a:picLocks noChangeAspect="1"/>
          </p:cNvPicPr>
          <p:nvPr/>
        </p:nvPicPr>
        <p:blipFill>
          <a:blip r:embed="rId2"/>
          <a:stretch>
            <a:fillRect/>
          </a:stretch>
        </p:blipFill>
        <p:spPr>
          <a:xfrm>
            <a:off x="463951" y="1362974"/>
            <a:ext cx="4570311" cy="3985403"/>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1420752" y="3944334"/>
            <a:ext cx="4657725" cy="2333625"/>
          </a:xfrm>
          <a:prstGeom prst="rect">
            <a:avLst/>
          </a:prstGeom>
        </p:spPr>
      </p:pic>
      <p:sp>
        <p:nvSpPr>
          <p:cNvPr id="6" name="TextBox 5"/>
          <p:cNvSpPr txBox="1"/>
          <p:nvPr/>
        </p:nvSpPr>
        <p:spPr>
          <a:xfrm>
            <a:off x="6660661" y="2738529"/>
            <a:ext cx="4787661" cy="3539430"/>
          </a:xfrm>
          <a:prstGeom prst="rect">
            <a:avLst/>
          </a:prstGeom>
          <a:noFill/>
          <a:ln>
            <a:solidFill>
              <a:schemeClr val="accent1"/>
            </a:solidFill>
          </a:ln>
        </p:spPr>
        <p:txBody>
          <a:bodyPr wrap="square" rtlCol="0">
            <a:spAutoFit/>
          </a:bodyPr>
          <a:lstStyle/>
          <a:p>
            <a:r>
              <a:rPr lang="en-US" sz="2800" dirty="0" smtClean="0"/>
              <a:t>In TE, go to Records – Students – Records and refer to Instructional Levels:</a:t>
            </a:r>
          </a:p>
          <a:p>
            <a:pPr marL="285750" indent="-285750">
              <a:buFont typeface="Arial" panose="020B0604020202020204" pitchFamily="34" charset="0"/>
              <a:buChar char="•"/>
            </a:pPr>
            <a:r>
              <a:rPr lang="en-US" sz="2800" dirty="0" smtClean="0"/>
              <a:t>Select ASE Low upon enrollment</a:t>
            </a:r>
          </a:p>
          <a:p>
            <a:pPr marL="285750" indent="-285750">
              <a:buFont typeface="Arial" panose="020B0604020202020204" pitchFamily="34" charset="0"/>
              <a:buChar char="•"/>
            </a:pPr>
            <a:r>
              <a:rPr lang="en-US" sz="2800" dirty="0" smtClean="0"/>
              <a:t>Select ASE High later in the year once student progresses to the 11</a:t>
            </a:r>
            <a:r>
              <a:rPr lang="en-US" sz="2800" baseline="30000" dirty="0" smtClean="0"/>
              <a:t>th</a:t>
            </a:r>
            <a:r>
              <a:rPr lang="en-US" sz="2800" dirty="0" smtClean="0"/>
              <a:t> or 12</a:t>
            </a:r>
            <a:r>
              <a:rPr lang="en-US" sz="2800" baseline="30000" dirty="0" smtClean="0"/>
              <a:t>th</a:t>
            </a:r>
            <a:r>
              <a:rPr lang="en-US" sz="2800" dirty="0" smtClean="0"/>
              <a:t> grade level</a:t>
            </a:r>
            <a:endParaRPr lang="en-US" sz="2800" dirty="0"/>
          </a:p>
        </p:txBody>
      </p:sp>
      <p:sp>
        <p:nvSpPr>
          <p:cNvPr id="7" name="Slide Number Placeholder 6"/>
          <p:cNvSpPr>
            <a:spLocks noGrp="1"/>
          </p:cNvSpPr>
          <p:nvPr>
            <p:ph type="sldNum" sz="quarter" idx="12"/>
          </p:nvPr>
        </p:nvSpPr>
        <p:spPr/>
        <p:txBody>
          <a:bodyPr/>
          <a:lstStyle/>
          <a:p>
            <a:fld id="{41766E4F-C22A-4B2D-99FC-75C35F208086}" type="slidenum">
              <a:rPr lang="en-US" smtClean="0"/>
              <a:t>7</a:t>
            </a:fld>
            <a:endParaRPr lang="en-US"/>
          </a:p>
        </p:txBody>
      </p:sp>
    </p:spTree>
    <p:extLst>
      <p:ext uri="{BB962C8B-B14F-4D97-AF65-F5344CB8AC3E}">
        <p14:creationId xmlns:p14="http://schemas.microsoft.com/office/powerpoint/2010/main" val="182464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smtClean="0"/>
              <a:t>Literacy Gains – CTE Related Outcomes</a:t>
            </a:r>
            <a:endParaRPr lang="en-US" sz="5400" dirty="0"/>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smtClean="0"/>
              <a:t>Occupational Skills Gain:</a:t>
            </a:r>
          </a:p>
          <a:p>
            <a:pPr marL="285750" indent="-285750">
              <a:buFont typeface="Arial" panose="020B0604020202020204" pitchFamily="34" charset="0"/>
              <a:buChar char="•"/>
            </a:pPr>
            <a:r>
              <a:rPr lang="en-US" sz="3200" dirty="0" smtClean="0"/>
              <a:t>Usually suggests accomplishment of a portion of a longer term program</a:t>
            </a:r>
          </a:p>
          <a:p>
            <a:pPr marL="742950" lvl="1" indent="-285750">
              <a:buFont typeface="Arial" panose="020B0604020202020204" pitchFamily="34" charset="0"/>
              <a:buChar char="•"/>
            </a:pPr>
            <a:r>
              <a:rPr lang="en-US" sz="2800" i="1" dirty="0" smtClean="0"/>
              <a:t>For example</a:t>
            </a:r>
            <a:r>
              <a:rPr lang="en-US" sz="2800" dirty="0" smtClean="0"/>
              <a:t>: a student enrolls in a long term welding program in CTE, which is five semesters/five modules long. The student passes a skills check/written  test  that indicates the student is ready to finish Module I and enroll in Module II.</a:t>
            </a:r>
          </a:p>
          <a:p>
            <a:r>
              <a:rPr lang="en-US" sz="3200" b="1" u="sng" dirty="0" smtClean="0"/>
              <a:t>Workforce Prep Outcome</a:t>
            </a:r>
            <a:r>
              <a:rPr lang="en-US" sz="3200" b="1" dirty="0" smtClean="0"/>
              <a:t>:</a:t>
            </a:r>
          </a:p>
          <a:p>
            <a:pPr marL="285750" indent="-285750">
              <a:buFont typeface="Arial" panose="020B0604020202020204" pitchFamily="34" charset="0"/>
              <a:buChar char="•"/>
            </a:pPr>
            <a:r>
              <a:rPr lang="en-US" sz="3200" dirty="0" smtClean="0"/>
              <a:t>Usually suggests completion of a shorter term program</a:t>
            </a:r>
          </a:p>
          <a:p>
            <a:pPr marL="742950" lvl="1" indent="-285750">
              <a:buFont typeface="Arial" panose="020B0604020202020204" pitchFamily="34" charset="0"/>
              <a:buChar char="•"/>
            </a:pPr>
            <a:r>
              <a:rPr lang="en-US" sz="2800" i="1" dirty="0" smtClean="0"/>
              <a:t>For example</a:t>
            </a:r>
            <a:r>
              <a:rPr lang="en-US" sz="2800" dirty="0" smtClean="0"/>
              <a:t>: a student enrolls and completes a 15 hour class on job search strategies. The student earns an informal certificate at the end of the class.</a:t>
            </a:r>
            <a:endParaRPr lang="en-US" sz="2800" dirty="0"/>
          </a:p>
        </p:txBody>
      </p:sp>
      <p:sp>
        <p:nvSpPr>
          <p:cNvPr id="4" name="Slide Number Placeholder 3"/>
          <p:cNvSpPr>
            <a:spLocks noGrp="1"/>
          </p:cNvSpPr>
          <p:nvPr>
            <p:ph type="sldNum" sz="quarter" idx="12"/>
          </p:nvPr>
        </p:nvSpPr>
        <p:spPr/>
        <p:txBody>
          <a:bodyPr/>
          <a:lstStyle/>
          <a:p>
            <a:fld id="{41766E4F-C22A-4B2D-99FC-75C35F208086}" type="slidenum">
              <a:rPr lang="en-US" smtClean="0"/>
              <a:t>8</a:t>
            </a:fld>
            <a:endParaRPr lang="en-US"/>
          </a:p>
        </p:txBody>
      </p:sp>
    </p:spTree>
    <p:extLst>
      <p:ext uri="{BB962C8B-B14F-4D97-AF65-F5344CB8AC3E}">
        <p14:creationId xmlns:p14="http://schemas.microsoft.com/office/powerpoint/2010/main" val="176059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66266" b="14580"/>
          <a:stretch/>
        </p:blipFill>
        <p:spPr>
          <a:xfrm>
            <a:off x="215661" y="1729010"/>
            <a:ext cx="3393057" cy="4832949"/>
          </a:xfrm>
          <a:prstGeom prst="rect">
            <a:avLst/>
          </a:prstGeom>
        </p:spPr>
      </p:pic>
      <p:sp>
        <p:nvSpPr>
          <p:cNvPr id="3" name="TextBox 2"/>
          <p:cNvSpPr txBox="1"/>
          <p:nvPr/>
        </p:nvSpPr>
        <p:spPr>
          <a:xfrm>
            <a:off x="215661" y="527924"/>
            <a:ext cx="7763773" cy="923330"/>
          </a:xfrm>
          <a:prstGeom prst="rect">
            <a:avLst/>
          </a:prstGeom>
          <a:noFill/>
        </p:spPr>
        <p:txBody>
          <a:bodyPr wrap="square" rtlCol="0">
            <a:spAutoFit/>
          </a:bodyPr>
          <a:lstStyle/>
          <a:p>
            <a:r>
              <a:rPr lang="en-US" sz="5400" dirty="0" smtClean="0"/>
              <a:t>Employment</a:t>
            </a:r>
            <a:endParaRPr lang="en-US" sz="5400" dirty="0"/>
          </a:p>
        </p:txBody>
      </p:sp>
      <p:sp>
        <p:nvSpPr>
          <p:cNvPr id="4" name="TextBox 3"/>
          <p:cNvSpPr txBox="1"/>
          <p:nvPr/>
        </p:nvSpPr>
        <p:spPr>
          <a:xfrm>
            <a:off x="3278883" y="4877481"/>
            <a:ext cx="2976113" cy="156966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3200" dirty="0" smtClean="0"/>
              <a:t>Get a Job</a:t>
            </a:r>
          </a:p>
          <a:p>
            <a:pPr marL="285750" indent="-285750">
              <a:buFont typeface="Arial" panose="020B0604020202020204" pitchFamily="34" charset="0"/>
              <a:buChar char="•"/>
            </a:pPr>
            <a:r>
              <a:rPr lang="en-US" sz="3200" dirty="0" smtClean="0"/>
              <a:t>Retain Job</a:t>
            </a:r>
          </a:p>
          <a:p>
            <a:pPr marL="285750" indent="-285750">
              <a:buFont typeface="Arial" panose="020B0604020202020204" pitchFamily="34" charset="0"/>
              <a:buChar char="•"/>
            </a:pPr>
            <a:r>
              <a:rPr lang="en-US" sz="3200" dirty="0" smtClean="0"/>
              <a:t>Enter Military</a:t>
            </a:r>
            <a:endParaRPr lang="en-US" sz="3200" dirty="0"/>
          </a:p>
        </p:txBody>
      </p:sp>
      <p:sp>
        <p:nvSpPr>
          <p:cNvPr id="5" name="TextBox 4"/>
          <p:cNvSpPr txBox="1"/>
          <p:nvPr/>
        </p:nvSpPr>
        <p:spPr>
          <a:xfrm>
            <a:off x="5369944" y="1910729"/>
            <a:ext cx="3286664" cy="107721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3200" dirty="0" smtClean="0"/>
              <a:t>Increase wages</a:t>
            </a:r>
          </a:p>
          <a:p>
            <a:pPr marL="285750" indent="-285750">
              <a:buFont typeface="Arial" panose="020B0604020202020204" pitchFamily="34" charset="0"/>
              <a:buChar char="•"/>
            </a:pPr>
            <a:r>
              <a:rPr lang="en-US" sz="3200" dirty="0" smtClean="0"/>
              <a:t>Get better job</a:t>
            </a:r>
            <a:endParaRPr lang="en-US" sz="3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7" r="67436" b="14158"/>
          <a:stretch/>
        </p:blipFill>
        <p:spPr>
          <a:xfrm>
            <a:off x="8308756" y="1678745"/>
            <a:ext cx="3683645" cy="4883214"/>
          </a:xfrm>
          <a:prstGeom prst="rect">
            <a:avLst/>
          </a:prstGeom>
        </p:spPr>
      </p:pic>
      <p:sp>
        <p:nvSpPr>
          <p:cNvPr id="8" name="TextBox 7"/>
          <p:cNvSpPr txBox="1"/>
          <p:nvPr/>
        </p:nvSpPr>
        <p:spPr>
          <a:xfrm>
            <a:off x="7013276" y="548600"/>
            <a:ext cx="4821834" cy="923330"/>
          </a:xfrm>
          <a:prstGeom prst="rect">
            <a:avLst/>
          </a:prstGeom>
          <a:noFill/>
        </p:spPr>
        <p:txBody>
          <a:bodyPr wrap="square" rtlCol="0">
            <a:spAutoFit/>
          </a:bodyPr>
          <a:lstStyle/>
          <a:p>
            <a:r>
              <a:rPr lang="en-US" sz="5400" dirty="0" smtClean="0"/>
              <a:t>Increase Wages</a:t>
            </a:r>
            <a:endParaRPr lang="en-US" sz="5400" dirty="0"/>
          </a:p>
        </p:txBody>
      </p:sp>
      <p:sp>
        <p:nvSpPr>
          <p:cNvPr id="9" name="Slide Number Placeholder 8"/>
          <p:cNvSpPr>
            <a:spLocks noGrp="1"/>
          </p:cNvSpPr>
          <p:nvPr>
            <p:ph type="sldNum" sz="quarter" idx="12"/>
          </p:nvPr>
        </p:nvSpPr>
        <p:spPr/>
        <p:txBody>
          <a:bodyPr/>
          <a:lstStyle/>
          <a:p>
            <a:fld id="{41766E4F-C22A-4B2D-99FC-75C35F208086}" type="slidenum">
              <a:rPr lang="en-US" smtClean="0"/>
              <a:t>9</a:t>
            </a:fld>
            <a:endParaRPr lang="en-US"/>
          </a:p>
        </p:txBody>
      </p:sp>
    </p:spTree>
    <p:extLst>
      <p:ext uri="{BB962C8B-B14F-4D97-AF65-F5344CB8AC3E}">
        <p14:creationId xmlns:p14="http://schemas.microsoft.com/office/powerpoint/2010/main" val="241811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088CE7-FE38-4CEA-AA8F-C847FD108CD0}"/>
</file>

<file path=customXml/itemProps2.xml><?xml version="1.0" encoding="utf-8"?>
<ds:datastoreItem xmlns:ds="http://schemas.openxmlformats.org/officeDocument/2006/customXml" ds:itemID="{899A2B82-E675-4C41-9C04-FD4F25C212F6}"/>
</file>

<file path=customXml/itemProps3.xml><?xml version="1.0" encoding="utf-8"?>
<ds:datastoreItem xmlns:ds="http://schemas.openxmlformats.org/officeDocument/2006/customXml" ds:itemID="{17A66D0C-D35C-46D7-90B7-DDA5EF7D8555}"/>
</file>

<file path=docProps/app.xml><?xml version="1.0" encoding="utf-8"?>
<Properties xmlns="http://schemas.openxmlformats.org/officeDocument/2006/extended-properties" xmlns:vt="http://schemas.openxmlformats.org/officeDocument/2006/docPropsVTypes">
  <TotalTime>1927</TotalTime>
  <Words>1560</Words>
  <Application>Microsoft Office PowerPoint</Application>
  <PresentationFormat>Widescreen</PresentationFormat>
  <Paragraphs>322</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Helvetica</vt:lpstr>
      <vt:lpstr>Office Theme</vt:lpstr>
      <vt:lpstr>Reporting for AEBG:  AB 104 Outcomes  and  Short Term Services</vt:lpstr>
      <vt:lpstr>AEBG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AEBG Short Term Services</vt:lpstr>
      <vt:lpstr>PowerPoint Presentation</vt:lpstr>
      <vt:lpstr>Supportive Services</vt:lpstr>
      <vt:lpstr>Supportive Services – Key Considerations</vt:lpstr>
      <vt:lpstr>Training Services</vt:lpstr>
      <vt:lpstr>Training Services – Key Considerations</vt:lpstr>
      <vt:lpstr>Transition Services</vt:lpstr>
      <vt:lpstr>Transition Services – Key Considerations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dc:title>
  <dc:creator>Jay Wright</dc:creator>
  <cp:lastModifiedBy>Veronica Parker</cp:lastModifiedBy>
  <cp:revision>61</cp:revision>
  <cp:lastPrinted>2018-03-05T17:11:48Z</cp:lastPrinted>
  <dcterms:created xsi:type="dcterms:W3CDTF">2017-09-11T15:14:21Z</dcterms:created>
  <dcterms:modified xsi:type="dcterms:W3CDTF">2018-03-07T19:46:54Z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