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3.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5"/>
  </p:notesMasterIdLst>
  <p:sldIdLst>
    <p:sldId id="448" r:id="rId2"/>
    <p:sldId id="504" r:id="rId3"/>
    <p:sldId id="610" r:id="rId4"/>
    <p:sldId id="654" r:id="rId5"/>
    <p:sldId id="620" r:id="rId6"/>
    <p:sldId id="621" r:id="rId7"/>
    <p:sldId id="622" r:id="rId8"/>
    <p:sldId id="655" r:id="rId9"/>
    <p:sldId id="624" r:id="rId10"/>
    <p:sldId id="627" r:id="rId11"/>
    <p:sldId id="628" r:id="rId12"/>
    <p:sldId id="629" r:id="rId13"/>
    <p:sldId id="652" r:id="rId14"/>
    <p:sldId id="631" r:id="rId15"/>
    <p:sldId id="632" r:id="rId16"/>
    <p:sldId id="634" r:id="rId17"/>
    <p:sldId id="635" r:id="rId18"/>
    <p:sldId id="636" r:id="rId19"/>
    <p:sldId id="637" r:id="rId20"/>
    <p:sldId id="638" r:id="rId21"/>
    <p:sldId id="639" r:id="rId22"/>
    <p:sldId id="640" r:id="rId23"/>
    <p:sldId id="641" r:id="rId24"/>
    <p:sldId id="642" r:id="rId25"/>
    <p:sldId id="643" r:id="rId26"/>
    <p:sldId id="644" r:id="rId27"/>
    <p:sldId id="645" r:id="rId28"/>
    <p:sldId id="646" r:id="rId29"/>
    <p:sldId id="647" r:id="rId30"/>
    <p:sldId id="649" r:id="rId31"/>
    <p:sldId id="650" r:id="rId32"/>
    <p:sldId id="651" r:id="rId33"/>
    <p:sldId id="659" r:id="rId34"/>
    <p:sldId id="664" r:id="rId35"/>
    <p:sldId id="660" r:id="rId36"/>
    <p:sldId id="661" r:id="rId37"/>
    <p:sldId id="662" r:id="rId38"/>
    <p:sldId id="663" r:id="rId39"/>
    <p:sldId id="670" r:id="rId40"/>
    <p:sldId id="656" r:id="rId41"/>
    <p:sldId id="671" r:id="rId42"/>
    <p:sldId id="657" r:id="rId43"/>
    <p:sldId id="665" r:id="rId44"/>
    <p:sldId id="666" r:id="rId45"/>
    <p:sldId id="626" r:id="rId46"/>
    <p:sldId id="672" r:id="rId47"/>
    <p:sldId id="616" r:id="rId48"/>
    <p:sldId id="667" r:id="rId49"/>
    <p:sldId id="668" r:id="rId50"/>
    <p:sldId id="669" r:id="rId51"/>
    <p:sldId id="658" r:id="rId52"/>
    <p:sldId id="424" r:id="rId53"/>
    <p:sldId id="491" r:id="rId54"/>
  </p:sldIdLst>
  <p:sldSz cx="13004800" cy="9753600"/>
  <p:notesSz cx="6858000" cy="9144000"/>
  <p:defaultTextStyle>
    <a:lvl1pPr algn="ctr" defTabSz="584200">
      <a:defRPr sz="3600">
        <a:latin typeface="+mn-lt"/>
        <a:ea typeface="+mn-ea"/>
        <a:cs typeface="+mn-cs"/>
        <a:sym typeface="Helvetica"/>
      </a:defRPr>
    </a:lvl1pPr>
    <a:lvl2pPr algn="ctr" defTabSz="584200">
      <a:defRPr sz="3600">
        <a:latin typeface="+mn-lt"/>
        <a:ea typeface="+mn-ea"/>
        <a:cs typeface="+mn-cs"/>
        <a:sym typeface="Helvetica"/>
      </a:defRPr>
    </a:lvl2pPr>
    <a:lvl3pPr algn="ctr" defTabSz="584200">
      <a:defRPr sz="3600">
        <a:latin typeface="+mn-lt"/>
        <a:ea typeface="+mn-ea"/>
        <a:cs typeface="+mn-cs"/>
        <a:sym typeface="Helvetica"/>
      </a:defRPr>
    </a:lvl3pPr>
    <a:lvl4pPr algn="ctr" defTabSz="584200">
      <a:defRPr sz="3600">
        <a:latin typeface="+mn-lt"/>
        <a:ea typeface="+mn-ea"/>
        <a:cs typeface="+mn-cs"/>
        <a:sym typeface="Helvetica"/>
      </a:defRPr>
    </a:lvl4pPr>
    <a:lvl5pPr algn="ctr" defTabSz="584200">
      <a:defRPr sz="3600">
        <a:latin typeface="+mn-lt"/>
        <a:ea typeface="+mn-ea"/>
        <a:cs typeface="+mn-cs"/>
        <a:sym typeface="Helvetica"/>
      </a:defRPr>
    </a:lvl5pPr>
    <a:lvl6pPr algn="ctr" defTabSz="584200">
      <a:defRPr sz="3600">
        <a:latin typeface="+mn-lt"/>
        <a:ea typeface="+mn-ea"/>
        <a:cs typeface="+mn-cs"/>
        <a:sym typeface="Helvetica"/>
      </a:defRPr>
    </a:lvl6pPr>
    <a:lvl7pPr algn="ctr" defTabSz="584200">
      <a:defRPr sz="3600">
        <a:latin typeface="+mn-lt"/>
        <a:ea typeface="+mn-ea"/>
        <a:cs typeface="+mn-cs"/>
        <a:sym typeface="Helvetica"/>
      </a:defRPr>
    </a:lvl7pPr>
    <a:lvl8pPr algn="ctr" defTabSz="584200">
      <a:defRPr sz="3600">
        <a:latin typeface="+mn-lt"/>
        <a:ea typeface="+mn-ea"/>
        <a:cs typeface="+mn-cs"/>
        <a:sym typeface="Helvetica"/>
      </a:defRPr>
    </a:lvl8pPr>
    <a:lvl9pPr algn="ctr" defTabSz="584200">
      <a:defRPr sz="3600">
        <a:latin typeface="+mn-lt"/>
        <a:ea typeface="+mn-ea"/>
        <a:cs typeface="+mn-cs"/>
        <a:sym typeface="Helvetica"/>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98B4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2E8"/>
          </a:solidFill>
        </a:fill>
      </a:tcStyle>
    </a:wholeTbl>
    <a:band2H>
      <a:tcTxStyle/>
      <a:tcStyle>
        <a:tcBdr/>
        <a:fill>
          <a:solidFill>
            <a:srgbClr val="E6EAF4"/>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Row>
  </a:tblStyle>
  <a:tblStyle styleId="{C7B018BB-80A7-4F77-B60F-C8B233D01FF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2E7CB"/>
          </a:solidFill>
        </a:fill>
      </a:tcStyle>
    </a:wholeTbl>
    <a:band2H>
      <a:tcTxStyle/>
      <a:tcStyle>
        <a:tcBdr/>
        <a:fill>
          <a:solidFill>
            <a:srgbClr val="F8F4E7"/>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5CDDE"/>
          </a:solidFill>
        </a:fill>
      </a:tcStyle>
    </a:wholeTbl>
    <a:band2H>
      <a:tcTxStyle/>
      <a:tcStyle>
        <a:tcBdr/>
        <a:fill>
          <a:solidFill>
            <a:srgbClr val="EBE8EF"/>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Row>
  </a:tblStyle>
  <a:tblStyle styleId="{CF821DB8-F4EB-4A41-A1BA-3FCAFE7338EE}"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365C0"/>
          </a:solidFill>
        </a:fill>
      </a:tcStyle>
    </a:firstRow>
  </a:tblStyle>
  <a:tblStyle styleId="{33BA23B1-9221-436E-865A-0063620EA4FD}"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41" autoAdjust="0"/>
    <p:restoredTop sz="93837" autoAdjust="0"/>
  </p:normalViewPr>
  <p:slideViewPr>
    <p:cSldViewPr snapToGrid="0">
      <p:cViewPr varScale="1">
        <p:scale>
          <a:sx n="78" d="100"/>
          <a:sy n="78" d="100"/>
        </p:scale>
        <p:origin x="936" y="108"/>
      </p:cViewPr>
      <p:guideLst>
        <p:guide orient="horz" pos="3072"/>
        <p:guide pos="4096"/>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customXml" Target="../customXml/item2.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dirty="0"/>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832513199"/>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012188" y="3108960"/>
            <a:ext cx="9253538" cy="2432304"/>
          </a:xfrm>
          <a:prstGeom prst="rect">
            <a:avLst/>
          </a:prstGeom>
        </p:spPr>
        <p:txBody>
          <a:bodyPr/>
          <a:lstStyle>
            <a:lvl1pPr>
              <a:defRPr sz="4800" b="1">
                <a:solidFill>
                  <a:schemeClr val="bg1"/>
                </a:solidFill>
              </a:defRPr>
            </a:lvl1pPr>
            <a:lvl2pPr>
              <a:defRPr sz="3600" b="1" baseline="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style</a:t>
            </a:r>
          </a:p>
        </p:txBody>
      </p:sp>
      <p:sp>
        <p:nvSpPr>
          <p:cNvPr id="7" name="Slide Number Placeholder 6"/>
          <p:cNvSpPr>
            <a:spLocks noGrp="1"/>
          </p:cNvSpPr>
          <p:nvPr>
            <p:ph type="sldNum" sz="quarter" idx="11"/>
          </p:nvPr>
        </p:nvSpPr>
        <p:spPr/>
        <p:txBody>
          <a:bodyPr/>
          <a:lstStyle/>
          <a:p>
            <a:fld id="{34361B7A-31FA-4206-8E4E-60BFC11378D7}" type="slidenum">
              <a:rPr lang="en-US" smtClean="0"/>
              <a:pPr/>
              <a:t>‹#›</a:t>
            </a:fld>
            <a:endParaRPr lang="en-US"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65825" y="1714955"/>
            <a:ext cx="2852864" cy="7100433"/>
          </a:xfrm>
          <a:prstGeom prst="rect">
            <a:avLst/>
          </a:prstGeom>
        </p:spPr>
        <p:txBody>
          <a:bodyPr/>
          <a:lstStyle>
            <a:lvl1pPr>
              <a:defRPr sz="4800"/>
            </a:lvl1pPr>
          </a:lstStyle>
          <a:p>
            <a:pPr lvl="0"/>
            <a:r>
              <a:rPr lang="en-US" smtClean="0"/>
              <a:t>Click to edit Master text styles</a:t>
            </a:r>
          </a:p>
        </p:txBody>
      </p:sp>
      <p:sp>
        <p:nvSpPr>
          <p:cNvPr id="7" name="Content Placeholder 6"/>
          <p:cNvSpPr>
            <a:spLocks noGrp="1"/>
          </p:cNvSpPr>
          <p:nvPr>
            <p:ph sz="quarter" idx="11"/>
          </p:nvPr>
        </p:nvSpPr>
        <p:spPr>
          <a:xfrm>
            <a:off x="3474719" y="1905025"/>
            <a:ext cx="8887143" cy="6910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2"/>
          </p:nvPr>
        </p:nvSpPr>
        <p:spPr/>
        <p:txBody>
          <a:bodyPr/>
          <a:lstStyle>
            <a:lvl1pPr>
              <a:defRPr sz="1800">
                <a:solidFill>
                  <a:schemeClr val="bg1"/>
                </a:solidFill>
              </a:defRPr>
            </a:lvl1pPr>
          </a:lstStyle>
          <a:p>
            <a:fld id="{34361B7A-31FA-4206-8E4E-60BFC11378D7}" type="slidenum">
              <a:rPr lang="en-US" smtClean="0"/>
              <a:pPr/>
              <a:t>‹#›</a:t>
            </a:fld>
            <a:endParaRPr lang="en-US" dirty="0"/>
          </a:p>
        </p:txBody>
      </p:sp>
    </p:spTree>
    <p:extLst>
      <p:ext uri="{BB962C8B-B14F-4D97-AF65-F5344CB8AC3E}">
        <p14:creationId xmlns:p14="http://schemas.microsoft.com/office/powerpoint/2010/main" val="117702183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27914" y="7790738"/>
            <a:ext cx="11996737" cy="1119685"/>
          </a:xfrm>
          <a:prstGeom prst="rect">
            <a:avLst/>
          </a:prstGeom>
        </p:spPr>
        <p:txBody>
          <a:bodyPr/>
          <a:lstStyle>
            <a:lvl1pPr>
              <a:defRPr sz="4800"/>
            </a:lvl1pPr>
          </a:lstStyle>
          <a:p>
            <a:pPr lvl="0"/>
            <a:r>
              <a:rPr lang="en-US" smtClean="0"/>
              <a:t>Click to edit Master text styles</a:t>
            </a:r>
          </a:p>
        </p:txBody>
      </p:sp>
      <p:sp>
        <p:nvSpPr>
          <p:cNvPr id="7" name="Content Placeholder 6"/>
          <p:cNvSpPr>
            <a:spLocks noGrp="1"/>
          </p:cNvSpPr>
          <p:nvPr>
            <p:ph sz="quarter" idx="11"/>
          </p:nvPr>
        </p:nvSpPr>
        <p:spPr>
          <a:xfrm>
            <a:off x="327913" y="1890489"/>
            <a:ext cx="11996738" cy="585273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2"/>
          </p:nvPr>
        </p:nvSpPr>
        <p:spPr/>
        <p:txBody>
          <a:bodyPr/>
          <a:lstStyle>
            <a:lvl1pPr>
              <a:defRPr sz="1800">
                <a:solidFill>
                  <a:schemeClr val="bg1"/>
                </a:solidFill>
              </a:defRPr>
            </a:lvl1pPr>
          </a:lstStyle>
          <a:p>
            <a:fld id="{34361B7A-31FA-4206-8E4E-60BFC11378D7}" type="slidenum">
              <a:rPr lang="en-US" smtClean="0"/>
              <a:pPr/>
              <a:t>‹#›</a:t>
            </a:fld>
            <a:endParaRPr lang="en-US" dirty="0"/>
          </a:p>
        </p:txBody>
      </p:sp>
    </p:spTree>
    <p:extLst>
      <p:ext uri="{BB962C8B-B14F-4D97-AF65-F5344CB8AC3E}">
        <p14:creationId xmlns:p14="http://schemas.microsoft.com/office/powerpoint/2010/main" val="307134654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65824" y="1714955"/>
            <a:ext cx="11996737" cy="1119685"/>
          </a:xfrm>
          <a:prstGeom prst="rect">
            <a:avLst/>
          </a:prstGeom>
        </p:spPr>
        <p:txBody>
          <a:bodyPr/>
          <a:lstStyle>
            <a:lvl1pPr>
              <a:defRPr sz="4800"/>
            </a:lvl1pPr>
          </a:lstStyle>
          <a:p>
            <a:pPr lvl="0"/>
            <a:r>
              <a:rPr lang="en-US" smtClean="0"/>
              <a:t>Click to edit Master text styles</a:t>
            </a:r>
          </a:p>
        </p:txBody>
      </p:sp>
      <p:sp>
        <p:nvSpPr>
          <p:cNvPr id="4" name="Content Placeholder 3"/>
          <p:cNvSpPr>
            <a:spLocks noGrp="1"/>
          </p:cNvSpPr>
          <p:nvPr>
            <p:ph sz="quarter" idx="11"/>
          </p:nvPr>
        </p:nvSpPr>
        <p:spPr>
          <a:xfrm>
            <a:off x="365125" y="2835275"/>
            <a:ext cx="6035675" cy="61706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2"/>
          </p:nvPr>
        </p:nvSpPr>
        <p:spPr>
          <a:xfrm>
            <a:off x="6381750" y="2835275"/>
            <a:ext cx="5980113" cy="61706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9"/>
          <p:cNvSpPr>
            <a:spLocks noGrp="1"/>
          </p:cNvSpPr>
          <p:nvPr>
            <p:ph type="sldNum" sz="quarter" idx="13"/>
          </p:nvPr>
        </p:nvSpPr>
        <p:spPr/>
        <p:txBody>
          <a:bodyPr/>
          <a:lstStyle>
            <a:lvl1pPr>
              <a:defRPr sz="1800">
                <a:solidFill>
                  <a:schemeClr val="bg1"/>
                </a:solidFill>
              </a:defRPr>
            </a:lvl1pPr>
          </a:lstStyle>
          <a:p>
            <a:fld id="{34361B7A-31FA-4206-8E4E-60BFC11378D7}" type="slidenum">
              <a:rPr lang="en-US" smtClean="0"/>
              <a:pPr/>
              <a:t>‹#›</a:t>
            </a:fld>
            <a:endParaRPr lang="en-US" dirty="0"/>
          </a:p>
        </p:txBody>
      </p:sp>
    </p:spTree>
    <p:extLst>
      <p:ext uri="{BB962C8B-B14F-4D97-AF65-F5344CB8AC3E}">
        <p14:creationId xmlns:p14="http://schemas.microsoft.com/office/powerpoint/2010/main" val="393574954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65824" y="1714955"/>
            <a:ext cx="11996737" cy="1119685"/>
          </a:xfrm>
          <a:prstGeom prst="rect">
            <a:avLst/>
          </a:prstGeom>
        </p:spPr>
        <p:txBody>
          <a:bodyPr/>
          <a:lstStyle>
            <a:lvl1pPr>
              <a:defRPr sz="4800"/>
            </a:lvl1pPr>
          </a:lstStyle>
          <a:p>
            <a:pPr lvl="0"/>
            <a:r>
              <a:rPr lang="en-US" smtClean="0"/>
              <a:t>Click to edit Master text styles</a:t>
            </a:r>
          </a:p>
        </p:txBody>
      </p:sp>
      <p:sp>
        <p:nvSpPr>
          <p:cNvPr id="7" name="Content Placeholder 6"/>
          <p:cNvSpPr>
            <a:spLocks noGrp="1"/>
          </p:cNvSpPr>
          <p:nvPr>
            <p:ph sz="quarter" idx="11"/>
          </p:nvPr>
        </p:nvSpPr>
        <p:spPr>
          <a:xfrm>
            <a:off x="365125" y="2962656"/>
            <a:ext cx="11996738" cy="585273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2"/>
          </p:nvPr>
        </p:nvSpPr>
        <p:spPr/>
        <p:txBody>
          <a:bodyPr/>
          <a:lstStyle>
            <a:lvl1pPr>
              <a:defRPr sz="1800">
                <a:solidFill>
                  <a:schemeClr val="bg1"/>
                </a:solidFill>
              </a:defRPr>
            </a:lvl1pPr>
          </a:lstStyle>
          <a:p>
            <a:fld id="{34361B7A-31FA-4206-8E4E-60BFC11378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53452378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mp; Subtitl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012188" y="3108960"/>
            <a:ext cx="9253538" cy="2432304"/>
          </a:xfrm>
          <a:prstGeom prst="rect">
            <a:avLst/>
          </a:prstGeom>
        </p:spPr>
        <p:txBody>
          <a:bodyPr/>
          <a:lstStyle>
            <a:lvl1pPr>
              <a:defRPr sz="4800" b="1">
                <a:solidFill>
                  <a:schemeClr val="bg1"/>
                </a:solidFill>
              </a:defRPr>
            </a:lvl1pPr>
            <a:lvl2pPr>
              <a:defRPr sz="3600" b="1" baseline="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style</a:t>
            </a:r>
          </a:p>
        </p:txBody>
      </p:sp>
      <p:sp>
        <p:nvSpPr>
          <p:cNvPr id="7" name="Slide Number Placeholder 6"/>
          <p:cNvSpPr>
            <a:spLocks noGrp="1"/>
          </p:cNvSpPr>
          <p:nvPr>
            <p:ph type="sldNum" sz="quarter" idx="11"/>
          </p:nvPr>
        </p:nvSpPr>
        <p:spPr/>
        <p:txBody>
          <a:bodyPr/>
          <a:lstStyle/>
          <a:p>
            <a:fld id="{34361B7A-31FA-4206-8E4E-60BFC11378D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31503755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65825" y="1714955"/>
            <a:ext cx="2852864" cy="7100433"/>
          </a:xfrm>
          <a:prstGeom prst="rect">
            <a:avLst/>
          </a:prstGeom>
        </p:spPr>
        <p:txBody>
          <a:bodyPr/>
          <a:lstStyle>
            <a:lvl1pPr>
              <a:defRPr sz="4800"/>
            </a:lvl1pPr>
          </a:lstStyle>
          <a:p>
            <a:pPr lvl="0"/>
            <a:r>
              <a:rPr lang="en-US" smtClean="0"/>
              <a:t>Click to edit Master text styles</a:t>
            </a:r>
          </a:p>
        </p:txBody>
      </p:sp>
      <p:sp>
        <p:nvSpPr>
          <p:cNvPr id="7" name="Content Placeholder 6"/>
          <p:cNvSpPr>
            <a:spLocks noGrp="1"/>
          </p:cNvSpPr>
          <p:nvPr>
            <p:ph sz="quarter" idx="11"/>
          </p:nvPr>
        </p:nvSpPr>
        <p:spPr>
          <a:xfrm>
            <a:off x="3474719" y="1905025"/>
            <a:ext cx="8887143" cy="6910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2"/>
          </p:nvPr>
        </p:nvSpPr>
        <p:spPr/>
        <p:txBody>
          <a:bodyPr/>
          <a:lstStyle>
            <a:lvl1pPr>
              <a:defRPr sz="1800">
                <a:solidFill>
                  <a:schemeClr val="bg1"/>
                </a:solidFill>
              </a:defRPr>
            </a:lvl1pPr>
          </a:lstStyle>
          <a:p>
            <a:fld id="{34361B7A-31FA-4206-8E4E-60BFC11378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25560481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27914" y="7790738"/>
            <a:ext cx="11996737" cy="1119685"/>
          </a:xfrm>
          <a:prstGeom prst="rect">
            <a:avLst/>
          </a:prstGeom>
        </p:spPr>
        <p:txBody>
          <a:bodyPr/>
          <a:lstStyle>
            <a:lvl1pPr>
              <a:defRPr sz="4800"/>
            </a:lvl1pPr>
          </a:lstStyle>
          <a:p>
            <a:pPr lvl="0"/>
            <a:r>
              <a:rPr lang="en-US" smtClean="0"/>
              <a:t>Click to edit Master text styles</a:t>
            </a:r>
          </a:p>
        </p:txBody>
      </p:sp>
      <p:sp>
        <p:nvSpPr>
          <p:cNvPr id="7" name="Content Placeholder 6"/>
          <p:cNvSpPr>
            <a:spLocks noGrp="1"/>
          </p:cNvSpPr>
          <p:nvPr>
            <p:ph sz="quarter" idx="11"/>
          </p:nvPr>
        </p:nvSpPr>
        <p:spPr>
          <a:xfrm>
            <a:off x="327913" y="1890489"/>
            <a:ext cx="11996738" cy="585273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2"/>
          </p:nvPr>
        </p:nvSpPr>
        <p:spPr/>
        <p:txBody>
          <a:bodyPr/>
          <a:lstStyle>
            <a:lvl1pPr>
              <a:defRPr sz="1800">
                <a:solidFill>
                  <a:schemeClr val="bg1"/>
                </a:solidFill>
              </a:defRPr>
            </a:lvl1pPr>
          </a:lstStyle>
          <a:p>
            <a:fld id="{34361B7A-31FA-4206-8E4E-60BFC11378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87770167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7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65824" y="1714955"/>
            <a:ext cx="11996737" cy="1119685"/>
          </a:xfrm>
          <a:prstGeom prst="rect">
            <a:avLst/>
          </a:prstGeom>
        </p:spPr>
        <p:txBody>
          <a:bodyPr/>
          <a:lstStyle>
            <a:lvl1pPr>
              <a:defRPr sz="4800"/>
            </a:lvl1pPr>
          </a:lstStyle>
          <a:p>
            <a:pPr lvl="0"/>
            <a:r>
              <a:rPr lang="en-US" smtClean="0"/>
              <a:t>Click to edit Master text styles</a:t>
            </a:r>
          </a:p>
        </p:txBody>
      </p:sp>
      <p:sp>
        <p:nvSpPr>
          <p:cNvPr id="4" name="Content Placeholder 3"/>
          <p:cNvSpPr>
            <a:spLocks noGrp="1"/>
          </p:cNvSpPr>
          <p:nvPr>
            <p:ph sz="quarter" idx="11"/>
          </p:nvPr>
        </p:nvSpPr>
        <p:spPr>
          <a:xfrm>
            <a:off x="365125" y="2835275"/>
            <a:ext cx="6035675" cy="61706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2"/>
          </p:nvPr>
        </p:nvSpPr>
        <p:spPr>
          <a:xfrm>
            <a:off x="6381750" y="2835275"/>
            <a:ext cx="5980113" cy="61706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9"/>
          <p:cNvSpPr>
            <a:spLocks noGrp="1"/>
          </p:cNvSpPr>
          <p:nvPr>
            <p:ph type="sldNum" sz="quarter" idx="13"/>
          </p:nvPr>
        </p:nvSpPr>
        <p:spPr/>
        <p:txBody>
          <a:bodyPr/>
          <a:lstStyle>
            <a:lvl1pPr>
              <a:defRPr sz="1800">
                <a:solidFill>
                  <a:schemeClr val="bg1"/>
                </a:solidFill>
              </a:defRPr>
            </a:lvl1pPr>
          </a:lstStyle>
          <a:p>
            <a:fld id="{34361B7A-31FA-4206-8E4E-60BFC11378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31685463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AB86_PPT.jpg"/>
          <p:cNvPicPr/>
          <p:nvPr/>
        </p:nvPicPr>
        <p:blipFill>
          <a:blip r:embed="rId11" cstate="print">
            <a:extLst/>
          </a:blip>
          <a:stretch>
            <a:fillRect/>
          </a:stretch>
        </p:blipFill>
        <p:spPr>
          <a:xfrm>
            <a:off x="1625" y="0"/>
            <a:ext cx="13001550" cy="9753600"/>
          </a:xfrm>
          <a:prstGeom prst="rect">
            <a:avLst/>
          </a:prstGeom>
          <a:ln w="12700">
            <a:miter lim="400000"/>
          </a:ln>
        </p:spPr>
      </p:pic>
      <p:sp>
        <p:nvSpPr>
          <p:cNvPr id="3" name="Slide Number Placeholder 2"/>
          <p:cNvSpPr>
            <a:spLocks noGrp="1"/>
          </p:cNvSpPr>
          <p:nvPr>
            <p:ph type="sldNum" sz="quarter" idx="4"/>
          </p:nvPr>
        </p:nvSpPr>
        <p:spPr>
          <a:xfrm>
            <a:off x="9185275" y="9040813"/>
            <a:ext cx="2925763"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34361B7A-31FA-4206-8E4E-60BFC11378D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2" r:id="rId3"/>
    <p:sldLayoutId id="2147483651" r:id="rId4"/>
    <p:sldLayoutId id="2147483668" r:id="rId5"/>
    <p:sldLayoutId id="2147483660" r:id="rId6"/>
    <p:sldLayoutId id="2147483662" r:id="rId7"/>
    <p:sldLayoutId id="2147483663" r:id="rId8"/>
    <p:sldLayoutId id="2147483664" r:id="rId9"/>
  </p:sldLayoutIdLst>
  <p:transition spd="med"/>
  <p:txStyles>
    <p:titleStyle>
      <a:lvl1pPr algn="ctr" defTabSz="584200" eaLnBrk="1" hangingPunct="1">
        <a:defRPr sz="8000">
          <a:latin typeface="Helvetica Light"/>
          <a:ea typeface="Helvetica Light"/>
          <a:cs typeface="Helvetica Light"/>
          <a:sym typeface="Helvetica Light"/>
        </a:defRPr>
      </a:lvl1pPr>
      <a:lvl2pPr algn="ctr" defTabSz="584200" eaLnBrk="1" hangingPunct="1">
        <a:defRPr sz="8000">
          <a:latin typeface="Helvetica Light"/>
          <a:ea typeface="Helvetica Light"/>
          <a:cs typeface="Helvetica Light"/>
          <a:sym typeface="Helvetica Light"/>
        </a:defRPr>
      </a:lvl2pPr>
      <a:lvl3pPr algn="ctr" defTabSz="584200" eaLnBrk="1" hangingPunct="1">
        <a:defRPr sz="8000">
          <a:latin typeface="Helvetica Light"/>
          <a:ea typeface="Helvetica Light"/>
          <a:cs typeface="Helvetica Light"/>
          <a:sym typeface="Helvetica Light"/>
        </a:defRPr>
      </a:lvl3pPr>
      <a:lvl4pPr algn="ctr" defTabSz="584200" eaLnBrk="1" hangingPunct="1">
        <a:defRPr sz="8000">
          <a:latin typeface="Helvetica Light"/>
          <a:ea typeface="Helvetica Light"/>
          <a:cs typeface="Helvetica Light"/>
          <a:sym typeface="Helvetica Light"/>
        </a:defRPr>
      </a:lvl4pPr>
      <a:lvl5pPr algn="ctr" defTabSz="584200" eaLnBrk="1" hangingPunct="1">
        <a:defRPr sz="8000">
          <a:latin typeface="Helvetica Light"/>
          <a:ea typeface="Helvetica Light"/>
          <a:cs typeface="Helvetica Light"/>
          <a:sym typeface="Helvetica Light"/>
        </a:defRPr>
      </a:lvl5pPr>
      <a:lvl6pPr algn="ctr" defTabSz="584200" eaLnBrk="1" hangingPunct="1">
        <a:defRPr sz="8000">
          <a:latin typeface="Helvetica Light"/>
          <a:ea typeface="Helvetica Light"/>
          <a:cs typeface="Helvetica Light"/>
          <a:sym typeface="Helvetica Light"/>
        </a:defRPr>
      </a:lvl6pPr>
      <a:lvl7pPr algn="ctr" defTabSz="584200" eaLnBrk="1" hangingPunct="1">
        <a:defRPr sz="8000">
          <a:latin typeface="Helvetica Light"/>
          <a:ea typeface="Helvetica Light"/>
          <a:cs typeface="Helvetica Light"/>
          <a:sym typeface="Helvetica Light"/>
        </a:defRPr>
      </a:lvl7pPr>
      <a:lvl8pPr algn="ctr" defTabSz="584200" eaLnBrk="1" hangingPunct="1">
        <a:defRPr sz="8000">
          <a:latin typeface="Helvetica Light"/>
          <a:ea typeface="Helvetica Light"/>
          <a:cs typeface="Helvetica Light"/>
          <a:sym typeface="Helvetica Light"/>
        </a:defRPr>
      </a:lvl8pPr>
      <a:lvl9pPr algn="ctr" defTabSz="584200" eaLnBrk="1" hangingPunct="1">
        <a:defRPr sz="8000">
          <a:latin typeface="Helvetica Light"/>
          <a:ea typeface="Helvetica Light"/>
          <a:cs typeface="Helvetica Light"/>
          <a:sym typeface="Helvetica Light"/>
        </a:defRPr>
      </a:lvl9pPr>
    </p:titleStyle>
    <p:bodyStyle>
      <a:lvl1pPr algn="ctr" defTabSz="584200" eaLnBrk="1" hangingPunct="1">
        <a:defRPr sz="3200">
          <a:latin typeface="Helvetica Light"/>
          <a:ea typeface="Helvetica Light"/>
          <a:cs typeface="Helvetica Light"/>
          <a:sym typeface="Helvetica Light"/>
        </a:defRPr>
      </a:lvl1pPr>
      <a:lvl2pPr algn="ctr" defTabSz="584200" eaLnBrk="1" hangingPunct="1">
        <a:defRPr sz="3200">
          <a:latin typeface="Helvetica Light"/>
          <a:ea typeface="Helvetica Light"/>
          <a:cs typeface="Helvetica Light"/>
          <a:sym typeface="Helvetica Light"/>
        </a:defRPr>
      </a:lvl2pPr>
      <a:lvl3pPr algn="ctr" defTabSz="584200" eaLnBrk="1" hangingPunct="1">
        <a:defRPr sz="3200">
          <a:latin typeface="Helvetica Light"/>
          <a:ea typeface="Helvetica Light"/>
          <a:cs typeface="Helvetica Light"/>
          <a:sym typeface="Helvetica Light"/>
        </a:defRPr>
      </a:lvl3pPr>
      <a:lvl4pPr algn="ctr" defTabSz="584200" eaLnBrk="1" hangingPunct="1">
        <a:defRPr sz="3200">
          <a:latin typeface="Helvetica Light"/>
          <a:ea typeface="Helvetica Light"/>
          <a:cs typeface="Helvetica Light"/>
          <a:sym typeface="Helvetica Light"/>
        </a:defRPr>
      </a:lvl4pPr>
      <a:lvl5pPr algn="ctr" defTabSz="584200" eaLnBrk="1" hangingPunct="1">
        <a:defRPr sz="3200">
          <a:latin typeface="Helvetica Light"/>
          <a:ea typeface="Helvetica Light"/>
          <a:cs typeface="Helvetica Light"/>
          <a:sym typeface="Helvetica Light"/>
        </a:defRPr>
      </a:lvl5pPr>
      <a:lvl6pPr algn="ctr" defTabSz="584200" eaLnBrk="1" hangingPunct="1">
        <a:defRPr sz="3200">
          <a:latin typeface="Helvetica Light"/>
          <a:ea typeface="Helvetica Light"/>
          <a:cs typeface="Helvetica Light"/>
          <a:sym typeface="Helvetica Light"/>
        </a:defRPr>
      </a:lvl6pPr>
      <a:lvl7pPr algn="ctr" defTabSz="584200" eaLnBrk="1" hangingPunct="1">
        <a:defRPr sz="3200">
          <a:latin typeface="Helvetica Light"/>
          <a:ea typeface="Helvetica Light"/>
          <a:cs typeface="Helvetica Light"/>
          <a:sym typeface="Helvetica Light"/>
        </a:defRPr>
      </a:lvl7pPr>
      <a:lvl8pPr algn="ctr" defTabSz="584200" eaLnBrk="1" hangingPunct="1">
        <a:defRPr sz="3200">
          <a:latin typeface="Helvetica Light"/>
          <a:ea typeface="Helvetica Light"/>
          <a:cs typeface="Helvetica Light"/>
          <a:sym typeface="Helvetica Light"/>
        </a:defRPr>
      </a:lvl8pPr>
      <a:lvl9pPr algn="ctr" defTabSz="584200" eaLnBrk="1" hangingPunct="1">
        <a:defRPr sz="3200">
          <a:latin typeface="Helvetica Light"/>
          <a:ea typeface="Helvetica Light"/>
          <a:cs typeface="Helvetica Light"/>
          <a:sym typeface="Helvetica Light"/>
        </a:defRPr>
      </a:lvl9pPr>
    </p:bodyStyle>
    <p:otherStyle>
      <a:lvl1pPr algn="r" defTabSz="584200" eaLnBrk="1" hangingPunct="1">
        <a:defRPr sz="1200">
          <a:solidFill>
            <a:schemeClr val="tx1"/>
          </a:solidFill>
          <a:latin typeface="+mn-lt"/>
          <a:ea typeface="+mn-ea"/>
          <a:cs typeface="+mn-cs"/>
          <a:sym typeface="Helvetica Light"/>
        </a:defRPr>
      </a:lvl1pPr>
      <a:lvl2pPr algn="r" defTabSz="584200" eaLnBrk="1" hangingPunct="1">
        <a:defRPr sz="1200">
          <a:solidFill>
            <a:schemeClr val="tx1"/>
          </a:solidFill>
          <a:latin typeface="+mn-lt"/>
          <a:ea typeface="+mn-ea"/>
          <a:cs typeface="+mn-cs"/>
          <a:sym typeface="Helvetica Light"/>
        </a:defRPr>
      </a:lvl2pPr>
      <a:lvl3pPr algn="r" defTabSz="584200" eaLnBrk="1" hangingPunct="1">
        <a:defRPr sz="1200">
          <a:solidFill>
            <a:schemeClr val="tx1"/>
          </a:solidFill>
          <a:latin typeface="+mn-lt"/>
          <a:ea typeface="+mn-ea"/>
          <a:cs typeface="+mn-cs"/>
          <a:sym typeface="Helvetica Light"/>
        </a:defRPr>
      </a:lvl3pPr>
      <a:lvl4pPr algn="r" defTabSz="584200" eaLnBrk="1" hangingPunct="1">
        <a:defRPr sz="1200">
          <a:solidFill>
            <a:schemeClr val="tx1"/>
          </a:solidFill>
          <a:latin typeface="+mn-lt"/>
          <a:ea typeface="+mn-ea"/>
          <a:cs typeface="+mn-cs"/>
          <a:sym typeface="Helvetica Light"/>
        </a:defRPr>
      </a:lvl4pPr>
      <a:lvl5pPr algn="r" defTabSz="584200" eaLnBrk="1" hangingPunct="1">
        <a:defRPr sz="1200">
          <a:solidFill>
            <a:schemeClr val="tx1"/>
          </a:solidFill>
          <a:latin typeface="+mn-lt"/>
          <a:ea typeface="+mn-ea"/>
          <a:cs typeface="+mn-cs"/>
          <a:sym typeface="Helvetica Light"/>
        </a:defRPr>
      </a:lvl5pPr>
      <a:lvl6pPr algn="r" defTabSz="584200" eaLnBrk="1" hangingPunct="1">
        <a:defRPr sz="1200">
          <a:solidFill>
            <a:schemeClr val="tx1"/>
          </a:solidFill>
          <a:latin typeface="+mn-lt"/>
          <a:ea typeface="+mn-ea"/>
          <a:cs typeface="+mn-cs"/>
          <a:sym typeface="Helvetica Light"/>
        </a:defRPr>
      </a:lvl6pPr>
      <a:lvl7pPr algn="r" defTabSz="584200" eaLnBrk="1" hangingPunct="1">
        <a:defRPr sz="1200">
          <a:solidFill>
            <a:schemeClr val="tx1"/>
          </a:solidFill>
          <a:latin typeface="+mn-lt"/>
          <a:ea typeface="+mn-ea"/>
          <a:cs typeface="+mn-cs"/>
          <a:sym typeface="Helvetica Light"/>
        </a:defRPr>
      </a:lvl7pPr>
      <a:lvl8pPr algn="r" defTabSz="584200" eaLnBrk="1" hangingPunct="1">
        <a:defRPr sz="1200">
          <a:solidFill>
            <a:schemeClr val="tx1"/>
          </a:solidFill>
          <a:latin typeface="+mn-lt"/>
          <a:ea typeface="+mn-ea"/>
          <a:cs typeface="+mn-cs"/>
          <a:sym typeface="Helvetica Light"/>
        </a:defRPr>
      </a:lvl8pPr>
      <a:lvl9pPr algn="r" defTabSz="584200" eaLnBrk="1" hangingPunct="1">
        <a:defRPr sz="1200">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hyperlink" Target="http://aebg.cccco.edu/Home" TargetMode="External"/><Relationship Id="rId2" Type="http://schemas.openxmlformats.org/officeDocument/2006/relationships/image" Target="../media/image41.emf"/><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mailto:tap@aebg.org"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6411" y="2683042"/>
            <a:ext cx="12848389" cy="2308324"/>
          </a:xfrm>
          <a:prstGeom prst="rect">
            <a:avLst/>
          </a:prstGeom>
        </p:spPr>
        <p:txBody>
          <a:bodyPr wrap="square">
            <a:spAutoFit/>
          </a:bodyPr>
          <a:lstStyle/>
          <a:p>
            <a:r>
              <a:rPr lang="en-US" sz="4800" b="1" dirty="0">
                <a:solidFill>
                  <a:schemeClr val="bg1"/>
                </a:solidFill>
                <a:effectLst>
                  <a:outerShdw blurRad="38100" dist="38100" dir="2700000" algn="tl">
                    <a:srgbClr val="000000">
                      <a:alpha val="43137"/>
                    </a:srgbClr>
                  </a:outerShdw>
                </a:effectLst>
              </a:rPr>
              <a:t>AEBG </a:t>
            </a:r>
            <a:r>
              <a:rPr lang="en-US" sz="4800" b="1" dirty="0" smtClean="0">
                <a:solidFill>
                  <a:schemeClr val="bg1"/>
                </a:solidFill>
                <a:effectLst>
                  <a:outerShdw blurRad="38100" dist="38100" dir="2700000" algn="tl">
                    <a:srgbClr val="000000">
                      <a:alpha val="43137"/>
                    </a:srgbClr>
                  </a:outerShdw>
                </a:effectLst>
              </a:rPr>
              <a:t>CFAD Webinar</a:t>
            </a:r>
          </a:p>
          <a:p>
            <a:r>
              <a:rPr lang="en-US" sz="4800" b="1" dirty="0" smtClean="0">
                <a:solidFill>
                  <a:schemeClr val="bg1"/>
                </a:solidFill>
                <a:effectLst>
                  <a:outerShdw blurRad="38100" dist="38100" dir="2700000" algn="tl">
                    <a:srgbClr val="000000">
                      <a:alpha val="43137"/>
                    </a:srgbClr>
                  </a:outerShdw>
                </a:effectLst>
              </a:rPr>
              <a:t>2017-18</a:t>
            </a:r>
            <a:endParaRPr lang="en-US" sz="4800" b="1" dirty="0">
              <a:solidFill>
                <a:schemeClr val="bg1"/>
              </a:solidFill>
              <a:effectLst>
                <a:outerShdw blurRad="38100" dist="38100" dir="2700000" algn="tl">
                  <a:srgbClr val="000000">
                    <a:alpha val="43137"/>
                  </a:srgbClr>
                </a:outerShdw>
              </a:effectLst>
            </a:endParaRPr>
          </a:p>
          <a:p>
            <a:r>
              <a:rPr lang="en-US" sz="4800" dirty="0" smtClean="0">
                <a:solidFill>
                  <a:schemeClr val="bg1"/>
                </a:solidFill>
              </a:rPr>
              <a:t>April </a:t>
            </a:r>
            <a:r>
              <a:rPr lang="en-US" sz="4800" dirty="0">
                <a:solidFill>
                  <a:schemeClr val="bg1"/>
                </a:solidFill>
              </a:rPr>
              <a:t>6</a:t>
            </a:r>
            <a:r>
              <a:rPr lang="en-US" sz="4800" dirty="0" smtClean="0">
                <a:solidFill>
                  <a:schemeClr val="bg1"/>
                </a:solidFill>
              </a:rPr>
              <a:t>, 2018</a:t>
            </a:r>
            <a:endParaRPr lang="en-US" sz="4800" dirty="0">
              <a:solidFill>
                <a:schemeClr val="bg1"/>
              </a:solidFill>
            </a:endParaRPr>
          </a:p>
        </p:txBody>
      </p:sp>
    </p:spTree>
    <p:extLst>
      <p:ext uri="{BB962C8B-B14F-4D97-AF65-F5344CB8AC3E}">
        <p14:creationId xmlns:p14="http://schemas.microsoft.com/office/powerpoint/2010/main" val="3508330343"/>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1060" y="1903957"/>
            <a:ext cx="12773274" cy="6839210"/>
          </a:xfrm>
          <a:prstGeom prst="rect">
            <a:avLst/>
          </a:prstGeom>
        </p:spPr>
      </p:pic>
    </p:spTree>
    <p:extLst>
      <p:ext uri="{BB962C8B-B14F-4D97-AF65-F5344CB8AC3E}">
        <p14:creationId xmlns:p14="http://schemas.microsoft.com/office/powerpoint/2010/main" val="397883899"/>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2090" y="1966587"/>
            <a:ext cx="12657256" cy="6839210"/>
          </a:xfrm>
          <a:prstGeom prst="rect">
            <a:avLst/>
          </a:prstGeom>
        </p:spPr>
      </p:pic>
    </p:spTree>
    <p:extLst>
      <p:ext uri="{BB962C8B-B14F-4D97-AF65-F5344CB8AC3E}">
        <p14:creationId xmlns:p14="http://schemas.microsoft.com/office/powerpoint/2010/main" val="2463002885"/>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4569" y="2868460"/>
            <a:ext cx="12832549" cy="5173249"/>
          </a:xfrm>
          <a:prstGeom prst="rect">
            <a:avLst/>
          </a:prstGeom>
        </p:spPr>
      </p:pic>
      <p:sp>
        <p:nvSpPr>
          <p:cNvPr id="6" name="Text Placeholder 1"/>
          <p:cNvSpPr>
            <a:spLocks noGrp="1"/>
          </p:cNvSpPr>
          <p:nvPr>
            <p:ph type="body" sz="quarter" idx="10"/>
          </p:nvPr>
        </p:nvSpPr>
        <p:spPr>
          <a:xfrm>
            <a:off x="390876" y="1915372"/>
            <a:ext cx="11996737" cy="852880"/>
          </a:xfrm>
        </p:spPr>
        <p:txBody>
          <a:bodyPr/>
          <a:lstStyle/>
          <a:p>
            <a:r>
              <a:rPr lang="en-US" dirty="0" smtClean="0"/>
              <a:t>Fiscal Declaration Section</a:t>
            </a:r>
          </a:p>
        </p:txBody>
      </p:sp>
    </p:spTree>
    <p:extLst>
      <p:ext uri="{BB962C8B-B14F-4D97-AF65-F5344CB8AC3E}">
        <p14:creationId xmlns:p14="http://schemas.microsoft.com/office/powerpoint/2010/main" val="3148203381"/>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2992" y="3006247"/>
            <a:ext cx="12814126" cy="5937336"/>
          </a:xfrm>
          <a:prstGeom prst="rect">
            <a:avLst/>
          </a:prstGeom>
        </p:spPr>
      </p:pic>
      <p:sp>
        <p:nvSpPr>
          <p:cNvPr id="8" name="Text Placeholder 1"/>
          <p:cNvSpPr>
            <a:spLocks noGrp="1"/>
          </p:cNvSpPr>
          <p:nvPr>
            <p:ph type="body" sz="quarter" idx="10"/>
          </p:nvPr>
        </p:nvSpPr>
        <p:spPr>
          <a:xfrm>
            <a:off x="365824" y="1714955"/>
            <a:ext cx="11996737" cy="1203609"/>
          </a:xfrm>
        </p:spPr>
        <p:txBody>
          <a:bodyPr/>
          <a:lstStyle/>
          <a:p>
            <a:r>
              <a:rPr lang="en-US" sz="4000" dirty="0" smtClean="0"/>
              <a:t>Selecting Yes for Fiscal Declaration </a:t>
            </a:r>
          </a:p>
          <a:p>
            <a:r>
              <a:rPr lang="en-US" sz="4000" dirty="0" smtClean="0"/>
              <a:t>(continues with current disbursement method)</a:t>
            </a:r>
            <a:endParaRPr lang="en-US" sz="4000" dirty="0"/>
          </a:p>
        </p:txBody>
      </p:sp>
    </p:spTree>
    <p:extLst>
      <p:ext uri="{BB962C8B-B14F-4D97-AF65-F5344CB8AC3E}">
        <p14:creationId xmlns:p14="http://schemas.microsoft.com/office/powerpoint/2010/main" val="387441742"/>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0876" y="1827689"/>
            <a:ext cx="11996737" cy="1378974"/>
          </a:xfrm>
        </p:spPr>
        <p:txBody>
          <a:bodyPr/>
          <a:lstStyle/>
          <a:p>
            <a:r>
              <a:rPr lang="en-US" sz="4000" dirty="0" smtClean="0"/>
              <a:t>Selecting No for Fiscal Declaration</a:t>
            </a:r>
          </a:p>
          <a:p>
            <a:r>
              <a:rPr lang="en-US" sz="4000" dirty="0" smtClean="0"/>
              <a:t>(changes disbursement method)</a:t>
            </a:r>
            <a:endParaRPr lang="en-US" sz="4000" dirty="0"/>
          </a:p>
        </p:txBody>
      </p:sp>
      <p:pic>
        <p:nvPicPr>
          <p:cNvPr id="5" name="Content Placeholder 4"/>
          <p:cNvPicPr>
            <a:picLocks noGrp="1" noChangeAspect="1"/>
          </p:cNvPicPr>
          <p:nvPr>
            <p:ph sz="quarter" idx="11"/>
          </p:nvPr>
        </p:nvPicPr>
        <p:blipFill>
          <a:blip r:embed="rId2"/>
          <a:stretch>
            <a:fillRect/>
          </a:stretch>
        </p:blipFill>
        <p:spPr>
          <a:xfrm>
            <a:off x="210401" y="3294345"/>
            <a:ext cx="12648414" cy="5336088"/>
          </a:xfrm>
          <a:prstGeom prst="rect">
            <a:avLst/>
          </a:prstGeom>
        </p:spPr>
      </p:pic>
    </p:spTree>
    <p:extLst>
      <p:ext uri="{BB962C8B-B14F-4D97-AF65-F5344CB8AC3E}">
        <p14:creationId xmlns:p14="http://schemas.microsoft.com/office/powerpoint/2010/main" val="2688764505"/>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0"/>
          </p:nvPr>
        </p:nvSpPr>
        <p:spPr>
          <a:xfrm>
            <a:off x="390876" y="1806395"/>
            <a:ext cx="11996737" cy="1378974"/>
          </a:xfrm>
        </p:spPr>
        <p:txBody>
          <a:bodyPr/>
          <a:lstStyle/>
          <a:p>
            <a:r>
              <a:rPr lang="en-US" sz="4000" dirty="0" smtClean="0"/>
              <a:t>Selecting No for Fiscal Declaration</a:t>
            </a:r>
          </a:p>
          <a:p>
            <a:r>
              <a:rPr lang="en-US" sz="4000" dirty="0" smtClean="0"/>
              <a:t>(changes disbursement method)</a:t>
            </a:r>
            <a:endParaRPr lang="en-US" sz="4000" dirty="0"/>
          </a:p>
        </p:txBody>
      </p:sp>
      <p:pic>
        <p:nvPicPr>
          <p:cNvPr id="3" name="Picture 2"/>
          <p:cNvPicPr>
            <a:picLocks noChangeAspect="1"/>
          </p:cNvPicPr>
          <p:nvPr/>
        </p:nvPicPr>
        <p:blipFill>
          <a:blip r:embed="rId2"/>
          <a:stretch>
            <a:fillRect/>
          </a:stretch>
        </p:blipFill>
        <p:spPr>
          <a:xfrm>
            <a:off x="87682" y="3093929"/>
            <a:ext cx="12789074" cy="5812077"/>
          </a:xfrm>
          <a:prstGeom prst="rect">
            <a:avLst/>
          </a:prstGeom>
        </p:spPr>
      </p:pic>
    </p:spTree>
    <p:extLst>
      <p:ext uri="{BB962C8B-B14F-4D97-AF65-F5344CB8AC3E}">
        <p14:creationId xmlns:p14="http://schemas.microsoft.com/office/powerpoint/2010/main" val="1546328276"/>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0"/>
          </p:nvPr>
        </p:nvSpPr>
        <p:spPr>
          <a:xfrm>
            <a:off x="390876" y="1915372"/>
            <a:ext cx="11996737" cy="852880"/>
          </a:xfrm>
        </p:spPr>
        <p:txBody>
          <a:bodyPr/>
          <a:lstStyle/>
          <a:p>
            <a:r>
              <a:rPr lang="en-US" dirty="0" smtClean="0"/>
              <a:t>Agencies and Certifiers Section</a:t>
            </a:r>
          </a:p>
        </p:txBody>
      </p:sp>
      <p:pic>
        <p:nvPicPr>
          <p:cNvPr id="5" name="Picture 4"/>
          <p:cNvPicPr>
            <a:picLocks noChangeAspect="1"/>
          </p:cNvPicPr>
          <p:nvPr/>
        </p:nvPicPr>
        <p:blipFill>
          <a:blip r:embed="rId2"/>
          <a:stretch>
            <a:fillRect/>
          </a:stretch>
        </p:blipFill>
        <p:spPr>
          <a:xfrm>
            <a:off x="390876" y="2768252"/>
            <a:ext cx="12313085" cy="6082133"/>
          </a:xfrm>
          <a:prstGeom prst="rect">
            <a:avLst/>
          </a:prstGeom>
        </p:spPr>
      </p:pic>
    </p:spTree>
    <p:extLst>
      <p:ext uri="{BB962C8B-B14F-4D97-AF65-F5344CB8AC3E}">
        <p14:creationId xmlns:p14="http://schemas.microsoft.com/office/powerpoint/2010/main" val="245914942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0"/>
          </p:nvPr>
        </p:nvSpPr>
        <p:spPr>
          <a:xfrm>
            <a:off x="390876" y="1915371"/>
            <a:ext cx="11996737" cy="890459"/>
          </a:xfrm>
        </p:spPr>
        <p:txBody>
          <a:bodyPr/>
          <a:lstStyle/>
          <a:p>
            <a:r>
              <a:rPr lang="en-US" dirty="0" smtClean="0"/>
              <a:t>Adding and Removing Certifiers</a:t>
            </a:r>
          </a:p>
        </p:txBody>
      </p:sp>
      <p:pic>
        <p:nvPicPr>
          <p:cNvPr id="2" name="Picture 1"/>
          <p:cNvPicPr>
            <a:picLocks noChangeAspect="1"/>
          </p:cNvPicPr>
          <p:nvPr/>
        </p:nvPicPr>
        <p:blipFill>
          <a:blip r:embed="rId2"/>
          <a:stretch>
            <a:fillRect/>
          </a:stretch>
        </p:blipFill>
        <p:spPr>
          <a:xfrm>
            <a:off x="134625" y="3287169"/>
            <a:ext cx="12870175" cy="2787954"/>
          </a:xfrm>
          <a:prstGeom prst="rect">
            <a:avLst/>
          </a:prstGeom>
        </p:spPr>
      </p:pic>
    </p:spTree>
    <p:extLst>
      <p:ext uri="{BB962C8B-B14F-4D97-AF65-F5344CB8AC3E}">
        <p14:creationId xmlns:p14="http://schemas.microsoft.com/office/powerpoint/2010/main" val="2673997095"/>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0"/>
          </p:nvPr>
        </p:nvSpPr>
        <p:spPr>
          <a:xfrm>
            <a:off x="390876" y="1852741"/>
            <a:ext cx="11996737" cy="890459"/>
          </a:xfrm>
        </p:spPr>
        <p:txBody>
          <a:bodyPr/>
          <a:lstStyle/>
          <a:p>
            <a:r>
              <a:rPr lang="en-US" sz="4000" dirty="0" smtClean="0"/>
              <a:t>Adding Certifiers</a:t>
            </a:r>
          </a:p>
        </p:txBody>
      </p:sp>
      <p:pic>
        <p:nvPicPr>
          <p:cNvPr id="5" name="Picture 4"/>
          <p:cNvPicPr>
            <a:picLocks noChangeAspect="1"/>
          </p:cNvPicPr>
          <p:nvPr/>
        </p:nvPicPr>
        <p:blipFill>
          <a:blip r:embed="rId2"/>
          <a:stretch>
            <a:fillRect/>
          </a:stretch>
        </p:blipFill>
        <p:spPr>
          <a:xfrm>
            <a:off x="194086" y="2567064"/>
            <a:ext cx="12645092" cy="6226397"/>
          </a:xfrm>
          <a:prstGeom prst="rect">
            <a:avLst/>
          </a:prstGeom>
        </p:spPr>
      </p:pic>
    </p:spTree>
    <p:extLst>
      <p:ext uri="{BB962C8B-B14F-4D97-AF65-F5344CB8AC3E}">
        <p14:creationId xmlns:p14="http://schemas.microsoft.com/office/powerpoint/2010/main" val="315326116"/>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0"/>
          </p:nvPr>
        </p:nvSpPr>
        <p:spPr>
          <a:xfrm>
            <a:off x="390876" y="1852741"/>
            <a:ext cx="11996737" cy="890459"/>
          </a:xfrm>
        </p:spPr>
        <p:txBody>
          <a:bodyPr/>
          <a:lstStyle/>
          <a:p>
            <a:r>
              <a:rPr lang="en-US" sz="4000" dirty="0" smtClean="0"/>
              <a:t>Adding Certifiers</a:t>
            </a:r>
          </a:p>
        </p:txBody>
      </p:sp>
      <p:pic>
        <p:nvPicPr>
          <p:cNvPr id="2" name="Picture 1"/>
          <p:cNvPicPr>
            <a:picLocks noChangeAspect="1"/>
          </p:cNvPicPr>
          <p:nvPr/>
        </p:nvPicPr>
        <p:blipFill>
          <a:blip r:embed="rId2"/>
          <a:stretch>
            <a:fillRect/>
          </a:stretch>
        </p:blipFill>
        <p:spPr>
          <a:xfrm>
            <a:off x="162838" y="2554199"/>
            <a:ext cx="12726444" cy="6351806"/>
          </a:xfrm>
          <a:prstGeom prst="rect">
            <a:avLst/>
          </a:prstGeom>
        </p:spPr>
      </p:pic>
    </p:spTree>
    <p:extLst>
      <p:ext uri="{BB962C8B-B14F-4D97-AF65-F5344CB8AC3E}">
        <p14:creationId xmlns:p14="http://schemas.microsoft.com/office/powerpoint/2010/main" val="6390620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78296" y="2773063"/>
            <a:ext cx="12616069" cy="6361043"/>
          </a:xfrm>
          <a:prstGeom prst="rect">
            <a:avLst/>
          </a:prstGeom>
        </p:spPr>
        <p:txBody>
          <a:bodyPr vert="horz" lIns="91440" tIns="45720" rIns="91440" bIns="45720" rtlCol="0">
            <a:normAutofit fontScale="92500" lnSpcReduction="10000"/>
          </a:bodyPr>
          <a:lstStyle>
            <a:lvl1pPr marL="487672" indent="-487672" algn="l" defTabSz="1300460" rtl="0" eaLnBrk="1" latinLnBrk="0" hangingPunct="1">
              <a:spcBef>
                <a:spcPct val="20000"/>
              </a:spcBef>
              <a:buFont typeface="Arial" pitchFamily="34" charset="0"/>
              <a:buChar char="•"/>
              <a:defRPr sz="4551" kern="1200" baseline="0">
                <a:solidFill>
                  <a:schemeClr val="tx1"/>
                </a:solidFill>
                <a:latin typeface="Calibri" pitchFamily="34" charset="0"/>
                <a:ea typeface="+mn-ea"/>
                <a:cs typeface="+mn-cs"/>
              </a:defRPr>
            </a:lvl1pPr>
            <a:lvl2pPr marL="1056623" indent="-406394" algn="l" defTabSz="1300460" rtl="0" eaLnBrk="1" latinLnBrk="0" hangingPunct="1">
              <a:spcBef>
                <a:spcPct val="20000"/>
              </a:spcBef>
              <a:buFont typeface="Arial" pitchFamily="34" charset="0"/>
              <a:buChar char="–"/>
              <a:defRPr sz="3982" kern="1200" baseline="0">
                <a:solidFill>
                  <a:schemeClr val="tx1"/>
                </a:solidFill>
                <a:latin typeface="Calibri" pitchFamily="34" charset="0"/>
                <a:ea typeface="+mn-ea"/>
                <a:cs typeface="+mn-cs"/>
              </a:defRPr>
            </a:lvl2pPr>
            <a:lvl3pPr marL="1625575" indent="-325115" algn="l" defTabSz="1300460" rtl="0" eaLnBrk="1" latinLnBrk="0" hangingPunct="1">
              <a:spcBef>
                <a:spcPct val="20000"/>
              </a:spcBef>
              <a:buFont typeface="Arial" pitchFamily="34" charset="0"/>
              <a:buChar char="•"/>
              <a:defRPr sz="3413" kern="1200" baseline="0">
                <a:solidFill>
                  <a:schemeClr val="tx1"/>
                </a:solidFill>
                <a:latin typeface="Calibri" pitchFamily="34" charset="0"/>
                <a:ea typeface="+mn-ea"/>
                <a:cs typeface="+mn-cs"/>
              </a:defRPr>
            </a:lvl3pPr>
            <a:lvl4pPr marL="227580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4pPr>
            <a:lvl5pPr marL="292603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5pPr>
            <a:lvl6pPr marL="357626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9pPr>
          </a:lstStyle>
          <a:p>
            <a:pPr lvl="0">
              <a:defRPr/>
            </a:pPr>
            <a:r>
              <a:rPr lang="en-US" sz="4400" dirty="0" smtClean="0">
                <a:solidFill>
                  <a:sysClr val="windowText" lastClr="000000"/>
                </a:solidFill>
                <a:latin typeface="+mn-lt"/>
              </a:rPr>
              <a:t>18-19 Allocation Process</a:t>
            </a:r>
          </a:p>
          <a:p>
            <a:pPr lvl="0">
              <a:defRPr/>
            </a:pPr>
            <a:r>
              <a:rPr lang="en-US" sz="4400" dirty="0" smtClean="0">
                <a:solidFill>
                  <a:sysClr val="windowText" lastClr="000000"/>
                </a:solidFill>
                <a:latin typeface="+mn-lt"/>
              </a:rPr>
              <a:t>CFAD Criteria &amp; Timeline</a:t>
            </a:r>
          </a:p>
          <a:p>
            <a:pPr lvl="0">
              <a:defRPr/>
            </a:pPr>
            <a:r>
              <a:rPr lang="en-US" sz="4400" dirty="0" smtClean="0">
                <a:solidFill>
                  <a:sysClr val="windowText" lastClr="000000"/>
                </a:solidFill>
                <a:latin typeface="+mn-lt"/>
              </a:rPr>
              <a:t>CFAD Processing &amp; Deliverables</a:t>
            </a:r>
          </a:p>
          <a:p>
            <a:pPr lvl="0">
              <a:defRPr/>
            </a:pPr>
            <a:r>
              <a:rPr lang="en-US" sz="4400" dirty="0" smtClean="0">
                <a:solidFill>
                  <a:sysClr val="windowText" lastClr="000000"/>
                </a:solidFill>
                <a:latin typeface="+mn-lt"/>
              </a:rPr>
              <a:t>CFAD Q &amp; A</a:t>
            </a:r>
          </a:p>
          <a:p>
            <a:pPr lvl="0">
              <a:defRPr/>
            </a:pPr>
            <a:r>
              <a:rPr lang="en-US" sz="4400" dirty="0" smtClean="0">
                <a:solidFill>
                  <a:sysClr val="windowText" lastClr="000000"/>
                </a:solidFill>
                <a:latin typeface="+mn-lt"/>
              </a:rPr>
              <a:t>NOVA AEBG CFAD Screen Shots &amp; more</a:t>
            </a:r>
          </a:p>
          <a:p>
            <a:pPr lvl="0">
              <a:defRPr/>
            </a:pPr>
            <a:r>
              <a:rPr lang="en-US" sz="4400" dirty="0" smtClean="0">
                <a:solidFill>
                  <a:sysClr val="windowText" lastClr="000000"/>
                </a:solidFill>
                <a:latin typeface="+mn-lt"/>
              </a:rPr>
              <a:t>Allocation Amendments</a:t>
            </a:r>
          </a:p>
          <a:p>
            <a:pPr lvl="0">
              <a:defRPr/>
            </a:pPr>
            <a:r>
              <a:rPr lang="en-US" sz="4400" dirty="0" smtClean="0">
                <a:solidFill>
                  <a:sysClr val="windowText" lastClr="000000"/>
                </a:solidFill>
                <a:latin typeface="+mn-lt"/>
              </a:rPr>
              <a:t>NOVA AEBG Allocation Amendment Screen Shots</a:t>
            </a:r>
          </a:p>
          <a:p>
            <a:pPr>
              <a:defRPr/>
            </a:pPr>
            <a:r>
              <a:rPr lang="en-US" sz="4400" dirty="0" smtClean="0">
                <a:solidFill>
                  <a:sysClr val="windowText" lastClr="000000"/>
                </a:solidFill>
                <a:latin typeface="+mn-lt"/>
              </a:rPr>
              <a:t>Update on expense reporting &amp; due dates</a:t>
            </a:r>
          </a:p>
          <a:p>
            <a:pPr>
              <a:defRPr/>
            </a:pPr>
            <a:r>
              <a:rPr lang="en-US" sz="4400" dirty="0" smtClean="0">
                <a:solidFill>
                  <a:sysClr val="windowText" lastClr="000000"/>
                </a:solidFill>
                <a:latin typeface="+mn-lt"/>
              </a:rPr>
              <a:t>Open Discussion</a:t>
            </a:r>
          </a:p>
          <a:p>
            <a:pPr>
              <a:defRPr/>
            </a:pPr>
            <a:endParaRPr lang="en-US" sz="4800" dirty="0">
              <a:solidFill>
                <a:sysClr val="windowText" lastClr="000000"/>
              </a:solidFill>
            </a:endParaRPr>
          </a:p>
          <a:p>
            <a:pPr marL="0" lvl="0" indent="0">
              <a:buNone/>
              <a:defRPr/>
            </a:pPr>
            <a:endParaRPr lang="en-US" sz="4000" dirty="0">
              <a:solidFill>
                <a:sysClr val="windowText" lastClr="000000"/>
              </a:solidFill>
            </a:endParaRPr>
          </a:p>
          <a:p>
            <a:pPr marL="0" lvl="0" indent="0">
              <a:buNone/>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3200" dirty="0">
              <a:solidFill>
                <a:sysClr val="windowText" lastClr="000000"/>
              </a:solidFill>
            </a:endParaRPr>
          </a:p>
          <a:p>
            <a:pPr marL="487672" marR="0" lvl="0" indent="-487672" algn="l" defTabSz="1300460" rtl="0" eaLnBrk="1" fontAlgn="auto" latinLnBrk="0" hangingPunct="1">
              <a:lnSpc>
                <a:spcPct val="100000"/>
              </a:lnSpc>
              <a:spcBef>
                <a:spcPct val="20000"/>
              </a:spcBef>
              <a:spcAft>
                <a:spcPts val="0"/>
              </a:spcAft>
              <a:buClrTx/>
              <a:buSzTx/>
              <a:buFont typeface="Arial" pitchFamily="34" charset="0"/>
              <a:buChar char="•"/>
              <a:tabLst/>
              <a:defRPr/>
            </a:pPr>
            <a:endParaRPr kumimoji="0" lang="en-US" sz="4551" b="0" i="0" u="none" strike="noStrike" kern="1200" cap="none" spc="0" normalizeH="0" baseline="0" noProof="0" dirty="0">
              <a:ln>
                <a:noFill/>
              </a:ln>
              <a:solidFill>
                <a:sysClr val="windowText" lastClr="000000"/>
              </a:solidFill>
              <a:effectLst/>
              <a:uLnTx/>
              <a:uFillTx/>
              <a:latin typeface="Calibri" pitchFamily="34" charset="0"/>
              <a:ea typeface="+mn-ea"/>
              <a:cs typeface="+mn-cs"/>
            </a:endParaRPr>
          </a:p>
        </p:txBody>
      </p:sp>
      <p:sp>
        <p:nvSpPr>
          <p:cNvPr id="6" name="TextBox 5">
            <a:extLst>
              <a:ext uri="{FF2B5EF4-FFF2-40B4-BE49-F238E27FC236}">
                <a16:creationId xmlns:a16="http://schemas.microsoft.com/office/drawing/2014/main" xmlns="" id="{26310208-E609-48F3-88EB-3E2C3BBF9B83}"/>
              </a:ext>
            </a:extLst>
          </p:cNvPr>
          <p:cNvSpPr txBox="1"/>
          <p:nvPr/>
        </p:nvSpPr>
        <p:spPr>
          <a:xfrm>
            <a:off x="551543" y="1901974"/>
            <a:ext cx="10914743" cy="77970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4400" b="1" i="0" u="none" strike="noStrike" cap="none" spc="0" normalizeH="0" baseline="0" dirty="0" smtClean="0">
                <a:ln>
                  <a:noFill/>
                </a:ln>
                <a:solidFill>
                  <a:srgbClr val="000000"/>
                </a:solidFill>
                <a:effectLst/>
                <a:uFillTx/>
                <a:latin typeface="+mn-lt"/>
                <a:ea typeface="+mn-ea"/>
                <a:cs typeface="+mn-cs"/>
                <a:sym typeface="Helvetica"/>
              </a:rPr>
              <a:t>Agenda</a:t>
            </a:r>
            <a:endParaRPr kumimoji="0" lang="en-US" sz="4400" b="1" i="0" u="none" strike="noStrike" cap="none" spc="0" normalizeH="0" baseline="0" dirty="0">
              <a:ln>
                <a:noFill/>
              </a:ln>
              <a:solidFill>
                <a:srgbClr val="000000"/>
              </a:solidFill>
              <a:effectLst/>
              <a:uFillTx/>
              <a:latin typeface="+mn-lt"/>
              <a:ea typeface="+mn-ea"/>
              <a:cs typeface="+mn-cs"/>
              <a:sym typeface="Helvetica"/>
            </a:endParaRPr>
          </a:p>
        </p:txBody>
      </p:sp>
    </p:spTree>
    <p:extLst>
      <p:ext uri="{BB962C8B-B14F-4D97-AF65-F5344CB8AC3E}">
        <p14:creationId xmlns:p14="http://schemas.microsoft.com/office/powerpoint/2010/main" val="1573318351"/>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1"/>
          </p:nvPr>
        </p:nvPicPr>
        <p:blipFill>
          <a:blip r:embed="rId2"/>
          <a:stretch>
            <a:fillRect/>
          </a:stretch>
        </p:blipFill>
        <p:spPr>
          <a:xfrm>
            <a:off x="126419" y="2768252"/>
            <a:ext cx="12637603" cy="6112701"/>
          </a:xfrm>
          <a:prstGeom prst="rect">
            <a:avLst/>
          </a:prstGeom>
        </p:spPr>
      </p:pic>
      <p:sp>
        <p:nvSpPr>
          <p:cNvPr id="4" name="Text Placeholder 1"/>
          <p:cNvSpPr>
            <a:spLocks noGrp="1"/>
          </p:cNvSpPr>
          <p:nvPr>
            <p:ph type="body" sz="quarter" idx="10"/>
          </p:nvPr>
        </p:nvSpPr>
        <p:spPr>
          <a:xfrm>
            <a:off x="390876" y="1915372"/>
            <a:ext cx="11996737" cy="852880"/>
          </a:xfrm>
        </p:spPr>
        <p:txBody>
          <a:bodyPr/>
          <a:lstStyle/>
          <a:p>
            <a:r>
              <a:rPr lang="en-US" dirty="0" smtClean="0"/>
              <a:t>Member Allocations Section</a:t>
            </a:r>
          </a:p>
        </p:txBody>
      </p:sp>
    </p:spTree>
    <p:extLst>
      <p:ext uri="{BB962C8B-B14F-4D97-AF65-F5344CB8AC3E}">
        <p14:creationId xmlns:p14="http://schemas.microsoft.com/office/powerpoint/2010/main" val="3101643734"/>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0"/>
          </p:nvPr>
        </p:nvSpPr>
        <p:spPr>
          <a:xfrm>
            <a:off x="390876" y="1915372"/>
            <a:ext cx="11996737" cy="852880"/>
          </a:xfrm>
        </p:spPr>
        <p:txBody>
          <a:bodyPr/>
          <a:lstStyle/>
          <a:p>
            <a:r>
              <a:rPr lang="en-US" dirty="0" smtClean="0"/>
              <a:t>Member Allocations Section</a:t>
            </a:r>
          </a:p>
        </p:txBody>
      </p:sp>
      <p:pic>
        <p:nvPicPr>
          <p:cNvPr id="1027" name="890C3F1C-DB84-4D4A-90BA-DEA4DFD9432E" descr="B7E2BD1E-879D-44C2-B5D0-B63270804986@of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33" y="2885748"/>
            <a:ext cx="12566309" cy="576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1640300"/>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0"/>
          </p:nvPr>
        </p:nvSpPr>
        <p:spPr>
          <a:xfrm>
            <a:off x="390876" y="1915372"/>
            <a:ext cx="11996737" cy="852880"/>
          </a:xfrm>
        </p:spPr>
        <p:txBody>
          <a:bodyPr/>
          <a:lstStyle/>
          <a:p>
            <a:r>
              <a:rPr lang="en-US" dirty="0" smtClean="0"/>
              <a:t>Member Allocations Section</a:t>
            </a:r>
          </a:p>
        </p:txBody>
      </p:sp>
      <p:pic>
        <p:nvPicPr>
          <p:cNvPr id="2050" name="C7DE0C6E-C4F8-46DD-86E3-266BF52EC06A" descr="268099CF-C24D-4C89-9E01-FD15426DEC08@of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97" y="2768252"/>
            <a:ext cx="12765771" cy="60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3062795"/>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0"/>
          </p:nvPr>
        </p:nvSpPr>
        <p:spPr>
          <a:xfrm>
            <a:off x="390876" y="1915372"/>
            <a:ext cx="11996737" cy="852880"/>
          </a:xfrm>
        </p:spPr>
        <p:txBody>
          <a:bodyPr/>
          <a:lstStyle/>
          <a:p>
            <a:r>
              <a:rPr lang="en-US" dirty="0" smtClean="0"/>
              <a:t>Member Allocations Section</a:t>
            </a:r>
          </a:p>
        </p:txBody>
      </p:sp>
      <p:pic>
        <p:nvPicPr>
          <p:cNvPr id="2" name="Picture 1"/>
          <p:cNvPicPr>
            <a:picLocks noChangeAspect="1"/>
          </p:cNvPicPr>
          <p:nvPr/>
        </p:nvPicPr>
        <p:blipFill>
          <a:blip r:embed="rId2"/>
          <a:stretch>
            <a:fillRect/>
          </a:stretch>
        </p:blipFill>
        <p:spPr>
          <a:xfrm>
            <a:off x="146838" y="2768252"/>
            <a:ext cx="12729917" cy="6012493"/>
          </a:xfrm>
          <a:prstGeom prst="rect">
            <a:avLst/>
          </a:prstGeom>
        </p:spPr>
      </p:pic>
    </p:spTree>
    <p:extLst>
      <p:ext uri="{BB962C8B-B14F-4D97-AF65-F5344CB8AC3E}">
        <p14:creationId xmlns:p14="http://schemas.microsoft.com/office/powerpoint/2010/main" val="3986836542"/>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0"/>
          </p:nvPr>
        </p:nvSpPr>
        <p:spPr>
          <a:xfrm>
            <a:off x="390876" y="1815164"/>
            <a:ext cx="11996737" cy="852880"/>
          </a:xfrm>
        </p:spPr>
        <p:txBody>
          <a:bodyPr/>
          <a:lstStyle/>
          <a:p>
            <a:r>
              <a:rPr lang="en-US" dirty="0" smtClean="0"/>
              <a:t>Preview and Submit Section</a:t>
            </a:r>
          </a:p>
        </p:txBody>
      </p:sp>
      <p:pic>
        <p:nvPicPr>
          <p:cNvPr id="3" name="Picture 2"/>
          <p:cNvPicPr>
            <a:picLocks noChangeAspect="1"/>
          </p:cNvPicPr>
          <p:nvPr/>
        </p:nvPicPr>
        <p:blipFill>
          <a:blip r:embed="rId2"/>
          <a:stretch>
            <a:fillRect/>
          </a:stretch>
        </p:blipFill>
        <p:spPr>
          <a:xfrm>
            <a:off x="175364" y="2768251"/>
            <a:ext cx="12693067" cy="6081762"/>
          </a:xfrm>
          <a:prstGeom prst="rect">
            <a:avLst/>
          </a:prstGeom>
        </p:spPr>
      </p:pic>
    </p:spTree>
    <p:extLst>
      <p:ext uri="{BB962C8B-B14F-4D97-AF65-F5344CB8AC3E}">
        <p14:creationId xmlns:p14="http://schemas.microsoft.com/office/powerpoint/2010/main" val="949097847"/>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0"/>
          </p:nvPr>
        </p:nvSpPr>
        <p:spPr>
          <a:xfrm>
            <a:off x="390876" y="1815164"/>
            <a:ext cx="11996737" cy="852880"/>
          </a:xfrm>
        </p:spPr>
        <p:txBody>
          <a:bodyPr/>
          <a:lstStyle/>
          <a:p>
            <a:r>
              <a:rPr lang="en-US" dirty="0" smtClean="0"/>
              <a:t>Preview and Submit Section</a:t>
            </a:r>
          </a:p>
        </p:txBody>
      </p:sp>
      <p:pic>
        <p:nvPicPr>
          <p:cNvPr id="2" name="Picture 1"/>
          <p:cNvPicPr>
            <a:picLocks noChangeAspect="1"/>
          </p:cNvPicPr>
          <p:nvPr/>
        </p:nvPicPr>
        <p:blipFill>
          <a:blip r:embed="rId2"/>
          <a:stretch>
            <a:fillRect/>
          </a:stretch>
        </p:blipFill>
        <p:spPr>
          <a:xfrm>
            <a:off x="102788" y="2668043"/>
            <a:ext cx="12817882" cy="6062598"/>
          </a:xfrm>
          <a:prstGeom prst="rect">
            <a:avLst/>
          </a:prstGeom>
        </p:spPr>
      </p:pic>
    </p:spTree>
    <p:extLst>
      <p:ext uri="{BB962C8B-B14F-4D97-AF65-F5344CB8AC3E}">
        <p14:creationId xmlns:p14="http://schemas.microsoft.com/office/powerpoint/2010/main" val="3191864733"/>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0"/>
          </p:nvPr>
        </p:nvSpPr>
        <p:spPr>
          <a:xfrm>
            <a:off x="390876" y="1815164"/>
            <a:ext cx="11996737" cy="852880"/>
          </a:xfrm>
        </p:spPr>
        <p:txBody>
          <a:bodyPr/>
          <a:lstStyle/>
          <a:p>
            <a:r>
              <a:rPr lang="en-US" dirty="0" smtClean="0"/>
              <a:t>Preview and Submit Section</a:t>
            </a:r>
          </a:p>
        </p:txBody>
      </p:sp>
      <p:pic>
        <p:nvPicPr>
          <p:cNvPr id="6" name="Picture 5"/>
          <p:cNvPicPr>
            <a:picLocks noChangeAspect="1"/>
          </p:cNvPicPr>
          <p:nvPr/>
        </p:nvPicPr>
        <p:blipFill>
          <a:blip r:embed="rId2"/>
          <a:stretch>
            <a:fillRect/>
          </a:stretch>
        </p:blipFill>
        <p:spPr>
          <a:xfrm>
            <a:off x="138887" y="3089473"/>
            <a:ext cx="12750395" cy="5215284"/>
          </a:xfrm>
          <a:prstGeom prst="rect">
            <a:avLst/>
          </a:prstGeom>
        </p:spPr>
      </p:pic>
    </p:spTree>
    <p:extLst>
      <p:ext uri="{BB962C8B-B14F-4D97-AF65-F5344CB8AC3E}">
        <p14:creationId xmlns:p14="http://schemas.microsoft.com/office/powerpoint/2010/main" val="2944155362"/>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0"/>
          </p:nvPr>
        </p:nvSpPr>
        <p:spPr>
          <a:xfrm>
            <a:off x="390876" y="1815164"/>
            <a:ext cx="11996737" cy="852880"/>
          </a:xfrm>
        </p:spPr>
        <p:txBody>
          <a:bodyPr/>
          <a:lstStyle/>
          <a:p>
            <a:r>
              <a:rPr lang="en-US" dirty="0" smtClean="0"/>
              <a:t>Member Review and Approval Process</a:t>
            </a:r>
          </a:p>
        </p:txBody>
      </p:sp>
      <p:pic>
        <p:nvPicPr>
          <p:cNvPr id="3074" name="37590A40-A974-4539-96B1-8FBDAE5918C7" descr="E820C09B-900B-477F-9E25-5F444ADEECBF@of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32" y="2885749"/>
            <a:ext cx="12616068" cy="583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975833"/>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0"/>
          </p:nvPr>
        </p:nvSpPr>
        <p:spPr>
          <a:xfrm>
            <a:off x="390874" y="1765059"/>
            <a:ext cx="11996737" cy="852880"/>
          </a:xfrm>
        </p:spPr>
        <p:txBody>
          <a:bodyPr/>
          <a:lstStyle/>
          <a:p>
            <a:r>
              <a:rPr lang="en-US" sz="4000" dirty="0" smtClean="0"/>
              <a:t>Member Review and Approval Process</a:t>
            </a:r>
          </a:p>
        </p:txBody>
      </p:sp>
      <p:pic>
        <p:nvPicPr>
          <p:cNvPr id="2" name="Picture 1"/>
          <p:cNvPicPr>
            <a:picLocks noChangeAspect="1"/>
          </p:cNvPicPr>
          <p:nvPr/>
        </p:nvPicPr>
        <p:blipFill>
          <a:blip r:embed="rId2"/>
          <a:stretch>
            <a:fillRect/>
          </a:stretch>
        </p:blipFill>
        <p:spPr>
          <a:xfrm>
            <a:off x="104746" y="2975302"/>
            <a:ext cx="12763236" cy="5905652"/>
          </a:xfrm>
          <a:prstGeom prst="rect">
            <a:avLst/>
          </a:prstGeom>
        </p:spPr>
      </p:pic>
    </p:spTree>
    <p:extLst>
      <p:ext uri="{BB962C8B-B14F-4D97-AF65-F5344CB8AC3E}">
        <p14:creationId xmlns:p14="http://schemas.microsoft.com/office/powerpoint/2010/main" val="3334565041"/>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0"/>
          </p:nvPr>
        </p:nvSpPr>
        <p:spPr>
          <a:xfrm>
            <a:off x="390874" y="1765059"/>
            <a:ext cx="11996737" cy="852880"/>
          </a:xfrm>
        </p:spPr>
        <p:txBody>
          <a:bodyPr/>
          <a:lstStyle/>
          <a:p>
            <a:r>
              <a:rPr lang="en-US" sz="4000" dirty="0" smtClean="0"/>
              <a:t>Member Rejection of CFAD</a:t>
            </a:r>
          </a:p>
        </p:txBody>
      </p:sp>
      <p:pic>
        <p:nvPicPr>
          <p:cNvPr id="3" name="Picture 2"/>
          <p:cNvPicPr>
            <a:picLocks noChangeAspect="1"/>
          </p:cNvPicPr>
          <p:nvPr/>
        </p:nvPicPr>
        <p:blipFill>
          <a:blip r:embed="rId2"/>
          <a:stretch>
            <a:fillRect/>
          </a:stretch>
        </p:blipFill>
        <p:spPr>
          <a:xfrm>
            <a:off x="135438" y="2617939"/>
            <a:ext cx="12708024" cy="5987442"/>
          </a:xfrm>
          <a:prstGeom prst="rect">
            <a:avLst/>
          </a:prstGeom>
        </p:spPr>
      </p:pic>
    </p:spTree>
    <p:extLst>
      <p:ext uri="{BB962C8B-B14F-4D97-AF65-F5344CB8AC3E}">
        <p14:creationId xmlns:p14="http://schemas.microsoft.com/office/powerpoint/2010/main" val="126311436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824" y="1714955"/>
            <a:ext cx="11996737" cy="953089"/>
          </a:xfrm>
        </p:spPr>
        <p:txBody>
          <a:bodyPr/>
          <a:lstStyle/>
          <a:p>
            <a:r>
              <a:rPr lang="en-US" dirty="0" smtClean="0"/>
              <a:t>18-19 AEBG Allocation Process</a:t>
            </a:r>
            <a:endParaRPr lang="en-US" dirty="0"/>
          </a:p>
        </p:txBody>
      </p:sp>
      <p:sp>
        <p:nvSpPr>
          <p:cNvPr id="3" name="Content Placeholder 2"/>
          <p:cNvSpPr>
            <a:spLocks noGrp="1"/>
          </p:cNvSpPr>
          <p:nvPr>
            <p:ph sz="quarter" idx="11"/>
          </p:nvPr>
        </p:nvSpPr>
        <p:spPr>
          <a:xfrm>
            <a:off x="397565" y="2668044"/>
            <a:ext cx="11964298" cy="6147343"/>
          </a:xfrm>
        </p:spPr>
        <p:txBody>
          <a:bodyPr/>
          <a:lstStyle/>
          <a:p>
            <a:pPr marL="685800" indent="-685800" algn="l">
              <a:buFont typeface="Arial" panose="020B0604020202020204" pitchFamily="34" charset="0"/>
              <a:buChar char="•"/>
            </a:pPr>
            <a:r>
              <a:rPr lang="en-US" sz="3600" dirty="0" smtClean="0"/>
              <a:t>January – Governor’s Budget is Released</a:t>
            </a:r>
          </a:p>
          <a:p>
            <a:pPr marL="685800" indent="-685800" algn="l">
              <a:buFont typeface="Arial" panose="020B0604020202020204" pitchFamily="34" charset="0"/>
              <a:buChar char="•"/>
            </a:pPr>
            <a:r>
              <a:rPr lang="en-US" sz="3600" dirty="0" smtClean="0"/>
              <a:t>February – AEBG Preliminary Allocation are released at the consortium level (includes COLA)</a:t>
            </a:r>
          </a:p>
          <a:p>
            <a:pPr marL="685800" indent="-685800" algn="l">
              <a:buFont typeface="Arial" panose="020B0604020202020204" pitchFamily="34" charset="0"/>
              <a:buChar char="•"/>
            </a:pPr>
            <a:r>
              <a:rPr lang="en-US" sz="3600" dirty="0" smtClean="0"/>
              <a:t>March-April – consortium members have public meetings (Brown Act) to discuss 18-19 allocation of funds.</a:t>
            </a:r>
          </a:p>
          <a:p>
            <a:pPr marL="685800" indent="-685800" algn="l">
              <a:buFont typeface="Arial" panose="020B0604020202020204" pitchFamily="34" charset="0"/>
              <a:buChar char="•"/>
            </a:pPr>
            <a:r>
              <a:rPr lang="en-US" sz="3600" dirty="0" smtClean="0"/>
              <a:t>May 2 – CFADs are due in NOVA.</a:t>
            </a:r>
          </a:p>
          <a:p>
            <a:pPr marL="685800" indent="-685800" algn="l">
              <a:buFont typeface="Arial" panose="020B0604020202020204" pitchFamily="34" charset="0"/>
              <a:buChar char="•"/>
            </a:pPr>
            <a:r>
              <a:rPr lang="en-US" sz="3600" dirty="0" smtClean="0"/>
              <a:t>June – Legislative approval</a:t>
            </a:r>
          </a:p>
          <a:p>
            <a:pPr marL="685800" indent="-685800" algn="l">
              <a:buFont typeface="Arial" panose="020B0604020202020204" pitchFamily="34" charset="0"/>
              <a:buChar char="•"/>
            </a:pPr>
            <a:r>
              <a:rPr lang="en-US" sz="3600" dirty="0" smtClean="0"/>
              <a:t>July 1 – Governor signs</a:t>
            </a:r>
          </a:p>
          <a:p>
            <a:pPr marL="685800" indent="-685800" algn="l">
              <a:buFont typeface="Arial" panose="020B0604020202020204" pitchFamily="34" charset="0"/>
              <a:buChar char="•"/>
            </a:pPr>
            <a:r>
              <a:rPr lang="en-US" sz="3600" dirty="0" smtClean="0"/>
              <a:t>August – schedules are send to State Controllers for disbursement</a:t>
            </a:r>
          </a:p>
          <a:p>
            <a:pPr marL="685800" indent="-685800" algn="l">
              <a:buFont typeface="Arial" panose="020B0604020202020204" pitchFamily="34" charset="0"/>
              <a:buChar char="•"/>
            </a:pPr>
            <a:endParaRPr lang="en-US" sz="4000" dirty="0" smtClean="0"/>
          </a:p>
          <a:p>
            <a:pPr algn="l"/>
            <a:endParaRPr lang="en-US" sz="4800" dirty="0"/>
          </a:p>
        </p:txBody>
      </p:sp>
    </p:spTree>
    <p:extLst>
      <p:ext uri="{BB962C8B-B14F-4D97-AF65-F5344CB8AC3E}">
        <p14:creationId xmlns:p14="http://schemas.microsoft.com/office/powerpoint/2010/main" val="1269581838"/>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209" y="2780777"/>
            <a:ext cx="12778485" cy="5998444"/>
          </a:xfrm>
          <a:prstGeom prst="rect">
            <a:avLst/>
          </a:prstGeom>
        </p:spPr>
      </p:pic>
      <p:sp>
        <p:nvSpPr>
          <p:cNvPr id="5" name="Text Placeholder 1"/>
          <p:cNvSpPr>
            <a:spLocks noGrp="1"/>
          </p:cNvSpPr>
          <p:nvPr>
            <p:ph type="body" sz="quarter" idx="10"/>
          </p:nvPr>
        </p:nvSpPr>
        <p:spPr>
          <a:xfrm>
            <a:off x="390874" y="1765059"/>
            <a:ext cx="11996737" cy="852880"/>
          </a:xfrm>
        </p:spPr>
        <p:txBody>
          <a:bodyPr/>
          <a:lstStyle/>
          <a:p>
            <a:r>
              <a:rPr lang="en-US" sz="4000" dirty="0" smtClean="0"/>
              <a:t>Member Review and Approval Process</a:t>
            </a:r>
          </a:p>
        </p:txBody>
      </p:sp>
    </p:spTree>
    <p:extLst>
      <p:ext uri="{BB962C8B-B14F-4D97-AF65-F5344CB8AC3E}">
        <p14:creationId xmlns:p14="http://schemas.microsoft.com/office/powerpoint/2010/main" val="2249692035"/>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0"/>
          </p:nvPr>
        </p:nvSpPr>
        <p:spPr>
          <a:xfrm>
            <a:off x="390874" y="1765059"/>
            <a:ext cx="11996737" cy="852880"/>
          </a:xfrm>
        </p:spPr>
        <p:txBody>
          <a:bodyPr/>
          <a:lstStyle/>
          <a:p>
            <a:r>
              <a:rPr lang="en-US" sz="4000" dirty="0" smtClean="0"/>
              <a:t>Member Review and Approval Process</a:t>
            </a:r>
          </a:p>
        </p:txBody>
      </p:sp>
      <p:pic>
        <p:nvPicPr>
          <p:cNvPr id="3" name="Picture 2"/>
          <p:cNvPicPr>
            <a:picLocks noChangeAspect="1"/>
          </p:cNvPicPr>
          <p:nvPr/>
        </p:nvPicPr>
        <p:blipFill>
          <a:blip r:embed="rId2"/>
          <a:stretch>
            <a:fillRect/>
          </a:stretch>
        </p:blipFill>
        <p:spPr>
          <a:xfrm>
            <a:off x="139298" y="2617939"/>
            <a:ext cx="12499887" cy="6150280"/>
          </a:xfrm>
          <a:prstGeom prst="rect">
            <a:avLst/>
          </a:prstGeom>
        </p:spPr>
      </p:pic>
    </p:spTree>
    <p:extLst>
      <p:ext uri="{BB962C8B-B14F-4D97-AF65-F5344CB8AC3E}">
        <p14:creationId xmlns:p14="http://schemas.microsoft.com/office/powerpoint/2010/main" val="753035089"/>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0"/>
          </p:nvPr>
        </p:nvSpPr>
        <p:spPr>
          <a:xfrm>
            <a:off x="390874" y="1765059"/>
            <a:ext cx="11996737" cy="652464"/>
          </a:xfrm>
        </p:spPr>
        <p:txBody>
          <a:bodyPr/>
          <a:lstStyle/>
          <a:p>
            <a:r>
              <a:rPr lang="en-US" sz="4000" dirty="0" smtClean="0"/>
              <a:t>Member Review and Approval Process</a:t>
            </a:r>
          </a:p>
        </p:txBody>
      </p:sp>
      <p:pic>
        <p:nvPicPr>
          <p:cNvPr id="6" name="Picture 5"/>
          <p:cNvPicPr>
            <a:picLocks noChangeAspect="1"/>
          </p:cNvPicPr>
          <p:nvPr/>
        </p:nvPicPr>
        <p:blipFill>
          <a:blip r:embed="rId2"/>
          <a:stretch>
            <a:fillRect/>
          </a:stretch>
        </p:blipFill>
        <p:spPr>
          <a:xfrm>
            <a:off x="237995" y="2417523"/>
            <a:ext cx="12388241" cy="1295400"/>
          </a:xfrm>
          <a:prstGeom prst="rect">
            <a:avLst/>
          </a:prstGeom>
        </p:spPr>
      </p:pic>
      <p:pic>
        <p:nvPicPr>
          <p:cNvPr id="7" name="Picture 6"/>
          <p:cNvPicPr>
            <a:picLocks noChangeAspect="1"/>
          </p:cNvPicPr>
          <p:nvPr/>
        </p:nvPicPr>
        <p:blipFill>
          <a:blip r:embed="rId3"/>
          <a:stretch>
            <a:fillRect/>
          </a:stretch>
        </p:blipFill>
        <p:spPr>
          <a:xfrm>
            <a:off x="237995" y="4008330"/>
            <a:ext cx="12388241" cy="4597742"/>
          </a:xfrm>
          <a:prstGeom prst="rect">
            <a:avLst/>
          </a:prstGeom>
        </p:spPr>
      </p:pic>
    </p:spTree>
    <p:extLst>
      <p:ext uri="{BB962C8B-B14F-4D97-AF65-F5344CB8AC3E}">
        <p14:creationId xmlns:p14="http://schemas.microsoft.com/office/powerpoint/2010/main" val="1847649633"/>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0"/>
          </p:nvPr>
        </p:nvSpPr>
        <p:spPr>
          <a:xfrm>
            <a:off x="390874" y="1765059"/>
            <a:ext cx="11996737" cy="652464"/>
          </a:xfrm>
        </p:spPr>
        <p:txBody>
          <a:bodyPr/>
          <a:lstStyle/>
          <a:p>
            <a:r>
              <a:rPr lang="en-US" sz="4000" dirty="0" smtClean="0"/>
              <a:t>Coming Soon: Updated Navigation </a:t>
            </a:r>
          </a:p>
        </p:txBody>
      </p:sp>
      <p:pic>
        <p:nvPicPr>
          <p:cNvPr id="2" name="Picture 1"/>
          <p:cNvPicPr>
            <a:picLocks noChangeAspect="1"/>
          </p:cNvPicPr>
          <p:nvPr/>
        </p:nvPicPr>
        <p:blipFill>
          <a:blip r:embed="rId2"/>
          <a:stretch>
            <a:fillRect/>
          </a:stretch>
        </p:blipFill>
        <p:spPr>
          <a:xfrm>
            <a:off x="49181" y="2622354"/>
            <a:ext cx="12826646" cy="6308703"/>
          </a:xfrm>
          <a:prstGeom prst="rect">
            <a:avLst/>
          </a:prstGeom>
        </p:spPr>
      </p:pic>
    </p:spTree>
    <p:extLst>
      <p:ext uri="{BB962C8B-B14F-4D97-AF65-F5344CB8AC3E}">
        <p14:creationId xmlns:p14="http://schemas.microsoft.com/office/powerpoint/2010/main" val="599870340"/>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0"/>
          </p:nvPr>
        </p:nvSpPr>
        <p:spPr>
          <a:xfrm>
            <a:off x="390874" y="1765059"/>
            <a:ext cx="11996737" cy="652464"/>
          </a:xfrm>
        </p:spPr>
        <p:txBody>
          <a:bodyPr/>
          <a:lstStyle/>
          <a:p>
            <a:r>
              <a:rPr lang="en-US" sz="4000" dirty="0" smtClean="0"/>
              <a:t>Coming Soon: Updated Navigation </a:t>
            </a:r>
          </a:p>
        </p:txBody>
      </p:sp>
      <p:pic>
        <p:nvPicPr>
          <p:cNvPr id="3" name="Picture 2"/>
          <p:cNvPicPr>
            <a:picLocks noChangeAspect="1"/>
          </p:cNvPicPr>
          <p:nvPr/>
        </p:nvPicPr>
        <p:blipFill>
          <a:blip r:embed="rId2"/>
          <a:stretch>
            <a:fillRect/>
          </a:stretch>
        </p:blipFill>
        <p:spPr>
          <a:xfrm>
            <a:off x="87682" y="2555310"/>
            <a:ext cx="12826652" cy="6325643"/>
          </a:xfrm>
          <a:prstGeom prst="rect">
            <a:avLst/>
          </a:prstGeom>
        </p:spPr>
      </p:pic>
    </p:spTree>
    <p:extLst>
      <p:ext uri="{BB962C8B-B14F-4D97-AF65-F5344CB8AC3E}">
        <p14:creationId xmlns:p14="http://schemas.microsoft.com/office/powerpoint/2010/main" val="477988510"/>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0"/>
          </p:nvPr>
        </p:nvSpPr>
        <p:spPr>
          <a:xfrm>
            <a:off x="390874" y="1765059"/>
            <a:ext cx="11996737" cy="652464"/>
          </a:xfrm>
        </p:spPr>
        <p:txBody>
          <a:bodyPr/>
          <a:lstStyle/>
          <a:p>
            <a:r>
              <a:rPr lang="en-US" sz="4000" dirty="0" smtClean="0"/>
              <a:t>Coming Soon: Main Consortium Page </a:t>
            </a:r>
          </a:p>
        </p:txBody>
      </p:sp>
      <p:pic>
        <p:nvPicPr>
          <p:cNvPr id="4" name="Picture 3"/>
          <p:cNvPicPr>
            <a:picLocks noChangeAspect="1"/>
          </p:cNvPicPr>
          <p:nvPr/>
        </p:nvPicPr>
        <p:blipFill>
          <a:blip r:embed="rId2"/>
          <a:stretch>
            <a:fillRect/>
          </a:stretch>
        </p:blipFill>
        <p:spPr>
          <a:xfrm>
            <a:off x="87682" y="2417523"/>
            <a:ext cx="12826652" cy="6488482"/>
          </a:xfrm>
          <a:prstGeom prst="rect">
            <a:avLst/>
          </a:prstGeom>
        </p:spPr>
      </p:pic>
    </p:spTree>
    <p:extLst>
      <p:ext uri="{BB962C8B-B14F-4D97-AF65-F5344CB8AC3E}">
        <p14:creationId xmlns:p14="http://schemas.microsoft.com/office/powerpoint/2010/main" val="1888799741"/>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0"/>
          </p:nvPr>
        </p:nvSpPr>
        <p:spPr>
          <a:xfrm>
            <a:off x="390874" y="1765059"/>
            <a:ext cx="11996737" cy="652464"/>
          </a:xfrm>
        </p:spPr>
        <p:txBody>
          <a:bodyPr/>
          <a:lstStyle/>
          <a:p>
            <a:r>
              <a:rPr lang="en-US" sz="4000" dirty="0" smtClean="0"/>
              <a:t>Coming Soon: Main Consortium Page </a:t>
            </a:r>
          </a:p>
        </p:txBody>
      </p:sp>
      <p:pic>
        <p:nvPicPr>
          <p:cNvPr id="4" name="Picture 3"/>
          <p:cNvPicPr>
            <a:picLocks noChangeAspect="1"/>
          </p:cNvPicPr>
          <p:nvPr/>
        </p:nvPicPr>
        <p:blipFill>
          <a:blip r:embed="rId2"/>
          <a:stretch>
            <a:fillRect/>
          </a:stretch>
        </p:blipFill>
        <p:spPr>
          <a:xfrm>
            <a:off x="88900" y="2417523"/>
            <a:ext cx="12827000" cy="6510577"/>
          </a:xfrm>
          <a:prstGeom prst="rect">
            <a:avLst/>
          </a:prstGeom>
        </p:spPr>
      </p:pic>
    </p:spTree>
    <p:extLst>
      <p:ext uri="{BB962C8B-B14F-4D97-AF65-F5344CB8AC3E}">
        <p14:creationId xmlns:p14="http://schemas.microsoft.com/office/powerpoint/2010/main" val="2517479126"/>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0"/>
          </p:nvPr>
        </p:nvSpPr>
        <p:spPr>
          <a:xfrm>
            <a:off x="390874" y="1765059"/>
            <a:ext cx="11996737" cy="652464"/>
          </a:xfrm>
        </p:spPr>
        <p:txBody>
          <a:bodyPr/>
          <a:lstStyle/>
          <a:p>
            <a:r>
              <a:rPr lang="en-US" sz="4000" dirty="0" smtClean="0"/>
              <a:t>Coming Soon: Main Consortium Page </a:t>
            </a:r>
          </a:p>
        </p:txBody>
      </p:sp>
      <p:pic>
        <p:nvPicPr>
          <p:cNvPr id="4" name="Picture 3"/>
          <p:cNvPicPr>
            <a:picLocks noChangeAspect="1"/>
          </p:cNvPicPr>
          <p:nvPr/>
        </p:nvPicPr>
        <p:blipFill>
          <a:blip r:embed="rId2"/>
          <a:stretch>
            <a:fillRect/>
          </a:stretch>
        </p:blipFill>
        <p:spPr>
          <a:xfrm>
            <a:off x="471795" y="2560637"/>
            <a:ext cx="11834893" cy="5781697"/>
          </a:xfrm>
          <a:prstGeom prst="rect">
            <a:avLst/>
          </a:prstGeom>
        </p:spPr>
      </p:pic>
    </p:spTree>
    <p:extLst>
      <p:ext uri="{BB962C8B-B14F-4D97-AF65-F5344CB8AC3E}">
        <p14:creationId xmlns:p14="http://schemas.microsoft.com/office/powerpoint/2010/main" val="2183705831"/>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0"/>
          </p:nvPr>
        </p:nvSpPr>
        <p:spPr>
          <a:xfrm>
            <a:off x="390874" y="1765059"/>
            <a:ext cx="11996737" cy="652464"/>
          </a:xfrm>
        </p:spPr>
        <p:txBody>
          <a:bodyPr/>
          <a:lstStyle/>
          <a:p>
            <a:r>
              <a:rPr lang="en-US" sz="4000" dirty="0" smtClean="0"/>
              <a:t>Coming Soon: Main Consortium Page </a:t>
            </a:r>
          </a:p>
        </p:txBody>
      </p:sp>
      <p:pic>
        <p:nvPicPr>
          <p:cNvPr id="2" name="Picture 1"/>
          <p:cNvPicPr>
            <a:picLocks noChangeAspect="1"/>
          </p:cNvPicPr>
          <p:nvPr/>
        </p:nvPicPr>
        <p:blipFill>
          <a:blip r:embed="rId2"/>
          <a:stretch>
            <a:fillRect/>
          </a:stretch>
        </p:blipFill>
        <p:spPr>
          <a:xfrm>
            <a:off x="127000" y="2535236"/>
            <a:ext cx="12725400" cy="6342063"/>
          </a:xfrm>
          <a:prstGeom prst="rect">
            <a:avLst/>
          </a:prstGeom>
        </p:spPr>
      </p:pic>
    </p:spTree>
    <p:extLst>
      <p:ext uri="{BB962C8B-B14F-4D97-AF65-F5344CB8AC3E}">
        <p14:creationId xmlns:p14="http://schemas.microsoft.com/office/powerpoint/2010/main" val="3834707489"/>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0"/>
          </p:nvPr>
        </p:nvSpPr>
        <p:spPr>
          <a:xfrm>
            <a:off x="390874" y="1765059"/>
            <a:ext cx="11996737" cy="652464"/>
          </a:xfrm>
        </p:spPr>
        <p:txBody>
          <a:bodyPr/>
          <a:lstStyle/>
          <a:p>
            <a:r>
              <a:rPr lang="en-US" sz="4000" dirty="0" smtClean="0"/>
              <a:t>Coming Soon: Member Agency Page </a:t>
            </a:r>
          </a:p>
        </p:txBody>
      </p:sp>
      <p:pic>
        <p:nvPicPr>
          <p:cNvPr id="3" name="Picture 2"/>
          <p:cNvPicPr>
            <a:picLocks noChangeAspect="1"/>
          </p:cNvPicPr>
          <p:nvPr/>
        </p:nvPicPr>
        <p:blipFill>
          <a:blip r:embed="rId2"/>
          <a:stretch>
            <a:fillRect/>
          </a:stretch>
        </p:blipFill>
        <p:spPr>
          <a:xfrm>
            <a:off x="82387" y="2417523"/>
            <a:ext cx="12806895" cy="6513535"/>
          </a:xfrm>
          <a:prstGeom prst="rect">
            <a:avLst/>
          </a:prstGeom>
        </p:spPr>
      </p:pic>
    </p:spTree>
    <p:extLst>
      <p:ext uri="{BB962C8B-B14F-4D97-AF65-F5344CB8AC3E}">
        <p14:creationId xmlns:p14="http://schemas.microsoft.com/office/powerpoint/2010/main" val="126753224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824" y="1714955"/>
            <a:ext cx="11996737" cy="953089"/>
          </a:xfrm>
        </p:spPr>
        <p:txBody>
          <a:bodyPr/>
          <a:lstStyle/>
          <a:p>
            <a:r>
              <a:rPr lang="en-US" dirty="0" smtClean="0"/>
              <a:t>CFAD Criteria</a:t>
            </a:r>
            <a:endParaRPr lang="en-US" dirty="0"/>
          </a:p>
        </p:txBody>
      </p:sp>
      <p:sp>
        <p:nvSpPr>
          <p:cNvPr id="3" name="Content Placeholder 2"/>
          <p:cNvSpPr>
            <a:spLocks noGrp="1"/>
          </p:cNvSpPr>
          <p:nvPr>
            <p:ph sz="quarter" idx="11"/>
          </p:nvPr>
        </p:nvSpPr>
        <p:spPr>
          <a:xfrm>
            <a:off x="397565" y="2805830"/>
            <a:ext cx="11964298" cy="6009557"/>
          </a:xfrm>
        </p:spPr>
        <p:txBody>
          <a:bodyPr/>
          <a:lstStyle/>
          <a:p>
            <a:pPr marL="571500" indent="-571500" algn="l">
              <a:buFont typeface="Arial" panose="020B0604020202020204" pitchFamily="34" charset="0"/>
              <a:buChar char="•"/>
            </a:pPr>
            <a:r>
              <a:rPr lang="en-US" sz="3600" dirty="0" smtClean="0"/>
              <a:t>The CFAD process meets the legislative requirement to have AEBG funding disbursed within 45 days of the Governor signing the state budget.</a:t>
            </a:r>
          </a:p>
          <a:p>
            <a:pPr marL="571500" indent="-571500" algn="l">
              <a:buFont typeface="Arial" panose="020B0604020202020204" pitchFamily="34" charset="0"/>
              <a:buChar char="•"/>
            </a:pPr>
            <a:r>
              <a:rPr lang="en-US" sz="3600" dirty="0" smtClean="0"/>
              <a:t>The CFAD is a one-time process due once a year on May 2</a:t>
            </a:r>
            <a:r>
              <a:rPr lang="en-US" sz="3600" baseline="30000" dirty="0" smtClean="0"/>
              <a:t>nd</a:t>
            </a:r>
            <a:r>
              <a:rPr lang="en-US" sz="3600" dirty="0" smtClean="0"/>
              <a:t>.</a:t>
            </a:r>
          </a:p>
          <a:p>
            <a:pPr marL="571500" indent="-571500" algn="l">
              <a:buFont typeface="Arial" panose="020B0604020202020204" pitchFamily="34" charset="0"/>
              <a:buChar char="•"/>
            </a:pPr>
            <a:r>
              <a:rPr lang="en-US" sz="3600" dirty="0"/>
              <a:t>The CFAD is used to by the State AEBG Office to document prior year </a:t>
            </a:r>
            <a:r>
              <a:rPr lang="en-US" sz="3600" dirty="0" smtClean="0"/>
              <a:t>allocations.</a:t>
            </a:r>
          </a:p>
          <a:p>
            <a:pPr marL="571500" indent="-571500" algn="l">
              <a:buFont typeface="Arial" panose="020B0604020202020204" pitchFamily="34" charset="0"/>
              <a:buChar char="•"/>
            </a:pPr>
            <a:r>
              <a:rPr lang="en-US" sz="3600" dirty="0" smtClean="0"/>
              <a:t>The CFAD is also used set </a:t>
            </a:r>
            <a:r>
              <a:rPr lang="en-US" sz="3600" dirty="0"/>
              <a:t>up AEBG funding disbursement to direct funded and fiscal agent </a:t>
            </a:r>
            <a:r>
              <a:rPr lang="en-US" sz="3600" dirty="0" smtClean="0"/>
              <a:t>consortia.</a:t>
            </a:r>
            <a:endParaRPr lang="en-US" sz="3600" dirty="0"/>
          </a:p>
          <a:p>
            <a:pPr algn="l"/>
            <a:r>
              <a:rPr lang="en-US" sz="3600" dirty="0" smtClean="0"/>
              <a:t/>
            </a:r>
            <a:br>
              <a:rPr lang="en-US" sz="3600" dirty="0" smtClean="0"/>
            </a:br>
            <a:endParaRPr lang="en-US" sz="3600" dirty="0" smtClean="0"/>
          </a:p>
          <a:p>
            <a:pPr lvl="1" algn="l"/>
            <a:endParaRPr lang="en-US" sz="4000" dirty="0"/>
          </a:p>
          <a:p>
            <a:pPr lvl="1" algn="l"/>
            <a:endParaRPr lang="en-US" sz="4000" dirty="0" smtClean="0"/>
          </a:p>
          <a:p>
            <a:pPr marL="685800" indent="-685800" algn="l">
              <a:buFont typeface="Arial" panose="020B0604020202020204" pitchFamily="34" charset="0"/>
              <a:buChar char="•"/>
            </a:pPr>
            <a:endParaRPr lang="en-US" sz="4000" dirty="0" smtClean="0"/>
          </a:p>
          <a:p>
            <a:pPr algn="l"/>
            <a:endParaRPr lang="en-US" sz="4800" dirty="0"/>
          </a:p>
        </p:txBody>
      </p:sp>
    </p:spTree>
    <p:extLst>
      <p:ext uri="{BB962C8B-B14F-4D97-AF65-F5344CB8AC3E}">
        <p14:creationId xmlns:p14="http://schemas.microsoft.com/office/powerpoint/2010/main" val="2325043694"/>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345" y="2934155"/>
            <a:ext cx="11996737" cy="2857045"/>
          </a:xfrm>
        </p:spPr>
        <p:txBody>
          <a:bodyPr/>
          <a:lstStyle/>
          <a:p>
            <a:r>
              <a:rPr lang="en-US" sz="6000" dirty="0" smtClean="0"/>
              <a:t>AEBG Allocation Amendments</a:t>
            </a:r>
            <a:endParaRPr lang="en-US" sz="6000" dirty="0"/>
          </a:p>
        </p:txBody>
      </p:sp>
      <p:sp>
        <p:nvSpPr>
          <p:cNvPr id="3" name="Content Placeholder 2"/>
          <p:cNvSpPr>
            <a:spLocks noGrp="1"/>
          </p:cNvSpPr>
          <p:nvPr>
            <p:ph sz="quarter" idx="11"/>
          </p:nvPr>
        </p:nvSpPr>
        <p:spPr>
          <a:xfrm>
            <a:off x="397565" y="2805830"/>
            <a:ext cx="11964298" cy="6009557"/>
          </a:xfrm>
        </p:spPr>
        <p:txBody>
          <a:bodyPr/>
          <a:lstStyle/>
          <a:p>
            <a:pPr algn="l"/>
            <a:r>
              <a:rPr lang="en-US" sz="3600" dirty="0" smtClean="0"/>
              <a:t/>
            </a:r>
            <a:br>
              <a:rPr lang="en-US" sz="3600" dirty="0" smtClean="0"/>
            </a:br>
            <a:endParaRPr lang="en-US" sz="3600" dirty="0" smtClean="0"/>
          </a:p>
          <a:p>
            <a:pPr lvl="1" algn="l"/>
            <a:endParaRPr lang="en-US" sz="4000" dirty="0"/>
          </a:p>
          <a:p>
            <a:pPr lvl="1" algn="l"/>
            <a:endParaRPr lang="en-US" sz="4000" dirty="0" smtClean="0"/>
          </a:p>
          <a:p>
            <a:pPr marL="685800" indent="-685800" algn="l">
              <a:buFont typeface="Arial" panose="020B0604020202020204" pitchFamily="34" charset="0"/>
              <a:buChar char="•"/>
            </a:pPr>
            <a:endParaRPr lang="en-US" sz="4000" dirty="0" smtClean="0"/>
          </a:p>
          <a:p>
            <a:pPr algn="l"/>
            <a:endParaRPr lang="en-US" sz="4800" dirty="0"/>
          </a:p>
        </p:txBody>
      </p:sp>
    </p:spTree>
    <p:extLst>
      <p:ext uri="{BB962C8B-B14F-4D97-AF65-F5344CB8AC3E}">
        <p14:creationId xmlns:p14="http://schemas.microsoft.com/office/powerpoint/2010/main" val="222435661"/>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824" y="1714955"/>
            <a:ext cx="11996737" cy="953089"/>
          </a:xfrm>
        </p:spPr>
        <p:txBody>
          <a:bodyPr/>
          <a:lstStyle/>
          <a:p>
            <a:r>
              <a:rPr lang="en-US" dirty="0" smtClean="0"/>
              <a:t>AEBG Allocation Amendments</a:t>
            </a:r>
            <a:endParaRPr lang="en-US" dirty="0"/>
          </a:p>
        </p:txBody>
      </p:sp>
      <p:sp>
        <p:nvSpPr>
          <p:cNvPr id="3" name="Content Placeholder 2"/>
          <p:cNvSpPr>
            <a:spLocks noGrp="1"/>
          </p:cNvSpPr>
          <p:nvPr>
            <p:ph sz="quarter" idx="11"/>
          </p:nvPr>
        </p:nvSpPr>
        <p:spPr>
          <a:xfrm>
            <a:off x="397565" y="2805830"/>
            <a:ext cx="11964298" cy="6009557"/>
          </a:xfrm>
        </p:spPr>
        <p:txBody>
          <a:bodyPr/>
          <a:lstStyle/>
          <a:p>
            <a:pPr marL="571500" indent="-571500" algn="l">
              <a:buFont typeface="Arial" panose="020B0604020202020204" pitchFamily="34" charset="0"/>
              <a:buChar char="•"/>
            </a:pPr>
            <a:r>
              <a:rPr lang="en-US" sz="4000" dirty="0" smtClean="0"/>
              <a:t>AEBG </a:t>
            </a:r>
            <a:r>
              <a:rPr lang="en-US" sz="4000" dirty="0"/>
              <a:t>member allocations can be amended after the CFAD is submitted, and consortia can adjust allocations throughout the year (with consent of its membership) based on member activities, carry over, regional needs, etc. </a:t>
            </a:r>
            <a:endParaRPr lang="en-US" sz="4000" dirty="0" smtClean="0"/>
          </a:p>
          <a:p>
            <a:pPr marL="571500" indent="-571500" algn="l">
              <a:buFont typeface="Arial" panose="020B0604020202020204" pitchFamily="34" charset="0"/>
              <a:buChar char="•"/>
            </a:pPr>
            <a:r>
              <a:rPr lang="en-US" sz="4000" dirty="0" smtClean="0"/>
              <a:t>These </a:t>
            </a:r>
            <a:r>
              <a:rPr lang="en-US" sz="4000" dirty="0"/>
              <a:t>adjustments do not impact or change the CFAD as that is a one-time, once-a-year process</a:t>
            </a:r>
            <a:r>
              <a:rPr lang="en-US" sz="4000" dirty="0" smtClean="0"/>
              <a:t>.</a:t>
            </a:r>
          </a:p>
          <a:p>
            <a:pPr marL="571500" indent="-571500" algn="l">
              <a:buFont typeface="Arial" panose="020B0604020202020204" pitchFamily="34" charset="0"/>
              <a:buChar char="•"/>
            </a:pPr>
            <a:r>
              <a:rPr lang="en-US" sz="4000" dirty="0" smtClean="0"/>
              <a:t>Also</a:t>
            </a:r>
            <a:r>
              <a:rPr lang="en-US" sz="4000" dirty="0"/>
              <a:t>, the adjustments do not affect the prior year allocations by </a:t>
            </a:r>
            <a:r>
              <a:rPr lang="en-US" sz="4000" dirty="0" smtClean="0"/>
              <a:t>member.</a:t>
            </a:r>
          </a:p>
          <a:p>
            <a:pPr algn="l"/>
            <a:r>
              <a:rPr lang="en-US" sz="3600" dirty="0" smtClean="0"/>
              <a:t/>
            </a:r>
            <a:br>
              <a:rPr lang="en-US" sz="3600" dirty="0" smtClean="0"/>
            </a:br>
            <a:endParaRPr lang="en-US" sz="3600" dirty="0" smtClean="0"/>
          </a:p>
          <a:p>
            <a:pPr lvl="1" algn="l"/>
            <a:endParaRPr lang="en-US" sz="4000" dirty="0"/>
          </a:p>
          <a:p>
            <a:pPr lvl="1" algn="l"/>
            <a:endParaRPr lang="en-US" sz="4000" dirty="0" smtClean="0"/>
          </a:p>
          <a:p>
            <a:pPr marL="685800" indent="-685800" algn="l">
              <a:buFont typeface="Arial" panose="020B0604020202020204" pitchFamily="34" charset="0"/>
              <a:buChar char="•"/>
            </a:pPr>
            <a:endParaRPr lang="en-US" sz="4000" dirty="0" smtClean="0"/>
          </a:p>
          <a:p>
            <a:pPr algn="l"/>
            <a:endParaRPr lang="en-US" sz="4800" dirty="0"/>
          </a:p>
        </p:txBody>
      </p:sp>
    </p:spTree>
    <p:extLst>
      <p:ext uri="{BB962C8B-B14F-4D97-AF65-F5344CB8AC3E}">
        <p14:creationId xmlns:p14="http://schemas.microsoft.com/office/powerpoint/2010/main" val="2035967101"/>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824" y="1714955"/>
            <a:ext cx="11996737" cy="953089"/>
          </a:xfrm>
        </p:spPr>
        <p:txBody>
          <a:bodyPr/>
          <a:lstStyle/>
          <a:p>
            <a:r>
              <a:rPr lang="en-US" dirty="0" smtClean="0"/>
              <a:t>AEBG Allocation Amendments (cont.)</a:t>
            </a:r>
            <a:endParaRPr lang="en-US" dirty="0"/>
          </a:p>
        </p:txBody>
      </p:sp>
      <p:sp>
        <p:nvSpPr>
          <p:cNvPr id="3" name="Content Placeholder 2"/>
          <p:cNvSpPr>
            <a:spLocks noGrp="1"/>
          </p:cNvSpPr>
          <p:nvPr>
            <p:ph sz="quarter" idx="11"/>
          </p:nvPr>
        </p:nvSpPr>
        <p:spPr>
          <a:xfrm>
            <a:off x="397565" y="2805830"/>
            <a:ext cx="11964298" cy="6009557"/>
          </a:xfrm>
        </p:spPr>
        <p:txBody>
          <a:bodyPr/>
          <a:lstStyle/>
          <a:p>
            <a:pPr marL="571500" indent="-571500" algn="l">
              <a:buFont typeface="Arial" panose="020B0604020202020204" pitchFamily="34" charset="0"/>
              <a:buChar char="•"/>
            </a:pPr>
            <a:r>
              <a:rPr lang="en-US" sz="4000" dirty="0" smtClean="0"/>
              <a:t>Direct </a:t>
            </a:r>
            <a:r>
              <a:rPr lang="en-US" sz="4000" dirty="0"/>
              <a:t>Funded: Keep in mind, if you are direct funded, it will be difficult to amend allocations for members during the August-June disbursement process from the State Controllers to County Offices to Member Districts.  </a:t>
            </a:r>
            <a:endParaRPr lang="en-US" sz="4000" dirty="0" smtClean="0"/>
          </a:p>
          <a:p>
            <a:pPr marL="571500" indent="-571500" algn="l">
              <a:buFont typeface="Arial" panose="020B0604020202020204" pitchFamily="34" charset="0"/>
              <a:buChar char="•"/>
            </a:pPr>
            <a:r>
              <a:rPr lang="en-US" sz="4000" dirty="0" smtClean="0"/>
              <a:t>The </a:t>
            </a:r>
            <a:r>
              <a:rPr lang="en-US" sz="4000" dirty="0"/>
              <a:t>members would have the transfer funds to other members as the State will not alter the disbursement schedules once the May 2nd CFAD is submitted.</a:t>
            </a:r>
            <a:endParaRPr lang="en-US" sz="4000" dirty="0" smtClean="0"/>
          </a:p>
          <a:p>
            <a:pPr marL="571500" indent="-571500" algn="l">
              <a:buFont typeface="Arial" panose="020B0604020202020204" pitchFamily="34" charset="0"/>
              <a:buChar char="•"/>
            </a:pPr>
            <a:endParaRPr lang="en-US" sz="4000" dirty="0" smtClean="0"/>
          </a:p>
          <a:p>
            <a:pPr algn="l"/>
            <a:r>
              <a:rPr lang="en-US" sz="3600" dirty="0" smtClean="0"/>
              <a:t/>
            </a:r>
            <a:br>
              <a:rPr lang="en-US" sz="3600" dirty="0" smtClean="0"/>
            </a:br>
            <a:endParaRPr lang="en-US" sz="3600" dirty="0" smtClean="0"/>
          </a:p>
          <a:p>
            <a:pPr lvl="1" algn="l"/>
            <a:endParaRPr lang="en-US" sz="4000" dirty="0"/>
          </a:p>
          <a:p>
            <a:pPr lvl="1" algn="l"/>
            <a:endParaRPr lang="en-US" sz="4000" dirty="0" smtClean="0"/>
          </a:p>
          <a:p>
            <a:pPr marL="685800" indent="-685800" algn="l">
              <a:buFont typeface="Arial" panose="020B0604020202020204" pitchFamily="34" charset="0"/>
              <a:buChar char="•"/>
            </a:pPr>
            <a:endParaRPr lang="en-US" sz="4000" dirty="0" smtClean="0"/>
          </a:p>
          <a:p>
            <a:pPr algn="l"/>
            <a:endParaRPr lang="en-US" sz="4800" dirty="0"/>
          </a:p>
        </p:txBody>
      </p:sp>
    </p:spTree>
    <p:extLst>
      <p:ext uri="{BB962C8B-B14F-4D97-AF65-F5344CB8AC3E}">
        <p14:creationId xmlns:p14="http://schemas.microsoft.com/office/powerpoint/2010/main" val="3936337030"/>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0"/>
          </p:nvPr>
        </p:nvSpPr>
        <p:spPr>
          <a:xfrm>
            <a:off x="390874" y="1765059"/>
            <a:ext cx="11996737" cy="652464"/>
          </a:xfrm>
        </p:spPr>
        <p:txBody>
          <a:bodyPr/>
          <a:lstStyle/>
          <a:p>
            <a:r>
              <a:rPr lang="en-US" sz="4000" dirty="0" smtClean="0"/>
              <a:t>Coming Soon: Allocation Amendments</a:t>
            </a:r>
          </a:p>
          <a:p>
            <a:r>
              <a:rPr lang="en-US" sz="4000" dirty="0" smtClean="0"/>
              <a:t> </a:t>
            </a:r>
          </a:p>
        </p:txBody>
      </p:sp>
      <p:pic>
        <p:nvPicPr>
          <p:cNvPr id="3" name="Picture 2"/>
          <p:cNvPicPr>
            <a:picLocks noChangeAspect="1"/>
          </p:cNvPicPr>
          <p:nvPr/>
        </p:nvPicPr>
        <p:blipFill>
          <a:blip r:embed="rId2"/>
          <a:stretch>
            <a:fillRect/>
          </a:stretch>
        </p:blipFill>
        <p:spPr>
          <a:xfrm>
            <a:off x="78910" y="2552700"/>
            <a:ext cx="12811590" cy="6311900"/>
          </a:xfrm>
          <a:prstGeom prst="rect">
            <a:avLst/>
          </a:prstGeom>
        </p:spPr>
      </p:pic>
    </p:spTree>
    <p:extLst>
      <p:ext uri="{BB962C8B-B14F-4D97-AF65-F5344CB8AC3E}">
        <p14:creationId xmlns:p14="http://schemas.microsoft.com/office/powerpoint/2010/main" val="2288419693"/>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0"/>
          </p:nvPr>
        </p:nvSpPr>
        <p:spPr>
          <a:xfrm>
            <a:off x="390874" y="1765059"/>
            <a:ext cx="11996737" cy="652464"/>
          </a:xfrm>
        </p:spPr>
        <p:txBody>
          <a:bodyPr/>
          <a:lstStyle/>
          <a:p>
            <a:r>
              <a:rPr lang="en-US" sz="4000" dirty="0" smtClean="0"/>
              <a:t>Coming Soon: Allocation Amendments</a:t>
            </a:r>
          </a:p>
          <a:p>
            <a:r>
              <a:rPr lang="en-US" sz="4000" dirty="0" smtClean="0"/>
              <a:t> </a:t>
            </a:r>
          </a:p>
        </p:txBody>
      </p:sp>
      <p:pic>
        <p:nvPicPr>
          <p:cNvPr id="4" name="Picture 3"/>
          <p:cNvPicPr>
            <a:picLocks noChangeAspect="1"/>
          </p:cNvPicPr>
          <p:nvPr/>
        </p:nvPicPr>
        <p:blipFill>
          <a:blip r:embed="rId2"/>
          <a:stretch>
            <a:fillRect/>
          </a:stretch>
        </p:blipFill>
        <p:spPr>
          <a:xfrm>
            <a:off x="168654" y="3002398"/>
            <a:ext cx="12720628" cy="5490249"/>
          </a:xfrm>
          <a:prstGeom prst="rect">
            <a:avLst/>
          </a:prstGeom>
        </p:spPr>
      </p:pic>
    </p:spTree>
    <p:extLst>
      <p:ext uri="{BB962C8B-B14F-4D97-AF65-F5344CB8AC3E}">
        <p14:creationId xmlns:p14="http://schemas.microsoft.com/office/powerpoint/2010/main" val="1505228643"/>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7565" y="3185947"/>
            <a:ext cx="11996737" cy="2181183"/>
          </a:xfrm>
        </p:spPr>
        <p:txBody>
          <a:bodyPr/>
          <a:lstStyle/>
          <a:p>
            <a:r>
              <a:rPr lang="en-US" sz="5400" dirty="0" smtClean="0"/>
              <a:t>NOVA AEBG Expense Reporting</a:t>
            </a:r>
          </a:p>
          <a:p>
            <a:r>
              <a:rPr lang="en-US" sz="5400" dirty="0" smtClean="0"/>
              <a:t>Preview</a:t>
            </a:r>
            <a:endParaRPr lang="en-US" sz="5400" dirty="0"/>
          </a:p>
        </p:txBody>
      </p:sp>
      <p:sp>
        <p:nvSpPr>
          <p:cNvPr id="3" name="Content Placeholder 2"/>
          <p:cNvSpPr>
            <a:spLocks noGrp="1"/>
          </p:cNvSpPr>
          <p:nvPr>
            <p:ph sz="quarter" idx="11"/>
          </p:nvPr>
        </p:nvSpPr>
        <p:spPr>
          <a:xfrm>
            <a:off x="3578087" y="7010400"/>
            <a:ext cx="9170504" cy="1804988"/>
          </a:xfrm>
        </p:spPr>
        <p:txBody>
          <a:bodyPr/>
          <a:lstStyle/>
          <a:p>
            <a:pPr marL="685800" indent="-685800" algn="l">
              <a:buFont typeface="Arial" panose="020B0604020202020204" pitchFamily="34" charset="0"/>
              <a:buChar char="•"/>
            </a:pPr>
            <a:endParaRPr lang="en-US" sz="4000" dirty="0" smtClean="0"/>
          </a:p>
          <a:p>
            <a:pPr algn="l"/>
            <a:endParaRPr lang="en-US" sz="4800" dirty="0" smtClean="0"/>
          </a:p>
          <a:p>
            <a:pPr algn="l"/>
            <a:endParaRPr lang="en-US" sz="4800" dirty="0"/>
          </a:p>
        </p:txBody>
      </p:sp>
    </p:spTree>
    <p:extLst>
      <p:ext uri="{BB962C8B-B14F-4D97-AF65-F5344CB8AC3E}">
        <p14:creationId xmlns:p14="http://schemas.microsoft.com/office/powerpoint/2010/main" val="3697423765"/>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824" y="1714955"/>
            <a:ext cx="11996737" cy="1054749"/>
          </a:xfrm>
        </p:spPr>
        <p:txBody>
          <a:bodyPr/>
          <a:lstStyle/>
          <a:p>
            <a:r>
              <a:rPr lang="en-US" dirty="0" smtClean="0"/>
              <a:t>NOVA Due Dates-  2018</a:t>
            </a:r>
            <a:endParaRPr lang="en-US" dirty="0"/>
          </a:p>
        </p:txBody>
      </p:sp>
      <p:sp>
        <p:nvSpPr>
          <p:cNvPr id="3" name="Content Placeholder 2"/>
          <p:cNvSpPr>
            <a:spLocks noGrp="1"/>
          </p:cNvSpPr>
          <p:nvPr>
            <p:ph sz="quarter" idx="11"/>
          </p:nvPr>
        </p:nvSpPr>
        <p:spPr>
          <a:xfrm>
            <a:off x="397565" y="2769704"/>
            <a:ext cx="12351026" cy="6045684"/>
          </a:xfrm>
        </p:spPr>
        <p:txBody>
          <a:bodyPr/>
          <a:lstStyle/>
          <a:p>
            <a:pPr marL="685800" indent="-685800" algn="l">
              <a:buFont typeface="Arial" panose="020B0604020202020204" pitchFamily="34" charset="0"/>
              <a:buChar char="•"/>
            </a:pPr>
            <a:r>
              <a:rPr lang="en-US" sz="4000" dirty="0" smtClean="0"/>
              <a:t>June 1</a:t>
            </a:r>
            <a:r>
              <a:rPr lang="en-US" sz="4000" baseline="30000" dirty="0" smtClean="0"/>
              <a:t>st</a:t>
            </a:r>
            <a:r>
              <a:rPr lang="en-US" sz="4000" dirty="0" smtClean="0"/>
              <a:t> - Member expenses reports &amp; budget changes due – Q1, Q2, &amp; Q3.</a:t>
            </a:r>
          </a:p>
          <a:p>
            <a:pPr marL="685800" indent="-685800" algn="l">
              <a:buFont typeface="Arial" panose="020B0604020202020204" pitchFamily="34" charset="0"/>
              <a:buChar char="•"/>
            </a:pPr>
            <a:r>
              <a:rPr lang="en-US" sz="4000" dirty="0" smtClean="0"/>
              <a:t>August 15</a:t>
            </a:r>
            <a:r>
              <a:rPr lang="en-US" sz="4000" baseline="30000" dirty="0" smtClean="0"/>
              <a:t>th</a:t>
            </a:r>
            <a:r>
              <a:rPr lang="en-US" sz="4000" dirty="0" smtClean="0"/>
              <a:t> - 18-19 Annual plans due in NOVA.</a:t>
            </a:r>
          </a:p>
          <a:p>
            <a:pPr marL="685800" indent="-685800" algn="l">
              <a:buFont typeface="Arial" panose="020B0604020202020204" pitchFamily="34" charset="0"/>
              <a:buChar char="•"/>
            </a:pPr>
            <a:r>
              <a:rPr lang="en-US" sz="4000" dirty="0" smtClean="0"/>
              <a:t>September 1</a:t>
            </a:r>
            <a:r>
              <a:rPr lang="en-US" sz="4000" baseline="30000" dirty="0" smtClean="0"/>
              <a:t>st</a:t>
            </a:r>
            <a:r>
              <a:rPr lang="en-US" sz="4000" dirty="0" smtClean="0"/>
              <a:t> - Member end of the year Financial Reports due. (Consortium certification by 9/30)</a:t>
            </a:r>
          </a:p>
          <a:p>
            <a:pPr marL="685800" indent="-685800" algn="l">
              <a:buFont typeface="Arial" panose="020B0604020202020204" pitchFamily="34" charset="0"/>
              <a:buChar char="•"/>
            </a:pPr>
            <a:r>
              <a:rPr lang="en-US" sz="4000" dirty="0" smtClean="0"/>
              <a:t>September 30</a:t>
            </a:r>
            <a:r>
              <a:rPr lang="en-US" sz="4000" baseline="30000" dirty="0" smtClean="0"/>
              <a:t>th</a:t>
            </a:r>
            <a:r>
              <a:rPr lang="en-US" sz="4000" dirty="0" smtClean="0"/>
              <a:t> - 18-19 Member work plans &amp; budgets due. (Consortium certification by 10/31)</a:t>
            </a:r>
          </a:p>
          <a:p>
            <a:pPr marL="685800" indent="-685800" algn="l">
              <a:buFont typeface="Arial" panose="020B0604020202020204" pitchFamily="34" charset="0"/>
              <a:buChar char="•"/>
            </a:pPr>
            <a:r>
              <a:rPr lang="en-US" sz="4000" dirty="0" smtClean="0"/>
              <a:t>December 1</a:t>
            </a:r>
            <a:r>
              <a:rPr lang="en-US" sz="4000" baseline="30000" dirty="0" smtClean="0"/>
              <a:t>st</a:t>
            </a:r>
            <a:r>
              <a:rPr lang="en-US" sz="4000" dirty="0" smtClean="0"/>
              <a:t> – Q1 (18-19) expenses due by member (Consortium certification by 12/31).</a:t>
            </a:r>
          </a:p>
          <a:p>
            <a:pPr marL="685800" indent="-685800" algn="l">
              <a:buFont typeface="Arial" panose="020B0604020202020204" pitchFamily="34" charset="0"/>
              <a:buChar char="•"/>
            </a:pPr>
            <a:endParaRPr lang="en-US" sz="4000" dirty="0" smtClean="0"/>
          </a:p>
          <a:p>
            <a:pPr algn="l"/>
            <a:endParaRPr lang="en-US" sz="4800" dirty="0"/>
          </a:p>
        </p:txBody>
      </p:sp>
    </p:spTree>
    <p:extLst>
      <p:ext uri="{BB962C8B-B14F-4D97-AF65-F5344CB8AC3E}">
        <p14:creationId xmlns:p14="http://schemas.microsoft.com/office/powerpoint/2010/main" val="2008183092"/>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824" y="1714955"/>
            <a:ext cx="11996737" cy="1054749"/>
          </a:xfrm>
        </p:spPr>
        <p:txBody>
          <a:bodyPr/>
          <a:lstStyle/>
          <a:p>
            <a:r>
              <a:rPr lang="en-US" dirty="0" smtClean="0"/>
              <a:t>NOVA Expense Reporting</a:t>
            </a:r>
            <a:endParaRPr lang="en-US" dirty="0"/>
          </a:p>
        </p:txBody>
      </p:sp>
      <p:sp>
        <p:nvSpPr>
          <p:cNvPr id="3" name="Content Placeholder 2"/>
          <p:cNvSpPr>
            <a:spLocks noGrp="1"/>
          </p:cNvSpPr>
          <p:nvPr>
            <p:ph sz="quarter" idx="11"/>
          </p:nvPr>
        </p:nvSpPr>
        <p:spPr>
          <a:xfrm>
            <a:off x="397565" y="2918564"/>
            <a:ext cx="12351026" cy="6087650"/>
          </a:xfrm>
        </p:spPr>
        <p:txBody>
          <a:bodyPr/>
          <a:lstStyle/>
          <a:p>
            <a:pPr marL="685800" indent="-685800" algn="l">
              <a:buFont typeface="Arial" panose="020B0604020202020204" pitchFamily="34" charset="0"/>
              <a:buChar char="•"/>
            </a:pPr>
            <a:r>
              <a:rPr lang="en-US" sz="3600" dirty="0" smtClean="0"/>
              <a:t>Currently working on programming. Dates are sill subject to change.</a:t>
            </a:r>
          </a:p>
          <a:p>
            <a:pPr marL="685800" indent="-685800" algn="l">
              <a:buFont typeface="Arial" panose="020B0604020202020204" pitchFamily="34" charset="0"/>
              <a:buChar char="•"/>
            </a:pPr>
            <a:r>
              <a:rPr lang="en-US" sz="3600" dirty="0" smtClean="0"/>
              <a:t>Member expenses reports &amp; budget changes – Q1, Q2, &amp; Q3 – all due by June 1</a:t>
            </a:r>
            <a:r>
              <a:rPr lang="en-US" sz="3600" baseline="30000" dirty="0" smtClean="0"/>
              <a:t>st</a:t>
            </a:r>
            <a:r>
              <a:rPr lang="en-US" sz="3600" dirty="0" smtClean="0"/>
              <a:t> .</a:t>
            </a:r>
          </a:p>
          <a:p>
            <a:pPr marL="685800" indent="-685800" algn="l">
              <a:buFont typeface="Arial" panose="020B0604020202020204" pitchFamily="34" charset="0"/>
              <a:buChar char="•"/>
            </a:pPr>
            <a:r>
              <a:rPr lang="en-US" sz="3600" dirty="0" smtClean="0"/>
              <a:t>Consortium will approve by June 30</a:t>
            </a:r>
            <a:r>
              <a:rPr lang="en-US" sz="3600" baseline="30000" dirty="0" smtClean="0"/>
              <a:t>th</a:t>
            </a:r>
            <a:r>
              <a:rPr lang="en-US" sz="3600" dirty="0" smtClean="0"/>
              <a:t>.</a:t>
            </a:r>
          </a:p>
          <a:p>
            <a:pPr marL="685800" indent="-685800" algn="l">
              <a:buFont typeface="Arial" panose="020B0604020202020204" pitchFamily="34" charset="0"/>
              <a:buChar char="•"/>
            </a:pPr>
            <a:r>
              <a:rPr lang="en-US" sz="3600" dirty="0" smtClean="0"/>
              <a:t>Members can make budget changes during the expense reporting process (15% threshold).</a:t>
            </a:r>
          </a:p>
          <a:p>
            <a:pPr marL="685800" indent="-685800" algn="l">
              <a:buFont typeface="Arial" panose="020B0604020202020204" pitchFamily="34" charset="0"/>
              <a:buChar char="•"/>
            </a:pPr>
            <a:r>
              <a:rPr lang="en-US" sz="3600" dirty="0" smtClean="0"/>
              <a:t>Targets – 60% of 16-17 carry-over and 17-18 new funds must be spent by Q4.</a:t>
            </a:r>
          </a:p>
          <a:p>
            <a:pPr marL="685800" indent="-685800" algn="l">
              <a:buFont typeface="Arial" panose="020B0604020202020204" pitchFamily="34" charset="0"/>
              <a:buChar char="•"/>
            </a:pPr>
            <a:r>
              <a:rPr lang="en-US" sz="3600" dirty="0" smtClean="0"/>
              <a:t>Failure to meet targets will result in a corrective action plan.</a:t>
            </a:r>
          </a:p>
          <a:p>
            <a:pPr marL="685800" indent="-685800" algn="l">
              <a:buFont typeface="Arial" panose="020B0604020202020204" pitchFamily="34" charset="0"/>
              <a:buChar char="•"/>
            </a:pPr>
            <a:endParaRPr lang="en-US" sz="4000" dirty="0" smtClean="0"/>
          </a:p>
          <a:p>
            <a:pPr algn="l"/>
            <a:endParaRPr lang="en-US" sz="4800" dirty="0"/>
          </a:p>
        </p:txBody>
      </p:sp>
    </p:spTree>
    <p:extLst>
      <p:ext uri="{BB962C8B-B14F-4D97-AF65-F5344CB8AC3E}">
        <p14:creationId xmlns:p14="http://schemas.microsoft.com/office/powerpoint/2010/main" val="342878522"/>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0"/>
          </p:nvPr>
        </p:nvSpPr>
        <p:spPr>
          <a:xfrm>
            <a:off x="390874" y="1765059"/>
            <a:ext cx="11996737" cy="652464"/>
          </a:xfrm>
        </p:spPr>
        <p:txBody>
          <a:bodyPr/>
          <a:lstStyle/>
          <a:p>
            <a:r>
              <a:rPr lang="en-US" sz="4000" dirty="0" smtClean="0"/>
              <a:t>Coming Soon: Budget Revisions</a:t>
            </a:r>
          </a:p>
          <a:p>
            <a:r>
              <a:rPr lang="en-US" sz="4000" dirty="0" smtClean="0"/>
              <a:t> </a:t>
            </a:r>
          </a:p>
        </p:txBody>
      </p:sp>
      <p:pic>
        <p:nvPicPr>
          <p:cNvPr id="2" name="Picture 1"/>
          <p:cNvPicPr>
            <a:picLocks noChangeAspect="1"/>
          </p:cNvPicPr>
          <p:nvPr/>
        </p:nvPicPr>
        <p:blipFill>
          <a:blip r:embed="rId2"/>
          <a:stretch>
            <a:fillRect/>
          </a:stretch>
        </p:blipFill>
        <p:spPr>
          <a:xfrm>
            <a:off x="127000" y="2578100"/>
            <a:ext cx="12763500" cy="6174295"/>
          </a:xfrm>
          <a:prstGeom prst="rect">
            <a:avLst/>
          </a:prstGeom>
        </p:spPr>
      </p:pic>
    </p:spTree>
    <p:extLst>
      <p:ext uri="{BB962C8B-B14F-4D97-AF65-F5344CB8AC3E}">
        <p14:creationId xmlns:p14="http://schemas.microsoft.com/office/powerpoint/2010/main" val="531839835"/>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0"/>
          </p:nvPr>
        </p:nvSpPr>
        <p:spPr>
          <a:xfrm>
            <a:off x="390874" y="1765059"/>
            <a:ext cx="11996737" cy="652464"/>
          </a:xfrm>
        </p:spPr>
        <p:txBody>
          <a:bodyPr/>
          <a:lstStyle/>
          <a:p>
            <a:r>
              <a:rPr lang="en-US" sz="4000" dirty="0" smtClean="0"/>
              <a:t>Coming Soon: Budget Revisions</a:t>
            </a:r>
          </a:p>
          <a:p>
            <a:r>
              <a:rPr lang="en-US" sz="4000" dirty="0" smtClean="0"/>
              <a:t> </a:t>
            </a:r>
          </a:p>
        </p:txBody>
      </p:sp>
      <p:pic>
        <p:nvPicPr>
          <p:cNvPr id="3" name="Picture 2"/>
          <p:cNvPicPr>
            <a:picLocks noChangeAspect="1"/>
          </p:cNvPicPr>
          <p:nvPr/>
        </p:nvPicPr>
        <p:blipFill>
          <a:blip r:embed="rId2"/>
          <a:stretch>
            <a:fillRect/>
          </a:stretch>
        </p:blipFill>
        <p:spPr>
          <a:xfrm>
            <a:off x="96818" y="2417523"/>
            <a:ext cx="12793686" cy="6526061"/>
          </a:xfrm>
          <a:prstGeom prst="rect">
            <a:avLst/>
          </a:prstGeom>
        </p:spPr>
      </p:pic>
    </p:spTree>
    <p:extLst>
      <p:ext uri="{BB962C8B-B14F-4D97-AF65-F5344CB8AC3E}">
        <p14:creationId xmlns:p14="http://schemas.microsoft.com/office/powerpoint/2010/main" val="2510498543"/>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824" y="1714955"/>
            <a:ext cx="11996737" cy="953089"/>
          </a:xfrm>
        </p:spPr>
        <p:txBody>
          <a:bodyPr/>
          <a:lstStyle/>
          <a:p>
            <a:r>
              <a:rPr lang="en-US" dirty="0" smtClean="0"/>
              <a:t>CFAD Timeline</a:t>
            </a:r>
          </a:p>
          <a:p>
            <a:endParaRPr lang="en-US" dirty="0"/>
          </a:p>
        </p:txBody>
      </p:sp>
      <p:sp>
        <p:nvSpPr>
          <p:cNvPr id="3" name="Content Placeholder 2"/>
          <p:cNvSpPr>
            <a:spLocks noGrp="1"/>
          </p:cNvSpPr>
          <p:nvPr>
            <p:ph sz="quarter" idx="11"/>
          </p:nvPr>
        </p:nvSpPr>
        <p:spPr>
          <a:xfrm>
            <a:off x="397564" y="2555310"/>
            <a:ext cx="12353932" cy="6475956"/>
          </a:xfrm>
        </p:spPr>
        <p:txBody>
          <a:bodyPr/>
          <a:lstStyle/>
          <a:p>
            <a:pPr marL="685800" indent="-685800" algn="l">
              <a:buFont typeface="Arial" panose="020B0604020202020204" pitchFamily="34" charset="0"/>
              <a:buChar char="•"/>
            </a:pPr>
            <a:r>
              <a:rPr lang="en-US" sz="3800" dirty="0" smtClean="0"/>
              <a:t>Review preliminary allocation amounts for 18-19 (totals).</a:t>
            </a:r>
          </a:p>
          <a:p>
            <a:pPr marL="685800" indent="-685800" algn="l">
              <a:buFont typeface="Arial" panose="020B0604020202020204" pitchFamily="34" charset="0"/>
              <a:buChar char="•"/>
            </a:pPr>
            <a:r>
              <a:rPr lang="en-US" sz="3800" dirty="0" smtClean="0"/>
              <a:t>Set up public meetings for discussion of allocating funds.</a:t>
            </a:r>
          </a:p>
          <a:p>
            <a:pPr marL="685800" indent="-685800" algn="l">
              <a:buFont typeface="Arial" panose="020B0604020202020204" pitchFamily="34" charset="0"/>
              <a:buChar char="•"/>
            </a:pPr>
            <a:r>
              <a:rPr lang="en-US" sz="3800" dirty="0" smtClean="0"/>
              <a:t>Get on the agenda </a:t>
            </a:r>
            <a:r>
              <a:rPr lang="en-US" sz="4000" dirty="0" smtClean="0"/>
              <a:t>for</a:t>
            </a:r>
            <a:r>
              <a:rPr lang="en-US" sz="3800" dirty="0" smtClean="0"/>
              <a:t> any local board approval.</a:t>
            </a:r>
          </a:p>
          <a:p>
            <a:pPr marL="685800" indent="-685800" algn="l">
              <a:buFont typeface="Arial" panose="020B0604020202020204" pitchFamily="34" charset="0"/>
              <a:buChar char="•"/>
            </a:pPr>
            <a:r>
              <a:rPr lang="en-US" sz="3800" dirty="0" smtClean="0"/>
              <a:t>Give yourself plenty of time for members to certify the CFAD in NOVA.</a:t>
            </a:r>
          </a:p>
          <a:p>
            <a:pPr marL="685800" indent="-685800" algn="l">
              <a:buFont typeface="Arial" panose="020B0604020202020204" pitchFamily="34" charset="0"/>
              <a:buChar char="•"/>
            </a:pPr>
            <a:r>
              <a:rPr lang="en-US" sz="3800" dirty="0" smtClean="0"/>
              <a:t>Get this all done by May 2, 2018.</a:t>
            </a:r>
          </a:p>
          <a:p>
            <a:pPr marL="685800" indent="-685800" algn="l">
              <a:buFont typeface="Arial" panose="020B0604020202020204" pitchFamily="34" charset="0"/>
              <a:buChar char="•"/>
            </a:pPr>
            <a:r>
              <a:rPr lang="en-US" sz="3800" dirty="0" smtClean="0"/>
              <a:t>Failure to have CFAD certified by May 2, 2018 – will force the state to use prior year allocation percentages.</a:t>
            </a:r>
          </a:p>
          <a:p>
            <a:pPr marL="685800" indent="-685800" algn="l">
              <a:buFont typeface="Arial" panose="020B0604020202020204" pitchFamily="34" charset="0"/>
              <a:buChar char="•"/>
            </a:pPr>
            <a:endParaRPr lang="en-US" sz="4000" dirty="0" smtClean="0"/>
          </a:p>
          <a:p>
            <a:pPr algn="l"/>
            <a:endParaRPr lang="en-US" sz="4800" dirty="0"/>
          </a:p>
        </p:txBody>
      </p:sp>
    </p:spTree>
    <p:extLst>
      <p:ext uri="{BB962C8B-B14F-4D97-AF65-F5344CB8AC3E}">
        <p14:creationId xmlns:p14="http://schemas.microsoft.com/office/powerpoint/2010/main" val="820468972"/>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0"/>
          </p:nvPr>
        </p:nvSpPr>
        <p:spPr>
          <a:xfrm>
            <a:off x="390874" y="1765059"/>
            <a:ext cx="11996737" cy="652464"/>
          </a:xfrm>
        </p:spPr>
        <p:txBody>
          <a:bodyPr/>
          <a:lstStyle/>
          <a:p>
            <a:r>
              <a:rPr lang="en-US" sz="4000" dirty="0" smtClean="0"/>
              <a:t>Coming Soon: Budget Revisions</a:t>
            </a:r>
          </a:p>
          <a:p>
            <a:r>
              <a:rPr lang="en-US" sz="4000" dirty="0" smtClean="0"/>
              <a:t> </a:t>
            </a:r>
          </a:p>
        </p:txBody>
      </p:sp>
      <p:pic>
        <p:nvPicPr>
          <p:cNvPr id="2" name="Picture 1"/>
          <p:cNvPicPr>
            <a:picLocks noChangeAspect="1"/>
          </p:cNvPicPr>
          <p:nvPr/>
        </p:nvPicPr>
        <p:blipFill>
          <a:blip r:embed="rId2"/>
          <a:stretch>
            <a:fillRect/>
          </a:stretch>
        </p:blipFill>
        <p:spPr>
          <a:xfrm>
            <a:off x="127000" y="2417524"/>
            <a:ext cx="12738100" cy="6497876"/>
          </a:xfrm>
          <a:prstGeom prst="rect">
            <a:avLst/>
          </a:prstGeom>
        </p:spPr>
      </p:pic>
    </p:spTree>
    <p:extLst>
      <p:ext uri="{BB962C8B-B14F-4D97-AF65-F5344CB8AC3E}">
        <p14:creationId xmlns:p14="http://schemas.microsoft.com/office/powerpoint/2010/main" val="3194172160"/>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824" y="1714955"/>
            <a:ext cx="11996737" cy="1054749"/>
          </a:xfrm>
        </p:spPr>
        <p:txBody>
          <a:bodyPr/>
          <a:lstStyle/>
          <a:p>
            <a:r>
              <a:rPr lang="en-US" dirty="0" smtClean="0"/>
              <a:t>NOVA End of the Year Financial Report</a:t>
            </a:r>
            <a:endParaRPr lang="en-US" dirty="0"/>
          </a:p>
        </p:txBody>
      </p:sp>
      <p:sp>
        <p:nvSpPr>
          <p:cNvPr id="3" name="Content Placeholder 2"/>
          <p:cNvSpPr>
            <a:spLocks noGrp="1"/>
          </p:cNvSpPr>
          <p:nvPr>
            <p:ph sz="quarter" idx="11"/>
          </p:nvPr>
        </p:nvSpPr>
        <p:spPr>
          <a:xfrm>
            <a:off x="397565" y="2918564"/>
            <a:ext cx="12351026" cy="6087650"/>
          </a:xfrm>
        </p:spPr>
        <p:txBody>
          <a:bodyPr/>
          <a:lstStyle/>
          <a:p>
            <a:pPr marL="685800" indent="-685800" algn="l">
              <a:buFont typeface="Arial" panose="020B0604020202020204" pitchFamily="34" charset="0"/>
              <a:buChar char="•"/>
            </a:pPr>
            <a:r>
              <a:rPr lang="en-US" sz="3600" dirty="0" smtClean="0"/>
              <a:t>Expenses </a:t>
            </a:r>
            <a:r>
              <a:rPr lang="en-US" sz="3600" dirty="0"/>
              <a:t>by program area for 17-18 (estimated)</a:t>
            </a:r>
          </a:p>
          <a:p>
            <a:pPr marL="685800" indent="-685800" algn="l">
              <a:buFont typeface="Arial" panose="020B0604020202020204" pitchFamily="34" charset="0"/>
              <a:buChar char="•"/>
            </a:pPr>
            <a:r>
              <a:rPr lang="en-US" sz="3600" dirty="0" smtClean="0"/>
              <a:t>Leveraged </a:t>
            </a:r>
            <a:r>
              <a:rPr lang="en-US" sz="3600" dirty="0"/>
              <a:t>resources and fees charged for 17-18</a:t>
            </a:r>
          </a:p>
          <a:p>
            <a:pPr marL="685800" indent="-685800" algn="l">
              <a:buFont typeface="Arial" panose="020B0604020202020204" pitchFamily="34" charset="0"/>
              <a:buChar char="•"/>
            </a:pPr>
            <a:r>
              <a:rPr lang="en-US" sz="3600" dirty="0" smtClean="0"/>
              <a:t>Consortium </a:t>
            </a:r>
            <a:r>
              <a:rPr lang="en-US" sz="3600" dirty="0"/>
              <a:t>level budget, expenses (program &amp; admin/indirect), what activities the consortium performed, what members contributed to the consortium budget.</a:t>
            </a:r>
          </a:p>
          <a:p>
            <a:pPr marL="685800" indent="-685800" algn="l">
              <a:buFont typeface="Arial" panose="020B0604020202020204" pitchFamily="34" charset="0"/>
              <a:buChar char="•"/>
            </a:pPr>
            <a:r>
              <a:rPr lang="en-US" sz="3600" dirty="0" smtClean="0"/>
              <a:t>Q4 </a:t>
            </a:r>
            <a:r>
              <a:rPr lang="en-US" sz="3600" dirty="0"/>
              <a:t>and final expenses for the program year</a:t>
            </a:r>
          </a:p>
          <a:p>
            <a:pPr marL="685800" indent="-685800" algn="l">
              <a:buFont typeface="Arial" panose="020B0604020202020204" pitchFamily="34" charset="0"/>
              <a:buChar char="•"/>
            </a:pPr>
            <a:r>
              <a:rPr lang="en-US" sz="3600" dirty="0" smtClean="0"/>
              <a:t>Carry </a:t>
            </a:r>
            <a:r>
              <a:rPr lang="en-US" sz="3600" dirty="0"/>
              <a:t>over funds from 17-18 into 18-19</a:t>
            </a:r>
          </a:p>
          <a:p>
            <a:pPr marL="685800" indent="-685800" algn="l">
              <a:buFont typeface="Arial" panose="020B0604020202020204" pitchFamily="34" charset="0"/>
              <a:buChar char="•"/>
            </a:pPr>
            <a:r>
              <a:rPr lang="en-US" sz="3600" dirty="0" smtClean="0"/>
              <a:t>Corrective </a:t>
            </a:r>
            <a:r>
              <a:rPr lang="en-US" sz="3600" dirty="0"/>
              <a:t>action plan for not meeting 60% target spending of carry-over &amp; current year funds</a:t>
            </a:r>
          </a:p>
          <a:p>
            <a:pPr marL="685800" indent="-685800" algn="l">
              <a:buFont typeface="Arial" panose="020B0604020202020204" pitchFamily="34" charset="0"/>
              <a:buChar char="•"/>
            </a:pPr>
            <a:endParaRPr lang="en-US" sz="3600" dirty="0" smtClean="0"/>
          </a:p>
          <a:p>
            <a:pPr marL="685800" indent="-685800" algn="l">
              <a:buFont typeface="Arial" panose="020B0604020202020204" pitchFamily="34" charset="0"/>
              <a:buChar char="•"/>
            </a:pPr>
            <a:endParaRPr lang="en-US" sz="4000" dirty="0" smtClean="0"/>
          </a:p>
          <a:p>
            <a:pPr algn="l"/>
            <a:endParaRPr lang="en-US" sz="4800" dirty="0"/>
          </a:p>
        </p:txBody>
      </p:sp>
    </p:spTree>
    <p:extLst>
      <p:ext uri="{BB962C8B-B14F-4D97-AF65-F5344CB8AC3E}">
        <p14:creationId xmlns:p14="http://schemas.microsoft.com/office/powerpoint/2010/main" val="4195894437"/>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l"/>
            <a:r>
              <a:rPr lang="en-US" sz="4400" u="sng" dirty="0" smtClean="0">
                <a:solidFill>
                  <a:schemeClr val="accent5"/>
                </a:solidFill>
              </a:rPr>
              <a:t>AEBG Web Site</a:t>
            </a:r>
            <a:endParaRPr lang="en-US" sz="4400" u="sng" dirty="0">
              <a:solidFill>
                <a:schemeClr val="accent5"/>
              </a:solidFill>
            </a:endParaRPr>
          </a:p>
        </p:txBody>
      </p:sp>
      <p:pic>
        <p:nvPicPr>
          <p:cNvPr id="4" name="Picture 3"/>
          <p:cNvPicPr>
            <a:picLocks noChangeAspect="1"/>
          </p:cNvPicPr>
          <p:nvPr/>
        </p:nvPicPr>
        <p:blipFill>
          <a:blip r:embed="rId2" cstate="print"/>
          <a:stretch>
            <a:fillRect/>
          </a:stretch>
        </p:blipFill>
        <p:spPr>
          <a:xfrm>
            <a:off x="621006" y="2713419"/>
            <a:ext cx="11903784" cy="3266390"/>
          </a:xfrm>
          <a:prstGeom prst="rect">
            <a:avLst/>
          </a:prstGeom>
        </p:spPr>
      </p:pic>
      <p:sp>
        <p:nvSpPr>
          <p:cNvPr id="5" name="Rectangle 4"/>
          <p:cNvSpPr/>
          <p:nvPr/>
        </p:nvSpPr>
        <p:spPr>
          <a:xfrm>
            <a:off x="2964378" y="6699973"/>
            <a:ext cx="7217039" cy="1446550"/>
          </a:xfrm>
          <a:prstGeom prst="rect">
            <a:avLst/>
          </a:prstGeom>
        </p:spPr>
        <p:txBody>
          <a:bodyPr wrap="none">
            <a:spAutoFit/>
          </a:bodyPr>
          <a:lstStyle/>
          <a:p>
            <a:r>
              <a:rPr lang="en-US" sz="4400" dirty="0">
                <a:solidFill>
                  <a:schemeClr val="accent5"/>
                </a:solidFill>
                <a:hlinkClick r:id="rId3"/>
              </a:rPr>
              <a:t>http://</a:t>
            </a:r>
            <a:r>
              <a:rPr lang="en-US" sz="4400" dirty="0" smtClean="0">
                <a:solidFill>
                  <a:schemeClr val="accent5"/>
                </a:solidFill>
                <a:hlinkClick r:id="rId3"/>
              </a:rPr>
              <a:t>aebg.cccco.edu/Home</a:t>
            </a:r>
            <a:endParaRPr lang="en-US" sz="4400" dirty="0" smtClean="0">
              <a:solidFill>
                <a:schemeClr val="accent5"/>
              </a:solidFill>
            </a:endParaRPr>
          </a:p>
          <a:p>
            <a:endParaRPr lang="en-US" sz="4400" dirty="0">
              <a:solidFill>
                <a:schemeClr val="accent5"/>
              </a:solidFill>
            </a:endParaRPr>
          </a:p>
        </p:txBody>
      </p:sp>
    </p:spTree>
    <p:extLst>
      <p:ext uri="{BB962C8B-B14F-4D97-AF65-F5344CB8AC3E}">
        <p14:creationId xmlns:p14="http://schemas.microsoft.com/office/powerpoint/2010/main" val="4210525725"/>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l"/>
            <a:r>
              <a:rPr lang="en-US" b="1" u="sng" dirty="0" smtClean="0">
                <a:solidFill>
                  <a:schemeClr val="accent5"/>
                </a:solidFill>
              </a:rPr>
              <a:t>AEBG TAP</a:t>
            </a:r>
            <a:endParaRPr lang="en-US" b="1" u="sng" dirty="0">
              <a:solidFill>
                <a:schemeClr val="accent5"/>
              </a:solidFill>
            </a:endParaRPr>
          </a:p>
          <a:p>
            <a:endParaRPr lang="en-US" dirty="0"/>
          </a:p>
        </p:txBody>
      </p:sp>
      <p:sp>
        <p:nvSpPr>
          <p:cNvPr id="3" name="Content Placeholder 2"/>
          <p:cNvSpPr>
            <a:spLocks noGrp="1"/>
          </p:cNvSpPr>
          <p:nvPr>
            <p:ph sz="quarter" idx="11"/>
          </p:nvPr>
        </p:nvSpPr>
        <p:spPr/>
        <p:txBody>
          <a:bodyPr/>
          <a:lstStyle/>
          <a:p>
            <a:pPr algn="l"/>
            <a:r>
              <a:rPr lang="en-US" sz="4400" dirty="0" smtClean="0"/>
              <a:t>The AEBG Technical Assistance Program (TAP) provides professional development resources for all AEBG agencies statewide.</a:t>
            </a:r>
          </a:p>
          <a:p>
            <a:pPr algn="l"/>
            <a:endParaRPr lang="en-US" sz="4400" dirty="0"/>
          </a:p>
          <a:p>
            <a:pPr algn="l"/>
            <a:r>
              <a:rPr lang="en-US" sz="4400" dirty="0" smtClean="0">
                <a:hlinkClick r:id="rId2"/>
              </a:rPr>
              <a:t>tap@aebg.org</a:t>
            </a:r>
            <a:endParaRPr lang="en-US" sz="4400" dirty="0" smtClean="0"/>
          </a:p>
          <a:p>
            <a:pPr algn="l"/>
            <a:endParaRPr lang="en-US" dirty="0"/>
          </a:p>
        </p:txBody>
      </p:sp>
      <p:pic>
        <p:nvPicPr>
          <p:cNvPr id="4" name="Picture 3"/>
          <p:cNvPicPr>
            <a:picLocks noChangeAspect="1"/>
          </p:cNvPicPr>
          <p:nvPr/>
        </p:nvPicPr>
        <p:blipFill>
          <a:blip r:embed="rId3"/>
          <a:stretch>
            <a:fillRect/>
          </a:stretch>
        </p:blipFill>
        <p:spPr>
          <a:xfrm>
            <a:off x="4770660" y="6245113"/>
            <a:ext cx="7915244" cy="2177670"/>
          </a:xfrm>
          <a:prstGeom prst="rect">
            <a:avLst/>
          </a:prstGeom>
          <a:ln>
            <a:solidFill>
              <a:schemeClr val="accent1"/>
            </a:solidFill>
          </a:ln>
        </p:spPr>
      </p:pic>
    </p:spTree>
    <p:extLst>
      <p:ext uri="{BB962C8B-B14F-4D97-AF65-F5344CB8AC3E}">
        <p14:creationId xmlns:p14="http://schemas.microsoft.com/office/powerpoint/2010/main" val="388717801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824" y="1714955"/>
            <a:ext cx="11996737" cy="953089"/>
          </a:xfrm>
        </p:spPr>
        <p:txBody>
          <a:bodyPr/>
          <a:lstStyle/>
          <a:p>
            <a:r>
              <a:rPr lang="en-US" dirty="0" smtClean="0"/>
              <a:t>CFAD Processing</a:t>
            </a:r>
            <a:endParaRPr lang="en-US" dirty="0"/>
          </a:p>
        </p:txBody>
      </p:sp>
      <p:sp>
        <p:nvSpPr>
          <p:cNvPr id="3" name="Content Placeholder 2"/>
          <p:cNvSpPr>
            <a:spLocks noGrp="1"/>
          </p:cNvSpPr>
          <p:nvPr>
            <p:ph sz="quarter" idx="11"/>
          </p:nvPr>
        </p:nvSpPr>
        <p:spPr>
          <a:xfrm>
            <a:off x="397564" y="2668044"/>
            <a:ext cx="12445599" cy="6517520"/>
          </a:xfrm>
        </p:spPr>
        <p:txBody>
          <a:bodyPr/>
          <a:lstStyle/>
          <a:p>
            <a:pPr algn="l"/>
            <a:r>
              <a:rPr lang="en-US" dirty="0" smtClean="0"/>
              <a:t>In addition to the regular CFAD processing, the 18-19 COLA would be an across the board increase for all members.</a:t>
            </a:r>
          </a:p>
          <a:p>
            <a:pPr algn="l"/>
            <a:endParaRPr lang="en-US" dirty="0"/>
          </a:p>
          <a:p>
            <a:pPr algn="l"/>
            <a:r>
              <a:rPr lang="en-US" dirty="0" smtClean="0"/>
              <a:t>If members are in agreement, you could use other options:</a:t>
            </a:r>
          </a:p>
          <a:p>
            <a:pPr algn="l"/>
            <a:endParaRPr lang="en-US" dirty="0" smtClean="0"/>
          </a:p>
          <a:p>
            <a:pPr marL="857250" indent="-857250" algn="l">
              <a:buFont typeface="+mj-lt"/>
              <a:buAutoNum type="romanLcPeriod"/>
            </a:pPr>
            <a:r>
              <a:rPr lang="en-US" dirty="0" smtClean="0"/>
              <a:t>Allocation based on need in the community.</a:t>
            </a:r>
          </a:p>
          <a:p>
            <a:pPr marL="857250" indent="-857250" algn="l">
              <a:buFont typeface="+mj-lt"/>
              <a:buAutoNum type="romanLcPeriod"/>
            </a:pPr>
            <a:r>
              <a:rPr lang="en-US" dirty="0" smtClean="0"/>
              <a:t>Help fund new members.</a:t>
            </a:r>
          </a:p>
          <a:p>
            <a:pPr marL="857250" indent="-857250" algn="l">
              <a:buFont typeface="+mj-lt"/>
              <a:buAutoNum type="romanLcPeriod"/>
            </a:pPr>
            <a:r>
              <a:rPr lang="en-US" dirty="0" smtClean="0"/>
              <a:t>Reflect member carry over from prior year.</a:t>
            </a:r>
          </a:p>
          <a:p>
            <a:pPr marL="857250" indent="-857250" algn="l">
              <a:buFont typeface="+mj-lt"/>
              <a:buAutoNum type="romanLcPeriod"/>
            </a:pPr>
            <a:r>
              <a:rPr lang="en-US" dirty="0" smtClean="0"/>
              <a:t>Factor in any member reductions.</a:t>
            </a:r>
          </a:p>
          <a:p>
            <a:pPr marL="857250" indent="-857250" algn="l">
              <a:buFont typeface="+mj-lt"/>
              <a:buAutoNum type="romanLcPeriod"/>
            </a:pPr>
            <a:r>
              <a:rPr lang="en-US" dirty="0" smtClean="0"/>
              <a:t>Help fund next year projects that need resources.</a:t>
            </a:r>
          </a:p>
          <a:p>
            <a:pPr algn="l"/>
            <a:endParaRPr lang="en-US" dirty="0"/>
          </a:p>
          <a:p>
            <a:pPr algn="l"/>
            <a:r>
              <a:rPr lang="en-US" dirty="0" smtClean="0"/>
              <a:t>Members have to be 100% in agreement to use an other option, instead of the across the board COLA increase</a:t>
            </a:r>
            <a:r>
              <a:rPr lang="en-US" sz="3600" dirty="0" smtClean="0"/>
              <a:t>.</a:t>
            </a:r>
            <a:br>
              <a:rPr lang="en-US" sz="3600" dirty="0" smtClean="0"/>
            </a:br>
            <a:endParaRPr lang="en-US" sz="3600" dirty="0" smtClean="0"/>
          </a:p>
          <a:p>
            <a:pPr lvl="1" algn="l"/>
            <a:endParaRPr lang="en-US" sz="4000" dirty="0"/>
          </a:p>
          <a:p>
            <a:pPr lvl="1" algn="l"/>
            <a:endParaRPr lang="en-US" sz="4000" dirty="0" smtClean="0"/>
          </a:p>
          <a:p>
            <a:pPr marL="685800" indent="-685800" algn="l">
              <a:buFont typeface="Arial" panose="020B0604020202020204" pitchFamily="34" charset="0"/>
              <a:buChar char="•"/>
            </a:pPr>
            <a:endParaRPr lang="en-US" sz="4000" dirty="0" smtClean="0"/>
          </a:p>
          <a:p>
            <a:pPr algn="l"/>
            <a:endParaRPr lang="en-US" sz="4800" dirty="0"/>
          </a:p>
        </p:txBody>
      </p:sp>
    </p:spTree>
    <p:extLst>
      <p:ext uri="{BB962C8B-B14F-4D97-AF65-F5344CB8AC3E}">
        <p14:creationId xmlns:p14="http://schemas.microsoft.com/office/powerpoint/2010/main" val="2648886759"/>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824" y="1714955"/>
            <a:ext cx="11996737" cy="953089"/>
          </a:xfrm>
        </p:spPr>
        <p:txBody>
          <a:bodyPr/>
          <a:lstStyle/>
          <a:p>
            <a:r>
              <a:rPr lang="en-US" dirty="0" smtClean="0"/>
              <a:t>CFAD Deliverables</a:t>
            </a:r>
            <a:endParaRPr lang="en-US" dirty="0"/>
          </a:p>
        </p:txBody>
      </p:sp>
      <p:sp>
        <p:nvSpPr>
          <p:cNvPr id="3" name="Content Placeholder 2"/>
          <p:cNvSpPr>
            <a:spLocks noGrp="1"/>
          </p:cNvSpPr>
          <p:nvPr>
            <p:ph sz="quarter" idx="11"/>
          </p:nvPr>
        </p:nvSpPr>
        <p:spPr>
          <a:xfrm>
            <a:off x="397565" y="2805830"/>
            <a:ext cx="11964298" cy="6009557"/>
          </a:xfrm>
        </p:spPr>
        <p:txBody>
          <a:bodyPr/>
          <a:lstStyle/>
          <a:p>
            <a:pPr marL="571500" indent="-571500" algn="l">
              <a:buFont typeface="Arial" panose="020B0604020202020204" pitchFamily="34" charset="0"/>
              <a:buChar char="•"/>
            </a:pPr>
            <a:r>
              <a:rPr lang="en-US" sz="4000" dirty="0" smtClean="0"/>
              <a:t>Creation </a:t>
            </a:r>
            <a:r>
              <a:rPr lang="en-US" sz="4000" dirty="0"/>
              <a:t>of the CFAD showing the 2018-19 distribution of funds to each member of the </a:t>
            </a:r>
            <a:r>
              <a:rPr lang="en-US" sz="4000" dirty="0" smtClean="0"/>
              <a:t>consortium.</a:t>
            </a:r>
            <a:endParaRPr lang="en-US" sz="4000" dirty="0"/>
          </a:p>
          <a:p>
            <a:pPr marL="571500" indent="-571500" algn="l">
              <a:buFont typeface="Arial" panose="020B0604020202020204" pitchFamily="34" charset="0"/>
              <a:buChar char="•"/>
            </a:pPr>
            <a:r>
              <a:rPr lang="en-US" sz="4000" dirty="0" smtClean="0"/>
              <a:t>A </a:t>
            </a:r>
            <a:r>
              <a:rPr lang="en-US" sz="4000" dirty="0"/>
              <a:t>narrative </a:t>
            </a:r>
            <a:r>
              <a:rPr lang="en-US" sz="4000" dirty="0" smtClean="0"/>
              <a:t>explaining any fiscal changes – structure, fiscal agent, or prior year allocation amounts.</a:t>
            </a:r>
            <a:endParaRPr lang="en-US" sz="4000" dirty="0"/>
          </a:p>
          <a:p>
            <a:pPr marL="571500" indent="-571500" algn="l">
              <a:buFont typeface="Arial" panose="020B0604020202020204" pitchFamily="34" charset="0"/>
              <a:buChar char="•"/>
            </a:pPr>
            <a:r>
              <a:rPr lang="en-US" sz="4000" dirty="0" smtClean="0"/>
              <a:t>Designation </a:t>
            </a:r>
            <a:r>
              <a:rPr lang="en-US" sz="4000" dirty="0"/>
              <a:t>by the consortium of the fiscal structure for 2018-19 - fiscal agent or direct-funded.</a:t>
            </a:r>
          </a:p>
          <a:p>
            <a:pPr algn="l"/>
            <a:r>
              <a:rPr lang="en-US" sz="3600" dirty="0" smtClean="0"/>
              <a:t/>
            </a:r>
            <a:br>
              <a:rPr lang="en-US" sz="3600" dirty="0" smtClean="0"/>
            </a:br>
            <a:endParaRPr lang="en-US" sz="3600" dirty="0" smtClean="0"/>
          </a:p>
          <a:p>
            <a:pPr lvl="1" algn="l"/>
            <a:endParaRPr lang="en-US" sz="4000" dirty="0"/>
          </a:p>
          <a:p>
            <a:pPr lvl="1" algn="l"/>
            <a:endParaRPr lang="en-US" sz="4000" dirty="0" smtClean="0"/>
          </a:p>
          <a:p>
            <a:pPr marL="685800" indent="-685800" algn="l">
              <a:buFont typeface="Arial" panose="020B0604020202020204" pitchFamily="34" charset="0"/>
              <a:buChar char="•"/>
            </a:pPr>
            <a:endParaRPr lang="en-US" sz="4000" dirty="0" smtClean="0"/>
          </a:p>
          <a:p>
            <a:pPr algn="l"/>
            <a:endParaRPr lang="en-US" sz="4800" dirty="0"/>
          </a:p>
        </p:txBody>
      </p:sp>
    </p:spTree>
    <p:extLst>
      <p:ext uri="{BB962C8B-B14F-4D97-AF65-F5344CB8AC3E}">
        <p14:creationId xmlns:p14="http://schemas.microsoft.com/office/powerpoint/2010/main" val="582345784"/>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824" y="1714955"/>
            <a:ext cx="11996737" cy="953089"/>
          </a:xfrm>
        </p:spPr>
        <p:txBody>
          <a:bodyPr/>
          <a:lstStyle/>
          <a:p>
            <a:r>
              <a:rPr lang="en-US" dirty="0" smtClean="0"/>
              <a:t>CFAD Q &amp; A</a:t>
            </a:r>
            <a:endParaRPr lang="en-US" dirty="0"/>
          </a:p>
        </p:txBody>
      </p:sp>
      <p:sp>
        <p:nvSpPr>
          <p:cNvPr id="3" name="Content Placeholder 2"/>
          <p:cNvSpPr>
            <a:spLocks noGrp="1"/>
          </p:cNvSpPr>
          <p:nvPr>
            <p:ph sz="quarter" idx="11"/>
          </p:nvPr>
        </p:nvSpPr>
        <p:spPr>
          <a:xfrm>
            <a:off x="397564" y="2491410"/>
            <a:ext cx="12377531" cy="6323978"/>
          </a:xfrm>
        </p:spPr>
        <p:txBody>
          <a:bodyPr/>
          <a:lstStyle/>
          <a:p>
            <a:pPr algn="l"/>
            <a:r>
              <a:rPr lang="en-US" sz="3600" dirty="0" smtClean="0"/>
              <a:t>Q: What happens if we miss the May 2</a:t>
            </a:r>
            <a:r>
              <a:rPr lang="en-US" sz="3600" baseline="30000" dirty="0" smtClean="0"/>
              <a:t>nd</a:t>
            </a:r>
            <a:r>
              <a:rPr lang="en-US" sz="3600" dirty="0" smtClean="0"/>
              <a:t> deadline?</a:t>
            </a:r>
          </a:p>
          <a:p>
            <a:pPr algn="l"/>
            <a:r>
              <a:rPr lang="en-US" sz="3600" dirty="0" smtClean="0"/>
              <a:t>A: The State will use the prior year CFAD allocations (in case of the COLAs – a proportional percentage).</a:t>
            </a:r>
          </a:p>
          <a:p>
            <a:pPr algn="l"/>
            <a:r>
              <a:rPr lang="en-US" sz="3600" dirty="0"/>
              <a:t>Q: If all the consortium members approve a change to the allocations, can a consortium change member allocations after May 2 in NOVA?</a:t>
            </a:r>
          </a:p>
          <a:p>
            <a:pPr algn="l"/>
            <a:r>
              <a:rPr lang="en-US" sz="3600" dirty="0"/>
              <a:t>A: Yes</a:t>
            </a:r>
            <a:r>
              <a:rPr lang="en-US" sz="3600" dirty="0" smtClean="0"/>
              <a:t>.  I will cover that under Allocation Amendments.</a:t>
            </a:r>
          </a:p>
          <a:p>
            <a:pPr algn="l"/>
            <a:r>
              <a:rPr lang="en-US" sz="3600" dirty="0" smtClean="0"/>
              <a:t>Q: Can we out vote a member that doesn't’ want to go along with a different allocation option?</a:t>
            </a:r>
          </a:p>
          <a:p>
            <a:pPr algn="l"/>
            <a:r>
              <a:rPr lang="en-US" sz="3600" dirty="0" smtClean="0"/>
              <a:t>A: No.  Decision making bylaws do not apply to the CFAD processes.  AB104 legislation is clear on prior ear funding.</a:t>
            </a:r>
            <a:endParaRPr lang="en-US" sz="3600" dirty="0"/>
          </a:p>
          <a:p>
            <a:pPr algn="l"/>
            <a:r>
              <a:rPr lang="en-US" sz="3600" dirty="0" smtClean="0"/>
              <a:t/>
            </a:r>
            <a:br>
              <a:rPr lang="en-US" sz="3600" dirty="0" smtClean="0"/>
            </a:br>
            <a:endParaRPr lang="en-US" sz="3600" dirty="0" smtClean="0"/>
          </a:p>
          <a:p>
            <a:pPr lvl="1" algn="l"/>
            <a:endParaRPr lang="en-US" sz="4000" dirty="0"/>
          </a:p>
          <a:p>
            <a:pPr lvl="1" algn="l"/>
            <a:endParaRPr lang="en-US" sz="4000" dirty="0" smtClean="0"/>
          </a:p>
          <a:p>
            <a:pPr marL="685800" indent="-685800" algn="l">
              <a:buFont typeface="Arial" panose="020B0604020202020204" pitchFamily="34" charset="0"/>
              <a:buChar char="•"/>
            </a:pPr>
            <a:endParaRPr lang="en-US" sz="4000" dirty="0" smtClean="0"/>
          </a:p>
          <a:p>
            <a:pPr algn="l"/>
            <a:endParaRPr lang="en-US" sz="4800" dirty="0"/>
          </a:p>
        </p:txBody>
      </p:sp>
    </p:spTree>
    <p:extLst>
      <p:ext uri="{BB962C8B-B14F-4D97-AF65-F5344CB8AC3E}">
        <p14:creationId xmlns:p14="http://schemas.microsoft.com/office/powerpoint/2010/main" val="3940189448"/>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67651" y="1800731"/>
            <a:ext cx="9142935" cy="7168804"/>
          </a:xfrm>
          <a:prstGeom prst="rect">
            <a:avLst/>
          </a:prstGeom>
        </p:spPr>
      </p:pic>
    </p:spTree>
    <p:extLst>
      <p:ext uri="{BB962C8B-B14F-4D97-AF65-F5344CB8AC3E}">
        <p14:creationId xmlns:p14="http://schemas.microsoft.com/office/powerpoint/2010/main" val="2450088231"/>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1" id="{D7EC5B69-16A0-412B-ABC8-A0499507A0AF}" vid="{6E4C4138-2140-4438-9A2C-123D12A425A0}"/>
    </a:ext>
  </a:ext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A47AE1-3EDB-4E14-997E-AB3A2197B618}"/>
</file>

<file path=customXml/itemProps2.xml><?xml version="1.0" encoding="utf-8"?>
<ds:datastoreItem xmlns:ds="http://schemas.openxmlformats.org/officeDocument/2006/customXml" ds:itemID="{2299539A-7DC4-449A-A8A3-7E8893929400}"/>
</file>

<file path=customXml/itemProps3.xml><?xml version="1.0" encoding="utf-8"?>
<ds:datastoreItem xmlns:ds="http://schemas.openxmlformats.org/officeDocument/2006/customXml" ds:itemID="{CBB77E86-C376-44B4-86E6-32B95543CD74}"/>
</file>

<file path=docProps/app.xml><?xml version="1.0" encoding="utf-8"?>
<Properties xmlns="http://schemas.openxmlformats.org/officeDocument/2006/extended-properties" xmlns:vt="http://schemas.openxmlformats.org/officeDocument/2006/docPropsVTypes">
  <Template/>
  <TotalTime>6334</TotalTime>
  <Words>1137</Words>
  <Application>Microsoft Office PowerPoint</Application>
  <PresentationFormat>Custom</PresentationFormat>
  <Paragraphs>161</Paragraphs>
  <Slides>53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Helvetica</vt:lpstr>
      <vt:lpstr>Helvetica Light</vt:lpstr>
      <vt:lpstr>Helvetica Neue</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 McGriff</dc:creator>
  <cp:lastModifiedBy>Veronica Parker</cp:lastModifiedBy>
  <cp:revision>353</cp:revision>
  <dcterms:created xsi:type="dcterms:W3CDTF">2015-10-20T12:37:10Z</dcterms:created>
  <dcterms:modified xsi:type="dcterms:W3CDTF">2018-04-05T21:46:51Z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