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55"/>
  </p:notesMasterIdLst>
  <p:handoutMasterIdLst>
    <p:handoutMasterId r:id="rId56"/>
  </p:handoutMasterIdLst>
  <p:sldIdLst>
    <p:sldId id="294" r:id="rId6"/>
    <p:sldId id="606" r:id="rId7"/>
    <p:sldId id="598" r:id="rId8"/>
    <p:sldId id="599" r:id="rId9"/>
    <p:sldId id="600" r:id="rId10"/>
    <p:sldId id="601" r:id="rId11"/>
    <p:sldId id="593" r:id="rId12"/>
    <p:sldId id="410" r:id="rId13"/>
    <p:sldId id="412" r:id="rId14"/>
    <p:sldId id="411" r:id="rId15"/>
    <p:sldId id="413" r:id="rId16"/>
    <p:sldId id="477" r:id="rId17"/>
    <p:sldId id="478" r:id="rId18"/>
    <p:sldId id="503" r:id="rId19"/>
    <p:sldId id="414" r:id="rId20"/>
    <p:sldId id="519" r:id="rId21"/>
    <p:sldId id="417" r:id="rId22"/>
    <p:sldId id="597" r:id="rId23"/>
    <p:sldId id="466" r:id="rId24"/>
    <p:sldId id="418" r:id="rId25"/>
    <p:sldId id="419" r:id="rId26"/>
    <p:sldId id="420" r:id="rId27"/>
    <p:sldId id="605" r:id="rId28"/>
    <p:sldId id="441" r:id="rId29"/>
    <p:sldId id="468" r:id="rId30"/>
    <p:sldId id="424" r:id="rId31"/>
    <p:sldId id="556" r:id="rId32"/>
    <p:sldId id="425" r:id="rId33"/>
    <p:sldId id="542" r:id="rId34"/>
    <p:sldId id="427" r:id="rId35"/>
    <p:sldId id="256" r:id="rId36"/>
    <p:sldId id="284" r:id="rId37"/>
    <p:sldId id="613" r:id="rId38"/>
    <p:sldId id="562" r:id="rId39"/>
    <p:sldId id="564" r:id="rId40"/>
    <p:sldId id="563" r:id="rId41"/>
    <p:sldId id="561" r:id="rId42"/>
    <p:sldId id="565" r:id="rId43"/>
    <p:sldId id="566" r:id="rId44"/>
    <p:sldId id="610" r:id="rId45"/>
    <p:sldId id="611" r:id="rId46"/>
    <p:sldId id="581" r:id="rId47"/>
    <p:sldId id="582" r:id="rId48"/>
    <p:sldId id="612" r:id="rId49"/>
    <p:sldId id="584" r:id="rId50"/>
    <p:sldId id="586" r:id="rId51"/>
    <p:sldId id="587" r:id="rId52"/>
    <p:sldId id="607" r:id="rId53"/>
    <p:sldId id="589" r:id="rId54"/>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cmAuthor>
  <p:cmAuthor id="2" name="Linda K. Reed" initials="lkr" lastIdx="6"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8"/>
    <a:srgbClr val="319EFF"/>
    <a:srgbClr val="000000"/>
    <a:srgbClr val="F2AC85"/>
    <a:srgbClr val="E49573"/>
    <a:srgbClr val="FFFFFF"/>
    <a:srgbClr val="6D6E70"/>
    <a:srgbClr val="D6ECFF"/>
    <a:srgbClr val="0075E2"/>
    <a:srgbClr val="C851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68" autoAdjust="0"/>
    <p:restoredTop sz="87102" autoAdjust="0"/>
  </p:normalViewPr>
  <p:slideViewPr>
    <p:cSldViewPr snapToGrid="0">
      <p:cViewPr varScale="1">
        <p:scale>
          <a:sx n="102" d="100"/>
          <a:sy n="102" d="100"/>
        </p:scale>
        <p:origin x="744" y="108"/>
      </p:cViewPr>
      <p:guideLst>
        <p:guide orient="horz" pos="648"/>
        <p:guide pos="3840"/>
      </p:guideLst>
    </p:cSldViewPr>
  </p:slideViewPr>
  <p:outlineViewPr>
    <p:cViewPr>
      <p:scale>
        <a:sx n="33" d="100"/>
        <a:sy n="33" d="100"/>
      </p:scale>
      <p:origin x="0" y="-20674"/>
    </p:cViewPr>
  </p:outlineViewPr>
  <p:notesTextViewPr>
    <p:cViewPr>
      <p:scale>
        <a:sx n="1" d="1"/>
        <a:sy n="1" d="1"/>
      </p:scale>
      <p:origin x="0" y="0"/>
    </p:cViewPr>
  </p:notesTextViewPr>
  <p:sorterViewPr>
    <p:cViewPr>
      <p:scale>
        <a:sx n="67" d="100"/>
        <a:sy n="67" d="100"/>
      </p:scale>
      <p:origin x="0" y="13896"/>
    </p:cViewPr>
  </p:sorterViewPr>
  <p:notesViewPr>
    <p:cSldViewPr snapToGrid="0">
      <p:cViewPr varScale="1">
        <p:scale>
          <a:sx n="125" d="100"/>
          <a:sy n="125" d="100"/>
        </p:scale>
        <p:origin x="1843"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9" Type="http://schemas.openxmlformats.org/officeDocument/2006/relationships/slide" Target="slides/slide4.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273003" y="6465934"/>
            <a:ext cx="4033943" cy="351155"/>
          </a:xfrm>
          <a:prstGeom prst="rect">
            <a:avLst/>
          </a:prstGeom>
        </p:spPr>
        <p:txBody>
          <a:bodyPr vert="horz" lIns="93324" tIns="46662" rIns="93324" bIns="46662" rtlCol="0" anchor="b" anchorCtr="0"/>
          <a:lstStyle>
            <a:lvl1pPr algn="r">
              <a:defRPr sz="1200"/>
            </a:lvl1pPr>
          </a:lstStyle>
          <a:p>
            <a:r>
              <a:rPr lang="en-US" sz="1000" dirty="0">
                <a:latin typeface="Arial" panose="020B0604020202020204" pitchFamily="34" charset="0"/>
              </a:rPr>
              <a:t>(added from Insert tab, Header &amp; Footer icon, Fixed Date and time)</a:t>
            </a:r>
            <a:r>
              <a:rPr lang="en-US" sz="1000" dirty="0"/>
              <a:t> </a:t>
            </a:r>
            <a:fld id="{2975C8F4-2FA3-3145-80FF-41158ADAEA4C}" type="datetimeFigureOut">
              <a:rPr lang="en-US" sz="1000"/>
              <a:t>8/17/2018</a:t>
            </a:fld>
            <a:endParaRPr lang="en-US" sz="1000" dirty="0"/>
          </a:p>
        </p:txBody>
      </p:sp>
      <p:sp>
        <p:nvSpPr>
          <p:cNvPr id="4" name="Footer Placeholder 3"/>
          <p:cNvSpPr>
            <a:spLocks noGrp="1"/>
          </p:cNvSpPr>
          <p:nvPr>
            <p:ph type="ftr" sz="quarter" idx="2"/>
          </p:nvPr>
        </p:nvSpPr>
        <p:spPr>
          <a:xfrm>
            <a:off x="0" y="6464715"/>
            <a:ext cx="4033943" cy="351155"/>
          </a:xfrm>
          <a:prstGeom prst="rect">
            <a:avLst/>
          </a:prstGeom>
        </p:spPr>
        <p:txBody>
          <a:bodyPr vert="horz" lIns="93324" tIns="46662" rIns="93324" bIns="46662" rtlCol="0" anchor="b"/>
          <a:lstStyle>
            <a:lvl1pPr algn="l">
              <a:defRPr sz="1200"/>
            </a:lvl1pPr>
          </a:lstStyle>
          <a:p>
            <a:r>
              <a:rPr lang="en-US" sz="1000" dirty="0">
                <a:latin typeface="Arial" panose="020B060402020202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4483849" y="6563722"/>
            <a:ext cx="341403" cy="252149"/>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091" y="93641"/>
            <a:ext cx="1592348" cy="608669"/>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850" y="93641"/>
            <a:ext cx="1129282" cy="431664"/>
          </a:xfrm>
          <a:prstGeom prst="rect">
            <a:avLst/>
          </a:prstGeom>
        </p:spPr>
      </p:pic>
      <p:sp>
        <p:nvSpPr>
          <p:cNvPr id="3" name="Date Placeholder 2"/>
          <p:cNvSpPr>
            <a:spLocks noGrp="1"/>
          </p:cNvSpPr>
          <p:nvPr>
            <p:ph type="dt" idx="1"/>
          </p:nvPr>
        </p:nvSpPr>
        <p:spPr>
          <a:xfrm>
            <a:off x="5273003" y="6554893"/>
            <a:ext cx="4033943" cy="468207"/>
          </a:xfrm>
          <a:prstGeom prst="rect">
            <a:avLst/>
          </a:prstGeom>
        </p:spPr>
        <p:txBody>
          <a:bodyPr vert="horz" lIns="93324" tIns="46662" rIns="93324" bIns="46662" rtlCol="0" anchor="b" anchorCtr="0"/>
          <a:lstStyle>
            <a:lvl1pPr algn="r">
              <a:defRPr sz="1000" baseline="0">
                <a:latin typeface="Calibri"/>
              </a:defRPr>
            </a:lvl1pPr>
          </a:lstStyle>
          <a:p>
            <a:r>
              <a:rPr lang="en-US" dirty="0"/>
              <a:t>(added from Insert tab, Header &amp; Footer icon, Fixed Date and time)  </a:t>
            </a:r>
            <a:fld id="{7EDC6F1C-C8B1-4802-AFC8-2198C3187210}" type="datetimeFigureOut">
              <a:rPr lang="en-US" smtClean="0"/>
              <a:pPr/>
              <a:t>8/17/2018</a:t>
            </a:fld>
            <a:endParaRPr lang="en-US" dirty="0"/>
          </a:p>
        </p:txBody>
      </p:sp>
      <p:sp>
        <p:nvSpPr>
          <p:cNvPr id="4" name="Slide Image Placeholder 3"/>
          <p:cNvSpPr>
            <a:spLocks noGrp="1" noRot="1" noChangeAspect="1"/>
          </p:cNvSpPr>
          <p:nvPr>
            <p:ph type="sldImg" idx="2"/>
          </p:nvPr>
        </p:nvSpPr>
        <p:spPr>
          <a:xfrm>
            <a:off x="-12700" y="0"/>
            <a:ext cx="4252913" cy="239236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0" y="2474263"/>
            <a:ext cx="9306946" cy="3998308"/>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54895"/>
            <a:ext cx="4033943" cy="4682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4561529" y="6786711"/>
            <a:ext cx="186042" cy="236389"/>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93663"/>
            <a:ext cx="2495550" cy="1404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615276" y="6789013"/>
            <a:ext cx="78548" cy="231784"/>
          </a:xfrm>
        </p:spPr>
        <p:txBody>
          <a:bodyPr/>
          <a:lstStyle/>
          <a:p>
            <a:fld id="{B54DC83E-89B8-4806-9A94-7D2BAA520DC6}" type="slidenum">
              <a:rPr lang="en-US" smtClean="0"/>
              <a:pPr/>
              <a:t>1</a:t>
            </a:fld>
            <a:endParaRPr lang="en-US" dirty="0"/>
          </a:p>
        </p:txBody>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2312988" y="527050"/>
            <a:ext cx="4683125" cy="26336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8" name="Shape 528"/>
          <p:cNvSpPr txBox="1">
            <a:spLocks noGrp="1"/>
          </p:cNvSpPr>
          <p:nvPr>
            <p:ph type="body" idx="1"/>
          </p:nvPr>
        </p:nvSpPr>
        <p:spPr>
          <a:xfrm>
            <a:off x="930910" y="3335973"/>
            <a:ext cx="7447280" cy="3160395"/>
          </a:xfrm>
          <a:prstGeom prst="rect">
            <a:avLst/>
          </a:prstGeom>
        </p:spPr>
        <p:txBody>
          <a:bodyPr lIns="91425" tIns="91425" rIns="91425" bIns="91425" anchor="t" anchorCtr="0">
            <a:noAutofit/>
          </a:bodyPr>
          <a:lstStyle/>
          <a:p>
            <a:pPr lvl="0" rtl="0">
              <a:lnSpc>
                <a:spcPct val="115000"/>
              </a:lnSpc>
              <a:spcBef>
                <a:spcPts val="0"/>
              </a:spcBef>
              <a:buNone/>
            </a:pPr>
            <a:endParaRPr lang="en"/>
          </a:p>
        </p:txBody>
      </p:sp>
    </p:spTree>
    <p:extLst>
      <p:ext uri="{BB962C8B-B14F-4D97-AF65-F5344CB8AC3E}">
        <p14:creationId xmlns:p14="http://schemas.microsoft.com/office/powerpoint/2010/main" val="3475097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a:spLocks noGrp="1" noRot="1" noChangeAspect="1"/>
          </p:cNvSpPr>
          <p:nvPr>
            <p:ph type="sldImg" idx="2"/>
          </p:nvPr>
        </p:nvSpPr>
        <p:spPr>
          <a:xfrm>
            <a:off x="2312988" y="527050"/>
            <a:ext cx="4683125" cy="26336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1" name="Shape 581"/>
          <p:cNvSpPr txBox="1">
            <a:spLocks noGrp="1"/>
          </p:cNvSpPr>
          <p:nvPr>
            <p:ph type="body" idx="1"/>
          </p:nvPr>
        </p:nvSpPr>
        <p:spPr>
          <a:xfrm>
            <a:off x="930910" y="3335973"/>
            <a:ext cx="7447280" cy="3160395"/>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14821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2312988" y="527050"/>
            <a:ext cx="4683125" cy="26336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7" name="Shape 587"/>
          <p:cNvSpPr txBox="1">
            <a:spLocks noGrp="1"/>
          </p:cNvSpPr>
          <p:nvPr>
            <p:ph type="body" idx="1"/>
          </p:nvPr>
        </p:nvSpPr>
        <p:spPr>
          <a:xfrm>
            <a:off x="930910" y="3335973"/>
            <a:ext cx="7447280" cy="3160395"/>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11280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2312988" y="527050"/>
            <a:ext cx="4683125" cy="26336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0" name="Shape 630"/>
          <p:cNvSpPr txBox="1">
            <a:spLocks noGrp="1"/>
          </p:cNvSpPr>
          <p:nvPr>
            <p:ph type="body" idx="1"/>
          </p:nvPr>
        </p:nvSpPr>
        <p:spPr>
          <a:xfrm>
            <a:off x="930910" y="3335973"/>
            <a:ext cx="7447280" cy="3160395"/>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57787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a:spLocks noGrp="1" noRot="1" noChangeAspect="1"/>
          </p:cNvSpPr>
          <p:nvPr>
            <p:ph type="sldImg" idx="2"/>
          </p:nvPr>
        </p:nvSpPr>
        <p:spPr>
          <a:xfrm>
            <a:off x="2312988" y="527050"/>
            <a:ext cx="4683125" cy="26336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9" name="Shape 599"/>
          <p:cNvSpPr txBox="1">
            <a:spLocks noGrp="1"/>
          </p:cNvSpPr>
          <p:nvPr>
            <p:ph type="body" idx="1"/>
          </p:nvPr>
        </p:nvSpPr>
        <p:spPr>
          <a:xfrm>
            <a:off x="930910" y="3335973"/>
            <a:ext cx="7447280" cy="3160395"/>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206059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a:spLocks noGrp="1" noRot="1" noChangeAspect="1"/>
          </p:cNvSpPr>
          <p:nvPr>
            <p:ph type="sldImg" idx="2"/>
          </p:nvPr>
        </p:nvSpPr>
        <p:spPr>
          <a:xfrm>
            <a:off x="2312988" y="527050"/>
            <a:ext cx="4683125" cy="26336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5" name="Shape 605"/>
          <p:cNvSpPr txBox="1">
            <a:spLocks noGrp="1"/>
          </p:cNvSpPr>
          <p:nvPr>
            <p:ph type="body" idx="1"/>
          </p:nvPr>
        </p:nvSpPr>
        <p:spPr>
          <a:xfrm>
            <a:off x="930910" y="3335973"/>
            <a:ext cx="7447280" cy="3160395"/>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30834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2312988" y="527050"/>
            <a:ext cx="4683125" cy="26336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8" name="Shape 648"/>
          <p:cNvSpPr txBox="1">
            <a:spLocks noGrp="1"/>
          </p:cNvSpPr>
          <p:nvPr>
            <p:ph type="body" idx="1"/>
          </p:nvPr>
        </p:nvSpPr>
        <p:spPr>
          <a:xfrm>
            <a:off x="930910" y="3335973"/>
            <a:ext cx="7447280" cy="3160395"/>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87246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Co-creative</a:t>
            </a:r>
            <a:r>
              <a:rPr lang="en-US" dirty="0"/>
              <a:t>:</a:t>
            </a:r>
            <a:r>
              <a:rPr lang="en-US" baseline="0" dirty="0"/>
              <a:t> security guard at a workforce development office</a:t>
            </a:r>
          </a:p>
          <a:p>
            <a:r>
              <a:rPr lang="en-US" u="sng" baseline="0" dirty="0"/>
              <a:t>Orchestrated</a:t>
            </a:r>
            <a:r>
              <a:rPr lang="en-US" baseline="0" dirty="0"/>
              <a:t>: discover how the service should be delivered</a:t>
            </a:r>
          </a:p>
          <a:p>
            <a:r>
              <a:rPr lang="en-US" u="sng" baseline="0" dirty="0"/>
              <a:t>Tangible</a:t>
            </a:r>
            <a:r>
              <a:rPr lang="en-US" baseline="0" dirty="0"/>
              <a:t>: asked and followed 85-year old woman about opening pill bottles; said it was fine but put her pills in baby food jars.</a:t>
            </a:r>
          </a:p>
          <a:p>
            <a:r>
              <a:rPr lang="en-US" baseline="0" dirty="0"/>
              <a:t>-- we’ve all encountered systems that didn’t quite work for us, so we developed work-arounds. The Service Design model can help us ground the work in the reality of how users are interacting with our resources in reality</a:t>
            </a:r>
          </a:p>
          <a:p>
            <a:r>
              <a:rPr lang="en-US" u="sng" baseline="0" dirty="0"/>
              <a:t>Holistic: </a:t>
            </a:r>
            <a:r>
              <a:rPr lang="en-US" u="none" baseline="0" dirty="0"/>
              <a:t>Can’t just look at one piece of the puzzle; or take actions based on the experience of one user or group of stakeholders </a:t>
            </a:r>
            <a:endParaRPr lang="en-US" u="sng" dirty="0"/>
          </a:p>
        </p:txBody>
      </p:sp>
      <p:sp>
        <p:nvSpPr>
          <p:cNvPr id="4" name="Slide Number Placeholder 3"/>
          <p:cNvSpPr>
            <a:spLocks noGrp="1"/>
          </p:cNvSpPr>
          <p:nvPr>
            <p:ph type="sldNum" sz="quarter" idx="10"/>
          </p:nvPr>
        </p:nvSpPr>
        <p:spPr>
          <a:xfrm>
            <a:off x="4576554" y="6789013"/>
            <a:ext cx="155992" cy="231784"/>
          </a:xfrm>
        </p:spPr>
        <p:txBody>
          <a:bodyPr/>
          <a:lstStyle/>
          <a:p>
            <a:fld id="{497F5676-2792-8D46-8960-1E03DC8DB07E}" type="slidenum">
              <a:rPr lang="en-US" smtClean="0"/>
              <a:t>10</a:t>
            </a:fld>
            <a:endParaRPr lang="en-US" dirty="0"/>
          </a:p>
        </p:txBody>
      </p:sp>
    </p:spTree>
    <p:extLst>
      <p:ext uri="{BB962C8B-B14F-4D97-AF65-F5344CB8AC3E}">
        <p14:creationId xmlns:p14="http://schemas.microsoft.com/office/powerpoint/2010/main" val="539083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2312988" y="527050"/>
            <a:ext cx="4683125" cy="26336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930910" y="3335973"/>
            <a:ext cx="7447280" cy="3160395"/>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60022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an iterative process </a:t>
            </a:r>
            <a:r>
              <a:rPr lang="mr-IN" dirty="0"/>
              <a:t>–</a:t>
            </a:r>
            <a:r>
              <a:rPr lang="en-US" dirty="0"/>
              <a:t> continuous improvement.</a:t>
            </a:r>
          </a:p>
          <a:p>
            <a:endParaRPr lang="en-US" dirty="0"/>
          </a:p>
          <a:p>
            <a:r>
              <a:rPr lang="en-US" dirty="0"/>
              <a:t>Accountable</a:t>
            </a:r>
            <a:r>
              <a:rPr lang="en-US" baseline="0" dirty="0"/>
              <a:t> to funding agencies by evaluating what we’ve done and constantly figuring out ways to improve.</a:t>
            </a:r>
            <a:endParaRPr lang="en-US" dirty="0"/>
          </a:p>
        </p:txBody>
      </p:sp>
      <p:sp>
        <p:nvSpPr>
          <p:cNvPr id="4" name="Slide Number Placeholder 3"/>
          <p:cNvSpPr>
            <a:spLocks noGrp="1"/>
          </p:cNvSpPr>
          <p:nvPr>
            <p:ph type="sldNum" sz="quarter" idx="10"/>
          </p:nvPr>
        </p:nvSpPr>
        <p:spPr>
          <a:xfrm>
            <a:off x="4576554" y="6789013"/>
            <a:ext cx="155992" cy="231784"/>
          </a:xfrm>
        </p:spPr>
        <p:txBody>
          <a:bodyPr/>
          <a:lstStyle/>
          <a:p>
            <a:fld id="{497F5676-2792-8D46-8960-1E03DC8DB07E}" type="slidenum">
              <a:rPr lang="en-US" smtClean="0"/>
              <a:t>30</a:t>
            </a:fld>
            <a:endParaRPr lang="en-US"/>
          </a:p>
        </p:txBody>
      </p:sp>
    </p:spTree>
    <p:extLst>
      <p:ext uri="{BB962C8B-B14F-4D97-AF65-F5344CB8AC3E}">
        <p14:creationId xmlns:p14="http://schemas.microsoft.com/office/powerpoint/2010/main" val="388925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a:spLocks noGrp="1" noRot="1" noChangeAspect="1"/>
          </p:cNvSpPr>
          <p:nvPr>
            <p:ph type="sldImg" idx="2"/>
          </p:nvPr>
        </p:nvSpPr>
        <p:spPr>
          <a:xfrm>
            <a:off x="2312988" y="527050"/>
            <a:ext cx="4683125" cy="26336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9" name="Shape 569"/>
          <p:cNvSpPr txBox="1">
            <a:spLocks noGrp="1"/>
          </p:cNvSpPr>
          <p:nvPr>
            <p:ph type="body" idx="1"/>
          </p:nvPr>
        </p:nvSpPr>
        <p:spPr>
          <a:xfrm>
            <a:off x="930910" y="3335973"/>
            <a:ext cx="7447280" cy="3160395"/>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65783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2312988" y="527050"/>
            <a:ext cx="4683125" cy="26336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930910" y="3335973"/>
            <a:ext cx="7447280" cy="3160395"/>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84498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2312988" y="527050"/>
            <a:ext cx="4683125" cy="26336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5" name="Shape 575"/>
          <p:cNvSpPr txBox="1">
            <a:spLocks noGrp="1"/>
          </p:cNvSpPr>
          <p:nvPr>
            <p:ph type="body" idx="1"/>
          </p:nvPr>
        </p:nvSpPr>
        <p:spPr>
          <a:xfrm>
            <a:off x="930910" y="3335973"/>
            <a:ext cx="7447280" cy="3160395"/>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8825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2312988" y="527050"/>
            <a:ext cx="4683125" cy="26336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1" name="Shape 441"/>
          <p:cNvSpPr txBox="1">
            <a:spLocks noGrp="1"/>
          </p:cNvSpPr>
          <p:nvPr>
            <p:ph type="body" idx="1"/>
          </p:nvPr>
        </p:nvSpPr>
        <p:spPr>
          <a:xfrm>
            <a:off x="930910" y="3335973"/>
            <a:ext cx="7447280" cy="3160395"/>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08908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2312988" y="527050"/>
            <a:ext cx="4683125" cy="26336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930910" y="3335973"/>
            <a:ext cx="7447280" cy="3160395"/>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98304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Footer Placeholder 1"/>
          <p:cNvSpPr>
            <a:spLocks noGrp="1"/>
          </p:cNvSpPr>
          <p:nvPr>
            <p:ph type="ftr" sz="quarter" idx="12"/>
          </p:nvPr>
        </p:nvSpPr>
        <p:spPr/>
        <p:txBody>
          <a:bodyPr/>
          <a:lstStyle/>
          <a:p>
            <a:r>
              <a:rPr lang="en-US" dirty="0"/>
              <a:t>Copyright © 20XX American Institutes for Research. All rights reserved.</a:t>
            </a:r>
          </a:p>
        </p:txBody>
      </p:sp>
      <p:sp>
        <p:nvSpPr>
          <p:cNvPr id="7" name="Text Placeholder 6"/>
          <p:cNvSpPr>
            <a:spLocks noGrp="1"/>
          </p:cNvSpPr>
          <p:nvPr>
            <p:ph type="body" sz="quarter" idx="14" hasCustomPrompt="1"/>
          </p:nvPr>
        </p:nvSpPr>
        <p:spPr>
          <a:xfrm>
            <a:off x="457200" y="949952"/>
            <a:ext cx="8540750" cy="355600"/>
          </a:xfrm>
        </p:spPr>
        <p:txBody>
          <a:bodyPr/>
          <a:lstStyle>
            <a:lvl1pPr marL="0" indent="0" algn="ctr">
              <a:lnSpc>
                <a:spcPct val="100000"/>
              </a:lnSpc>
              <a:spcBef>
                <a:spcPts val="0"/>
              </a:spcBef>
              <a:buNone/>
              <a:defRPr cap="all" baseline="0">
                <a:solidFill>
                  <a:schemeClr val="bg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457200" y="1456246"/>
            <a:ext cx="8540496" cy="2031325"/>
          </a:xfrm>
          <a:prstGeom prst="rect">
            <a:avLst/>
          </a:prstGeom>
          <a:ln>
            <a:noFill/>
          </a:ln>
        </p:spPr>
        <p:txBody>
          <a:bodyPr vert="horz" wrap="square" lIns="0" tIns="0" rIns="0" bIns="0" rtlCol="0" anchor="t" anchorCtr="0">
            <a:normAutofit/>
          </a:bodyPr>
          <a:lstStyle>
            <a:lvl1pPr algn="ctr">
              <a:lnSpc>
                <a:spcPct val="100000"/>
              </a:lnSpc>
              <a:defRPr sz="6600" b="0" i="0" cap="all" spc="0" baseline="0">
                <a:solidFill>
                  <a:schemeClr val="bg1"/>
                </a:solidFill>
                <a:latin typeface="+mj-lt"/>
                <a:ea typeface="Arial Narrow" panose="020B0606020202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457200" y="3638265"/>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2400" b="0" i="0" cap="all" spc="0" baseline="0">
                <a:solidFill>
                  <a:schemeClr val="bg1"/>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p:ph type="body" sz="quarter" idx="13" hasCustomPrompt="1"/>
          </p:nvPr>
        </p:nvSpPr>
        <p:spPr>
          <a:xfrm>
            <a:off x="457200" y="4158290"/>
            <a:ext cx="8540750" cy="803275"/>
          </a:xfrm>
        </p:spPr>
        <p:txBody>
          <a:bodyPr>
            <a:noAutofit/>
          </a:bodyPr>
          <a:lstStyle>
            <a:lvl1pPr marL="0" indent="0" algn="ctr">
              <a:lnSpc>
                <a:spcPct val="100000"/>
              </a:lnSpc>
              <a:spcBef>
                <a:spcPts val="0"/>
              </a:spcBef>
              <a:buNone/>
              <a:defRPr sz="1800" baseline="0">
                <a:solidFill>
                  <a:schemeClr val="bg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p:spPr>
        <p:txBody>
          <a:bodyPr/>
          <a:lstStyle>
            <a:lvl1pPr>
              <a:defRPr/>
            </a:lvl1pPr>
          </a:lstStyle>
          <a:p>
            <a:r>
              <a:rPr lang="en-US" dirty="0"/>
              <a:t>Two Content Ordered List Layout</a:t>
            </a:r>
          </a:p>
        </p:txBody>
      </p:sp>
      <p:sp>
        <p:nvSpPr>
          <p:cNvPr id="14" name="Left Content"/>
          <p:cNvSpPr>
            <a:spLocks noGrp="1"/>
          </p:cNvSpPr>
          <p:nvPr>
            <p:ph sz="quarter" idx="18" hasCustomPrompt="1"/>
          </p:nvPr>
        </p:nvSpPr>
        <p:spPr>
          <a:xfrm>
            <a:off x="457200" y="1143000"/>
            <a:ext cx="5568696" cy="4846320"/>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1143000"/>
            <a:ext cx="5568696" cy="4846320"/>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 name="Title 1"/>
          <p:cNvSpPr>
            <a:spLocks noGrp="1"/>
          </p:cNvSpPr>
          <p:nvPr userDrawn="1">
            <p:ph type="title" hasCustomPrompt="1"/>
          </p:nvPr>
        </p:nvSpPr>
        <p:spPr>
          <a:xfrm>
            <a:off x="436254" y="164387"/>
            <a:ext cx="5257800" cy="997196"/>
          </a:xfrm>
        </p:spPr>
        <p:txBody>
          <a:bodyPr anchor="b" anchorCtr="0">
            <a:normAutofit/>
          </a:bodyPr>
          <a:lstStyle>
            <a:lvl1pPr>
              <a:defRPr baseline="0">
                <a:solidFill>
                  <a:srgbClr val="FFFFFF"/>
                </a:solidFill>
              </a:defRPr>
            </a:lvl1pPr>
          </a:lstStyle>
          <a:p>
            <a:r>
              <a:rPr lang="en-US" dirty="0"/>
              <a:t>Photo Right</a:t>
            </a:r>
          </a:p>
        </p:txBody>
      </p:sp>
      <p:sp>
        <p:nvSpPr>
          <p:cNvPr id="52" name="Text Placeholder 9"/>
          <p:cNvSpPr>
            <a:spLocks noGrp="1"/>
          </p:cNvSpPr>
          <p:nvPr userDrawn="1">
            <p:ph type="body" sz="quarter" idx="13"/>
          </p:nvPr>
        </p:nvSpPr>
        <p:spPr>
          <a:xfrm>
            <a:off x="436254" y="1248069"/>
            <a:ext cx="5257800" cy="482907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1" y="0"/>
            <a:ext cx="6099048" cy="6409944"/>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54" name="Slide Number Placeholder 4"/>
          <p:cNvSpPr>
            <a:spLocks noGrp="1"/>
          </p:cNvSpPr>
          <p:nvPr userDrawn="1">
            <p:ph type="sldNum" sz="quarter" idx="15"/>
          </p:nvPr>
        </p:nvSpPr>
        <p:spPr>
          <a:xfrm>
            <a:off x="11914632" y="6592824"/>
            <a:ext cx="153889" cy="153888"/>
          </a:xfrm>
        </p:spPr>
        <p:txBody>
          <a:bodyPr/>
          <a:lstStyle>
            <a:lvl1pPr>
              <a:defRPr>
                <a:solidFill>
                  <a:schemeClr val="bg1"/>
                </a:solidFill>
              </a:defRPr>
            </a:lvl1pPr>
          </a:lstStyle>
          <a:p>
            <a:fld id="{99A20822-4A49-4D36-86E3-300BA48D3F0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67300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userDrawn="1">
            <p:ph type="title" hasCustomPrompt="1"/>
          </p:nvPr>
        </p:nvSpPr>
        <p:spPr>
          <a:xfrm>
            <a:off x="6529206" y="164387"/>
            <a:ext cx="5257800" cy="997196"/>
          </a:xfrm>
        </p:spPr>
        <p:txBody>
          <a:bodyPr anchor="b" anchorCtr="0">
            <a:normAutofit/>
          </a:bodyPr>
          <a:lstStyle>
            <a:lvl1pPr>
              <a:defRPr baseline="0">
                <a:solidFill>
                  <a:srgbClr val="FFFFFF"/>
                </a:solidFill>
              </a:defRPr>
            </a:lvl1pPr>
          </a:lstStyle>
          <a:p>
            <a:r>
              <a:rPr lang="en-US" dirty="0"/>
              <a:t>Photo Left</a:t>
            </a:r>
          </a:p>
        </p:txBody>
      </p:sp>
      <p:sp>
        <p:nvSpPr>
          <p:cNvPr id="10" name="Text Placeholder 9"/>
          <p:cNvSpPr>
            <a:spLocks noGrp="1"/>
          </p:cNvSpPr>
          <p:nvPr userDrawn="1">
            <p:ph type="body" sz="quarter" idx="13"/>
          </p:nvPr>
        </p:nvSpPr>
        <p:spPr>
          <a:xfrm>
            <a:off x="6529206" y="1248069"/>
            <a:ext cx="5257800" cy="4829073"/>
          </a:xfrm>
        </p:spPr>
        <p:txBody>
          <a:bodyPr/>
          <a:lstStyle>
            <a:lvl1pPr>
              <a:buClr>
                <a:schemeClr val="bg1"/>
              </a:buClr>
              <a:defRPr>
                <a:solidFill>
                  <a:srgbClr val="FFFFFF"/>
                </a:solidFill>
              </a:defRPr>
            </a:lvl1pPr>
            <a:lvl2pPr>
              <a:buClr>
                <a:schemeClr val="bg1"/>
              </a:buClr>
              <a:defRPr>
                <a:solidFill>
                  <a:srgbClr val="FFFFFF"/>
                </a:solidFill>
              </a:defRPr>
            </a:lvl2pPr>
            <a:lvl3pPr>
              <a:buClr>
                <a:schemeClr val="bg1"/>
              </a:buClr>
              <a:defRPr>
                <a:solidFill>
                  <a:srgbClr val="FFFFFF"/>
                </a:solidFill>
              </a:defRPr>
            </a:lvl3pPr>
            <a:lvl4pPr>
              <a:buClr>
                <a:schemeClr val="bg1"/>
              </a:buClr>
              <a:defRPr>
                <a:solidFill>
                  <a:srgbClr val="FFFFFF"/>
                </a:solidFill>
              </a:defRPr>
            </a:lvl4pPr>
            <a:lvl5pPr>
              <a:buClr>
                <a:schemeClr val="bg1"/>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userDrawn="1">
            <p:ph sz="half" idx="2" hasCustomPrompt="1"/>
          </p:nvPr>
        </p:nvSpPr>
        <p:spPr>
          <a:xfrm>
            <a:off x="0" y="0"/>
            <a:ext cx="6099048" cy="6409944"/>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5" name="Slide Number Placeholder 4"/>
          <p:cNvSpPr>
            <a:spLocks noGrp="1"/>
          </p:cNvSpPr>
          <p:nvPr userDrawn="1">
            <p:ph type="sldNum" sz="quarter" idx="15"/>
          </p:nvPr>
        </p:nvSpPr>
        <p:spPr/>
        <p:txBody>
          <a:bodyPr/>
          <a:lstStyle>
            <a:lvl1pPr>
              <a:defRPr>
                <a:solidFill>
                  <a:schemeClr val="bg1"/>
                </a:solidFill>
              </a:defRPr>
            </a:lvl1pPr>
          </a:lstStyle>
          <a:p>
            <a:fld id="{99A20822-4A49-4D36-86E3-300BA48D3F00}"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59918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432968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10" name="Content"/>
          <p:cNvSpPr>
            <a:spLocks noGrp="1"/>
          </p:cNvSpPr>
          <p:nvPr>
            <p:ph type="body" sz="quarter" idx="13" hasCustomPrompt="1"/>
          </p:nvPr>
        </p:nvSpPr>
        <p:spPr>
          <a:xfrm>
            <a:off x="457200" y="1143000"/>
            <a:ext cx="11338560" cy="5193792"/>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
        <p:nvSpPr>
          <p:cNvPr id="4" name="Title 3"/>
          <p:cNvSpPr>
            <a:spLocks noGrp="1"/>
          </p:cNvSpPr>
          <p:nvPr>
            <p:ph type="title" hasCustomPrompt="1"/>
          </p:nvPr>
        </p:nvSpPr>
        <p:spPr/>
        <p:txBody>
          <a:bodyPr/>
          <a:lstStyle>
            <a:lvl1pPr>
              <a:defRPr/>
            </a:lvl1pPr>
          </a:lstStyle>
          <a:p>
            <a:r>
              <a:rPr lang="en-US" dirty="0"/>
              <a:t>References</a:t>
            </a:r>
          </a:p>
        </p:txBody>
      </p:sp>
    </p:spTree>
    <p:extLst>
      <p:ext uri="{BB962C8B-B14F-4D97-AF65-F5344CB8AC3E}">
        <p14:creationId xmlns:p14="http://schemas.microsoft.com/office/powerpoint/2010/main" val="3416023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p:spPr>
        <p:txBody>
          <a:bodyPr/>
          <a:lstStyle>
            <a:lvl1pPr>
              <a:defRPr/>
            </a:lvl1pPr>
          </a:lstStyle>
          <a:p>
            <a:r>
              <a:rPr lang="en-US" dirty="0"/>
              <a:t>Meet the Presenters Layout</a:t>
            </a:r>
          </a:p>
        </p:txBody>
      </p:sp>
      <p:sp>
        <p:nvSpPr>
          <p:cNvPr id="5" name="Picture Placeholder 1"/>
          <p:cNvSpPr>
            <a:spLocks noGrp="1"/>
          </p:cNvSpPr>
          <p:nvPr>
            <p:ph type="pic" sz="quarter" idx="15" hasCustomPrompt="1"/>
          </p:nvPr>
        </p:nvSpPr>
        <p:spPr>
          <a:xfrm>
            <a:off x="457200" y="1325880"/>
            <a:ext cx="1764792" cy="1764792"/>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6" name="Name 1"/>
          <p:cNvSpPr>
            <a:spLocks noGrp="1"/>
          </p:cNvSpPr>
          <p:nvPr>
            <p:ph type="body" sz="quarter" idx="19" hasCustomPrompt="1"/>
          </p:nvPr>
        </p:nvSpPr>
        <p:spPr>
          <a:xfrm>
            <a:off x="457200" y="3246120"/>
            <a:ext cx="1764792"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7" name="Bio 1"/>
          <p:cNvSpPr>
            <a:spLocks noGrp="1"/>
          </p:cNvSpPr>
          <p:nvPr>
            <p:ph type="body" sz="quarter" idx="23" hasCustomPrompt="1"/>
          </p:nvPr>
        </p:nvSpPr>
        <p:spPr>
          <a:xfrm>
            <a:off x="457200" y="3767328"/>
            <a:ext cx="1764792"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8" name="Picture Placeholder 1"/>
          <p:cNvSpPr>
            <a:spLocks noGrp="1"/>
          </p:cNvSpPr>
          <p:nvPr>
            <p:ph type="pic" sz="quarter" idx="24" hasCustomPrompt="1"/>
          </p:nvPr>
        </p:nvSpPr>
        <p:spPr>
          <a:xfrm>
            <a:off x="2850642" y="1325880"/>
            <a:ext cx="1764792" cy="1764792"/>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9" name="Name 1"/>
          <p:cNvSpPr>
            <a:spLocks noGrp="1"/>
          </p:cNvSpPr>
          <p:nvPr>
            <p:ph type="body" sz="quarter" idx="25" hasCustomPrompt="1"/>
          </p:nvPr>
        </p:nvSpPr>
        <p:spPr>
          <a:xfrm>
            <a:off x="2850642" y="3246120"/>
            <a:ext cx="1764792"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10" name="Bio 1"/>
          <p:cNvSpPr>
            <a:spLocks noGrp="1"/>
          </p:cNvSpPr>
          <p:nvPr>
            <p:ph type="body" sz="quarter" idx="26" hasCustomPrompt="1"/>
          </p:nvPr>
        </p:nvSpPr>
        <p:spPr>
          <a:xfrm>
            <a:off x="2850642" y="3767328"/>
            <a:ext cx="1764792"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11" name="Picture Placeholder 1"/>
          <p:cNvSpPr>
            <a:spLocks noGrp="1"/>
          </p:cNvSpPr>
          <p:nvPr>
            <p:ph type="pic" sz="quarter" idx="27" hasCustomPrompt="1"/>
          </p:nvPr>
        </p:nvSpPr>
        <p:spPr>
          <a:xfrm>
            <a:off x="5244084" y="1325880"/>
            <a:ext cx="1764792" cy="1764792"/>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2" name="Name 1"/>
          <p:cNvSpPr>
            <a:spLocks noGrp="1"/>
          </p:cNvSpPr>
          <p:nvPr>
            <p:ph type="body" sz="quarter" idx="28" hasCustomPrompt="1"/>
          </p:nvPr>
        </p:nvSpPr>
        <p:spPr>
          <a:xfrm>
            <a:off x="5244084" y="3246120"/>
            <a:ext cx="1764792"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13" name="Bio 1"/>
          <p:cNvSpPr>
            <a:spLocks noGrp="1"/>
          </p:cNvSpPr>
          <p:nvPr>
            <p:ph type="body" sz="quarter" idx="29" hasCustomPrompt="1"/>
          </p:nvPr>
        </p:nvSpPr>
        <p:spPr>
          <a:xfrm>
            <a:off x="5244084" y="3767328"/>
            <a:ext cx="1764792"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14" name="Picture Placeholder 1"/>
          <p:cNvSpPr>
            <a:spLocks noGrp="1"/>
          </p:cNvSpPr>
          <p:nvPr>
            <p:ph type="pic" sz="quarter" idx="30" hasCustomPrompt="1"/>
          </p:nvPr>
        </p:nvSpPr>
        <p:spPr>
          <a:xfrm>
            <a:off x="7637526" y="1325880"/>
            <a:ext cx="1764792" cy="1764792"/>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5" name="Name 1"/>
          <p:cNvSpPr>
            <a:spLocks noGrp="1"/>
          </p:cNvSpPr>
          <p:nvPr>
            <p:ph type="body" sz="quarter" idx="31" hasCustomPrompt="1"/>
          </p:nvPr>
        </p:nvSpPr>
        <p:spPr>
          <a:xfrm>
            <a:off x="7637526" y="3246120"/>
            <a:ext cx="1764792"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16" name="Bio 1"/>
          <p:cNvSpPr>
            <a:spLocks noGrp="1"/>
          </p:cNvSpPr>
          <p:nvPr>
            <p:ph type="body" sz="quarter" idx="32" hasCustomPrompt="1"/>
          </p:nvPr>
        </p:nvSpPr>
        <p:spPr>
          <a:xfrm>
            <a:off x="7637526" y="3767328"/>
            <a:ext cx="1764792"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17" name="Picture Placeholder 1"/>
          <p:cNvSpPr>
            <a:spLocks noGrp="1"/>
          </p:cNvSpPr>
          <p:nvPr>
            <p:ph type="pic" sz="quarter" idx="33" hasCustomPrompt="1"/>
          </p:nvPr>
        </p:nvSpPr>
        <p:spPr>
          <a:xfrm>
            <a:off x="10030968" y="1325880"/>
            <a:ext cx="1764792" cy="1764792"/>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18" name="Name 1"/>
          <p:cNvSpPr>
            <a:spLocks noGrp="1"/>
          </p:cNvSpPr>
          <p:nvPr>
            <p:ph type="body" sz="quarter" idx="34" hasCustomPrompt="1"/>
          </p:nvPr>
        </p:nvSpPr>
        <p:spPr>
          <a:xfrm>
            <a:off x="10030968" y="3246120"/>
            <a:ext cx="1764792"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19" name="Bio 1"/>
          <p:cNvSpPr>
            <a:spLocks noGrp="1"/>
          </p:cNvSpPr>
          <p:nvPr>
            <p:ph type="body" sz="quarter" idx="35" hasCustomPrompt="1"/>
          </p:nvPr>
        </p:nvSpPr>
        <p:spPr>
          <a:xfrm>
            <a:off x="10030968" y="3767328"/>
            <a:ext cx="1764792"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280144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Contact Information"/>
          <p:cNvSpPr>
            <a:spLocks noGrp="1"/>
          </p:cNvSpPr>
          <p:nvPr userDrawn="1">
            <p:ph type="body" sz="quarter" idx="11" hasCustomPrompt="1"/>
          </p:nvPr>
        </p:nvSpPr>
        <p:spPr>
          <a:xfrm>
            <a:off x="452438" y="2543664"/>
            <a:ext cx="8556522" cy="1231786"/>
          </a:xfrm>
        </p:spPr>
        <p:txBody>
          <a:bodyPr>
            <a:noAutofit/>
          </a:bodyPr>
          <a:lstStyle>
            <a:lvl1pPr marL="0" indent="0" algn="ctr">
              <a:lnSpc>
                <a:spcPct val="140000"/>
              </a:lnSpc>
              <a:spcBef>
                <a:spcPts val="0"/>
              </a:spcBef>
              <a:buNone/>
              <a:defRPr sz="1800" cap="all" baseline="0">
                <a:solidFill>
                  <a:schemeClr val="bg1"/>
                </a:solidFill>
              </a:defRPr>
            </a:lvl1pPr>
          </a:lstStyle>
          <a:p>
            <a:r>
              <a:rPr lang="en-US" dirty="0"/>
              <a:t>Presenter’s Job Title</a:t>
            </a:r>
          </a:p>
          <a:p>
            <a:r>
              <a:rPr lang="en-US" dirty="0"/>
              <a:t>202.403.####</a:t>
            </a:r>
          </a:p>
          <a:p>
            <a:r>
              <a:rPr lang="en-US" dirty="0"/>
              <a:t>email.address@air.org</a:t>
            </a:r>
          </a:p>
        </p:txBody>
      </p:sp>
      <p:sp>
        <p:nvSpPr>
          <p:cNvPr id="44" name="Copyright Statement"/>
          <p:cNvSpPr>
            <a:spLocks noGrp="1"/>
          </p:cNvSpPr>
          <p:nvPr userDrawn="1">
            <p:ph type="ftr" sz="quarter" idx="13"/>
          </p:nvPr>
        </p:nvSpPr>
        <p:spPr/>
        <p:txBody>
          <a:bodyPr/>
          <a:lstStyle/>
          <a:p>
            <a:pPr>
              <a:spcBef>
                <a:spcPts val="1200"/>
              </a:spcBef>
              <a:buFont typeface="Arial" panose="020B0604020202020204" pitchFamily="34" charset="0"/>
              <a:buNone/>
            </a:pPr>
            <a:r>
              <a:rPr>
                <a:solidFill>
                  <a:srgbClr val="FFFFFF"/>
                </a:solidFill>
              </a:rPr>
              <a:t>Copyright © 20XX American Institutes for Research. All rights reserved.</a:t>
            </a:r>
          </a:p>
        </p:txBody>
      </p:sp>
      <p:sp>
        <p:nvSpPr>
          <p:cNvPr id="58" name="Footer"/>
          <p:cNvSpPr txBox="1">
            <a:spLocks/>
          </p:cNvSpPr>
          <p:nvPr userDrawn="1"/>
        </p:nvSpPr>
        <p:spPr>
          <a:xfrm>
            <a:off x="457199" y="6645427"/>
            <a:ext cx="2954335" cy="123111"/>
          </a:xfrm>
          <a:prstGeom prst="rect">
            <a:avLst/>
          </a:prstGeom>
          <a:ln>
            <a:noFill/>
          </a:ln>
        </p:spPr>
        <p:txBody>
          <a:bodyPr wrap="none" lIns="0" tIns="0" rIns="0" bIns="0" anchor="b" anchorCtr="0">
            <a:spAutoFit/>
          </a:bodyPr>
          <a:lstStyle>
            <a:defPPr>
              <a:defRPr lang="en-US"/>
            </a:defPPr>
            <a:lvl1pPr marL="0" algn="l" defTabSz="914400" rtl="0" eaLnBrk="1" latinLnBrk="0" hangingPunct="1">
              <a:defRPr lang="en-US" sz="800" b="0" i="0" kern="1200">
                <a:solidFill>
                  <a:schemeClr val="bg1"/>
                </a:solidFill>
                <a:latin typeface="Calibri"/>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buFont typeface="Arial" panose="020B0604020202020204" pitchFamily="34" charset="0"/>
              <a:buNone/>
            </a:pPr>
            <a:r>
              <a:rPr dirty="0">
                <a:solidFill>
                  <a:srgbClr val="FFFFFF"/>
                </a:solidFill>
              </a:rPr>
              <a:t>Copyright © 20XX American Institutes for Research. All rights reserved.</a:t>
            </a:r>
          </a:p>
        </p:txBody>
      </p:sp>
      <p:sp>
        <p:nvSpPr>
          <p:cNvPr id="2" name="Title 1"/>
          <p:cNvSpPr>
            <a:spLocks noGrp="1"/>
          </p:cNvSpPr>
          <p:nvPr>
            <p:ph type="title" hasCustomPrompt="1"/>
          </p:nvPr>
        </p:nvSpPr>
        <p:spPr>
          <a:xfrm>
            <a:off x="457200" y="1965960"/>
            <a:ext cx="8558784" cy="521208"/>
          </a:xfrm>
        </p:spPr>
        <p:txBody>
          <a:bodyPr>
            <a:normAutofit/>
          </a:bodyPr>
          <a:lstStyle>
            <a:lvl1pPr algn="ctr">
              <a:defRPr lang="en-US" sz="2400" b="0" i="0" kern="1200" cap="all" spc="300" baseline="0" dirty="0">
                <a:solidFill>
                  <a:schemeClr val="bg1"/>
                </a:solidFill>
                <a:latin typeface="+mn-lt"/>
                <a:ea typeface="Calibri"/>
                <a:cs typeface="Calibri"/>
              </a:defRPr>
            </a:lvl1pPr>
          </a:lstStyle>
          <a:p>
            <a:r>
              <a:rPr lang="en-US" dirty="0"/>
              <a:t>Presenter’s Name</a:t>
            </a:r>
          </a:p>
        </p:txBody>
      </p:sp>
    </p:spTree>
    <p:extLst>
      <p:ext uri="{BB962C8B-B14F-4D97-AF65-F5344CB8AC3E}">
        <p14:creationId xmlns:p14="http://schemas.microsoft.com/office/powerpoint/2010/main" val="4008363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Text Heavy Layout for Instructional Text</a:t>
            </a:r>
          </a:p>
        </p:txBody>
      </p:sp>
      <p:sp>
        <p:nvSpPr>
          <p:cNvPr id="10" name="Content Placeholder"/>
          <p:cNvSpPr>
            <a:spLocks noGrp="1"/>
          </p:cNvSpPr>
          <p:nvPr>
            <p:ph idx="1" hasCustomPrompt="1"/>
          </p:nvPr>
        </p:nvSpPr>
        <p:spPr>
          <a:xfrm>
            <a:off x="457200" y="114300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171450" indent="-171450">
              <a:lnSpc>
                <a:spcPct val="105000"/>
              </a:lnSpc>
              <a:spcBef>
                <a:spcPts val="450"/>
              </a:spcBef>
              <a:buFont typeface="Arial" panose="020B0604020202020204" pitchFamily="34" charset="0"/>
              <a:buChar char="•"/>
              <a:defRPr sz="1350"/>
            </a:lvl2pPr>
            <a:lvl3pPr marL="342900" indent="-171450">
              <a:lnSpc>
                <a:spcPct val="105000"/>
              </a:lnSpc>
              <a:spcBef>
                <a:spcPts val="450"/>
              </a:spcBef>
              <a:buFont typeface="Calibri" panose="020F0502020204030204" pitchFamily="34" charset="0"/>
              <a:buChar char="–"/>
              <a:defRPr sz="1350"/>
            </a:lvl3pPr>
            <a:lvl4pPr marL="514350" indent="-171450">
              <a:lnSpc>
                <a:spcPct val="105000"/>
              </a:lnSpc>
              <a:spcBef>
                <a:spcPts val="450"/>
              </a:spcBef>
              <a:buFont typeface="Calibri" panose="020F0502020204030204" pitchFamily="34" charset="0"/>
              <a:buChar char="»"/>
              <a:defRPr sz="1350"/>
            </a:lvl4pPr>
            <a:lvl5pPr marL="685800" indent="-171450">
              <a:lnSpc>
                <a:spcPct val="105000"/>
              </a:lnSpc>
              <a:spcBef>
                <a:spcPts val="450"/>
              </a:spcBef>
              <a:buSzPct val="110000"/>
              <a:buFont typeface="Calibri" panose="020F0502020204030204" pitchFamily="34" charset="0"/>
              <a:buChar char="◦"/>
              <a:defRPr sz="1350"/>
            </a:lvl5pPr>
            <a:lvl6pPr marL="857250" indent="-171450">
              <a:lnSpc>
                <a:spcPct val="105000"/>
              </a:lnSpc>
              <a:spcBef>
                <a:spcPts val="450"/>
              </a:spcBef>
              <a:buFont typeface="Calibri" panose="020F0502020204030204" pitchFamily="34" charset="0"/>
              <a:buChar char="›"/>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
        <p:nvSpPr>
          <p:cNvPr id="8"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Tree>
    <p:extLst>
      <p:ext uri="{BB962C8B-B14F-4D97-AF65-F5344CB8AC3E}">
        <p14:creationId xmlns:p14="http://schemas.microsoft.com/office/powerpoint/2010/main" val="972404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52ADEB9-75CA-B547-8DAA-1F286A377644}" type="datetimeFigureOut">
              <a:rPr lang="en-US" smtClean="0"/>
              <a:t>8/17/2018</a:t>
            </a:fld>
            <a:endParaRPr lang="en-US"/>
          </a:p>
        </p:txBody>
      </p:sp>
      <p:sp>
        <p:nvSpPr>
          <p:cNvPr id="3" name="Footer Placeholder 2"/>
          <p:cNvSpPr>
            <a:spLocks noGrp="1"/>
          </p:cNvSpPr>
          <p:nvPr>
            <p:ph type="ftr" sz="quarter" idx="11"/>
          </p:nvPr>
        </p:nvSpPr>
        <p:spPr>
          <a:xfrm>
            <a:off x="457200" y="6647688"/>
            <a:ext cx="0" cy="123111"/>
          </a:xfrm>
        </p:spPr>
        <p:txBody>
          <a:bodyPr/>
          <a:lstStyle/>
          <a:p>
            <a:endParaRPr lang="en-US"/>
          </a:p>
        </p:txBody>
      </p:sp>
      <p:sp>
        <p:nvSpPr>
          <p:cNvPr id="4" name="Slide Number Placeholder 3"/>
          <p:cNvSpPr>
            <a:spLocks noGrp="1"/>
          </p:cNvSpPr>
          <p:nvPr>
            <p:ph type="sldNum" sz="quarter" idx="12"/>
          </p:nvPr>
        </p:nvSpPr>
        <p:spPr/>
        <p:txBody>
          <a:bodyPr/>
          <a:lstStyle/>
          <a:p>
            <a:fld id="{7C5927B7-2F74-2248-B110-E53750356925}" type="slidenum">
              <a:rPr lang="en-US" smtClean="0"/>
              <a:t>‹#›</a:t>
            </a:fld>
            <a:endParaRPr lang="en-US"/>
          </a:p>
        </p:txBody>
      </p:sp>
    </p:spTree>
    <p:extLst>
      <p:ext uri="{BB962C8B-B14F-4D97-AF65-F5344CB8AC3E}">
        <p14:creationId xmlns:p14="http://schemas.microsoft.com/office/powerpoint/2010/main" val="1552171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52ADEB9-75CA-B547-8DAA-1F286A377644}" type="datetimeFigureOut">
              <a:rPr lang="en-US" smtClean="0"/>
              <a:t>8/17/2018</a:t>
            </a:fld>
            <a:endParaRPr lang="en-US"/>
          </a:p>
        </p:txBody>
      </p:sp>
      <p:sp>
        <p:nvSpPr>
          <p:cNvPr id="5" name="Footer Placeholder 4"/>
          <p:cNvSpPr>
            <a:spLocks noGrp="1"/>
          </p:cNvSpPr>
          <p:nvPr>
            <p:ph type="ftr" sz="quarter" idx="11"/>
          </p:nvPr>
        </p:nvSpPr>
        <p:spPr>
          <a:xfrm>
            <a:off x="457200" y="6647688"/>
            <a:ext cx="0" cy="123111"/>
          </a:xfrm>
        </p:spPr>
        <p:txBody>
          <a:bodyPr/>
          <a:lstStyle/>
          <a:p>
            <a:endParaRPr lang="en-US"/>
          </a:p>
        </p:txBody>
      </p:sp>
      <p:sp>
        <p:nvSpPr>
          <p:cNvPr id="6" name="Slide Number Placeholder 5"/>
          <p:cNvSpPr>
            <a:spLocks noGrp="1"/>
          </p:cNvSpPr>
          <p:nvPr>
            <p:ph type="sldNum" sz="quarter" idx="12"/>
          </p:nvPr>
        </p:nvSpPr>
        <p:spPr/>
        <p:txBody>
          <a:bodyPr/>
          <a:lstStyle/>
          <a:p>
            <a:fld id="{7C5927B7-2F74-2248-B110-E53750356925}" type="slidenum">
              <a:rPr lang="en-US" smtClean="0"/>
              <a:t>‹#›</a:t>
            </a:fld>
            <a:endParaRPr lang="en-US"/>
          </a:p>
        </p:txBody>
      </p:sp>
    </p:spTree>
    <p:extLst>
      <p:ext uri="{BB962C8B-B14F-4D97-AF65-F5344CB8AC3E}">
        <p14:creationId xmlns:p14="http://schemas.microsoft.com/office/powerpoint/2010/main" val="90348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cNvSpPr>
            <a:spLocks noGrp="1"/>
          </p:cNvSpPr>
          <p:nvPr userDrawn="1">
            <p:ph type="sldNum" sz="quarter" idx="12"/>
          </p:nvPr>
        </p:nvSpPr>
        <p:spPr>
          <a:xfrm>
            <a:off x="11965652" y="6608213"/>
            <a:ext cx="117019" cy="138499"/>
          </a:xfrm>
        </p:spPr>
        <p:txBody>
          <a:bodyPr/>
          <a:lstStyle>
            <a:lvl1pPr>
              <a:defRPr>
                <a:solidFill>
                  <a:schemeClr val="bg1"/>
                </a:solidFill>
              </a:defRPr>
            </a:lvl1pPr>
          </a:lstStyle>
          <a:p>
            <a:fld id="{BABF4E83-61DB-418F-A99F-17BC9BB58EF6}" type="slidenum">
              <a:rPr lang="en-US" smtClean="0"/>
              <a:pPr/>
              <a:t>‹#›</a:t>
            </a:fld>
            <a:endParaRPr lang="en-US" dirty="0"/>
          </a:p>
        </p:txBody>
      </p:sp>
      <p:sp>
        <p:nvSpPr>
          <p:cNvPr id="4" name="Title 3"/>
          <p:cNvSpPr>
            <a:spLocks noGrp="1"/>
          </p:cNvSpPr>
          <p:nvPr>
            <p:ph type="title" hasCustomPrompt="1"/>
          </p:nvPr>
        </p:nvSpPr>
        <p:spPr>
          <a:xfrm>
            <a:off x="457200" y="1042416"/>
            <a:ext cx="8531352" cy="2852928"/>
          </a:xfrm>
        </p:spPr>
        <p:txBody>
          <a:bodyPr>
            <a:normAutofit/>
          </a:bodyPr>
          <a:lstStyle>
            <a:lvl1pPr>
              <a:defRPr sz="5500">
                <a:solidFill>
                  <a:schemeClr val="bg1"/>
                </a:solidFill>
              </a:defRPr>
            </a:lvl1pPr>
          </a:lstStyle>
          <a:p>
            <a:r>
              <a:rPr lang="en-US" dirty="0"/>
              <a:t>Section Header (Divider) Title</a:t>
            </a:r>
          </a:p>
        </p:txBody>
      </p:sp>
      <p:sp>
        <p:nvSpPr>
          <p:cNvPr id="9" name="Text Placeholder 8"/>
          <p:cNvSpPr>
            <a:spLocks noGrp="1"/>
          </p:cNvSpPr>
          <p:nvPr>
            <p:ph type="body" sz="quarter" idx="13" hasCustomPrompt="1"/>
          </p:nvPr>
        </p:nvSpPr>
        <p:spPr>
          <a:xfrm>
            <a:off x="457200" y="3922776"/>
            <a:ext cx="8531352" cy="1499616"/>
          </a:xfrm>
        </p:spPr>
        <p:txBody>
          <a:bodyPr/>
          <a:lstStyle>
            <a:lvl1pPr marL="0" indent="0">
              <a:spcBef>
                <a:spcPts val="0"/>
              </a:spcBef>
              <a:buNone/>
              <a:defRPr>
                <a:solidFill>
                  <a:schemeClr val="bg1"/>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51" name="Shape 51"/>
          <p:cNvSpPr>
            <a:spLocks noGrp="1"/>
          </p:cNvSpPr>
          <p:nvPr>
            <p:ph type="title"/>
          </p:nvPr>
        </p:nvSpPr>
        <p:spPr>
          <a:xfrm>
            <a:off x="609600" y="0"/>
            <a:ext cx="10972800" cy="1692276"/>
          </a:xfrm>
          <a:prstGeom prst="rect">
            <a:avLst/>
          </a:prstGeom>
        </p:spPr>
        <p:txBody>
          <a:bodyPr/>
          <a:lstStyle>
            <a:lvl1pPr algn="l">
              <a:defRPr sz="2400">
                <a:latin typeface="Trade Gothic LT Std"/>
                <a:ea typeface="Trade Gothic LT Std"/>
                <a:cs typeface="Trade Gothic LT Std"/>
                <a:sym typeface="Trade Gothic LT Std"/>
              </a:defRPr>
            </a:lvl1pPr>
          </a:lstStyle>
          <a:p>
            <a:pPr lvl="0">
              <a:defRPr sz="1800">
                <a:solidFill>
                  <a:srgbClr val="000000"/>
                </a:solidFill>
              </a:defRPr>
            </a:pPr>
            <a:r>
              <a:rPr sz="2400">
                <a:solidFill>
                  <a:srgbClr val="FFFFFF"/>
                </a:solidFill>
              </a:rPr>
              <a:t>Title Text</a:t>
            </a:r>
          </a:p>
        </p:txBody>
      </p:sp>
    </p:spTree>
    <p:extLst>
      <p:ext uri="{BB962C8B-B14F-4D97-AF65-F5344CB8AC3E}">
        <p14:creationId xmlns:p14="http://schemas.microsoft.com/office/powerpoint/2010/main" val="418727547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52ADEB9-75CA-B547-8DAA-1F286A377644}" type="datetimeFigureOut">
              <a:rPr lang="en-US" smtClean="0"/>
              <a:t>8/17/2018</a:t>
            </a:fld>
            <a:endParaRPr lang="en-US"/>
          </a:p>
        </p:txBody>
      </p:sp>
      <p:sp>
        <p:nvSpPr>
          <p:cNvPr id="4" name="Footer Placeholder 3"/>
          <p:cNvSpPr>
            <a:spLocks noGrp="1"/>
          </p:cNvSpPr>
          <p:nvPr>
            <p:ph type="ftr" sz="quarter" idx="11"/>
          </p:nvPr>
        </p:nvSpPr>
        <p:spPr>
          <a:xfrm>
            <a:off x="457200" y="6647688"/>
            <a:ext cx="0" cy="123111"/>
          </a:xfrm>
        </p:spPr>
        <p:txBody>
          <a:bodyPr/>
          <a:lstStyle/>
          <a:p>
            <a:endParaRPr lang="en-US"/>
          </a:p>
        </p:txBody>
      </p:sp>
      <p:sp>
        <p:nvSpPr>
          <p:cNvPr id="5" name="Slide Number Placeholder 4"/>
          <p:cNvSpPr>
            <a:spLocks noGrp="1"/>
          </p:cNvSpPr>
          <p:nvPr>
            <p:ph type="sldNum" sz="quarter" idx="12"/>
          </p:nvPr>
        </p:nvSpPr>
        <p:spPr/>
        <p:txBody>
          <a:bodyPr/>
          <a:lstStyle/>
          <a:p>
            <a:fld id="{7C5927B7-2F74-2248-B110-E53750356925}" type="slidenum">
              <a:rPr lang="en-US" smtClean="0"/>
              <a:t>‹#›</a:t>
            </a:fld>
            <a:endParaRPr lang="en-US"/>
          </a:p>
        </p:txBody>
      </p:sp>
    </p:spTree>
    <p:extLst>
      <p:ext uri="{BB962C8B-B14F-4D97-AF65-F5344CB8AC3E}">
        <p14:creationId xmlns:p14="http://schemas.microsoft.com/office/powerpoint/2010/main" val="2247428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609600" y="212337"/>
            <a:ext cx="10972800" cy="1143200"/>
          </a:xfrm>
          <a:prstGeom prst="rect">
            <a:avLst/>
          </a:prstGeom>
        </p:spPr>
        <p:txBody>
          <a:bodyPr lIns="121897" tIns="121897" rIns="121897" bIns="121897"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63" name="Shape 163"/>
          <p:cNvSpPr txBox="1">
            <a:spLocks noGrp="1"/>
          </p:cNvSpPr>
          <p:nvPr>
            <p:ph type="body" idx="1"/>
          </p:nvPr>
        </p:nvSpPr>
        <p:spPr>
          <a:xfrm>
            <a:off x="1374267" y="1295400"/>
            <a:ext cx="10208000" cy="4967600"/>
          </a:xfrm>
          <a:prstGeom prst="rect">
            <a:avLst/>
          </a:prstGeom>
        </p:spPr>
        <p:txBody>
          <a:bodyPr lIns="121897" tIns="121897" rIns="121897" bIns="121897" anchor="t" anchorCtr="0"/>
          <a:lstStyle>
            <a:lvl1pPr lvl="0" rtl="0">
              <a:spcBef>
                <a:spcPts val="0"/>
              </a:spcBef>
              <a:spcAft>
                <a:spcPts val="667"/>
              </a:spcAft>
              <a:buChar char="➔"/>
              <a:defRPr/>
            </a:lvl1pPr>
            <a:lvl2pPr lvl="1" rtl="0">
              <a:spcBef>
                <a:spcPts val="0"/>
              </a:spcBef>
              <a:spcAft>
                <a:spcPts val="667"/>
              </a:spcAft>
              <a:buChar char="◆"/>
              <a:defRPr/>
            </a:lvl2pPr>
            <a:lvl3pPr lvl="2" rtl="0">
              <a:spcBef>
                <a:spcPts val="0"/>
              </a:spcBef>
              <a:spcAft>
                <a:spcPts val="667"/>
              </a:spcAft>
              <a:buChar char="●"/>
              <a:defRPr/>
            </a:lvl3pPr>
            <a:lvl4pPr lvl="3" rtl="0">
              <a:spcBef>
                <a:spcPts val="0"/>
              </a:spcBef>
              <a:spcAft>
                <a:spcPts val="667"/>
              </a:spcAft>
              <a:buChar char="○"/>
              <a:defRPr/>
            </a:lvl4pPr>
            <a:lvl5pPr lvl="4" rtl="0">
              <a:spcBef>
                <a:spcPts val="0"/>
              </a:spcBef>
              <a:spcAft>
                <a:spcPts val="667"/>
              </a:spcAft>
              <a:buChar char="◆"/>
              <a:defRPr/>
            </a:lvl5pPr>
            <a:lvl6pPr lvl="5" rtl="0">
              <a:spcBef>
                <a:spcPts val="0"/>
              </a:spcBef>
              <a:spcAft>
                <a:spcPts val="667"/>
              </a:spcAft>
              <a:buChar char="●"/>
              <a:defRPr/>
            </a:lvl6pPr>
            <a:lvl7pPr lvl="6" rtl="0">
              <a:spcBef>
                <a:spcPts val="0"/>
              </a:spcBef>
              <a:spcAft>
                <a:spcPts val="667"/>
              </a:spcAft>
              <a:buChar char="○"/>
              <a:defRPr/>
            </a:lvl7pPr>
            <a:lvl8pPr lvl="7" rtl="0">
              <a:spcBef>
                <a:spcPts val="0"/>
              </a:spcBef>
              <a:spcAft>
                <a:spcPts val="667"/>
              </a:spcAft>
              <a:buChar char="◆"/>
              <a:defRPr/>
            </a:lvl8pPr>
            <a:lvl9pPr lvl="8" rtl="0">
              <a:spcBef>
                <a:spcPts val="0"/>
              </a:spcBef>
              <a:spcAft>
                <a:spcPts val="667"/>
              </a:spcAft>
              <a:buChar char="●"/>
              <a:defRPr/>
            </a:lvl9pPr>
          </a:lstStyle>
          <a:p>
            <a:endParaRPr/>
          </a:p>
        </p:txBody>
      </p:sp>
      <p:sp>
        <p:nvSpPr>
          <p:cNvPr id="164" name="Shape 164"/>
          <p:cNvSpPr/>
          <p:nvPr/>
        </p:nvSpPr>
        <p:spPr>
          <a:xfrm>
            <a:off x="-57600" y="6687600"/>
            <a:ext cx="12307200" cy="170400"/>
          </a:xfrm>
          <a:prstGeom prst="rect">
            <a:avLst/>
          </a:prstGeom>
          <a:solidFill>
            <a:srgbClr val="399FD3"/>
          </a:solidFill>
          <a:ln>
            <a:noFill/>
          </a:ln>
        </p:spPr>
        <p:txBody>
          <a:bodyPr lIns="121897" tIns="121897" rIns="121897" bIns="121897" anchor="ctr" anchorCtr="0">
            <a:noAutofit/>
          </a:bodyPr>
          <a:lstStyle/>
          <a:p>
            <a:pPr lvl="0">
              <a:spcBef>
                <a:spcPts val="0"/>
              </a:spcBef>
              <a:buNone/>
            </a:pPr>
            <a:endParaRPr/>
          </a:p>
        </p:txBody>
      </p:sp>
    </p:spTree>
    <p:extLst>
      <p:ext uri="{BB962C8B-B14F-4D97-AF65-F5344CB8AC3E}">
        <p14:creationId xmlns:p14="http://schemas.microsoft.com/office/powerpoint/2010/main" val="1678168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Blue">
    <p:bg>
      <p:bgPr>
        <a:solidFill>
          <a:srgbClr val="399FD3"/>
        </a:solidFill>
        <a:effectLst/>
      </p:bgPr>
    </p:bg>
    <p:spTree>
      <p:nvGrpSpPr>
        <p:cNvPr id="1" name="Shape 153"/>
        <p:cNvGrpSpPr/>
        <p:nvPr/>
      </p:nvGrpSpPr>
      <p:grpSpPr>
        <a:xfrm>
          <a:off x="0" y="0"/>
          <a:ext cx="0" cy="0"/>
          <a:chOff x="0" y="0"/>
          <a:chExt cx="0" cy="0"/>
        </a:xfrm>
      </p:grpSpPr>
      <p:sp>
        <p:nvSpPr>
          <p:cNvPr id="154" name="Shape 154"/>
          <p:cNvSpPr txBox="1">
            <a:spLocks noGrp="1"/>
          </p:cNvSpPr>
          <p:nvPr>
            <p:ph type="ctrTitle"/>
          </p:nvPr>
        </p:nvSpPr>
        <p:spPr>
          <a:xfrm>
            <a:off x="914400" y="1196741"/>
            <a:ext cx="10363200" cy="2874800"/>
          </a:xfrm>
          <a:prstGeom prst="rect">
            <a:avLst/>
          </a:prstGeom>
        </p:spPr>
        <p:txBody>
          <a:bodyPr lIns="121897" tIns="121897" rIns="121897" bIns="121897" anchor="t" anchorCtr="0"/>
          <a:lstStyle>
            <a:lvl1pPr lvl="0" rtl="0">
              <a:spcBef>
                <a:spcPts val="0"/>
              </a:spcBef>
              <a:buClr>
                <a:srgbClr val="FFFFFF"/>
              </a:buClr>
              <a:buSzPct val="100000"/>
              <a:defRPr sz="8000">
                <a:solidFill>
                  <a:srgbClr val="FFFFFF"/>
                </a:solidFill>
              </a:defRPr>
            </a:lvl1pPr>
            <a:lvl2pPr lvl="1" rtl="0">
              <a:spcBef>
                <a:spcPts val="0"/>
              </a:spcBef>
              <a:buClr>
                <a:srgbClr val="FFFFFF"/>
              </a:buClr>
              <a:buSzPct val="100000"/>
              <a:defRPr sz="8000">
                <a:solidFill>
                  <a:srgbClr val="FFFFFF"/>
                </a:solidFill>
              </a:defRPr>
            </a:lvl2pPr>
            <a:lvl3pPr lvl="2" rtl="0">
              <a:spcBef>
                <a:spcPts val="0"/>
              </a:spcBef>
              <a:buClr>
                <a:srgbClr val="FFFFFF"/>
              </a:buClr>
              <a:buSzPct val="100000"/>
              <a:defRPr sz="8000">
                <a:solidFill>
                  <a:srgbClr val="FFFFFF"/>
                </a:solidFill>
              </a:defRPr>
            </a:lvl3pPr>
            <a:lvl4pPr lvl="3" rtl="0">
              <a:spcBef>
                <a:spcPts val="0"/>
              </a:spcBef>
              <a:buClr>
                <a:srgbClr val="FFFFFF"/>
              </a:buClr>
              <a:buSzPct val="100000"/>
              <a:defRPr sz="8000">
                <a:solidFill>
                  <a:srgbClr val="FFFFFF"/>
                </a:solidFill>
              </a:defRPr>
            </a:lvl4pPr>
            <a:lvl5pPr lvl="4" rtl="0">
              <a:spcBef>
                <a:spcPts val="0"/>
              </a:spcBef>
              <a:buClr>
                <a:srgbClr val="FFFFFF"/>
              </a:buClr>
              <a:buSzPct val="100000"/>
              <a:defRPr sz="8000">
                <a:solidFill>
                  <a:srgbClr val="FFFFFF"/>
                </a:solidFill>
              </a:defRPr>
            </a:lvl5pPr>
            <a:lvl6pPr lvl="5" rtl="0">
              <a:spcBef>
                <a:spcPts val="0"/>
              </a:spcBef>
              <a:buClr>
                <a:srgbClr val="FFFFFF"/>
              </a:buClr>
              <a:buSzPct val="100000"/>
              <a:defRPr sz="8000">
                <a:solidFill>
                  <a:srgbClr val="FFFFFF"/>
                </a:solidFill>
              </a:defRPr>
            </a:lvl6pPr>
            <a:lvl7pPr lvl="6" rtl="0">
              <a:spcBef>
                <a:spcPts val="0"/>
              </a:spcBef>
              <a:buClr>
                <a:srgbClr val="FFFFFF"/>
              </a:buClr>
              <a:buSzPct val="100000"/>
              <a:defRPr sz="8000">
                <a:solidFill>
                  <a:srgbClr val="FFFFFF"/>
                </a:solidFill>
              </a:defRPr>
            </a:lvl7pPr>
            <a:lvl8pPr lvl="7" rtl="0">
              <a:spcBef>
                <a:spcPts val="0"/>
              </a:spcBef>
              <a:buClr>
                <a:srgbClr val="FFFFFF"/>
              </a:buClr>
              <a:buSzPct val="100000"/>
              <a:defRPr sz="8000">
                <a:solidFill>
                  <a:srgbClr val="FFFFFF"/>
                </a:solidFill>
              </a:defRPr>
            </a:lvl8pPr>
            <a:lvl9pPr lvl="8" rtl="0">
              <a:spcBef>
                <a:spcPts val="0"/>
              </a:spcBef>
              <a:buClr>
                <a:srgbClr val="FFFFFF"/>
              </a:buClr>
              <a:buSzPct val="100000"/>
              <a:defRPr sz="8000">
                <a:solidFill>
                  <a:srgbClr val="FFFFFF"/>
                </a:solidFill>
              </a:defRPr>
            </a:lvl9pPr>
          </a:lstStyle>
          <a:p>
            <a:endParaRPr/>
          </a:p>
        </p:txBody>
      </p:sp>
    </p:spTree>
    <p:extLst>
      <p:ext uri="{BB962C8B-B14F-4D97-AF65-F5344CB8AC3E}">
        <p14:creationId xmlns:p14="http://schemas.microsoft.com/office/powerpoint/2010/main" val="989918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1487E7-F9D7-4D5F-962E-2716479CD370}" type="datetimeFigureOut">
              <a:rPr lang="en-US" smtClean="0"/>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A4CF81-0C1B-4172-9948-90192DED6E4B}" type="slidenum">
              <a:rPr lang="en-US" smtClean="0"/>
              <a:t>‹#›</a:t>
            </a:fld>
            <a:endParaRPr lang="en-US"/>
          </a:p>
        </p:txBody>
      </p:sp>
    </p:spTree>
    <p:extLst>
      <p:ext uri="{BB962C8B-B14F-4D97-AF65-F5344CB8AC3E}">
        <p14:creationId xmlns:p14="http://schemas.microsoft.com/office/powerpoint/2010/main" val="306181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grey box"/>
          <p:cNvSpPr/>
          <p:nvPr userDrawn="1"/>
        </p:nvSpPr>
        <p:spPr>
          <a:xfrm>
            <a:off x="0" y="1082040"/>
            <a:ext cx="12192000" cy="53695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endParaRPr>
          </a:p>
        </p:txBody>
      </p:sp>
      <p:sp>
        <p:nvSpPr>
          <p:cNvPr id="2" name="Title"/>
          <p:cNvSpPr>
            <a:spLocks noGrp="1"/>
          </p:cNvSpPr>
          <p:nvPr>
            <p:ph type="title" hasCustomPrompt="1"/>
          </p:nvPr>
        </p:nvSpPr>
        <p:spPr/>
        <p:txBody>
          <a:bodyPr/>
          <a:lstStyle>
            <a:lvl1pPr>
              <a:defRPr baseline="0"/>
            </a:lvl1pPr>
          </a:lstStyle>
          <a:p>
            <a:r>
              <a:rPr lang="en-US" dirty="0"/>
              <a:t>Agenda Layout</a:t>
            </a:r>
          </a:p>
        </p:txBody>
      </p:sp>
      <p:sp>
        <p:nvSpPr>
          <p:cNvPr id="24" name="Text Placeholder"/>
          <p:cNvSpPr>
            <a:spLocks noGrp="1"/>
          </p:cNvSpPr>
          <p:nvPr userDrawn="1">
            <p:ph type="body" sz="quarter" idx="10" hasCustomPrompt="1"/>
          </p:nvPr>
        </p:nvSpPr>
        <p:spPr>
          <a:xfrm>
            <a:off x="457200" y="1143000"/>
            <a:ext cx="11338560" cy="4846320"/>
          </a:xfrm>
        </p:spPr>
        <p:txBody>
          <a:bodyPr anchor="t" anchorCtr="0">
            <a:normAutofit/>
          </a:bodyPr>
          <a:lstStyle>
            <a:lvl1pPr marL="457200" indent="-457200">
              <a:lnSpc>
                <a:spcPct val="100000"/>
              </a:lnSpc>
              <a:spcBef>
                <a:spcPts val="3000"/>
              </a:spcBef>
              <a:buClr>
                <a:schemeClr val="tx1"/>
              </a:buClr>
              <a:buFont typeface="+mj-lt"/>
              <a:buAutoNum type="arabicPeriod"/>
              <a:defRPr sz="2800" baseline="0"/>
            </a:lvl1pPr>
            <a:lvl2pPr marL="914400" indent="-457200">
              <a:lnSpc>
                <a:spcPct val="100000"/>
              </a:lnSpc>
              <a:spcBef>
                <a:spcPts val="1200"/>
              </a:spcBef>
              <a:buClr>
                <a:schemeClr val="tx1"/>
              </a:buClr>
              <a:buFont typeface="+mj-lt"/>
              <a:buAutoNum type="alphaLcPeriod"/>
              <a:defRPr sz="2800"/>
            </a:lvl2pPr>
            <a:lvl3pPr marL="1371600" indent="-457200">
              <a:lnSpc>
                <a:spcPct val="100000"/>
              </a:lnSpc>
              <a:spcBef>
                <a:spcPts val="1200"/>
              </a:spcBef>
              <a:buClr>
                <a:schemeClr val="tx1"/>
              </a:buClr>
              <a:buFont typeface="+mj-lt"/>
              <a:buAutoNum type="romanLcPeriod"/>
              <a:defRPr sz="2800"/>
            </a:lvl3pPr>
            <a:lvl4pPr marL="1828800" indent="-457200">
              <a:lnSpc>
                <a:spcPct val="100000"/>
              </a:lnSpc>
              <a:spcBef>
                <a:spcPts val="1200"/>
              </a:spcBef>
              <a:buClr>
                <a:schemeClr val="tx1"/>
              </a:buClr>
              <a:buSzPct val="100000"/>
              <a:buFont typeface="+mj-lt"/>
              <a:buAutoNum type="arabicParenR"/>
              <a:defRPr sz="2800" baseline="0"/>
            </a:lvl4pPr>
            <a:lvl5pPr marL="2286000" indent="-457200">
              <a:lnSpc>
                <a:spcPct val="100000"/>
              </a:lnSpc>
              <a:spcBef>
                <a:spcPts val="1200"/>
              </a:spcBef>
              <a:buClr>
                <a:schemeClr val="tx1"/>
              </a:buClr>
              <a:buFont typeface="+mj-lt"/>
              <a:buAutoNum type="alphaLcParenR"/>
              <a:defRPr sz="2800"/>
            </a:lvl5pPr>
          </a:lstStyle>
          <a:p>
            <a:pPr lvl="0"/>
            <a:r>
              <a:rPr lang="en-US" dirty="0"/>
              <a:t>Click to insert agenda items.</a:t>
            </a:r>
          </a:p>
          <a:p>
            <a:pPr lvl="1"/>
            <a:r>
              <a:rPr lang="en-US" dirty="0"/>
              <a:t>Second level</a:t>
            </a:r>
          </a:p>
          <a:p>
            <a:pPr lvl="2"/>
            <a:r>
              <a:rPr lang="en-US" dirty="0"/>
              <a:t>Third level</a:t>
            </a:r>
          </a:p>
          <a:p>
            <a:pPr lvl="3"/>
            <a:r>
              <a:rPr lang="en-US" dirty="0"/>
              <a:t>Fourth level. Manually changed bullet size from 110% to 100% (was 110% due to fourth level bullet size on slide master).</a:t>
            </a:r>
          </a:p>
          <a:p>
            <a:pPr lvl="4"/>
            <a:r>
              <a:rPr lang="en-US" dirty="0"/>
              <a:t>Fifth level</a:t>
            </a:r>
          </a:p>
          <a:p>
            <a:pPr lvl="0"/>
            <a:r>
              <a:rPr lang="en-US" dirty="0"/>
              <a:t>Second Agenda Item</a:t>
            </a:r>
          </a:p>
          <a:p>
            <a:pPr lvl="0"/>
            <a:r>
              <a:rPr lang="en-US" dirty="0"/>
              <a:t>Third Agenda Item</a:t>
            </a:r>
          </a:p>
        </p:txBody>
      </p:sp>
      <p:sp>
        <p:nvSpPr>
          <p:cNvPr id="9" name="Slide Number"/>
          <p:cNvSpPr>
            <a:spLocks noGrp="1"/>
          </p:cNvSpPr>
          <p:nvPr>
            <p:ph type="sldNum" sz="quarter" idx="12"/>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41287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1143000"/>
            <a:ext cx="11338560" cy="4846320"/>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p:txBody>
          <a:bodyPr/>
          <a:lstStyle>
            <a:lvl1pPr>
              <a:defRPr baseline="0"/>
            </a:lvl1pPr>
          </a:lstStyle>
          <a:p>
            <a:r>
              <a:rPr lang="en-US" dirty="0"/>
              <a:t>The Title and Content Layout Is Used for Bullet Lists, Tables, Graphs, SmartArt, or Pictures</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
        <p:nvSpPr>
          <p:cNvPr id="22"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Tree>
    <p:extLst>
      <p:ext uri="{BB962C8B-B14F-4D97-AF65-F5344CB8AC3E}">
        <p14:creationId xmlns:p14="http://schemas.microsoft.com/office/powerpoint/2010/main" val="253078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996696"/>
          </a:xfrm>
        </p:spPr>
        <p:txBody>
          <a:bodyPr/>
          <a:lstStyle>
            <a:lvl1pPr>
              <a:defRPr baseline="0"/>
            </a:lvl1pPr>
          </a:lstStyle>
          <a:p>
            <a:r>
              <a:rPr lang="en-US" dirty="0"/>
              <a:t>The Two Content Layout Can Have a Bullet List, Table, Graph, SmartArt, or Picture on Either Side</a:t>
            </a:r>
          </a:p>
        </p:txBody>
      </p:sp>
      <p:sp>
        <p:nvSpPr>
          <p:cNvPr id="3" name="Left Content"/>
          <p:cNvSpPr>
            <a:spLocks noGrp="1"/>
          </p:cNvSpPr>
          <p:nvPr>
            <p:ph sz="half" idx="1" hasCustomPrompt="1"/>
          </p:nvPr>
        </p:nvSpPr>
        <p:spPr>
          <a:xfrm>
            <a:off x="457200" y="1143000"/>
            <a:ext cx="5568696" cy="4846320"/>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1143000"/>
            <a:ext cx="5568696" cy="4846320"/>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
        <p:nvSpPr>
          <p:cNvPr id="8"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Tree>
    <p:extLst>
      <p:ext uri="{BB962C8B-B14F-4D97-AF65-F5344CB8AC3E}">
        <p14:creationId xmlns:p14="http://schemas.microsoft.com/office/powerpoint/2010/main" val="3333972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First Level No Bullet Layout</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
        <p:nvSpPr>
          <p:cNvPr id="4" name="Content Placeholder 3"/>
          <p:cNvSpPr>
            <a:spLocks noGrp="1"/>
          </p:cNvSpPr>
          <p:nvPr>
            <p:ph sz="quarter" idx="14" hasCustomPrompt="1"/>
          </p:nvPr>
        </p:nvSpPr>
        <p:spPr>
          <a:xfrm>
            <a:off x="457200" y="1143000"/>
            <a:ext cx="11338560" cy="4846320"/>
          </a:xfrm>
        </p:spPr>
        <p:txBody>
          <a:bodyPr>
            <a:noAutofit/>
          </a:bodyPr>
          <a:lstStyle>
            <a:lvl1pPr marL="0" indent="0">
              <a:lnSpc>
                <a:spcPct val="125000"/>
              </a:lnSpc>
              <a:spcBef>
                <a:spcPts val="1800"/>
              </a:spcBef>
              <a:buClr>
                <a:schemeClr val="tx1"/>
              </a:buClr>
              <a:buNone/>
              <a:defRPr sz="24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4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4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4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4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4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Tree>
    <p:extLst>
      <p:ext uri="{BB962C8B-B14F-4D97-AF65-F5344CB8AC3E}">
        <p14:creationId xmlns:p14="http://schemas.microsoft.com/office/powerpoint/2010/main" val="1519318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153308"/>
            <a:ext cx="11338560" cy="3836011"/>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p:txBody>
          <a:bodyPr/>
          <a:lstStyle>
            <a:lvl1pPr>
              <a:defRPr baseline="0"/>
            </a:lvl1pPr>
          </a:lstStyle>
          <a:p>
            <a:r>
              <a:rPr lang="en-US" dirty="0"/>
              <a:t>Object With Lead-In Text Layout Is Used With Tables, Graphs, SmartArt, or Pictures</a:t>
            </a:r>
          </a:p>
        </p:txBody>
      </p:sp>
      <p:sp>
        <p:nvSpPr>
          <p:cNvPr id="8" name="Text Placeholder 7"/>
          <p:cNvSpPr>
            <a:spLocks noGrp="1"/>
          </p:cNvSpPr>
          <p:nvPr>
            <p:ph type="body" sz="quarter" idx="15" hasCustomPrompt="1"/>
          </p:nvPr>
        </p:nvSpPr>
        <p:spPr>
          <a:xfrm>
            <a:off x="457200" y="1133856"/>
            <a:ext cx="11338560" cy="882293"/>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
        <p:nvSpPr>
          <p:cNvPr id="9"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 Background, Two Content">
    <p:spTree>
      <p:nvGrpSpPr>
        <p:cNvPr id="1" name=""/>
        <p:cNvGrpSpPr/>
        <p:nvPr/>
      </p:nvGrpSpPr>
      <p:grpSpPr>
        <a:xfrm>
          <a:off x="0" y="0"/>
          <a:ext cx="0" cy="0"/>
          <a:chOff x="0" y="0"/>
          <a:chExt cx="0" cy="0"/>
        </a:xfrm>
      </p:grpSpPr>
      <p:sp>
        <p:nvSpPr>
          <p:cNvPr id="9" name="grey box"/>
          <p:cNvSpPr/>
          <p:nvPr userDrawn="1"/>
        </p:nvSpPr>
        <p:spPr>
          <a:xfrm>
            <a:off x="0" y="1082040"/>
            <a:ext cx="12192000" cy="53695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a:endParaRPr>
          </a:p>
        </p:txBody>
      </p:sp>
      <p:sp>
        <p:nvSpPr>
          <p:cNvPr id="5" name="Title 4"/>
          <p:cNvSpPr>
            <a:spLocks noGrp="1"/>
          </p:cNvSpPr>
          <p:nvPr>
            <p:ph type="title" hasCustomPrompt="1"/>
          </p:nvPr>
        </p:nvSpPr>
        <p:spPr>
          <a:xfrm>
            <a:off x="457200" y="0"/>
            <a:ext cx="11338560" cy="996696"/>
          </a:xfrm>
        </p:spPr>
        <p:txBody>
          <a:bodyPr/>
          <a:lstStyle>
            <a:lvl1pPr>
              <a:defRPr baseline="0"/>
            </a:lvl1pPr>
          </a:lstStyle>
          <a:p>
            <a:r>
              <a:rPr lang="en-US" dirty="0"/>
              <a:t>Gray Background, Two Content Layout</a:t>
            </a:r>
          </a:p>
        </p:txBody>
      </p:sp>
      <p:sp>
        <p:nvSpPr>
          <p:cNvPr id="3" name="Left Content"/>
          <p:cNvSpPr>
            <a:spLocks noGrp="1"/>
          </p:cNvSpPr>
          <p:nvPr>
            <p:ph sz="half" idx="1" hasCustomPrompt="1"/>
          </p:nvPr>
        </p:nvSpPr>
        <p:spPr>
          <a:xfrm>
            <a:off x="457200" y="1143000"/>
            <a:ext cx="5568696" cy="4846320"/>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1143000"/>
            <a:ext cx="5568696" cy="4846320"/>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
        <p:nvSpPr>
          <p:cNvPr id="8"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Tree>
    <p:extLst>
      <p:ext uri="{BB962C8B-B14F-4D97-AF65-F5344CB8AC3E}">
        <p14:creationId xmlns:p14="http://schemas.microsoft.com/office/powerpoint/2010/main" val="2188322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Ordered List Layout</a:t>
            </a:r>
          </a:p>
        </p:txBody>
      </p:sp>
      <p:sp>
        <p:nvSpPr>
          <p:cNvPr id="5" name="Content"/>
          <p:cNvSpPr>
            <a:spLocks noGrp="1"/>
          </p:cNvSpPr>
          <p:nvPr>
            <p:ph sz="quarter" idx="17" hasCustomPrompt="1"/>
          </p:nvPr>
        </p:nvSpPr>
        <p:spPr>
          <a:xfrm>
            <a:off x="457200" y="1143000"/>
            <a:ext cx="11338560" cy="4846320"/>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
        <p:nvSpPr>
          <p:cNvPr id="6"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Background"/>
          <p:cNvGrpSpPr/>
          <p:nvPr userDrawn="1"/>
        </p:nvGrpSpPr>
        <p:grpSpPr>
          <a:xfrm>
            <a:off x="0" y="6464808"/>
            <a:ext cx="12192000" cy="319216"/>
            <a:chOff x="0" y="6464808"/>
            <a:chExt cx="12192000" cy="319216"/>
          </a:xfrm>
        </p:grpSpPr>
        <p:cxnSp>
          <p:nvCxnSpPr>
            <p:cNvPr id="8" name="Straight Connector 7"/>
            <p:cNvCxnSpPr/>
            <p:nvPr userDrawn="1"/>
          </p:nvCxnSpPr>
          <p:spPr>
            <a:xfrm>
              <a:off x="0" y="646480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199" y="6464808"/>
              <a:ext cx="510663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56"/>
            <p:cNvSpPr txBox="1">
              <a:spLocks/>
            </p:cNvSpPr>
            <p:nvPr userDrawn="1"/>
          </p:nvSpPr>
          <p:spPr>
            <a:xfrm>
              <a:off x="457200" y="6499074"/>
              <a:ext cx="5195525" cy="284950"/>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b="0" i="0" spc="200" baseline="0" dirty="0">
                  <a:solidFill>
                    <a:schemeClr val="accent1"/>
                  </a:solidFill>
                  <a:latin typeface="Calibri"/>
                  <a:ea typeface="Calibri"/>
                  <a:cs typeface="Calibri"/>
                </a:rPr>
                <a:t>AMERICAN INSTITUTES FOR RESEARCH | AIR.ORG</a:t>
              </a:r>
            </a:p>
          </p:txBody>
        </p:sp>
      </p:grpSp>
      <p:sp>
        <p:nvSpPr>
          <p:cNvPr id="6" name="Slide Number"/>
          <p:cNvSpPr>
            <a:spLocks noGrp="1"/>
          </p:cNvSpPr>
          <p:nvPr>
            <p:ph type="sldNum" sz="quarter" idx="4"/>
          </p:nvPr>
        </p:nvSpPr>
        <p:spPr>
          <a:xfrm>
            <a:off x="11916192" y="6594383"/>
            <a:ext cx="153888" cy="153888"/>
          </a:xfrm>
          <a:prstGeom prst="rect">
            <a:avLst/>
          </a:prstGeom>
        </p:spPr>
        <p:txBody>
          <a:bodyPr vert="horz" wrap="none" lIns="0" tIns="0" rIns="0" bIns="0" rtlCol="0" anchor="b" anchorCtr="0">
            <a:spAutoFit/>
          </a:bodyPr>
          <a:lstStyle>
            <a:lvl1pPr algn="r">
              <a:defRPr sz="1000" b="1" i="0">
                <a:solidFill>
                  <a:schemeClr val="accent1"/>
                </a:solidFill>
                <a:latin typeface="+mn-lt"/>
                <a:ea typeface="Calibri"/>
                <a:cs typeface="Calibri"/>
              </a:defRPr>
            </a:lvl1pPr>
          </a:lstStyle>
          <a:p>
            <a:fld id="{99A20822-4A49-4D36-86E3-300BA48D3F00}" type="slidenum">
              <a:rPr lang="en-US" smtClean="0"/>
              <a:pPr/>
              <a:t>‹#›</a:t>
            </a:fld>
            <a:endParaRPr lang="en-US" dirty="0"/>
          </a:p>
        </p:txBody>
      </p:sp>
      <p:sp>
        <p:nvSpPr>
          <p:cNvPr id="5" name="Title Placeholder"/>
          <p:cNvSpPr>
            <a:spLocks noGrp="1"/>
          </p:cNvSpPr>
          <p:nvPr>
            <p:ph type="title"/>
          </p:nvPr>
        </p:nvSpPr>
        <p:spPr>
          <a:xfrm>
            <a:off x="457200" y="0"/>
            <a:ext cx="11338560" cy="996696"/>
          </a:xfrm>
          <a:prstGeom prst="rect">
            <a:avLst/>
          </a:prstGeom>
        </p:spPr>
        <p:txBody>
          <a:bodyPr vert="horz" lIns="0" tIns="0" rIns="0" bIns="0" rtlCol="0" anchor="b" anchorCtr="0">
            <a:normAutofit/>
          </a:bodyPr>
          <a:lstStyle/>
          <a:p>
            <a:endParaRPr lang="en-US" dirty="0"/>
          </a:p>
        </p:txBody>
      </p:sp>
      <p:sp>
        <p:nvSpPr>
          <p:cNvPr id="12" name="Text Placeholder"/>
          <p:cNvSpPr>
            <a:spLocks noGrp="1"/>
          </p:cNvSpPr>
          <p:nvPr>
            <p:ph type="body" idx="1"/>
          </p:nvPr>
        </p:nvSpPr>
        <p:spPr>
          <a:xfrm>
            <a:off x="457200" y="1143000"/>
            <a:ext cx="11338560" cy="5029200"/>
          </a:xfrm>
          <a:prstGeom prst="rect">
            <a:avLst/>
          </a:prstGeom>
          <a:ln>
            <a:noFill/>
          </a:ln>
        </p:spPr>
        <p:txBody>
          <a:bodyPr vert="horz" lIns="0" tIns="0" rIns="0" bIns="0" rtlCol="0">
            <a:normAutofit/>
          </a:bodyPr>
          <a:lstStyle/>
          <a:p>
            <a:pPr lvl="0"/>
            <a:r>
              <a:rPr lang="en-US" dirty="0"/>
              <a:t>First text level, bullet character 149</a:t>
            </a:r>
          </a:p>
          <a:p>
            <a:pPr lvl="1"/>
            <a:r>
              <a:rPr lang="en-US" dirty="0"/>
              <a:t>Second text level, bullet character 150</a:t>
            </a:r>
          </a:p>
          <a:p>
            <a:pPr lvl="2"/>
            <a:r>
              <a:rPr lang="en-US" dirty="0"/>
              <a:t>Third text level, bullet character 187</a:t>
            </a:r>
          </a:p>
          <a:p>
            <a:pPr lvl="3"/>
            <a:r>
              <a:rPr lang="en-US" dirty="0"/>
              <a:t>Fourth text level, bullet character Unicode 25E6</a:t>
            </a:r>
          </a:p>
          <a:p>
            <a:pPr lvl="4"/>
            <a:r>
              <a:rPr lang="en-US" dirty="0"/>
              <a:t>Fifth text level, bullet character 155</a:t>
            </a:r>
          </a:p>
        </p:txBody>
      </p:sp>
      <p:sp>
        <p:nvSpPr>
          <p:cNvPr id="2" name="Footer Placeholder 1"/>
          <p:cNvSpPr>
            <a:spLocks noGrp="1"/>
          </p:cNvSpPr>
          <p:nvPr>
            <p:ph type="ftr" sz="quarter" idx="3"/>
          </p:nvPr>
        </p:nvSpPr>
        <p:spPr>
          <a:xfrm>
            <a:off x="457200" y="6647688"/>
            <a:ext cx="2954335" cy="123111"/>
          </a:xfrm>
          <a:prstGeom prst="rect">
            <a:avLst/>
          </a:prstGeom>
          <a:ln>
            <a:noFill/>
          </a:ln>
        </p:spPr>
        <p:txBody>
          <a:bodyPr wrap="none" lIns="0" tIns="0" rIns="0" bIns="0" anchor="b" anchorCtr="0">
            <a:spAutoFit/>
          </a:bodyPr>
          <a:lstStyle>
            <a:lvl1pPr>
              <a:spcBef>
                <a:spcPts val="0"/>
              </a:spcBef>
              <a:defRPr lang="en-US" sz="800" b="0" i="0">
                <a:solidFill>
                  <a:schemeClr val="bg1"/>
                </a:solidFill>
                <a:latin typeface="Calibri"/>
                <a:ea typeface="Calibri"/>
                <a:cs typeface="Calibri"/>
              </a:defRPr>
            </a:lvl1pPr>
          </a:lstStyle>
          <a:p>
            <a:r>
              <a:rPr lang="en-US"/>
              <a:t>Copyright © 20XX American Institutes for Research. All rights reserved.</a:t>
            </a:r>
            <a:endParaRPr lang="en-US" dirty="0"/>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7" r:id="rId3"/>
    <p:sldLayoutId id="2147483662" r:id="rId4"/>
    <p:sldLayoutId id="2147483702" r:id="rId5"/>
    <p:sldLayoutId id="2147483748" r:id="rId6"/>
    <p:sldLayoutId id="2147483774" r:id="rId7"/>
    <p:sldLayoutId id="2147483788" r:id="rId8"/>
    <p:sldLayoutId id="2147483785" r:id="rId9"/>
    <p:sldLayoutId id="2147483786" r:id="rId10"/>
    <p:sldLayoutId id="2147483801" r:id="rId11"/>
    <p:sldLayoutId id="2147483802" r:id="rId12"/>
    <p:sldLayoutId id="2147483803" r:id="rId13"/>
    <p:sldLayoutId id="2147483725" r:id="rId14"/>
    <p:sldLayoutId id="2147483809" r:id="rId15"/>
    <p:sldLayoutId id="2147483806" r:id="rId16"/>
    <p:sldLayoutId id="2147483775" r:id="rId17"/>
    <p:sldLayoutId id="2147483810" r:id="rId18"/>
    <p:sldLayoutId id="2147483811" r:id="rId19"/>
    <p:sldLayoutId id="2147483812" r:id="rId20"/>
    <p:sldLayoutId id="2147483813" r:id="rId21"/>
    <p:sldLayoutId id="2147483818" r:id="rId22"/>
    <p:sldLayoutId id="2147483819" r:id="rId23"/>
    <p:sldLayoutId id="2147483820" r:id="rId24"/>
  </p:sldLayoutIdLst>
  <p:hf hdr="0" dt="0"/>
  <p:txStyles>
    <p:titleStyle>
      <a:lvl1pPr algn="l" defTabSz="685800" rtl="0" eaLnBrk="1" latinLnBrk="0" hangingPunct="1">
        <a:lnSpc>
          <a:spcPct val="100000"/>
        </a:lnSpc>
        <a:spcBef>
          <a:spcPct val="0"/>
        </a:spcBef>
        <a:buNone/>
        <a:defRPr sz="3600" b="0" i="0" kern="1200" baseline="0">
          <a:solidFill>
            <a:schemeClr val="accent2"/>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4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4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4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4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4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13.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52.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hyperlink" Target="mailto:jgilroy@wested.org"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57199" y="271310"/>
            <a:ext cx="8540750" cy="355600"/>
          </a:xfrm>
        </p:spPr>
        <p:txBody>
          <a:bodyPr>
            <a:normAutofit lnSpcReduction="10000"/>
          </a:bodyPr>
          <a:lstStyle/>
          <a:p>
            <a:r>
              <a:rPr lang="en-US" dirty="0"/>
              <a:t>WEBINAR| august </a:t>
            </a:r>
            <a:r>
              <a:rPr lang="en-US" dirty="0" smtClean="0"/>
              <a:t>17, </a:t>
            </a:r>
            <a:r>
              <a:rPr lang="en-US" dirty="0"/>
              <a:t>2018</a:t>
            </a:r>
          </a:p>
        </p:txBody>
      </p:sp>
      <p:sp>
        <p:nvSpPr>
          <p:cNvPr id="4" name="Title 3"/>
          <p:cNvSpPr>
            <a:spLocks noGrp="1"/>
          </p:cNvSpPr>
          <p:nvPr>
            <p:ph type="title"/>
          </p:nvPr>
        </p:nvSpPr>
        <p:spPr>
          <a:xfrm>
            <a:off x="457199" y="2094151"/>
            <a:ext cx="8793531" cy="1972754"/>
          </a:xfrm>
        </p:spPr>
        <p:txBody>
          <a:bodyPr>
            <a:normAutofit fontScale="90000"/>
          </a:bodyPr>
          <a:lstStyle/>
          <a:p>
            <a:pPr>
              <a:lnSpc>
                <a:spcPts val="4400"/>
              </a:lnSpc>
            </a:pPr>
            <a:r>
              <a:rPr lang="en-US" dirty="0">
                <a:solidFill>
                  <a:schemeClr val="bg1">
                    <a:lumMod val="95000"/>
                  </a:schemeClr>
                </a:solidFill>
              </a:rPr>
              <a:t/>
            </a:r>
            <a:br>
              <a:rPr lang="en-US" dirty="0">
                <a:solidFill>
                  <a:schemeClr val="bg1">
                    <a:lumMod val="95000"/>
                  </a:schemeClr>
                </a:solidFill>
              </a:rPr>
            </a:br>
            <a:r>
              <a:rPr lang="en-US" sz="4400" dirty="0">
                <a:solidFill>
                  <a:schemeClr val="bg1">
                    <a:lumMod val="95000"/>
                  </a:schemeClr>
                </a:solidFill>
              </a:rPr>
              <a:t>Let’s launch </a:t>
            </a:r>
            <a:br>
              <a:rPr lang="en-US" sz="4400" dirty="0">
                <a:solidFill>
                  <a:schemeClr val="bg1">
                    <a:lumMod val="95000"/>
                  </a:schemeClr>
                </a:solidFill>
              </a:rPr>
            </a:br>
            <a:r>
              <a:rPr lang="en-US" sz="4400" dirty="0">
                <a:solidFill>
                  <a:schemeClr val="bg1">
                    <a:lumMod val="95000"/>
                  </a:schemeClr>
                </a:solidFill>
              </a:rPr>
              <a:t>human CENTERED DESIGN for AEBG! </a:t>
            </a:r>
          </a:p>
        </p:txBody>
      </p:sp>
      <p:sp>
        <p:nvSpPr>
          <p:cNvPr id="6" name="Text Placeholder 5"/>
          <p:cNvSpPr>
            <a:spLocks noGrp="1"/>
          </p:cNvSpPr>
          <p:nvPr>
            <p:ph type="body" sz="quarter" idx="13"/>
          </p:nvPr>
        </p:nvSpPr>
        <p:spPr>
          <a:xfrm>
            <a:off x="2171966" y="4526381"/>
            <a:ext cx="5172225" cy="875352"/>
          </a:xfrm>
        </p:spPr>
        <p:txBody>
          <a:bodyPr/>
          <a:lstStyle/>
          <a:p>
            <a:pPr lvl="0"/>
            <a:r>
              <a:rPr lang="en-US" dirty="0"/>
              <a:t>Virginia Hamilton</a:t>
            </a:r>
          </a:p>
          <a:p>
            <a:r>
              <a:rPr lang="en-US" dirty="0"/>
              <a:t>Randy </a:t>
            </a:r>
            <a:r>
              <a:rPr lang="en-US" dirty="0" err="1"/>
              <a:t>Tillery</a:t>
            </a:r>
            <a:endParaRPr lang="en-US" dirty="0"/>
          </a:p>
          <a:p>
            <a:pPr lvl="0"/>
            <a:endParaRPr lang="en-US" dirty="0"/>
          </a:p>
        </p:txBody>
      </p:sp>
      <p:sp>
        <p:nvSpPr>
          <p:cNvPr id="2" name="Rectangle 1">
            <a:extLst>
              <a:ext uri="{FF2B5EF4-FFF2-40B4-BE49-F238E27FC236}">
                <a16:creationId xmlns:a16="http://schemas.microsoft.com/office/drawing/2014/main" xmlns="" id="{A071913F-AF69-48EF-B52A-7DE19203223E}"/>
              </a:ext>
            </a:extLst>
          </p:cNvPr>
          <p:cNvSpPr/>
          <p:nvPr/>
        </p:nvSpPr>
        <p:spPr>
          <a:xfrm>
            <a:off x="371841" y="6304544"/>
            <a:ext cx="2272289" cy="461665"/>
          </a:xfrm>
          <a:prstGeom prst="rect">
            <a:avLst/>
          </a:prstGeom>
        </p:spPr>
        <p:txBody>
          <a:bodyPr wrap="none">
            <a:spAutoFit/>
          </a:bodyPr>
          <a:lstStyle/>
          <a:p>
            <a:r>
              <a:rPr lang="en-US" sz="1600" dirty="0">
                <a:solidFill>
                  <a:schemeClr val="bg1"/>
                </a:solidFill>
                <a:latin typeface="Calibri Light" panose="020F0302020204030204" pitchFamily="34" charset="0"/>
                <a:cs typeface="Calibri Light" panose="020F0302020204030204" pitchFamily="34" charset="0"/>
              </a:rPr>
              <a:t>WestEd</a:t>
            </a:r>
            <a:r>
              <a:rPr lang="en-US" dirty="0">
                <a:solidFill>
                  <a:schemeClr val="bg1"/>
                </a:solidFill>
                <a:latin typeface="Calibri Light" panose="020F0302020204030204" pitchFamily="34" charset="0"/>
                <a:cs typeface="Calibri Light" panose="020F0302020204030204" pitchFamily="34" charset="0"/>
              </a:rPr>
              <a:t>  </a:t>
            </a:r>
            <a:r>
              <a:rPr lang="en-US" sz="2400" dirty="0">
                <a:solidFill>
                  <a:schemeClr val="bg1"/>
                </a:solidFill>
                <a:latin typeface="Calibri Light" panose="020F0302020204030204" pitchFamily="34" charset="0"/>
                <a:cs typeface="Calibri Light" panose="020F0302020204030204" pitchFamily="34" charset="0"/>
              </a:rPr>
              <a:t>I</a:t>
            </a:r>
            <a:r>
              <a:rPr lang="en-US" dirty="0">
                <a:solidFill>
                  <a:schemeClr val="bg1"/>
                </a:solidFill>
                <a:latin typeface="Calibri Light" panose="020F0302020204030204" pitchFamily="34" charset="0"/>
                <a:cs typeface="Calibri Light" panose="020F0302020204030204" pitchFamily="34" charset="0"/>
              </a:rPr>
              <a:t>  </a:t>
            </a:r>
            <a:r>
              <a:rPr lang="en-US" sz="1600" dirty="0">
                <a:solidFill>
                  <a:schemeClr val="bg1"/>
                </a:solidFill>
                <a:latin typeface="Calibri Light" panose="020F0302020204030204" pitchFamily="34" charset="0"/>
                <a:cs typeface="Calibri Light" panose="020F0302020204030204" pitchFamily="34" charset="0"/>
              </a:rPr>
              <a:t>WESTED.ORG </a:t>
            </a:r>
          </a:p>
        </p:txBody>
      </p:sp>
      <p:pic>
        <p:nvPicPr>
          <p:cNvPr id="11" name="Picture 10">
            <a:extLst>
              <a:ext uri="{FF2B5EF4-FFF2-40B4-BE49-F238E27FC236}">
                <a16:creationId xmlns:a16="http://schemas.microsoft.com/office/drawing/2014/main" xmlns="" id="{21A777E1-8D45-4DAA-8F19-56E86B55D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857" y="6113268"/>
            <a:ext cx="2972965" cy="652941"/>
          </a:xfrm>
          <a:prstGeom prst="rect">
            <a:avLst/>
          </a:prstGeom>
        </p:spPr>
      </p:pic>
      <p:pic>
        <p:nvPicPr>
          <p:cNvPr id="12" name="Picture 11">
            <a:extLst>
              <a:ext uri="{FF2B5EF4-FFF2-40B4-BE49-F238E27FC236}">
                <a16:creationId xmlns:a16="http://schemas.microsoft.com/office/drawing/2014/main" xmlns="" id="{ED08BDC8-0737-4A42-B344-E671FC31F61C}"/>
              </a:ext>
            </a:extLst>
          </p:cNvPr>
          <p:cNvPicPr>
            <a:picLocks noChangeAspect="1"/>
          </p:cNvPicPr>
          <p:nvPr/>
        </p:nvPicPr>
        <p:blipFill>
          <a:blip r:embed="rId4"/>
          <a:stretch>
            <a:fillRect/>
          </a:stretch>
        </p:blipFill>
        <p:spPr>
          <a:xfrm>
            <a:off x="3020274" y="918495"/>
            <a:ext cx="3414600" cy="1239825"/>
          </a:xfrm>
          <a:prstGeom prst="rect">
            <a:avLst/>
          </a:prstGeom>
        </p:spPr>
      </p:pic>
      <p:sp>
        <p:nvSpPr>
          <p:cNvPr id="13" name="Rectangle 12">
            <a:extLst>
              <a:ext uri="{FF2B5EF4-FFF2-40B4-BE49-F238E27FC236}">
                <a16:creationId xmlns:a16="http://schemas.microsoft.com/office/drawing/2014/main" xmlns="" id="{55B91AFB-A7BF-452F-B3BA-9C5B3A68D010}"/>
              </a:ext>
            </a:extLst>
          </p:cNvPr>
          <p:cNvSpPr/>
          <p:nvPr/>
        </p:nvSpPr>
        <p:spPr>
          <a:xfrm>
            <a:off x="4389661" y="1717203"/>
            <a:ext cx="2095445" cy="430887"/>
          </a:xfrm>
          <a:prstGeom prst="rect">
            <a:avLst/>
          </a:prstGeom>
        </p:spPr>
        <p:txBody>
          <a:bodyPr wrap="none">
            <a:spAutoFit/>
          </a:bodyPr>
          <a:lstStyle/>
          <a:p>
            <a:pPr lvl="0"/>
            <a:r>
              <a:rPr lang="en-US" sz="1100" dirty="0">
                <a:solidFill>
                  <a:schemeClr val="bg1">
                    <a:lumMod val="85000"/>
                  </a:schemeClr>
                </a:solidFill>
                <a:latin typeface="Gautami" panose="020B0502040204020203" pitchFamily="34" charset="0"/>
                <a:cs typeface="Gautami" panose="020B0502040204020203" pitchFamily="34" charset="0"/>
              </a:rPr>
              <a:t>PARTNERING FOR A STRONG</a:t>
            </a:r>
          </a:p>
          <a:p>
            <a:pPr lvl="0"/>
            <a:r>
              <a:rPr lang="en-US" sz="1100" dirty="0">
                <a:solidFill>
                  <a:schemeClr val="bg1">
                    <a:lumMod val="85000"/>
                  </a:schemeClr>
                </a:solidFill>
                <a:latin typeface="Gautami" panose="020B0502040204020203" pitchFamily="34" charset="0"/>
                <a:cs typeface="Gautami" panose="020B0502040204020203" pitchFamily="34" charset="0"/>
              </a:rPr>
              <a:t>CALIFORNIA WORKFORCE</a:t>
            </a:r>
          </a:p>
        </p:txBody>
      </p:sp>
    </p:spTree>
    <p:extLst>
      <p:ext uri="{BB962C8B-B14F-4D97-AF65-F5344CB8AC3E}">
        <p14:creationId xmlns:p14="http://schemas.microsoft.com/office/powerpoint/2010/main" val="327439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0977" y="489254"/>
            <a:ext cx="11612935" cy="1128798"/>
          </a:xfrm>
          <a:prstGeom prst="rect">
            <a:avLst/>
          </a:prstGeom>
        </p:spPr>
      </p:pic>
      <p:pic>
        <p:nvPicPr>
          <p:cNvPr id="5" name="Picture 4"/>
          <p:cNvPicPr>
            <a:picLocks noChangeAspect="1"/>
          </p:cNvPicPr>
          <p:nvPr/>
        </p:nvPicPr>
        <p:blipFill>
          <a:blip r:embed="rId4"/>
          <a:stretch>
            <a:fillRect/>
          </a:stretch>
        </p:blipFill>
        <p:spPr>
          <a:xfrm>
            <a:off x="330977" y="1814021"/>
            <a:ext cx="1936731" cy="4612235"/>
          </a:xfrm>
          <a:prstGeom prst="rect">
            <a:avLst/>
          </a:prstGeom>
        </p:spPr>
      </p:pic>
      <p:pic>
        <p:nvPicPr>
          <p:cNvPr id="6" name="Picture 5"/>
          <p:cNvPicPr>
            <a:picLocks noChangeAspect="1"/>
          </p:cNvPicPr>
          <p:nvPr/>
        </p:nvPicPr>
        <p:blipFill>
          <a:blip r:embed="rId5"/>
          <a:stretch>
            <a:fillRect/>
          </a:stretch>
        </p:blipFill>
        <p:spPr>
          <a:xfrm>
            <a:off x="2744043" y="1825750"/>
            <a:ext cx="1945267" cy="4600506"/>
          </a:xfrm>
          <a:prstGeom prst="rect">
            <a:avLst/>
          </a:prstGeom>
        </p:spPr>
      </p:pic>
      <p:pic>
        <p:nvPicPr>
          <p:cNvPr id="7" name="Picture 6"/>
          <p:cNvPicPr>
            <a:picLocks noChangeAspect="1"/>
          </p:cNvPicPr>
          <p:nvPr/>
        </p:nvPicPr>
        <p:blipFill>
          <a:blip r:embed="rId6"/>
          <a:stretch>
            <a:fillRect/>
          </a:stretch>
        </p:blipFill>
        <p:spPr>
          <a:xfrm>
            <a:off x="5165088" y="1815548"/>
            <a:ext cx="1945267" cy="4610707"/>
          </a:xfrm>
          <a:prstGeom prst="rect">
            <a:avLst/>
          </a:prstGeom>
        </p:spPr>
      </p:pic>
      <p:pic>
        <p:nvPicPr>
          <p:cNvPr id="8" name="Picture 7"/>
          <p:cNvPicPr>
            <a:picLocks noChangeAspect="1"/>
          </p:cNvPicPr>
          <p:nvPr/>
        </p:nvPicPr>
        <p:blipFill>
          <a:blip r:embed="rId7"/>
          <a:stretch>
            <a:fillRect/>
          </a:stretch>
        </p:blipFill>
        <p:spPr>
          <a:xfrm>
            <a:off x="7586689" y="1817075"/>
            <a:ext cx="1944155" cy="4609180"/>
          </a:xfrm>
          <a:prstGeom prst="rect">
            <a:avLst/>
          </a:prstGeom>
        </p:spPr>
      </p:pic>
      <p:pic>
        <p:nvPicPr>
          <p:cNvPr id="9" name="Picture 8"/>
          <p:cNvPicPr>
            <a:picLocks noChangeAspect="1"/>
          </p:cNvPicPr>
          <p:nvPr/>
        </p:nvPicPr>
        <p:blipFill>
          <a:blip r:embed="rId8"/>
          <a:stretch>
            <a:fillRect/>
          </a:stretch>
        </p:blipFill>
        <p:spPr>
          <a:xfrm>
            <a:off x="10007179" y="1814022"/>
            <a:ext cx="1936731" cy="4612234"/>
          </a:xfrm>
          <a:prstGeom prst="rect">
            <a:avLst/>
          </a:prstGeom>
        </p:spPr>
      </p:pic>
      <p:sp>
        <p:nvSpPr>
          <p:cNvPr id="10" name="TextBox 9"/>
          <p:cNvSpPr txBox="1"/>
          <p:nvPr/>
        </p:nvSpPr>
        <p:spPr>
          <a:xfrm>
            <a:off x="9761995" y="868987"/>
            <a:ext cx="1499667" cy="369332"/>
          </a:xfrm>
          <a:prstGeom prst="rect">
            <a:avLst/>
          </a:prstGeom>
          <a:noFill/>
        </p:spPr>
        <p:txBody>
          <a:bodyPr wrap="none" rtlCol="0">
            <a:spAutoFit/>
          </a:bodyPr>
          <a:lstStyle/>
          <a:p>
            <a:r>
              <a:rPr lang="en-US" dirty="0"/>
              <a:t>Adaptive Path</a:t>
            </a:r>
          </a:p>
        </p:txBody>
      </p:sp>
    </p:spTree>
    <p:extLst>
      <p:ext uri="{BB962C8B-B14F-4D97-AF65-F5344CB8AC3E}">
        <p14:creationId xmlns:p14="http://schemas.microsoft.com/office/powerpoint/2010/main" val="135991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5691" y="2760451"/>
            <a:ext cx="6756176" cy="1200329"/>
          </a:xfrm>
          <a:prstGeom prst="rect">
            <a:avLst/>
          </a:prstGeom>
          <a:noFill/>
        </p:spPr>
        <p:txBody>
          <a:bodyPr wrap="none" rtlCol="0">
            <a:spAutoFit/>
          </a:bodyPr>
          <a:lstStyle/>
          <a:p>
            <a:r>
              <a:rPr lang="en-US" sz="7200" b="1" dirty="0">
                <a:solidFill>
                  <a:schemeClr val="tx2">
                    <a:lumMod val="50000"/>
                  </a:schemeClr>
                </a:solidFill>
                <a:latin typeface="Franklin Gothic Book"/>
                <a:cs typeface="Franklin Gothic Book"/>
              </a:rPr>
              <a:t>How might we…?</a:t>
            </a:r>
          </a:p>
        </p:txBody>
      </p:sp>
      <p:sp>
        <p:nvSpPr>
          <p:cNvPr id="4" name="Rectangle 3"/>
          <p:cNvSpPr/>
          <p:nvPr/>
        </p:nvSpPr>
        <p:spPr>
          <a:xfrm>
            <a:off x="1378715" y="2806878"/>
            <a:ext cx="2474873" cy="1172307"/>
          </a:xfrm>
          <a:prstGeom prst="rect">
            <a:avLst/>
          </a:prstGeom>
          <a:solidFill>
            <a:schemeClr val="accent6">
              <a:lumMod val="75000"/>
              <a:alpha val="13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Arrow Connector 5"/>
          <p:cNvCxnSpPr>
            <a:stCxn id="4" idx="2"/>
          </p:cNvCxnSpPr>
          <p:nvPr/>
        </p:nvCxnSpPr>
        <p:spPr>
          <a:xfrm>
            <a:off x="2616153" y="3979184"/>
            <a:ext cx="13025" cy="826144"/>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116308" y="4813721"/>
            <a:ext cx="3014768" cy="461665"/>
          </a:xfrm>
          <a:prstGeom prst="rect">
            <a:avLst/>
          </a:prstGeom>
          <a:noFill/>
        </p:spPr>
        <p:txBody>
          <a:bodyPr wrap="none" rtlCol="0">
            <a:spAutoFit/>
          </a:bodyPr>
          <a:lstStyle/>
          <a:p>
            <a:r>
              <a:rPr lang="en-US" sz="2400" dirty="0"/>
              <a:t>Assume solutions exist</a:t>
            </a:r>
          </a:p>
        </p:txBody>
      </p:sp>
      <p:sp>
        <p:nvSpPr>
          <p:cNvPr id="8" name="TextBox 7"/>
          <p:cNvSpPr txBox="1"/>
          <p:nvPr/>
        </p:nvSpPr>
        <p:spPr>
          <a:xfrm>
            <a:off x="11125879" y="6380257"/>
            <a:ext cx="650388" cy="369332"/>
          </a:xfrm>
          <a:prstGeom prst="rect">
            <a:avLst/>
          </a:prstGeom>
          <a:noFill/>
        </p:spPr>
        <p:txBody>
          <a:bodyPr wrap="none" rtlCol="0">
            <a:spAutoFit/>
          </a:bodyPr>
          <a:lstStyle/>
          <a:p>
            <a:r>
              <a:rPr lang="en-US" dirty="0"/>
              <a:t>IDEO</a:t>
            </a:r>
          </a:p>
        </p:txBody>
      </p:sp>
      <p:sp>
        <p:nvSpPr>
          <p:cNvPr id="9" name="Rectangle 8"/>
          <p:cNvSpPr/>
          <p:nvPr/>
        </p:nvSpPr>
        <p:spPr>
          <a:xfrm>
            <a:off x="3908809" y="2843687"/>
            <a:ext cx="2257366" cy="1172307"/>
          </a:xfrm>
          <a:prstGeom prst="rect">
            <a:avLst/>
          </a:prstGeom>
          <a:solidFill>
            <a:schemeClr val="accent6">
              <a:lumMod val="75000"/>
              <a:alpha val="13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Arrow Connector 9"/>
          <p:cNvCxnSpPr>
            <a:stCxn id="9" idx="2"/>
            <a:endCxn id="11" idx="0"/>
          </p:cNvCxnSpPr>
          <p:nvPr/>
        </p:nvCxnSpPr>
        <p:spPr>
          <a:xfrm>
            <a:off x="5037492" y="4015994"/>
            <a:ext cx="32669" cy="1333010"/>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608538" y="5349004"/>
            <a:ext cx="2923246" cy="461665"/>
          </a:xfrm>
          <a:prstGeom prst="rect">
            <a:avLst/>
          </a:prstGeom>
          <a:noFill/>
        </p:spPr>
        <p:txBody>
          <a:bodyPr wrap="none" rtlCol="0">
            <a:spAutoFit/>
          </a:bodyPr>
          <a:lstStyle/>
          <a:p>
            <a:r>
              <a:rPr lang="en-US" sz="2400" dirty="0"/>
              <a:t>Reduces commitment</a:t>
            </a:r>
          </a:p>
        </p:txBody>
      </p:sp>
      <p:sp>
        <p:nvSpPr>
          <p:cNvPr id="15" name="Rectangle 14"/>
          <p:cNvSpPr/>
          <p:nvPr/>
        </p:nvSpPr>
        <p:spPr>
          <a:xfrm>
            <a:off x="6202987" y="2917305"/>
            <a:ext cx="2693037" cy="1172307"/>
          </a:xfrm>
          <a:prstGeom prst="rect">
            <a:avLst/>
          </a:prstGeom>
          <a:solidFill>
            <a:schemeClr val="accent6">
              <a:lumMod val="75000"/>
              <a:alpha val="13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 name="Straight Arrow Connector 15"/>
          <p:cNvCxnSpPr/>
          <p:nvPr/>
        </p:nvCxnSpPr>
        <p:spPr>
          <a:xfrm>
            <a:off x="7675011" y="4071208"/>
            <a:ext cx="0" cy="1776271"/>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953712" y="5829074"/>
            <a:ext cx="1937850" cy="461665"/>
          </a:xfrm>
          <a:prstGeom prst="rect">
            <a:avLst/>
          </a:prstGeom>
          <a:noFill/>
        </p:spPr>
        <p:txBody>
          <a:bodyPr wrap="none" rtlCol="0">
            <a:spAutoFit/>
          </a:bodyPr>
          <a:lstStyle/>
          <a:p>
            <a:r>
              <a:rPr lang="en-US" sz="2400" dirty="0"/>
              <a:t>Do it together</a:t>
            </a:r>
          </a:p>
        </p:txBody>
      </p:sp>
    </p:spTree>
    <p:extLst>
      <p:ext uri="{BB962C8B-B14F-4D97-AF65-F5344CB8AC3E}">
        <p14:creationId xmlns:p14="http://schemas.microsoft.com/office/powerpoint/2010/main" val="214138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7" grpId="1"/>
      <p:bldP spid="9" grpId="0" animBg="1"/>
      <p:bldP spid="9" grpId="1" animBg="1"/>
      <p:bldP spid="11" grpId="0"/>
      <p:bldP spid="11" grpId="1"/>
      <p:bldP spid="15"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7360" y="2091475"/>
            <a:ext cx="9566399" cy="3170260"/>
          </a:xfrm>
          <a:prstGeom prst="rect">
            <a:avLst/>
          </a:prstGeom>
        </p:spPr>
      </p:pic>
      <p:sp>
        <p:nvSpPr>
          <p:cNvPr id="5" name="Rectangle 4"/>
          <p:cNvSpPr/>
          <p:nvPr/>
        </p:nvSpPr>
        <p:spPr>
          <a:xfrm>
            <a:off x="298052" y="1038699"/>
            <a:ext cx="7572329" cy="769441"/>
          </a:xfrm>
          <a:prstGeom prst="rect">
            <a:avLst/>
          </a:prstGeom>
        </p:spPr>
        <p:txBody>
          <a:bodyPr wrap="none">
            <a:spAutoFit/>
          </a:bodyPr>
          <a:lstStyle/>
          <a:p>
            <a:r>
              <a:rPr lang="en-US" sz="4400" dirty="0"/>
              <a:t>What most people’s work is like:</a:t>
            </a:r>
          </a:p>
        </p:txBody>
      </p:sp>
    </p:spTree>
    <p:extLst>
      <p:ext uri="{BB962C8B-B14F-4D97-AF65-F5344CB8AC3E}">
        <p14:creationId xmlns:p14="http://schemas.microsoft.com/office/powerpoint/2010/main" val="1275638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1466" y="1970468"/>
            <a:ext cx="9355736" cy="3219599"/>
          </a:xfrm>
          <a:prstGeom prst="rect">
            <a:avLst/>
          </a:prstGeom>
        </p:spPr>
      </p:pic>
      <p:sp>
        <p:nvSpPr>
          <p:cNvPr id="5" name="Rectangle 4"/>
          <p:cNvSpPr/>
          <p:nvPr/>
        </p:nvSpPr>
        <p:spPr>
          <a:xfrm>
            <a:off x="904313" y="855771"/>
            <a:ext cx="4122067" cy="769441"/>
          </a:xfrm>
          <a:prstGeom prst="rect">
            <a:avLst/>
          </a:prstGeom>
        </p:spPr>
        <p:txBody>
          <a:bodyPr wrap="none">
            <a:spAutoFit/>
          </a:bodyPr>
          <a:lstStyle/>
          <a:p>
            <a:r>
              <a:rPr lang="en-US" sz="4400" dirty="0"/>
              <a:t>What HCD is like:</a:t>
            </a:r>
          </a:p>
        </p:txBody>
      </p:sp>
    </p:spTree>
    <p:extLst>
      <p:ext uri="{BB962C8B-B14F-4D97-AF65-F5344CB8AC3E}">
        <p14:creationId xmlns:p14="http://schemas.microsoft.com/office/powerpoint/2010/main" val="3556162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BF4E83-61DB-418F-A99F-17BC9BB58EF6}" type="slidenum">
              <a:rPr lang="en-US" smtClean="0"/>
              <a:pPr/>
              <a:t>14</a:t>
            </a:fld>
            <a:endParaRPr lang="en-US" dirty="0"/>
          </a:p>
        </p:txBody>
      </p:sp>
      <p:sp>
        <p:nvSpPr>
          <p:cNvPr id="3" name="Title 2"/>
          <p:cNvSpPr>
            <a:spLocks noGrp="1"/>
          </p:cNvSpPr>
          <p:nvPr>
            <p:ph type="title"/>
          </p:nvPr>
        </p:nvSpPr>
        <p:spPr/>
        <p:txBody>
          <a:bodyPr/>
          <a:lstStyle/>
          <a:p>
            <a:r>
              <a:rPr lang="en-US" dirty="0"/>
              <a:t>HEAR</a:t>
            </a:r>
          </a:p>
        </p:txBody>
      </p:sp>
      <p:pic>
        <p:nvPicPr>
          <p:cNvPr id="4" name="Picture 3">
            <a:extLst>
              <a:ext uri="{FF2B5EF4-FFF2-40B4-BE49-F238E27FC236}">
                <a16:creationId xmlns:a16="http://schemas.microsoft.com/office/drawing/2014/main" xmlns="" id="{BD6F9492-EEC8-A448-91A7-20C9660FCED9}"/>
              </a:ext>
            </a:extLst>
          </p:cNvPr>
          <p:cNvPicPr>
            <a:picLocks noChangeAspect="1"/>
          </p:cNvPicPr>
          <p:nvPr/>
        </p:nvPicPr>
        <p:blipFill>
          <a:blip r:embed="rId2"/>
          <a:stretch>
            <a:fillRect/>
          </a:stretch>
        </p:blipFill>
        <p:spPr>
          <a:xfrm>
            <a:off x="2716305" y="2468880"/>
            <a:ext cx="5362545" cy="3473467"/>
          </a:xfrm>
          <a:prstGeom prst="rect">
            <a:avLst/>
          </a:prstGeom>
        </p:spPr>
      </p:pic>
    </p:spTree>
    <p:extLst>
      <p:ext uri="{BB962C8B-B14F-4D97-AF65-F5344CB8AC3E}">
        <p14:creationId xmlns:p14="http://schemas.microsoft.com/office/powerpoint/2010/main" val="3022251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df"/>
          <p:cNvPicPr/>
          <p:nvPr/>
        </p:nvPicPr>
        <p:blipFill>
          <a:blip r:embed="rId2">
            <a:extLst/>
          </a:blip>
          <a:srcRect l="9790" t="25809" r="2012" b="3833"/>
          <a:stretch>
            <a:fillRect/>
          </a:stretch>
        </p:blipFill>
        <p:spPr>
          <a:xfrm>
            <a:off x="1380488" y="2049198"/>
            <a:ext cx="8190888" cy="3618806"/>
          </a:xfrm>
          <a:prstGeom prst="rect">
            <a:avLst/>
          </a:prstGeom>
          <a:ln w="12700">
            <a:miter lim="400000"/>
          </a:ln>
        </p:spPr>
      </p:pic>
      <p:sp>
        <p:nvSpPr>
          <p:cNvPr id="3" name="Shape 113"/>
          <p:cNvSpPr/>
          <p:nvPr/>
        </p:nvSpPr>
        <p:spPr>
          <a:xfrm>
            <a:off x="690823" y="782381"/>
            <a:ext cx="10781644" cy="8309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lstStyle>
          <a:p>
            <a:pPr lvl="0">
              <a:defRPr sz="1800" b="0" cap="none">
                <a:solidFill>
                  <a:srgbClr val="000000"/>
                </a:solidFill>
              </a:defRPr>
            </a:pPr>
            <a:r>
              <a:rPr sz="5400" b="1" cap="all" dirty="0">
                <a:solidFill>
                  <a:srgbClr val="000000"/>
                </a:solidFill>
                <a:latin typeface="Franklin Gothic Book"/>
                <a:cs typeface="Franklin Gothic Book"/>
              </a:rPr>
              <a:t>How We </a:t>
            </a:r>
            <a:r>
              <a:rPr lang="en-US" sz="5400" b="1" cap="all" dirty="0">
                <a:solidFill>
                  <a:srgbClr val="000000"/>
                </a:solidFill>
                <a:latin typeface="Franklin Gothic Book"/>
                <a:cs typeface="Franklin Gothic Book"/>
              </a:rPr>
              <a:t>E</a:t>
            </a:r>
            <a:r>
              <a:rPr sz="5400" b="1" cap="all" dirty="0">
                <a:solidFill>
                  <a:srgbClr val="000000"/>
                </a:solidFill>
                <a:latin typeface="Franklin Gothic Book"/>
                <a:cs typeface="Franklin Gothic Book"/>
              </a:rPr>
              <a:t>mpathize</a:t>
            </a:r>
          </a:p>
        </p:txBody>
      </p:sp>
      <p:sp>
        <p:nvSpPr>
          <p:cNvPr id="4" name="TextBox 3"/>
          <p:cNvSpPr txBox="1"/>
          <p:nvPr/>
        </p:nvSpPr>
        <p:spPr>
          <a:xfrm>
            <a:off x="10197196" y="6073506"/>
            <a:ext cx="650388" cy="369332"/>
          </a:xfrm>
          <a:prstGeom prst="rect">
            <a:avLst/>
          </a:prstGeom>
          <a:noFill/>
        </p:spPr>
        <p:txBody>
          <a:bodyPr wrap="none" rtlCol="0">
            <a:spAutoFit/>
          </a:bodyPr>
          <a:lstStyle/>
          <a:p>
            <a:r>
              <a:rPr lang="en-US" dirty="0"/>
              <a:t>IDEO</a:t>
            </a:r>
          </a:p>
        </p:txBody>
      </p:sp>
    </p:spTree>
    <p:extLst>
      <p:ext uri="{BB962C8B-B14F-4D97-AF65-F5344CB8AC3E}">
        <p14:creationId xmlns:p14="http://schemas.microsoft.com/office/powerpoint/2010/main" val="984364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CC02094-CAD7-45CF-8AA0-70414BE821D9}"/>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xmlns="" id="{B975C9AF-B5C7-4131-8EEF-120FD18F6E32}"/>
              </a:ext>
            </a:extLst>
          </p:cNvPr>
          <p:cNvSpPr>
            <a:spLocks noGrp="1"/>
          </p:cNvSpPr>
          <p:nvPr>
            <p:ph type="sldNum" sz="quarter" idx="12"/>
          </p:nvPr>
        </p:nvSpPr>
        <p:spPr/>
        <p:txBody>
          <a:bodyPr/>
          <a:lstStyle/>
          <a:p>
            <a:fld id="{7C5927B7-2F74-2248-B110-E53750356925}" type="slidenum">
              <a:rPr lang="en-US" smtClean="0"/>
              <a:t>16</a:t>
            </a:fld>
            <a:endParaRPr lang="en-US"/>
          </a:p>
        </p:txBody>
      </p:sp>
      <p:pic>
        <p:nvPicPr>
          <p:cNvPr id="6" name="Picture 5">
            <a:extLst>
              <a:ext uri="{FF2B5EF4-FFF2-40B4-BE49-F238E27FC236}">
                <a16:creationId xmlns:a16="http://schemas.microsoft.com/office/drawing/2014/main" xmlns="" id="{6EAD759A-ED55-4DA8-9626-F7F5E631E09A}"/>
              </a:ext>
            </a:extLst>
          </p:cNvPr>
          <p:cNvPicPr>
            <a:picLocks noChangeAspect="1"/>
          </p:cNvPicPr>
          <p:nvPr/>
        </p:nvPicPr>
        <p:blipFill>
          <a:blip r:embed="rId2"/>
          <a:stretch>
            <a:fillRect/>
          </a:stretch>
        </p:blipFill>
        <p:spPr>
          <a:xfrm>
            <a:off x="1594811" y="719193"/>
            <a:ext cx="9002378" cy="5129909"/>
          </a:xfrm>
          <a:prstGeom prst="rect">
            <a:avLst/>
          </a:prstGeom>
        </p:spPr>
      </p:pic>
    </p:spTree>
    <p:extLst>
      <p:ext uri="{BB962C8B-B14F-4D97-AF65-F5344CB8AC3E}">
        <p14:creationId xmlns:p14="http://schemas.microsoft.com/office/powerpoint/2010/main" val="1213114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image6.jpg" descr="015_David.jpg"/>
          <p:cNvPicPr/>
          <p:nvPr/>
        </p:nvPicPr>
        <p:blipFill>
          <a:blip r:embed="rId2" cstate="email">
            <a:extLst>
              <a:ext uri="{28A0092B-C50C-407E-A947-70E740481C1C}">
                <a14:useLocalDpi xmlns:a14="http://schemas.microsoft.com/office/drawing/2010/main"/>
              </a:ext>
            </a:extLst>
          </a:blip>
          <a:stretch>
            <a:fillRect/>
          </a:stretch>
        </p:blipFill>
        <p:spPr>
          <a:xfrm>
            <a:off x="1" y="0"/>
            <a:ext cx="13572717" cy="7053384"/>
          </a:xfrm>
          <a:prstGeom prst="rect">
            <a:avLst/>
          </a:prstGeom>
          <a:ln w="12700">
            <a:miter lim="400000"/>
          </a:ln>
        </p:spPr>
      </p:pic>
      <p:sp>
        <p:nvSpPr>
          <p:cNvPr id="4" name="Shape 119"/>
          <p:cNvSpPr/>
          <p:nvPr/>
        </p:nvSpPr>
        <p:spPr>
          <a:xfrm>
            <a:off x="745100" y="2058235"/>
            <a:ext cx="4243592" cy="15388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spcBef>
                <a:spcPts val="0"/>
              </a:spcBef>
              <a:defRPr sz="1800" b="0" cap="none">
                <a:solidFill>
                  <a:srgbClr val="000000"/>
                </a:solidFill>
              </a:defRPr>
            </a:pPr>
            <a:r>
              <a:rPr sz="2000" dirty="0">
                <a:latin typeface="Trade Gothic LT Std"/>
                <a:ea typeface="Trade Gothic LT Std"/>
                <a:cs typeface="Trade Gothic LT Std"/>
                <a:sym typeface="Trade Gothic LT Std"/>
              </a:rPr>
              <a:t>I’m copying a friend’s resume, but putting my words to it because I don’t know how to make one.</a:t>
            </a:r>
          </a:p>
          <a:p>
            <a:pPr lvl="0" algn="l">
              <a:spcBef>
                <a:spcPts val="0"/>
              </a:spcBef>
              <a:defRPr sz="1800" b="0" cap="none">
                <a:solidFill>
                  <a:srgbClr val="000000"/>
                </a:solidFill>
              </a:defRPr>
            </a:pPr>
            <a:endParaRPr sz="2000" dirty="0">
              <a:latin typeface="Trade Gothic LT Std"/>
              <a:ea typeface="Trade Gothic LT Std"/>
              <a:cs typeface="Trade Gothic LT Std"/>
              <a:sym typeface="Trade Gothic LT Std"/>
            </a:endParaRPr>
          </a:p>
          <a:p>
            <a:pPr lvl="0" algn="l">
              <a:spcBef>
                <a:spcPts val="0"/>
              </a:spcBef>
              <a:defRPr sz="1800" b="0" cap="none">
                <a:solidFill>
                  <a:srgbClr val="000000"/>
                </a:solidFill>
              </a:defRPr>
            </a:pPr>
            <a:r>
              <a:rPr sz="2000" b="1" dirty="0">
                <a:latin typeface="Trade Gothic LT Std"/>
                <a:ea typeface="Trade Gothic LT Std"/>
                <a:cs typeface="Trade Gothic LT Std"/>
                <a:sym typeface="Trade Gothic LT Std"/>
              </a:rPr>
              <a:t>David, 18</a:t>
            </a:r>
          </a:p>
        </p:txBody>
      </p:sp>
      <p:sp>
        <p:nvSpPr>
          <p:cNvPr id="5" name="Shape 120"/>
          <p:cNvSpPr/>
          <p:nvPr/>
        </p:nvSpPr>
        <p:spPr>
          <a:xfrm>
            <a:off x="838489" y="3675797"/>
            <a:ext cx="1565565" cy="45719"/>
          </a:xfrm>
          <a:prstGeom prst="rect">
            <a:avLst/>
          </a:prstGeom>
          <a:solidFill>
            <a:srgbClr val="F16522"/>
          </a:solidFill>
          <a:ln w="12700">
            <a:miter lim="400000"/>
          </a:ln>
        </p:spPr>
        <p:txBody>
          <a:bodyPr lIns="0" tIns="0" rIns="0" bIns="0" anchor="ctr"/>
          <a:lstStyle/>
          <a:p>
            <a:pPr lvl="0" algn="l">
              <a:spcBef>
                <a:spcPts val="0"/>
              </a:spcBef>
              <a:defRPr sz="2400" b="0" cap="none">
                <a:solidFill>
                  <a:srgbClr val="FFFFFF"/>
                </a:solidFill>
                <a:latin typeface="Calibri"/>
                <a:ea typeface="Calibri"/>
                <a:cs typeface="Calibri"/>
                <a:sym typeface="Calibri"/>
              </a:defRPr>
            </a:pPr>
            <a:endParaRPr dirty="0"/>
          </a:p>
        </p:txBody>
      </p:sp>
      <p:sp>
        <p:nvSpPr>
          <p:cNvPr id="6" name="Shape 121"/>
          <p:cNvSpPr/>
          <p:nvPr/>
        </p:nvSpPr>
        <p:spPr>
          <a:xfrm>
            <a:off x="387673" y="2044752"/>
            <a:ext cx="271692" cy="73866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l">
              <a:spcBef>
                <a:spcPts val="0"/>
              </a:spcBef>
              <a:defRPr sz="4200" b="0" cap="none">
                <a:solidFill>
                  <a:srgbClr val="F16522"/>
                </a:solidFill>
                <a:latin typeface="Trade Gothic LT Std"/>
                <a:ea typeface="Trade Gothic LT Std"/>
                <a:cs typeface="Trade Gothic LT Std"/>
                <a:sym typeface="Trade Gothic LT Std"/>
              </a:defRPr>
            </a:lvl1pPr>
          </a:lstStyle>
          <a:p>
            <a:pPr lvl="0">
              <a:defRPr sz="1800">
                <a:solidFill>
                  <a:srgbClr val="000000"/>
                </a:solidFill>
              </a:defRPr>
            </a:pPr>
            <a:r>
              <a:rPr sz="4200" dirty="0">
                <a:solidFill>
                  <a:srgbClr val="F16522"/>
                </a:solidFill>
              </a:rPr>
              <a:t>“</a:t>
            </a:r>
          </a:p>
        </p:txBody>
      </p:sp>
      <p:sp>
        <p:nvSpPr>
          <p:cNvPr id="7" name="Shape 122"/>
          <p:cNvSpPr/>
          <p:nvPr/>
        </p:nvSpPr>
        <p:spPr>
          <a:xfrm>
            <a:off x="3442014" y="2668663"/>
            <a:ext cx="1002753" cy="64633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spcBef>
                <a:spcPts val="0"/>
              </a:spcBef>
              <a:defRPr sz="4200" b="0" cap="none">
                <a:solidFill>
                  <a:srgbClr val="F16522"/>
                </a:solidFill>
                <a:latin typeface="Trade Gothic LT Std"/>
                <a:ea typeface="Trade Gothic LT Std"/>
                <a:cs typeface="Trade Gothic LT Std"/>
                <a:sym typeface="Trade Gothic LT Std"/>
              </a:defRPr>
            </a:lvl1pPr>
          </a:lstStyle>
          <a:p>
            <a:pPr lvl="0">
              <a:defRPr sz="1800">
                <a:solidFill>
                  <a:srgbClr val="000000"/>
                </a:solidFill>
              </a:defRPr>
            </a:pPr>
            <a:r>
              <a:rPr sz="4200" dirty="0">
                <a:solidFill>
                  <a:srgbClr val="F16522"/>
                </a:solidFill>
              </a:rPr>
              <a:t>”</a:t>
            </a:r>
          </a:p>
        </p:txBody>
      </p:sp>
    </p:spTree>
    <p:extLst>
      <p:ext uri="{BB962C8B-B14F-4D97-AF65-F5344CB8AC3E}">
        <p14:creationId xmlns:p14="http://schemas.microsoft.com/office/powerpoint/2010/main" val="29810641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32CF256-530C-3649-82FF-3C149A972505}"/>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xmlns="" id="{031B51FF-A78E-694A-9569-258A92784D77}"/>
              </a:ext>
            </a:extLst>
          </p:cNvPr>
          <p:cNvSpPr>
            <a:spLocks noGrp="1"/>
          </p:cNvSpPr>
          <p:nvPr>
            <p:ph type="sldNum" sz="quarter" idx="12"/>
          </p:nvPr>
        </p:nvSpPr>
        <p:spPr/>
        <p:txBody>
          <a:bodyPr/>
          <a:lstStyle/>
          <a:p>
            <a:fld id="{7C5927B7-2F74-2248-B110-E53750356925}" type="slidenum">
              <a:rPr lang="en-US" smtClean="0"/>
              <a:t>18</a:t>
            </a:fld>
            <a:endParaRPr lang="en-US"/>
          </a:p>
        </p:txBody>
      </p:sp>
      <p:sp>
        <p:nvSpPr>
          <p:cNvPr id="6" name="Rectangular Callout 5">
            <a:extLst>
              <a:ext uri="{FF2B5EF4-FFF2-40B4-BE49-F238E27FC236}">
                <a16:creationId xmlns:a16="http://schemas.microsoft.com/office/drawing/2014/main" xmlns="" id="{5C6CD075-4593-B343-9961-B7DBCF13FF43}"/>
              </a:ext>
            </a:extLst>
          </p:cNvPr>
          <p:cNvSpPr/>
          <p:nvPr/>
        </p:nvSpPr>
        <p:spPr>
          <a:xfrm>
            <a:off x="363071" y="1141763"/>
            <a:ext cx="11080376" cy="3617259"/>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9BBCC8B7-7FB6-9646-8BAE-F496469B936E}"/>
              </a:ext>
            </a:extLst>
          </p:cNvPr>
          <p:cNvSpPr txBox="1"/>
          <p:nvPr/>
        </p:nvSpPr>
        <p:spPr>
          <a:xfrm>
            <a:off x="457200" y="1765453"/>
            <a:ext cx="10892118" cy="3016210"/>
          </a:xfrm>
          <a:prstGeom prst="rect">
            <a:avLst/>
          </a:prstGeom>
          <a:noFill/>
        </p:spPr>
        <p:txBody>
          <a:bodyPr wrap="square" rtlCol="0">
            <a:spAutoFit/>
          </a:bodyPr>
          <a:lstStyle/>
          <a:p>
            <a:r>
              <a:rPr lang="en-US" sz="3600" dirty="0">
                <a:solidFill>
                  <a:schemeClr val="bg1"/>
                </a:solidFill>
              </a:rPr>
              <a:t>“Observing customers go through the entrance/intake process and witnessing first hand the many inconveniences that impact exceptional services was an enlightenment for all partners.”</a:t>
            </a:r>
          </a:p>
          <a:p>
            <a:endParaRPr lang="en-US" sz="2800" dirty="0"/>
          </a:p>
          <a:p>
            <a:endParaRPr lang="en-US" dirty="0"/>
          </a:p>
        </p:txBody>
      </p:sp>
      <p:sp>
        <p:nvSpPr>
          <p:cNvPr id="7" name="TextBox 6">
            <a:extLst>
              <a:ext uri="{FF2B5EF4-FFF2-40B4-BE49-F238E27FC236}">
                <a16:creationId xmlns:a16="http://schemas.microsoft.com/office/drawing/2014/main" xmlns="" id="{765F2486-C9A8-9246-A874-DF1EC5B57CE7}"/>
              </a:ext>
            </a:extLst>
          </p:cNvPr>
          <p:cNvSpPr txBox="1"/>
          <p:nvPr/>
        </p:nvSpPr>
        <p:spPr>
          <a:xfrm>
            <a:off x="2608730" y="5380189"/>
            <a:ext cx="7079630" cy="738664"/>
          </a:xfrm>
          <a:prstGeom prst="rect">
            <a:avLst/>
          </a:prstGeom>
          <a:noFill/>
        </p:spPr>
        <p:txBody>
          <a:bodyPr wrap="none" rtlCol="0">
            <a:spAutoFit/>
          </a:bodyPr>
          <a:lstStyle/>
          <a:p>
            <a:r>
              <a:rPr lang="en-US" sz="2400" dirty="0"/>
              <a:t>Verdugo Integrated Visionary Innovation Design (VIVID)</a:t>
            </a:r>
          </a:p>
          <a:p>
            <a:endParaRPr lang="en-US" dirty="0"/>
          </a:p>
        </p:txBody>
      </p:sp>
    </p:spTree>
    <p:extLst>
      <p:ext uri="{BB962C8B-B14F-4D97-AF65-F5344CB8AC3E}">
        <p14:creationId xmlns:p14="http://schemas.microsoft.com/office/powerpoint/2010/main" val="1971493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BF4E83-61DB-418F-A99F-17BC9BB58EF6}" type="slidenum">
              <a:rPr lang="en-US" smtClean="0"/>
              <a:pPr/>
              <a:t>19</a:t>
            </a:fld>
            <a:endParaRPr lang="en-US" dirty="0"/>
          </a:p>
        </p:txBody>
      </p:sp>
      <p:sp>
        <p:nvSpPr>
          <p:cNvPr id="5" name="Title 4"/>
          <p:cNvSpPr>
            <a:spLocks noGrp="1"/>
          </p:cNvSpPr>
          <p:nvPr>
            <p:ph type="title"/>
          </p:nvPr>
        </p:nvSpPr>
        <p:spPr/>
        <p:txBody>
          <a:bodyPr/>
          <a:lstStyle/>
          <a:p>
            <a:r>
              <a:rPr lang="en-US" dirty="0"/>
              <a:t>CREATE</a:t>
            </a:r>
          </a:p>
        </p:txBody>
      </p:sp>
      <p:pic>
        <p:nvPicPr>
          <p:cNvPr id="4" name="Picture 3">
            <a:extLst>
              <a:ext uri="{FF2B5EF4-FFF2-40B4-BE49-F238E27FC236}">
                <a16:creationId xmlns:a16="http://schemas.microsoft.com/office/drawing/2014/main" xmlns="" id="{279535BC-2D54-3341-8304-45D19FA3FA4B}"/>
              </a:ext>
            </a:extLst>
          </p:cNvPr>
          <p:cNvPicPr>
            <a:picLocks noChangeAspect="1"/>
          </p:cNvPicPr>
          <p:nvPr/>
        </p:nvPicPr>
        <p:blipFill>
          <a:blip r:embed="rId2"/>
          <a:stretch>
            <a:fillRect/>
          </a:stretch>
        </p:blipFill>
        <p:spPr>
          <a:xfrm>
            <a:off x="3626007" y="2468880"/>
            <a:ext cx="5362545" cy="3473467"/>
          </a:xfrm>
          <a:prstGeom prst="rect">
            <a:avLst/>
          </a:prstGeom>
        </p:spPr>
      </p:pic>
    </p:spTree>
    <p:extLst>
      <p:ext uri="{BB962C8B-B14F-4D97-AF65-F5344CB8AC3E}">
        <p14:creationId xmlns:p14="http://schemas.microsoft.com/office/powerpoint/2010/main" val="3187420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D7FE2594-F915-5C4F-B9FE-4768ADF4472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xmlns="" id="{F5EE9593-65B2-1141-83F4-44D96AC64CC3}"/>
              </a:ext>
            </a:extLst>
          </p:cNvPr>
          <p:cNvSpPr>
            <a:spLocks noGrp="1"/>
          </p:cNvSpPr>
          <p:nvPr>
            <p:ph type="sldNum" sz="quarter" idx="12"/>
          </p:nvPr>
        </p:nvSpPr>
        <p:spPr/>
        <p:txBody>
          <a:bodyPr/>
          <a:lstStyle/>
          <a:p>
            <a:fld id="{7C5927B7-2F74-2248-B110-E53750356925}" type="slidenum">
              <a:rPr lang="en-US" smtClean="0"/>
              <a:t>2</a:t>
            </a:fld>
            <a:endParaRPr lang="en-US"/>
          </a:p>
        </p:txBody>
      </p:sp>
      <p:pic>
        <p:nvPicPr>
          <p:cNvPr id="4" name="Picture 3">
            <a:extLst>
              <a:ext uri="{FF2B5EF4-FFF2-40B4-BE49-F238E27FC236}">
                <a16:creationId xmlns:a16="http://schemas.microsoft.com/office/drawing/2014/main" xmlns="" id="{D26D65A4-4715-984B-AF44-E4DA513717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507"/>
          <a:stretch/>
        </p:blipFill>
        <p:spPr>
          <a:xfrm>
            <a:off x="10606616" y="6531192"/>
            <a:ext cx="1585384" cy="280270"/>
          </a:xfrm>
          <a:prstGeom prst="rect">
            <a:avLst/>
          </a:prstGeom>
        </p:spPr>
      </p:pic>
      <p:pic>
        <p:nvPicPr>
          <p:cNvPr id="5" name="Shape 618">
            <a:extLst>
              <a:ext uri="{FF2B5EF4-FFF2-40B4-BE49-F238E27FC236}">
                <a16:creationId xmlns:a16="http://schemas.microsoft.com/office/drawing/2014/main" xmlns="" id="{05D7C3CE-6648-6341-8BFB-EFA7454EB06D}"/>
              </a:ext>
            </a:extLst>
          </p:cNvPr>
          <p:cNvPicPr preferRelativeResize="0"/>
          <p:nvPr/>
        </p:nvPicPr>
        <p:blipFill rotWithShape="1">
          <a:blip r:embed="rId3">
            <a:alphaModFix/>
          </a:blip>
          <a:srcRect r="2846" b="2123"/>
          <a:stretch/>
        </p:blipFill>
        <p:spPr>
          <a:xfrm>
            <a:off x="815433" y="1809500"/>
            <a:ext cx="2111200" cy="2083200"/>
          </a:xfrm>
          <a:prstGeom prst="ellipse">
            <a:avLst/>
          </a:prstGeom>
          <a:noFill/>
          <a:ln>
            <a:noFill/>
          </a:ln>
        </p:spPr>
      </p:pic>
      <p:sp>
        <p:nvSpPr>
          <p:cNvPr id="6" name="Shape 615">
            <a:extLst>
              <a:ext uri="{FF2B5EF4-FFF2-40B4-BE49-F238E27FC236}">
                <a16:creationId xmlns:a16="http://schemas.microsoft.com/office/drawing/2014/main" xmlns="" id="{78172040-D735-7240-A4E5-541F92C45457}"/>
              </a:ext>
            </a:extLst>
          </p:cNvPr>
          <p:cNvSpPr txBox="1">
            <a:spLocks/>
          </p:cNvSpPr>
          <p:nvPr/>
        </p:nvSpPr>
        <p:spPr>
          <a:xfrm>
            <a:off x="609600" y="212337"/>
            <a:ext cx="10972800" cy="1143200"/>
          </a:xfrm>
          <a:prstGeom prst="rect">
            <a:avLst/>
          </a:prstGeom>
        </p:spPr>
        <p:txBody>
          <a:bodyPr lIns="121897" tIns="121897" rIns="121897" bIns="121897" anchor="b" anchorCtr="0">
            <a:noAutofit/>
          </a:bodyPr>
          <a:lstStyle>
            <a:lvl1pPr algn="l" defTabSz="685800" rtl="0" eaLnBrk="1" latinLnBrk="0" hangingPunct="1">
              <a:lnSpc>
                <a:spcPct val="100000"/>
              </a:lnSpc>
              <a:spcBef>
                <a:spcPct val="0"/>
              </a:spcBef>
              <a:buNone/>
              <a:defRPr sz="3600" b="0" i="0" kern="1200" baseline="0">
                <a:solidFill>
                  <a:schemeClr val="accent2"/>
                </a:solidFill>
                <a:latin typeface="+mj-lt"/>
                <a:ea typeface="+mj-ea"/>
                <a:cs typeface="Calibri"/>
              </a:defRPr>
            </a:lvl1pPr>
          </a:lstStyle>
          <a:p>
            <a:r>
              <a:rPr lang="en"/>
              <a:t>Our team </a:t>
            </a:r>
            <a:endParaRPr lang="en" dirty="0"/>
          </a:p>
        </p:txBody>
      </p:sp>
      <p:sp>
        <p:nvSpPr>
          <p:cNvPr id="7" name="Shape 620">
            <a:extLst>
              <a:ext uri="{FF2B5EF4-FFF2-40B4-BE49-F238E27FC236}">
                <a16:creationId xmlns:a16="http://schemas.microsoft.com/office/drawing/2014/main" xmlns="" id="{910BB2F4-6938-4743-955C-BCB65505735D}"/>
              </a:ext>
            </a:extLst>
          </p:cNvPr>
          <p:cNvSpPr txBox="1"/>
          <p:nvPr/>
        </p:nvSpPr>
        <p:spPr>
          <a:xfrm>
            <a:off x="-172567" y="4041867"/>
            <a:ext cx="4290400" cy="821600"/>
          </a:xfrm>
          <a:prstGeom prst="rect">
            <a:avLst/>
          </a:prstGeom>
          <a:noFill/>
          <a:ln>
            <a:noFill/>
          </a:ln>
        </p:spPr>
        <p:txBody>
          <a:bodyPr lIns="121897" tIns="121897" rIns="121897" bIns="121897" anchor="t" anchorCtr="0">
            <a:noAutofit/>
          </a:bodyPr>
          <a:lstStyle/>
          <a:p>
            <a:pPr algn="ctr">
              <a:spcAft>
                <a:spcPts val="667"/>
              </a:spcAft>
            </a:pPr>
            <a:r>
              <a:rPr lang="en-US" sz="2400" b="1" dirty="0">
                <a:latin typeface="Source Sans Pro"/>
                <a:ea typeface="Source Sans Pro"/>
                <a:cs typeface="Source Sans Pro"/>
                <a:sym typeface="Source Sans Pro"/>
              </a:rPr>
              <a:t>AIR</a:t>
            </a:r>
            <a:endParaRPr lang="en" sz="2400" b="1" dirty="0">
              <a:latin typeface="Source Sans Pro"/>
              <a:ea typeface="Source Sans Pro"/>
              <a:cs typeface="Source Sans Pro"/>
              <a:sym typeface="Source Sans Pro"/>
            </a:endParaRPr>
          </a:p>
          <a:p>
            <a:pPr algn="ctr">
              <a:spcAft>
                <a:spcPts val="667"/>
              </a:spcAft>
            </a:pPr>
            <a:r>
              <a:rPr lang="en" sz="2400" dirty="0">
                <a:solidFill>
                  <a:schemeClr val="dk1"/>
                </a:solidFill>
                <a:latin typeface="Source Sans Pro"/>
                <a:ea typeface="Source Sans Pro"/>
                <a:cs typeface="Source Sans Pro"/>
                <a:sym typeface="Source Sans Pro"/>
              </a:rPr>
              <a:t>Virginia Hamilton</a:t>
            </a:r>
          </a:p>
          <a:p>
            <a:pPr algn="ctr">
              <a:spcAft>
                <a:spcPts val="667"/>
              </a:spcAft>
            </a:pPr>
            <a:endParaRPr sz="2400" b="1" dirty="0">
              <a:latin typeface="Source Sans Pro"/>
              <a:ea typeface="Source Sans Pro"/>
              <a:cs typeface="Source Sans Pro"/>
              <a:sym typeface="Source Sans Pro"/>
            </a:endParaRPr>
          </a:p>
        </p:txBody>
      </p:sp>
      <p:pic>
        <p:nvPicPr>
          <p:cNvPr id="8" name="Shape 621">
            <a:extLst>
              <a:ext uri="{FF2B5EF4-FFF2-40B4-BE49-F238E27FC236}">
                <a16:creationId xmlns:a16="http://schemas.microsoft.com/office/drawing/2014/main" xmlns="" id="{238E0030-3A78-404C-8410-D3C28C79353A}"/>
              </a:ext>
            </a:extLst>
          </p:cNvPr>
          <p:cNvPicPr preferRelativeResize="0"/>
          <p:nvPr/>
        </p:nvPicPr>
        <p:blipFill>
          <a:blip r:embed="rId4">
            <a:alphaModFix/>
          </a:blip>
          <a:stretch>
            <a:fillRect/>
          </a:stretch>
        </p:blipFill>
        <p:spPr>
          <a:xfrm>
            <a:off x="4321033" y="1558738"/>
            <a:ext cx="3066659" cy="2308327"/>
          </a:xfrm>
          <a:prstGeom prst="rect">
            <a:avLst/>
          </a:prstGeom>
          <a:noFill/>
          <a:ln>
            <a:noFill/>
          </a:ln>
        </p:spPr>
      </p:pic>
      <p:sp>
        <p:nvSpPr>
          <p:cNvPr id="9" name="Shape 619">
            <a:extLst>
              <a:ext uri="{FF2B5EF4-FFF2-40B4-BE49-F238E27FC236}">
                <a16:creationId xmlns:a16="http://schemas.microsoft.com/office/drawing/2014/main" xmlns="" id="{131BFDF0-2FF8-1D49-AC0D-7E8BAE807AF1}"/>
              </a:ext>
            </a:extLst>
          </p:cNvPr>
          <p:cNvSpPr txBox="1"/>
          <p:nvPr/>
        </p:nvSpPr>
        <p:spPr>
          <a:xfrm>
            <a:off x="3950800" y="4070267"/>
            <a:ext cx="4290400" cy="821600"/>
          </a:xfrm>
          <a:prstGeom prst="rect">
            <a:avLst/>
          </a:prstGeom>
          <a:noFill/>
          <a:ln>
            <a:noFill/>
          </a:ln>
        </p:spPr>
        <p:txBody>
          <a:bodyPr lIns="121897" tIns="121897" rIns="121897" bIns="121897" anchor="t" anchorCtr="0">
            <a:noAutofit/>
          </a:bodyPr>
          <a:lstStyle/>
          <a:p>
            <a:pPr algn="ctr">
              <a:spcAft>
                <a:spcPts val="667"/>
              </a:spcAft>
              <a:buClr>
                <a:schemeClr val="dk1"/>
              </a:buClr>
              <a:buSzPct val="61111"/>
            </a:pPr>
            <a:r>
              <a:rPr lang="en" sz="2400" b="1" dirty="0">
                <a:latin typeface="Source Sans Pro"/>
                <a:ea typeface="Source Sans Pro"/>
                <a:cs typeface="Source Sans Pro"/>
                <a:sym typeface="Source Sans Pro"/>
              </a:rPr>
              <a:t>A great bunch of coaches!</a:t>
            </a:r>
          </a:p>
          <a:p>
            <a:pPr algn="ctr">
              <a:spcAft>
                <a:spcPts val="667"/>
              </a:spcAft>
            </a:pPr>
            <a:endParaRPr sz="2400" b="1" dirty="0">
              <a:latin typeface="Source Sans Pro"/>
              <a:ea typeface="Source Sans Pro"/>
              <a:cs typeface="Source Sans Pro"/>
              <a:sym typeface="Source Sans Pro"/>
            </a:endParaRPr>
          </a:p>
        </p:txBody>
      </p:sp>
      <p:pic>
        <p:nvPicPr>
          <p:cNvPr id="10" name="Picture 9">
            <a:extLst>
              <a:ext uri="{FF2B5EF4-FFF2-40B4-BE49-F238E27FC236}">
                <a16:creationId xmlns:a16="http://schemas.microsoft.com/office/drawing/2014/main" xmlns="" id="{C6E6570D-2243-9849-B4DB-093567E2D4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150" y="1770190"/>
            <a:ext cx="1587500" cy="2171700"/>
          </a:xfrm>
          <a:prstGeom prst="rect">
            <a:avLst/>
          </a:prstGeom>
        </p:spPr>
      </p:pic>
      <p:sp>
        <p:nvSpPr>
          <p:cNvPr id="11" name="Shape 617">
            <a:extLst>
              <a:ext uri="{FF2B5EF4-FFF2-40B4-BE49-F238E27FC236}">
                <a16:creationId xmlns:a16="http://schemas.microsoft.com/office/drawing/2014/main" xmlns="" id="{ADDC065F-F5E3-8946-B84A-6A8217C04115}"/>
              </a:ext>
            </a:extLst>
          </p:cNvPr>
          <p:cNvSpPr txBox="1"/>
          <p:nvPr/>
        </p:nvSpPr>
        <p:spPr>
          <a:xfrm>
            <a:off x="7765700" y="4085133"/>
            <a:ext cx="4290400" cy="821600"/>
          </a:xfrm>
          <a:prstGeom prst="rect">
            <a:avLst/>
          </a:prstGeom>
          <a:noFill/>
          <a:ln>
            <a:noFill/>
          </a:ln>
        </p:spPr>
        <p:txBody>
          <a:bodyPr lIns="121897" tIns="121897" rIns="121897" bIns="121897" anchor="t" anchorCtr="0">
            <a:noAutofit/>
          </a:bodyPr>
          <a:lstStyle/>
          <a:p>
            <a:pPr algn="ctr">
              <a:spcAft>
                <a:spcPts val="667"/>
              </a:spcAft>
            </a:pPr>
            <a:r>
              <a:rPr lang="en-US" sz="2400" b="1" dirty="0" err="1">
                <a:latin typeface="Source Sans Pro"/>
                <a:ea typeface="Source Sans Pro"/>
                <a:cs typeface="Source Sans Pro"/>
                <a:sym typeface="Source Sans Pro"/>
              </a:rPr>
              <a:t>WestEd</a:t>
            </a:r>
            <a:endParaRPr lang="en" sz="2400" b="1" dirty="0">
              <a:latin typeface="Source Sans Pro"/>
              <a:ea typeface="Source Sans Pro"/>
              <a:cs typeface="Source Sans Pro"/>
              <a:sym typeface="Source Sans Pro"/>
            </a:endParaRPr>
          </a:p>
          <a:p>
            <a:pPr algn="ctr">
              <a:spcAft>
                <a:spcPts val="667"/>
              </a:spcAft>
              <a:buClr>
                <a:schemeClr val="dk1"/>
              </a:buClr>
              <a:buSzPct val="61111"/>
            </a:pPr>
            <a:r>
              <a:rPr lang="en-US" sz="2400" dirty="0">
                <a:solidFill>
                  <a:schemeClr val="dk1"/>
                </a:solidFill>
                <a:latin typeface="Source Sans Pro"/>
                <a:ea typeface="Source Sans Pro"/>
                <a:cs typeface="Source Sans Pro"/>
                <a:sym typeface="Source Sans Pro"/>
              </a:rPr>
              <a:t>Randy </a:t>
            </a:r>
            <a:r>
              <a:rPr lang="en-US" sz="2400" dirty="0" err="1">
                <a:solidFill>
                  <a:schemeClr val="dk1"/>
                </a:solidFill>
                <a:latin typeface="Source Sans Pro"/>
                <a:ea typeface="Source Sans Pro"/>
                <a:cs typeface="Source Sans Pro"/>
                <a:sym typeface="Source Sans Pro"/>
              </a:rPr>
              <a:t>Tillery</a:t>
            </a:r>
            <a:endParaRPr lang="en" sz="2400" dirty="0">
              <a:solidFill>
                <a:schemeClr val="dk1"/>
              </a:solidFill>
              <a:latin typeface="Source Sans Pro"/>
              <a:ea typeface="Source Sans Pro"/>
              <a:cs typeface="Source Sans Pro"/>
              <a:sym typeface="Source Sans Pro"/>
            </a:endParaRPr>
          </a:p>
          <a:p>
            <a:pPr algn="ctr">
              <a:spcAft>
                <a:spcPts val="667"/>
              </a:spcAft>
            </a:pPr>
            <a:endParaRPr sz="2400" b="1" dirty="0">
              <a:latin typeface="Source Sans Pro"/>
              <a:ea typeface="Source Sans Pro"/>
              <a:cs typeface="Source Sans Pro"/>
              <a:sym typeface="Source Sans Pro"/>
            </a:endParaRPr>
          </a:p>
        </p:txBody>
      </p:sp>
    </p:spTree>
    <p:extLst>
      <p:ext uri="{BB962C8B-B14F-4D97-AF65-F5344CB8AC3E}">
        <p14:creationId xmlns:p14="http://schemas.microsoft.com/office/powerpoint/2010/main" val="1281902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image6.jpg" descr="015_David.jpg"/>
          <p:cNvPicPr/>
          <p:nvPr/>
        </p:nvPicPr>
        <p:blipFill>
          <a:blip r:embed="rId2" cstate="email">
            <a:extLst>
              <a:ext uri="{28A0092B-C50C-407E-A947-70E740481C1C}">
                <a14:useLocalDpi xmlns:a14="http://schemas.microsoft.com/office/drawing/2010/main"/>
              </a:ext>
            </a:extLst>
          </a:blip>
          <a:stretch>
            <a:fillRect/>
          </a:stretch>
        </p:blipFill>
        <p:spPr>
          <a:xfrm>
            <a:off x="0" y="-31037"/>
            <a:ext cx="13775387" cy="6889037"/>
          </a:xfrm>
          <a:prstGeom prst="rect">
            <a:avLst/>
          </a:prstGeom>
          <a:ln w="12700">
            <a:miter lim="400000"/>
          </a:ln>
        </p:spPr>
      </p:pic>
      <p:sp>
        <p:nvSpPr>
          <p:cNvPr id="127" name="Shape 127"/>
          <p:cNvSpPr/>
          <p:nvPr/>
        </p:nvSpPr>
        <p:spPr>
          <a:xfrm>
            <a:off x="726694" y="1176222"/>
            <a:ext cx="4243592" cy="15388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spcBef>
                <a:spcPts val="0"/>
              </a:spcBef>
              <a:defRPr sz="1800" b="0" cap="none">
                <a:solidFill>
                  <a:srgbClr val="000000"/>
                </a:solidFill>
              </a:defRPr>
            </a:pPr>
            <a:r>
              <a:rPr sz="2000" dirty="0">
                <a:latin typeface="Trade Gothic LT Std"/>
                <a:ea typeface="Trade Gothic LT Std"/>
                <a:cs typeface="Trade Gothic LT Std"/>
                <a:sym typeface="Trade Gothic LT Std"/>
              </a:rPr>
              <a:t>I’m copying a friend’s resume, but putting my words to it because I don’t know how to make one.</a:t>
            </a:r>
          </a:p>
          <a:p>
            <a:pPr lvl="0" algn="l">
              <a:spcBef>
                <a:spcPts val="0"/>
              </a:spcBef>
              <a:defRPr sz="1800" b="0" cap="none">
                <a:solidFill>
                  <a:srgbClr val="000000"/>
                </a:solidFill>
              </a:defRPr>
            </a:pPr>
            <a:endParaRPr sz="2000" dirty="0">
              <a:latin typeface="Trade Gothic LT Std"/>
              <a:ea typeface="Trade Gothic LT Std"/>
              <a:cs typeface="Trade Gothic LT Std"/>
              <a:sym typeface="Trade Gothic LT Std"/>
            </a:endParaRPr>
          </a:p>
          <a:p>
            <a:pPr lvl="0" algn="l">
              <a:spcBef>
                <a:spcPts val="0"/>
              </a:spcBef>
              <a:defRPr sz="1800" b="0" cap="none">
                <a:solidFill>
                  <a:srgbClr val="000000"/>
                </a:solidFill>
              </a:defRPr>
            </a:pPr>
            <a:r>
              <a:rPr sz="2000" b="1" dirty="0">
                <a:latin typeface="Trade Gothic LT Std"/>
                <a:ea typeface="Trade Gothic LT Std"/>
                <a:cs typeface="Trade Gothic LT Std"/>
                <a:sym typeface="Trade Gothic LT Std"/>
              </a:rPr>
              <a:t>David, 18</a:t>
            </a:r>
          </a:p>
        </p:txBody>
      </p:sp>
      <p:sp>
        <p:nvSpPr>
          <p:cNvPr id="129" name="Shape 129"/>
          <p:cNvSpPr/>
          <p:nvPr/>
        </p:nvSpPr>
        <p:spPr>
          <a:xfrm>
            <a:off x="392671" y="1210236"/>
            <a:ext cx="179361" cy="64633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lgn="l">
              <a:spcBef>
                <a:spcPts val="0"/>
              </a:spcBef>
              <a:defRPr sz="4200" b="0" cap="none">
                <a:solidFill>
                  <a:srgbClr val="F16522"/>
                </a:solidFill>
                <a:latin typeface="Trade Gothic LT Std"/>
                <a:ea typeface="Trade Gothic LT Std"/>
                <a:cs typeface="Trade Gothic LT Std"/>
                <a:sym typeface="Trade Gothic LT Std"/>
              </a:defRPr>
            </a:lvl1pPr>
          </a:lstStyle>
          <a:p>
            <a:pPr lvl="0">
              <a:defRPr sz="1800">
                <a:solidFill>
                  <a:srgbClr val="000000"/>
                </a:solidFill>
              </a:defRPr>
            </a:pPr>
            <a:r>
              <a:rPr sz="4200" dirty="0">
                <a:solidFill>
                  <a:srgbClr val="F16522"/>
                </a:solidFill>
              </a:rPr>
              <a:t>“</a:t>
            </a:r>
          </a:p>
        </p:txBody>
      </p:sp>
      <p:sp>
        <p:nvSpPr>
          <p:cNvPr id="130" name="Shape 130"/>
          <p:cNvSpPr/>
          <p:nvPr/>
        </p:nvSpPr>
        <p:spPr>
          <a:xfrm>
            <a:off x="3423607" y="1822053"/>
            <a:ext cx="928127" cy="64633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spcBef>
                <a:spcPts val="0"/>
              </a:spcBef>
              <a:defRPr sz="4200" b="0" cap="none">
                <a:solidFill>
                  <a:srgbClr val="F16522"/>
                </a:solidFill>
                <a:latin typeface="Trade Gothic LT Std"/>
                <a:ea typeface="Trade Gothic LT Std"/>
                <a:cs typeface="Trade Gothic LT Std"/>
                <a:sym typeface="Trade Gothic LT Std"/>
              </a:defRPr>
            </a:lvl1pPr>
          </a:lstStyle>
          <a:p>
            <a:pPr lvl="0">
              <a:defRPr sz="1800">
                <a:solidFill>
                  <a:srgbClr val="000000"/>
                </a:solidFill>
              </a:defRPr>
            </a:pPr>
            <a:r>
              <a:rPr sz="4200" dirty="0">
                <a:solidFill>
                  <a:srgbClr val="F16522"/>
                </a:solidFill>
              </a:rPr>
              <a:t>”</a:t>
            </a:r>
          </a:p>
        </p:txBody>
      </p:sp>
      <p:sp>
        <p:nvSpPr>
          <p:cNvPr id="133" name="Shape 133"/>
          <p:cNvSpPr/>
          <p:nvPr/>
        </p:nvSpPr>
        <p:spPr>
          <a:xfrm>
            <a:off x="-19842" y="3908342"/>
            <a:ext cx="13815073" cy="2796942"/>
          </a:xfrm>
          <a:prstGeom prst="rect">
            <a:avLst/>
          </a:prstGeom>
          <a:solidFill>
            <a:srgbClr val="000000">
              <a:alpha val="51000"/>
            </a:srgbClr>
          </a:solidFill>
          <a:ln w="12700">
            <a:miter lim="400000"/>
          </a:ln>
          <a:effectLst>
            <a:outerShdw blurRad="38100" dist="25400" dir="5400000" rotWithShape="0">
              <a:srgbClr val="000000">
                <a:alpha val="50000"/>
              </a:srgbClr>
            </a:outerShdw>
          </a:effectLst>
        </p:spPr>
        <p:txBody>
          <a:bodyPr lIns="0" tIns="0" rIns="0" bIns="0" anchor="ctr"/>
          <a:lstStyle/>
          <a:p>
            <a:pPr lvl="0" defTabSz="410604">
              <a:spcBef>
                <a:spcPts val="0"/>
              </a:spcBef>
              <a:defRPr sz="1700" b="0" cap="none">
                <a:solidFill>
                  <a:srgbClr val="FFFFFF"/>
                </a:solidFill>
                <a:latin typeface="Helvetica Light"/>
                <a:ea typeface="Helvetica Light"/>
                <a:cs typeface="Helvetica Light"/>
                <a:sym typeface="Helvetica Light"/>
              </a:defRPr>
            </a:pPr>
            <a:endParaRPr dirty="0"/>
          </a:p>
        </p:txBody>
      </p:sp>
      <p:sp>
        <p:nvSpPr>
          <p:cNvPr id="134" name="Shape 134"/>
          <p:cNvSpPr/>
          <p:nvPr/>
        </p:nvSpPr>
        <p:spPr>
          <a:xfrm>
            <a:off x="681375" y="4439866"/>
            <a:ext cx="7123053" cy="172354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spcBef>
                <a:spcPts val="0"/>
              </a:spcBef>
              <a:defRPr sz="1800" b="0" cap="none">
                <a:solidFill>
                  <a:srgbClr val="000000"/>
                </a:solidFill>
              </a:defRPr>
            </a:pPr>
            <a:r>
              <a:rPr sz="2800" dirty="0">
                <a:solidFill>
                  <a:srgbClr val="FFFFFF"/>
                </a:solidFill>
                <a:latin typeface="Univers-Light"/>
                <a:ea typeface="Univers-Light"/>
                <a:cs typeface="Univers-Light"/>
                <a:sym typeface="Univers-Light"/>
              </a:rPr>
              <a:t>Instead of resume-building classes, </a:t>
            </a:r>
          </a:p>
          <a:p>
            <a:pPr lvl="0" algn="l">
              <a:spcBef>
                <a:spcPts val="0"/>
              </a:spcBef>
              <a:defRPr sz="1800" b="0" cap="none">
                <a:solidFill>
                  <a:srgbClr val="000000"/>
                </a:solidFill>
              </a:defRPr>
            </a:pPr>
            <a:r>
              <a:rPr sz="2800" dirty="0">
                <a:solidFill>
                  <a:srgbClr val="FFFFFF"/>
                </a:solidFill>
                <a:latin typeface="Univers-Light"/>
                <a:ea typeface="Univers-Light"/>
                <a:cs typeface="Univers-Light"/>
                <a:sym typeface="Univers-Light"/>
              </a:rPr>
              <a:t>we provided templates for youth to adapt quickly, since a resume is a means to an end at this stage?</a:t>
            </a:r>
          </a:p>
        </p:txBody>
      </p:sp>
      <p:sp>
        <p:nvSpPr>
          <p:cNvPr id="135" name="Shape 135"/>
          <p:cNvSpPr/>
          <p:nvPr/>
        </p:nvSpPr>
        <p:spPr>
          <a:xfrm>
            <a:off x="715778" y="3908342"/>
            <a:ext cx="1620191"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l" defTabSz="410730">
              <a:defRPr sz="2100" i="1" cap="none">
                <a:solidFill>
                  <a:srgbClr val="FF7D2F"/>
                </a:solidFill>
                <a:latin typeface="Arial"/>
                <a:ea typeface="Arial"/>
                <a:cs typeface="Arial"/>
                <a:sym typeface="Arial"/>
              </a:defRPr>
            </a:lvl1pPr>
          </a:lstStyle>
          <a:p>
            <a:pPr lvl="0">
              <a:defRPr sz="1800" b="0" i="0">
                <a:solidFill>
                  <a:srgbClr val="000000"/>
                </a:solidFill>
              </a:defRPr>
            </a:pPr>
            <a:r>
              <a:rPr sz="2800" b="1" i="1" dirty="0">
                <a:solidFill>
                  <a:srgbClr val="FF7D2F"/>
                </a:solidFill>
              </a:rPr>
              <a:t>what if ?</a:t>
            </a:r>
          </a:p>
        </p:txBody>
      </p:sp>
      <p:sp>
        <p:nvSpPr>
          <p:cNvPr id="136" name="Shape 136"/>
          <p:cNvSpPr/>
          <p:nvPr/>
        </p:nvSpPr>
        <p:spPr>
          <a:xfrm>
            <a:off x="644301" y="3959174"/>
            <a:ext cx="16935" cy="1653729"/>
          </a:xfrm>
          <a:prstGeom prst="rect">
            <a:avLst/>
          </a:prstGeom>
          <a:solidFill>
            <a:srgbClr val="FFFFFF"/>
          </a:solidFill>
          <a:ln w="12700">
            <a:miter lim="400000"/>
          </a:ln>
        </p:spPr>
        <p:txBody>
          <a:bodyPr lIns="0" tIns="0" rIns="0" bIns="0" anchor="ctr"/>
          <a:lstStyle/>
          <a:p>
            <a:pPr lvl="0" defTabSz="410730">
              <a:spcBef>
                <a:spcPts val="0"/>
              </a:spcBef>
              <a:defRPr sz="1700" b="0" cap="none">
                <a:solidFill>
                  <a:srgbClr val="FFFFFF"/>
                </a:solidFill>
                <a:latin typeface="Helvetica Light"/>
                <a:ea typeface="Helvetica Light"/>
                <a:cs typeface="Helvetica Light"/>
                <a:sym typeface="Helvetica Light"/>
              </a:defRPr>
            </a:pPr>
            <a:endParaRPr dirty="0"/>
          </a:p>
        </p:txBody>
      </p:sp>
      <p:sp>
        <p:nvSpPr>
          <p:cNvPr id="13" name="Shape 120"/>
          <p:cNvSpPr/>
          <p:nvPr/>
        </p:nvSpPr>
        <p:spPr>
          <a:xfrm>
            <a:off x="745456" y="2869389"/>
            <a:ext cx="1590512" cy="45719"/>
          </a:xfrm>
          <a:prstGeom prst="rect">
            <a:avLst/>
          </a:prstGeom>
          <a:solidFill>
            <a:srgbClr val="F16522"/>
          </a:solidFill>
          <a:ln w="12700">
            <a:miter lim="400000"/>
          </a:ln>
        </p:spPr>
        <p:txBody>
          <a:bodyPr lIns="0" tIns="0" rIns="0" bIns="0" anchor="ctr"/>
          <a:lstStyle/>
          <a:p>
            <a:pPr lvl="0" algn="l">
              <a:spcBef>
                <a:spcPts val="0"/>
              </a:spcBef>
              <a:defRPr sz="2400" b="0" cap="none">
                <a:solidFill>
                  <a:srgbClr val="FFFFFF"/>
                </a:solidFill>
                <a:latin typeface="Calibri"/>
                <a:ea typeface="Calibri"/>
                <a:cs typeface="Calibri"/>
                <a:sym typeface="Calibri"/>
              </a:defRPr>
            </a:pPr>
            <a:endParaRPr dirty="0"/>
          </a:p>
        </p:txBody>
      </p:sp>
    </p:spTree>
    <p:extLst>
      <p:ext uri="{BB962C8B-B14F-4D97-AF65-F5344CB8AC3E}">
        <p14:creationId xmlns:p14="http://schemas.microsoft.com/office/powerpoint/2010/main" val="222115407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68DBFF8-FFA4-A946-B6B8-B21943B1A22B}"/>
              </a:ext>
            </a:extLst>
          </p:cNvPr>
          <p:cNvPicPr>
            <a:picLocks noChangeAspect="1"/>
          </p:cNvPicPr>
          <p:nvPr/>
        </p:nvPicPr>
        <p:blipFill>
          <a:blip r:embed="rId2"/>
          <a:stretch>
            <a:fillRect/>
          </a:stretch>
        </p:blipFill>
        <p:spPr>
          <a:xfrm>
            <a:off x="2501155" y="0"/>
            <a:ext cx="6790764" cy="451494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pic>
      <p:sp>
        <p:nvSpPr>
          <p:cNvPr id="2" name="Title 1"/>
          <p:cNvSpPr>
            <a:spLocks noGrp="1"/>
          </p:cNvSpPr>
          <p:nvPr>
            <p:ph type="title"/>
          </p:nvPr>
        </p:nvSpPr>
        <p:spPr>
          <a:xfrm>
            <a:off x="363072" y="4514940"/>
            <a:ext cx="11443446" cy="1868121"/>
          </a:xfrm>
          <a:solidFill>
            <a:schemeClr val="tx1">
              <a:lumMod val="60000"/>
              <a:lumOff val="40000"/>
            </a:schemeClr>
          </a:solidFill>
        </p:spPr>
        <p:txBody>
          <a:bodyPr>
            <a:normAutofit/>
          </a:bodyPr>
          <a:lstStyle/>
          <a:p>
            <a:r>
              <a:rPr lang="en-US" dirty="0">
                <a:solidFill>
                  <a:srgbClr val="FF0000"/>
                </a:solidFill>
              </a:rPr>
              <a:t>“</a:t>
            </a:r>
            <a:r>
              <a:rPr lang="en-US" dirty="0">
                <a:solidFill>
                  <a:schemeClr val="bg1"/>
                </a:solidFill>
              </a:rPr>
              <a:t>We shared laughs and stories and realized we aren’t as hip as we thought we were. This insight is important to ensure our programs are relevant to youth.</a:t>
            </a:r>
            <a:r>
              <a:rPr lang="en-US" dirty="0">
                <a:solidFill>
                  <a:srgbClr val="FF0000"/>
                </a:solidFill>
              </a:rPr>
              <a:t>”</a:t>
            </a:r>
          </a:p>
        </p:txBody>
      </p:sp>
    </p:spTree>
    <p:extLst>
      <p:ext uri="{BB962C8B-B14F-4D97-AF65-F5344CB8AC3E}">
        <p14:creationId xmlns:p14="http://schemas.microsoft.com/office/powerpoint/2010/main" val="2381208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93" r="64773"/>
          <a:stretch/>
        </p:blipFill>
        <p:spPr bwMode="auto">
          <a:xfrm>
            <a:off x="5834858" y="225442"/>
            <a:ext cx="5374696" cy="61142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729437" y="1309077"/>
            <a:ext cx="3440139" cy="2862322"/>
          </a:xfrm>
          <a:prstGeom prst="rect">
            <a:avLst/>
          </a:prstGeom>
          <a:noFill/>
        </p:spPr>
        <p:txBody>
          <a:bodyPr wrap="none" rtlCol="0">
            <a:spAutoFit/>
          </a:bodyPr>
          <a:lstStyle/>
          <a:p>
            <a:r>
              <a:rPr lang="en-US" sz="6000" dirty="0">
                <a:latin typeface="Franklin Gothic Book"/>
                <a:cs typeface="Franklin Gothic Book"/>
              </a:rPr>
              <a:t>Emotional </a:t>
            </a:r>
          </a:p>
          <a:p>
            <a:r>
              <a:rPr lang="en-US" sz="6000" dirty="0">
                <a:latin typeface="Franklin Gothic Book"/>
                <a:cs typeface="Franklin Gothic Book"/>
              </a:rPr>
              <a:t>States </a:t>
            </a:r>
          </a:p>
          <a:p>
            <a:r>
              <a:rPr lang="en-US" sz="6000" dirty="0">
                <a:latin typeface="Franklin Gothic Book"/>
                <a:cs typeface="Franklin Gothic Book"/>
              </a:rPr>
              <a:t>Matter</a:t>
            </a:r>
          </a:p>
        </p:txBody>
      </p:sp>
    </p:spTree>
    <p:extLst>
      <p:ext uri="{BB962C8B-B14F-4D97-AF65-F5344CB8AC3E}">
        <p14:creationId xmlns:p14="http://schemas.microsoft.com/office/powerpoint/2010/main" val="493448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D4BD857-2D90-5C44-846C-3FE0E33AD035}"/>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xmlns="" id="{C310EB48-D130-AE4A-80BE-E8C61B04AE97}"/>
              </a:ext>
            </a:extLst>
          </p:cNvPr>
          <p:cNvSpPr>
            <a:spLocks noGrp="1"/>
          </p:cNvSpPr>
          <p:nvPr>
            <p:ph type="sldNum" sz="quarter" idx="12"/>
          </p:nvPr>
        </p:nvSpPr>
        <p:spPr/>
        <p:txBody>
          <a:bodyPr/>
          <a:lstStyle/>
          <a:p>
            <a:fld id="{7C5927B7-2F74-2248-B110-E53750356925}" type="slidenum">
              <a:rPr lang="en-US" smtClean="0"/>
              <a:t>23</a:t>
            </a:fld>
            <a:endParaRPr lang="en-US"/>
          </a:p>
        </p:txBody>
      </p:sp>
      <p:pic>
        <p:nvPicPr>
          <p:cNvPr id="4" name="Picture 3">
            <a:extLst>
              <a:ext uri="{FF2B5EF4-FFF2-40B4-BE49-F238E27FC236}">
                <a16:creationId xmlns:a16="http://schemas.microsoft.com/office/drawing/2014/main" xmlns="" id="{B3659BCE-166E-3740-8F34-5C169CC5AA55}"/>
              </a:ext>
            </a:extLst>
          </p:cNvPr>
          <p:cNvPicPr>
            <a:picLocks noChangeAspect="1"/>
          </p:cNvPicPr>
          <p:nvPr/>
        </p:nvPicPr>
        <p:blipFill>
          <a:blip r:embed="rId2"/>
          <a:stretch>
            <a:fillRect/>
          </a:stretch>
        </p:blipFill>
        <p:spPr>
          <a:xfrm>
            <a:off x="1075764" y="661751"/>
            <a:ext cx="9901885" cy="5165694"/>
          </a:xfrm>
          <a:prstGeom prst="rect">
            <a:avLst/>
          </a:prstGeom>
        </p:spPr>
      </p:pic>
    </p:spTree>
    <p:extLst>
      <p:ext uri="{BB962C8B-B14F-4D97-AF65-F5344CB8AC3E}">
        <p14:creationId xmlns:p14="http://schemas.microsoft.com/office/powerpoint/2010/main" val="750701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850" y="914401"/>
            <a:ext cx="8958341" cy="44375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95" y="3715870"/>
            <a:ext cx="3594100" cy="2667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6434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ABF4E83-61DB-418F-A99F-17BC9BB58EF6}" type="slidenum">
              <a:rPr lang="en-US" smtClean="0"/>
              <a:pPr/>
              <a:t>25</a:t>
            </a:fld>
            <a:endParaRPr lang="en-US" dirty="0"/>
          </a:p>
        </p:txBody>
      </p:sp>
      <p:sp>
        <p:nvSpPr>
          <p:cNvPr id="3" name="Title 2"/>
          <p:cNvSpPr>
            <a:spLocks noGrp="1"/>
          </p:cNvSpPr>
          <p:nvPr>
            <p:ph type="title"/>
          </p:nvPr>
        </p:nvSpPr>
        <p:spPr/>
        <p:txBody>
          <a:bodyPr/>
          <a:lstStyle/>
          <a:p>
            <a:r>
              <a:rPr lang="en-US" dirty="0"/>
              <a:t>DELIVER</a:t>
            </a:r>
          </a:p>
        </p:txBody>
      </p:sp>
      <p:pic>
        <p:nvPicPr>
          <p:cNvPr id="4" name="Picture 3">
            <a:extLst>
              <a:ext uri="{FF2B5EF4-FFF2-40B4-BE49-F238E27FC236}">
                <a16:creationId xmlns:a16="http://schemas.microsoft.com/office/drawing/2014/main" xmlns="" id="{D8151AEF-C458-7F41-952B-442DCEBF12D2}"/>
              </a:ext>
            </a:extLst>
          </p:cNvPr>
          <p:cNvPicPr>
            <a:picLocks noChangeAspect="1"/>
          </p:cNvPicPr>
          <p:nvPr/>
        </p:nvPicPr>
        <p:blipFill>
          <a:blip r:embed="rId2"/>
          <a:stretch>
            <a:fillRect/>
          </a:stretch>
        </p:blipFill>
        <p:spPr>
          <a:xfrm>
            <a:off x="3626007" y="2468880"/>
            <a:ext cx="5362545" cy="3473467"/>
          </a:xfrm>
          <a:prstGeom prst="rect">
            <a:avLst/>
          </a:prstGeom>
        </p:spPr>
      </p:pic>
    </p:spTree>
    <p:extLst>
      <p:ext uri="{BB962C8B-B14F-4D97-AF65-F5344CB8AC3E}">
        <p14:creationId xmlns:p14="http://schemas.microsoft.com/office/powerpoint/2010/main" val="1585651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64492" y="540589"/>
            <a:ext cx="7687733" cy="3149600"/>
          </a:xfrm>
          <a:prstGeom prst="rect">
            <a:avLst/>
          </a:prstGeom>
        </p:spPr>
      </p:pic>
      <p:sp>
        <p:nvSpPr>
          <p:cNvPr id="3" name="TextBox 2"/>
          <p:cNvSpPr txBox="1"/>
          <p:nvPr/>
        </p:nvSpPr>
        <p:spPr>
          <a:xfrm>
            <a:off x="286565" y="3616571"/>
            <a:ext cx="8053682" cy="2800767"/>
          </a:xfrm>
          <a:prstGeom prst="rect">
            <a:avLst/>
          </a:prstGeom>
          <a:noFill/>
        </p:spPr>
        <p:txBody>
          <a:bodyPr wrap="none" rtlCol="0">
            <a:spAutoFit/>
          </a:bodyPr>
          <a:lstStyle/>
          <a:p>
            <a:r>
              <a:rPr lang="en-US" sz="4400" dirty="0">
                <a:latin typeface="Franklin Gothic Book"/>
                <a:cs typeface="Franklin Gothic Book"/>
              </a:rPr>
              <a:t>When it’s rough, we see potential </a:t>
            </a:r>
          </a:p>
          <a:p>
            <a:r>
              <a:rPr lang="en-US" sz="4400" dirty="0">
                <a:latin typeface="Franklin Gothic Book"/>
                <a:cs typeface="Franklin Gothic Book"/>
              </a:rPr>
              <a:t>and possibility.</a:t>
            </a:r>
          </a:p>
          <a:p>
            <a:endParaRPr lang="en-US" sz="4400" dirty="0">
              <a:latin typeface="Franklin Gothic Book"/>
              <a:cs typeface="Franklin Gothic Book"/>
            </a:endParaRPr>
          </a:p>
          <a:p>
            <a:r>
              <a:rPr lang="en-US" sz="4400" dirty="0">
                <a:latin typeface="Franklin Gothic Book"/>
                <a:cs typeface="Franklin Gothic Book"/>
              </a:rPr>
              <a:t>When it’s polished, we see flaws.</a:t>
            </a:r>
          </a:p>
        </p:txBody>
      </p:sp>
      <p:sp>
        <p:nvSpPr>
          <p:cNvPr id="4" name="TextBox 3"/>
          <p:cNvSpPr txBox="1"/>
          <p:nvPr/>
        </p:nvSpPr>
        <p:spPr>
          <a:xfrm>
            <a:off x="552195" y="331282"/>
            <a:ext cx="3244648" cy="707886"/>
          </a:xfrm>
          <a:prstGeom prst="rect">
            <a:avLst/>
          </a:prstGeom>
          <a:noFill/>
        </p:spPr>
        <p:txBody>
          <a:bodyPr wrap="none" rtlCol="0">
            <a:spAutoFit/>
          </a:bodyPr>
          <a:lstStyle/>
          <a:p>
            <a:r>
              <a:rPr lang="en-US" sz="4000" dirty="0">
                <a:latin typeface="Franklin Gothic Book"/>
                <a:cs typeface="Franklin Gothic Book"/>
              </a:rPr>
              <a:t>PROTOTYPING</a:t>
            </a:r>
          </a:p>
        </p:txBody>
      </p:sp>
    </p:spTree>
    <p:extLst>
      <p:ext uri="{BB962C8B-B14F-4D97-AF65-F5344CB8AC3E}">
        <p14:creationId xmlns:p14="http://schemas.microsoft.com/office/powerpoint/2010/main" val="3257917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609600" y="212337"/>
            <a:ext cx="10972800" cy="1143200"/>
          </a:xfrm>
          <a:prstGeom prst="rect">
            <a:avLst/>
          </a:prstGeom>
        </p:spPr>
        <p:txBody>
          <a:bodyPr lIns="121897" tIns="121897" rIns="121897" bIns="121897" anchor="b" anchorCtr="0">
            <a:noAutofit/>
          </a:bodyPr>
          <a:lstStyle/>
          <a:p>
            <a:r>
              <a:rPr lang="en" dirty="0"/>
              <a:t>Prototyping </a:t>
            </a:r>
          </a:p>
        </p:txBody>
      </p:sp>
      <p:pic>
        <p:nvPicPr>
          <p:cNvPr id="400" name="Shape 400"/>
          <p:cNvPicPr preferRelativeResize="0"/>
          <p:nvPr/>
        </p:nvPicPr>
        <p:blipFill rotWithShape="1">
          <a:blip r:embed="rId3">
            <a:alphaModFix/>
          </a:blip>
          <a:srcRect t="9224" b="18657"/>
          <a:stretch/>
        </p:blipFill>
        <p:spPr>
          <a:xfrm>
            <a:off x="296559" y="1771384"/>
            <a:ext cx="5524000" cy="2988000"/>
          </a:xfrm>
          <a:prstGeom prst="rect">
            <a:avLst/>
          </a:prstGeom>
          <a:noFill/>
          <a:ln>
            <a:noFill/>
          </a:ln>
        </p:spPr>
      </p:pic>
      <p:pic>
        <p:nvPicPr>
          <p:cNvPr id="401" name="Shape 401" descr="LeadingtheWaytoWRC-clean.jpg"/>
          <p:cNvPicPr preferRelativeResize="0"/>
          <p:nvPr/>
        </p:nvPicPr>
        <p:blipFill rotWithShape="1">
          <a:blip r:embed="rId4">
            <a:alphaModFix/>
          </a:blip>
          <a:srcRect r="1263" b="28556"/>
          <a:stretch/>
        </p:blipFill>
        <p:spPr>
          <a:xfrm>
            <a:off x="6123459" y="1771384"/>
            <a:ext cx="5776399" cy="2988400"/>
          </a:xfrm>
          <a:prstGeom prst="rect">
            <a:avLst/>
          </a:prstGeom>
          <a:noFill/>
          <a:ln>
            <a:noFill/>
          </a:ln>
        </p:spPr>
      </p:pic>
      <p:sp>
        <p:nvSpPr>
          <p:cNvPr id="402" name="Shape 402"/>
          <p:cNvSpPr txBox="1"/>
          <p:nvPr/>
        </p:nvSpPr>
        <p:spPr>
          <a:xfrm>
            <a:off x="243343" y="5122555"/>
            <a:ext cx="5527600" cy="1041179"/>
          </a:xfrm>
          <a:prstGeom prst="rect">
            <a:avLst/>
          </a:prstGeom>
          <a:noFill/>
          <a:ln>
            <a:noFill/>
          </a:ln>
        </p:spPr>
        <p:txBody>
          <a:bodyPr lIns="60932" tIns="60932" rIns="60932" bIns="60932" anchor="t" anchorCtr="0">
            <a:noAutofit/>
          </a:bodyPr>
          <a:lstStyle/>
          <a:p>
            <a:pPr algn="ctr">
              <a:buClr>
                <a:srgbClr val="595959"/>
              </a:buClr>
              <a:buSzPct val="25000"/>
            </a:pPr>
            <a:r>
              <a:rPr lang="en" sz="2400" dirty="0">
                <a:solidFill>
                  <a:srgbClr val="595959"/>
                </a:solidFill>
                <a:latin typeface="Arial"/>
                <a:ea typeface="Arial"/>
                <a:cs typeface="Arial"/>
                <a:sym typeface="Arial"/>
              </a:rPr>
              <a:t>The key is to form </a:t>
            </a:r>
            <a:r>
              <a:rPr lang="en" sz="2400" dirty="0">
                <a:solidFill>
                  <a:srgbClr val="595959"/>
                </a:solidFill>
              </a:rPr>
              <a:t>one</a:t>
            </a:r>
            <a:r>
              <a:rPr lang="en" sz="2400" dirty="0">
                <a:solidFill>
                  <a:srgbClr val="595959"/>
                </a:solidFill>
                <a:latin typeface="Arial"/>
                <a:ea typeface="Arial"/>
                <a:cs typeface="Arial"/>
                <a:sym typeface="Arial"/>
              </a:rPr>
              <a:t> team </a:t>
            </a:r>
            <a:br>
              <a:rPr lang="en" sz="2400" dirty="0">
                <a:solidFill>
                  <a:srgbClr val="595959"/>
                </a:solidFill>
                <a:latin typeface="Arial"/>
                <a:ea typeface="Arial"/>
                <a:cs typeface="Arial"/>
                <a:sym typeface="Arial"/>
              </a:rPr>
            </a:br>
            <a:r>
              <a:rPr lang="en" sz="2400" i="1" dirty="0">
                <a:solidFill>
                  <a:srgbClr val="595959"/>
                </a:solidFill>
                <a:latin typeface="Arial"/>
                <a:ea typeface="Arial"/>
                <a:cs typeface="Arial"/>
                <a:sym typeface="Arial"/>
              </a:rPr>
              <a:t>and</a:t>
            </a:r>
            <a:r>
              <a:rPr lang="en" sz="2400" dirty="0">
                <a:solidFill>
                  <a:srgbClr val="595959"/>
                </a:solidFill>
                <a:latin typeface="Arial"/>
                <a:ea typeface="Arial"/>
                <a:cs typeface="Arial"/>
                <a:sym typeface="Arial"/>
              </a:rPr>
              <a:t> to be </a:t>
            </a:r>
            <a:r>
              <a:rPr lang="en" sz="2400" dirty="0">
                <a:solidFill>
                  <a:srgbClr val="595959"/>
                </a:solidFill>
              </a:rPr>
              <a:t>seen</a:t>
            </a:r>
            <a:r>
              <a:rPr lang="en" sz="2400" dirty="0">
                <a:solidFill>
                  <a:srgbClr val="595959"/>
                </a:solidFill>
                <a:latin typeface="Arial"/>
                <a:ea typeface="Arial"/>
                <a:cs typeface="Arial"/>
                <a:sym typeface="Arial"/>
              </a:rPr>
              <a:t> as </a:t>
            </a:r>
            <a:r>
              <a:rPr lang="en" sz="2400" dirty="0">
                <a:solidFill>
                  <a:srgbClr val="595959"/>
                </a:solidFill>
              </a:rPr>
              <a:t>one</a:t>
            </a:r>
            <a:r>
              <a:rPr lang="en" sz="2400" dirty="0">
                <a:solidFill>
                  <a:srgbClr val="595959"/>
                </a:solidFill>
                <a:latin typeface="Arial"/>
                <a:ea typeface="Arial"/>
                <a:cs typeface="Arial"/>
                <a:sym typeface="Arial"/>
              </a:rPr>
              <a:t> team</a:t>
            </a:r>
          </a:p>
        </p:txBody>
      </p:sp>
      <p:sp>
        <p:nvSpPr>
          <p:cNvPr id="403" name="Shape 403"/>
          <p:cNvSpPr txBox="1"/>
          <p:nvPr/>
        </p:nvSpPr>
        <p:spPr>
          <a:xfrm>
            <a:off x="6277101" y="4854821"/>
            <a:ext cx="5527600" cy="1368000"/>
          </a:xfrm>
          <a:prstGeom prst="rect">
            <a:avLst/>
          </a:prstGeom>
          <a:noFill/>
          <a:ln>
            <a:noFill/>
          </a:ln>
        </p:spPr>
        <p:txBody>
          <a:bodyPr lIns="60932" tIns="60932" rIns="60932" bIns="60932" anchor="t" anchorCtr="0">
            <a:noAutofit/>
          </a:bodyPr>
          <a:lstStyle/>
          <a:p>
            <a:pPr algn="ctr">
              <a:buClr>
                <a:srgbClr val="595959"/>
              </a:buClr>
              <a:buSzPct val="25000"/>
            </a:pPr>
            <a:r>
              <a:rPr lang="en" sz="2400">
                <a:solidFill>
                  <a:srgbClr val="595959"/>
                </a:solidFill>
                <a:latin typeface="Arial"/>
                <a:ea typeface="Arial"/>
                <a:cs typeface="Arial"/>
                <a:sym typeface="Arial"/>
              </a:rPr>
              <a:t>One team </a:t>
            </a:r>
            <a:r>
              <a:rPr lang="en" sz="2400">
                <a:solidFill>
                  <a:srgbClr val="595959"/>
                </a:solidFill>
              </a:rPr>
              <a:t>leading the way</a:t>
            </a:r>
            <a:r>
              <a:rPr lang="en" sz="2400">
                <a:solidFill>
                  <a:srgbClr val="595959"/>
                </a:solidFill>
                <a:latin typeface="Arial"/>
                <a:ea typeface="Arial"/>
                <a:cs typeface="Arial"/>
                <a:sym typeface="Arial"/>
              </a:rPr>
              <a:t> for </a:t>
            </a:r>
            <a:br>
              <a:rPr lang="en" sz="2400">
                <a:solidFill>
                  <a:srgbClr val="595959"/>
                </a:solidFill>
                <a:latin typeface="Arial"/>
                <a:ea typeface="Arial"/>
                <a:cs typeface="Arial"/>
                <a:sym typeface="Arial"/>
              </a:rPr>
            </a:br>
            <a:r>
              <a:rPr lang="en" sz="2400">
                <a:solidFill>
                  <a:srgbClr val="595959"/>
                </a:solidFill>
                <a:latin typeface="Arial"/>
                <a:ea typeface="Arial"/>
                <a:cs typeface="Arial"/>
                <a:sym typeface="Arial"/>
              </a:rPr>
              <a:t>small and large employer pool to the </a:t>
            </a:r>
            <a:br>
              <a:rPr lang="en" sz="2400">
                <a:solidFill>
                  <a:srgbClr val="595959"/>
                </a:solidFill>
                <a:latin typeface="Arial"/>
                <a:ea typeface="Arial"/>
                <a:cs typeface="Arial"/>
                <a:sym typeface="Arial"/>
              </a:rPr>
            </a:br>
            <a:r>
              <a:rPr lang="en" sz="2400">
                <a:solidFill>
                  <a:srgbClr val="595959"/>
                </a:solidFill>
                <a:latin typeface="Arial"/>
                <a:ea typeface="Arial"/>
                <a:cs typeface="Arial"/>
                <a:sym typeface="Arial"/>
              </a:rPr>
              <a:t>workforce resource center (AJCC)</a:t>
            </a:r>
          </a:p>
        </p:txBody>
      </p:sp>
    </p:spTree>
    <p:extLst>
      <p:ext uri="{BB962C8B-B14F-4D97-AF65-F5344CB8AC3E}">
        <p14:creationId xmlns:p14="http://schemas.microsoft.com/office/powerpoint/2010/main" val="3545640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df"/>
          <p:cNvPicPr/>
          <p:nvPr/>
        </p:nvPicPr>
        <p:blipFill rotWithShape="1">
          <a:blip r:embed="rId2">
            <a:extLst/>
          </a:blip>
          <a:srcRect l="2675" t="1952" r="3840" b="1952"/>
          <a:stretch/>
        </p:blipFill>
        <p:spPr>
          <a:xfrm>
            <a:off x="1619772" y="640080"/>
            <a:ext cx="8791554" cy="5135078"/>
          </a:xfrm>
          <a:prstGeom prst="rect">
            <a:avLst/>
          </a:prstGeom>
          <a:ln w="12700">
            <a:noFill/>
            <a:miter lim="400000"/>
          </a:ln>
        </p:spPr>
      </p:pic>
    </p:spTree>
    <p:extLst>
      <p:ext uri="{BB962C8B-B14F-4D97-AF65-F5344CB8AC3E}">
        <p14:creationId xmlns:p14="http://schemas.microsoft.com/office/powerpoint/2010/main" val="2504438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E75DD124-5383-4B1A-887A-99C394B0A08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xmlns="" id="{AE1FC8F9-1D43-49CB-8E0C-42685A8CA328}"/>
              </a:ext>
            </a:extLst>
          </p:cNvPr>
          <p:cNvSpPr>
            <a:spLocks noGrp="1"/>
          </p:cNvSpPr>
          <p:nvPr>
            <p:ph type="sldNum" sz="quarter" idx="12"/>
          </p:nvPr>
        </p:nvSpPr>
        <p:spPr/>
        <p:txBody>
          <a:bodyPr/>
          <a:lstStyle/>
          <a:p>
            <a:fld id="{7C5927B7-2F74-2248-B110-E53750356925}" type="slidenum">
              <a:rPr lang="en-US" smtClean="0"/>
              <a:t>29</a:t>
            </a:fld>
            <a:endParaRPr lang="en-US"/>
          </a:p>
        </p:txBody>
      </p:sp>
      <p:pic>
        <p:nvPicPr>
          <p:cNvPr id="6" name="Picture 5">
            <a:extLst>
              <a:ext uri="{FF2B5EF4-FFF2-40B4-BE49-F238E27FC236}">
                <a16:creationId xmlns:a16="http://schemas.microsoft.com/office/drawing/2014/main" xmlns="" id="{7C2E5C03-E71B-450E-96F8-810D61C5E5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5059" y="0"/>
            <a:ext cx="5681133" cy="7762663"/>
          </a:xfrm>
          <a:prstGeom prst="rect">
            <a:avLst/>
          </a:prstGeom>
        </p:spPr>
      </p:pic>
      <p:pic>
        <p:nvPicPr>
          <p:cNvPr id="8" name="Picture 7">
            <a:extLst>
              <a:ext uri="{FF2B5EF4-FFF2-40B4-BE49-F238E27FC236}">
                <a16:creationId xmlns:a16="http://schemas.microsoft.com/office/drawing/2014/main" xmlns="" id="{2BCE1C64-0B55-4CC5-9FA0-64456B929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90" y="310984"/>
            <a:ext cx="4703091" cy="5937415"/>
          </a:xfrm>
          <a:prstGeom prst="rect">
            <a:avLst/>
          </a:prstGeom>
        </p:spPr>
      </p:pic>
    </p:spTree>
    <p:extLst>
      <p:ext uri="{BB962C8B-B14F-4D97-AF65-F5344CB8AC3E}">
        <p14:creationId xmlns:p14="http://schemas.microsoft.com/office/powerpoint/2010/main" val="1645490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5927B7-2F74-2248-B110-E53750356925}" type="slidenum">
              <a:rPr lang="en-US" smtClean="0"/>
              <a:t>3</a:t>
            </a:fld>
            <a:endParaRPr lang="en-US"/>
          </a:p>
        </p:txBody>
      </p:sp>
      <p:pic>
        <p:nvPicPr>
          <p:cNvPr id="5" name="Picture 4">
            <a:extLst>
              <a:ext uri="{FF2B5EF4-FFF2-40B4-BE49-F238E27FC236}">
                <a16:creationId xmlns:a16="http://schemas.microsoft.com/office/drawing/2014/main" xmlns="" id="{9F7C6A2F-A7D7-42D8-8447-F6DAD3D6C91C}"/>
              </a:ext>
            </a:extLst>
          </p:cNvPr>
          <p:cNvPicPr>
            <a:picLocks noChangeAspect="1"/>
          </p:cNvPicPr>
          <p:nvPr/>
        </p:nvPicPr>
        <p:blipFill rotWithShape="1">
          <a:blip r:embed="rId2">
            <a:extLst>
              <a:ext uri="{28A0092B-C50C-407E-A947-70E740481C1C}">
                <a14:useLocalDpi xmlns:a14="http://schemas.microsoft.com/office/drawing/2010/main" val="0"/>
              </a:ext>
            </a:extLst>
          </a:blip>
          <a:srcRect l="6509" t="7984" r="23119" b="22039"/>
          <a:stretch/>
        </p:blipFill>
        <p:spPr>
          <a:xfrm>
            <a:off x="2871627" y="1130366"/>
            <a:ext cx="6448746" cy="4104107"/>
          </a:xfrm>
          <a:prstGeom prst="rect">
            <a:avLst/>
          </a:prstGeom>
        </p:spPr>
      </p:pic>
      <p:pic>
        <p:nvPicPr>
          <p:cNvPr id="6" name="Picture 5">
            <a:extLst>
              <a:ext uri="{FF2B5EF4-FFF2-40B4-BE49-F238E27FC236}">
                <a16:creationId xmlns:a16="http://schemas.microsoft.com/office/drawing/2014/main" xmlns="" id="{DDF36703-BF84-4E82-BF70-00BC7F8BE3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507"/>
          <a:stretch/>
        </p:blipFill>
        <p:spPr>
          <a:xfrm>
            <a:off x="9953730" y="6540065"/>
            <a:ext cx="1585384" cy="280270"/>
          </a:xfrm>
          <a:prstGeom prst="rect">
            <a:avLst/>
          </a:prstGeom>
        </p:spPr>
      </p:pic>
    </p:spTree>
    <p:extLst>
      <p:ext uri="{BB962C8B-B14F-4D97-AF65-F5344CB8AC3E}">
        <p14:creationId xmlns:p14="http://schemas.microsoft.com/office/powerpoint/2010/main" val="322217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38602" y="1973385"/>
            <a:ext cx="7188199" cy="2890715"/>
          </a:xfrm>
          <a:prstGeom prst="rect">
            <a:avLst/>
          </a:prstGeom>
        </p:spPr>
      </p:pic>
      <p:sp>
        <p:nvSpPr>
          <p:cNvPr id="2" name="Title 1"/>
          <p:cNvSpPr>
            <a:spLocks noGrp="1"/>
          </p:cNvSpPr>
          <p:nvPr>
            <p:ph type="title"/>
          </p:nvPr>
        </p:nvSpPr>
        <p:spPr>
          <a:xfrm>
            <a:off x="640080" y="2461846"/>
            <a:ext cx="2752355" cy="1953847"/>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fontScale="90000"/>
          </a:bodyPr>
          <a:lstStyle/>
          <a:p>
            <a:pPr algn="ctr"/>
            <a:r>
              <a:rPr lang="en-US" sz="2600" kern="1200" dirty="0">
                <a:solidFill>
                  <a:schemeClr val="bg1"/>
                </a:solidFill>
                <a:latin typeface="+mj-lt"/>
                <a:ea typeface="+mj-ea"/>
                <a:cs typeface="+mj-cs"/>
              </a:rPr>
              <a:t>Design Thinking Does Not End.</a:t>
            </a:r>
          </a:p>
        </p:txBody>
      </p:sp>
    </p:spTree>
    <p:extLst>
      <p:ext uri="{BB962C8B-B14F-4D97-AF65-F5344CB8AC3E}">
        <p14:creationId xmlns:p14="http://schemas.microsoft.com/office/powerpoint/2010/main" val="1208413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6" name="正方形/長方形 7"/>
          <p:cNvSpPr/>
          <p:nvPr/>
        </p:nvSpPr>
        <p:spPr>
          <a:xfrm>
            <a:off x="1243259" y="6397125"/>
            <a:ext cx="10790133" cy="276999"/>
          </a:xfrm>
          <a:prstGeom prst="rect">
            <a:avLst/>
          </a:prstGeom>
        </p:spPr>
        <p:txBody>
          <a:bodyPr wrap="none">
            <a:spAutoFit/>
          </a:bodyPr>
          <a:lstStyle/>
          <a:p>
            <a:pPr algn="r"/>
            <a:r>
              <a:rPr lang="en-US" altLang="ja-JP" sz="1200" spc="600" dirty="0">
                <a:solidFill>
                  <a:schemeClr val="bg1"/>
                </a:solidFill>
                <a:latin typeface="Arial"/>
                <a:cs typeface="Arial"/>
              </a:rPr>
              <a:t>DESIGN KIT: THE COURSE FOR HUMAN-CENTERED DESIGN | SUMMARY DECK</a:t>
            </a:r>
            <a:endParaRPr lang="ja-JP" altLang="en-US" sz="1200" spc="600" dirty="0">
              <a:solidFill>
                <a:schemeClr val="bg1"/>
              </a:solidFill>
              <a:latin typeface="Arial"/>
              <a:cs typeface="Arial"/>
            </a:endParaRPr>
          </a:p>
        </p:txBody>
      </p:sp>
      <p:sp>
        <p:nvSpPr>
          <p:cNvPr id="7" name="正方形/長方形 7"/>
          <p:cNvSpPr/>
          <p:nvPr/>
        </p:nvSpPr>
        <p:spPr>
          <a:xfrm>
            <a:off x="846604" y="234671"/>
            <a:ext cx="10176903" cy="2431435"/>
          </a:xfrm>
          <a:prstGeom prst="rect">
            <a:avLst/>
          </a:prstGeom>
        </p:spPr>
        <p:txBody>
          <a:bodyPr wrap="square">
            <a:spAutoFit/>
          </a:bodyPr>
          <a:lstStyle/>
          <a:p>
            <a:pPr algn="ctr"/>
            <a:endParaRPr lang="en-US" altLang="ja-JP" sz="2400" dirty="0">
              <a:solidFill>
                <a:schemeClr val="bg1"/>
              </a:solidFill>
              <a:latin typeface="Arial"/>
              <a:cs typeface="Arial"/>
            </a:endParaRPr>
          </a:p>
          <a:p>
            <a:pPr algn="ctr"/>
            <a:r>
              <a:rPr lang="en-US" altLang="ja-JP" sz="3200" b="1" dirty="0">
                <a:solidFill>
                  <a:schemeClr val="bg1"/>
                </a:solidFill>
                <a:latin typeface="Arial"/>
                <a:cs typeface="Arial"/>
              </a:rPr>
              <a:t>The Avengers Team: Challenge is Our Middle Name</a:t>
            </a:r>
          </a:p>
          <a:p>
            <a:pPr algn="ctr"/>
            <a:r>
              <a:rPr lang="en-US" altLang="ja-JP" sz="2400" dirty="0">
                <a:solidFill>
                  <a:schemeClr val="bg1"/>
                </a:solidFill>
                <a:latin typeface="Arial"/>
                <a:cs typeface="Arial"/>
              </a:rPr>
              <a:t>Team members: Sofia, Margaret, </a:t>
            </a:r>
            <a:r>
              <a:rPr lang="en-US" altLang="ja-JP" sz="2400" dirty="0" err="1">
                <a:solidFill>
                  <a:schemeClr val="bg1"/>
                </a:solidFill>
                <a:latin typeface="Arial"/>
                <a:cs typeface="Arial"/>
              </a:rPr>
              <a:t>Vickey</a:t>
            </a:r>
            <a:r>
              <a:rPr lang="en-US" altLang="ja-JP" sz="2400" dirty="0">
                <a:solidFill>
                  <a:schemeClr val="bg1"/>
                </a:solidFill>
                <a:latin typeface="Arial"/>
                <a:cs typeface="Arial"/>
              </a:rPr>
              <a:t>, Andria, Dana, and Irma</a:t>
            </a:r>
          </a:p>
          <a:p>
            <a:pPr algn="ctr"/>
            <a:endParaRPr lang="en-US" altLang="ja-JP" sz="2400" dirty="0">
              <a:solidFill>
                <a:schemeClr val="bg1"/>
              </a:solidFill>
              <a:latin typeface="Arial"/>
              <a:cs typeface="Arial"/>
            </a:endParaRPr>
          </a:p>
          <a:p>
            <a:pPr algn="ctr"/>
            <a:r>
              <a:rPr lang="en-US" altLang="ja-JP" sz="2400" i="1" dirty="0">
                <a:solidFill>
                  <a:schemeClr val="bg1"/>
                </a:solidFill>
                <a:latin typeface="Arial"/>
                <a:cs typeface="Arial"/>
              </a:rPr>
              <a:t>Hancock College Team</a:t>
            </a:r>
          </a:p>
          <a:p>
            <a:pPr algn="ctr"/>
            <a:r>
              <a:rPr lang="en-US" altLang="ja-JP" sz="2400" i="1" dirty="0">
                <a:solidFill>
                  <a:schemeClr val="bg1"/>
                </a:solidFill>
                <a:latin typeface="Arial"/>
                <a:cs typeface="Arial"/>
              </a:rPr>
              <a:t>Summer 2018 Cohort</a:t>
            </a:r>
          </a:p>
        </p:txBody>
      </p:sp>
      <p:pic>
        <p:nvPicPr>
          <p:cNvPr id="2" name="Picture 1" descr="team 1.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564" y="2656369"/>
            <a:ext cx="4656329" cy="3502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Photo on 6-2-15 at 10.53 A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5638" y="3969261"/>
            <a:ext cx="3406947" cy="2271298"/>
          </a:xfrm>
          <a:prstGeom prst="rect">
            <a:avLst/>
          </a:prstGeom>
          <a:ln>
            <a:noFill/>
          </a:ln>
          <a:effectLst>
            <a:softEdge rad="112500"/>
          </a:effectLst>
        </p:spPr>
      </p:pic>
    </p:spTree>
    <p:extLst>
      <p:ext uri="{BB962C8B-B14F-4D97-AF65-F5344CB8AC3E}">
        <p14:creationId xmlns:p14="http://schemas.microsoft.com/office/powerpoint/2010/main" val="1618275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7"/>
          <p:cNvSpPr/>
          <p:nvPr/>
        </p:nvSpPr>
        <p:spPr>
          <a:xfrm>
            <a:off x="276429" y="248366"/>
            <a:ext cx="3832750" cy="461665"/>
          </a:xfrm>
          <a:prstGeom prst="rect">
            <a:avLst/>
          </a:prstGeom>
        </p:spPr>
        <p:txBody>
          <a:bodyPr wrap="none">
            <a:spAutoFit/>
          </a:bodyPr>
          <a:lstStyle/>
          <a:p>
            <a:r>
              <a:rPr lang="en-US" altLang="ja-JP" sz="2400" b="1" dirty="0">
                <a:solidFill>
                  <a:srgbClr val="0093BB"/>
                </a:solidFill>
                <a:latin typeface="Arial"/>
                <a:cs typeface="Arial"/>
              </a:rPr>
              <a:t>OUR FINAL PROTOTYPE</a:t>
            </a:r>
            <a:endParaRPr lang="ja-JP" altLang="en-US" sz="2400" b="1" dirty="0">
              <a:solidFill>
                <a:srgbClr val="0093BB"/>
              </a:solidFill>
              <a:latin typeface="Arial"/>
              <a:cs typeface="Arial"/>
            </a:endParaRPr>
          </a:p>
        </p:txBody>
      </p:sp>
      <p:sp>
        <p:nvSpPr>
          <p:cNvPr id="3" name="TextBox 2"/>
          <p:cNvSpPr txBox="1"/>
          <p:nvPr/>
        </p:nvSpPr>
        <p:spPr>
          <a:xfrm>
            <a:off x="508000" y="2322286"/>
            <a:ext cx="11103429" cy="369332"/>
          </a:xfrm>
          <a:prstGeom prst="rect">
            <a:avLst/>
          </a:prstGeom>
          <a:noFill/>
        </p:spPr>
        <p:txBody>
          <a:bodyPr wrap="square" rtlCol="0">
            <a:spAutoFit/>
          </a:bodyPr>
          <a:lstStyle/>
          <a:p>
            <a:endParaRPr lang="en-US" dirty="0"/>
          </a:p>
        </p:txBody>
      </p:sp>
      <p:pic>
        <p:nvPicPr>
          <p:cNvPr id="5" name="Picture 4" descr="IMG_336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54802"/>
            <a:ext cx="5167821" cy="3875866"/>
          </a:xfrm>
          <a:prstGeom prst="rect">
            <a:avLst/>
          </a:prstGeom>
        </p:spPr>
      </p:pic>
      <p:pic>
        <p:nvPicPr>
          <p:cNvPr id="6" name="Picture 5" descr="IMG_337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23490" y="866930"/>
            <a:ext cx="6935440" cy="5201580"/>
          </a:xfrm>
          <a:prstGeom prst="rect">
            <a:avLst/>
          </a:prstGeom>
        </p:spPr>
      </p:pic>
      <p:sp>
        <p:nvSpPr>
          <p:cNvPr id="7" name="TextBox 6"/>
          <p:cNvSpPr txBox="1"/>
          <p:nvPr/>
        </p:nvSpPr>
        <p:spPr>
          <a:xfrm>
            <a:off x="0" y="4851319"/>
            <a:ext cx="5820412" cy="646331"/>
          </a:xfrm>
          <a:prstGeom prst="rect">
            <a:avLst/>
          </a:prstGeom>
          <a:noFill/>
        </p:spPr>
        <p:txBody>
          <a:bodyPr wrap="square" rtlCol="0">
            <a:spAutoFit/>
          </a:bodyPr>
          <a:lstStyle/>
          <a:p>
            <a:r>
              <a:rPr lang="en-US" dirty="0"/>
              <a:t>From a simple whiteboard drawing to a more sophisticated prototype </a:t>
            </a:r>
            <a:r>
              <a:rPr lang="mr-IN" dirty="0"/>
              <a:t>–</a:t>
            </a:r>
            <a:r>
              <a:rPr lang="en-US" dirty="0"/>
              <a:t> a registration app!</a:t>
            </a:r>
          </a:p>
        </p:txBody>
      </p:sp>
    </p:spTree>
    <p:extLst>
      <p:ext uri="{BB962C8B-B14F-4D97-AF65-F5344CB8AC3E}">
        <p14:creationId xmlns:p14="http://schemas.microsoft.com/office/powerpoint/2010/main" val="816964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675C0EE2-D2CD-0448-91C3-385E8CD9CCC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xmlns="" id="{B882A083-A11A-BE48-B646-F8C759C93CD8}"/>
              </a:ext>
            </a:extLst>
          </p:cNvPr>
          <p:cNvSpPr>
            <a:spLocks noGrp="1"/>
          </p:cNvSpPr>
          <p:nvPr>
            <p:ph type="sldNum" sz="quarter" idx="12"/>
          </p:nvPr>
        </p:nvSpPr>
        <p:spPr/>
        <p:txBody>
          <a:bodyPr/>
          <a:lstStyle/>
          <a:p>
            <a:fld id="{7C5927B7-2F74-2248-B110-E53750356925}" type="slidenum">
              <a:rPr lang="en-US" smtClean="0"/>
              <a:t>33</a:t>
            </a:fld>
            <a:endParaRPr lang="en-US"/>
          </a:p>
        </p:txBody>
      </p:sp>
      <p:sp>
        <p:nvSpPr>
          <p:cNvPr id="4" name="TextBox 3">
            <a:extLst>
              <a:ext uri="{FF2B5EF4-FFF2-40B4-BE49-F238E27FC236}">
                <a16:creationId xmlns:a16="http://schemas.microsoft.com/office/drawing/2014/main" xmlns="" id="{477FA9A5-AC6A-EE4A-919F-0DD2C6D63A4E}"/>
              </a:ext>
            </a:extLst>
          </p:cNvPr>
          <p:cNvSpPr txBox="1"/>
          <p:nvPr/>
        </p:nvSpPr>
        <p:spPr>
          <a:xfrm>
            <a:off x="3737811" y="2614864"/>
            <a:ext cx="8040406" cy="2831544"/>
          </a:xfrm>
          <a:prstGeom prst="rect">
            <a:avLst/>
          </a:prstGeom>
          <a:noFill/>
        </p:spPr>
        <p:txBody>
          <a:bodyPr wrap="none" rtlCol="0">
            <a:spAutoFit/>
          </a:bodyPr>
          <a:lstStyle/>
          <a:p>
            <a:r>
              <a:rPr lang="en-US" sz="3200" dirty="0"/>
              <a:t>Be an active participant. </a:t>
            </a:r>
          </a:p>
          <a:p>
            <a:r>
              <a:rPr lang="en-US" sz="3200" dirty="0"/>
              <a:t>Be gentle with yourselves. Do the best you can.</a:t>
            </a:r>
          </a:p>
          <a:p>
            <a:r>
              <a:rPr lang="en-US" sz="3200" dirty="0"/>
              <a:t>Listen with an open mind.</a:t>
            </a:r>
          </a:p>
          <a:p>
            <a:r>
              <a:rPr lang="en-US" sz="3200" dirty="0"/>
              <a:t>Take time to reflect.</a:t>
            </a:r>
          </a:p>
          <a:p>
            <a:r>
              <a:rPr lang="en-US" sz="3200" dirty="0"/>
              <a:t>Share what you learn with others.</a:t>
            </a:r>
          </a:p>
          <a:p>
            <a:endParaRPr lang="en-US" dirty="0"/>
          </a:p>
        </p:txBody>
      </p:sp>
      <p:pic>
        <p:nvPicPr>
          <p:cNvPr id="5" name="Picture 4">
            <a:extLst>
              <a:ext uri="{FF2B5EF4-FFF2-40B4-BE49-F238E27FC236}">
                <a16:creationId xmlns:a16="http://schemas.microsoft.com/office/drawing/2014/main" xmlns="" id="{DCE66A71-7392-1544-B7C1-677A39065E4A}"/>
              </a:ext>
            </a:extLst>
          </p:cNvPr>
          <p:cNvPicPr>
            <a:picLocks noChangeAspect="1"/>
          </p:cNvPicPr>
          <p:nvPr/>
        </p:nvPicPr>
        <p:blipFill>
          <a:blip r:embed="rId2"/>
          <a:stretch>
            <a:fillRect/>
          </a:stretch>
        </p:blipFill>
        <p:spPr>
          <a:xfrm>
            <a:off x="457200" y="333935"/>
            <a:ext cx="2663992" cy="2663992"/>
          </a:xfrm>
          <a:prstGeom prst="rect">
            <a:avLst/>
          </a:prstGeom>
        </p:spPr>
      </p:pic>
      <p:sp>
        <p:nvSpPr>
          <p:cNvPr id="6" name="TextBox 5">
            <a:extLst>
              <a:ext uri="{FF2B5EF4-FFF2-40B4-BE49-F238E27FC236}">
                <a16:creationId xmlns:a16="http://schemas.microsoft.com/office/drawing/2014/main" xmlns="" id="{11F9D285-AA8E-2649-9005-4A02409BA540}"/>
              </a:ext>
            </a:extLst>
          </p:cNvPr>
          <p:cNvSpPr txBox="1"/>
          <p:nvPr/>
        </p:nvSpPr>
        <p:spPr>
          <a:xfrm>
            <a:off x="371981" y="3214277"/>
            <a:ext cx="2834430" cy="707886"/>
          </a:xfrm>
          <a:prstGeom prst="rect">
            <a:avLst/>
          </a:prstGeom>
          <a:noFill/>
        </p:spPr>
        <p:txBody>
          <a:bodyPr wrap="none" rtlCol="0">
            <a:spAutoFit/>
          </a:bodyPr>
          <a:lstStyle/>
          <a:p>
            <a:r>
              <a:rPr lang="en-US" sz="4000" dirty="0"/>
              <a:t>Kim </a:t>
            </a:r>
            <a:r>
              <a:rPr lang="en-US" sz="4000" dirty="0" err="1"/>
              <a:t>Heglund</a:t>
            </a:r>
            <a:endParaRPr lang="en-US" sz="4000" dirty="0"/>
          </a:p>
        </p:txBody>
      </p:sp>
    </p:spTree>
    <p:extLst>
      <p:ext uri="{BB962C8B-B14F-4D97-AF65-F5344CB8AC3E}">
        <p14:creationId xmlns:p14="http://schemas.microsoft.com/office/powerpoint/2010/main" val="2576688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txBox="1">
            <a:spLocks noGrp="1"/>
          </p:cNvSpPr>
          <p:nvPr>
            <p:ph type="title"/>
          </p:nvPr>
        </p:nvSpPr>
        <p:spPr>
          <a:xfrm>
            <a:off x="609600" y="212337"/>
            <a:ext cx="10972800" cy="1143200"/>
          </a:xfrm>
          <a:prstGeom prst="rect">
            <a:avLst/>
          </a:prstGeom>
        </p:spPr>
        <p:txBody>
          <a:bodyPr lIns="121897" tIns="121897" rIns="121897" bIns="121897" anchor="b" anchorCtr="0">
            <a:noAutofit/>
          </a:bodyPr>
          <a:lstStyle/>
          <a:p>
            <a:r>
              <a:rPr lang="en" dirty="0"/>
              <a:t>How the course works</a:t>
            </a:r>
          </a:p>
        </p:txBody>
      </p:sp>
      <p:sp>
        <p:nvSpPr>
          <p:cNvPr id="572" name="Shape 572"/>
          <p:cNvSpPr txBox="1">
            <a:spLocks noGrp="1"/>
          </p:cNvSpPr>
          <p:nvPr>
            <p:ph type="body" idx="1"/>
          </p:nvPr>
        </p:nvSpPr>
        <p:spPr>
          <a:xfrm>
            <a:off x="243558" y="1355537"/>
            <a:ext cx="10208000" cy="4967600"/>
          </a:xfrm>
          <a:prstGeom prst="rect">
            <a:avLst/>
          </a:prstGeom>
        </p:spPr>
        <p:txBody>
          <a:bodyPr lIns="121897" tIns="121897" rIns="121897" bIns="121897" anchor="t" anchorCtr="0">
            <a:noAutofit/>
          </a:bodyPr>
          <a:lstStyle/>
          <a:p>
            <a:pPr marL="609585" indent="-507987"/>
            <a:r>
              <a:rPr lang="en" sz="3600" dirty="0"/>
              <a:t>Work with </a:t>
            </a:r>
            <a:r>
              <a:rPr lang="en-US" sz="3600" dirty="0"/>
              <a:t>4-8</a:t>
            </a:r>
            <a:r>
              <a:rPr lang="en" sz="3600" dirty="0"/>
              <a:t> people on your design Team</a:t>
            </a:r>
          </a:p>
          <a:p>
            <a:pPr marL="609585" indent="-507987"/>
            <a:r>
              <a:rPr lang="en" sz="3600" dirty="0"/>
              <a:t>Apply the human-centered design methods to </a:t>
            </a:r>
          </a:p>
          <a:p>
            <a:pPr marL="101598" indent="0">
              <a:buNone/>
            </a:pPr>
            <a:r>
              <a:rPr lang="en" sz="3600" dirty="0"/>
              <a:t>     one of </a:t>
            </a:r>
            <a:r>
              <a:rPr lang="en" sz="3600" dirty="0">
                <a:solidFill>
                  <a:schemeClr val="accent4"/>
                </a:solidFill>
              </a:rPr>
              <a:t>three Adult Education challenges</a:t>
            </a:r>
          </a:p>
          <a:p>
            <a:pPr marL="609585" indent="-507987"/>
            <a:r>
              <a:rPr lang="en" sz="3600" dirty="0"/>
              <a:t>Explore the main human-centered design concepts through readings, case studies, and short videos</a:t>
            </a:r>
          </a:p>
        </p:txBody>
      </p:sp>
      <p:pic>
        <p:nvPicPr>
          <p:cNvPr id="4" name="Picture 3" descr="module 2 - PLAN YOUR RESEARCH 4.jpg">
            <a:extLst>
              <a:ext uri="{FF2B5EF4-FFF2-40B4-BE49-F238E27FC236}">
                <a16:creationId xmlns:a16="http://schemas.microsoft.com/office/drawing/2014/main" xmlns="" id="{6E3478A3-C2C5-EF40-A78D-E724018DDF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5006" y="212337"/>
            <a:ext cx="2863436" cy="3409866"/>
          </a:xfrm>
          <a:prstGeom prst="rect">
            <a:avLst/>
          </a:prstGeom>
        </p:spPr>
      </p:pic>
    </p:spTree>
    <p:extLst>
      <p:ext uri="{BB962C8B-B14F-4D97-AF65-F5344CB8AC3E}">
        <p14:creationId xmlns:p14="http://schemas.microsoft.com/office/powerpoint/2010/main" val="3765051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585467" y="-96946"/>
            <a:ext cx="10972800" cy="1143200"/>
          </a:xfrm>
          <a:prstGeom prst="rect">
            <a:avLst/>
          </a:prstGeom>
        </p:spPr>
        <p:txBody>
          <a:bodyPr lIns="121897" tIns="121897" rIns="121897" bIns="121897" anchor="b" anchorCtr="0">
            <a:noAutofit/>
          </a:bodyPr>
          <a:lstStyle/>
          <a:p>
            <a:r>
              <a:rPr lang="en" dirty="0"/>
              <a:t>Course begins </a:t>
            </a:r>
            <a:r>
              <a:rPr lang="en-US" dirty="0"/>
              <a:t>September 11</a:t>
            </a:r>
            <a:r>
              <a:rPr lang="en-US" baseline="30000" dirty="0"/>
              <a:t>th</a:t>
            </a:r>
            <a:r>
              <a:rPr lang="en-US" dirty="0"/>
              <a:t> and over November 13</a:t>
            </a:r>
            <a:r>
              <a:rPr lang="en-US" baseline="30000" dirty="0"/>
              <a:t>th</a:t>
            </a:r>
            <a:r>
              <a:rPr lang="en-US" dirty="0"/>
              <a:t> </a:t>
            </a:r>
            <a:endParaRPr lang="en" dirty="0"/>
          </a:p>
        </p:txBody>
      </p:sp>
      <p:sp>
        <p:nvSpPr>
          <p:cNvPr id="565" name="Shape 565"/>
          <p:cNvSpPr txBox="1">
            <a:spLocks noGrp="1"/>
          </p:cNvSpPr>
          <p:nvPr>
            <p:ph type="body" idx="1"/>
          </p:nvPr>
        </p:nvSpPr>
        <p:spPr>
          <a:xfrm>
            <a:off x="967867" y="1046254"/>
            <a:ext cx="10208000" cy="4967600"/>
          </a:xfrm>
          <a:prstGeom prst="rect">
            <a:avLst/>
          </a:prstGeom>
        </p:spPr>
        <p:txBody>
          <a:bodyPr lIns="121897" tIns="121897" rIns="121897" bIns="121897" anchor="t" anchorCtr="0">
            <a:noAutofit/>
          </a:bodyPr>
          <a:lstStyle/>
          <a:p>
            <a:pPr marL="609585" indent="-474121">
              <a:lnSpc>
                <a:spcPct val="115000"/>
              </a:lnSpc>
              <a:spcAft>
                <a:spcPts val="0"/>
              </a:spcAft>
              <a:buClr>
                <a:srgbClr val="000000"/>
              </a:buClr>
              <a:buFont typeface="Arial"/>
              <a:buChar char="●"/>
            </a:pPr>
            <a:r>
              <a:rPr lang="en" sz="2700" dirty="0"/>
              <a:t>Class 1: Introduction to Human-Centered Design—1 Week</a:t>
            </a:r>
          </a:p>
          <a:p>
            <a:pPr marL="609585" indent="-474121">
              <a:lnSpc>
                <a:spcPct val="115000"/>
              </a:lnSpc>
              <a:spcAft>
                <a:spcPts val="0"/>
              </a:spcAft>
              <a:buClr>
                <a:srgbClr val="000000"/>
              </a:buClr>
              <a:buFont typeface="Arial"/>
              <a:buChar char="●"/>
            </a:pPr>
            <a:r>
              <a:rPr lang="en" sz="2700" dirty="0"/>
              <a:t>Class 2: Inspiration Phase—2 Weeks</a:t>
            </a:r>
          </a:p>
          <a:p>
            <a:pPr marL="609585" indent="-474121">
              <a:lnSpc>
                <a:spcPct val="115000"/>
              </a:lnSpc>
              <a:spcAft>
                <a:spcPts val="0"/>
              </a:spcAft>
              <a:buClr>
                <a:srgbClr val="000000"/>
              </a:buClr>
              <a:buFont typeface="Arial"/>
              <a:buChar char="●"/>
            </a:pPr>
            <a:r>
              <a:rPr lang="en" sz="2700" dirty="0"/>
              <a:t>Class 3: Ideation Phase (Synthesis)—1 Week</a:t>
            </a:r>
          </a:p>
          <a:p>
            <a:pPr marL="609585" indent="-474121">
              <a:lnSpc>
                <a:spcPct val="115000"/>
              </a:lnSpc>
              <a:spcAft>
                <a:spcPts val="0"/>
              </a:spcAft>
              <a:buClr>
                <a:srgbClr val="000000"/>
              </a:buClr>
              <a:buFont typeface="Arial"/>
              <a:buChar char="●"/>
            </a:pPr>
            <a:r>
              <a:rPr lang="en" sz="2700" dirty="0"/>
              <a:t>Class 4: Ideation Phase (Prototyping)—2 Weeks</a:t>
            </a:r>
          </a:p>
          <a:p>
            <a:pPr marL="609585" indent="-474121">
              <a:lnSpc>
                <a:spcPct val="115000"/>
              </a:lnSpc>
              <a:spcAft>
                <a:spcPts val="0"/>
              </a:spcAft>
              <a:buClr>
                <a:srgbClr val="000000"/>
              </a:buClr>
              <a:buFont typeface="Arial"/>
              <a:buChar char="●"/>
            </a:pPr>
            <a:r>
              <a:rPr lang="en" sz="2700" dirty="0"/>
              <a:t>Class 5: Implementation Phase—1 Week</a:t>
            </a:r>
          </a:p>
        </p:txBody>
      </p:sp>
      <p:pic>
        <p:nvPicPr>
          <p:cNvPr id="566" name="Shape 566" descr="Screen Shot 2016-04-20 at 4.16.06 PM.png"/>
          <p:cNvPicPr preferRelativeResize="0"/>
          <p:nvPr/>
        </p:nvPicPr>
        <p:blipFill rotWithShape="1">
          <a:blip r:embed="rId3">
            <a:alphaModFix/>
          </a:blip>
          <a:srcRect l="9580" t="12683" r="3561" b="5012"/>
          <a:stretch/>
        </p:blipFill>
        <p:spPr>
          <a:xfrm>
            <a:off x="1724686" y="3530054"/>
            <a:ext cx="8232733" cy="2970333"/>
          </a:xfrm>
          <a:prstGeom prst="rect">
            <a:avLst/>
          </a:prstGeom>
          <a:noFill/>
          <a:ln>
            <a:noFill/>
          </a:ln>
        </p:spPr>
      </p:pic>
      <p:sp>
        <p:nvSpPr>
          <p:cNvPr id="2" name="TextBox 1">
            <a:extLst>
              <a:ext uri="{FF2B5EF4-FFF2-40B4-BE49-F238E27FC236}">
                <a16:creationId xmlns:a16="http://schemas.microsoft.com/office/drawing/2014/main" xmlns="" id="{3E29A275-3263-D54D-A899-C30DC0129E78}"/>
              </a:ext>
            </a:extLst>
          </p:cNvPr>
          <p:cNvSpPr txBox="1"/>
          <p:nvPr/>
        </p:nvSpPr>
        <p:spPr>
          <a:xfrm>
            <a:off x="9079605" y="2189454"/>
            <a:ext cx="2639762" cy="523220"/>
          </a:xfrm>
          <a:prstGeom prst="rect">
            <a:avLst/>
          </a:prstGeom>
          <a:noFill/>
        </p:spPr>
        <p:txBody>
          <a:bodyPr wrap="none" rtlCol="0">
            <a:spAutoFit/>
          </a:bodyPr>
          <a:lstStyle/>
          <a:p>
            <a:r>
              <a:rPr lang="en-US" sz="2800" dirty="0">
                <a:solidFill>
                  <a:srgbClr val="FF0000"/>
                </a:solidFill>
              </a:rPr>
              <a:t>Plus 2 weeks flex</a:t>
            </a:r>
          </a:p>
        </p:txBody>
      </p:sp>
    </p:spTree>
    <p:extLst>
      <p:ext uri="{BB962C8B-B14F-4D97-AF65-F5344CB8AC3E}">
        <p14:creationId xmlns:p14="http://schemas.microsoft.com/office/powerpoint/2010/main" val="1128851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609600" y="212337"/>
            <a:ext cx="10972800" cy="1143200"/>
          </a:xfrm>
          <a:prstGeom prst="rect">
            <a:avLst/>
          </a:prstGeom>
        </p:spPr>
        <p:txBody>
          <a:bodyPr lIns="121897" tIns="121897" rIns="121897" bIns="121897" anchor="b" anchorCtr="0">
            <a:noAutofit/>
          </a:bodyPr>
          <a:lstStyle/>
          <a:p>
            <a:r>
              <a:rPr lang="en"/>
              <a:t>What you will learn</a:t>
            </a:r>
          </a:p>
        </p:txBody>
      </p:sp>
      <p:pic>
        <p:nvPicPr>
          <p:cNvPr id="2" name="Picture 1">
            <a:extLst>
              <a:ext uri="{FF2B5EF4-FFF2-40B4-BE49-F238E27FC236}">
                <a16:creationId xmlns:a16="http://schemas.microsoft.com/office/drawing/2014/main" xmlns="" id="{13D01CA9-1DBE-2B45-A9F5-9C944D916E9D}"/>
              </a:ext>
            </a:extLst>
          </p:cNvPr>
          <p:cNvPicPr>
            <a:picLocks noChangeAspect="1"/>
          </p:cNvPicPr>
          <p:nvPr/>
        </p:nvPicPr>
        <p:blipFill>
          <a:blip r:embed="rId3"/>
          <a:stretch>
            <a:fillRect/>
          </a:stretch>
        </p:blipFill>
        <p:spPr>
          <a:xfrm>
            <a:off x="609599" y="1601633"/>
            <a:ext cx="5224477" cy="3914263"/>
          </a:xfrm>
          <a:prstGeom prst="rect">
            <a:avLst/>
          </a:prstGeom>
        </p:spPr>
      </p:pic>
      <p:pic>
        <p:nvPicPr>
          <p:cNvPr id="3" name="Picture 2">
            <a:extLst>
              <a:ext uri="{FF2B5EF4-FFF2-40B4-BE49-F238E27FC236}">
                <a16:creationId xmlns:a16="http://schemas.microsoft.com/office/drawing/2014/main" xmlns="" id="{C563A156-952A-5C4D-B8E1-6FD08BC65BCD}"/>
              </a:ext>
            </a:extLst>
          </p:cNvPr>
          <p:cNvPicPr>
            <a:picLocks noChangeAspect="1"/>
          </p:cNvPicPr>
          <p:nvPr/>
        </p:nvPicPr>
        <p:blipFill>
          <a:blip r:embed="rId4"/>
          <a:stretch>
            <a:fillRect/>
          </a:stretch>
        </p:blipFill>
        <p:spPr>
          <a:xfrm>
            <a:off x="6710106" y="1473570"/>
            <a:ext cx="3834990" cy="3974444"/>
          </a:xfrm>
          <a:prstGeom prst="rect">
            <a:avLst/>
          </a:prstGeom>
        </p:spPr>
      </p:pic>
    </p:spTree>
    <p:extLst>
      <p:ext uri="{BB962C8B-B14F-4D97-AF65-F5344CB8AC3E}">
        <p14:creationId xmlns:p14="http://schemas.microsoft.com/office/powerpoint/2010/main" val="1311031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609600" y="212337"/>
            <a:ext cx="10972800" cy="1143200"/>
          </a:xfrm>
          <a:prstGeom prst="rect">
            <a:avLst/>
          </a:prstGeom>
        </p:spPr>
        <p:txBody>
          <a:bodyPr lIns="121897" tIns="121897" rIns="121897" bIns="121897" anchor="b" anchorCtr="0">
            <a:noAutofit/>
          </a:bodyPr>
          <a:lstStyle/>
          <a:p>
            <a:r>
              <a:rPr lang="en"/>
              <a:t>Tips for your team</a:t>
            </a:r>
          </a:p>
        </p:txBody>
      </p:sp>
      <p:sp>
        <p:nvSpPr>
          <p:cNvPr id="444" name="Shape 444"/>
          <p:cNvSpPr txBox="1">
            <a:spLocks noGrp="1"/>
          </p:cNvSpPr>
          <p:nvPr>
            <p:ph type="body" idx="1"/>
          </p:nvPr>
        </p:nvSpPr>
        <p:spPr>
          <a:xfrm>
            <a:off x="682333" y="1306967"/>
            <a:ext cx="11023200" cy="4967600"/>
          </a:xfrm>
          <a:prstGeom prst="rect">
            <a:avLst/>
          </a:prstGeom>
        </p:spPr>
        <p:txBody>
          <a:bodyPr lIns="121897" tIns="121897" rIns="121897" bIns="121897" anchor="t" anchorCtr="0">
            <a:noAutofit/>
          </a:bodyPr>
          <a:lstStyle/>
          <a:p>
            <a:pPr marL="609585" indent="-507987">
              <a:buClr>
                <a:schemeClr val="dk1"/>
              </a:buClr>
            </a:pPr>
            <a:r>
              <a:rPr lang="en-US" sz="3200" dirty="0">
                <a:solidFill>
                  <a:schemeClr val="dk1"/>
                </a:solidFill>
              </a:rPr>
              <a:t>Set aside 5-7 hours each week </a:t>
            </a:r>
          </a:p>
          <a:p>
            <a:pPr marL="609585" indent="-507987">
              <a:buClr>
                <a:schemeClr val="dk1"/>
              </a:buClr>
            </a:pPr>
            <a:r>
              <a:rPr lang="en" sz="3200" b="1" dirty="0">
                <a:solidFill>
                  <a:schemeClr val="accent4"/>
                </a:solidFill>
              </a:rPr>
              <a:t>Schedule a recurring meeting, and add it to everyone’s calendars</a:t>
            </a:r>
          </a:p>
          <a:p>
            <a:pPr marL="609585" indent="-507987">
              <a:buClr>
                <a:schemeClr val="dk1"/>
              </a:buClr>
            </a:pPr>
            <a:r>
              <a:rPr lang="en" sz="3200" dirty="0">
                <a:solidFill>
                  <a:schemeClr val="dk1"/>
                </a:solidFill>
              </a:rPr>
              <a:t>Get access to your customers (i.e. the county jails, schools)</a:t>
            </a:r>
          </a:p>
          <a:p>
            <a:pPr marL="609585" indent="-507987">
              <a:buClr>
                <a:schemeClr val="dk1"/>
              </a:buClr>
            </a:pPr>
            <a:r>
              <a:rPr lang="en" sz="3200" dirty="0">
                <a:solidFill>
                  <a:schemeClr val="dk1"/>
                </a:solidFill>
              </a:rPr>
              <a:t>Be flexible</a:t>
            </a:r>
          </a:p>
          <a:p>
            <a:pPr marL="609585" indent="-507987">
              <a:buClr>
                <a:schemeClr val="dk1"/>
              </a:buClr>
            </a:pPr>
            <a:r>
              <a:rPr lang="en" sz="3200" dirty="0">
                <a:solidFill>
                  <a:schemeClr val="dk1"/>
                </a:solidFill>
              </a:rPr>
              <a:t>Don’t worry about getting it right! Or the schedule (mostly)</a:t>
            </a:r>
          </a:p>
        </p:txBody>
      </p:sp>
    </p:spTree>
    <p:extLst>
      <p:ext uri="{BB962C8B-B14F-4D97-AF65-F5344CB8AC3E}">
        <p14:creationId xmlns:p14="http://schemas.microsoft.com/office/powerpoint/2010/main" val="744523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609600" y="212337"/>
            <a:ext cx="10972800" cy="1143200"/>
          </a:xfrm>
          <a:prstGeom prst="rect">
            <a:avLst/>
          </a:prstGeom>
        </p:spPr>
        <p:txBody>
          <a:bodyPr lIns="121897" tIns="121897" rIns="121897" bIns="121897" anchor="b" anchorCtr="0">
            <a:noAutofit/>
          </a:bodyPr>
          <a:lstStyle/>
          <a:p>
            <a:r>
              <a:rPr lang="en" dirty="0"/>
              <a:t>IDEO…Acumen...NovoEd</a:t>
            </a:r>
          </a:p>
        </p:txBody>
      </p:sp>
      <p:pic>
        <p:nvPicPr>
          <p:cNvPr id="558" name="Shape 558" descr="IDEO course.PNG"/>
          <p:cNvPicPr preferRelativeResize="0"/>
          <p:nvPr/>
        </p:nvPicPr>
        <p:blipFill>
          <a:blip r:embed="rId3">
            <a:alphaModFix/>
          </a:blip>
          <a:stretch>
            <a:fillRect/>
          </a:stretch>
        </p:blipFill>
        <p:spPr>
          <a:xfrm>
            <a:off x="771534" y="2145233"/>
            <a:ext cx="6724601" cy="3115932"/>
          </a:xfrm>
          <a:prstGeom prst="rect">
            <a:avLst/>
          </a:prstGeom>
          <a:noFill/>
          <a:ln>
            <a:noFill/>
          </a:ln>
        </p:spPr>
      </p:pic>
      <p:sp>
        <p:nvSpPr>
          <p:cNvPr id="559" name="Shape 559"/>
          <p:cNvSpPr txBox="1"/>
          <p:nvPr/>
        </p:nvSpPr>
        <p:spPr>
          <a:xfrm>
            <a:off x="7690700" y="1355533"/>
            <a:ext cx="4150400" cy="4753200"/>
          </a:xfrm>
          <a:prstGeom prst="rect">
            <a:avLst/>
          </a:prstGeom>
          <a:noFill/>
          <a:ln>
            <a:noFill/>
          </a:ln>
        </p:spPr>
        <p:txBody>
          <a:bodyPr lIns="121897" tIns="121897" rIns="121897" bIns="121897" anchor="ctr" anchorCtr="0">
            <a:noAutofit/>
          </a:bodyPr>
          <a:lstStyle/>
          <a:p>
            <a:pPr>
              <a:lnSpc>
                <a:spcPct val="115000"/>
              </a:lnSpc>
              <a:spcBef>
                <a:spcPts val="1467"/>
              </a:spcBef>
              <a:spcAft>
                <a:spcPts val="1067"/>
              </a:spcAft>
            </a:pPr>
            <a:r>
              <a:rPr lang="en" b="1">
                <a:solidFill>
                  <a:srgbClr val="5DBBB5"/>
                </a:solidFill>
                <a:latin typeface="Calibri"/>
                <a:ea typeface="Calibri"/>
                <a:cs typeface="Calibri"/>
                <a:sym typeface="Calibri"/>
              </a:rPr>
              <a:t>Is there a set class schedule every week?</a:t>
            </a:r>
          </a:p>
          <a:p>
            <a:pPr>
              <a:lnSpc>
                <a:spcPct val="163636"/>
              </a:lnSpc>
              <a:spcAft>
                <a:spcPts val="1333"/>
              </a:spcAft>
            </a:pPr>
            <a:r>
              <a:rPr lang="en" sz="1300" b="1">
                <a:solidFill>
                  <a:srgbClr val="575656"/>
                </a:solidFill>
                <a:latin typeface="Calibri"/>
                <a:ea typeface="Calibri"/>
                <a:cs typeface="Calibri"/>
                <a:sym typeface="Calibri"/>
              </a:rPr>
              <a:t>No. There is a set curriculum to cover each week, but you are free to review the prep material and meet with your design team within each week whenever it is convenient for the group. It’s a good idea to consider your team’s availability when forming a group.</a:t>
            </a:r>
          </a:p>
          <a:p>
            <a:pPr>
              <a:lnSpc>
                <a:spcPct val="115000"/>
              </a:lnSpc>
              <a:spcBef>
                <a:spcPts val="1467"/>
              </a:spcBef>
              <a:spcAft>
                <a:spcPts val="1067"/>
              </a:spcAft>
            </a:pPr>
            <a:r>
              <a:rPr lang="en" b="1">
                <a:solidFill>
                  <a:srgbClr val="5DBBB5"/>
                </a:solidFill>
                <a:latin typeface="Calibri"/>
                <a:ea typeface="Calibri"/>
                <a:cs typeface="Calibri"/>
                <a:sym typeface="Calibri"/>
              </a:rPr>
              <a:t>Will a certificate be awarded upon completion of the course?</a:t>
            </a:r>
          </a:p>
          <a:p>
            <a:pPr>
              <a:lnSpc>
                <a:spcPct val="163636"/>
              </a:lnSpc>
              <a:spcAft>
                <a:spcPts val="1333"/>
              </a:spcAft>
            </a:pPr>
            <a:r>
              <a:rPr lang="en" sz="1300" b="1">
                <a:solidFill>
                  <a:srgbClr val="222222"/>
                </a:solidFill>
                <a:latin typeface="Calibri"/>
                <a:ea typeface="Calibri"/>
                <a:cs typeface="Calibri"/>
                <a:sym typeface="Calibri"/>
              </a:rPr>
              <a:t>Yes, subject to course completion (completion of all assignments), you will receive a statement of accomplishment signed jointly by +Acumen and IDEO.org.</a:t>
            </a:r>
          </a:p>
        </p:txBody>
      </p:sp>
    </p:spTree>
    <p:extLst>
      <p:ext uri="{BB962C8B-B14F-4D97-AF65-F5344CB8AC3E}">
        <p14:creationId xmlns:p14="http://schemas.microsoft.com/office/powerpoint/2010/main" val="1843279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609600" y="212337"/>
            <a:ext cx="10972800" cy="1143200"/>
          </a:xfrm>
          <a:prstGeom prst="rect">
            <a:avLst/>
          </a:prstGeom>
        </p:spPr>
        <p:txBody>
          <a:bodyPr lIns="121897" tIns="121897" rIns="121897" bIns="121897" anchor="b" anchorCtr="0">
            <a:noAutofit/>
          </a:bodyPr>
          <a:lstStyle/>
          <a:p>
            <a:r>
              <a:rPr lang="en-US" dirty="0"/>
              <a:t>Your t</a:t>
            </a:r>
            <a:r>
              <a:rPr lang="en" dirty="0"/>
              <a:t>imeline</a:t>
            </a:r>
          </a:p>
        </p:txBody>
      </p:sp>
      <p:cxnSp>
        <p:nvCxnSpPr>
          <p:cNvPr id="531" name="Shape 531"/>
          <p:cNvCxnSpPr/>
          <p:nvPr/>
        </p:nvCxnSpPr>
        <p:spPr>
          <a:xfrm>
            <a:off x="6927706" y="3183233"/>
            <a:ext cx="0" cy="808000"/>
          </a:xfrm>
          <a:prstGeom prst="straightConnector1">
            <a:avLst/>
          </a:prstGeom>
          <a:noFill/>
          <a:ln w="38100" cap="flat" cmpd="sng">
            <a:solidFill>
              <a:srgbClr val="399FD3"/>
            </a:solidFill>
            <a:prstDash val="solid"/>
            <a:round/>
            <a:headEnd type="oval" w="lg" len="lg"/>
            <a:tailEnd type="none" w="lg" len="lg"/>
          </a:ln>
        </p:spPr>
      </p:cxnSp>
      <p:sp>
        <p:nvSpPr>
          <p:cNvPr id="532" name="Shape 532"/>
          <p:cNvSpPr txBox="1"/>
          <p:nvPr/>
        </p:nvSpPr>
        <p:spPr>
          <a:xfrm>
            <a:off x="6384059" y="2487843"/>
            <a:ext cx="3324717" cy="358800"/>
          </a:xfrm>
          <a:prstGeom prst="rect">
            <a:avLst/>
          </a:prstGeom>
          <a:noFill/>
          <a:ln>
            <a:noFill/>
          </a:ln>
        </p:spPr>
        <p:txBody>
          <a:bodyPr lIns="121897" tIns="121897" rIns="121897" bIns="121897" anchor="ctr" anchorCtr="0">
            <a:noAutofit/>
          </a:bodyPr>
          <a:lstStyle/>
          <a:p>
            <a:r>
              <a:rPr lang="en-US" b="1" dirty="0">
                <a:latin typeface="Source Sans Pro"/>
                <a:ea typeface="Source Sans Pro"/>
                <a:cs typeface="Source Sans Pro"/>
                <a:sym typeface="Source Sans Pro"/>
              </a:rPr>
              <a:t>Nov 13</a:t>
            </a:r>
            <a:r>
              <a:rPr lang="en" b="1" dirty="0">
                <a:latin typeface="Source Sans Pro"/>
                <a:ea typeface="Source Sans Pro"/>
                <a:cs typeface="Source Sans Pro"/>
                <a:sym typeface="Source Sans Pro"/>
              </a:rPr>
              <a:t>:</a:t>
            </a:r>
            <a:r>
              <a:rPr lang="en" sz="1600" dirty="0">
                <a:latin typeface="Source Sans Pro"/>
                <a:ea typeface="Source Sans Pro"/>
                <a:cs typeface="Source Sans Pro"/>
                <a:sym typeface="Source Sans Pro"/>
              </a:rPr>
              <a:t> </a:t>
            </a:r>
            <a:r>
              <a:rPr lang="en" dirty="0">
                <a:solidFill>
                  <a:schemeClr val="dk1"/>
                </a:solidFill>
                <a:latin typeface="Source Sans Pro"/>
                <a:ea typeface="Source Sans Pro"/>
                <a:cs typeface="Source Sans Pro"/>
                <a:sym typeface="Source Sans Pro"/>
              </a:rPr>
              <a:t>Course concludes </a:t>
            </a:r>
          </a:p>
        </p:txBody>
      </p:sp>
      <p:cxnSp>
        <p:nvCxnSpPr>
          <p:cNvPr id="533" name="Shape 533"/>
          <p:cNvCxnSpPr/>
          <p:nvPr/>
        </p:nvCxnSpPr>
        <p:spPr>
          <a:xfrm>
            <a:off x="6252897" y="2641175"/>
            <a:ext cx="0" cy="1389600"/>
          </a:xfrm>
          <a:prstGeom prst="straightConnector1">
            <a:avLst/>
          </a:prstGeom>
          <a:noFill/>
          <a:ln w="38100" cap="flat" cmpd="sng">
            <a:solidFill>
              <a:srgbClr val="399FD3"/>
            </a:solidFill>
            <a:prstDash val="solid"/>
            <a:round/>
            <a:headEnd type="oval" w="lg" len="lg"/>
            <a:tailEnd type="none" w="lg" len="lg"/>
          </a:ln>
        </p:spPr>
      </p:cxnSp>
      <p:sp>
        <p:nvSpPr>
          <p:cNvPr id="534" name="Shape 534"/>
          <p:cNvSpPr txBox="1"/>
          <p:nvPr/>
        </p:nvSpPr>
        <p:spPr>
          <a:xfrm>
            <a:off x="7067204" y="3051598"/>
            <a:ext cx="4364000" cy="315600"/>
          </a:xfrm>
          <a:prstGeom prst="rect">
            <a:avLst/>
          </a:prstGeom>
          <a:noFill/>
          <a:ln>
            <a:noFill/>
          </a:ln>
        </p:spPr>
        <p:txBody>
          <a:bodyPr lIns="121897" tIns="121897" rIns="121897" bIns="121897" anchor="ctr" anchorCtr="0">
            <a:noAutofit/>
          </a:bodyPr>
          <a:lstStyle/>
          <a:p>
            <a:r>
              <a:rPr lang="en-US" b="1" dirty="0">
                <a:latin typeface="Source Sans Pro"/>
                <a:ea typeface="Source Sans Pro"/>
                <a:cs typeface="Source Sans Pro"/>
                <a:sym typeface="Source Sans Pro"/>
              </a:rPr>
              <a:t>Nov </a:t>
            </a:r>
            <a:r>
              <a:rPr lang="en" b="1" dirty="0">
                <a:latin typeface="Source Sans Pro"/>
                <a:ea typeface="Source Sans Pro"/>
                <a:cs typeface="Source Sans Pro"/>
                <a:sym typeface="Source Sans Pro"/>
              </a:rPr>
              <a:t>: </a:t>
            </a:r>
            <a:r>
              <a:rPr lang="en" dirty="0">
                <a:latin typeface="Source Sans Pro"/>
                <a:ea typeface="Source Sans Pro"/>
                <a:cs typeface="Source Sans Pro"/>
                <a:sym typeface="Source Sans Pro"/>
              </a:rPr>
              <a:t>prototype</a:t>
            </a:r>
            <a:r>
              <a:rPr lang="en-US" dirty="0">
                <a:latin typeface="Source Sans Pro"/>
                <a:ea typeface="Source Sans Pro"/>
                <a:cs typeface="Source Sans Pro"/>
                <a:sym typeface="Source Sans Pro"/>
              </a:rPr>
              <a:t> + test</a:t>
            </a:r>
            <a:r>
              <a:rPr lang="en" dirty="0">
                <a:latin typeface="Source Sans Pro"/>
                <a:ea typeface="Source Sans Pro"/>
                <a:cs typeface="Source Sans Pro"/>
                <a:sym typeface="Source Sans Pro"/>
              </a:rPr>
              <a:t> </a:t>
            </a:r>
          </a:p>
        </p:txBody>
      </p:sp>
      <p:sp>
        <p:nvSpPr>
          <p:cNvPr id="535" name="Shape 535"/>
          <p:cNvSpPr/>
          <p:nvPr/>
        </p:nvSpPr>
        <p:spPr>
          <a:xfrm>
            <a:off x="4912633" y="3991233"/>
            <a:ext cx="2146400" cy="418400"/>
          </a:xfrm>
          <a:prstGeom prst="rect">
            <a:avLst/>
          </a:prstGeom>
          <a:solidFill>
            <a:schemeClr val="lt2"/>
          </a:solidFill>
          <a:ln>
            <a:noFill/>
          </a:ln>
        </p:spPr>
        <p:txBody>
          <a:bodyPr lIns="121897" tIns="121897" rIns="121897" bIns="121897" anchor="ctr" anchorCtr="0">
            <a:noAutofit/>
          </a:bodyPr>
          <a:lstStyle/>
          <a:p>
            <a:pPr algn="ctr"/>
            <a:r>
              <a:rPr lang="en-US" b="1" dirty="0">
                <a:solidFill>
                  <a:schemeClr val="dk2"/>
                </a:solidFill>
                <a:latin typeface="Source Sans Pro"/>
                <a:ea typeface="Source Sans Pro"/>
                <a:cs typeface="Source Sans Pro"/>
                <a:sym typeface="Source Sans Pro"/>
              </a:rPr>
              <a:t>Oct </a:t>
            </a:r>
            <a:r>
              <a:rPr lang="en" b="1" dirty="0">
                <a:solidFill>
                  <a:schemeClr val="dk2"/>
                </a:solidFill>
                <a:latin typeface="Source Sans Pro"/>
                <a:ea typeface="Source Sans Pro"/>
                <a:cs typeface="Source Sans Pro"/>
                <a:sym typeface="Source Sans Pro"/>
              </a:rPr>
              <a:t>&amp; </a:t>
            </a:r>
            <a:r>
              <a:rPr lang="en-US" b="1" dirty="0">
                <a:solidFill>
                  <a:schemeClr val="dk2"/>
                </a:solidFill>
                <a:latin typeface="Source Sans Pro"/>
                <a:ea typeface="Source Sans Pro"/>
                <a:cs typeface="Source Sans Pro"/>
                <a:sym typeface="Source Sans Pro"/>
              </a:rPr>
              <a:t>Nov</a:t>
            </a:r>
            <a:endParaRPr lang="en" b="1" dirty="0">
              <a:solidFill>
                <a:schemeClr val="dk2"/>
              </a:solidFill>
              <a:latin typeface="Source Sans Pro"/>
              <a:ea typeface="Source Sans Pro"/>
              <a:cs typeface="Source Sans Pro"/>
              <a:sym typeface="Source Sans Pro"/>
            </a:endParaRPr>
          </a:p>
        </p:txBody>
      </p:sp>
      <p:sp>
        <p:nvSpPr>
          <p:cNvPr id="536" name="Shape 536"/>
          <p:cNvSpPr/>
          <p:nvPr/>
        </p:nvSpPr>
        <p:spPr>
          <a:xfrm>
            <a:off x="2406798" y="4030775"/>
            <a:ext cx="1616800" cy="418400"/>
          </a:xfrm>
          <a:prstGeom prst="rect">
            <a:avLst/>
          </a:prstGeom>
          <a:solidFill>
            <a:schemeClr val="dk2"/>
          </a:solidFill>
          <a:ln>
            <a:noFill/>
          </a:ln>
        </p:spPr>
        <p:txBody>
          <a:bodyPr lIns="121897" tIns="121897" rIns="121897" bIns="121897" anchor="ctr" anchorCtr="0">
            <a:noAutofit/>
          </a:bodyPr>
          <a:lstStyle/>
          <a:p>
            <a:pPr algn="ctr"/>
            <a:r>
              <a:rPr lang="en-US" b="1" dirty="0">
                <a:solidFill>
                  <a:srgbClr val="FFFFFF"/>
                </a:solidFill>
                <a:latin typeface="Source Sans Pro"/>
                <a:ea typeface="Source Sans Pro"/>
                <a:cs typeface="Source Sans Pro"/>
                <a:sym typeface="Source Sans Pro"/>
              </a:rPr>
              <a:t>Sept</a:t>
            </a:r>
            <a:endParaRPr lang="en" b="1" dirty="0">
              <a:solidFill>
                <a:srgbClr val="FFFFFF"/>
              </a:solidFill>
              <a:latin typeface="Source Sans Pro"/>
              <a:ea typeface="Source Sans Pro"/>
              <a:cs typeface="Source Sans Pro"/>
              <a:sym typeface="Source Sans Pro"/>
            </a:endParaRPr>
          </a:p>
        </p:txBody>
      </p:sp>
      <p:cxnSp>
        <p:nvCxnSpPr>
          <p:cNvPr id="538" name="Shape 538"/>
          <p:cNvCxnSpPr/>
          <p:nvPr/>
        </p:nvCxnSpPr>
        <p:spPr>
          <a:xfrm>
            <a:off x="608533" y="1608833"/>
            <a:ext cx="6400" cy="2800800"/>
          </a:xfrm>
          <a:prstGeom prst="straightConnector1">
            <a:avLst/>
          </a:prstGeom>
          <a:noFill/>
          <a:ln w="38100" cap="flat" cmpd="sng">
            <a:solidFill>
              <a:srgbClr val="399FD3"/>
            </a:solidFill>
            <a:prstDash val="solid"/>
            <a:round/>
            <a:headEnd type="oval" w="lg" len="lg"/>
            <a:tailEnd type="none" w="lg" len="lg"/>
          </a:ln>
        </p:spPr>
      </p:cxnSp>
      <p:sp>
        <p:nvSpPr>
          <p:cNvPr id="539" name="Shape 539"/>
          <p:cNvSpPr txBox="1"/>
          <p:nvPr/>
        </p:nvSpPr>
        <p:spPr>
          <a:xfrm>
            <a:off x="717716" y="1482839"/>
            <a:ext cx="4203908" cy="862904"/>
          </a:xfrm>
          <a:prstGeom prst="rect">
            <a:avLst/>
          </a:prstGeom>
          <a:noFill/>
          <a:ln>
            <a:noFill/>
          </a:ln>
        </p:spPr>
        <p:txBody>
          <a:bodyPr lIns="121897" tIns="121897" rIns="121897" bIns="121897" anchor="ctr" anchorCtr="0">
            <a:noAutofit/>
          </a:bodyPr>
          <a:lstStyle/>
          <a:p>
            <a:r>
              <a:rPr lang="en-US" b="1" dirty="0">
                <a:latin typeface="Source Sans Pro"/>
                <a:ea typeface="Source Sans Pro"/>
                <a:cs typeface="Source Sans Pro"/>
                <a:sym typeface="Source Sans Pro"/>
              </a:rPr>
              <a:t>NOW</a:t>
            </a:r>
            <a:r>
              <a:rPr lang="en" b="1" dirty="0">
                <a:latin typeface="Source Sans Pro"/>
                <a:ea typeface="Source Sans Pro"/>
                <a:cs typeface="Source Sans Pro"/>
                <a:sym typeface="Source Sans Pro"/>
              </a:rPr>
              <a:t>: </a:t>
            </a:r>
            <a:r>
              <a:rPr lang="en" dirty="0">
                <a:latin typeface="Source Sans Pro"/>
                <a:ea typeface="Source Sans Pro"/>
                <a:cs typeface="Source Sans Pro"/>
                <a:sym typeface="Source Sans Pro"/>
              </a:rPr>
              <a:t>Form your design team + leader</a:t>
            </a:r>
          </a:p>
          <a:p>
            <a:r>
              <a:rPr lang="en-US" dirty="0">
                <a:latin typeface="Source Sans Pro"/>
                <a:ea typeface="Source Sans Pro"/>
                <a:cs typeface="Source Sans Pro"/>
                <a:sym typeface="Source Sans Pro"/>
              </a:rPr>
              <a:t>                     I</a:t>
            </a:r>
            <a:r>
              <a:rPr lang="en" dirty="0">
                <a:latin typeface="Source Sans Pro"/>
                <a:ea typeface="Source Sans Pro"/>
                <a:cs typeface="Source Sans Pro"/>
                <a:sym typeface="Source Sans Pro"/>
              </a:rPr>
              <a:t>dentify your challenge</a:t>
            </a:r>
          </a:p>
        </p:txBody>
      </p:sp>
      <p:sp>
        <p:nvSpPr>
          <p:cNvPr id="540" name="Shape 540"/>
          <p:cNvSpPr/>
          <p:nvPr/>
        </p:nvSpPr>
        <p:spPr>
          <a:xfrm>
            <a:off x="336767" y="4018100"/>
            <a:ext cx="1560000" cy="418400"/>
          </a:xfrm>
          <a:prstGeom prst="rect">
            <a:avLst/>
          </a:prstGeom>
          <a:solidFill>
            <a:schemeClr val="lt2"/>
          </a:solidFill>
          <a:ln>
            <a:noFill/>
          </a:ln>
        </p:spPr>
        <p:txBody>
          <a:bodyPr lIns="121897" tIns="121897" rIns="121897" bIns="121897" anchor="ctr" anchorCtr="0">
            <a:noAutofit/>
          </a:bodyPr>
          <a:lstStyle/>
          <a:p>
            <a:pPr algn="ctr"/>
            <a:r>
              <a:rPr lang="en-US" b="1" dirty="0">
                <a:solidFill>
                  <a:schemeClr val="dk2"/>
                </a:solidFill>
                <a:latin typeface="Source Sans Pro"/>
                <a:ea typeface="Source Sans Pro"/>
                <a:cs typeface="Source Sans Pro"/>
                <a:sym typeface="Source Sans Pro"/>
              </a:rPr>
              <a:t>August</a:t>
            </a:r>
            <a:endParaRPr lang="en" b="1" dirty="0">
              <a:solidFill>
                <a:schemeClr val="dk2"/>
              </a:solidFill>
              <a:latin typeface="Source Sans Pro"/>
              <a:ea typeface="Source Sans Pro"/>
              <a:cs typeface="Source Sans Pro"/>
              <a:sym typeface="Source Sans Pro"/>
            </a:endParaRPr>
          </a:p>
        </p:txBody>
      </p:sp>
      <p:cxnSp>
        <p:nvCxnSpPr>
          <p:cNvPr id="541" name="Shape 541"/>
          <p:cNvCxnSpPr/>
          <p:nvPr/>
        </p:nvCxnSpPr>
        <p:spPr>
          <a:xfrm>
            <a:off x="2445833" y="2957233"/>
            <a:ext cx="0" cy="1060800"/>
          </a:xfrm>
          <a:prstGeom prst="straightConnector1">
            <a:avLst/>
          </a:prstGeom>
          <a:noFill/>
          <a:ln w="38100" cap="flat" cmpd="sng">
            <a:solidFill>
              <a:srgbClr val="399FD3"/>
            </a:solidFill>
            <a:prstDash val="solid"/>
            <a:round/>
            <a:headEnd type="oval" w="lg" len="lg"/>
            <a:tailEnd type="none" w="lg" len="lg"/>
          </a:ln>
        </p:spPr>
      </p:cxnSp>
      <p:cxnSp>
        <p:nvCxnSpPr>
          <p:cNvPr id="542" name="Shape 542"/>
          <p:cNvCxnSpPr/>
          <p:nvPr/>
        </p:nvCxnSpPr>
        <p:spPr>
          <a:xfrm>
            <a:off x="3344867" y="3551700"/>
            <a:ext cx="0" cy="466400"/>
          </a:xfrm>
          <a:prstGeom prst="straightConnector1">
            <a:avLst/>
          </a:prstGeom>
          <a:noFill/>
          <a:ln w="38100" cap="flat" cmpd="sng">
            <a:solidFill>
              <a:srgbClr val="399FD3"/>
            </a:solidFill>
            <a:prstDash val="solid"/>
            <a:round/>
            <a:headEnd type="oval" w="lg" len="lg"/>
            <a:tailEnd type="none" w="lg" len="lg"/>
          </a:ln>
        </p:spPr>
      </p:cxnSp>
      <p:sp>
        <p:nvSpPr>
          <p:cNvPr id="543" name="Shape 543"/>
          <p:cNvSpPr txBox="1"/>
          <p:nvPr/>
        </p:nvSpPr>
        <p:spPr>
          <a:xfrm>
            <a:off x="2486946" y="2785767"/>
            <a:ext cx="3765951" cy="488800"/>
          </a:xfrm>
          <a:prstGeom prst="rect">
            <a:avLst/>
          </a:prstGeom>
          <a:noFill/>
          <a:ln>
            <a:noFill/>
          </a:ln>
        </p:spPr>
        <p:txBody>
          <a:bodyPr lIns="121897" tIns="121897" rIns="121897" bIns="121897" anchor="ctr" anchorCtr="0">
            <a:noAutofit/>
          </a:bodyPr>
          <a:lstStyle/>
          <a:p>
            <a:r>
              <a:rPr lang="en-US" b="1" dirty="0">
                <a:latin typeface="Source Sans Pro"/>
                <a:ea typeface="Source Sans Pro"/>
                <a:cs typeface="Source Sans Pro"/>
                <a:sym typeface="Source Sans Pro"/>
              </a:rPr>
              <a:t>Aug 20 + Sept 4</a:t>
            </a:r>
            <a:r>
              <a:rPr lang="en" b="1" dirty="0">
                <a:latin typeface="Source Sans Pro"/>
                <a:ea typeface="Source Sans Pro"/>
                <a:cs typeface="Source Sans Pro"/>
                <a:sym typeface="Source Sans Pro"/>
              </a:rPr>
              <a:t>:</a:t>
            </a:r>
            <a:r>
              <a:rPr lang="en" sz="1600" dirty="0">
                <a:latin typeface="Source Sans Pro"/>
                <a:ea typeface="Source Sans Pro"/>
                <a:cs typeface="Source Sans Pro"/>
                <a:sym typeface="Source Sans Pro"/>
              </a:rPr>
              <a:t> </a:t>
            </a:r>
          </a:p>
          <a:p>
            <a:r>
              <a:rPr lang="en" dirty="0">
                <a:latin typeface="Source Sans Pro"/>
                <a:ea typeface="Source Sans Pro"/>
                <a:cs typeface="Source Sans Pro"/>
                <a:sym typeface="Source Sans Pro"/>
              </a:rPr>
              <a:t>Register your team</a:t>
            </a:r>
          </a:p>
          <a:p>
            <a:r>
              <a:rPr lang="en" dirty="0">
                <a:latin typeface="Source Sans Pro"/>
                <a:ea typeface="Source Sans Pro"/>
                <a:cs typeface="Source Sans Pro"/>
                <a:sym typeface="Source Sans Pro"/>
              </a:rPr>
              <a:t>              </a:t>
            </a:r>
            <a:r>
              <a:rPr lang="en" b="1" dirty="0">
                <a:latin typeface="Source Sans Pro"/>
                <a:ea typeface="Source Sans Pro"/>
                <a:cs typeface="Source Sans Pro"/>
                <a:sym typeface="Source Sans Pro"/>
              </a:rPr>
              <a:t>Sept 11</a:t>
            </a:r>
            <a:r>
              <a:rPr lang="en" dirty="0">
                <a:latin typeface="Source Sans Pro"/>
                <a:ea typeface="Source Sans Pro"/>
                <a:cs typeface="Source Sans Pro"/>
                <a:sym typeface="Source Sans Pro"/>
              </a:rPr>
              <a:t>: Start the course</a:t>
            </a:r>
          </a:p>
        </p:txBody>
      </p:sp>
      <p:sp>
        <p:nvSpPr>
          <p:cNvPr id="544" name="Shape 544"/>
          <p:cNvSpPr txBox="1"/>
          <p:nvPr/>
        </p:nvSpPr>
        <p:spPr>
          <a:xfrm>
            <a:off x="3423481" y="3278444"/>
            <a:ext cx="3167600" cy="488800"/>
          </a:xfrm>
          <a:prstGeom prst="rect">
            <a:avLst/>
          </a:prstGeom>
          <a:noFill/>
          <a:ln>
            <a:noFill/>
          </a:ln>
        </p:spPr>
        <p:txBody>
          <a:bodyPr lIns="121897" tIns="121897" rIns="121897" bIns="121897" anchor="ctr" anchorCtr="0">
            <a:noAutofit/>
          </a:bodyPr>
          <a:lstStyle/>
          <a:p>
            <a:endParaRPr lang="en" dirty="0">
              <a:solidFill>
                <a:schemeClr val="dk1"/>
              </a:solidFill>
              <a:latin typeface="Source Sans Pro"/>
              <a:ea typeface="Source Sans Pro"/>
              <a:cs typeface="Source Sans Pro"/>
              <a:sym typeface="Source Sans Pro"/>
            </a:endParaRPr>
          </a:p>
        </p:txBody>
      </p:sp>
      <p:cxnSp>
        <p:nvCxnSpPr>
          <p:cNvPr id="545" name="Shape 545"/>
          <p:cNvCxnSpPr/>
          <p:nvPr/>
        </p:nvCxnSpPr>
        <p:spPr>
          <a:xfrm rot="10800000" flipH="1">
            <a:off x="2759843" y="4436334"/>
            <a:ext cx="7200" cy="811200"/>
          </a:xfrm>
          <a:prstGeom prst="straightConnector1">
            <a:avLst/>
          </a:prstGeom>
          <a:noFill/>
          <a:ln w="38100" cap="flat" cmpd="sng">
            <a:solidFill>
              <a:srgbClr val="399FD3"/>
            </a:solidFill>
            <a:prstDash val="solid"/>
            <a:round/>
            <a:headEnd type="oval" w="lg" len="lg"/>
            <a:tailEnd type="none" w="lg" len="lg"/>
          </a:ln>
        </p:spPr>
      </p:cxnSp>
      <p:sp>
        <p:nvSpPr>
          <p:cNvPr id="546" name="Shape 546"/>
          <p:cNvSpPr txBox="1"/>
          <p:nvPr/>
        </p:nvSpPr>
        <p:spPr>
          <a:xfrm>
            <a:off x="2800198" y="4907116"/>
            <a:ext cx="4664000" cy="637600"/>
          </a:xfrm>
          <a:prstGeom prst="rect">
            <a:avLst/>
          </a:prstGeom>
          <a:noFill/>
          <a:ln>
            <a:noFill/>
          </a:ln>
        </p:spPr>
        <p:txBody>
          <a:bodyPr lIns="121897" tIns="121897" rIns="121897" bIns="121897" anchor="ctr" anchorCtr="0">
            <a:noAutofit/>
          </a:bodyPr>
          <a:lstStyle/>
          <a:p>
            <a:r>
              <a:rPr lang="en" dirty="0">
                <a:latin typeface="Source Sans Pro"/>
                <a:ea typeface="Source Sans Pro"/>
                <a:cs typeface="Source Sans Pro"/>
                <a:sym typeface="Source Sans Pro"/>
              </a:rPr>
              <a:t>Take the course</a:t>
            </a:r>
          </a:p>
          <a:p>
            <a:r>
              <a:rPr lang="en" dirty="0">
                <a:latin typeface="Source Sans Pro"/>
                <a:ea typeface="Source Sans Pro"/>
                <a:cs typeface="Source Sans Pro"/>
                <a:sym typeface="Source Sans Pro"/>
              </a:rPr>
              <a:t>          Participate in 1:1 coaching </a:t>
            </a:r>
          </a:p>
          <a:p>
            <a:r>
              <a:rPr lang="en" dirty="0">
                <a:latin typeface="Source Sans Pro"/>
                <a:ea typeface="Source Sans Pro"/>
                <a:cs typeface="Source Sans Pro"/>
                <a:sym typeface="Source Sans Pro"/>
              </a:rPr>
              <a:t>                 </a:t>
            </a:r>
          </a:p>
        </p:txBody>
      </p:sp>
      <p:sp>
        <p:nvSpPr>
          <p:cNvPr id="547" name="Shape 547"/>
          <p:cNvSpPr/>
          <p:nvPr/>
        </p:nvSpPr>
        <p:spPr>
          <a:xfrm>
            <a:off x="7972597" y="3971258"/>
            <a:ext cx="1335999" cy="418400"/>
          </a:xfrm>
          <a:prstGeom prst="rect">
            <a:avLst/>
          </a:prstGeom>
          <a:solidFill>
            <a:schemeClr val="lt2"/>
          </a:solidFill>
          <a:ln>
            <a:noFill/>
          </a:ln>
        </p:spPr>
        <p:txBody>
          <a:bodyPr lIns="121897" tIns="121897" rIns="121897" bIns="121897" anchor="ctr" anchorCtr="0">
            <a:noAutofit/>
          </a:bodyPr>
          <a:lstStyle/>
          <a:p>
            <a:pPr algn="ctr"/>
            <a:r>
              <a:rPr lang="en-US" b="1" dirty="0">
                <a:solidFill>
                  <a:schemeClr val="dk2"/>
                </a:solidFill>
                <a:latin typeface="Source Sans Pro"/>
                <a:ea typeface="Source Sans Pro"/>
                <a:cs typeface="Source Sans Pro"/>
                <a:sym typeface="Source Sans Pro"/>
              </a:rPr>
              <a:t>Dec</a:t>
            </a:r>
            <a:endParaRPr lang="en" b="1" dirty="0">
              <a:solidFill>
                <a:schemeClr val="dk2"/>
              </a:solidFill>
              <a:latin typeface="Source Sans Pro"/>
              <a:ea typeface="Source Sans Pro"/>
              <a:cs typeface="Source Sans Pro"/>
              <a:sym typeface="Source Sans Pro"/>
            </a:endParaRPr>
          </a:p>
        </p:txBody>
      </p:sp>
      <p:sp>
        <p:nvSpPr>
          <p:cNvPr id="548" name="Shape 548"/>
          <p:cNvSpPr/>
          <p:nvPr/>
        </p:nvSpPr>
        <p:spPr>
          <a:xfrm>
            <a:off x="10114731" y="4018100"/>
            <a:ext cx="1567037" cy="418400"/>
          </a:xfrm>
          <a:prstGeom prst="rect">
            <a:avLst/>
          </a:prstGeom>
          <a:solidFill>
            <a:schemeClr val="lt2"/>
          </a:solidFill>
          <a:ln>
            <a:noFill/>
          </a:ln>
        </p:spPr>
        <p:txBody>
          <a:bodyPr lIns="121897" tIns="121897" rIns="121897" bIns="121897" anchor="ctr" anchorCtr="0">
            <a:noAutofit/>
          </a:bodyPr>
          <a:lstStyle/>
          <a:p>
            <a:pPr algn="ctr"/>
            <a:r>
              <a:rPr lang="en-US" b="1" dirty="0">
                <a:solidFill>
                  <a:schemeClr val="dk2"/>
                </a:solidFill>
                <a:latin typeface="Source Sans Pro"/>
                <a:ea typeface="Source Sans Pro"/>
                <a:cs typeface="Source Sans Pro"/>
                <a:sym typeface="Source Sans Pro"/>
              </a:rPr>
              <a:t>Jan</a:t>
            </a:r>
            <a:endParaRPr lang="en" b="1" dirty="0">
              <a:solidFill>
                <a:schemeClr val="dk2"/>
              </a:solidFill>
              <a:latin typeface="Source Sans Pro"/>
              <a:ea typeface="Source Sans Pro"/>
              <a:cs typeface="Source Sans Pro"/>
              <a:sym typeface="Source Sans Pro"/>
            </a:endParaRPr>
          </a:p>
        </p:txBody>
      </p:sp>
      <p:cxnSp>
        <p:nvCxnSpPr>
          <p:cNvPr id="549" name="Shape 549"/>
          <p:cNvCxnSpPr/>
          <p:nvPr/>
        </p:nvCxnSpPr>
        <p:spPr>
          <a:xfrm rot="10800000" flipH="1">
            <a:off x="8789100" y="4436333"/>
            <a:ext cx="7200" cy="811200"/>
          </a:xfrm>
          <a:prstGeom prst="straightConnector1">
            <a:avLst/>
          </a:prstGeom>
          <a:noFill/>
          <a:ln w="38100" cap="flat" cmpd="sng">
            <a:solidFill>
              <a:srgbClr val="399FD3"/>
            </a:solidFill>
            <a:prstDash val="solid"/>
            <a:round/>
            <a:headEnd type="oval" w="lg" len="lg"/>
            <a:tailEnd type="none" w="lg" len="lg"/>
          </a:ln>
        </p:spPr>
      </p:cxnSp>
      <p:cxnSp>
        <p:nvCxnSpPr>
          <p:cNvPr id="551" name="Shape 551"/>
          <p:cNvCxnSpPr/>
          <p:nvPr/>
        </p:nvCxnSpPr>
        <p:spPr>
          <a:xfrm rot="10800000" flipH="1">
            <a:off x="11563517" y="4239975"/>
            <a:ext cx="13600" cy="1562400"/>
          </a:xfrm>
          <a:prstGeom prst="straightConnector1">
            <a:avLst/>
          </a:prstGeom>
          <a:noFill/>
          <a:ln w="38100" cap="flat" cmpd="sng">
            <a:solidFill>
              <a:srgbClr val="399FD3"/>
            </a:solidFill>
            <a:prstDash val="solid"/>
            <a:round/>
            <a:headEnd type="oval" w="lg" len="lg"/>
            <a:tailEnd type="none" w="lg" len="lg"/>
          </a:ln>
        </p:spPr>
      </p:cxnSp>
      <p:sp>
        <p:nvSpPr>
          <p:cNvPr id="552" name="Shape 552"/>
          <p:cNvSpPr txBox="1"/>
          <p:nvPr/>
        </p:nvSpPr>
        <p:spPr>
          <a:xfrm>
            <a:off x="9154267" y="5801332"/>
            <a:ext cx="4664000" cy="637600"/>
          </a:xfrm>
          <a:prstGeom prst="rect">
            <a:avLst/>
          </a:prstGeom>
          <a:noFill/>
          <a:ln>
            <a:noFill/>
          </a:ln>
        </p:spPr>
        <p:txBody>
          <a:bodyPr lIns="121897" tIns="121897" rIns="121897" bIns="121897" anchor="ctr" anchorCtr="0">
            <a:noAutofit/>
          </a:bodyPr>
          <a:lstStyle/>
          <a:p>
            <a:r>
              <a:rPr lang="en-US" b="1" dirty="0">
                <a:latin typeface="Source Sans Pro"/>
                <a:ea typeface="Source Sans Pro"/>
                <a:cs typeface="Source Sans Pro"/>
                <a:sym typeface="Source Sans Pro"/>
              </a:rPr>
              <a:t>Celebration and Learning </a:t>
            </a:r>
          </a:p>
          <a:p>
            <a:r>
              <a:rPr lang="en-US" b="1" dirty="0">
                <a:latin typeface="Source Sans Pro"/>
                <a:ea typeface="Source Sans Pro"/>
                <a:cs typeface="Source Sans Pro"/>
                <a:sym typeface="Source Sans Pro"/>
              </a:rPr>
              <a:t>Exchange</a:t>
            </a:r>
            <a:r>
              <a:rPr lang="en" dirty="0">
                <a:latin typeface="Source Sans Pro"/>
                <a:ea typeface="Source Sans Pro"/>
                <a:cs typeface="Source Sans Pro"/>
                <a:sym typeface="Source Sans Pro"/>
              </a:rPr>
              <a:t>  </a:t>
            </a:r>
          </a:p>
        </p:txBody>
      </p:sp>
      <p:sp>
        <p:nvSpPr>
          <p:cNvPr id="26" name="Shape 534"/>
          <p:cNvSpPr txBox="1"/>
          <p:nvPr/>
        </p:nvSpPr>
        <p:spPr>
          <a:xfrm>
            <a:off x="6821956" y="5351406"/>
            <a:ext cx="4364000" cy="315600"/>
          </a:xfrm>
          <a:prstGeom prst="rect">
            <a:avLst/>
          </a:prstGeom>
          <a:noFill/>
          <a:ln>
            <a:noFill/>
          </a:ln>
        </p:spPr>
        <p:txBody>
          <a:bodyPr lIns="121897" tIns="121897" rIns="121897" bIns="121897" anchor="ctr" anchorCtr="0">
            <a:noAutofit/>
          </a:bodyPr>
          <a:lstStyle/>
          <a:p>
            <a:r>
              <a:rPr lang="en" b="1" dirty="0">
                <a:latin typeface="Source Sans Pro"/>
                <a:ea typeface="Source Sans Pro"/>
                <a:cs typeface="Source Sans Pro"/>
                <a:sym typeface="Source Sans Pro"/>
              </a:rPr>
              <a:t> </a:t>
            </a:r>
            <a:r>
              <a:rPr lang="en" dirty="0">
                <a:latin typeface="Source Sans Pro"/>
                <a:ea typeface="Source Sans Pro"/>
                <a:cs typeface="Source Sans Pro"/>
                <a:sym typeface="Source Sans Pro"/>
              </a:rPr>
              <a:t>implement prototype </a:t>
            </a:r>
          </a:p>
        </p:txBody>
      </p:sp>
    </p:spTree>
    <p:extLst>
      <p:ext uri="{BB962C8B-B14F-4D97-AF65-F5344CB8AC3E}">
        <p14:creationId xmlns:p14="http://schemas.microsoft.com/office/powerpoint/2010/main" val="729708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5927B7-2F74-2248-B110-E53750356925}" type="slidenum">
              <a:rPr lang="en-US" smtClean="0"/>
              <a:t>4</a:t>
            </a:fld>
            <a:endParaRPr lang="en-US"/>
          </a:p>
        </p:txBody>
      </p:sp>
      <p:pic>
        <p:nvPicPr>
          <p:cNvPr id="6" name="Picture 5">
            <a:extLst>
              <a:ext uri="{FF2B5EF4-FFF2-40B4-BE49-F238E27FC236}">
                <a16:creationId xmlns:a16="http://schemas.microsoft.com/office/drawing/2014/main" xmlns="" id="{DDF36703-BF84-4E82-BF70-00BC7F8BE3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507"/>
          <a:stretch/>
        </p:blipFill>
        <p:spPr>
          <a:xfrm>
            <a:off x="9953730" y="6540065"/>
            <a:ext cx="1585384" cy="280270"/>
          </a:xfrm>
          <a:prstGeom prst="rect">
            <a:avLst/>
          </a:prstGeom>
        </p:spPr>
      </p:pic>
      <p:sp>
        <p:nvSpPr>
          <p:cNvPr id="8" name="TextBox 7">
            <a:extLst>
              <a:ext uri="{FF2B5EF4-FFF2-40B4-BE49-F238E27FC236}">
                <a16:creationId xmlns:a16="http://schemas.microsoft.com/office/drawing/2014/main" xmlns="" id="{F71FCE03-A507-4985-AE17-2CBD9B05974C}"/>
              </a:ext>
            </a:extLst>
          </p:cNvPr>
          <p:cNvSpPr txBox="1"/>
          <p:nvPr/>
        </p:nvSpPr>
        <p:spPr>
          <a:xfrm>
            <a:off x="1344706" y="1628748"/>
            <a:ext cx="9386047" cy="3924887"/>
          </a:xfrm>
          <a:prstGeom prst="rect">
            <a:avLst/>
          </a:prstGeom>
        </p:spPr>
        <p:txBody>
          <a:bodyPr vert="horz" wrap="square" lIns="121920" tIns="60960" rIns="121920" bIns="60960" rtlCol="0">
            <a:normAutofit fontScale="55000" lnSpcReduction="20000"/>
          </a:bodyPr>
          <a:lstStyle/>
          <a:p>
            <a:pPr marL="461963" indent="-452438" defTabSz="1219170">
              <a:buFont typeface="+mj-lt"/>
              <a:buAutoNum type="arabicPeriod"/>
            </a:pPr>
            <a:r>
              <a:rPr lang="en-US" sz="11000" b="1" dirty="0">
                <a:solidFill>
                  <a:srgbClr val="405461"/>
                </a:solidFill>
                <a:latin typeface="Calibri Light" panose="020F0302020204030204"/>
              </a:rPr>
              <a:t>Response to the Field</a:t>
            </a:r>
          </a:p>
          <a:p>
            <a:pPr marL="461963" indent="-452438" defTabSz="1219170">
              <a:buFont typeface="+mj-lt"/>
              <a:buAutoNum type="arabicPeriod"/>
            </a:pPr>
            <a:r>
              <a:rPr lang="en-US" sz="11000" b="1" dirty="0">
                <a:solidFill>
                  <a:srgbClr val="405461"/>
                </a:solidFill>
                <a:latin typeface="Calibri Light" panose="020F0302020204030204"/>
              </a:rPr>
              <a:t>Support for 3 year Planning</a:t>
            </a:r>
          </a:p>
          <a:p>
            <a:pPr marL="461963" indent="-452438" defTabSz="1219170">
              <a:buFont typeface="+mj-lt"/>
              <a:buAutoNum type="arabicPeriod"/>
            </a:pPr>
            <a:r>
              <a:rPr lang="en-US" sz="11000" b="1" dirty="0">
                <a:solidFill>
                  <a:srgbClr val="405461"/>
                </a:solidFill>
                <a:latin typeface="Calibri Light" panose="020F0302020204030204"/>
              </a:rPr>
              <a:t>Change is Hard</a:t>
            </a:r>
          </a:p>
          <a:p>
            <a:pPr marL="461963" indent="-452438" defTabSz="1219170">
              <a:buFont typeface="+mj-lt"/>
              <a:buAutoNum type="arabicPeriod"/>
            </a:pPr>
            <a:r>
              <a:rPr lang="en-US" sz="11000" b="1" dirty="0">
                <a:solidFill>
                  <a:srgbClr val="405461"/>
                </a:solidFill>
                <a:latin typeface="Calibri Light" panose="020F0302020204030204"/>
              </a:rPr>
              <a:t>Focus on What’s Important</a:t>
            </a:r>
          </a:p>
          <a:p>
            <a:pPr marL="461963" indent="-452438" defTabSz="1219170">
              <a:buFont typeface="+mj-lt"/>
              <a:buAutoNum type="arabicPeriod"/>
            </a:pPr>
            <a:endParaRPr lang="en-US" sz="3600" b="1" dirty="0">
              <a:solidFill>
                <a:srgbClr val="405461"/>
              </a:solidFill>
              <a:latin typeface="Calibri Light" panose="020F0302020204030204"/>
            </a:endParaRPr>
          </a:p>
        </p:txBody>
      </p:sp>
    </p:spTree>
    <p:extLst>
      <p:ext uri="{BB962C8B-B14F-4D97-AF65-F5344CB8AC3E}">
        <p14:creationId xmlns:p14="http://schemas.microsoft.com/office/powerpoint/2010/main" val="35948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6C2F4E5C-48E6-EE4D-9CC8-E8EDF3CD06BD}"/>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xmlns="" id="{E538F6B1-2BA3-3947-B094-5DB97F22974C}"/>
              </a:ext>
            </a:extLst>
          </p:cNvPr>
          <p:cNvSpPr>
            <a:spLocks noGrp="1"/>
          </p:cNvSpPr>
          <p:nvPr>
            <p:ph type="sldNum" sz="quarter" idx="12"/>
          </p:nvPr>
        </p:nvSpPr>
        <p:spPr/>
        <p:txBody>
          <a:bodyPr/>
          <a:lstStyle/>
          <a:p>
            <a:fld id="{7C5927B7-2F74-2248-B110-E53750356925}" type="slidenum">
              <a:rPr lang="en-US" smtClean="0"/>
              <a:t>40</a:t>
            </a:fld>
            <a:endParaRPr lang="en-US"/>
          </a:p>
        </p:txBody>
      </p:sp>
      <p:sp>
        <p:nvSpPr>
          <p:cNvPr id="4" name="TextBox 3">
            <a:extLst>
              <a:ext uri="{FF2B5EF4-FFF2-40B4-BE49-F238E27FC236}">
                <a16:creationId xmlns:a16="http://schemas.microsoft.com/office/drawing/2014/main" xmlns="" id="{90A25914-8891-F34E-9DE0-A67A047EB9EF}"/>
              </a:ext>
            </a:extLst>
          </p:cNvPr>
          <p:cNvSpPr txBox="1"/>
          <p:nvPr/>
        </p:nvSpPr>
        <p:spPr>
          <a:xfrm>
            <a:off x="573578" y="1812174"/>
            <a:ext cx="11114517" cy="2944396"/>
          </a:xfrm>
          <a:prstGeom prst="rect">
            <a:avLst/>
          </a:prstGeom>
          <a:noFill/>
        </p:spPr>
        <p:txBody>
          <a:bodyPr wrap="none" rtlCol="0">
            <a:spAutoFit/>
          </a:bodyPr>
          <a:lstStyle/>
          <a:p>
            <a:r>
              <a:rPr lang="en-US" sz="3200" dirty="0"/>
              <a:t>August 20</a:t>
            </a:r>
            <a:r>
              <a:rPr lang="en-US" sz="3200" baseline="30000" dirty="0"/>
              <a:t>th          </a:t>
            </a:r>
            <a:r>
              <a:rPr lang="en-US" sz="3200" dirty="0"/>
              <a:t>Register for the course and get early access to site </a:t>
            </a:r>
            <a:endParaRPr lang="en-US" sz="3200" baseline="30000" dirty="0"/>
          </a:p>
          <a:p>
            <a:endParaRPr lang="en-US" sz="3200" baseline="30000" dirty="0"/>
          </a:p>
          <a:p>
            <a:r>
              <a:rPr lang="en-US" sz="3200" dirty="0"/>
              <a:t>August 30</a:t>
            </a:r>
            <a:r>
              <a:rPr lang="en-US" sz="3200" baseline="30000" dirty="0"/>
              <a:t>th</a:t>
            </a:r>
            <a:r>
              <a:rPr lang="en-US" sz="3200" dirty="0"/>
              <a:t>       Kick Off Webinar for Teams </a:t>
            </a:r>
          </a:p>
          <a:p>
            <a:endParaRPr lang="en-US" sz="3200" dirty="0"/>
          </a:p>
          <a:p>
            <a:r>
              <a:rPr lang="en-US" sz="3200" dirty="0"/>
              <a:t>September 4</a:t>
            </a:r>
            <a:r>
              <a:rPr lang="en-US" sz="3200" baseline="30000" dirty="0"/>
              <a:t>th</a:t>
            </a:r>
            <a:r>
              <a:rPr lang="en-US" sz="3200" dirty="0"/>
              <a:t>  Final Deadline for Registration (and it’s really final)</a:t>
            </a:r>
          </a:p>
          <a:p>
            <a:endParaRPr lang="en-US" dirty="0"/>
          </a:p>
          <a:p>
            <a:r>
              <a:rPr lang="en-US" dirty="0"/>
              <a:t> </a:t>
            </a:r>
          </a:p>
        </p:txBody>
      </p:sp>
      <p:sp>
        <p:nvSpPr>
          <p:cNvPr id="5" name="TextBox 4">
            <a:extLst>
              <a:ext uri="{FF2B5EF4-FFF2-40B4-BE49-F238E27FC236}">
                <a16:creationId xmlns:a16="http://schemas.microsoft.com/office/drawing/2014/main" xmlns="" id="{BB9EFCD1-65C7-094C-AAE7-E043EDFF3527}"/>
              </a:ext>
            </a:extLst>
          </p:cNvPr>
          <p:cNvSpPr txBox="1"/>
          <p:nvPr/>
        </p:nvSpPr>
        <p:spPr>
          <a:xfrm>
            <a:off x="1772816" y="487680"/>
            <a:ext cx="8716040" cy="646331"/>
          </a:xfrm>
          <a:prstGeom prst="rect">
            <a:avLst/>
          </a:prstGeom>
          <a:noFill/>
        </p:spPr>
        <p:txBody>
          <a:bodyPr wrap="none" rtlCol="0">
            <a:spAutoFit/>
          </a:bodyPr>
          <a:lstStyle/>
          <a:p>
            <a:r>
              <a:rPr lang="en-US" sz="3600" dirty="0">
                <a:solidFill>
                  <a:srgbClr val="0070C0"/>
                </a:solidFill>
              </a:rPr>
              <a:t>IMPORTANT REGISTRATION DATES SUMMARY</a:t>
            </a:r>
          </a:p>
        </p:txBody>
      </p:sp>
    </p:spTree>
    <p:extLst>
      <p:ext uri="{BB962C8B-B14F-4D97-AF65-F5344CB8AC3E}">
        <p14:creationId xmlns:p14="http://schemas.microsoft.com/office/powerpoint/2010/main" val="2655350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B6B8F1F7-9758-F545-9D40-E7C2F9528DE6}"/>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xmlns="" id="{04A8E9CE-1C3A-2F42-A93E-B195E92D472E}"/>
              </a:ext>
            </a:extLst>
          </p:cNvPr>
          <p:cNvSpPr>
            <a:spLocks noGrp="1"/>
          </p:cNvSpPr>
          <p:nvPr>
            <p:ph type="sldNum" sz="quarter" idx="12"/>
          </p:nvPr>
        </p:nvSpPr>
        <p:spPr/>
        <p:txBody>
          <a:bodyPr/>
          <a:lstStyle/>
          <a:p>
            <a:fld id="{7C5927B7-2F74-2248-B110-E53750356925}" type="slidenum">
              <a:rPr lang="en-US" smtClean="0"/>
              <a:t>41</a:t>
            </a:fld>
            <a:endParaRPr lang="en-US"/>
          </a:p>
        </p:txBody>
      </p:sp>
      <p:sp>
        <p:nvSpPr>
          <p:cNvPr id="4" name="TextBox 3">
            <a:extLst>
              <a:ext uri="{FF2B5EF4-FFF2-40B4-BE49-F238E27FC236}">
                <a16:creationId xmlns:a16="http://schemas.microsoft.com/office/drawing/2014/main" xmlns="" id="{B3411CA8-759D-864E-A4D2-A5BBA3DBF07D}"/>
              </a:ext>
            </a:extLst>
          </p:cNvPr>
          <p:cNvSpPr txBox="1"/>
          <p:nvPr/>
        </p:nvSpPr>
        <p:spPr>
          <a:xfrm>
            <a:off x="564730" y="1612669"/>
            <a:ext cx="10926230" cy="4524315"/>
          </a:xfrm>
          <a:prstGeom prst="rect">
            <a:avLst/>
          </a:prstGeom>
          <a:noFill/>
        </p:spPr>
        <p:txBody>
          <a:bodyPr wrap="square" rtlCol="0">
            <a:spAutoFit/>
          </a:bodyPr>
          <a:lstStyle/>
          <a:p>
            <a:pPr marL="742950" indent="-742950">
              <a:buAutoNum type="arabicPeriod"/>
            </a:pPr>
            <a:r>
              <a:rPr lang="en-US" sz="3600" dirty="0"/>
              <a:t>You </a:t>
            </a:r>
            <a:r>
              <a:rPr lang="en-US" sz="3600" b="1" dirty="0"/>
              <a:t>can’t</a:t>
            </a:r>
            <a:r>
              <a:rPr lang="en-US" sz="3600" dirty="0"/>
              <a:t> fail this course unless you </a:t>
            </a:r>
            <a:r>
              <a:rPr lang="en-US" sz="3600" b="1" dirty="0"/>
              <a:t>don’t</a:t>
            </a:r>
            <a:r>
              <a:rPr lang="en-US" sz="3600" dirty="0"/>
              <a:t> schedule your team to meet ahead of time</a:t>
            </a:r>
          </a:p>
          <a:p>
            <a:pPr marL="742950" indent="-742950">
              <a:buAutoNum type="arabicPeriod"/>
            </a:pPr>
            <a:r>
              <a:rPr lang="en-US" sz="3600" dirty="0"/>
              <a:t>You don’t need to be so focused on deadlines + getting it right </a:t>
            </a:r>
          </a:p>
          <a:p>
            <a:pPr marL="742950" indent="-742950">
              <a:buAutoNum type="arabicPeriod"/>
            </a:pPr>
            <a:r>
              <a:rPr lang="en-US" sz="3600" dirty="0"/>
              <a:t>Expect a lot of communication and don’t let it stress you out</a:t>
            </a:r>
          </a:p>
          <a:p>
            <a:pPr marL="742950" indent="-742950">
              <a:buAutoNum type="arabicPeriod"/>
            </a:pPr>
            <a:r>
              <a:rPr lang="en-US" sz="3600" dirty="0"/>
              <a:t>Coaches are your friends and can help</a:t>
            </a:r>
          </a:p>
          <a:p>
            <a:pPr marL="742950" indent="-742950">
              <a:buAutoNum type="arabicPeriod"/>
            </a:pPr>
            <a:endParaRPr lang="en-US" sz="3600" dirty="0"/>
          </a:p>
        </p:txBody>
      </p:sp>
      <p:sp>
        <p:nvSpPr>
          <p:cNvPr id="5" name="TextBox 4">
            <a:extLst>
              <a:ext uri="{FF2B5EF4-FFF2-40B4-BE49-F238E27FC236}">
                <a16:creationId xmlns:a16="http://schemas.microsoft.com/office/drawing/2014/main" xmlns="" id="{6F6C5FC6-F897-004F-B528-B279B3CEB213}"/>
              </a:ext>
            </a:extLst>
          </p:cNvPr>
          <p:cNvSpPr txBox="1"/>
          <p:nvPr/>
        </p:nvSpPr>
        <p:spPr>
          <a:xfrm>
            <a:off x="1765676" y="396240"/>
            <a:ext cx="8600688" cy="769441"/>
          </a:xfrm>
          <a:prstGeom prst="rect">
            <a:avLst/>
          </a:prstGeom>
          <a:noFill/>
        </p:spPr>
        <p:txBody>
          <a:bodyPr wrap="none" rtlCol="0">
            <a:spAutoFit/>
          </a:bodyPr>
          <a:lstStyle/>
          <a:p>
            <a:r>
              <a:rPr lang="en-US" sz="4400" dirty="0">
                <a:solidFill>
                  <a:srgbClr val="0070C0"/>
                </a:solidFill>
              </a:rPr>
              <a:t>LESSONS LEARNED FROM OUR PILOT</a:t>
            </a:r>
          </a:p>
        </p:txBody>
      </p:sp>
    </p:spTree>
    <p:extLst>
      <p:ext uri="{BB962C8B-B14F-4D97-AF65-F5344CB8AC3E}">
        <p14:creationId xmlns:p14="http://schemas.microsoft.com/office/powerpoint/2010/main" val="821831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152400" y="-231008"/>
            <a:ext cx="10972800" cy="1143200"/>
          </a:xfrm>
          <a:prstGeom prst="rect">
            <a:avLst/>
          </a:prstGeom>
        </p:spPr>
        <p:txBody>
          <a:bodyPr lIns="121897" tIns="121897" rIns="121897" bIns="121897" anchor="b" anchorCtr="0">
            <a:noAutofit/>
          </a:bodyPr>
          <a:lstStyle/>
          <a:p>
            <a:r>
              <a:rPr lang="en-US" dirty="0"/>
              <a:t>First step: b</a:t>
            </a:r>
            <a:r>
              <a:rPr lang="en" dirty="0"/>
              <a:t>uild your design team </a:t>
            </a:r>
          </a:p>
        </p:txBody>
      </p:sp>
      <p:sp>
        <p:nvSpPr>
          <p:cNvPr id="584" name="Shape 584"/>
          <p:cNvSpPr txBox="1">
            <a:spLocks noGrp="1"/>
          </p:cNvSpPr>
          <p:nvPr>
            <p:ph type="body" idx="1"/>
          </p:nvPr>
        </p:nvSpPr>
        <p:spPr>
          <a:xfrm>
            <a:off x="806231" y="773647"/>
            <a:ext cx="10208000" cy="4967600"/>
          </a:xfrm>
          <a:prstGeom prst="rect">
            <a:avLst/>
          </a:prstGeom>
        </p:spPr>
        <p:txBody>
          <a:bodyPr lIns="121897" tIns="121897" rIns="121897" bIns="121897" anchor="t" anchorCtr="0">
            <a:noAutofit/>
          </a:bodyPr>
          <a:lstStyle/>
          <a:p>
            <a:pPr marL="609585" indent="-482588">
              <a:lnSpc>
                <a:spcPct val="90000"/>
              </a:lnSpc>
              <a:spcAft>
                <a:spcPts val="0"/>
              </a:spcAft>
              <a:buClr>
                <a:srgbClr val="262626"/>
              </a:buClr>
            </a:pPr>
            <a:r>
              <a:rPr lang="en" sz="2800" b="1" dirty="0"/>
              <a:t>Identify a Team Leader</a:t>
            </a:r>
          </a:p>
          <a:p>
            <a:pPr marL="929625" lvl="1" indent="-482588">
              <a:lnSpc>
                <a:spcPct val="90000"/>
              </a:lnSpc>
              <a:spcAft>
                <a:spcPts val="0"/>
              </a:spcAft>
              <a:buClr>
                <a:srgbClr val="262626"/>
              </a:buClr>
            </a:pPr>
            <a:r>
              <a:rPr lang="en" dirty="0"/>
              <a:t>This is a critical and active role. Must participate in the Team’s work.</a:t>
            </a:r>
          </a:p>
          <a:p>
            <a:pPr marL="609585" indent="-482588">
              <a:lnSpc>
                <a:spcPct val="90000"/>
              </a:lnSpc>
              <a:spcAft>
                <a:spcPts val="0"/>
              </a:spcAft>
              <a:buClr>
                <a:srgbClr val="262626"/>
              </a:buClr>
            </a:pPr>
            <a:endParaRPr lang="en" sz="2800" b="1" dirty="0"/>
          </a:p>
          <a:p>
            <a:pPr marL="609585" indent="-482588">
              <a:lnSpc>
                <a:spcPct val="90000"/>
              </a:lnSpc>
              <a:spcAft>
                <a:spcPts val="0"/>
              </a:spcAft>
              <a:buClr>
                <a:srgbClr val="262626"/>
              </a:buClr>
            </a:pPr>
            <a:r>
              <a:rPr lang="en" sz="2800" b="1" dirty="0"/>
              <a:t>Engage a diverse group with 5-8 members. </a:t>
            </a:r>
          </a:p>
          <a:p>
            <a:pPr marL="1219170" lvl="1" indent="-457189">
              <a:lnSpc>
                <a:spcPct val="90000"/>
              </a:lnSpc>
              <a:spcAft>
                <a:spcPts val="0"/>
              </a:spcAft>
              <a:buClr>
                <a:srgbClr val="262626"/>
              </a:buClr>
              <a:buSzPct val="100000"/>
            </a:pPr>
            <a:r>
              <a:rPr lang="en" dirty="0"/>
              <a:t>If the Team is too small you may lose the benefits of a multidisciplinary team, but too large and it may be difficult to coordinate schedules and make decisions. </a:t>
            </a:r>
          </a:p>
          <a:p>
            <a:pPr marL="1219170" lvl="1" indent="-457189">
              <a:lnSpc>
                <a:spcPct val="90000"/>
              </a:lnSpc>
              <a:spcAft>
                <a:spcPts val="0"/>
              </a:spcAft>
              <a:buClr>
                <a:srgbClr val="262626"/>
              </a:buClr>
              <a:buSzPct val="100000"/>
            </a:pPr>
            <a:r>
              <a:rPr lang="en" dirty="0"/>
              <a:t>Select people from different backgrounds or have different skill sets. You'll have a better chance of coming up with unexpected, innovative solutions.</a:t>
            </a:r>
          </a:p>
          <a:p>
            <a:pPr marL="761981" lvl="1" indent="0">
              <a:lnSpc>
                <a:spcPct val="90000"/>
              </a:lnSpc>
              <a:spcAft>
                <a:spcPts val="0"/>
              </a:spcAft>
              <a:buClr>
                <a:srgbClr val="262626"/>
              </a:buClr>
              <a:buSzPct val="100000"/>
              <a:buNone/>
            </a:pPr>
            <a:endParaRPr lang="en" dirty="0"/>
          </a:p>
          <a:p>
            <a:pPr marL="609585" indent="-482588">
              <a:lnSpc>
                <a:spcPct val="90000"/>
              </a:lnSpc>
              <a:spcAft>
                <a:spcPts val="0"/>
              </a:spcAft>
              <a:buClr>
                <a:srgbClr val="262626"/>
              </a:buClr>
            </a:pPr>
            <a:r>
              <a:rPr lang="en" sz="2800" b="1" dirty="0"/>
              <a:t>Might want to Include partners from</a:t>
            </a:r>
          </a:p>
          <a:p>
            <a:pPr marL="1219170" lvl="1" indent="-457189">
              <a:lnSpc>
                <a:spcPct val="90000"/>
              </a:lnSpc>
              <a:spcAft>
                <a:spcPts val="0"/>
              </a:spcAft>
              <a:buClr>
                <a:srgbClr val="262626"/>
              </a:buClr>
              <a:buSzPct val="100000"/>
            </a:pPr>
            <a:r>
              <a:rPr lang="en" dirty="0"/>
              <a:t>K-12, Adult Ed and Community Colleges</a:t>
            </a:r>
          </a:p>
          <a:p>
            <a:pPr marL="1219170" lvl="1" indent="-457189">
              <a:lnSpc>
                <a:spcPct val="90000"/>
              </a:lnSpc>
              <a:spcAft>
                <a:spcPts val="0"/>
              </a:spcAft>
              <a:buClr>
                <a:srgbClr val="262626"/>
              </a:buClr>
              <a:buSzPct val="100000"/>
            </a:pPr>
            <a:r>
              <a:rPr lang="en" dirty="0"/>
              <a:t>Stakeholders that “touch the customer”</a:t>
            </a:r>
          </a:p>
          <a:p>
            <a:pPr marL="1219170" lvl="1" indent="-457189">
              <a:lnSpc>
                <a:spcPct val="90000"/>
              </a:lnSpc>
              <a:spcAft>
                <a:spcPts val="0"/>
              </a:spcAft>
              <a:buClr>
                <a:srgbClr val="262626"/>
              </a:buClr>
              <a:buSzPct val="100000"/>
            </a:pPr>
            <a:r>
              <a:rPr lang="en" dirty="0"/>
              <a:t>Front line staff</a:t>
            </a:r>
          </a:p>
          <a:p>
            <a:pPr marL="1219170" lvl="1" indent="-482588">
              <a:lnSpc>
                <a:spcPct val="90000"/>
              </a:lnSpc>
              <a:spcAft>
                <a:spcPts val="0"/>
              </a:spcAft>
              <a:buClr>
                <a:srgbClr val="262626"/>
              </a:buClr>
              <a:buSzPct val="116666"/>
            </a:pPr>
            <a:r>
              <a:rPr lang="en" dirty="0"/>
              <a:t>Customers  </a:t>
            </a:r>
            <a:r>
              <a:rPr lang="en" sz="2800" dirty="0"/>
              <a:t>  </a:t>
            </a:r>
          </a:p>
          <a:p>
            <a:pPr marL="304792" indent="-304792">
              <a:lnSpc>
                <a:spcPct val="90000"/>
              </a:lnSpc>
              <a:spcBef>
                <a:spcPts val="1333"/>
              </a:spcBef>
              <a:spcAft>
                <a:spcPts val="0"/>
              </a:spcAft>
              <a:buClr>
                <a:schemeClr val="lt1"/>
              </a:buClr>
              <a:buSzPct val="200000"/>
              <a:buNone/>
            </a:pPr>
            <a:endParaRPr sz="1600" b="1" dirty="0"/>
          </a:p>
          <a:p>
            <a:pPr marL="304792" indent="-304792">
              <a:lnSpc>
                <a:spcPct val="90000"/>
              </a:lnSpc>
              <a:spcBef>
                <a:spcPts val="1333"/>
              </a:spcBef>
              <a:spcAft>
                <a:spcPts val="0"/>
              </a:spcAft>
              <a:buClr>
                <a:schemeClr val="lt1"/>
              </a:buClr>
              <a:buSzPct val="200000"/>
              <a:buNone/>
            </a:pPr>
            <a:endParaRPr sz="1600" b="1" dirty="0"/>
          </a:p>
          <a:p>
            <a:pPr>
              <a:buNone/>
            </a:pPr>
            <a:endParaRPr sz="1600" dirty="0"/>
          </a:p>
        </p:txBody>
      </p:sp>
    </p:spTree>
    <p:extLst>
      <p:ext uri="{BB962C8B-B14F-4D97-AF65-F5344CB8AC3E}">
        <p14:creationId xmlns:p14="http://schemas.microsoft.com/office/powerpoint/2010/main" val="3765946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Shape 589"/>
          <p:cNvSpPr txBox="1">
            <a:spLocks noGrp="1"/>
          </p:cNvSpPr>
          <p:nvPr>
            <p:ph type="title"/>
          </p:nvPr>
        </p:nvSpPr>
        <p:spPr>
          <a:xfrm>
            <a:off x="340658" y="68827"/>
            <a:ext cx="10972800" cy="1143200"/>
          </a:xfrm>
          <a:prstGeom prst="rect">
            <a:avLst/>
          </a:prstGeom>
        </p:spPr>
        <p:txBody>
          <a:bodyPr lIns="121897" tIns="121897" rIns="121897" bIns="121897" anchor="b" anchorCtr="0">
            <a:noAutofit/>
          </a:bodyPr>
          <a:lstStyle/>
          <a:p>
            <a:r>
              <a:rPr lang="en-US" dirty="0"/>
              <a:t>Second step: </a:t>
            </a:r>
            <a:r>
              <a:rPr lang="en-US" dirty="0">
                <a:solidFill>
                  <a:srgbClr val="FF0000"/>
                </a:solidFill>
              </a:rPr>
              <a:t>p</a:t>
            </a:r>
            <a:r>
              <a:rPr lang="en" dirty="0">
                <a:solidFill>
                  <a:srgbClr val="FF0000"/>
                </a:solidFill>
              </a:rPr>
              <a:t>ick </a:t>
            </a:r>
            <a:r>
              <a:rPr lang="en-US" dirty="0">
                <a:solidFill>
                  <a:srgbClr val="FF0000"/>
                </a:solidFill>
              </a:rPr>
              <a:t>a </a:t>
            </a:r>
            <a:r>
              <a:rPr lang="en" dirty="0">
                <a:solidFill>
                  <a:srgbClr val="FF0000"/>
                </a:solidFill>
              </a:rPr>
              <a:t>challenge</a:t>
            </a:r>
          </a:p>
        </p:txBody>
      </p:sp>
      <p:sp>
        <p:nvSpPr>
          <p:cNvPr id="590" name="Shape 590"/>
          <p:cNvSpPr txBox="1">
            <a:spLocks noGrp="1"/>
          </p:cNvSpPr>
          <p:nvPr>
            <p:ph type="body" idx="1"/>
          </p:nvPr>
        </p:nvSpPr>
        <p:spPr>
          <a:xfrm>
            <a:off x="830000" y="1212027"/>
            <a:ext cx="11082958" cy="4931196"/>
          </a:xfrm>
          <a:prstGeom prst="rect">
            <a:avLst/>
          </a:prstGeom>
        </p:spPr>
        <p:txBody>
          <a:bodyPr lIns="121897" tIns="121897" rIns="121897" bIns="121897" anchor="t" anchorCtr="0">
            <a:noAutofit/>
          </a:bodyPr>
          <a:lstStyle/>
          <a:p>
            <a:pPr marL="723896" indent="-571500">
              <a:buFont typeface="Wingdings" pitchFamily="2" charset="2"/>
              <a:buChar char="ü"/>
            </a:pPr>
            <a:r>
              <a:rPr lang="en" sz="4000" dirty="0"/>
              <a:t>How might we increase access to and retention of students in Adult Education?</a:t>
            </a:r>
            <a:endParaRPr lang="en" sz="4000" b="1" dirty="0">
              <a:solidFill>
                <a:srgbClr val="FF0000"/>
              </a:solidFill>
            </a:endParaRPr>
          </a:p>
          <a:p>
            <a:pPr>
              <a:buFont typeface="Wingdings" pitchFamily="2" charset="2"/>
              <a:buChar char="ü"/>
            </a:pPr>
            <a:r>
              <a:rPr lang="en" sz="4000" dirty="0"/>
              <a:t>   How might we help more students transition 	into post-secondary education?</a:t>
            </a:r>
          </a:p>
          <a:p>
            <a:pPr>
              <a:buFont typeface="Wingdings" pitchFamily="2" charset="2"/>
              <a:buChar char="ü"/>
            </a:pPr>
            <a:r>
              <a:rPr lang="en" sz="4000" dirty="0">
                <a:solidFill>
                  <a:schemeClr val="dk1"/>
                </a:solidFill>
              </a:rPr>
              <a:t>   How might we collectively strengthen career          pipelines into higher wage employment?</a:t>
            </a:r>
          </a:p>
        </p:txBody>
      </p:sp>
    </p:spTree>
    <p:extLst>
      <p:ext uri="{BB962C8B-B14F-4D97-AF65-F5344CB8AC3E}">
        <p14:creationId xmlns:p14="http://schemas.microsoft.com/office/powerpoint/2010/main" val="447577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89D127C3-E879-A34A-B306-BD570E5F4DA6}"/>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xmlns="" id="{734EC7ED-AD21-0E4D-8BD2-25D87893E73F}"/>
              </a:ext>
            </a:extLst>
          </p:cNvPr>
          <p:cNvSpPr>
            <a:spLocks noGrp="1"/>
          </p:cNvSpPr>
          <p:nvPr>
            <p:ph type="sldNum" sz="quarter" idx="12"/>
          </p:nvPr>
        </p:nvSpPr>
        <p:spPr/>
        <p:txBody>
          <a:bodyPr/>
          <a:lstStyle/>
          <a:p>
            <a:fld id="{7C5927B7-2F74-2248-B110-E53750356925}" type="slidenum">
              <a:rPr lang="en-US" smtClean="0"/>
              <a:t>44</a:t>
            </a:fld>
            <a:endParaRPr lang="en-US"/>
          </a:p>
        </p:txBody>
      </p:sp>
      <p:sp>
        <p:nvSpPr>
          <p:cNvPr id="4" name="TextBox 3">
            <a:extLst>
              <a:ext uri="{FF2B5EF4-FFF2-40B4-BE49-F238E27FC236}">
                <a16:creationId xmlns:a16="http://schemas.microsoft.com/office/drawing/2014/main" xmlns="" id="{6046F207-5721-DE4D-B0D5-B68C97081072}"/>
              </a:ext>
            </a:extLst>
          </p:cNvPr>
          <p:cNvSpPr txBox="1"/>
          <p:nvPr/>
        </p:nvSpPr>
        <p:spPr>
          <a:xfrm>
            <a:off x="457200" y="699072"/>
            <a:ext cx="8670758" cy="2554545"/>
          </a:xfrm>
          <a:prstGeom prst="rect">
            <a:avLst/>
          </a:prstGeom>
          <a:noFill/>
        </p:spPr>
        <p:txBody>
          <a:bodyPr wrap="square" rtlCol="0">
            <a:spAutoFit/>
          </a:bodyPr>
          <a:lstStyle/>
          <a:p>
            <a:r>
              <a:rPr lang="en-US" sz="4000" dirty="0"/>
              <a:t>You </a:t>
            </a:r>
            <a:r>
              <a:rPr lang="en-US" sz="4000" b="1" dirty="0"/>
              <a:t>will</a:t>
            </a:r>
            <a:r>
              <a:rPr lang="en-US" sz="4000" dirty="0"/>
              <a:t> refine your Challenge question during the process. </a:t>
            </a:r>
          </a:p>
          <a:p>
            <a:endParaRPr lang="en-US" sz="4000" dirty="0"/>
          </a:p>
          <a:p>
            <a:r>
              <a:rPr lang="en-US" sz="4000" dirty="0"/>
              <a:t>This is a good thing.</a:t>
            </a:r>
          </a:p>
        </p:txBody>
      </p:sp>
      <p:pic>
        <p:nvPicPr>
          <p:cNvPr id="5" name="Picture 4">
            <a:extLst>
              <a:ext uri="{FF2B5EF4-FFF2-40B4-BE49-F238E27FC236}">
                <a16:creationId xmlns:a16="http://schemas.microsoft.com/office/drawing/2014/main" xmlns="" id="{EC86FE74-AE65-8A4B-912B-E1D61C04B198}"/>
              </a:ext>
            </a:extLst>
          </p:cNvPr>
          <p:cNvPicPr>
            <a:picLocks noChangeAspect="1"/>
          </p:cNvPicPr>
          <p:nvPr/>
        </p:nvPicPr>
        <p:blipFill>
          <a:blip r:embed="rId2"/>
          <a:stretch>
            <a:fillRect/>
          </a:stretch>
        </p:blipFill>
        <p:spPr>
          <a:xfrm>
            <a:off x="5120117" y="1976344"/>
            <a:ext cx="6285820" cy="4069955"/>
          </a:xfrm>
          <a:prstGeom prst="rect">
            <a:avLst/>
          </a:prstGeom>
        </p:spPr>
      </p:pic>
    </p:spTree>
    <p:extLst>
      <p:ext uri="{BB962C8B-B14F-4D97-AF65-F5344CB8AC3E}">
        <p14:creationId xmlns:p14="http://schemas.microsoft.com/office/powerpoint/2010/main" val="1306884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609600" y="-161736"/>
            <a:ext cx="10972800" cy="1143200"/>
          </a:xfrm>
          <a:prstGeom prst="rect">
            <a:avLst/>
          </a:prstGeom>
        </p:spPr>
        <p:txBody>
          <a:bodyPr lIns="121897" tIns="121897" rIns="121897" bIns="121897" anchor="b" anchorCtr="0">
            <a:noAutofit/>
          </a:bodyPr>
          <a:lstStyle/>
          <a:p>
            <a:r>
              <a:rPr lang="en-US" dirty="0"/>
              <a:t>Step three: </a:t>
            </a:r>
            <a:r>
              <a:rPr lang="en" dirty="0"/>
              <a:t>register</a:t>
            </a:r>
            <a:r>
              <a:rPr lang="en-US" dirty="0"/>
              <a:t> for the course</a:t>
            </a:r>
            <a:endParaRPr lang="en" dirty="0"/>
          </a:p>
        </p:txBody>
      </p:sp>
      <p:sp>
        <p:nvSpPr>
          <p:cNvPr id="633" name="Shape 633"/>
          <p:cNvSpPr txBox="1">
            <a:spLocks noGrp="1"/>
          </p:cNvSpPr>
          <p:nvPr>
            <p:ph type="body" idx="1"/>
          </p:nvPr>
        </p:nvSpPr>
        <p:spPr>
          <a:xfrm>
            <a:off x="426720" y="981464"/>
            <a:ext cx="10925680" cy="4661624"/>
          </a:xfrm>
          <a:prstGeom prst="rect">
            <a:avLst/>
          </a:prstGeom>
        </p:spPr>
        <p:txBody>
          <a:bodyPr lIns="121897" tIns="121897" rIns="121897" bIns="121897" anchor="t" anchorCtr="0">
            <a:noAutofit/>
          </a:bodyPr>
          <a:lstStyle/>
          <a:p>
            <a:pPr marL="609585" indent="-507987"/>
            <a:r>
              <a:rPr lang="en" sz="3200" dirty="0"/>
              <a:t>Pick a Team Leader. Team Leaders email Jimi Gilroy as soon as you have your Team selected. </a:t>
            </a:r>
            <a:r>
              <a:rPr lang="en" sz="3200" dirty="0">
                <a:hlinkClick r:id="rId3"/>
              </a:rPr>
              <a:t>jgilroy@wested.org</a:t>
            </a:r>
            <a:r>
              <a:rPr lang="en" sz="3200" dirty="0"/>
              <a:t>. You’ll receive an email confirming receipt.</a:t>
            </a:r>
          </a:p>
          <a:p>
            <a:pPr marL="609585" indent="-507987"/>
            <a:r>
              <a:rPr lang="en" sz="3200" dirty="0"/>
              <a:t>Once we submit your Team registration, you will start to hear directly from +acumen.</a:t>
            </a:r>
          </a:p>
          <a:p>
            <a:pPr marL="609585" indent="-507987"/>
            <a:r>
              <a:rPr lang="en" sz="3200" dirty="0"/>
              <a:t>Y</a:t>
            </a:r>
            <a:r>
              <a:rPr lang="en-US" sz="3200" dirty="0"/>
              <a:t>o</a:t>
            </a:r>
            <a:r>
              <a:rPr lang="en" sz="3200" dirty="0"/>
              <a:t>u will participate in a Kick Off Webinar on August 30</a:t>
            </a:r>
            <a:r>
              <a:rPr lang="en" sz="3200" baseline="30000" dirty="0"/>
              <a:t>th</a:t>
            </a:r>
            <a:r>
              <a:rPr lang="en" sz="3200" dirty="0"/>
              <a:t> </a:t>
            </a:r>
          </a:p>
          <a:p>
            <a:pPr marL="609585" indent="-507987"/>
            <a:r>
              <a:rPr lang="en" sz="3200" dirty="0"/>
              <a:t>Check AEBG website for updates</a:t>
            </a:r>
          </a:p>
          <a:p>
            <a:pPr marL="609585" indent="-507987"/>
            <a:endParaRPr lang="en" sz="3200" dirty="0"/>
          </a:p>
        </p:txBody>
      </p:sp>
    </p:spTree>
    <p:extLst>
      <p:ext uri="{BB962C8B-B14F-4D97-AF65-F5344CB8AC3E}">
        <p14:creationId xmlns:p14="http://schemas.microsoft.com/office/powerpoint/2010/main" val="3285979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Shape 601"/>
          <p:cNvSpPr txBox="1">
            <a:spLocks noGrp="1"/>
          </p:cNvSpPr>
          <p:nvPr>
            <p:ph type="title"/>
          </p:nvPr>
        </p:nvSpPr>
        <p:spPr>
          <a:xfrm>
            <a:off x="609600" y="212337"/>
            <a:ext cx="10972800" cy="1143200"/>
          </a:xfrm>
          <a:prstGeom prst="rect">
            <a:avLst/>
          </a:prstGeom>
        </p:spPr>
        <p:txBody>
          <a:bodyPr lIns="121897" tIns="121897" rIns="121897" bIns="121897" anchor="b" anchorCtr="0">
            <a:noAutofit/>
          </a:bodyPr>
          <a:lstStyle/>
          <a:p>
            <a:pPr lvl="0"/>
            <a:r>
              <a:rPr lang="en-US" dirty="0">
                <a:solidFill>
                  <a:srgbClr val="0093BB"/>
                </a:solidFill>
              </a:rPr>
              <a:t>Coaching support and peer-sharing</a:t>
            </a:r>
            <a:endParaRPr lang="en" dirty="0"/>
          </a:p>
        </p:txBody>
      </p:sp>
      <p:sp>
        <p:nvSpPr>
          <p:cNvPr id="602" name="Shape 602"/>
          <p:cNvSpPr txBox="1">
            <a:spLocks noGrp="1"/>
          </p:cNvSpPr>
          <p:nvPr>
            <p:ph type="body" idx="1"/>
          </p:nvPr>
        </p:nvSpPr>
        <p:spPr>
          <a:xfrm>
            <a:off x="793533" y="1324899"/>
            <a:ext cx="10208000" cy="4967600"/>
          </a:xfrm>
          <a:prstGeom prst="rect">
            <a:avLst/>
          </a:prstGeom>
        </p:spPr>
        <p:txBody>
          <a:bodyPr lIns="121897" tIns="121897" rIns="121897" bIns="121897" anchor="t" anchorCtr="0">
            <a:noAutofit/>
          </a:bodyPr>
          <a:lstStyle/>
          <a:p>
            <a:pPr marL="609585" indent="-474121">
              <a:spcAft>
                <a:spcPts val="0"/>
              </a:spcAft>
              <a:buClr>
                <a:srgbClr val="000000"/>
              </a:buClr>
              <a:buFont typeface="Arial"/>
              <a:buChar char="•"/>
            </a:pPr>
            <a:r>
              <a:rPr lang="en" sz="3200" dirty="0"/>
              <a:t>Weekly communication with coaches to help answer questions or brainstorm: </a:t>
            </a:r>
          </a:p>
          <a:p>
            <a:pPr marL="1219170" lvl="1" indent="-457189">
              <a:spcAft>
                <a:spcPts val="0"/>
              </a:spcAft>
              <a:buClr>
                <a:srgbClr val="000000"/>
              </a:buClr>
              <a:buFont typeface="Arial"/>
              <a:buChar char="•"/>
            </a:pPr>
            <a:r>
              <a:rPr lang="en" sz="2700" dirty="0"/>
              <a:t>Tips on how to facilitate meetings with your team</a:t>
            </a:r>
          </a:p>
          <a:p>
            <a:pPr marL="1219170" lvl="1" indent="-457189">
              <a:spcAft>
                <a:spcPts val="0"/>
              </a:spcAft>
              <a:buClr>
                <a:srgbClr val="000000"/>
              </a:buClr>
              <a:buFont typeface="Arial"/>
              <a:buChar char="•"/>
            </a:pPr>
            <a:r>
              <a:rPr lang="en" sz="2700" dirty="0"/>
              <a:t>Help communicating to your partner agencies/administration</a:t>
            </a:r>
          </a:p>
          <a:p>
            <a:pPr marL="1219170" lvl="1" indent="-457189">
              <a:spcAft>
                <a:spcPts val="0"/>
              </a:spcAft>
              <a:buClr>
                <a:srgbClr val="000000"/>
              </a:buClr>
              <a:buFont typeface="Arial"/>
              <a:buChar char="•"/>
            </a:pPr>
            <a:r>
              <a:rPr lang="en" sz="2700" dirty="0"/>
              <a:t>Sharing of best practices &amp; innovative tools others have used</a:t>
            </a:r>
          </a:p>
          <a:p>
            <a:pPr marL="1219170" lvl="1" indent="-457189">
              <a:spcAft>
                <a:spcPts val="0"/>
              </a:spcAft>
              <a:buClr>
                <a:srgbClr val="000000"/>
              </a:buClr>
              <a:buFont typeface="Arial"/>
              <a:buChar char="•"/>
            </a:pPr>
            <a:r>
              <a:rPr lang="en" sz="2700" dirty="0"/>
              <a:t>Communicate any issues your team has with course assignments</a:t>
            </a:r>
          </a:p>
          <a:p>
            <a:pPr marL="609585" indent="-474121">
              <a:spcAft>
                <a:spcPts val="0"/>
              </a:spcAft>
              <a:buClr>
                <a:srgbClr val="000000"/>
              </a:buClr>
              <a:buFont typeface="Arial"/>
              <a:buChar char="•"/>
            </a:pPr>
            <a:r>
              <a:rPr lang="en" sz="3200" dirty="0"/>
              <a:t>Possible video calls with </a:t>
            </a:r>
            <a:r>
              <a:rPr lang="en-US" sz="3200" dirty="0"/>
              <a:t>+Acumen </a:t>
            </a:r>
            <a:r>
              <a:rPr lang="en" sz="3200" dirty="0"/>
              <a:t>for peer-sharing </a:t>
            </a:r>
          </a:p>
          <a:p>
            <a:pPr>
              <a:buNone/>
            </a:pPr>
            <a:endParaRPr sz="3200" i="1" dirty="0"/>
          </a:p>
        </p:txBody>
      </p:sp>
    </p:spTree>
    <p:extLst>
      <p:ext uri="{BB962C8B-B14F-4D97-AF65-F5344CB8AC3E}">
        <p14:creationId xmlns:p14="http://schemas.microsoft.com/office/powerpoint/2010/main" val="2053416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txBox="1">
            <a:spLocks noGrp="1"/>
          </p:cNvSpPr>
          <p:nvPr>
            <p:ph type="title"/>
          </p:nvPr>
        </p:nvSpPr>
        <p:spPr>
          <a:xfrm>
            <a:off x="609600" y="212337"/>
            <a:ext cx="10972800" cy="1143200"/>
          </a:xfrm>
          <a:prstGeom prst="rect">
            <a:avLst/>
          </a:prstGeom>
        </p:spPr>
        <p:txBody>
          <a:bodyPr lIns="121897" tIns="121897" rIns="121897" bIns="121897" anchor="b" anchorCtr="0">
            <a:noAutofit/>
          </a:bodyPr>
          <a:lstStyle/>
          <a:p>
            <a:r>
              <a:rPr lang="en" dirty="0"/>
              <a:t>Suggested </a:t>
            </a:r>
            <a:r>
              <a:rPr lang="en-US" dirty="0"/>
              <a:t>s</a:t>
            </a:r>
            <a:r>
              <a:rPr lang="en" dirty="0"/>
              <a:t>upplies</a:t>
            </a:r>
          </a:p>
        </p:txBody>
      </p:sp>
      <p:sp>
        <p:nvSpPr>
          <p:cNvPr id="608" name="Shape 608"/>
          <p:cNvSpPr txBox="1">
            <a:spLocks noGrp="1"/>
          </p:cNvSpPr>
          <p:nvPr>
            <p:ph type="body" idx="1"/>
          </p:nvPr>
        </p:nvSpPr>
        <p:spPr>
          <a:xfrm>
            <a:off x="929000" y="1599000"/>
            <a:ext cx="6183000" cy="4376797"/>
          </a:xfrm>
          <a:prstGeom prst="rect">
            <a:avLst/>
          </a:prstGeom>
        </p:spPr>
        <p:txBody>
          <a:bodyPr lIns="121897" tIns="121897" rIns="121897" bIns="121897" anchor="t" anchorCtr="0">
            <a:noAutofit/>
          </a:bodyPr>
          <a:lstStyle/>
          <a:p>
            <a:pPr marL="609585" indent="-474121">
              <a:lnSpc>
                <a:spcPct val="115000"/>
              </a:lnSpc>
              <a:spcAft>
                <a:spcPts val="0"/>
              </a:spcAft>
              <a:buClr>
                <a:schemeClr val="dk1"/>
              </a:buClr>
              <a:buFont typeface="Arial"/>
              <a:buChar char="●"/>
            </a:pPr>
            <a:r>
              <a:rPr lang="en" sz="3200" dirty="0">
                <a:solidFill>
                  <a:schemeClr val="dk1"/>
                </a:solidFill>
              </a:rPr>
              <a:t>Post-it notes</a:t>
            </a:r>
          </a:p>
          <a:p>
            <a:pPr marL="609585" indent="-474121">
              <a:lnSpc>
                <a:spcPct val="115000"/>
              </a:lnSpc>
              <a:spcAft>
                <a:spcPts val="0"/>
              </a:spcAft>
              <a:buClr>
                <a:schemeClr val="dk1"/>
              </a:buClr>
              <a:buFont typeface="Arial"/>
              <a:buChar char="●"/>
            </a:pPr>
            <a:r>
              <a:rPr lang="en" sz="3200" dirty="0">
                <a:solidFill>
                  <a:schemeClr val="dk1"/>
                </a:solidFill>
              </a:rPr>
              <a:t>Pens, pencils, markers, (sharpies!) </a:t>
            </a:r>
          </a:p>
          <a:p>
            <a:pPr marL="609585" indent="-474121">
              <a:lnSpc>
                <a:spcPct val="115000"/>
              </a:lnSpc>
              <a:spcAft>
                <a:spcPts val="0"/>
              </a:spcAft>
              <a:buClr>
                <a:schemeClr val="dk1"/>
              </a:buClr>
              <a:buFont typeface="Arial"/>
              <a:buChar char="●"/>
            </a:pPr>
            <a:r>
              <a:rPr lang="en" sz="3200" dirty="0">
                <a:solidFill>
                  <a:schemeClr val="dk1"/>
                </a:solidFill>
              </a:rPr>
              <a:t>Paper, Flip chart pads</a:t>
            </a:r>
            <a:endParaRPr lang="en-US" sz="3200" dirty="0">
              <a:solidFill>
                <a:schemeClr val="dk1"/>
              </a:solidFill>
            </a:endParaRPr>
          </a:p>
          <a:p>
            <a:pPr marL="609585" indent="-474121">
              <a:lnSpc>
                <a:spcPct val="115000"/>
              </a:lnSpc>
              <a:spcAft>
                <a:spcPts val="0"/>
              </a:spcAft>
              <a:buClr>
                <a:schemeClr val="dk1"/>
              </a:buClr>
              <a:buFont typeface="Arial"/>
              <a:buChar char="●"/>
            </a:pPr>
            <a:r>
              <a:rPr lang="en" sz="3200" dirty="0">
                <a:solidFill>
                  <a:schemeClr val="dk1"/>
                </a:solidFill>
              </a:rPr>
              <a:t>Prototyping supplies</a:t>
            </a:r>
          </a:p>
          <a:p>
            <a:pPr marL="609585" indent="-474121">
              <a:lnSpc>
                <a:spcPct val="115000"/>
              </a:lnSpc>
              <a:spcAft>
                <a:spcPts val="0"/>
              </a:spcAft>
              <a:buClr>
                <a:schemeClr val="dk1"/>
              </a:buClr>
              <a:buFont typeface="Arial"/>
              <a:buChar char="●"/>
            </a:pPr>
            <a:r>
              <a:rPr lang="en" sz="3200" dirty="0">
                <a:solidFill>
                  <a:schemeClr val="dk1"/>
                </a:solidFill>
              </a:rPr>
              <a:t>Mobile phones or a camera to document your work </a:t>
            </a:r>
          </a:p>
          <a:p>
            <a:pPr>
              <a:spcAft>
                <a:spcPts val="0"/>
              </a:spcAft>
              <a:buNone/>
            </a:pPr>
            <a:endParaRPr sz="3200" dirty="0"/>
          </a:p>
        </p:txBody>
      </p:sp>
      <p:pic>
        <p:nvPicPr>
          <p:cNvPr id="609" name="Shape 609"/>
          <p:cNvPicPr preferRelativeResize="0"/>
          <p:nvPr/>
        </p:nvPicPr>
        <p:blipFill>
          <a:blip r:embed="rId3">
            <a:alphaModFix/>
          </a:blip>
          <a:stretch>
            <a:fillRect/>
          </a:stretch>
        </p:blipFill>
        <p:spPr>
          <a:xfrm>
            <a:off x="7326867" y="1677467"/>
            <a:ext cx="4356000" cy="2267132"/>
          </a:xfrm>
          <a:prstGeom prst="rect">
            <a:avLst/>
          </a:prstGeom>
          <a:noFill/>
          <a:ln>
            <a:noFill/>
          </a:ln>
        </p:spPr>
      </p:pic>
      <p:sp>
        <p:nvSpPr>
          <p:cNvPr id="610" name="Shape 610"/>
          <p:cNvSpPr txBox="1"/>
          <p:nvPr/>
        </p:nvSpPr>
        <p:spPr>
          <a:xfrm>
            <a:off x="7428467" y="3934533"/>
            <a:ext cx="4396800" cy="638000"/>
          </a:xfrm>
          <a:prstGeom prst="rect">
            <a:avLst/>
          </a:prstGeom>
          <a:noFill/>
          <a:ln>
            <a:noFill/>
          </a:ln>
        </p:spPr>
        <p:txBody>
          <a:bodyPr lIns="121897" tIns="121897" rIns="121897" bIns="121897" anchor="ctr" anchorCtr="0">
            <a:noAutofit/>
          </a:bodyPr>
          <a:lstStyle/>
          <a:p>
            <a:pPr>
              <a:lnSpc>
                <a:spcPct val="80000"/>
              </a:lnSpc>
              <a:spcBef>
                <a:spcPts val="533"/>
              </a:spcBef>
            </a:pPr>
            <a:r>
              <a:rPr lang="en" i="1">
                <a:solidFill>
                  <a:schemeClr val="dk1"/>
                </a:solidFill>
                <a:latin typeface="Calibri"/>
                <a:ea typeface="Calibri"/>
                <a:cs typeface="Calibri"/>
                <a:sym typeface="Calibri"/>
              </a:rPr>
              <a:t>Prototyping supplies: trains, toy soldiers, hardhats, mickey mouse, cardboard boxes </a:t>
            </a:r>
          </a:p>
        </p:txBody>
      </p:sp>
    </p:spTree>
    <p:extLst>
      <p:ext uri="{BB962C8B-B14F-4D97-AF65-F5344CB8AC3E}">
        <p14:creationId xmlns:p14="http://schemas.microsoft.com/office/powerpoint/2010/main" val="2070329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32CF256-530C-3649-82FF-3C149A972505}"/>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xmlns="" id="{031B51FF-A78E-694A-9569-258A92784D77}"/>
              </a:ext>
            </a:extLst>
          </p:cNvPr>
          <p:cNvSpPr>
            <a:spLocks noGrp="1"/>
          </p:cNvSpPr>
          <p:nvPr>
            <p:ph type="sldNum" sz="quarter" idx="12"/>
          </p:nvPr>
        </p:nvSpPr>
        <p:spPr/>
        <p:txBody>
          <a:bodyPr/>
          <a:lstStyle/>
          <a:p>
            <a:fld id="{7C5927B7-2F74-2248-B110-E53750356925}" type="slidenum">
              <a:rPr lang="en-US" smtClean="0"/>
              <a:t>48</a:t>
            </a:fld>
            <a:endParaRPr lang="en-US"/>
          </a:p>
        </p:txBody>
      </p:sp>
      <p:sp>
        <p:nvSpPr>
          <p:cNvPr id="6" name="Rectangular Callout 5">
            <a:extLst>
              <a:ext uri="{FF2B5EF4-FFF2-40B4-BE49-F238E27FC236}">
                <a16:creationId xmlns:a16="http://schemas.microsoft.com/office/drawing/2014/main" xmlns="" id="{5C6CD075-4593-B343-9961-B7DBCF13FF43}"/>
              </a:ext>
            </a:extLst>
          </p:cNvPr>
          <p:cNvSpPr/>
          <p:nvPr/>
        </p:nvSpPr>
        <p:spPr>
          <a:xfrm>
            <a:off x="363071" y="1141763"/>
            <a:ext cx="11080376" cy="3617259"/>
          </a:xfrm>
          <a:prstGeom prst="wedgeRect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9BBCC8B7-7FB6-9646-8BAE-F496469B936E}"/>
              </a:ext>
            </a:extLst>
          </p:cNvPr>
          <p:cNvSpPr txBox="1"/>
          <p:nvPr/>
        </p:nvSpPr>
        <p:spPr>
          <a:xfrm>
            <a:off x="457200" y="1765453"/>
            <a:ext cx="10892118" cy="3508653"/>
          </a:xfrm>
          <a:prstGeom prst="rect">
            <a:avLst/>
          </a:prstGeom>
          <a:noFill/>
        </p:spPr>
        <p:txBody>
          <a:bodyPr wrap="square" rtlCol="0">
            <a:spAutoFit/>
          </a:bodyPr>
          <a:lstStyle/>
          <a:p>
            <a:r>
              <a:rPr lang="en-US" sz="4400" dirty="0">
                <a:solidFill>
                  <a:schemeClr val="bg1"/>
                </a:solidFill>
              </a:rPr>
              <a:t>“This open and honest communication as well as working together to develop innovative solutions increased the level of partner engagement and team building. “</a:t>
            </a:r>
          </a:p>
          <a:p>
            <a:endParaRPr lang="en-US" sz="2800" dirty="0"/>
          </a:p>
          <a:p>
            <a:endParaRPr lang="en-US" dirty="0"/>
          </a:p>
        </p:txBody>
      </p:sp>
      <p:sp>
        <p:nvSpPr>
          <p:cNvPr id="7" name="TextBox 6">
            <a:extLst>
              <a:ext uri="{FF2B5EF4-FFF2-40B4-BE49-F238E27FC236}">
                <a16:creationId xmlns:a16="http://schemas.microsoft.com/office/drawing/2014/main" xmlns="" id="{765F2486-C9A8-9246-A874-DF1EC5B57CE7}"/>
              </a:ext>
            </a:extLst>
          </p:cNvPr>
          <p:cNvSpPr txBox="1"/>
          <p:nvPr/>
        </p:nvSpPr>
        <p:spPr>
          <a:xfrm>
            <a:off x="2608730" y="5380189"/>
            <a:ext cx="7079630" cy="738664"/>
          </a:xfrm>
          <a:prstGeom prst="rect">
            <a:avLst/>
          </a:prstGeom>
          <a:noFill/>
        </p:spPr>
        <p:txBody>
          <a:bodyPr wrap="none" rtlCol="0">
            <a:spAutoFit/>
          </a:bodyPr>
          <a:lstStyle/>
          <a:p>
            <a:r>
              <a:rPr lang="en-US" sz="2400" dirty="0"/>
              <a:t>Verdugo Integrated Visionary Innovation Design (VIVID)</a:t>
            </a:r>
          </a:p>
          <a:p>
            <a:endParaRPr lang="en-US" dirty="0"/>
          </a:p>
        </p:txBody>
      </p:sp>
    </p:spTree>
    <p:extLst>
      <p:ext uri="{BB962C8B-B14F-4D97-AF65-F5344CB8AC3E}">
        <p14:creationId xmlns:p14="http://schemas.microsoft.com/office/powerpoint/2010/main" val="29920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Shape 650"/>
          <p:cNvSpPr txBox="1">
            <a:spLocks noGrp="1"/>
          </p:cNvSpPr>
          <p:nvPr>
            <p:ph type="ctrTitle"/>
          </p:nvPr>
        </p:nvSpPr>
        <p:spPr>
          <a:xfrm>
            <a:off x="914400" y="1196741"/>
            <a:ext cx="10363200" cy="2874800"/>
          </a:xfrm>
          <a:prstGeom prst="rect">
            <a:avLst/>
          </a:prstGeom>
        </p:spPr>
        <p:txBody>
          <a:bodyPr lIns="121897" tIns="121897" rIns="121897" bIns="121897" anchor="t" anchorCtr="0">
            <a:noAutofit/>
          </a:bodyPr>
          <a:lstStyle/>
          <a:p>
            <a:r>
              <a:rPr lang="en" dirty="0"/>
              <a:t>Questions? </a:t>
            </a:r>
          </a:p>
          <a:p>
            <a:r>
              <a:rPr lang="en" sz="6000" dirty="0" err="1"/>
              <a:t>jgilroy@wested.org</a:t>
            </a:r>
            <a:endParaRPr lang="en" sz="6000" dirty="0"/>
          </a:p>
        </p:txBody>
      </p:sp>
    </p:spTree>
    <p:extLst>
      <p:ext uri="{BB962C8B-B14F-4D97-AF65-F5344CB8AC3E}">
        <p14:creationId xmlns:p14="http://schemas.microsoft.com/office/powerpoint/2010/main" val="87615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5927B7-2F74-2248-B110-E53750356925}" type="slidenum">
              <a:rPr lang="en-US" smtClean="0"/>
              <a:t>5</a:t>
            </a:fld>
            <a:endParaRPr lang="en-US"/>
          </a:p>
        </p:txBody>
      </p:sp>
      <p:pic>
        <p:nvPicPr>
          <p:cNvPr id="6" name="Picture 5">
            <a:extLst>
              <a:ext uri="{FF2B5EF4-FFF2-40B4-BE49-F238E27FC236}">
                <a16:creationId xmlns:a16="http://schemas.microsoft.com/office/drawing/2014/main" xmlns="" id="{DDF36703-BF84-4E82-BF70-00BC7F8BE3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507"/>
          <a:stretch/>
        </p:blipFill>
        <p:spPr>
          <a:xfrm>
            <a:off x="9953730" y="6540065"/>
            <a:ext cx="1585384" cy="280270"/>
          </a:xfrm>
          <a:prstGeom prst="rect">
            <a:avLst/>
          </a:prstGeom>
        </p:spPr>
      </p:pic>
      <p:pic>
        <p:nvPicPr>
          <p:cNvPr id="4" name="Picture 3">
            <a:extLst>
              <a:ext uri="{FF2B5EF4-FFF2-40B4-BE49-F238E27FC236}">
                <a16:creationId xmlns:a16="http://schemas.microsoft.com/office/drawing/2014/main" xmlns="" id="{B7FFF306-5E25-42D1-841E-9B033A0EE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207" y="193039"/>
            <a:ext cx="8976215" cy="5979038"/>
          </a:xfrm>
          <a:prstGeom prst="rect">
            <a:avLst/>
          </a:prstGeom>
        </p:spPr>
      </p:pic>
      <p:sp>
        <p:nvSpPr>
          <p:cNvPr id="8" name="TextBox 7">
            <a:extLst>
              <a:ext uri="{FF2B5EF4-FFF2-40B4-BE49-F238E27FC236}">
                <a16:creationId xmlns:a16="http://schemas.microsoft.com/office/drawing/2014/main" xmlns="" id="{F71FCE03-A507-4985-AE17-2CBD9B05974C}"/>
              </a:ext>
            </a:extLst>
          </p:cNvPr>
          <p:cNvSpPr txBox="1"/>
          <p:nvPr/>
        </p:nvSpPr>
        <p:spPr>
          <a:xfrm>
            <a:off x="3286887" y="193039"/>
            <a:ext cx="5618221" cy="760296"/>
          </a:xfrm>
          <a:prstGeom prst="rect">
            <a:avLst/>
          </a:prstGeom>
        </p:spPr>
        <p:txBody>
          <a:bodyPr vert="horz" wrap="square" lIns="121920" tIns="60960" rIns="121920" bIns="60960" rtlCol="0">
            <a:normAutofit/>
          </a:bodyPr>
          <a:lstStyle/>
          <a:p>
            <a:pPr marL="9525" algn="ctr" defTabSz="1219170"/>
            <a:r>
              <a:rPr lang="en-US" sz="3600" b="1" dirty="0">
                <a:solidFill>
                  <a:schemeClr val="tx1">
                    <a:lumMod val="75000"/>
                  </a:schemeClr>
                </a:solidFill>
                <a:latin typeface="Calibri" panose="020F0502020204030204" pitchFamily="34" charset="0"/>
                <a:cs typeface="Calibri" panose="020F0502020204030204" pitchFamily="34" charset="0"/>
              </a:rPr>
              <a:t>AEBG Can be Overwhelming</a:t>
            </a:r>
          </a:p>
        </p:txBody>
      </p:sp>
    </p:spTree>
    <p:extLst>
      <p:ext uri="{BB962C8B-B14F-4D97-AF65-F5344CB8AC3E}">
        <p14:creationId xmlns:p14="http://schemas.microsoft.com/office/powerpoint/2010/main" val="343998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xmlns="" id="{A7FC5C3B-2DAD-4495-B5A2-45E0A54D3B3F}"/>
              </a:ext>
            </a:extLst>
          </p:cNvPr>
          <p:cNvSpPr/>
          <p:nvPr/>
        </p:nvSpPr>
        <p:spPr>
          <a:xfrm>
            <a:off x="3028030" y="229333"/>
            <a:ext cx="5943600" cy="5943600"/>
          </a:xfrm>
          <a:prstGeom prst="ellipse">
            <a:avLst/>
          </a:prstGeom>
          <a:solidFill>
            <a:srgbClr val="D6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1" name="Oval 10">
            <a:extLst>
              <a:ext uri="{FF2B5EF4-FFF2-40B4-BE49-F238E27FC236}">
                <a16:creationId xmlns:a16="http://schemas.microsoft.com/office/drawing/2014/main" xmlns="" id="{27849163-B66A-4789-97E3-1B3CEEAC6C13}"/>
              </a:ext>
            </a:extLst>
          </p:cNvPr>
          <p:cNvSpPr/>
          <p:nvPr/>
        </p:nvSpPr>
        <p:spPr>
          <a:xfrm>
            <a:off x="3622390" y="823693"/>
            <a:ext cx="4754880" cy="475488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3" name="Slide Number Placeholder 2"/>
          <p:cNvSpPr>
            <a:spLocks noGrp="1"/>
          </p:cNvSpPr>
          <p:nvPr>
            <p:ph type="sldNum" sz="quarter" idx="12"/>
          </p:nvPr>
        </p:nvSpPr>
        <p:spPr/>
        <p:txBody>
          <a:bodyPr/>
          <a:lstStyle/>
          <a:p>
            <a:fld id="{7C5927B7-2F74-2248-B110-E53750356925}" type="slidenum">
              <a:rPr lang="en-US" smtClean="0"/>
              <a:t>6</a:t>
            </a:fld>
            <a:endParaRPr lang="en-US"/>
          </a:p>
        </p:txBody>
      </p:sp>
      <p:pic>
        <p:nvPicPr>
          <p:cNvPr id="6" name="Picture 5">
            <a:extLst>
              <a:ext uri="{FF2B5EF4-FFF2-40B4-BE49-F238E27FC236}">
                <a16:creationId xmlns:a16="http://schemas.microsoft.com/office/drawing/2014/main" xmlns="" id="{DDF36703-BF84-4E82-BF70-00BC7F8BE3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507"/>
          <a:stretch/>
        </p:blipFill>
        <p:spPr>
          <a:xfrm>
            <a:off x="9953730" y="6540065"/>
            <a:ext cx="1585384" cy="280270"/>
          </a:xfrm>
          <a:prstGeom prst="rect">
            <a:avLst/>
          </a:prstGeom>
        </p:spPr>
      </p:pic>
      <p:sp>
        <p:nvSpPr>
          <p:cNvPr id="12" name="Oval 11">
            <a:extLst>
              <a:ext uri="{FF2B5EF4-FFF2-40B4-BE49-F238E27FC236}">
                <a16:creationId xmlns:a16="http://schemas.microsoft.com/office/drawing/2014/main" xmlns="" id="{318077F3-B865-41B6-B8DF-8500D738D51E}"/>
              </a:ext>
            </a:extLst>
          </p:cNvPr>
          <p:cNvSpPr/>
          <p:nvPr/>
        </p:nvSpPr>
        <p:spPr>
          <a:xfrm>
            <a:off x="3818584" y="1523930"/>
            <a:ext cx="2871538" cy="2666198"/>
          </a:xfrm>
          <a:prstGeom prst="ellipse">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3" name="Oval 12">
            <a:extLst>
              <a:ext uri="{FF2B5EF4-FFF2-40B4-BE49-F238E27FC236}">
                <a16:creationId xmlns:a16="http://schemas.microsoft.com/office/drawing/2014/main" xmlns="" id="{3BEC8756-D740-47A6-A82D-2AF4DB53B26E}"/>
              </a:ext>
            </a:extLst>
          </p:cNvPr>
          <p:cNvSpPr/>
          <p:nvPr/>
        </p:nvSpPr>
        <p:spPr>
          <a:xfrm>
            <a:off x="5357825" y="1523930"/>
            <a:ext cx="2871538" cy="2666198"/>
          </a:xfrm>
          <a:prstGeom prst="ellipse">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xmlns="" id="{167F280A-9146-46C1-8316-E9035BE028C3}"/>
              </a:ext>
            </a:extLst>
          </p:cNvPr>
          <p:cNvSpPr/>
          <p:nvPr/>
        </p:nvSpPr>
        <p:spPr>
          <a:xfrm>
            <a:off x="4588205" y="2664361"/>
            <a:ext cx="2871538" cy="2666198"/>
          </a:xfrm>
          <a:prstGeom prst="ellipse">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xmlns="" id="{B50EE3F2-EABD-4EBC-A5A4-F1EE4DD6F7FA}"/>
              </a:ext>
            </a:extLst>
          </p:cNvPr>
          <p:cNvSpPr/>
          <p:nvPr/>
        </p:nvSpPr>
        <p:spPr>
          <a:xfrm>
            <a:off x="3818584" y="1523930"/>
            <a:ext cx="2871538" cy="2666198"/>
          </a:xfrm>
          <a:prstGeom prst="ellipse">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9" name="Oval 8">
            <a:extLst>
              <a:ext uri="{FF2B5EF4-FFF2-40B4-BE49-F238E27FC236}">
                <a16:creationId xmlns:a16="http://schemas.microsoft.com/office/drawing/2014/main" xmlns="" id="{E57BDEC7-89D3-41D6-8E7C-D0D62AD66BD2}"/>
              </a:ext>
            </a:extLst>
          </p:cNvPr>
          <p:cNvSpPr/>
          <p:nvPr/>
        </p:nvSpPr>
        <p:spPr>
          <a:xfrm>
            <a:off x="5357825" y="1523930"/>
            <a:ext cx="2871538" cy="2666198"/>
          </a:xfrm>
          <a:prstGeom prst="ellipse">
            <a:avLst/>
          </a:prstGeom>
          <a:solidFill>
            <a:schemeClr val="accent6">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xmlns="" id="{D4E355A9-F41B-4B5C-B082-DD54621A7F9C}"/>
              </a:ext>
            </a:extLst>
          </p:cNvPr>
          <p:cNvSpPr/>
          <p:nvPr/>
        </p:nvSpPr>
        <p:spPr>
          <a:xfrm>
            <a:off x="4588205" y="2664361"/>
            <a:ext cx="2871538" cy="2666198"/>
          </a:xfrm>
          <a:prstGeom prst="ellipse">
            <a:avLst/>
          </a:prstGeom>
          <a:solidFill>
            <a:srgbClr val="00642D">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EB3BCCBC-4411-4B6B-9F22-BE2A89F074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8647" b="81580"/>
          <a:stretch/>
        </p:blipFill>
        <p:spPr>
          <a:xfrm>
            <a:off x="4881767" y="881266"/>
            <a:ext cx="2284414" cy="548640"/>
          </a:xfrm>
          <a:prstGeom prst="rect">
            <a:avLst/>
          </a:prstGeom>
        </p:spPr>
      </p:pic>
      <p:pic>
        <p:nvPicPr>
          <p:cNvPr id="18" name="Picture 17">
            <a:extLst>
              <a:ext uri="{FF2B5EF4-FFF2-40B4-BE49-F238E27FC236}">
                <a16:creationId xmlns:a16="http://schemas.microsoft.com/office/drawing/2014/main" xmlns="" id="{CAC4C94C-8A78-4BE3-9D1B-3BF2F3C574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7687" b="64158"/>
          <a:stretch/>
        </p:blipFill>
        <p:spPr>
          <a:xfrm>
            <a:off x="4143780" y="249969"/>
            <a:ext cx="3760388" cy="1085913"/>
          </a:xfrm>
          <a:prstGeom prst="rect">
            <a:avLst/>
          </a:prstGeom>
        </p:spPr>
      </p:pic>
      <p:sp>
        <p:nvSpPr>
          <p:cNvPr id="19" name="TextBox 18">
            <a:extLst>
              <a:ext uri="{FF2B5EF4-FFF2-40B4-BE49-F238E27FC236}">
                <a16:creationId xmlns:a16="http://schemas.microsoft.com/office/drawing/2014/main" xmlns="" id="{60ED141C-D9D4-4436-B605-3D45DFF0B26E}"/>
              </a:ext>
            </a:extLst>
          </p:cNvPr>
          <p:cNvSpPr txBox="1"/>
          <p:nvPr/>
        </p:nvSpPr>
        <p:spPr>
          <a:xfrm>
            <a:off x="3993845" y="2183590"/>
            <a:ext cx="1327608" cy="769441"/>
          </a:xfrm>
          <a:prstGeom prst="rect">
            <a:avLst/>
          </a:prstGeom>
          <a:noFill/>
        </p:spPr>
        <p:txBody>
          <a:bodyPr wrap="none" rtlCol="0">
            <a:spAutoFit/>
          </a:bodyPr>
          <a:lstStyle/>
          <a:p>
            <a:pPr algn="ctr"/>
            <a:r>
              <a:rPr lang="en-US" sz="2200" b="1" dirty="0">
                <a:solidFill>
                  <a:srgbClr val="D6ECFF"/>
                </a:solidFill>
              </a:rPr>
              <a:t>K12 Adult</a:t>
            </a:r>
          </a:p>
          <a:p>
            <a:pPr algn="ctr"/>
            <a:r>
              <a:rPr lang="en-US" sz="2200" b="1" dirty="0">
                <a:solidFill>
                  <a:srgbClr val="D6ECFF"/>
                </a:solidFill>
              </a:rPr>
              <a:t>Schools</a:t>
            </a:r>
          </a:p>
        </p:txBody>
      </p:sp>
      <p:sp>
        <p:nvSpPr>
          <p:cNvPr id="20" name="TextBox 19">
            <a:extLst>
              <a:ext uri="{FF2B5EF4-FFF2-40B4-BE49-F238E27FC236}">
                <a16:creationId xmlns:a16="http://schemas.microsoft.com/office/drawing/2014/main" xmlns="" id="{DE5B5E75-B2B8-45BA-BFC7-2C3A21CEEE77}"/>
              </a:ext>
            </a:extLst>
          </p:cNvPr>
          <p:cNvSpPr txBox="1"/>
          <p:nvPr/>
        </p:nvSpPr>
        <p:spPr>
          <a:xfrm>
            <a:off x="6607689" y="2183591"/>
            <a:ext cx="1545616" cy="769441"/>
          </a:xfrm>
          <a:prstGeom prst="rect">
            <a:avLst/>
          </a:prstGeom>
          <a:noFill/>
        </p:spPr>
        <p:txBody>
          <a:bodyPr wrap="none" rtlCol="0">
            <a:spAutoFit/>
          </a:bodyPr>
          <a:lstStyle/>
          <a:p>
            <a:pPr algn="ctr"/>
            <a:r>
              <a:rPr lang="en-US" sz="2200" b="1" dirty="0">
                <a:solidFill>
                  <a:srgbClr val="D6ECFF"/>
                </a:solidFill>
              </a:rPr>
              <a:t>Community</a:t>
            </a:r>
          </a:p>
          <a:p>
            <a:pPr algn="ctr"/>
            <a:r>
              <a:rPr lang="en-US" sz="2200" b="1" dirty="0">
                <a:solidFill>
                  <a:srgbClr val="D6ECFF"/>
                </a:solidFill>
              </a:rPr>
              <a:t>Colleges</a:t>
            </a:r>
          </a:p>
        </p:txBody>
      </p:sp>
      <p:sp>
        <p:nvSpPr>
          <p:cNvPr id="21" name="TextBox 20">
            <a:extLst>
              <a:ext uri="{FF2B5EF4-FFF2-40B4-BE49-F238E27FC236}">
                <a16:creationId xmlns:a16="http://schemas.microsoft.com/office/drawing/2014/main" xmlns="" id="{83483D4C-2AB1-4F95-B308-125F1CB7FD3D}"/>
              </a:ext>
            </a:extLst>
          </p:cNvPr>
          <p:cNvSpPr txBox="1"/>
          <p:nvPr/>
        </p:nvSpPr>
        <p:spPr>
          <a:xfrm>
            <a:off x="5314578" y="4286177"/>
            <a:ext cx="1414105" cy="769441"/>
          </a:xfrm>
          <a:prstGeom prst="rect">
            <a:avLst/>
          </a:prstGeom>
          <a:noFill/>
        </p:spPr>
        <p:txBody>
          <a:bodyPr wrap="none" rtlCol="0">
            <a:spAutoFit/>
          </a:bodyPr>
          <a:lstStyle/>
          <a:p>
            <a:pPr algn="ctr"/>
            <a:r>
              <a:rPr lang="en-US" sz="2200" b="1" dirty="0">
                <a:solidFill>
                  <a:srgbClr val="D6ECFF"/>
                </a:solidFill>
              </a:rPr>
              <a:t>Workforce</a:t>
            </a:r>
          </a:p>
          <a:p>
            <a:pPr algn="ctr"/>
            <a:r>
              <a:rPr lang="en-US" sz="2200" b="1" dirty="0">
                <a:solidFill>
                  <a:srgbClr val="D6ECFF"/>
                </a:solidFill>
              </a:rPr>
              <a:t>System</a:t>
            </a:r>
          </a:p>
        </p:txBody>
      </p:sp>
      <p:pic>
        <p:nvPicPr>
          <p:cNvPr id="23" name="Picture 22">
            <a:extLst>
              <a:ext uri="{FF2B5EF4-FFF2-40B4-BE49-F238E27FC236}">
                <a16:creationId xmlns:a16="http://schemas.microsoft.com/office/drawing/2014/main" xmlns="" id="{0A4B1F13-353D-4A4C-92BF-B47DE83E8C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774" y="2485335"/>
            <a:ext cx="1645920" cy="1828800"/>
          </a:xfrm>
          <a:prstGeom prst="rect">
            <a:avLst/>
          </a:prstGeom>
        </p:spPr>
      </p:pic>
    </p:spTree>
    <p:extLst>
      <p:ext uri="{BB962C8B-B14F-4D97-AF65-F5344CB8AC3E}">
        <p14:creationId xmlns:p14="http://schemas.microsoft.com/office/powerpoint/2010/main" val="279173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1F3B96CD-C2D7-6344-94FD-1D47CA3CA35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xmlns="" id="{97AF784F-1125-AF4D-AC28-2C4B17C9E163}"/>
              </a:ext>
            </a:extLst>
          </p:cNvPr>
          <p:cNvSpPr>
            <a:spLocks noGrp="1"/>
          </p:cNvSpPr>
          <p:nvPr>
            <p:ph type="sldNum" sz="quarter" idx="12"/>
          </p:nvPr>
        </p:nvSpPr>
        <p:spPr/>
        <p:txBody>
          <a:bodyPr/>
          <a:lstStyle/>
          <a:p>
            <a:fld id="{7C5927B7-2F74-2248-B110-E53750356925}" type="slidenum">
              <a:rPr lang="en-US" smtClean="0"/>
              <a:t>7</a:t>
            </a:fld>
            <a:endParaRPr lang="en-US"/>
          </a:p>
        </p:txBody>
      </p:sp>
      <p:sp>
        <p:nvSpPr>
          <p:cNvPr id="4" name="TextBox 3">
            <a:extLst>
              <a:ext uri="{FF2B5EF4-FFF2-40B4-BE49-F238E27FC236}">
                <a16:creationId xmlns:a16="http://schemas.microsoft.com/office/drawing/2014/main" xmlns="" id="{FFB5C938-8D25-794E-9F97-0C9A1D6766F8}"/>
              </a:ext>
            </a:extLst>
          </p:cNvPr>
          <p:cNvSpPr txBox="1"/>
          <p:nvPr/>
        </p:nvSpPr>
        <p:spPr>
          <a:xfrm>
            <a:off x="1264023" y="349623"/>
            <a:ext cx="11470341" cy="9079409"/>
          </a:xfrm>
          <a:prstGeom prst="rect">
            <a:avLst/>
          </a:prstGeom>
          <a:noFill/>
        </p:spPr>
        <p:txBody>
          <a:bodyPr wrap="square" rtlCol="0">
            <a:spAutoFit/>
          </a:bodyPr>
          <a:lstStyle/>
          <a:p>
            <a:r>
              <a:rPr lang="en-US" sz="4400" b="1" dirty="0">
                <a:solidFill>
                  <a:schemeClr val="accent4">
                    <a:lumMod val="75000"/>
                  </a:schemeClr>
                </a:solidFill>
              </a:rPr>
              <a:t>How it will work</a:t>
            </a:r>
          </a:p>
          <a:p>
            <a:r>
              <a:rPr lang="en-US" sz="3200" b="1" dirty="0"/>
              <a:t>This initiative consists of 5 phases</a:t>
            </a:r>
          </a:p>
          <a:p>
            <a:pPr marL="514350" indent="-514350">
              <a:buAutoNum type="arabicPeriod"/>
            </a:pPr>
            <a:r>
              <a:rPr lang="en-US" sz="3200" b="1" dirty="0"/>
              <a:t>A launch Webinar (August 2 and 17th)</a:t>
            </a:r>
          </a:p>
          <a:p>
            <a:pPr marL="514350" indent="-514350">
              <a:buAutoNum type="arabicPeriod"/>
            </a:pPr>
            <a:r>
              <a:rPr lang="en-US" sz="3200" b="1" dirty="0"/>
              <a:t>A 5 week class over 9 weeks starting September 11</a:t>
            </a:r>
            <a:r>
              <a:rPr lang="en-US" sz="3200" b="1" baseline="30000" dirty="0"/>
              <a:t>th</a:t>
            </a:r>
            <a:r>
              <a:rPr lang="en-US" sz="3200" b="1" dirty="0"/>
              <a:t>, </a:t>
            </a:r>
          </a:p>
          <a:p>
            <a:r>
              <a:rPr lang="en-US" sz="3200" b="1" dirty="0"/>
              <a:t>     focused on a challenge picked by your consortium team</a:t>
            </a:r>
          </a:p>
          <a:p>
            <a:pPr marL="514350" indent="-514350">
              <a:buAutoNum type="arabicPeriod"/>
            </a:pPr>
            <a:r>
              <a:rPr lang="en-US" sz="3200" b="1" dirty="0"/>
              <a:t>A 4 week prototype and testing phase</a:t>
            </a:r>
          </a:p>
          <a:p>
            <a:pPr marL="514350" indent="-514350">
              <a:buAutoNum type="arabicPeriod"/>
            </a:pPr>
            <a:r>
              <a:rPr lang="en-US" sz="3200" b="1" dirty="0"/>
              <a:t>A celebration of challenge “winners” </a:t>
            </a:r>
          </a:p>
          <a:p>
            <a:pPr marL="514350" indent="-514350">
              <a:buAutoNum type="arabicPeriod"/>
            </a:pPr>
            <a:r>
              <a:rPr lang="en-US" sz="3200" b="1" dirty="0"/>
              <a:t>Your participation in mentoring in your region</a:t>
            </a:r>
          </a:p>
          <a:p>
            <a:endParaRPr lang="en-US" sz="3200" b="1" dirty="0"/>
          </a:p>
          <a:p>
            <a:r>
              <a:rPr lang="en-US" sz="4400" b="1" dirty="0">
                <a:solidFill>
                  <a:schemeClr val="accent4">
                    <a:lumMod val="75000"/>
                  </a:schemeClr>
                </a:solidFill>
              </a:rPr>
              <a:t>The Design Challenges</a:t>
            </a:r>
          </a:p>
          <a:p>
            <a:r>
              <a:rPr lang="en-US" sz="3600" b="1" dirty="0"/>
              <a:t>Pick a challenge (will see later in slides)</a:t>
            </a:r>
          </a:p>
          <a:p>
            <a:pPr marL="514350" indent="-514350">
              <a:buAutoNum type="arabicPeriod"/>
            </a:pPr>
            <a:endParaRPr lang="en-US" sz="3200" b="1" dirty="0"/>
          </a:p>
          <a:p>
            <a:pPr marL="514350" indent="-514350">
              <a:buAutoNum type="arabicPeriod"/>
            </a:pPr>
            <a:endParaRPr lang="en-US" sz="3200" b="1" dirty="0"/>
          </a:p>
          <a:p>
            <a:pPr marL="514350" indent="-514350">
              <a:buAutoNum type="arabicPeriod"/>
            </a:pPr>
            <a:endParaRPr lang="en-US" sz="3200" b="1" dirty="0"/>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xmlns="" id="{33EA3325-CF83-244F-BD98-0044636E64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507"/>
          <a:stretch/>
        </p:blipFill>
        <p:spPr>
          <a:xfrm>
            <a:off x="9953730" y="6553512"/>
            <a:ext cx="1585384" cy="280270"/>
          </a:xfrm>
          <a:prstGeom prst="rect">
            <a:avLst/>
          </a:prstGeom>
        </p:spPr>
      </p:pic>
    </p:spTree>
    <p:extLst>
      <p:ext uri="{BB962C8B-B14F-4D97-AF65-F5344CB8AC3E}">
        <p14:creationId xmlns:p14="http://schemas.microsoft.com/office/powerpoint/2010/main" val="2025636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0.png"/>
          <p:cNvPicPr/>
          <p:nvPr/>
        </p:nvPicPr>
        <p:blipFill rotWithShape="1">
          <a:blip r:embed="rId2" cstate="email">
            <a:extLst>
              <a:ext uri="{28A0092B-C50C-407E-A947-70E740481C1C}">
                <a14:useLocalDpi xmlns:a14="http://schemas.microsoft.com/office/drawing/2010/main"/>
              </a:ext>
            </a:extLst>
          </a:blip>
          <a:srcRect l="18650"/>
          <a:stretch/>
        </p:blipFill>
        <p:spPr>
          <a:xfrm>
            <a:off x="4298134" y="423388"/>
            <a:ext cx="6548998" cy="5408747"/>
          </a:xfrm>
          <a:prstGeom prst="rect">
            <a:avLst/>
          </a:prstGeom>
          <a:ln w="12700">
            <a:miter lim="400000"/>
          </a:ln>
        </p:spPr>
      </p:pic>
      <p:sp>
        <p:nvSpPr>
          <p:cNvPr id="3" name="Shape 95"/>
          <p:cNvSpPr/>
          <p:nvPr/>
        </p:nvSpPr>
        <p:spPr>
          <a:xfrm>
            <a:off x="572876" y="1565954"/>
            <a:ext cx="3487316" cy="221599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defRPr sz="1800" b="0" cap="none">
                <a:solidFill>
                  <a:srgbClr val="000000"/>
                </a:solidFill>
              </a:defRPr>
            </a:pPr>
            <a:r>
              <a:rPr lang="en-US" sz="4800" b="1" cap="all" dirty="0">
                <a:solidFill>
                  <a:srgbClr val="000000"/>
                </a:solidFill>
                <a:latin typeface="Franklin Gothic Book"/>
                <a:cs typeface="Franklin Gothic Book"/>
              </a:rPr>
              <a:t>START </a:t>
            </a:r>
          </a:p>
          <a:p>
            <a:pPr lvl="0" algn="l">
              <a:defRPr sz="1800" b="0" cap="none">
                <a:solidFill>
                  <a:srgbClr val="000000"/>
                </a:solidFill>
              </a:defRPr>
            </a:pPr>
            <a:r>
              <a:rPr lang="en-US" sz="4800" b="1" cap="all" dirty="0">
                <a:solidFill>
                  <a:srgbClr val="000000"/>
                </a:solidFill>
                <a:latin typeface="Franklin Gothic Book"/>
                <a:cs typeface="Franklin Gothic Book"/>
              </a:rPr>
              <a:t>WITH PEOPLE</a:t>
            </a:r>
            <a:endParaRPr sz="4800" b="1" cap="all" dirty="0">
              <a:solidFill>
                <a:srgbClr val="000000"/>
              </a:solidFill>
              <a:latin typeface="Franklin Gothic Book"/>
              <a:cs typeface="Franklin Gothic Book"/>
            </a:endParaRPr>
          </a:p>
        </p:txBody>
      </p:sp>
      <p:sp>
        <p:nvSpPr>
          <p:cNvPr id="4" name="TextBox 3"/>
          <p:cNvSpPr txBox="1"/>
          <p:nvPr/>
        </p:nvSpPr>
        <p:spPr>
          <a:xfrm>
            <a:off x="9939506" y="5944674"/>
            <a:ext cx="650388" cy="369332"/>
          </a:xfrm>
          <a:prstGeom prst="rect">
            <a:avLst/>
          </a:prstGeom>
          <a:noFill/>
        </p:spPr>
        <p:txBody>
          <a:bodyPr wrap="none" rtlCol="0">
            <a:spAutoFit/>
          </a:bodyPr>
          <a:lstStyle/>
          <a:p>
            <a:r>
              <a:rPr lang="en-US" dirty="0"/>
              <a:t>IDEO</a:t>
            </a:r>
          </a:p>
        </p:txBody>
      </p:sp>
    </p:spTree>
    <p:extLst>
      <p:ext uri="{BB962C8B-B14F-4D97-AF65-F5344CB8AC3E}">
        <p14:creationId xmlns:p14="http://schemas.microsoft.com/office/powerpoint/2010/main" val="2048974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7BA5850-9939-E74E-A09F-633FF8724347}"/>
              </a:ext>
            </a:extLst>
          </p:cNvPr>
          <p:cNvPicPr>
            <a:picLocks noChangeAspect="1"/>
          </p:cNvPicPr>
          <p:nvPr/>
        </p:nvPicPr>
        <p:blipFill>
          <a:blip r:embed="rId2"/>
          <a:stretch>
            <a:fillRect/>
          </a:stretch>
        </p:blipFill>
        <p:spPr>
          <a:xfrm>
            <a:off x="1116104" y="196052"/>
            <a:ext cx="9641543" cy="6245090"/>
          </a:xfrm>
          <a:prstGeom prst="rect">
            <a:avLst/>
          </a:prstGeom>
        </p:spPr>
      </p:pic>
    </p:spTree>
    <p:extLst>
      <p:ext uri="{BB962C8B-B14F-4D97-AF65-F5344CB8AC3E}">
        <p14:creationId xmlns:p14="http://schemas.microsoft.com/office/powerpoint/2010/main" val="3735281599"/>
      </p:ext>
    </p:extLst>
  </p:cSld>
  <p:clrMapOvr>
    <a:masterClrMapping/>
  </p:clrMapOvr>
</p:sld>
</file>

<file path=ppt/theme/theme1.xml><?xml version="1.0" encoding="utf-8"?>
<a:theme xmlns:a="http://schemas.openxmlformats.org/drawingml/2006/main" name="AIR-Walton Family Foundation-University of Arkansas Basic">
  <a:themeElements>
    <a:clrScheme name="AIR 2018 Txt1-Gray, Txt2-Blk, Bkg2-Lt Blue">
      <a:dk1>
        <a:srgbClr val="595959"/>
      </a:dk1>
      <a:lt1>
        <a:sysClr val="window" lastClr="FFFFFF"/>
      </a:lt1>
      <a:dk2>
        <a:srgbClr val="000000"/>
      </a:dk2>
      <a:lt2>
        <a:srgbClr val="D6ECFF"/>
      </a:lt2>
      <a:accent1>
        <a:srgbClr val="003462"/>
      </a:accent1>
      <a:accent2>
        <a:srgbClr val="0075E2"/>
      </a:accent2>
      <a:accent3>
        <a:srgbClr val="008673"/>
      </a:accent3>
      <a:accent4>
        <a:srgbClr val="C8510C"/>
      </a:accent4>
      <a:accent5>
        <a:srgbClr val="EFB219"/>
      </a:accent5>
      <a:accent6>
        <a:srgbClr val="09B0FE"/>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ded Titles 2 Contact and Full Bleed-AIR Board PPT Template_PNGbkgs-120417.potx" id="{0C5335E8-59CA-441C-AEEF-3167DC2EF9B2}" vid="{9D151482-09F7-4152-9F46-8BE21906B65F}"/>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14E7CC524621418951E798A26C1086" ma:contentTypeVersion="9" ma:contentTypeDescription="Create a new document." ma:contentTypeScope="" ma:versionID="2288787c61babe554b90495c3789d7c5">
  <xsd:schema xmlns:xsd="http://www.w3.org/2001/XMLSchema" xmlns:xs="http://www.w3.org/2001/XMLSchema" xmlns:p="http://schemas.microsoft.com/office/2006/metadata/properties" xmlns:ns2="9682fde2-0d99-4585-8154-fdea48568b58" targetNamespace="http://schemas.microsoft.com/office/2006/metadata/properties" ma:root="true" ma:fieldsID="850a857e7bd06a26625db0263e2b387c" ns2:_="">
    <xsd:import namespace="9682fde2-0d99-4585-8154-fdea48568b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82fde2-0d99-4585-8154-fdea48568b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0F2EE08176DAB5419159A53B04F1A034" ma:contentTypeVersion="4" ma:contentTypeDescription="Create a new document." ma:contentTypeScope="" ma:versionID="8b05174801893035e92dad1421764737">
  <xsd:schema xmlns:xsd="http://www.w3.org/2001/XMLSchema" xmlns:xs="http://www.w3.org/2001/XMLSchema" xmlns:p="http://schemas.microsoft.com/office/2006/metadata/properties" xmlns:ns2="1709d302-aa1c-49f7-a43d-f13e34b813dc" xmlns:ns3="9714abc1-815c-4960-b75e-546bf8732ca3" targetNamespace="http://schemas.microsoft.com/office/2006/metadata/properties" ma:root="true" ma:fieldsID="af6e375d2bd7f689d83175b363f8ad17" ns2:_="" ns3:_="">
    <xsd:import namespace="1709d302-aa1c-49f7-a43d-f13e34b813dc"/>
    <xsd:import namespace="9714abc1-815c-4960-b75e-546bf8732ca3"/>
    <xsd:element name="properties">
      <xsd:complexType>
        <xsd:sequence>
          <xsd:element name="documentManagement">
            <xsd:complexType>
              <xsd:all>
                <xsd:element ref="ns2:_dlc_DocId" minOccurs="0"/>
                <xsd:element ref="ns2:_dlc_DocIdUrl" minOccurs="0"/>
                <xsd:element ref="ns2:_dlc_DocIdPersistId" minOccurs="0"/>
                <xsd:element ref="ns3:TaxKeywordTaxHTField"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09d302-aa1c-49f7-a43d-f13e34b813d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3" nillable="true" ma:displayName="Taxonomy Catch All Column" ma:hidden="true" ma:list="{665e32c8-669a-45b7-9f48-60375b6168ec}" ma:internalName="TaxCatchAll" ma:showField="CatchAllData" ma:web="1709d302-aa1c-49f7-a43d-f13e34b813d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14abc1-815c-4960-b75e-546bf8732ca3" elementFormDefault="qualified">
    <xsd:import namespace="http://schemas.microsoft.com/office/2006/documentManagement/types"/>
    <xsd:import namespace="http://schemas.microsoft.com/office/infopath/2007/PartnerControls"/>
    <xsd:element name="TaxKeywordTaxHTField" ma:index="12" nillable="true" ma:taxonomy="true" ma:internalName="TaxKeywordTaxHTField" ma:taxonomyFieldName="TaxKeyword" ma:displayName="Enterprise Keywords" ma:fieldId="{23f27201-bee3-471e-b2e7-b64fd8b7ca38}" ma:taxonomyMulti="true" ma:sspId="1f7af2e3-73dc-4628-8ae5-348b9e7d8048"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9E8AE5-6D97-43A2-AC56-301EEEAD6F07}">
  <ds:schemaRefs>
    <ds:schemaRef ds:uri="1709d302-aa1c-49f7-a43d-f13e34b813dc"/>
    <ds:schemaRef ds:uri="http://purl.org/dc/elements/1.1/"/>
    <ds:schemaRef ds:uri="http://schemas.microsoft.com/office/infopath/2007/PartnerControl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9714abc1-815c-4960-b75e-546bf8732ca3"/>
    <ds:schemaRef ds:uri="http://schemas.microsoft.com/office/2006/metadata/properties"/>
  </ds:schemaRefs>
</ds:datastoreItem>
</file>

<file path=customXml/itemProps2.xml><?xml version="1.0" encoding="utf-8"?>
<ds:datastoreItem xmlns:ds="http://schemas.openxmlformats.org/officeDocument/2006/customXml" ds:itemID="{0ECAF0D2-50C4-4CF9-8FF9-9DA691105845}"/>
</file>

<file path=customXml/itemProps3.xml><?xml version="1.0" encoding="utf-8"?>
<ds:datastoreItem xmlns:ds="http://schemas.openxmlformats.org/officeDocument/2006/customXml" ds:itemID="{DB33A265-262E-4AEF-AFC3-786E0206B229}">
  <ds:schemaRefs>
    <ds:schemaRef ds:uri="http://schemas.microsoft.com/sharepoint/v3/contenttype/forms"/>
  </ds:schemaRefs>
</ds:datastoreItem>
</file>

<file path=customXml/itemProps4.xml><?xml version="1.0" encoding="utf-8"?>
<ds:datastoreItem xmlns:ds="http://schemas.openxmlformats.org/officeDocument/2006/customXml" ds:itemID="{A5EB6E58-B9F2-4FE7-BCA3-B58C28ED18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09d302-aa1c-49f7-a43d-f13e34b813dc"/>
    <ds:schemaRef ds:uri="9714abc1-815c-4960-b75e-546bf8732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25420</TotalTime>
  <Words>1355</Words>
  <Application>Microsoft Office PowerPoint</Application>
  <PresentationFormat>Widescreen</PresentationFormat>
  <Paragraphs>230</Paragraphs>
  <Slides>49</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Arial</vt:lpstr>
      <vt:lpstr>Arial Narrow</vt:lpstr>
      <vt:lpstr>Calibri</vt:lpstr>
      <vt:lpstr>Calibri Light</vt:lpstr>
      <vt:lpstr>Franklin Gothic Book</vt:lpstr>
      <vt:lpstr>Gautami</vt:lpstr>
      <vt:lpstr>Helvetica Light</vt:lpstr>
      <vt:lpstr>Source Sans Pro</vt:lpstr>
      <vt:lpstr>Times New Roman</vt:lpstr>
      <vt:lpstr>Trade Gothic LT Std</vt:lpstr>
      <vt:lpstr>Univers-Light</vt:lpstr>
      <vt:lpstr>Wingdings</vt:lpstr>
      <vt:lpstr>AIR-Walton Family Foundation-University of Arkansas Basic</vt:lpstr>
      <vt:lpstr> Let’s launch  human CENTERED DESIGN for AEBG!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HEAR</vt:lpstr>
      <vt:lpstr>PowerPoint Presentation</vt:lpstr>
      <vt:lpstr>PowerPoint Presentation</vt:lpstr>
      <vt:lpstr>PowerPoint Presentation</vt:lpstr>
      <vt:lpstr>PowerPoint Presentation</vt:lpstr>
      <vt:lpstr>CREATE</vt:lpstr>
      <vt:lpstr>PowerPoint Presentation</vt:lpstr>
      <vt:lpstr>“We shared laughs and stories and realized we aren’t as hip as we thought we were. This insight is important to ensure our programs are relevant to youth.”</vt:lpstr>
      <vt:lpstr>PowerPoint Presentation</vt:lpstr>
      <vt:lpstr>PowerPoint Presentation</vt:lpstr>
      <vt:lpstr>PowerPoint Presentation</vt:lpstr>
      <vt:lpstr>DELIVER</vt:lpstr>
      <vt:lpstr>PowerPoint Presentation</vt:lpstr>
      <vt:lpstr>Prototyping </vt:lpstr>
      <vt:lpstr>PowerPoint Presentation</vt:lpstr>
      <vt:lpstr>PowerPoint Presentation</vt:lpstr>
      <vt:lpstr>Design Thinking Does Not End.</vt:lpstr>
      <vt:lpstr>PowerPoint Presentation</vt:lpstr>
      <vt:lpstr>PowerPoint Presentation</vt:lpstr>
      <vt:lpstr>PowerPoint Presentation</vt:lpstr>
      <vt:lpstr>How the course works</vt:lpstr>
      <vt:lpstr>Course begins September 11th and over November 13th </vt:lpstr>
      <vt:lpstr>What you will learn</vt:lpstr>
      <vt:lpstr>Tips for your team</vt:lpstr>
      <vt:lpstr>IDEO…Acumen...NovoEd</vt:lpstr>
      <vt:lpstr>Your timeline</vt:lpstr>
      <vt:lpstr>PowerPoint Presentation</vt:lpstr>
      <vt:lpstr>PowerPoint Presentation</vt:lpstr>
      <vt:lpstr>First step: build your design team </vt:lpstr>
      <vt:lpstr>Second step: pick a challenge</vt:lpstr>
      <vt:lpstr>PowerPoint Presentation</vt:lpstr>
      <vt:lpstr>Step three: register for the course</vt:lpstr>
      <vt:lpstr>Coaching support and peer-sharing</vt:lpstr>
      <vt:lpstr>Suggested supplies</vt:lpstr>
      <vt:lpstr>PowerPoint Presentation</vt:lpstr>
      <vt:lpstr>Questions?  jgilroy@wested.org</vt:lpstr>
    </vt:vector>
  </TitlesOfParts>
  <Company>American Institutes for Research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Linda K. Reed</dc:creator>
  <cp:keywords>Add appropriate tags for accessibility</cp:keywords>
  <cp:lastModifiedBy>Veronica Parker</cp:lastModifiedBy>
  <cp:revision>99</cp:revision>
  <cp:lastPrinted>2017-10-19T00:36:21Z</cp:lastPrinted>
  <dcterms:created xsi:type="dcterms:W3CDTF">2017-12-04T16:41:06Z</dcterms:created>
  <dcterms:modified xsi:type="dcterms:W3CDTF">2018-08-17T17:53:09Z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0x010100D914E7CC524621418951E798A26C1086</vt:lpwstr>
  </property>
  <property fmtid="{D5CDD505-2E9C-101B-9397-08002B2CF9AE}" pid="3" name="TaxKeyword">
    <vt:lpwstr>1327;#Add appropriate tags for accessibility|eab204ad-ef36-4d01-a7c0-674086fd960c</vt:lpwstr>
  </property>
  <property fmtid="{D5CDD505-2E9C-101B-9397-08002B2CF9AE}" pid="4" name="_dlc_DocIdItemGuid">
    <vt:lpwstr>80f45e06-60a9-4872-aac9-d191f01f2351</vt:lpwstr>
  </property>
</Properties>
</file>