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notesSlides/notesSlide31.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23.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30.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xml" ContentType="application/vnd.openxmlformats-officedocument.presentationml.notesSlide+xml"/>
  <Override PartName="/ppt/diagrams/layout1.xml" ContentType="application/vnd.openxmlformats-officedocument.drawingml.diagramLayout+xml"/>
  <Override PartName="/ppt/diagrams/drawing1.xml" ContentType="application/vnd.ms-office.drawingml.diagramDrawing+xml"/>
  <Override PartName="/ppt/theme/theme2.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theme/theme3.xml" ContentType="application/vnd.openxmlformats-officedocument.theme+xml"/>
  <Override PartName="/ppt/diagrams/layout2.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layout5.xml" ContentType="application/vnd.openxmlformats-officedocument.drawingml.diagramLayout+xml"/>
  <Override PartName="/ppt/notesMasters/notesMaster1.xml" ContentType="application/vnd.openxmlformats-officedocument.presentationml.notesMaster+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theme/theme1.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1"/>
  </p:notesMasterIdLst>
  <p:handoutMasterIdLst>
    <p:handoutMasterId r:id="rId42"/>
  </p:handoutMasterIdLst>
  <p:sldIdLst>
    <p:sldId id="258" r:id="rId2"/>
    <p:sldId id="260" r:id="rId3"/>
    <p:sldId id="261" r:id="rId4"/>
    <p:sldId id="294" r:id="rId5"/>
    <p:sldId id="262" r:id="rId6"/>
    <p:sldId id="263" r:id="rId7"/>
    <p:sldId id="264" r:id="rId8"/>
    <p:sldId id="265" r:id="rId9"/>
    <p:sldId id="266" r:id="rId10"/>
    <p:sldId id="267" r:id="rId11"/>
    <p:sldId id="293" r:id="rId12"/>
    <p:sldId id="268" r:id="rId13"/>
    <p:sldId id="299" r:id="rId14"/>
    <p:sldId id="269" r:id="rId15"/>
    <p:sldId id="270" r:id="rId16"/>
    <p:sldId id="271" r:id="rId17"/>
    <p:sldId id="272" r:id="rId18"/>
    <p:sldId id="274" r:id="rId19"/>
    <p:sldId id="296" r:id="rId20"/>
    <p:sldId id="300" r:id="rId21"/>
    <p:sldId id="275" r:id="rId22"/>
    <p:sldId id="276" r:id="rId23"/>
    <p:sldId id="277" r:id="rId24"/>
    <p:sldId id="295" r:id="rId25"/>
    <p:sldId id="278" r:id="rId26"/>
    <p:sldId id="279" r:id="rId27"/>
    <p:sldId id="280" r:id="rId28"/>
    <p:sldId id="281" r:id="rId29"/>
    <p:sldId id="282" r:id="rId30"/>
    <p:sldId id="283" r:id="rId31"/>
    <p:sldId id="284" r:id="rId32"/>
    <p:sldId id="302" r:id="rId33"/>
    <p:sldId id="285" r:id="rId34"/>
    <p:sldId id="298" r:id="rId35"/>
    <p:sldId id="297" r:id="rId36"/>
    <p:sldId id="301" r:id="rId37"/>
    <p:sldId id="290" r:id="rId38"/>
    <p:sldId id="291" r:id="rId39"/>
    <p:sldId id="292" r:id="rId4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267" autoAdjust="0"/>
  </p:normalViewPr>
  <p:slideViewPr>
    <p:cSldViewPr snapToGrid="0">
      <p:cViewPr varScale="1">
        <p:scale>
          <a:sx n="90" d="100"/>
          <a:sy n="90" d="100"/>
        </p:scale>
        <p:origin x="86" y="3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FE6332-4767-1445-8299-C00BB08156C8}" type="doc">
      <dgm:prSet loTypeId="urn:microsoft.com/office/officeart/2005/8/layout/default" loCatId="" qsTypeId="urn:microsoft.com/office/officeart/2005/8/quickstyle/simple4" qsCatId="simple" csTypeId="urn:microsoft.com/office/officeart/2005/8/colors/colorful1" csCatId="colorful" phldr="1"/>
      <dgm:spPr/>
      <dgm:t>
        <a:bodyPr/>
        <a:lstStyle/>
        <a:p>
          <a:endParaRPr lang="en-US"/>
        </a:p>
      </dgm:t>
    </dgm:pt>
    <dgm:pt modelId="{B85C5470-7FC0-6648-96AE-817DE83FCDA7}">
      <dgm:prSet phldrT="[Text]"/>
      <dgm:spPr>
        <a:solidFill>
          <a:srgbClr val="005596"/>
        </a:solidFill>
      </dgm:spPr>
      <dgm:t>
        <a:bodyPr/>
        <a:lstStyle/>
        <a:p>
          <a:r>
            <a:rPr lang="en-US" b="1" dirty="0"/>
            <a:t>Monitors and manages student learning and performance through data</a:t>
          </a:r>
        </a:p>
      </dgm:t>
    </dgm:pt>
    <dgm:pt modelId="{5628380F-1000-7548-920F-C7AED7873D25}" type="parTrans" cxnId="{12897851-0547-F043-A423-094D6B0D2747}">
      <dgm:prSet/>
      <dgm:spPr/>
      <dgm:t>
        <a:bodyPr/>
        <a:lstStyle/>
        <a:p>
          <a:endParaRPr lang="en-US"/>
        </a:p>
      </dgm:t>
    </dgm:pt>
    <dgm:pt modelId="{4F10E6F4-1E11-C54D-AAF4-EFABD829C2FB}" type="sibTrans" cxnId="{12897851-0547-F043-A423-094D6B0D2747}">
      <dgm:prSet/>
      <dgm:spPr/>
      <dgm:t>
        <a:bodyPr/>
        <a:lstStyle/>
        <a:p>
          <a:endParaRPr lang="en-US"/>
        </a:p>
      </dgm:t>
    </dgm:pt>
    <dgm:pt modelId="{FDA79DF6-566D-F049-9D66-AA843A96BD41}">
      <dgm:prSet phldrT="[Text]"/>
      <dgm:spPr>
        <a:solidFill>
          <a:srgbClr val="FF6600"/>
        </a:solidFill>
      </dgm:spPr>
      <dgm:t>
        <a:bodyPr/>
        <a:lstStyle/>
        <a:p>
          <a:r>
            <a:rPr lang="en-US" b="1" dirty="0"/>
            <a:t>Plans and delivers high-quality, evidence-based instruction</a:t>
          </a:r>
        </a:p>
      </dgm:t>
    </dgm:pt>
    <dgm:pt modelId="{15B91264-9B69-8241-A006-7A950B7902C6}" type="parTrans" cxnId="{2890F9B8-8A41-024A-9FD1-77B0837A7996}">
      <dgm:prSet/>
      <dgm:spPr/>
      <dgm:t>
        <a:bodyPr/>
        <a:lstStyle/>
        <a:p>
          <a:endParaRPr lang="en-US"/>
        </a:p>
      </dgm:t>
    </dgm:pt>
    <dgm:pt modelId="{D05255A7-F478-2748-AE6C-3E675687D9EE}" type="sibTrans" cxnId="{2890F9B8-8A41-024A-9FD1-77B0837A7996}">
      <dgm:prSet/>
      <dgm:spPr/>
      <dgm:t>
        <a:bodyPr/>
        <a:lstStyle/>
        <a:p>
          <a:endParaRPr lang="en-US"/>
        </a:p>
      </dgm:t>
    </dgm:pt>
    <dgm:pt modelId="{41CEA630-7B2C-BC4D-870F-2887FC50EA19}">
      <dgm:prSet phldrT="[Text]"/>
      <dgm:spPr>
        <a:solidFill>
          <a:srgbClr val="920000"/>
        </a:solidFill>
      </dgm:spPr>
      <dgm:t>
        <a:bodyPr/>
        <a:lstStyle/>
        <a:p>
          <a:r>
            <a:rPr lang="en-US" b="1" dirty="0"/>
            <a:t>Effectively communicates to motivate and engage learners</a:t>
          </a:r>
        </a:p>
      </dgm:t>
    </dgm:pt>
    <dgm:pt modelId="{308D3180-A4E7-D34C-AC00-5D71B65DDA38}" type="parTrans" cxnId="{E9487579-C536-8E47-B0BA-E1CD823CA32B}">
      <dgm:prSet/>
      <dgm:spPr/>
      <dgm:t>
        <a:bodyPr/>
        <a:lstStyle/>
        <a:p>
          <a:endParaRPr lang="en-US"/>
        </a:p>
      </dgm:t>
    </dgm:pt>
    <dgm:pt modelId="{BB8FAB2A-2A29-CC45-A171-B315A858CEF3}" type="sibTrans" cxnId="{E9487579-C536-8E47-B0BA-E1CD823CA32B}">
      <dgm:prSet/>
      <dgm:spPr/>
      <dgm:t>
        <a:bodyPr/>
        <a:lstStyle/>
        <a:p>
          <a:endParaRPr lang="en-US"/>
        </a:p>
      </dgm:t>
    </dgm:pt>
    <dgm:pt modelId="{D6443676-2A5C-FB4E-A658-9B063723F005}">
      <dgm:prSet phldrT="[Text]"/>
      <dgm:spPr>
        <a:solidFill>
          <a:srgbClr val="C4C132"/>
        </a:solidFill>
      </dgm:spPr>
      <dgm:t>
        <a:bodyPr/>
        <a:lstStyle/>
        <a:p>
          <a:r>
            <a:rPr lang="en-US" b="1" dirty="0"/>
            <a:t>Pursues professionalism and continually builds knowledge and skills</a:t>
          </a:r>
        </a:p>
      </dgm:t>
    </dgm:pt>
    <dgm:pt modelId="{EFCED5C9-8978-C147-AE3D-2AD02297AEE0}" type="parTrans" cxnId="{5B06558E-6524-C242-B7D9-E054B428DD7C}">
      <dgm:prSet/>
      <dgm:spPr/>
      <dgm:t>
        <a:bodyPr/>
        <a:lstStyle/>
        <a:p>
          <a:endParaRPr lang="en-US"/>
        </a:p>
      </dgm:t>
    </dgm:pt>
    <dgm:pt modelId="{70EF9FCE-A93F-D94F-84C4-E9EAC90737A5}" type="sibTrans" cxnId="{5B06558E-6524-C242-B7D9-E054B428DD7C}">
      <dgm:prSet/>
      <dgm:spPr/>
      <dgm:t>
        <a:bodyPr/>
        <a:lstStyle/>
        <a:p>
          <a:endParaRPr lang="en-US"/>
        </a:p>
      </dgm:t>
    </dgm:pt>
    <dgm:pt modelId="{958B33F2-C0FF-E143-80E1-8A70A95928F3}" type="pres">
      <dgm:prSet presAssocID="{67FE6332-4767-1445-8299-C00BB08156C8}" presName="diagram" presStyleCnt="0">
        <dgm:presLayoutVars>
          <dgm:dir/>
          <dgm:resizeHandles val="exact"/>
        </dgm:presLayoutVars>
      </dgm:prSet>
      <dgm:spPr/>
      <dgm:t>
        <a:bodyPr/>
        <a:lstStyle/>
        <a:p>
          <a:endParaRPr lang="en-US"/>
        </a:p>
      </dgm:t>
    </dgm:pt>
    <dgm:pt modelId="{5B0AD59E-6574-9740-A496-E5D5287930E3}" type="pres">
      <dgm:prSet presAssocID="{B85C5470-7FC0-6648-96AE-817DE83FCDA7}" presName="node" presStyleLbl="node1" presStyleIdx="0" presStyleCnt="4">
        <dgm:presLayoutVars>
          <dgm:bulletEnabled val="1"/>
        </dgm:presLayoutVars>
      </dgm:prSet>
      <dgm:spPr/>
      <dgm:t>
        <a:bodyPr/>
        <a:lstStyle/>
        <a:p>
          <a:endParaRPr lang="en-US"/>
        </a:p>
      </dgm:t>
    </dgm:pt>
    <dgm:pt modelId="{E52BAD81-A5A3-4848-9155-BA9ABD8338CD}" type="pres">
      <dgm:prSet presAssocID="{4F10E6F4-1E11-C54D-AAF4-EFABD829C2FB}" presName="sibTrans" presStyleCnt="0"/>
      <dgm:spPr/>
    </dgm:pt>
    <dgm:pt modelId="{B59DD98F-1B94-254D-BED7-BE9672EEDB08}" type="pres">
      <dgm:prSet presAssocID="{FDA79DF6-566D-F049-9D66-AA843A96BD41}" presName="node" presStyleLbl="node1" presStyleIdx="1" presStyleCnt="4">
        <dgm:presLayoutVars>
          <dgm:bulletEnabled val="1"/>
        </dgm:presLayoutVars>
      </dgm:prSet>
      <dgm:spPr/>
      <dgm:t>
        <a:bodyPr/>
        <a:lstStyle/>
        <a:p>
          <a:endParaRPr lang="en-US"/>
        </a:p>
      </dgm:t>
    </dgm:pt>
    <dgm:pt modelId="{E67B75E2-BA38-AE4C-8069-4B0741F48B1A}" type="pres">
      <dgm:prSet presAssocID="{D05255A7-F478-2748-AE6C-3E675687D9EE}" presName="sibTrans" presStyleCnt="0"/>
      <dgm:spPr/>
    </dgm:pt>
    <dgm:pt modelId="{4320BAC2-7C39-1442-A014-CC9034E15DC2}" type="pres">
      <dgm:prSet presAssocID="{41CEA630-7B2C-BC4D-870F-2887FC50EA19}" presName="node" presStyleLbl="node1" presStyleIdx="2" presStyleCnt="4">
        <dgm:presLayoutVars>
          <dgm:bulletEnabled val="1"/>
        </dgm:presLayoutVars>
      </dgm:prSet>
      <dgm:spPr/>
      <dgm:t>
        <a:bodyPr/>
        <a:lstStyle/>
        <a:p>
          <a:endParaRPr lang="en-US"/>
        </a:p>
      </dgm:t>
    </dgm:pt>
    <dgm:pt modelId="{8C3D8957-03FE-974F-AEB4-6B3D48C18598}" type="pres">
      <dgm:prSet presAssocID="{BB8FAB2A-2A29-CC45-A171-B315A858CEF3}" presName="sibTrans" presStyleCnt="0"/>
      <dgm:spPr/>
    </dgm:pt>
    <dgm:pt modelId="{DCE1BDBF-8EF1-A04D-B7DB-A0F3A0B1C0E7}" type="pres">
      <dgm:prSet presAssocID="{D6443676-2A5C-FB4E-A658-9B063723F005}" presName="node" presStyleLbl="node1" presStyleIdx="3" presStyleCnt="4">
        <dgm:presLayoutVars>
          <dgm:bulletEnabled val="1"/>
        </dgm:presLayoutVars>
      </dgm:prSet>
      <dgm:spPr/>
      <dgm:t>
        <a:bodyPr/>
        <a:lstStyle/>
        <a:p>
          <a:endParaRPr lang="en-US"/>
        </a:p>
      </dgm:t>
    </dgm:pt>
  </dgm:ptLst>
  <dgm:cxnLst>
    <dgm:cxn modelId="{8720A3F8-E5DB-4418-88C8-FA7F2B4B0A14}" type="presOf" srcId="{41CEA630-7B2C-BC4D-870F-2887FC50EA19}" destId="{4320BAC2-7C39-1442-A014-CC9034E15DC2}" srcOrd="0" destOrd="0" presId="urn:microsoft.com/office/officeart/2005/8/layout/default"/>
    <dgm:cxn modelId="{2890F9B8-8A41-024A-9FD1-77B0837A7996}" srcId="{67FE6332-4767-1445-8299-C00BB08156C8}" destId="{FDA79DF6-566D-F049-9D66-AA843A96BD41}" srcOrd="1" destOrd="0" parTransId="{15B91264-9B69-8241-A006-7A950B7902C6}" sibTransId="{D05255A7-F478-2748-AE6C-3E675687D9EE}"/>
    <dgm:cxn modelId="{5B06558E-6524-C242-B7D9-E054B428DD7C}" srcId="{67FE6332-4767-1445-8299-C00BB08156C8}" destId="{D6443676-2A5C-FB4E-A658-9B063723F005}" srcOrd="3" destOrd="0" parTransId="{EFCED5C9-8978-C147-AE3D-2AD02297AEE0}" sibTransId="{70EF9FCE-A93F-D94F-84C4-E9EAC90737A5}"/>
    <dgm:cxn modelId="{1B47F7CA-4285-4C7F-BA88-E4C30D31B259}" type="presOf" srcId="{D6443676-2A5C-FB4E-A658-9B063723F005}" destId="{DCE1BDBF-8EF1-A04D-B7DB-A0F3A0B1C0E7}" srcOrd="0" destOrd="0" presId="urn:microsoft.com/office/officeart/2005/8/layout/default"/>
    <dgm:cxn modelId="{225E1293-AE6F-4321-A340-AD5CE3AFFE17}" type="presOf" srcId="{67FE6332-4767-1445-8299-C00BB08156C8}" destId="{958B33F2-C0FF-E143-80E1-8A70A95928F3}" srcOrd="0" destOrd="0" presId="urn:microsoft.com/office/officeart/2005/8/layout/default"/>
    <dgm:cxn modelId="{E2BA3B2D-E7CC-4B5C-82F0-724DA3D8B95C}" type="presOf" srcId="{FDA79DF6-566D-F049-9D66-AA843A96BD41}" destId="{B59DD98F-1B94-254D-BED7-BE9672EEDB08}" srcOrd="0" destOrd="0" presId="urn:microsoft.com/office/officeart/2005/8/layout/default"/>
    <dgm:cxn modelId="{41357525-32BA-4F2F-8BAE-6F761B3D10CF}" type="presOf" srcId="{B85C5470-7FC0-6648-96AE-817DE83FCDA7}" destId="{5B0AD59E-6574-9740-A496-E5D5287930E3}" srcOrd="0" destOrd="0" presId="urn:microsoft.com/office/officeart/2005/8/layout/default"/>
    <dgm:cxn modelId="{12897851-0547-F043-A423-094D6B0D2747}" srcId="{67FE6332-4767-1445-8299-C00BB08156C8}" destId="{B85C5470-7FC0-6648-96AE-817DE83FCDA7}" srcOrd="0" destOrd="0" parTransId="{5628380F-1000-7548-920F-C7AED7873D25}" sibTransId="{4F10E6F4-1E11-C54D-AAF4-EFABD829C2FB}"/>
    <dgm:cxn modelId="{E9487579-C536-8E47-B0BA-E1CD823CA32B}" srcId="{67FE6332-4767-1445-8299-C00BB08156C8}" destId="{41CEA630-7B2C-BC4D-870F-2887FC50EA19}" srcOrd="2" destOrd="0" parTransId="{308D3180-A4E7-D34C-AC00-5D71B65DDA38}" sibTransId="{BB8FAB2A-2A29-CC45-A171-B315A858CEF3}"/>
    <dgm:cxn modelId="{23BD677A-14C9-4CB3-9291-23B07B95A4B2}" type="presParOf" srcId="{958B33F2-C0FF-E143-80E1-8A70A95928F3}" destId="{5B0AD59E-6574-9740-A496-E5D5287930E3}" srcOrd="0" destOrd="0" presId="urn:microsoft.com/office/officeart/2005/8/layout/default"/>
    <dgm:cxn modelId="{4DB27833-F705-4798-AA4C-31F36E6BA9AF}" type="presParOf" srcId="{958B33F2-C0FF-E143-80E1-8A70A95928F3}" destId="{E52BAD81-A5A3-4848-9155-BA9ABD8338CD}" srcOrd="1" destOrd="0" presId="urn:microsoft.com/office/officeart/2005/8/layout/default"/>
    <dgm:cxn modelId="{3663C1D8-E628-4741-A210-12F03B9ACDC9}" type="presParOf" srcId="{958B33F2-C0FF-E143-80E1-8A70A95928F3}" destId="{B59DD98F-1B94-254D-BED7-BE9672EEDB08}" srcOrd="2" destOrd="0" presId="urn:microsoft.com/office/officeart/2005/8/layout/default"/>
    <dgm:cxn modelId="{7FAC787D-3AC7-4890-94BB-E5DE0CD2B18B}" type="presParOf" srcId="{958B33F2-C0FF-E143-80E1-8A70A95928F3}" destId="{E67B75E2-BA38-AE4C-8069-4B0741F48B1A}" srcOrd="3" destOrd="0" presId="urn:microsoft.com/office/officeart/2005/8/layout/default"/>
    <dgm:cxn modelId="{4DA00213-5F93-48E0-914E-0586B170458E}" type="presParOf" srcId="{958B33F2-C0FF-E143-80E1-8A70A95928F3}" destId="{4320BAC2-7C39-1442-A014-CC9034E15DC2}" srcOrd="4" destOrd="0" presId="urn:microsoft.com/office/officeart/2005/8/layout/default"/>
    <dgm:cxn modelId="{49F585D9-11EB-4ABD-A45A-02D3382068DC}" type="presParOf" srcId="{958B33F2-C0FF-E143-80E1-8A70A95928F3}" destId="{8C3D8957-03FE-974F-AEB4-6B3D48C18598}" srcOrd="5" destOrd="0" presId="urn:microsoft.com/office/officeart/2005/8/layout/default"/>
    <dgm:cxn modelId="{4EE1D406-F337-4F21-8539-1E4DF90AB795}" type="presParOf" srcId="{958B33F2-C0FF-E143-80E1-8A70A95928F3}" destId="{DCE1BDBF-8EF1-A04D-B7DB-A0F3A0B1C0E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866AF3B-65A8-4D76-B01E-7FE9F2DA41D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BF1F823-BAFF-4E67-B101-5777AC82856D}">
      <dgm:prSet phldrT="[Text]"/>
      <dgm:spPr>
        <a:solidFill>
          <a:srgbClr val="005596"/>
        </a:solidFill>
      </dgm:spPr>
      <dgm:t>
        <a:bodyPr/>
        <a:lstStyle/>
        <a:p>
          <a:r>
            <a:rPr lang="en-US" b="1" dirty="0"/>
            <a:t>2.1. Designs learner-centered instruction and classroom environments</a:t>
          </a:r>
        </a:p>
      </dgm:t>
    </dgm:pt>
    <dgm:pt modelId="{AD238F56-E7F1-41DC-AF2D-3AA6B261CC26}" type="parTrans" cxnId="{EFAE1902-3E8A-475B-948D-CD76FD158FCF}">
      <dgm:prSet/>
      <dgm:spPr/>
      <dgm:t>
        <a:bodyPr/>
        <a:lstStyle/>
        <a:p>
          <a:endParaRPr lang="en-US" b="1"/>
        </a:p>
      </dgm:t>
    </dgm:pt>
    <dgm:pt modelId="{4082ADF9-1DDF-42D8-A147-B0497D9C0479}" type="sibTrans" cxnId="{EFAE1902-3E8A-475B-948D-CD76FD158FCF}">
      <dgm:prSet/>
      <dgm:spPr/>
      <dgm:t>
        <a:bodyPr/>
        <a:lstStyle/>
        <a:p>
          <a:endParaRPr lang="en-US" b="1"/>
        </a:p>
      </dgm:t>
    </dgm:pt>
    <dgm:pt modelId="{62D03F5D-D089-4029-A503-B236C48D2B7B}">
      <dgm:prSet phldrT="[Text]"/>
      <dgm:spPr>
        <a:solidFill>
          <a:srgbClr val="7030A0"/>
        </a:solidFill>
      </dgm:spPr>
      <dgm:t>
        <a:bodyPr/>
        <a:lstStyle/>
        <a:p>
          <a:r>
            <a:rPr lang="en-US" b="1" dirty="0"/>
            <a:t>2.2. Designs standards-based instructional units and lesson plans</a:t>
          </a:r>
        </a:p>
      </dgm:t>
    </dgm:pt>
    <dgm:pt modelId="{19854B00-B22E-46F8-8B10-A9AAC5F07F72}" type="parTrans" cxnId="{FF3E1E52-FACA-470F-808D-AE1FDFEF849A}">
      <dgm:prSet/>
      <dgm:spPr/>
      <dgm:t>
        <a:bodyPr/>
        <a:lstStyle/>
        <a:p>
          <a:endParaRPr lang="en-US"/>
        </a:p>
      </dgm:t>
    </dgm:pt>
    <dgm:pt modelId="{4E97D51D-4644-4F03-A9DE-6AEFF2ACEF9D}" type="sibTrans" cxnId="{FF3E1E52-FACA-470F-808D-AE1FDFEF849A}">
      <dgm:prSet/>
      <dgm:spPr/>
      <dgm:t>
        <a:bodyPr/>
        <a:lstStyle/>
        <a:p>
          <a:endParaRPr lang="en-US"/>
        </a:p>
      </dgm:t>
    </dgm:pt>
    <dgm:pt modelId="{42152333-6850-4BF4-8CEA-CDB31DDAEF77}">
      <dgm:prSet phldrT="[Text]"/>
      <dgm:spPr>
        <a:solidFill>
          <a:srgbClr val="D8D565"/>
        </a:solidFill>
      </dgm:spPr>
      <dgm:t>
        <a:bodyPr/>
        <a:lstStyle/>
        <a:p>
          <a:r>
            <a:rPr lang="en-US" b="1" dirty="0"/>
            <a:t>2.3. Uses instructional techniques that are effective with adult learners</a:t>
          </a:r>
        </a:p>
      </dgm:t>
    </dgm:pt>
    <dgm:pt modelId="{1784B124-E05B-4262-95E4-D17E6449D48C}" type="parTrans" cxnId="{46BE6E96-3390-471A-AC12-AE8E8B69C1A1}">
      <dgm:prSet/>
      <dgm:spPr/>
      <dgm:t>
        <a:bodyPr/>
        <a:lstStyle/>
        <a:p>
          <a:endParaRPr lang="en-US"/>
        </a:p>
      </dgm:t>
    </dgm:pt>
    <dgm:pt modelId="{CCE9A261-D8C7-4F8E-8AC5-6401C39165E9}" type="sibTrans" cxnId="{46BE6E96-3390-471A-AC12-AE8E8B69C1A1}">
      <dgm:prSet/>
      <dgm:spPr/>
      <dgm:t>
        <a:bodyPr/>
        <a:lstStyle/>
        <a:p>
          <a:endParaRPr lang="en-US"/>
        </a:p>
      </dgm:t>
    </dgm:pt>
    <dgm:pt modelId="{364320B3-157D-488E-BBA4-7B1724C410F5}">
      <dgm:prSet phldrT="[Text]"/>
      <dgm:spPr>
        <a:solidFill>
          <a:srgbClr val="FF6600"/>
        </a:solidFill>
      </dgm:spPr>
      <dgm:t>
        <a:bodyPr/>
        <a:lstStyle/>
        <a:p>
          <a:r>
            <a:rPr lang="en-US" b="1" dirty="0"/>
            <a:t>2.4. Designs instruction to build learners’ technology and digital media literacy skills</a:t>
          </a:r>
        </a:p>
      </dgm:t>
    </dgm:pt>
    <dgm:pt modelId="{572DD7A7-38B1-4E90-B8DD-B9D7DAC9C282}" type="parTrans" cxnId="{21D6F582-ECF5-4CB2-A3C8-8F5222813B97}">
      <dgm:prSet/>
      <dgm:spPr/>
      <dgm:t>
        <a:bodyPr/>
        <a:lstStyle/>
        <a:p>
          <a:endParaRPr lang="en-US"/>
        </a:p>
      </dgm:t>
    </dgm:pt>
    <dgm:pt modelId="{672E0842-2A41-445A-A026-A60B0A7574D0}" type="sibTrans" cxnId="{21D6F582-ECF5-4CB2-A3C8-8F5222813B97}">
      <dgm:prSet/>
      <dgm:spPr/>
      <dgm:t>
        <a:bodyPr/>
        <a:lstStyle/>
        <a:p>
          <a:endParaRPr lang="en-US"/>
        </a:p>
      </dgm:t>
    </dgm:pt>
    <dgm:pt modelId="{314B91CF-4958-48D5-8942-47FCD62769D2}">
      <dgm:prSet phldrT="[Text]"/>
      <dgm:spPr>
        <a:solidFill>
          <a:srgbClr val="C00000"/>
        </a:solidFill>
      </dgm:spPr>
      <dgm:t>
        <a:bodyPr/>
        <a:lstStyle/>
        <a:p>
          <a:r>
            <a:rPr lang="en-US" b="1" dirty="0"/>
            <a:t>2.5. Designs instruction to build learners’ higher-order thinking, communication, and problemsolving skills</a:t>
          </a:r>
        </a:p>
      </dgm:t>
    </dgm:pt>
    <dgm:pt modelId="{296CAD22-F3EE-45B0-9D1E-74C943CBD402}" type="parTrans" cxnId="{35B8399B-B2B5-4CAD-B11D-B8276CB6D6B0}">
      <dgm:prSet/>
      <dgm:spPr/>
      <dgm:t>
        <a:bodyPr/>
        <a:lstStyle/>
        <a:p>
          <a:endParaRPr lang="en-US"/>
        </a:p>
      </dgm:t>
    </dgm:pt>
    <dgm:pt modelId="{0E7F9500-DABE-474F-8F07-AFD1714D5A49}" type="sibTrans" cxnId="{35B8399B-B2B5-4CAD-B11D-B8276CB6D6B0}">
      <dgm:prSet/>
      <dgm:spPr/>
      <dgm:t>
        <a:bodyPr/>
        <a:lstStyle/>
        <a:p>
          <a:endParaRPr lang="en-US"/>
        </a:p>
      </dgm:t>
    </dgm:pt>
    <dgm:pt modelId="{817F01BB-373D-42F2-B25C-1D317402B6C9}" type="pres">
      <dgm:prSet presAssocID="{8866AF3B-65A8-4D76-B01E-7FE9F2DA41D2}" presName="diagram" presStyleCnt="0">
        <dgm:presLayoutVars>
          <dgm:dir/>
          <dgm:resizeHandles val="exact"/>
        </dgm:presLayoutVars>
      </dgm:prSet>
      <dgm:spPr/>
      <dgm:t>
        <a:bodyPr/>
        <a:lstStyle/>
        <a:p>
          <a:endParaRPr lang="en-US"/>
        </a:p>
      </dgm:t>
    </dgm:pt>
    <dgm:pt modelId="{6E2DB299-EBDB-4303-B420-90ABCC2A97FC}" type="pres">
      <dgm:prSet presAssocID="{FBF1F823-BAFF-4E67-B101-5777AC82856D}" presName="node" presStyleLbl="node1" presStyleIdx="0" presStyleCnt="5">
        <dgm:presLayoutVars>
          <dgm:bulletEnabled val="1"/>
        </dgm:presLayoutVars>
      </dgm:prSet>
      <dgm:spPr/>
      <dgm:t>
        <a:bodyPr/>
        <a:lstStyle/>
        <a:p>
          <a:endParaRPr lang="en-US"/>
        </a:p>
      </dgm:t>
    </dgm:pt>
    <dgm:pt modelId="{437E0448-4DB4-4804-8A7D-79F8EB7122A5}" type="pres">
      <dgm:prSet presAssocID="{4082ADF9-1DDF-42D8-A147-B0497D9C0479}" presName="sibTrans" presStyleCnt="0"/>
      <dgm:spPr/>
    </dgm:pt>
    <dgm:pt modelId="{3A6A5320-15A1-4D15-92A0-1CFA58EDEA8D}" type="pres">
      <dgm:prSet presAssocID="{62D03F5D-D089-4029-A503-B236C48D2B7B}" presName="node" presStyleLbl="node1" presStyleIdx="1" presStyleCnt="5">
        <dgm:presLayoutVars>
          <dgm:bulletEnabled val="1"/>
        </dgm:presLayoutVars>
      </dgm:prSet>
      <dgm:spPr/>
      <dgm:t>
        <a:bodyPr/>
        <a:lstStyle/>
        <a:p>
          <a:endParaRPr lang="en-US"/>
        </a:p>
      </dgm:t>
    </dgm:pt>
    <dgm:pt modelId="{6924DD07-F116-4961-A83D-7258AD6D5C05}" type="pres">
      <dgm:prSet presAssocID="{4E97D51D-4644-4F03-A9DE-6AEFF2ACEF9D}" presName="sibTrans" presStyleCnt="0"/>
      <dgm:spPr/>
    </dgm:pt>
    <dgm:pt modelId="{D514F131-B643-4DEC-AA15-1C7617D55C1D}" type="pres">
      <dgm:prSet presAssocID="{42152333-6850-4BF4-8CEA-CDB31DDAEF77}" presName="node" presStyleLbl="node1" presStyleIdx="2" presStyleCnt="5">
        <dgm:presLayoutVars>
          <dgm:bulletEnabled val="1"/>
        </dgm:presLayoutVars>
      </dgm:prSet>
      <dgm:spPr/>
      <dgm:t>
        <a:bodyPr/>
        <a:lstStyle/>
        <a:p>
          <a:endParaRPr lang="en-US"/>
        </a:p>
      </dgm:t>
    </dgm:pt>
    <dgm:pt modelId="{90025794-2F32-4F03-BC74-49D80D31C5F4}" type="pres">
      <dgm:prSet presAssocID="{CCE9A261-D8C7-4F8E-8AC5-6401C39165E9}" presName="sibTrans" presStyleCnt="0"/>
      <dgm:spPr/>
    </dgm:pt>
    <dgm:pt modelId="{73ADFAF6-2D2A-47FD-B69C-58762137B2AD}" type="pres">
      <dgm:prSet presAssocID="{364320B3-157D-488E-BBA4-7B1724C410F5}" presName="node" presStyleLbl="node1" presStyleIdx="3" presStyleCnt="5">
        <dgm:presLayoutVars>
          <dgm:bulletEnabled val="1"/>
        </dgm:presLayoutVars>
      </dgm:prSet>
      <dgm:spPr/>
      <dgm:t>
        <a:bodyPr/>
        <a:lstStyle/>
        <a:p>
          <a:endParaRPr lang="en-US"/>
        </a:p>
      </dgm:t>
    </dgm:pt>
    <dgm:pt modelId="{F560852C-110E-4B8A-AE82-710638A7EFEB}" type="pres">
      <dgm:prSet presAssocID="{672E0842-2A41-445A-A026-A60B0A7574D0}" presName="sibTrans" presStyleCnt="0"/>
      <dgm:spPr/>
    </dgm:pt>
    <dgm:pt modelId="{AF99AAD0-2B83-42C3-B4B5-4CC247EDD675}" type="pres">
      <dgm:prSet presAssocID="{314B91CF-4958-48D5-8942-47FCD62769D2}" presName="node" presStyleLbl="node1" presStyleIdx="4" presStyleCnt="5">
        <dgm:presLayoutVars>
          <dgm:bulletEnabled val="1"/>
        </dgm:presLayoutVars>
      </dgm:prSet>
      <dgm:spPr/>
      <dgm:t>
        <a:bodyPr/>
        <a:lstStyle/>
        <a:p>
          <a:endParaRPr lang="en-US"/>
        </a:p>
      </dgm:t>
    </dgm:pt>
  </dgm:ptLst>
  <dgm:cxnLst>
    <dgm:cxn modelId="{FFC8A186-89F0-4816-8178-71BA2C4304E0}" type="presOf" srcId="{62D03F5D-D089-4029-A503-B236C48D2B7B}" destId="{3A6A5320-15A1-4D15-92A0-1CFA58EDEA8D}" srcOrd="0" destOrd="0" presId="urn:microsoft.com/office/officeart/2005/8/layout/default"/>
    <dgm:cxn modelId="{C47E4B9A-AE39-459F-8C06-F23D39E418C9}" type="presOf" srcId="{42152333-6850-4BF4-8CEA-CDB31DDAEF77}" destId="{D514F131-B643-4DEC-AA15-1C7617D55C1D}" srcOrd="0" destOrd="0" presId="urn:microsoft.com/office/officeart/2005/8/layout/default"/>
    <dgm:cxn modelId="{46BE6E96-3390-471A-AC12-AE8E8B69C1A1}" srcId="{8866AF3B-65A8-4D76-B01E-7FE9F2DA41D2}" destId="{42152333-6850-4BF4-8CEA-CDB31DDAEF77}" srcOrd="2" destOrd="0" parTransId="{1784B124-E05B-4262-95E4-D17E6449D48C}" sibTransId="{CCE9A261-D8C7-4F8E-8AC5-6401C39165E9}"/>
    <dgm:cxn modelId="{79F18EDC-6049-4897-93A5-31FBA20D48FB}" type="presOf" srcId="{FBF1F823-BAFF-4E67-B101-5777AC82856D}" destId="{6E2DB299-EBDB-4303-B420-90ABCC2A97FC}" srcOrd="0" destOrd="0" presId="urn:microsoft.com/office/officeart/2005/8/layout/default"/>
    <dgm:cxn modelId="{21D6F582-ECF5-4CB2-A3C8-8F5222813B97}" srcId="{8866AF3B-65A8-4D76-B01E-7FE9F2DA41D2}" destId="{364320B3-157D-488E-BBA4-7B1724C410F5}" srcOrd="3" destOrd="0" parTransId="{572DD7A7-38B1-4E90-B8DD-B9D7DAC9C282}" sibTransId="{672E0842-2A41-445A-A026-A60B0A7574D0}"/>
    <dgm:cxn modelId="{24846EE5-4EC8-4EFD-B9C9-016233028BE0}" type="presOf" srcId="{314B91CF-4958-48D5-8942-47FCD62769D2}" destId="{AF99AAD0-2B83-42C3-B4B5-4CC247EDD675}" srcOrd="0" destOrd="0" presId="urn:microsoft.com/office/officeart/2005/8/layout/default"/>
    <dgm:cxn modelId="{EFAE1902-3E8A-475B-948D-CD76FD158FCF}" srcId="{8866AF3B-65A8-4D76-B01E-7FE9F2DA41D2}" destId="{FBF1F823-BAFF-4E67-B101-5777AC82856D}" srcOrd="0" destOrd="0" parTransId="{AD238F56-E7F1-41DC-AF2D-3AA6B261CC26}" sibTransId="{4082ADF9-1DDF-42D8-A147-B0497D9C0479}"/>
    <dgm:cxn modelId="{35B8399B-B2B5-4CAD-B11D-B8276CB6D6B0}" srcId="{8866AF3B-65A8-4D76-B01E-7FE9F2DA41D2}" destId="{314B91CF-4958-48D5-8942-47FCD62769D2}" srcOrd="4" destOrd="0" parTransId="{296CAD22-F3EE-45B0-9D1E-74C943CBD402}" sibTransId="{0E7F9500-DABE-474F-8F07-AFD1714D5A49}"/>
    <dgm:cxn modelId="{BC1F9FAA-6FDB-4CAD-B7CB-93A5DBC82A76}" type="presOf" srcId="{364320B3-157D-488E-BBA4-7B1724C410F5}" destId="{73ADFAF6-2D2A-47FD-B69C-58762137B2AD}" srcOrd="0" destOrd="0" presId="urn:microsoft.com/office/officeart/2005/8/layout/default"/>
    <dgm:cxn modelId="{AA7C054C-5DD9-45A9-AF83-C67871E64470}" type="presOf" srcId="{8866AF3B-65A8-4D76-B01E-7FE9F2DA41D2}" destId="{817F01BB-373D-42F2-B25C-1D317402B6C9}" srcOrd="0" destOrd="0" presId="urn:microsoft.com/office/officeart/2005/8/layout/default"/>
    <dgm:cxn modelId="{FF3E1E52-FACA-470F-808D-AE1FDFEF849A}" srcId="{8866AF3B-65A8-4D76-B01E-7FE9F2DA41D2}" destId="{62D03F5D-D089-4029-A503-B236C48D2B7B}" srcOrd="1" destOrd="0" parTransId="{19854B00-B22E-46F8-8B10-A9AAC5F07F72}" sibTransId="{4E97D51D-4644-4F03-A9DE-6AEFF2ACEF9D}"/>
    <dgm:cxn modelId="{53F3515A-2870-47CE-95F1-E41244A35E9E}" type="presParOf" srcId="{817F01BB-373D-42F2-B25C-1D317402B6C9}" destId="{6E2DB299-EBDB-4303-B420-90ABCC2A97FC}" srcOrd="0" destOrd="0" presId="urn:microsoft.com/office/officeart/2005/8/layout/default"/>
    <dgm:cxn modelId="{AD8D474F-0D6A-4302-A299-8FC6E9363B5F}" type="presParOf" srcId="{817F01BB-373D-42F2-B25C-1D317402B6C9}" destId="{437E0448-4DB4-4804-8A7D-79F8EB7122A5}" srcOrd="1" destOrd="0" presId="urn:microsoft.com/office/officeart/2005/8/layout/default"/>
    <dgm:cxn modelId="{C98FC75E-D9F7-46FB-90F0-63DF7EFAF80D}" type="presParOf" srcId="{817F01BB-373D-42F2-B25C-1D317402B6C9}" destId="{3A6A5320-15A1-4D15-92A0-1CFA58EDEA8D}" srcOrd="2" destOrd="0" presId="urn:microsoft.com/office/officeart/2005/8/layout/default"/>
    <dgm:cxn modelId="{C9EABF06-DAA4-4344-92DC-A3196CDE3BA3}" type="presParOf" srcId="{817F01BB-373D-42F2-B25C-1D317402B6C9}" destId="{6924DD07-F116-4961-A83D-7258AD6D5C05}" srcOrd="3" destOrd="0" presId="urn:microsoft.com/office/officeart/2005/8/layout/default"/>
    <dgm:cxn modelId="{496A83EA-00AD-4069-B580-2F85C8E8E4BB}" type="presParOf" srcId="{817F01BB-373D-42F2-B25C-1D317402B6C9}" destId="{D514F131-B643-4DEC-AA15-1C7617D55C1D}" srcOrd="4" destOrd="0" presId="urn:microsoft.com/office/officeart/2005/8/layout/default"/>
    <dgm:cxn modelId="{3EDA56E6-8631-4EF7-B2B8-A1D5F03556EB}" type="presParOf" srcId="{817F01BB-373D-42F2-B25C-1D317402B6C9}" destId="{90025794-2F32-4F03-BC74-49D80D31C5F4}" srcOrd="5" destOrd="0" presId="urn:microsoft.com/office/officeart/2005/8/layout/default"/>
    <dgm:cxn modelId="{FF18075C-648F-4042-A1F9-BFF12D2997D2}" type="presParOf" srcId="{817F01BB-373D-42F2-B25C-1D317402B6C9}" destId="{73ADFAF6-2D2A-47FD-B69C-58762137B2AD}" srcOrd="6" destOrd="0" presId="urn:microsoft.com/office/officeart/2005/8/layout/default"/>
    <dgm:cxn modelId="{E0FA5DB5-8160-4107-BF86-94D5B3058997}" type="presParOf" srcId="{817F01BB-373D-42F2-B25C-1D317402B6C9}" destId="{F560852C-110E-4B8A-AE82-710638A7EFEB}" srcOrd="7" destOrd="0" presId="urn:microsoft.com/office/officeart/2005/8/layout/default"/>
    <dgm:cxn modelId="{E414017E-78E6-46B7-BDF2-F09F76B2FC65}" type="presParOf" srcId="{817F01BB-373D-42F2-B25C-1D317402B6C9}" destId="{AF99AAD0-2B83-42C3-B4B5-4CC247EDD67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6DE897-6FF3-3E48-9A9C-01032EF8CA9B}"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en-US"/>
        </a:p>
      </dgm:t>
    </dgm:pt>
    <dgm:pt modelId="{D9A61125-D2B1-6F4A-9F72-785DD98CD888}">
      <dgm:prSet phldrT="[Text]"/>
      <dgm:spPr/>
      <dgm:t>
        <a:bodyPr/>
        <a:lstStyle/>
        <a:p>
          <a:r>
            <a:rPr lang="en-US" dirty="0"/>
            <a:t>Standards </a:t>
          </a:r>
        </a:p>
      </dgm:t>
    </dgm:pt>
    <dgm:pt modelId="{2839739F-79AB-0644-A5E9-38CFF4C0488F}" type="parTrans" cxnId="{3E8525EC-8B50-1E40-88DA-8993E962C88E}">
      <dgm:prSet/>
      <dgm:spPr/>
      <dgm:t>
        <a:bodyPr/>
        <a:lstStyle/>
        <a:p>
          <a:endParaRPr lang="en-US"/>
        </a:p>
      </dgm:t>
    </dgm:pt>
    <dgm:pt modelId="{E09F9091-EAFD-7847-9565-841FFC9BC706}" type="sibTrans" cxnId="{3E8525EC-8B50-1E40-88DA-8993E962C88E}">
      <dgm:prSet/>
      <dgm:spPr/>
      <dgm:t>
        <a:bodyPr/>
        <a:lstStyle/>
        <a:p>
          <a:endParaRPr lang="en-US"/>
        </a:p>
      </dgm:t>
    </dgm:pt>
    <dgm:pt modelId="{94EE9CB5-112F-B54A-BA6E-AFB5C7F1CE19}">
      <dgm:prSet phldrT="[Text]"/>
      <dgm:spPr/>
      <dgm:t>
        <a:bodyPr/>
        <a:lstStyle/>
        <a:p>
          <a:r>
            <a:rPr lang="en-US" dirty="0"/>
            <a:t>Objectives</a:t>
          </a:r>
        </a:p>
      </dgm:t>
    </dgm:pt>
    <dgm:pt modelId="{98A07BB3-6C11-DE4D-B093-57F1A583AC5D}" type="parTrans" cxnId="{3D4831E6-D7A4-A143-9370-F146E8D27276}">
      <dgm:prSet/>
      <dgm:spPr/>
      <dgm:t>
        <a:bodyPr/>
        <a:lstStyle/>
        <a:p>
          <a:endParaRPr lang="en-US"/>
        </a:p>
      </dgm:t>
    </dgm:pt>
    <dgm:pt modelId="{B36A62CB-D318-734E-9CE0-3553807710AC}" type="sibTrans" cxnId="{3D4831E6-D7A4-A143-9370-F146E8D27276}">
      <dgm:prSet/>
      <dgm:spPr/>
      <dgm:t>
        <a:bodyPr/>
        <a:lstStyle/>
        <a:p>
          <a:endParaRPr lang="en-US"/>
        </a:p>
      </dgm:t>
    </dgm:pt>
    <dgm:pt modelId="{BF7A9213-A24E-8048-9906-DBFB051C05B6}">
      <dgm:prSet phldrT="[Text]"/>
      <dgm:spPr/>
      <dgm:t>
        <a:bodyPr/>
        <a:lstStyle/>
        <a:p>
          <a:r>
            <a:rPr lang="en-US" dirty="0"/>
            <a:t>Formative Assessment</a:t>
          </a:r>
        </a:p>
      </dgm:t>
    </dgm:pt>
    <dgm:pt modelId="{E3154642-C811-9F4E-BC44-23B89598045C}" type="parTrans" cxnId="{3658A8F6-B7AE-6041-A78F-5458E3F3E30B}">
      <dgm:prSet/>
      <dgm:spPr/>
      <dgm:t>
        <a:bodyPr/>
        <a:lstStyle/>
        <a:p>
          <a:endParaRPr lang="en-US"/>
        </a:p>
      </dgm:t>
    </dgm:pt>
    <dgm:pt modelId="{FE57BEC6-9AD3-E149-9184-B13AE7086D36}" type="sibTrans" cxnId="{3658A8F6-B7AE-6041-A78F-5458E3F3E30B}">
      <dgm:prSet/>
      <dgm:spPr/>
      <dgm:t>
        <a:bodyPr/>
        <a:lstStyle/>
        <a:p>
          <a:endParaRPr lang="en-US"/>
        </a:p>
      </dgm:t>
    </dgm:pt>
    <dgm:pt modelId="{C38374A9-66F3-4845-A66A-94511D249241}">
      <dgm:prSet phldrT="[Text]"/>
      <dgm:spPr/>
      <dgm:t>
        <a:bodyPr/>
        <a:lstStyle/>
        <a:p>
          <a:r>
            <a:rPr lang="en-US" dirty="0"/>
            <a:t>Summative Assessment</a:t>
          </a:r>
        </a:p>
      </dgm:t>
    </dgm:pt>
    <dgm:pt modelId="{0AB0FCD8-5C90-B349-959A-8C744BF7B666}" type="parTrans" cxnId="{843CF405-9516-074A-A9E4-F21BB5CEFA9E}">
      <dgm:prSet/>
      <dgm:spPr/>
      <dgm:t>
        <a:bodyPr/>
        <a:lstStyle/>
        <a:p>
          <a:endParaRPr lang="en-US"/>
        </a:p>
      </dgm:t>
    </dgm:pt>
    <dgm:pt modelId="{CFEC7BB9-85A0-1F42-8091-768E1E12193E}" type="sibTrans" cxnId="{843CF405-9516-074A-A9E4-F21BB5CEFA9E}">
      <dgm:prSet/>
      <dgm:spPr/>
      <dgm:t>
        <a:bodyPr/>
        <a:lstStyle/>
        <a:p>
          <a:endParaRPr lang="en-US"/>
        </a:p>
      </dgm:t>
    </dgm:pt>
    <dgm:pt modelId="{149688F8-0D5C-DC41-A312-515B938B28AC}">
      <dgm:prSet phldrT="[Text]"/>
      <dgm:spPr/>
      <dgm:t>
        <a:bodyPr/>
        <a:lstStyle/>
        <a:p>
          <a:r>
            <a:rPr lang="en-US" dirty="0"/>
            <a:t>Curriculum</a:t>
          </a:r>
        </a:p>
      </dgm:t>
    </dgm:pt>
    <dgm:pt modelId="{67B9494A-621F-5B45-9F69-040F7709AD91}" type="parTrans" cxnId="{03FF893A-9A5B-E44B-A420-A71E1A426C4E}">
      <dgm:prSet/>
      <dgm:spPr/>
      <dgm:t>
        <a:bodyPr/>
        <a:lstStyle/>
        <a:p>
          <a:endParaRPr lang="en-US"/>
        </a:p>
      </dgm:t>
    </dgm:pt>
    <dgm:pt modelId="{EEC7E7EE-A7FC-C54C-A9FC-1655B942B693}" type="sibTrans" cxnId="{03FF893A-9A5B-E44B-A420-A71E1A426C4E}">
      <dgm:prSet/>
      <dgm:spPr/>
      <dgm:t>
        <a:bodyPr/>
        <a:lstStyle/>
        <a:p>
          <a:endParaRPr lang="en-US"/>
        </a:p>
      </dgm:t>
    </dgm:pt>
    <dgm:pt modelId="{648261C9-99BA-8949-90B1-1CB0ED781D47}">
      <dgm:prSet phldrT="[Text]" custT="1"/>
      <dgm:spPr/>
      <dgm:t>
        <a:bodyPr/>
        <a:lstStyle/>
        <a:p>
          <a:r>
            <a:rPr lang="en-US" sz="2000" dirty="0"/>
            <a:t>What should students know and be able to do?</a:t>
          </a:r>
        </a:p>
      </dgm:t>
    </dgm:pt>
    <dgm:pt modelId="{3931DB36-2AFD-F94E-B0B6-4AE166E87A72}" type="parTrans" cxnId="{C106774B-4DA7-5D49-8655-EDB9ADC47F7A}">
      <dgm:prSet/>
      <dgm:spPr/>
      <dgm:t>
        <a:bodyPr/>
        <a:lstStyle/>
        <a:p>
          <a:endParaRPr lang="en-US"/>
        </a:p>
      </dgm:t>
    </dgm:pt>
    <dgm:pt modelId="{A4525094-26EB-DC4B-ABE6-582E85F32421}" type="sibTrans" cxnId="{C106774B-4DA7-5D49-8655-EDB9ADC47F7A}">
      <dgm:prSet/>
      <dgm:spPr/>
      <dgm:t>
        <a:bodyPr/>
        <a:lstStyle/>
        <a:p>
          <a:endParaRPr lang="en-US"/>
        </a:p>
      </dgm:t>
    </dgm:pt>
    <dgm:pt modelId="{365A1B87-96C9-D74E-9B53-264A02176884}">
      <dgm:prSet phldrT="[Text]" custT="1"/>
      <dgm:spPr/>
      <dgm:t>
        <a:bodyPr/>
        <a:lstStyle/>
        <a:p>
          <a:r>
            <a:rPr lang="en-US" sz="2000" dirty="0"/>
            <a:t>How will educators help students reach standards</a:t>
          </a:r>
          <a:r>
            <a:rPr lang="en-US" sz="2000" baseline="0" dirty="0"/>
            <a:t>? </a:t>
          </a:r>
          <a:endParaRPr lang="en-US" sz="2000" dirty="0"/>
        </a:p>
      </dgm:t>
    </dgm:pt>
    <dgm:pt modelId="{C928A99B-564E-FD41-9D7A-145D793518E2}" type="parTrans" cxnId="{FADE2C95-B016-C04F-BF92-780AA601D40F}">
      <dgm:prSet/>
      <dgm:spPr/>
      <dgm:t>
        <a:bodyPr/>
        <a:lstStyle/>
        <a:p>
          <a:endParaRPr lang="en-US"/>
        </a:p>
      </dgm:t>
    </dgm:pt>
    <dgm:pt modelId="{81789195-E213-904E-BB3B-BB5ADB156320}" type="sibTrans" cxnId="{FADE2C95-B016-C04F-BF92-780AA601D40F}">
      <dgm:prSet/>
      <dgm:spPr/>
      <dgm:t>
        <a:bodyPr/>
        <a:lstStyle/>
        <a:p>
          <a:endParaRPr lang="en-US"/>
        </a:p>
      </dgm:t>
    </dgm:pt>
    <dgm:pt modelId="{6AFD2211-5769-AA4A-95C5-820A16F396A8}">
      <dgm:prSet phldrT="[Text]" custT="1"/>
      <dgm:spPr/>
      <dgm:t>
        <a:bodyPr/>
        <a:lstStyle/>
        <a:p>
          <a:r>
            <a:rPr lang="en-US" sz="2000" dirty="0"/>
            <a:t>How will we</a:t>
          </a:r>
          <a:r>
            <a:rPr lang="en-US" sz="2000" baseline="0" dirty="0"/>
            <a:t> know that students are reaching the standards?</a:t>
          </a:r>
          <a:endParaRPr lang="en-US" sz="2000" dirty="0"/>
        </a:p>
      </dgm:t>
    </dgm:pt>
    <dgm:pt modelId="{27776BC1-7438-8941-8CC2-3AC40854840A}" type="parTrans" cxnId="{BD6E18E3-3964-1645-AFF7-4F27092873EB}">
      <dgm:prSet/>
      <dgm:spPr/>
      <dgm:t>
        <a:bodyPr/>
        <a:lstStyle/>
        <a:p>
          <a:endParaRPr lang="en-US"/>
        </a:p>
      </dgm:t>
    </dgm:pt>
    <dgm:pt modelId="{B8B89369-E5DA-B44A-9D1D-048F5888487E}" type="sibTrans" cxnId="{BD6E18E3-3964-1645-AFF7-4F27092873EB}">
      <dgm:prSet/>
      <dgm:spPr/>
      <dgm:t>
        <a:bodyPr/>
        <a:lstStyle/>
        <a:p>
          <a:endParaRPr lang="en-US"/>
        </a:p>
      </dgm:t>
    </dgm:pt>
    <dgm:pt modelId="{DE51CF08-B6EC-DF45-8FBA-1A07DCC9933F}" type="pres">
      <dgm:prSet presAssocID="{4B6DE897-6FF3-3E48-9A9C-01032EF8CA9B}" presName="mainComposite" presStyleCnt="0">
        <dgm:presLayoutVars>
          <dgm:chPref val="1"/>
          <dgm:dir/>
          <dgm:animOne val="branch"/>
          <dgm:animLvl val="lvl"/>
          <dgm:resizeHandles val="exact"/>
        </dgm:presLayoutVars>
      </dgm:prSet>
      <dgm:spPr/>
      <dgm:t>
        <a:bodyPr/>
        <a:lstStyle/>
        <a:p>
          <a:endParaRPr lang="en-US"/>
        </a:p>
      </dgm:t>
    </dgm:pt>
    <dgm:pt modelId="{E6678E6D-3021-B845-A7DD-85F8F52FAAA0}" type="pres">
      <dgm:prSet presAssocID="{4B6DE897-6FF3-3E48-9A9C-01032EF8CA9B}" presName="hierFlow" presStyleCnt="0"/>
      <dgm:spPr/>
    </dgm:pt>
    <dgm:pt modelId="{456F7BD0-C3FE-1842-A91A-4CC32C6A6527}" type="pres">
      <dgm:prSet presAssocID="{4B6DE897-6FF3-3E48-9A9C-01032EF8CA9B}" presName="firstBuf" presStyleCnt="0"/>
      <dgm:spPr/>
    </dgm:pt>
    <dgm:pt modelId="{43F3C527-5B43-3343-B6F8-DDDF4C541C42}" type="pres">
      <dgm:prSet presAssocID="{4B6DE897-6FF3-3E48-9A9C-01032EF8CA9B}" presName="hierChild1" presStyleCnt="0">
        <dgm:presLayoutVars>
          <dgm:chPref val="1"/>
          <dgm:animOne val="branch"/>
          <dgm:animLvl val="lvl"/>
        </dgm:presLayoutVars>
      </dgm:prSet>
      <dgm:spPr/>
    </dgm:pt>
    <dgm:pt modelId="{934445F5-1D68-FD40-9046-D19D55BEAAA5}" type="pres">
      <dgm:prSet presAssocID="{D9A61125-D2B1-6F4A-9F72-785DD98CD888}" presName="Name14" presStyleCnt="0"/>
      <dgm:spPr/>
    </dgm:pt>
    <dgm:pt modelId="{9A69E896-E2F8-B24B-BA67-2EE8A6553D37}" type="pres">
      <dgm:prSet presAssocID="{D9A61125-D2B1-6F4A-9F72-785DD98CD888}" presName="level1Shape" presStyleLbl="node0" presStyleIdx="0" presStyleCnt="1">
        <dgm:presLayoutVars>
          <dgm:chPref val="3"/>
        </dgm:presLayoutVars>
      </dgm:prSet>
      <dgm:spPr/>
      <dgm:t>
        <a:bodyPr/>
        <a:lstStyle/>
        <a:p>
          <a:endParaRPr lang="en-US"/>
        </a:p>
      </dgm:t>
    </dgm:pt>
    <dgm:pt modelId="{20EB18C1-9E0C-0649-B404-AF276F242EFD}" type="pres">
      <dgm:prSet presAssocID="{D9A61125-D2B1-6F4A-9F72-785DD98CD888}" presName="hierChild2" presStyleCnt="0"/>
      <dgm:spPr/>
    </dgm:pt>
    <dgm:pt modelId="{6025D72F-7675-1546-9C50-AF569E0A6ACA}" type="pres">
      <dgm:prSet presAssocID="{67B9494A-621F-5B45-9F69-040F7709AD91}" presName="Name19" presStyleLbl="parChTrans1D2" presStyleIdx="0" presStyleCnt="2"/>
      <dgm:spPr/>
      <dgm:t>
        <a:bodyPr/>
        <a:lstStyle/>
        <a:p>
          <a:endParaRPr lang="en-US"/>
        </a:p>
      </dgm:t>
    </dgm:pt>
    <dgm:pt modelId="{B9A19E8B-5DCA-6143-B9A9-5AB5061542A7}" type="pres">
      <dgm:prSet presAssocID="{149688F8-0D5C-DC41-A312-515B938B28AC}" presName="Name21" presStyleCnt="0"/>
      <dgm:spPr/>
    </dgm:pt>
    <dgm:pt modelId="{01481B3E-5F58-0F49-A409-B1BC76C72CB4}" type="pres">
      <dgm:prSet presAssocID="{149688F8-0D5C-DC41-A312-515B938B28AC}" presName="level2Shape" presStyleLbl="node2" presStyleIdx="0" presStyleCnt="2"/>
      <dgm:spPr/>
      <dgm:t>
        <a:bodyPr/>
        <a:lstStyle/>
        <a:p>
          <a:endParaRPr lang="en-US"/>
        </a:p>
      </dgm:t>
    </dgm:pt>
    <dgm:pt modelId="{84EC0C4F-2820-8E46-B2A0-16BD85F73BDF}" type="pres">
      <dgm:prSet presAssocID="{149688F8-0D5C-DC41-A312-515B938B28AC}" presName="hierChild3" presStyleCnt="0"/>
      <dgm:spPr/>
    </dgm:pt>
    <dgm:pt modelId="{7BA99212-6F6B-734C-B431-AD0B9AD6D3C5}" type="pres">
      <dgm:prSet presAssocID="{98A07BB3-6C11-DE4D-B093-57F1A583AC5D}" presName="Name19" presStyleLbl="parChTrans1D2" presStyleIdx="1" presStyleCnt="2"/>
      <dgm:spPr/>
      <dgm:t>
        <a:bodyPr/>
        <a:lstStyle/>
        <a:p>
          <a:endParaRPr lang="en-US"/>
        </a:p>
      </dgm:t>
    </dgm:pt>
    <dgm:pt modelId="{562FB3F8-2D8F-EF40-94EA-3C25D5D99428}" type="pres">
      <dgm:prSet presAssocID="{94EE9CB5-112F-B54A-BA6E-AFB5C7F1CE19}" presName="Name21" presStyleCnt="0"/>
      <dgm:spPr/>
    </dgm:pt>
    <dgm:pt modelId="{BF5B1993-4B3F-544A-B3A1-229C24B5776C}" type="pres">
      <dgm:prSet presAssocID="{94EE9CB5-112F-B54A-BA6E-AFB5C7F1CE19}" presName="level2Shape" presStyleLbl="node2" presStyleIdx="1" presStyleCnt="2" custLinFactNeighborX="8900" custLinFactNeighborY="2668"/>
      <dgm:spPr/>
      <dgm:t>
        <a:bodyPr/>
        <a:lstStyle/>
        <a:p>
          <a:endParaRPr lang="en-US"/>
        </a:p>
      </dgm:t>
    </dgm:pt>
    <dgm:pt modelId="{9C129F30-0276-0242-BCE2-73248D9B8667}" type="pres">
      <dgm:prSet presAssocID="{94EE9CB5-112F-B54A-BA6E-AFB5C7F1CE19}" presName="hierChild3" presStyleCnt="0"/>
      <dgm:spPr/>
    </dgm:pt>
    <dgm:pt modelId="{1A4E1CAD-24AD-0E48-B75D-F08E207276F9}" type="pres">
      <dgm:prSet presAssocID="{E3154642-C811-9F4E-BC44-23B89598045C}" presName="Name19" presStyleLbl="parChTrans1D3" presStyleIdx="0" presStyleCnt="2"/>
      <dgm:spPr/>
      <dgm:t>
        <a:bodyPr/>
        <a:lstStyle/>
        <a:p>
          <a:endParaRPr lang="en-US"/>
        </a:p>
      </dgm:t>
    </dgm:pt>
    <dgm:pt modelId="{EE33B5A6-8D52-1D4E-AF71-5389B283BF45}" type="pres">
      <dgm:prSet presAssocID="{BF7A9213-A24E-8048-9906-DBFB051C05B6}" presName="Name21" presStyleCnt="0"/>
      <dgm:spPr/>
    </dgm:pt>
    <dgm:pt modelId="{6C08328A-5D60-CF48-AB55-D68C9C30382A}" type="pres">
      <dgm:prSet presAssocID="{BF7A9213-A24E-8048-9906-DBFB051C05B6}" presName="level2Shape" presStyleLbl="node3" presStyleIdx="0" presStyleCnt="2"/>
      <dgm:spPr/>
      <dgm:t>
        <a:bodyPr/>
        <a:lstStyle/>
        <a:p>
          <a:endParaRPr lang="en-US"/>
        </a:p>
      </dgm:t>
    </dgm:pt>
    <dgm:pt modelId="{81DB0F6D-0078-2F47-8DD9-93C7CEE56AF5}" type="pres">
      <dgm:prSet presAssocID="{BF7A9213-A24E-8048-9906-DBFB051C05B6}" presName="hierChild3" presStyleCnt="0"/>
      <dgm:spPr/>
    </dgm:pt>
    <dgm:pt modelId="{71AA8DC9-C281-B947-A798-30F946372123}" type="pres">
      <dgm:prSet presAssocID="{0AB0FCD8-5C90-B349-959A-8C744BF7B666}" presName="Name19" presStyleLbl="parChTrans1D3" presStyleIdx="1" presStyleCnt="2"/>
      <dgm:spPr/>
      <dgm:t>
        <a:bodyPr/>
        <a:lstStyle/>
        <a:p>
          <a:endParaRPr lang="en-US"/>
        </a:p>
      </dgm:t>
    </dgm:pt>
    <dgm:pt modelId="{CBBF9B1C-1F26-BE49-8156-F4B0D8D93108}" type="pres">
      <dgm:prSet presAssocID="{C38374A9-66F3-4845-A66A-94511D249241}" presName="Name21" presStyleCnt="0"/>
      <dgm:spPr/>
    </dgm:pt>
    <dgm:pt modelId="{C6646557-7774-A24E-B7A1-5E578547786C}" type="pres">
      <dgm:prSet presAssocID="{C38374A9-66F3-4845-A66A-94511D249241}" presName="level2Shape" presStyleLbl="node3" presStyleIdx="1" presStyleCnt="2"/>
      <dgm:spPr/>
      <dgm:t>
        <a:bodyPr/>
        <a:lstStyle/>
        <a:p>
          <a:endParaRPr lang="en-US"/>
        </a:p>
      </dgm:t>
    </dgm:pt>
    <dgm:pt modelId="{987AEB03-15DE-314F-B5F5-FFDECACB482B}" type="pres">
      <dgm:prSet presAssocID="{C38374A9-66F3-4845-A66A-94511D249241}" presName="hierChild3" presStyleCnt="0"/>
      <dgm:spPr/>
    </dgm:pt>
    <dgm:pt modelId="{4D6323BB-8726-1F4B-9792-00D362382E6F}" type="pres">
      <dgm:prSet presAssocID="{4B6DE897-6FF3-3E48-9A9C-01032EF8CA9B}" presName="bgShapesFlow" presStyleCnt="0"/>
      <dgm:spPr/>
    </dgm:pt>
    <dgm:pt modelId="{71A8E1EC-3FD8-ED4F-B320-53328371E70A}" type="pres">
      <dgm:prSet presAssocID="{648261C9-99BA-8949-90B1-1CB0ED781D47}" presName="rectComp" presStyleCnt="0"/>
      <dgm:spPr/>
    </dgm:pt>
    <dgm:pt modelId="{656B6BA9-A84A-B644-8E71-5BEC73FD8964}" type="pres">
      <dgm:prSet presAssocID="{648261C9-99BA-8949-90B1-1CB0ED781D47}" presName="bgRect" presStyleLbl="bgShp" presStyleIdx="0" presStyleCnt="3"/>
      <dgm:spPr/>
      <dgm:t>
        <a:bodyPr/>
        <a:lstStyle/>
        <a:p>
          <a:endParaRPr lang="en-US"/>
        </a:p>
      </dgm:t>
    </dgm:pt>
    <dgm:pt modelId="{6DB4BCA8-E14B-D341-9447-F6B6349A6583}" type="pres">
      <dgm:prSet presAssocID="{648261C9-99BA-8949-90B1-1CB0ED781D47}" presName="bgRectTx" presStyleLbl="bgShp" presStyleIdx="0" presStyleCnt="3">
        <dgm:presLayoutVars>
          <dgm:bulletEnabled val="1"/>
        </dgm:presLayoutVars>
      </dgm:prSet>
      <dgm:spPr/>
      <dgm:t>
        <a:bodyPr/>
        <a:lstStyle/>
        <a:p>
          <a:endParaRPr lang="en-US"/>
        </a:p>
      </dgm:t>
    </dgm:pt>
    <dgm:pt modelId="{0387C41B-C821-4D4D-BAFA-9CF2028BB499}" type="pres">
      <dgm:prSet presAssocID="{648261C9-99BA-8949-90B1-1CB0ED781D47}" presName="spComp" presStyleCnt="0"/>
      <dgm:spPr/>
    </dgm:pt>
    <dgm:pt modelId="{55FF9869-8B78-164E-AD10-3B405C08E61E}" type="pres">
      <dgm:prSet presAssocID="{648261C9-99BA-8949-90B1-1CB0ED781D47}" presName="vSp" presStyleCnt="0"/>
      <dgm:spPr/>
    </dgm:pt>
    <dgm:pt modelId="{EDEF4EEF-0638-B743-9B50-3AF7F809E220}" type="pres">
      <dgm:prSet presAssocID="{365A1B87-96C9-D74E-9B53-264A02176884}" presName="rectComp" presStyleCnt="0"/>
      <dgm:spPr/>
    </dgm:pt>
    <dgm:pt modelId="{E1D3554F-E85E-C84F-96F3-99B13429E6F1}" type="pres">
      <dgm:prSet presAssocID="{365A1B87-96C9-D74E-9B53-264A02176884}" presName="bgRect" presStyleLbl="bgShp" presStyleIdx="1" presStyleCnt="3"/>
      <dgm:spPr/>
      <dgm:t>
        <a:bodyPr/>
        <a:lstStyle/>
        <a:p>
          <a:endParaRPr lang="en-US"/>
        </a:p>
      </dgm:t>
    </dgm:pt>
    <dgm:pt modelId="{7B31FAE8-D26A-B84A-B156-FD1A556A44A9}" type="pres">
      <dgm:prSet presAssocID="{365A1B87-96C9-D74E-9B53-264A02176884}" presName="bgRectTx" presStyleLbl="bgShp" presStyleIdx="1" presStyleCnt="3">
        <dgm:presLayoutVars>
          <dgm:bulletEnabled val="1"/>
        </dgm:presLayoutVars>
      </dgm:prSet>
      <dgm:spPr/>
      <dgm:t>
        <a:bodyPr/>
        <a:lstStyle/>
        <a:p>
          <a:endParaRPr lang="en-US"/>
        </a:p>
      </dgm:t>
    </dgm:pt>
    <dgm:pt modelId="{B97939A9-E77B-E142-863A-EFDD102582E6}" type="pres">
      <dgm:prSet presAssocID="{365A1B87-96C9-D74E-9B53-264A02176884}" presName="spComp" presStyleCnt="0"/>
      <dgm:spPr/>
    </dgm:pt>
    <dgm:pt modelId="{34FE55FB-6715-8245-AD29-17E531A9AD93}" type="pres">
      <dgm:prSet presAssocID="{365A1B87-96C9-D74E-9B53-264A02176884}" presName="vSp" presStyleCnt="0"/>
      <dgm:spPr/>
    </dgm:pt>
    <dgm:pt modelId="{3000DEB2-4C3D-FC4B-81E5-D1931476D343}" type="pres">
      <dgm:prSet presAssocID="{6AFD2211-5769-AA4A-95C5-820A16F396A8}" presName="rectComp" presStyleCnt="0"/>
      <dgm:spPr/>
    </dgm:pt>
    <dgm:pt modelId="{65AF58BC-B773-3D4E-8498-F2BD665577DB}" type="pres">
      <dgm:prSet presAssocID="{6AFD2211-5769-AA4A-95C5-820A16F396A8}" presName="bgRect" presStyleLbl="bgShp" presStyleIdx="2" presStyleCnt="3" custLinFactNeighborX="-3134" custLinFactNeighborY="82232"/>
      <dgm:spPr/>
      <dgm:t>
        <a:bodyPr/>
        <a:lstStyle/>
        <a:p>
          <a:endParaRPr lang="en-US"/>
        </a:p>
      </dgm:t>
    </dgm:pt>
    <dgm:pt modelId="{6BE059AB-F11A-DB4D-8683-A6BEE43248D1}" type="pres">
      <dgm:prSet presAssocID="{6AFD2211-5769-AA4A-95C5-820A16F396A8}" presName="bgRectTx" presStyleLbl="bgShp" presStyleIdx="2" presStyleCnt="3">
        <dgm:presLayoutVars>
          <dgm:bulletEnabled val="1"/>
        </dgm:presLayoutVars>
      </dgm:prSet>
      <dgm:spPr/>
      <dgm:t>
        <a:bodyPr/>
        <a:lstStyle/>
        <a:p>
          <a:endParaRPr lang="en-US"/>
        </a:p>
      </dgm:t>
    </dgm:pt>
  </dgm:ptLst>
  <dgm:cxnLst>
    <dgm:cxn modelId="{3E8525EC-8B50-1E40-88DA-8993E962C88E}" srcId="{4B6DE897-6FF3-3E48-9A9C-01032EF8CA9B}" destId="{D9A61125-D2B1-6F4A-9F72-785DD98CD888}" srcOrd="0" destOrd="0" parTransId="{2839739F-79AB-0644-A5E9-38CFF4C0488F}" sibTransId="{E09F9091-EAFD-7847-9565-841FFC9BC706}"/>
    <dgm:cxn modelId="{CBCFDBC6-DC7F-4D37-BB3B-136862699ABD}" type="presOf" srcId="{4B6DE897-6FF3-3E48-9A9C-01032EF8CA9B}" destId="{DE51CF08-B6EC-DF45-8FBA-1A07DCC9933F}" srcOrd="0" destOrd="0" presId="urn:microsoft.com/office/officeart/2005/8/layout/hierarchy6"/>
    <dgm:cxn modelId="{03FF893A-9A5B-E44B-A420-A71E1A426C4E}" srcId="{D9A61125-D2B1-6F4A-9F72-785DD98CD888}" destId="{149688F8-0D5C-DC41-A312-515B938B28AC}" srcOrd="0" destOrd="0" parTransId="{67B9494A-621F-5B45-9F69-040F7709AD91}" sibTransId="{EEC7E7EE-A7FC-C54C-A9FC-1655B942B693}"/>
    <dgm:cxn modelId="{3658A8F6-B7AE-6041-A78F-5458E3F3E30B}" srcId="{94EE9CB5-112F-B54A-BA6E-AFB5C7F1CE19}" destId="{BF7A9213-A24E-8048-9906-DBFB051C05B6}" srcOrd="0" destOrd="0" parTransId="{E3154642-C811-9F4E-BC44-23B89598045C}" sibTransId="{FE57BEC6-9AD3-E149-9184-B13AE7086D36}"/>
    <dgm:cxn modelId="{C106774B-4DA7-5D49-8655-EDB9ADC47F7A}" srcId="{4B6DE897-6FF3-3E48-9A9C-01032EF8CA9B}" destId="{648261C9-99BA-8949-90B1-1CB0ED781D47}" srcOrd="1" destOrd="0" parTransId="{3931DB36-2AFD-F94E-B0B6-4AE166E87A72}" sibTransId="{A4525094-26EB-DC4B-ABE6-582E85F32421}"/>
    <dgm:cxn modelId="{89E368BB-F8F4-444F-A9BA-3352CDF79D29}" type="presOf" srcId="{648261C9-99BA-8949-90B1-1CB0ED781D47}" destId="{6DB4BCA8-E14B-D341-9447-F6B6349A6583}" srcOrd="1" destOrd="0" presId="urn:microsoft.com/office/officeart/2005/8/layout/hierarchy6"/>
    <dgm:cxn modelId="{54A27F36-3913-41FB-9790-B2FA39C8C1B0}" type="presOf" srcId="{6AFD2211-5769-AA4A-95C5-820A16F396A8}" destId="{65AF58BC-B773-3D4E-8498-F2BD665577DB}" srcOrd="0" destOrd="0" presId="urn:microsoft.com/office/officeart/2005/8/layout/hierarchy6"/>
    <dgm:cxn modelId="{244E2092-F107-4CA6-9F86-EB441EB91A7F}" type="presOf" srcId="{365A1B87-96C9-D74E-9B53-264A02176884}" destId="{E1D3554F-E85E-C84F-96F3-99B13429E6F1}" srcOrd="0" destOrd="0" presId="urn:microsoft.com/office/officeart/2005/8/layout/hierarchy6"/>
    <dgm:cxn modelId="{A5B1CA26-6A60-46FC-823B-19D024D04BBA}" type="presOf" srcId="{C38374A9-66F3-4845-A66A-94511D249241}" destId="{C6646557-7774-A24E-B7A1-5E578547786C}" srcOrd="0" destOrd="0" presId="urn:microsoft.com/office/officeart/2005/8/layout/hierarchy6"/>
    <dgm:cxn modelId="{D277682B-3D16-4BE4-BB7F-8E01F7FE6065}" type="presOf" srcId="{94EE9CB5-112F-B54A-BA6E-AFB5C7F1CE19}" destId="{BF5B1993-4B3F-544A-B3A1-229C24B5776C}" srcOrd="0" destOrd="0" presId="urn:microsoft.com/office/officeart/2005/8/layout/hierarchy6"/>
    <dgm:cxn modelId="{0855F413-80FA-40C5-9FD8-592F3A724DFC}" type="presOf" srcId="{648261C9-99BA-8949-90B1-1CB0ED781D47}" destId="{656B6BA9-A84A-B644-8E71-5BEC73FD8964}" srcOrd="0" destOrd="0" presId="urn:microsoft.com/office/officeart/2005/8/layout/hierarchy6"/>
    <dgm:cxn modelId="{843CF405-9516-074A-A9E4-F21BB5CEFA9E}" srcId="{94EE9CB5-112F-B54A-BA6E-AFB5C7F1CE19}" destId="{C38374A9-66F3-4845-A66A-94511D249241}" srcOrd="1" destOrd="0" parTransId="{0AB0FCD8-5C90-B349-959A-8C744BF7B666}" sibTransId="{CFEC7BB9-85A0-1F42-8091-768E1E12193E}"/>
    <dgm:cxn modelId="{FADE2C95-B016-C04F-BF92-780AA601D40F}" srcId="{4B6DE897-6FF3-3E48-9A9C-01032EF8CA9B}" destId="{365A1B87-96C9-D74E-9B53-264A02176884}" srcOrd="2" destOrd="0" parTransId="{C928A99B-564E-FD41-9D7A-145D793518E2}" sibTransId="{81789195-E213-904E-BB3B-BB5ADB156320}"/>
    <dgm:cxn modelId="{480ADBB2-610E-489E-879D-D523C7318E9A}" type="presOf" srcId="{365A1B87-96C9-D74E-9B53-264A02176884}" destId="{7B31FAE8-D26A-B84A-B156-FD1A556A44A9}" srcOrd="1" destOrd="0" presId="urn:microsoft.com/office/officeart/2005/8/layout/hierarchy6"/>
    <dgm:cxn modelId="{0A944702-6933-42D3-869C-BFDC5BABCAF0}" type="presOf" srcId="{98A07BB3-6C11-DE4D-B093-57F1A583AC5D}" destId="{7BA99212-6F6B-734C-B431-AD0B9AD6D3C5}" srcOrd="0" destOrd="0" presId="urn:microsoft.com/office/officeart/2005/8/layout/hierarchy6"/>
    <dgm:cxn modelId="{87D04881-4505-401D-894F-2B4CF73DBBF7}" type="presOf" srcId="{149688F8-0D5C-DC41-A312-515B938B28AC}" destId="{01481B3E-5F58-0F49-A409-B1BC76C72CB4}" srcOrd="0" destOrd="0" presId="urn:microsoft.com/office/officeart/2005/8/layout/hierarchy6"/>
    <dgm:cxn modelId="{80ED46FC-71B3-4E9B-AE30-3726B682846A}" type="presOf" srcId="{0AB0FCD8-5C90-B349-959A-8C744BF7B666}" destId="{71AA8DC9-C281-B947-A798-30F946372123}" srcOrd="0" destOrd="0" presId="urn:microsoft.com/office/officeart/2005/8/layout/hierarchy6"/>
    <dgm:cxn modelId="{C293E50D-8621-4878-9D84-3274C1837C8B}" type="presOf" srcId="{D9A61125-D2B1-6F4A-9F72-785DD98CD888}" destId="{9A69E896-E2F8-B24B-BA67-2EE8A6553D37}" srcOrd="0" destOrd="0" presId="urn:microsoft.com/office/officeart/2005/8/layout/hierarchy6"/>
    <dgm:cxn modelId="{EF03B71E-392A-4E1E-B94F-3B3F2468F671}" type="presOf" srcId="{E3154642-C811-9F4E-BC44-23B89598045C}" destId="{1A4E1CAD-24AD-0E48-B75D-F08E207276F9}" srcOrd="0" destOrd="0" presId="urn:microsoft.com/office/officeart/2005/8/layout/hierarchy6"/>
    <dgm:cxn modelId="{DC494549-78B8-40C0-8D07-512838413A1D}" type="presOf" srcId="{67B9494A-621F-5B45-9F69-040F7709AD91}" destId="{6025D72F-7675-1546-9C50-AF569E0A6ACA}" srcOrd="0" destOrd="0" presId="urn:microsoft.com/office/officeart/2005/8/layout/hierarchy6"/>
    <dgm:cxn modelId="{8E6A4D6C-E539-4F92-935B-BCC6F4A69797}" type="presOf" srcId="{BF7A9213-A24E-8048-9906-DBFB051C05B6}" destId="{6C08328A-5D60-CF48-AB55-D68C9C30382A}" srcOrd="0" destOrd="0" presId="urn:microsoft.com/office/officeart/2005/8/layout/hierarchy6"/>
    <dgm:cxn modelId="{BD6E18E3-3964-1645-AFF7-4F27092873EB}" srcId="{4B6DE897-6FF3-3E48-9A9C-01032EF8CA9B}" destId="{6AFD2211-5769-AA4A-95C5-820A16F396A8}" srcOrd="3" destOrd="0" parTransId="{27776BC1-7438-8941-8CC2-3AC40854840A}" sibTransId="{B8B89369-E5DA-B44A-9D1D-048F5888487E}"/>
    <dgm:cxn modelId="{3D4831E6-D7A4-A143-9370-F146E8D27276}" srcId="{D9A61125-D2B1-6F4A-9F72-785DD98CD888}" destId="{94EE9CB5-112F-B54A-BA6E-AFB5C7F1CE19}" srcOrd="1" destOrd="0" parTransId="{98A07BB3-6C11-DE4D-B093-57F1A583AC5D}" sibTransId="{B36A62CB-D318-734E-9CE0-3553807710AC}"/>
    <dgm:cxn modelId="{1EF7A929-E325-47F6-8F9F-4EBA7A36C693}" type="presOf" srcId="{6AFD2211-5769-AA4A-95C5-820A16F396A8}" destId="{6BE059AB-F11A-DB4D-8683-A6BEE43248D1}" srcOrd="1" destOrd="0" presId="urn:microsoft.com/office/officeart/2005/8/layout/hierarchy6"/>
    <dgm:cxn modelId="{A7037C2F-6E9E-40DC-AC5D-9D785AE350C4}" type="presParOf" srcId="{DE51CF08-B6EC-DF45-8FBA-1A07DCC9933F}" destId="{E6678E6D-3021-B845-A7DD-85F8F52FAAA0}" srcOrd="0" destOrd="0" presId="urn:microsoft.com/office/officeart/2005/8/layout/hierarchy6"/>
    <dgm:cxn modelId="{62009C0A-5FCD-47B0-A525-89070C67EA2C}" type="presParOf" srcId="{E6678E6D-3021-B845-A7DD-85F8F52FAAA0}" destId="{456F7BD0-C3FE-1842-A91A-4CC32C6A6527}" srcOrd="0" destOrd="0" presId="urn:microsoft.com/office/officeart/2005/8/layout/hierarchy6"/>
    <dgm:cxn modelId="{8B6306B9-8EBB-49ED-8F0D-D53F642E30D0}" type="presParOf" srcId="{E6678E6D-3021-B845-A7DD-85F8F52FAAA0}" destId="{43F3C527-5B43-3343-B6F8-DDDF4C541C42}" srcOrd="1" destOrd="0" presId="urn:microsoft.com/office/officeart/2005/8/layout/hierarchy6"/>
    <dgm:cxn modelId="{2422E855-BDE9-4ECF-A375-23313A30F1DD}" type="presParOf" srcId="{43F3C527-5B43-3343-B6F8-DDDF4C541C42}" destId="{934445F5-1D68-FD40-9046-D19D55BEAAA5}" srcOrd="0" destOrd="0" presId="urn:microsoft.com/office/officeart/2005/8/layout/hierarchy6"/>
    <dgm:cxn modelId="{B5FAF5AF-108E-4C2A-9B8A-FEC856695E72}" type="presParOf" srcId="{934445F5-1D68-FD40-9046-D19D55BEAAA5}" destId="{9A69E896-E2F8-B24B-BA67-2EE8A6553D37}" srcOrd="0" destOrd="0" presId="urn:microsoft.com/office/officeart/2005/8/layout/hierarchy6"/>
    <dgm:cxn modelId="{319F81B7-8D5B-4CF4-A52B-99E55C866CFF}" type="presParOf" srcId="{934445F5-1D68-FD40-9046-D19D55BEAAA5}" destId="{20EB18C1-9E0C-0649-B404-AF276F242EFD}" srcOrd="1" destOrd="0" presId="urn:microsoft.com/office/officeart/2005/8/layout/hierarchy6"/>
    <dgm:cxn modelId="{F2F52027-208C-4A7D-82DC-369E3B086F84}" type="presParOf" srcId="{20EB18C1-9E0C-0649-B404-AF276F242EFD}" destId="{6025D72F-7675-1546-9C50-AF569E0A6ACA}" srcOrd="0" destOrd="0" presId="urn:microsoft.com/office/officeart/2005/8/layout/hierarchy6"/>
    <dgm:cxn modelId="{7F8B5E1C-9C6B-416E-8C6E-362359E2D727}" type="presParOf" srcId="{20EB18C1-9E0C-0649-B404-AF276F242EFD}" destId="{B9A19E8B-5DCA-6143-B9A9-5AB5061542A7}" srcOrd="1" destOrd="0" presId="urn:microsoft.com/office/officeart/2005/8/layout/hierarchy6"/>
    <dgm:cxn modelId="{7755665F-92BE-4239-BD6F-C398778D770D}" type="presParOf" srcId="{B9A19E8B-5DCA-6143-B9A9-5AB5061542A7}" destId="{01481B3E-5F58-0F49-A409-B1BC76C72CB4}" srcOrd="0" destOrd="0" presId="urn:microsoft.com/office/officeart/2005/8/layout/hierarchy6"/>
    <dgm:cxn modelId="{8C023463-46A8-469D-84EF-8804ADF48B1E}" type="presParOf" srcId="{B9A19E8B-5DCA-6143-B9A9-5AB5061542A7}" destId="{84EC0C4F-2820-8E46-B2A0-16BD85F73BDF}" srcOrd="1" destOrd="0" presId="urn:microsoft.com/office/officeart/2005/8/layout/hierarchy6"/>
    <dgm:cxn modelId="{6BC437A8-2474-45B9-8EFE-BECD73363202}" type="presParOf" srcId="{20EB18C1-9E0C-0649-B404-AF276F242EFD}" destId="{7BA99212-6F6B-734C-B431-AD0B9AD6D3C5}" srcOrd="2" destOrd="0" presId="urn:microsoft.com/office/officeart/2005/8/layout/hierarchy6"/>
    <dgm:cxn modelId="{907A355E-7A1A-4082-B435-C1AA64BA16F9}" type="presParOf" srcId="{20EB18C1-9E0C-0649-B404-AF276F242EFD}" destId="{562FB3F8-2D8F-EF40-94EA-3C25D5D99428}" srcOrd="3" destOrd="0" presId="urn:microsoft.com/office/officeart/2005/8/layout/hierarchy6"/>
    <dgm:cxn modelId="{5AF68CD7-90CC-42D6-8A90-6C9210B7FBAC}" type="presParOf" srcId="{562FB3F8-2D8F-EF40-94EA-3C25D5D99428}" destId="{BF5B1993-4B3F-544A-B3A1-229C24B5776C}" srcOrd="0" destOrd="0" presId="urn:microsoft.com/office/officeart/2005/8/layout/hierarchy6"/>
    <dgm:cxn modelId="{1E67604A-6B1B-4E13-9D9F-5B780D8B5503}" type="presParOf" srcId="{562FB3F8-2D8F-EF40-94EA-3C25D5D99428}" destId="{9C129F30-0276-0242-BCE2-73248D9B8667}" srcOrd="1" destOrd="0" presId="urn:microsoft.com/office/officeart/2005/8/layout/hierarchy6"/>
    <dgm:cxn modelId="{13455D1B-319B-4269-8406-95AD8FDC905C}" type="presParOf" srcId="{9C129F30-0276-0242-BCE2-73248D9B8667}" destId="{1A4E1CAD-24AD-0E48-B75D-F08E207276F9}" srcOrd="0" destOrd="0" presId="urn:microsoft.com/office/officeart/2005/8/layout/hierarchy6"/>
    <dgm:cxn modelId="{B16C93CC-9DDD-4B6E-8D7E-302F8FB44084}" type="presParOf" srcId="{9C129F30-0276-0242-BCE2-73248D9B8667}" destId="{EE33B5A6-8D52-1D4E-AF71-5389B283BF45}" srcOrd="1" destOrd="0" presId="urn:microsoft.com/office/officeart/2005/8/layout/hierarchy6"/>
    <dgm:cxn modelId="{837C6C5D-0022-49F9-89F4-46271276C5C3}" type="presParOf" srcId="{EE33B5A6-8D52-1D4E-AF71-5389B283BF45}" destId="{6C08328A-5D60-CF48-AB55-D68C9C30382A}" srcOrd="0" destOrd="0" presId="urn:microsoft.com/office/officeart/2005/8/layout/hierarchy6"/>
    <dgm:cxn modelId="{991E488E-3E84-47AD-882C-2F1266D7F3B4}" type="presParOf" srcId="{EE33B5A6-8D52-1D4E-AF71-5389B283BF45}" destId="{81DB0F6D-0078-2F47-8DD9-93C7CEE56AF5}" srcOrd="1" destOrd="0" presId="urn:microsoft.com/office/officeart/2005/8/layout/hierarchy6"/>
    <dgm:cxn modelId="{4EC3576F-82A4-4376-8B2E-DF5261C4906C}" type="presParOf" srcId="{9C129F30-0276-0242-BCE2-73248D9B8667}" destId="{71AA8DC9-C281-B947-A798-30F946372123}" srcOrd="2" destOrd="0" presId="urn:microsoft.com/office/officeart/2005/8/layout/hierarchy6"/>
    <dgm:cxn modelId="{2F976DFC-FAB0-4322-B2E3-ED5A18E309AC}" type="presParOf" srcId="{9C129F30-0276-0242-BCE2-73248D9B8667}" destId="{CBBF9B1C-1F26-BE49-8156-F4B0D8D93108}" srcOrd="3" destOrd="0" presId="urn:microsoft.com/office/officeart/2005/8/layout/hierarchy6"/>
    <dgm:cxn modelId="{5FD9BB58-7A31-4C09-B5AE-5E66D84B2626}" type="presParOf" srcId="{CBBF9B1C-1F26-BE49-8156-F4B0D8D93108}" destId="{C6646557-7774-A24E-B7A1-5E578547786C}" srcOrd="0" destOrd="0" presId="urn:microsoft.com/office/officeart/2005/8/layout/hierarchy6"/>
    <dgm:cxn modelId="{A5F1398D-716C-4E97-BE6B-8111822B97B5}" type="presParOf" srcId="{CBBF9B1C-1F26-BE49-8156-F4B0D8D93108}" destId="{987AEB03-15DE-314F-B5F5-FFDECACB482B}" srcOrd="1" destOrd="0" presId="urn:microsoft.com/office/officeart/2005/8/layout/hierarchy6"/>
    <dgm:cxn modelId="{26BCECD2-2BB7-4D25-AD75-5A0A4BADA46E}" type="presParOf" srcId="{DE51CF08-B6EC-DF45-8FBA-1A07DCC9933F}" destId="{4D6323BB-8726-1F4B-9792-00D362382E6F}" srcOrd="1" destOrd="0" presId="urn:microsoft.com/office/officeart/2005/8/layout/hierarchy6"/>
    <dgm:cxn modelId="{6770BB83-B736-4EEB-853E-E0D1A1FB9E36}" type="presParOf" srcId="{4D6323BB-8726-1F4B-9792-00D362382E6F}" destId="{71A8E1EC-3FD8-ED4F-B320-53328371E70A}" srcOrd="0" destOrd="0" presId="urn:microsoft.com/office/officeart/2005/8/layout/hierarchy6"/>
    <dgm:cxn modelId="{7CFD55F6-D660-4C66-9B38-EC20F0C37616}" type="presParOf" srcId="{71A8E1EC-3FD8-ED4F-B320-53328371E70A}" destId="{656B6BA9-A84A-B644-8E71-5BEC73FD8964}" srcOrd="0" destOrd="0" presId="urn:microsoft.com/office/officeart/2005/8/layout/hierarchy6"/>
    <dgm:cxn modelId="{2A9D3858-4703-47FE-A0E2-6DD62C92121A}" type="presParOf" srcId="{71A8E1EC-3FD8-ED4F-B320-53328371E70A}" destId="{6DB4BCA8-E14B-D341-9447-F6B6349A6583}" srcOrd="1" destOrd="0" presId="urn:microsoft.com/office/officeart/2005/8/layout/hierarchy6"/>
    <dgm:cxn modelId="{8FDC147D-A1F2-4901-BA6D-B36727C8CCAA}" type="presParOf" srcId="{4D6323BB-8726-1F4B-9792-00D362382E6F}" destId="{0387C41B-C821-4D4D-BAFA-9CF2028BB499}" srcOrd="1" destOrd="0" presId="urn:microsoft.com/office/officeart/2005/8/layout/hierarchy6"/>
    <dgm:cxn modelId="{4FC92EEE-5773-44F5-9865-FA0E95E55D27}" type="presParOf" srcId="{0387C41B-C821-4D4D-BAFA-9CF2028BB499}" destId="{55FF9869-8B78-164E-AD10-3B405C08E61E}" srcOrd="0" destOrd="0" presId="urn:microsoft.com/office/officeart/2005/8/layout/hierarchy6"/>
    <dgm:cxn modelId="{723903B7-9C23-4B0F-8B8C-F8E772515950}" type="presParOf" srcId="{4D6323BB-8726-1F4B-9792-00D362382E6F}" destId="{EDEF4EEF-0638-B743-9B50-3AF7F809E220}" srcOrd="2" destOrd="0" presId="urn:microsoft.com/office/officeart/2005/8/layout/hierarchy6"/>
    <dgm:cxn modelId="{3279130D-8AF4-47D6-B5E1-DD2F82F30BEF}" type="presParOf" srcId="{EDEF4EEF-0638-B743-9B50-3AF7F809E220}" destId="{E1D3554F-E85E-C84F-96F3-99B13429E6F1}" srcOrd="0" destOrd="0" presId="urn:microsoft.com/office/officeart/2005/8/layout/hierarchy6"/>
    <dgm:cxn modelId="{C7879F5E-60DE-46AC-9ACE-534844CF5D81}" type="presParOf" srcId="{EDEF4EEF-0638-B743-9B50-3AF7F809E220}" destId="{7B31FAE8-D26A-B84A-B156-FD1A556A44A9}" srcOrd="1" destOrd="0" presId="urn:microsoft.com/office/officeart/2005/8/layout/hierarchy6"/>
    <dgm:cxn modelId="{96D792A1-C374-4B2C-835A-EA35D4740372}" type="presParOf" srcId="{4D6323BB-8726-1F4B-9792-00D362382E6F}" destId="{B97939A9-E77B-E142-863A-EFDD102582E6}" srcOrd="3" destOrd="0" presId="urn:microsoft.com/office/officeart/2005/8/layout/hierarchy6"/>
    <dgm:cxn modelId="{340BE3F0-1AC6-473B-BA5C-F6640ABAB8AE}" type="presParOf" srcId="{B97939A9-E77B-E142-863A-EFDD102582E6}" destId="{34FE55FB-6715-8245-AD29-17E531A9AD93}" srcOrd="0" destOrd="0" presId="urn:microsoft.com/office/officeart/2005/8/layout/hierarchy6"/>
    <dgm:cxn modelId="{D70C5B02-8D48-4B11-BBB3-F176BB1F01BC}" type="presParOf" srcId="{4D6323BB-8726-1F4B-9792-00D362382E6F}" destId="{3000DEB2-4C3D-FC4B-81E5-D1931476D343}" srcOrd="4" destOrd="0" presId="urn:microsoft.com/office/officeart/2005/8/layout/hierarchy6"/>
    <dgm:cxn modelId="{944BC980-252F-48A1-A877-551604EBE53A}" type="presParOf" srcId="{3000DEB2-4C3D-FC4B-81E5-D1931476D343}" destId="{65AF58BC-B773-3D4E-8498-F2BD665577DB}" srcOrd="0" destOrd="0" presId="urn:microsoft.com/office/officeart/2005/8/layout/hierarchy6"/>
    <dgm:cxn modelId="{7BF59738-71A1-404C-BCE3-F9E1C3981223}" type="presParOf" srcId="{3000DEB2-4C3D-FC4B-81E5-D1931476D343}" destId="{6BE059AB-F11A-DB4D-8683-A6BEE43248D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66AF3B-65A8-4D76-B01E-7FE9F2DA41D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BF1F823-BAFF-4E67-B101-5777AC82856D}">
      <dgm:prSet phldrT="[Text]"/>
      <dgm:spPr>
        <a:solidFill>
          <a:srgbClr val="005596"/>
        </a:solidFill>
      </dgm:spPr>
      <dgm:t>
        <a:bodyPr/>
        <a:lstStyle/>
        <a:p>
          <a:r>
            <a:rPr lang="en-US" b="1" dirty="0"/>
            <a:t>3.1. Communicates high expectations of learners and motivates them to persist to meet their goals</a:t>
          </a:r>
        </a:p>
      </dgm:t>
    </dgm:pt>
    <dgm:pt modelId="{AD238F56-E7F1-41DC-AF2D-3AA6B261CC26}" type="parTrans" cxnId="{EFAE1902-3E8A-475B-948D-CD76FD158FCF}">
      <dgm:prSet/>
      <dgm:spPr/>
      <dgm:t>
        <a:bodyPr/>
        <a:lstStyle/>
        <a:p>
          <a:endParaRPr lang="en-US" b="1"/>
        </a:p>
      </dgm:t>
    </dgm:pt>
    <dgm:pt modelId="{4082ADF9-1DDF-42D8-A147-B0497D9C0479}" type="sibTrans" cxnId="{EFAE1902-3E8A-475B-948D-CD76FD158FCF}">
      <dgm:prSet/>
      <dgm:spPr/>
      <dgm:t>
        <a:bodyPr/>
        <a:lstStyle/>
        <a:p>
          <a:endParaRPr lang="en-US" b="1"/>
        </a:p>
      </dgm:t>
    </dgm:pt>
    <dgm:pt modelId="{F9577A0D-6916-427D-97B0-E57B065F601A}">
      <dgm:prSet phldrT="[Text]"/>
      <dgm:spPr>
        <a:solidFill>
          <a:srgbClr val="FF6600"/>
        </a:solidFill>
      </dgm:spPr>
      <dgm:t>
        <a:bodyPr/>
        <a:lstStyle/>
        <a:p>
          <a:r>
            <a:rPr lang="en-US" b="1" dirty="0"/>
            <a:t>3.2. Communicates in a clear and understandable way</a:t>
          </a:r>
        </a:p>
      </dgm:t>
    </dgm:pt>
    <dgm:pt modelId="{74B8FFA5-455A-4FA5-BBBA-AA01C0CAFEB5}" type="parTrans" cxnId="{E8285683-88B9-4CF0-94DB-41FA707FE405}">
      <dgm:prSet/>
      <dgm:spPr/>
      <dgm:t>
        <a:bodyPr/>
        <a:lstStyle/>
        <a:p>
          <a:endParaRPr lang="en-US"/>
        </a:p>
      </dgm:t>
    </dgm:pt>
    <dgm:pt modelId="{044E6832-ED98-413A-877F-2124CB61A045}" type="sibTrans" cxnId="{E8285683-88B9-4CF0-94DB-41FA707FE405}">
      <dgm:prSet/>
      <dgm:spPr/>
      <dgm:t>
        <a:bodyPr/>
        <a:lstStyle/>
        <a:p>
          <a:endParaRPr lang="en-US"/>
        </a:p>
      </dgm:t>
    </dgm:pt>
    <dgm:pt modelId="{55551EE9-A5AE-467F-AEFC-85160AE01539}">
      <dgm:prSet phldrT="[Text]"/>
      <dgm:spPr>
        <a:solidFill>
          <a:srgbClr val="C4C132"/>
        </a:solidFill>
      </dgm:spPr>
      <dgm:t>
        <a:bodyPr/>
        <a:lstStyle/>
        <a:p>
          <a:r>
            <a:rPr lang="en-US" b="1" dirty="0"/>
            <a:t>3.3. Engages in active listening, dialogue, and questioning to facilitate and support learning</a:t>
          </a:r>
        </a:p>
      </dgm:t>
    </dgm:pt>
    <dgm:pt modelId="{FD41B56F-1C58-49DE-82C9-B65456B1E4CA}" type="parTrans" cxnId="{F4A4A643-7343-4B0B-BA57-8D3A46B90859}">
      <dgm:prSet/>
      <dgm:spPr/>
      <dgm:t>
        <a:bodyPr/>
        <a:lstStyle/>
        <a:p>
          <a:endParaRPr lang="en-US"/>
        </a:p>
      </dgm:t>
    </dgm:pt>
    <dgm:pt modelId="{4A589DF1-0526-49FB-9455-16352AADCD08}" type="sibTrans" cxnId="{F4A4A643-7343-4B0B-BA57-8D3A46B90859}">
      <dgm:prSet/>
      <dgm:spPr/>
      <dgm:t>
        <a:bodyPr/>
        <a:lstStyle/>
        <a:p>
          <a:endParaRPr lang="en-US"/>
        </a:p>
      </dgm:t>
    </dgm:pt>
    <dgm:pt modelId="{F193A13D-68C2-4AC3-9D7A-BDD341EA2737}">
      <dgm:prSet phldrT="[Text]"/>
      <dgm:spPr>
        <a:solidFill>
          <a:srgbClr val="920000"/>
        </a:solidFill>
      </dgm:spPr>
      <dgm:t>
        <a:bodyPr/>
        <a:lstStyle/>
        <a:p>
          <a:r>
            <a:rPr lang="en-US" b="1" dirty="0"/>
            <a:t>3.4. Models an understanding of diversity</a:t>
          </a:r>
        </a:p>
      </dgm:t>
    </dgm:pt>
    <dgm:pt modelId="{0B3A56BA-8F8B-44DE-AB8F-363A8CC5E017}" type="parTrans" cxnId="{9AB7BB23-F044-416A-8503-E39F97321CCC}">
      <dgm:prSet/>
      <dgm:spPr/>
      <dgm:t>
        <a:bodyPr/>
        <a:lstStyle/>
        <a:p>
          <a:endParaRPr lang="en-US"/>
        </a:p>
      </dgm:t>
    </dgm:pt>
    <dgm:pt modelId="{824BEEB3-C0F9-44A6-A744-1CE0D6405623}" type="sibTrans" cxnId="{9AB7BB23-F044-416A-8503-E39F97321CCC}">
      <dgm:prSet/>
      <dgm:spPr/>
      <dgm:t>
        <a:bodyPr/>
        <a:lstStyle/>
        <a:p>
          <a:endParaRPr lang="en-US"/>
        </a:p>
      </dgm:t>
    </dgm:pt>
    <dgm:pt modelId="{817F01BB-373D-42F2-B25C-1D317402B6C9}" type="pres">
      <dgm:prSet presAssocID="{8866AF3B-65A8-4D76-B01E-7FE9F2DA41D2}" presName="diagram" presStyleCnt="0">
        <dgm:presLayoutVars>
          <dgm:dir/>
          <dgm:resizeHandles val="exact"/>
        </dgm:presLayoutVars>
      </dgm:prSet>
      <dgm:spPr/>
      <dgm:t>
        <a:bodyPr/>
        <a:lstStyle/>
        <a:p>
          <a:endParaRPr lang="en-US"/>
        </a:p>
      </dgm:t>
    </dgm:pt>
    <dgm:pt modelId="{6E2DB299-EBDB-4303-B420-90ABCC2A97FC}" type="pres">
      <dgm:prSet presAssocID="{FBF1F823-BAFF-4E67-B101-5777AC82856D}" presName="node" presStyleLbl="node1" presStyleIdx="0" presStyleCnt="4" custLinFactNeighborX="408" custLinFactNeighborY="7455">
        <dgm:presLayoutVars>
          <dgm:bulletEnabled val="1"/>
        </dgm:presLayoutVars>
      </dgm:prSet>
      <dgm:spPr/>
      <dgm:t>
        <a:bodyPr/>
        <a:lstStyle/>
        <a:p>
          <a:endParaRPr lang="en-US"/>
        </a:p>
      </dgm:t>
    </dgm:pt>
    <dgm:pt modelId="{437E0448-4DB4-4804-8A7D-79F8EB7122A5}" type="pres">
      <dgm:prSet presAssocID="{4082ADF9-1DDF-42D8-A147-B0497D9C0479}" presName="sibTrans" presStyleCnt="0"/>
      <dgm:spPr/>
    </dgm:pt>
    <dgm:pt modelId="{D551DAE8-71F1-4420-B965-C985D268A96E}" type="pres">
      <dgm:prSet presAssocID="{F9577A0D-6916-427D-97B0-E57B065F601A}" presName="node" presStyleLbl="node1" presStyleIdx="1" presStyleCnt="4" custLinFactNeighborX="-453" custLinFactNeighborY="7455">
        <dgm:presLayoutVars>
          <dgm:bulletEnabled val="1"/>
        </dgm:presLayoutVars>
      </dgm:prSet>
      <dgm:spPr/>
      <dgm:t>
        <a:bodyPr/>
        <a:lstStyle/>
        <a:p>
          <a:endParaRPr lang="en-US"/>
        </a:p>
      </dgm:t>
    </dgm:pt>
    <dgm:pt modelId="{6648C38A-1F42-4072-86E5-59F45DCCA1F0}" type="pres">
      <dgm:prSet presAssocID="{044E6832-ED98-413A-877F-2124CB61A045}" presName="sibTrans" presStyleCnt="0"/>
      <dgm:spPr/>
    </dgm:pt>
    <dgm:pt modelId="{252C8C89-BDF8-401E-8E1A-F2B1660F205D}" type="pres">
      <dgm:prSet presAssocID="{55551EE9-A5AE-467F-AEFC-85160AE01539}" presName="node" presStyleLbl="node1" presStyleIdx="2" presStyleCnt="4" custLinFactX="9638" custLinFactNeighborX="100000" custLinFactNeighborY="-622">
        <dgm:presLayoutVars>
          <dgm:bulletEnabled val="1"/>
        </dgm:presLayoutVars>
      </dgm:prSet>
      <dgm:spPr/>
      <dgm:t>
        <a:bodyPr/>
        <a:lstStyle/>
        <a:p>
          <a:endParaRPr lang="en-US"/>
        </a:p>
      </dgm:t>
    </dgm:pt>
    <dgm:pt modelId="{7FED8FE8-3FB7-4881-9C27-BE9A13C14171}" type="pres">
      <dgm:prSet presAssocID="{4A589DF1-0526-49FB-9455-16352AADCD08}" presName="sibTrans" presStyleCnt="0"/>
      <dgm:spPr/>
    </dgm:pt>
    <dgm:pt modelId="{EF96EFA4-B105-4912-AA8C-EB29F638941F}" type="pres">
      <dgm:prSet presAssocID="{F193A13D-68C2-4AC3-9D7A-BDD341EA2737}" presName="node" presStyleLbl="node1" presStyleIdx="3" presStyleCnt="4" custLinFactX="-9501" custLinFactNeighborX="-100000" custLinFactNeighborY="-375">
        <dgm:presLayoutVars>
          <dgm:bulletEnabled val="1"/>
        </dgm:presLayoutVars>
      </dgm:prSet>
      <dgm:spPr/>
      <dgm:t>
        <a:bodyPr/>
        <a:lstStyle/>
        <a:p>
          <a:endParaRPr lang="en-US"/>
        </a:p>
      </dgm:t>
    </dgm:pt>
  </dgm:ptLst>
  <dgm:cxnLst>
    <dgm:cxn modelId="{E8285683-88B9-4CF0-94DB-41FA707FE405}" srcId="{8866AF3B-65A8-4D76-B01E-7FE9F2DA41D2}" destId="{F9577A0D-6916-427D-97B0-E57B065F601A}" srcOrd="1" destOrd="0" parTransId="{74B8FFA5-455A-4FA5-BBBA-AA01C0CAFEB5}" sibTransId="{044E6832-ED98-413A-877F-2124CB61A045}"/>
    <dgm:cxn modelId="{517038F6-5D8B-4C60-9E2F-D94054398605}" type="presOf" srcId="{8866AF3B-65A8-4D76-B01E-7FE9F2DA41D2}" destId="{817F01BB-373D-42F2-B25C-1D317402B6C9}" srcOrd="0" destOrd="0" presId="urn:microsoft.com/office/officeart/2005/8/layout/default"/>
    <dgm:cxn modelId="{F4A4A643-7343-4B0B-BA57-8D3A46B90859}" srcId="{8866AF3B-65A8-4D76-B01E-7FE9F2DA41D2}" destId="{55551EE9-A5AE-467F-AEFC-85160AE01539}" srcOrd="2" destOrd="0" parTransId="{FD41B56F-1C58-49DE-82C9-B65456B1E4CA}" sibTransId="{4A589DF1-0526-49FB-9455-16352AADCD08}"/>
    <dgm:cxn modelId="{C728796C-C1CB-4226-B26E-8ECA62B8922A}" type="presOf" srcId="{F9577A0D-6916-427D-97B0-E57B065F601A}" destId="{D551DAE8-71F1-4420-B965-C985D268A96E}" srcOrd="0" destOrd="0" presId="urn:microsoft.com/office/officeart/2005/8/layout/default"/>
    <dgm:cxn modelId="{EFAE1902-3E8A-475B-948D-CD76FD158FCF}" srcId="{8866AF3B-65A8-4D76-B01E-7FE9F2DA41D2}" destId="{FBF1F823-BAFF-4E67-B101-5777AC82856D}" srcOrd="0" destOrd="0" parTransId="{AD238F56-E7F1-41DC-AF2D-3AA6B261CC26}" sibTransId="{4082ADF9-1DDF-42D8-A147-B0497D9C0479}"/>
    <dgm:cxn modelId="{BAE38325-1C7A-4B7B-AB86-5170B528F294}" type="presOf" srcId="{F193A13D-68C2-4AC3-9D7A-BDD341EA2737}" destId="{EF96EFA4-B105-4912-AA8C-EB29F638941F}" srcOrd="0" destOrd="0" presId="urn:microsoft.com/office/officeart/2005/8/layout/default"/>
    <dgm:cxn modelId="{7080F872-4667-4335-81FE-31AD45B7CB15}" type="presOf" srcId="{FBF1F823-BAFF-4E67-B101-5777AC82856D}" destId="{6E2DB299-EBDB-4303-B420-90ABCC2A97FC}" srcOrd="0" destOrd="0" presId="urn:microsoft.com/office/officeart/2005/8/layout/default"/>
    <dgm:cxn modelId="{9AB7BB23-F044-416A-8503-E39F97321CCC}" srcId="{8866AF3B-65A8-4D76-B01E-7FE9F2DA41D2}" destId="{F193A13D-68C2-4AC3-9D7A-BDD341EA2737}" srcOrd="3" destOrd="0" parTransId="{0B3A56BA-8F8B-44DE-AB8F-363A8CC5E017}" sibTransId="{824BEEB3-C0F9-44A6-A744-1CE0D6405623}"/>
    <dgm:cxn modelId="{C40ED50D-B50E-4121-B9D1-0DD6B1A6158D}" type="presOf" srcId="{55551EE9-A5AE-467F-AEFC-85160AE01539}" destId="{252C8C89-BDF8-401E-8E1A-F2B1660F205D}" srcOrd="0" destOrd="0" presId="urn:microsoft.com/office/officeart/2005/8/layout/default"/>
    <dgm:cxn modelId="{EC90C41D-3DB8-4290-825B-F8FA0520B21F}" type="presParOf" srcId="{817F01BB-373D-42F2-B25C-1D317402B6C9}" destId="{6E2DB299-EBDB-4303-B420-90ABCC2A97FC}" srcOrd="0" destOrd="0" presId="urn:microsoft.com/office/officeart/2005/8/layout/default"/>
    <dgm:cxn modelId="{781F2EFA-7D25-411A-8633-F3DC0DDE192A}" type="presParOf" srcId="{817F01BB-373D-42F2-B25C-1D317402B6C9}" destId="{437E0448-4DB4-4804-8A7D-79F8EB7122A5}" srcOrd="1" destOrd="0" presId="urn:microsoft.com/office/officeart/2005/8/layout/default"/>
    <dgm:cxn modelId="{3E6D05E9-8E45-4D8B-A127-15899F8BA8C1}" type="presParOf" srcId="{817F01BB-373D-42F2-B25C-1D317402B6C9}" destId="{D551DAE8-71F1-4420-B965-C985D268A96E}" srcOrd="2" destOrd="0" presId="urn:microsoft.com/office/officeart/2005/8/layout/default"/>
    <dgm:cxn modelId="{F89AF695-FFEC-49A9-9561-46A490054BBD}" type="presParOf" srcId="{817F01BB-373D-42F2-B25C-1D317402B6C9}" destId="{6648C38A-1F42-4072-86E5-59F45DCCA1F0}" srcOrd="3" destOrd="0" presId="urn:microsoft.com/office/officeart/2005/8/layout/default"/>
    <dgm:cxn modelId="{1336F660-8BCC-43BC-8AE8-CC6DD6B07137}" type="presParOf" srcId="{817F01BB-373D-42F2-B25C-1D317402B6C9}" destId="{252C8C89-BDF8-401E-8E1A-F2B1660F205D}" srcOrd="4" destOrd="0" presId="urn:microsoft.com/office/officeart/2005/8/layout/default"/>
    <dgm:cxn modelId="{F9AA298F-EC8A-46B2-BA79-D92F06AE4E6F}" type="presParOf" srcId="{817F01BB-373D-42F2-B25C-1D317402B6C9}" destId="{7FED8FE8-3FB7-4881-9C27-BE9A13C14171}" srcOrd="5" destOrd="0" presId="urn:microsoft.com/office/officeart/2005/8/layout/default"/>
    <dgm:cxn modelId="{49B0E305-BAB0-41FA-8FDC-EA0ABEF4FD60}" type="presParOf" srcId="{817F01BB-373D-42F2-B25C-1D317402B6C9}" destId="{EF96EFA4-B105-4912-AA8C-EB29F638941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FE6332-4767-1445-8299-C00BB08156C8}" type="doc">
      <dgm:prSet loTypeId="urn:microsoft.com/office/officeart/2005/8/layout/default" loCatId="" qsTypeId="urn:microsoft.com/office/officeart/2005/8/quickstyle/simple4" qsCatId="simple" csTypeId="urn:microsoft.com/office/officeart/2005/8/colors/colorful1" csCatId="colorful" phldr="1"/>
      <dgm:spPr/>
      <dgm:t>
        <a:bodyPr/>
        <a:lstStyle/>
        <a:p>
          <a:endParaRPr lang="en-US"/>
        </a:p>
      </dgm:t>
    </dgm:pt>
    <dgm:pt modelId="{B85C5470-7FC0-6648-96AE-817DE83FCDA7}">
      <dgm:prSet phldrT="[Text]"/>
      <dgm:spPr>
        <a:solidFill>
          <a:srgbClr val="005596"/>
        </a:solidFill>
      </dgm:spPr>
      <dgm:t>
        <a:bodyPr/>
        <a:lstStyle/>
        <a:p>
          <a:r>
            <a:rPr lang="en-US" b="1" dirty="0"/>
            <a:t>Monitors and manages student learning and performance through data</a:t>
          </a:r>
        </a:p>
      </dgm:t>
    </dgm:pt>
    <dgm:pt modelId="{5628380F-1000-7548-920F-C7AED7873D25}" type="parTrans" cxnId="{12897851-0547-F043-A423-094D6B0D2747}">
      <dgm:prSet/>
      <dgm:spPr/>
      <dgm:t>
        <a:bodyPr/>
        <a:lstStyle/>
        <a:p>
          <a:endParaRPr lang="en-US"/>
        </a:p>
      </dgm:t>
    </dgm:pt>
    <dgm:pt modelId="{4F10E6F4-1E11-C54D-AAF4-EFABD829C2FB}" type="sibTrans" cxnId="{12897851-0547-F043-A423-094D6B0D2747}">
      <dgm:prSet/>
      <dgm:spPr/>
      <dgm:t>
        <a:bodyPr/>
        <a:lstStyle/>
        <a:p>
          <a:endParaRPr lang="en-US"/>
        </a:p>
      </dgm:t>
    </dgm:pt>
    <dgm:pt modelId="{FDA79DF6-566D-F049-9D66-AA843A96BD41}">
      <dgm:prSet phldrT="[Text]"/>
      <dgm:spPr>
        <a:solidFill>
          <a:srgbClr val="FF6600"/>
        </a:solidFill>
      </dgm:spPr>
      <dgm:t>
        <a:bodyPr/>
        <a:lstStyle/>
        <a:p>
          <a:r>
            <a:rPr lang="en-US" b="1" dirty="0"/>
            <a:t>Plans and delivers high-quality, evidence-based instruction</a:t>
          </a:r>
        </a:p>
      </dgm:t>
    </dgm:pt>
    <dgm:pt modelId="{15B91264-9B69-8241-A006-7A950B7902C6}" type="parTrans" cxnId="{2890F9B8-8A41-024A-9FD1-77B0837A7996}">
      <dgm:prSet/>
      <dgm:spPr/>
      <dgm:t>
        <a:bodyPr/>
        <a:lstStyle/>
        <a:p>
          <a:endParaRPr lang="en-US"/>
        </a:p>
      </dgm:t>
    </dgm:pt>
    <dgm:pt modelId="{D05255A7-F478-2748-AE6C-3E675687D9EE}" type="sibTrans" cxnId="{2890F9B8-8A41-024A-9FD1-77B0837A7996}">
      <dgm:prSet/>
      <dgm:spPr/>
      <dgm:t>
        <a:bodyPr/>
        <a:lstStyle/>
        <a:p>
          <a:endParaRPr lang="en-US"/>
        </a:p>
      </dgm:t>
    </dgm:pt>
    <dgm:pt modelId="{41CEA630-7B2C-BC4D-870F-2887FC50EA19}">
      <dgm:prSet phldrT="[Text]"/>
      <dgm:spPr>
        <a:solidFill>
          <a:srgbClr val="920000"/>
        </a:solidFill>
      </dgm:spPr>
      <dgm:t>
        <a:bodyPr/>
        <a:lstStyle/>
        <a:p>
          <a:r>
            <a:rPr lang="en-US" b="1" dirty="0"/>
            <a:t>Effectively communicates to motivate and engage learners</a:t>
          </a:r>
        </a:p>
      </dgm:t>
    </dgm:pt>
    <dgm:pt modelId="{308D3180-A4E7-D34C-AC00-5D71B65DDA38}" type="parTrans" cxnId="{E9487579-C536-8E47-B0BA-E1CD823CA32B}">
      <dgm:prSet/>
      <dgm:spPr/>
      <dgm:t>
        <a:bodyPr/>
        <a:lstStyle/>
        <a:p>
          <a:endParaRPr lang="en-US"/>
        </a:p>
      </dgm:t>
    </dgm:pt>
    <dgm:pt modelId="{BB8FAB2A-2A29-CC45-A171-B315A858CEF3}" type="sibTrans" cxnId="{E9487579-C536-8E47-B0BA-E1CD823CA32B}">
      <dgm:prSet/>
      <dgm:spPr/>
      <dgm:t>
        <a:bodyPr/>
        <a:lstStyle/>
        <a:p>
          <a:endParaRPr lang="en-US"/>
        </a:p>
      </dgm:t>
    </dgm:pt>
    <dgm:pt modelId="{D6443676-2A5C-FB4E-A658-9B063723F005}">
      <dgm:prSet phldrT="[Text]"/>
      <dgm:spPr>
        <a:solidFill>
          <a:srgbClr val="C4C132"/>
        </a:solidFill>
      </dgm:spPr>
      <dgm:t>
        <a:bodyPr/>
        <a:lstStyle/>
        <a:p>
          <a:r>
            <a:rPr lang="en-US" b="1" dirty="0"/>
            <a:t>Pursues professionalism and continually builds knowledge and skills</a:t>
          </a:r>
        </a:p>
      </dgm:t>
    </dgm:pt>
    <dgm:pt modelId="{EFCED5C9-8978-C147-AE3D-2AD02297AEE0}" type="parTrans" cxnId="{5B06558E-6524-C242-B7D9-E054B428DD7C}">
      <dgm:prSet/>
      <dgm:spPr/>
      <dgm:t>
        <a:bodyPr/>
        <a:lstStyle/>
        <a:p>
          <a:endParaRPr lang="en-US"/>
        </a:p>
      </dgm:t>
    </dgm:pt>
    <dgm:pt modelId="{70EF9FCE-A93F-D94F-84C4-E9EAC90737A5}" type="sibTrans" cxnId="{5B06558E-6524-C242-B7D9-E054B428DD7C}">
      <dgm:prSet/>
      <dgm:spPr/>
      <dgm:t>
        <a:bodyPr/>
        <a:lstStyle/>
        <a:p>
          <a:endParaRPr lang="en-US"/>
        </a:p>
      </dgm:t>
    </dgm:pt>
    <dgm:pt modelId="{958B33F2-C0FF-E143-80E1-8A70A95928F3}" type="pres">
      <dgm:prSet presAssocID="{67FE6332-4767-1445-8299-C00BB08156C8}" presName="diagram" presStyleCnt="0">
        <dgm:presLayoutVars>
          <dgm:dir/>
          <dgm:resizeHandles val="exact"/>
        </dgm:presLayoutVars>
      </dgm:prSet>
      <dgm:spPr/>
      <dgm:t>
        <a:bodyPr/>
        <a:lstStyle/>
        <a:p>
          <a:endParaRPr lang="en-US"/>
        </a:p>
      </dgm:t>
    </dgm:pt>
    <dgm:pt modelId="{5B0AD59E-6574-9740-A496-E5D5287930E3}" type="pres">
      <dgm:prSet presAssocID="{B85C5470-7FC0-6648-96AE-817DE83FCDA7}" presName="node" presStyleLbl="node1" presStyleIdx="0" presStyleCnt="4">
        <dgm:presLayoutVars>
          <dgm:bulletEnabled val="1"/>
        </dgm:presLayoutVars>
      </dgm:prSet>
      <dgm:spPr/>
      <dgm:t>
        <a:bodyPr/>
        <a:lstStyle/>
        <a:p>
          <a:endParaRPr lang="en-US"/>
        </a:p>
      </dgm:t>
    </dgm:pt>
    <dgm:pt modelId="{E52BAD81-A5A3-4848-9155-BA9ABD8338CD}" type="pres">
      <dgm:prSet presAssocID="{4F10E6F4-1E11-C54D-AAF4-EFABD829C2FB}" presName="sibTrans" presStyleCnt="0"/>
      <dgm:spPr/>
    </dgm:pt>
    <dgm:pt modelId="{B59DD98F-1B94-254D-BED7-BE9672EEDB08}" type="pres">
      <dgm:prSet presAssocID="{FDA79DF6-566D-F049-9D66-AA843A96BD41}" presName="node" presStyleLbl="node1" presStyleIdx="1" presStyleCnt="4">
        <dgm:presLayoutVars>
          <dgm:bulletEnabled val="1"/>
        </dgm:presLayoutVars>
      </dgm:prSet>
      <dgm:spPr/>
      <dgm:t>
        <a:bodyPr/>
        <a:lstStyle/>
        <a:p>
          <a:endParaRPr lang="en-US"/>
        </a:p>
      </dgm:t>
    </dgm:pt>
    <dgm:pt modelId="{E67B75E2-BA38-AE4C-8069-4B0741F48B1A}" type="pres">
      <dgm:prSet presAssocID="{D05255A7-F478-2748-AE6C-3E675687D9EE}" presName="sibTrans" presStyleCnt="0"/>
      <dgm:spPr/>
    </dgm:pt>
    <dgm:pt modelId="{4320BAC2-7C39-1442-A014-CC9034E15DC2}" type="pres">
      <dgm:prSet presAssocID="{41CEA630-7B2C-BC4D-870F-2887FC50EA19}" presName="node" presStyleLbl="node1" presStyleIdx="2" presStyleCnt="4">
        <dgm:presLayoutVars>
          <dgm:bulletEnabled val="1"/>
        </dgm:presLayoutVars>
      </dgm:prSet>
      <dgm:spPr/>
      <dgm:t>
        <a:bodyPr/>
        <a:lstStyle/>
        <a:p>
          <a:endParaRPr lang="en-US"/>
        </a:p>
      </dgm:t>
    </dgm:pt>
    <dgm:pt modelId="{8C3D8957-03FE-974F-AEB4-6B3D48C18598}" type="pres">
      <dgm:prSet presAssocID="{BB8FAB2A-2A29-CC45-A171-B315A858CEF3}" presName="sibTrans" presStyleCnt="0"/>
      <dgm:spPr/>
    </dgm:pt>
    <dgm:pt modelId="{DCE1BDBF-8EF1-A04D-B7DB-A0F3A0B1C0E7}" type="pres">
      <dgm:prSet presAssocID="{D6443676-2A5C-FB4E-A658-9B063723F005}" presName="node" presStyleLbl="node1" presStyleIdx="3" presStyleCnt="4">
        <dgm:presLayoutVars>
          <dgm:bulletEnabled val="1"/>
        </dgm:presLayoutVars>
      </dgm:prSet>
      <dgm:spPr/>
      <dgm:t>
        <a:bodyPr/>
        <a:lstStyle/>
        <a:p>
          <a:endParaRPr lang="en-US"/>
        </a:p>
      </dgm:t>
    </dgm:pt>
  </dgm:ptLst>
  <dgm:cxnLst>
    <dgm:cxn modelId="{12D6B917-5C54-4898-80C1-C7C252A5E317}" type="presOf" srcId="{FDA79DF6-566D-F049-9D66-AA843A96BD41}" destId="{B59DD98F-1B94-254D-BED7-BE9672EEDB08}" srcOrd="0" destOrd="0" presId="urn:microsoft.com/office/officeart/2005/8/layout/default"/>
    <dgm:cxn modelId="{3D1DA2CC-0EAE-4A43-8BA6-5C398879FC17}" type="presOf" srcId="{41CEA630-7B2C-BC4D-870F-2887FC50EA19}" destId="{4320BAC2-7C39-1442-A014-CC9034E15DC2}" srcOrd="0" destOrd="0" presId="urn:microsoft.com/office/officeart/2005/8/layout/default"/>
    <dgm:cxn modelId="{2890F9B8-8A41-024A-9FD1-77B0837A7996}" srcId="{67FE6332-4767-1445-8299-C00BB08156C8}" destId="{FDA79DF6-566D-F049-9D66-AA843A96BD41}" srcOrd="1" destOrd="0" parTransId="{15B91264-9B69-8241-A006-7A950B7902C6}" sibTransId="{D05255A7-F478-2748-AE6C-3E675687D9EE}"/>
    <dgm:cxn modelId="{D7466FE5-21D1-43EE-AB60-4D8DFE5E1F14}" type="presOf" srcId="{67FE6332-4767-1445-8299-C00BB08156C8}" destId="{958B33F2-C0FF-E143-80E1-8A70A95928F3}" srcOrd="0" destOrd="0" presId="urn:microsoft.com/office/officeart/2005/8/layout/default"/>
    <dgm:cxn modelId="{150A0BDE-6746-4C45-976A-EB09569C505D}" type="presOf" srcId="{B85C5470-7FC0-6648-96AE-817DE83FCDA7}" destId="{5B0AD59E-6574-9740-A496-E5D5287930E3}" srcOrd="0" destOrd="0" presId="urn:microsoft.com/office/officeart/2005/8/layout/default"/>
    <dgm:cxn modelId="{12897851-0547-F043-A423-094D6B0D2747}" srcId="{67FE6332-4767-1445-8299-C00BB08156C8}" destId="{B85C5470-7FC0-6648-96AE-817DE83FCDA7}" srcOrd="0" destOrd="0" parTransId="{5628380F-1000-7548-920F-C7AED7873D25}" sibTransId="{4F10E6F4-1E11-C54D-AAF4-EFABD829C2FB}"/>
    <dgm:cxn modelId="{E9487579-C536-8E47-B0BA-E1CD823CA32B}" srcId="{67FE6332-4767-1445-8299-C00BB08156C8}" destId="{41CEA630-7B2C-BC4D-870F-2887FC50EA19}" srcOrd="2" destOrd="0" parTransId="{308D3180-A4E7-D34C-AC00-5D71B65DDA38}" sibTransId="{BB8FAB2A-2A29-CC45-A171-B315A858CEF3}"/>
    <dgm:cxn modelId="{ECE49A23-8597-475A-B07B-5CE1BA57E5D4}" type="presOf" srcId="{D6443676-2A5C-FB4E-A658-9B063723F005}" destId="{DCE1BDBF-8EF1-A04D-B7DB-A0F3A0B1C0E7}" srcOrd="0" destOrd="0" presId="urn:microsoft.com/office/officeart/2005/8/layout/default"/>
    <dgm:cxn modelId="{5B06558E-6524-C242-B7D9-E054B428DD7C}" srcId="{67FE6332-4767-1445-8299-C00BB08156C8}" destId="{D6443676-2A5C-FB4E-A658-9B063723F005}" srcOrd="3" destOrd="0" parTransId="{EFCED5C9-8978-C147-AE3D-2AD02297AEE0}" sibTransId="{70EF9FCE-A93F-D94F-84C4-E9EAC90737A5}"/>
    <dgm:cxn modelId="{CE89044C-67EA-48A2-B30B-7B3A2594F879}" type="presParOf" srcId="{958B33F2-C0FF-E143-80E1-8A70A95928F3}" destId="{5B0AD59E-6574-9740-A496-E5D5287930E3}" srcOrd="0" destOrd="0" presId="urn:microsoft.com/office/officeart/2005/8/layout/default"/>
    <dgm:cxn modelId="{CD778FC1-0AE9-4FF5-86BA-DA9A93E29E54}" type="presParOf" srcId="{958B33F2-C0FF-E143-80E1-8A70A95928F3}" destId="{E52BAD81-A5A3-4848-9155-BA9ABD8338CD}" srcOrd="1" destOrd="0" presId="urn:microsoft.com/office/officeart/2005/8/layout/default"/>
    <dgm:cxn modelId="{5FA88584-31DE-4F6C-B9C0-CAE92943062D}" type="presParOf" srcId="{958B33F2-C0FF-E143-80E1-8A70A95928F3}" destId="{B59DD98F-1B94-254D-BED7-BE9672EEDB08}" srcOrd="2" destOrd="0" presId="urn:microsoft.com/office/officeart/2005/8/layout/default"/>
    <dgm:cxn modelId="{F43DE412-AB85-42C3-A1DC-B443E98DA581}" type="presParOf" srcId="{958B33F2-C0FF-E143-80E1-8A70A95928F3}" destId="{E67B75E2-BA38-AE4C-8069-4B0741F48B1A}" srcOrd="3" destOrd="0" presId="urn:microsoft.com/office/officeart/2005/8/layout/default"/>
    <dgm:cxn modelId="{F68B2DC1-8646-48E6-A1C3-042D54A859B9}" type="presParOf" srcId="{958B33F2-C0FF-E143-80E1-8A70A95928F3}" destId="{4320BAC2-7C39-1442-A014-CC9034E15DC2}" srcOrd="4" destOrd="0" presId="urn:microsoft.com/office/officeart/2005/8/layout/default"/>
    <dgm:cxn modelId="{31160F6F-9EE8-41D7-BC88-1580D1BE3810}" type="presParOf" srcId="{958B33F2-C0FF-E143-80E1-8A70A95928F3}" destId="{8C3D8957-03FE-974F-AEB4-6B3D48C18598}" srcOrd="5" destOrd="0" presId="urn:microsoft.com/office/officeart/2005/8/layout/default"/>
    <dgm:cxn modelId="{4EEFCB94-18DA-4A1E-B3E2-1B7C0C84DBB4}" type="presParOf" srcId="{958B33F2-C0FF-E143-80E1-8A70A95928F3}" destId="{DCE1BDBF-8EF1-A04D-B7DB-A0F3A0B1C0E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AD59E-6574-9740-A496-E5D5287930E3}">
      <dsp:nvSpPr>
        <dsp:cNvPr id="0" name=""/>
        <dsp:cNvSpPr/>
      </dsp:nvSpPr>
      <dsp:spPr>
        <a:xfrm>
          <a:off x="486221" y="1637"/>
          <a:ext cx="3455789" cy="2073473"/>
        </a:xfrm>
        <a:prstGeom prst="rect">
          <a:avLst/>
        </a:prstGeom>
        <a:solidFill>
          <a:srgbClr val="00559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t>Monitors and manages student learning and performance through data</a:t>
          </a:r>
        </a:p>
      </dsp:txBody>
      <dsp:txXfrm>
        <a:off x="486221" y="1637"/>
        <a:ext cx="3455789" cy="2073473"/>
      </dsp:txXfrm>
    </dsp:sp>
    <dsp:sp modelId="{B59DD98F-1B94-254D-BED7-BE9672EEDB08}">
      <dsp:nvSpPr>
        <dsp:cNvPr id="0" name=""/>
        <dsp:cNvSpPr/>
      </dsp:nvSpPr>
      <dsp:spPr>
        <a:xfrm>
          <a:off x="4287589" y="1637"/>
          <a:ext cx="3455789" cy="2073473"/>
        </a:xfrm>
        <a:prstGeom prst="rect">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t>Plans and delivers high-quality, evidence-based instruction</a:t>
          </a:r>
        </a:p>
      </dsp:txBody>
      <dsp:txXfrm>
        <a:off x="4287589" y="1637"/>
        <a:ext cx="3455789" cy="2073473"/>
      </dsp:txXfrm>
    </dsp:sp>
    <dsp:sp modelId="{4320BAC2-7C39-1442-A014-CC9034E15DC2}">
      <dsp:nvSpPr>
        <dsp:cNvPr id="0" name=""/>
        <dsp:cNvSpPr/>
      </dsp:nvSpPr>
      <dsp:spPr>
        <a:xfrm>
          <a:off x="486221" y="2420689"/>
          <a:ext cx="3455789" cy="2073473"/>
        </a:xfrm>
        <a:prstGeom prst="rect">
          <a:avLst/>
        </a:prstGeom>
        <a:solidFill>
          <a:srgbClr val="92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t>Effectively communicates to motivate and engage learners</a:t>
          </a:r>
        </a:p>
      </dsp:txBody>
      <dsp:txXfrm>
        <a:off x="486221" y="2420689"/>
        <a:ext cx="3455789" cy="2073473"/>
      </dsp:txXfrm>
    </dsp:sp>
    <dsp:sp modelId="{DCE1BDBF-8EF1-A04D-B7DB-A0F3A0B1C0E7}">
      <dsp:nvSpPr>
        <dsp:cNvPr id="0" name=""/>
        <dsp:cNvSpPr/>
      </dsp:nvSpPr>
      <dsp:spPr>
        <a:xfrm>
          <a:off x="4287589" y="2420689"/>
          <a:ext cx="3455789" cy="2073473"/>
        </a:xfrm>
        <a:prstGeom prst="rect">
          <a:avLst/>
        </a:prstGeom>
        <a:solidFill>
          <a:srgbClr val="C4C13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t>Pursues professionalism and continually builds knowledge and skills</a:t>
          </a:r>
        </a:p>
      </dsp:txBody>
      <dsp:txXfrm>
        <a:off x="4287589" y="2420689"/>
        <a:ext cx="3455789" cy="2073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DB299-EBDB-4303-B420-90ABCC2A97FC}">
      <dsp:nvSpPr>
        <dsp:cNvPr id="0" name=""/>
        <dsp:cNvSpPr/>
      </dsp:nvSpPr>
      <dsp:spPr>
        <a:xfrm>
          <a:off x="0" y="768044"/>
          <a:ext cx="2912451" cy="1747471"/>
        </a:xfrm>
        <a:prstGeom prst="rect">
          <a:avLst/>
        </a:prstGeom>
        <a:solidFill>
          <a:srgbClr val="0055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t>2.1. Designs learner-centered instruction and classroom environments</a:t>
          </a:r>
        </a:p>
      </dsp:txBody>
      <dsp:txXfrm>
        <a:off x="0" y="768044"/>
        <a:ext cx="2912451" cy="1747471"/>
      </dsp:txXfrm>
    </dsp:sp>
    <dsp:sp modelId="{3A6A5320-15A1-4D15-92A0-1CFA58EDEA8D}">
      <dsp:nvSpPr>
        <dsp:cNvPr id="0" name=""/>
        <dsp:cNvSpPr/>
      </dsp:nvSpPr>
      <dsp:spPr>
        <a:xfrm>
          <a:off x="3203697" y="768044"/>
          <a:ext cx="2912451" cy="1747471"/>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t>2.2. Designs standards-based instructional units and lesson plans</a:t>
          </a:r>
        </a:p>
      </dsp:txBody>
      <dsp:txXfrm>
        <a:off x="3203697" y="768044"/>
        <a:ext cx="2912451" cy="1747471"/>
      </dsp:txXfrm>
    </dsp:sp>
    <dsp:sp modelId="{D514F131-B643-4DEC-AA15-1C7617D55C1D}">
      <dsp:nvSpPr>
        <dsp:cNvPr id="0" name=""/>
        <dsp:cNvSpPr/>
      </dsp:nvSpPr>
      <dsp:spPr>
        <a:xfrm>
          <a:off x="6407394" y="768044"/>
          <a:ext cx="2912451" cy="1747471"/>
        </a:xfrm>
        <a:prstGeom prst="rect">
          <a:avLst/>
        </a:prstGeom>
        <a:solidFill>
          <a:srgbClr val="D8D5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t>2.3. Uses instructional techniques that are effective with adult learners</a:t>
          </a:r>
        </a:p>
      </dsp:txBody>
      <dsp:txXfrm>
        <a:off x="6407394" y="768044"/>
        <a:ext cx="2912451" cy="1747471"/>
      </dsp:txXfrm>
    </dsp:sp>
    <dsp:sp modelId="{73ADFAF6-2D2A-47FD-B69C-58762137B2AD}">
      <dsp:nvSpPr>
        <dsp:cNvPr id="0" name=""/>
        <dsp:cNvSpPr/>
      </dsp:nvSpPr>
      <dsp:spPr>
        <a:xfrm>
          <a:off x="1601848" y="2806760"/>
          <a:ext cx="2912451" cy="1747471"/>
        </a:xfrm>
        <a:prstGeom prst="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t>2.4. Designs instruction to build learners’ technology and digital media literacy skills</a:t>
          </a:r>
        </a:p>
      </dsp:txBody>
      <dsp:txXfrm>
        <a:off x="1601848" y="2806760"/>
        <a:ext cx="2912451" cy="1747471"/>
      </dsp:txXfrm>
    </dsp:sp>
    <dsp:sp modelId="{AF99AAD0-2B83-42C3-B4B5-4CC247EDD675}">
      <dsp:nvSpPr>
        <dsp:cNvPr id="0" name=""/>
        <dsp:cNvSpPr/>
      </dsp:nvSpPr>
      <dsp:spPr>
        <a:xfrm>
          <a:off x="4805545" y="2806760"/>
          <a:ext cx="2912451" cy="1747471"/>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t>2.5. Designs instruction to build learners’ higher-order thinking, communication, and problemsolving skills</a:t>
          </a:r>
        </a:p>
      </dsp:txBody>
      <dsp:txXfrm>
        <a:off x="4805545" y="2806760"/>
        <a:ext cx="2912451" cy="1747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F58BC-B773-3D4E-8498-F2BD665577DB}">
      <dsp:nvSpPr>
        <dsp:cNvPr id="0" name=""/>
        <dsp:cNvSpPr/>
      </dsp:nvSpPr>
      <dsp:spPr>
        <a:xfrm>
          <a:off x="0" y="2935024"/>
          <a:ext cx="8229600" cy="12559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How will we</a:t>
          </a:r>
          <a:r>
            <a:rPr lang="en-US" sz="2000" kern="1200" baseline="0" dirty="0"/>
            <a:t> know that students are reaching the standards?</a:t>
          </a:r>
          <a:endParaRPr lang="en-US" sz="2000" kern="1200" dirty="0"/>
        </a:p>
      </dsp:txBody>
      <dsp:txXfrm>
        <a:off x="0" y="2935024"/>
        <a:ext cx="2468880" cy="1255975"/>
      </dsp:txXfrm>
    </dsp:sp>
    <dsp:sp modelId="{E1D3554F-E85E-C84F-96F3-99B13429E6F1}">
      <dsp:nvSpPr>
        <dsp:cNvPr id="0" name=""/>
        <dsp:cNvSpPr/>
      </dsp:nvSpPr>
      <dsp:spPr>
        <a:xfrm>
          <a:off x="0" y="1467512"/>
          <a:ext cx="8229600" cy="12559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How will educators help students reach standards</a:t>
          </a:r>
          <a:r>
            <a:rPr lang="en-US" sz="2000" kern="1200" baseline="0" dirty="0"/>
            <a:t>? </a:t>
          </a:r>
          <a:endParaRPr lang="en-US" sz="2000" kern="1200" dirty="0"/>
        </a:p>
      </dsp:txBody>
      <dsp:txXfrm>
        <a:off x="0" y="1467512"/>
        <a:ext cx="2468880" cy="1255975"/>
      </dsp:txXfrm>
    </dsp:sp>
    <dsp:sp modelId="{656B6BA9-A84A-B644-8E71-5BEC73FD8964}">
      <dsp:nvSpPr>
        <dsp:cNvPr id="0" name=""/>
        <dsp:cNvSpPr/>
      </dsp:nvSpPr>
      <dsp:spPr>
        <a:xfrm>
          <a:off x="0" y="1180"/>
          <a:ext cx="8229600" cy="12559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What should students know and be able to do?</a:t>
          </a:r>
        </a:p>
      </dsp:txBody>
      <dsp:txXfrm>
        <a:off x="0" y="1180"/>
        <a:ext cx="2468880" cy="1255975"/>
      </dsp:txXfrm>
    </dsp:sp>
    <dsp:sp modelId="{9A69E896-E2F8-B24B-BA67-2EE8A6553D37}">
      <dsp:nvSpPr>
        <dsp:cNvPr id="0" name=""/>
        <dsp:cNvSpPr/>
      </dsp:nvSpPr>
      <dsp:spPr>
        <a:xfrm>
          <a:off x="3965363" y="106358"/>
          <a:ext cx="1577673" cy="10517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Standards </a:t>
          </a:r>
        </a:p>
      </dsp:txBody>
      <dsp:txXfrm>
        <a:off x="3996169" y="137164"/>
        <a:ext cx="1516061" cy="990170"/>
      </dsp:txXfrm>
    </dsp:sp>
    <dsp:sp modelId="{6025D72F-7675-1546-9C50-AF569E0A6ACA}">
      <dsp:nvSpPr>
        <dsp:cNvPr id="0" name=""/>
        <dsp:cNvSpPr/>
      </dsp:nvSpPr>
      <dsp:spPr>
        <a:xfrm>
          <a:off x="3728712" y="1158140"/>
          <a:ext cx="1025487" cy="420712"/>
        </a:xfrm>
        <a:custGeom>
          <a:avLst/>
          <a:gdLst/>
          <a:ahLst/>
          <a:cxnLst/>
          <a:rect l="0" t="0" r="0" b="0"/>
          <a:pathLst>
            <a:path>
              <a:moveTo>
                <a:pt x="1025487" y="0"/>
              </a:moveTo>
              <a:lnTo>
                <a:pt x="1025487" y="210356"/>
              </a:lnTo>
              <a:lnTo>
                <a:pt x="0" y="210356"/>
              </a:lnTo>
              <a:lnTo>
                <a:pt x="0" y="42071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1481B3E-5F58-0F49-A409-B1BC76C72CB4}">
      <dsp:nvSpPr>
        <dsp:cNvPr id="0" name=""/>
        <dsp:cNvSpPr/>
      </dsp:nvSpPr>
      <dsp:spPr>
        <a:xfrm>
          <a:off x="2939876" y="1578853"/>
          <a:ext cx="1577673" cy="10517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Curriculum</a:t>
          </a:r>
        </a:p>
      </dsp:txBody>
      <dsp:txXfrm>
        <a:off x="2970682" y="1609659"/>
        <a:ext cx="1516061" cy="990170"/>
      </dsp:txXfrm>
    </dsp:sp>
    <dsp:sp modelId="{7BA99212-6F6B-734C-B431-AD0B9AD6D3C5}">
      <dsp:nvSpPr>
        <dsp:cNvPr id="0" name=""/>
        <dsp:cNvSpPr/>
      </dsp:nvSpPr>
      <dsp:spPr>
        <a:xfrm>
          <a:off x="4754200" y="1158140"/>
          <a:ext cx="1165900" cy="448774"/>
        </a:xfrm>
        <a:custGeom>
          <a:avLst/>
          <a:gdLst/>
          <a:ahLst/>
          <a:cxnLst/>
          <a:rect l="0" t="0" r="0" b="0"/>
          <a:pathLst>
            <a:path>
              <a:moveTo>
                <a:pt x="0" y="0"/>
              </a:moveTo>
              <a:lnTo>
                <a:pt x="0" y="224387"/>
              </a:lnTo>
              <a:lnTo>
                <a:pt x="1165900" y="224387"/>
              </a:lnTo>
              <a:lnTo>
                <a:pt x="1165900" y="44877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F5B1993-4B3F-544A-B3A1-229C24B5776C}">
      <dsp:nvSpPr>
        <dsp:cNvPr id="0" name=""/>
        <dsp:cNvSpPr/>
      </dsp:nvSpPr>
      <dsp:spPr>
        <a:xfrm>
          <a:off x="5131264" y="1606914"/>
          <a:ext cx="1577673" cy="10517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Objectives</a:t>
          </a:r>
        </a:p>
      </dsp:txBody>
      <dsp:txXfrm>
        <a:off x="5162070" y="1637720"/>
        <a:ext cx="1516061" cy="990170"/>
      </dsp:txXfrm>
    </dsp:sp>
    <dsp:sp modelId="{1A4E1CAD-24AD-0E48-B75D-F08E207276F9}">
      <dsp:nvSpPr>
        <dsp:cNvPr id="0" name=""/>
        <dsp:cNvSpPr/>
      </dsp:nvSpPr>
      <dsp:spPr>
        <a:xfrm>
          <a:off x="4754200" y="2658696"/>
          <a:ext cx="1165900" cy="392651"/>
        </a:xfrm>
        <a:custGeom>
          <a:avLst/>
          <a:gdLst/>
          <a:ahLst/>
          <a:cxnLst/>
          <a:rect l="0" t="0" r="0" b="0"/>
          <a:pathLst>
            <a:path>
              <a:moveTo>
                <a:pt x="1165900" y="0"/>
              </a:moveTo>
              <a:lnTo>
                <a:pt x="1165900" y="196325"/>
              </a:lnTo>
              <a:lnTo>
                <a:pt x="0" y="196325"/>
              </a:lnTo>
              <a:lnTo>
                <a:pt x="0" y="39265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C08328A-5D60-CF48-AB55-D68C9C30382A}">
      <dsp:nvSpPr>
        <dsp:cNvPr id="0" name=""/>
        <dsp:cNvSpPr/>
      </dsp:nvSpPr>
      <dsp:spPr>
        <a:xfrm>
          <a:off x="3965363" y="3051347"/>
          <a:ext cx="1577673" cy="10517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Formative Assessment</a:t>
          </a:r>
        </a:p>
      </dsp:txBody>
      <dsp:txXfrm>
        <a:off x="3996169" y="3082153"/>
        <a:ext cx="1516061" cy="990170"/>
      </dsp:txXfrm>
    </dsp:sp>
    <dsp:sp modelId="{71AA8DC9-C281-B947-A798-30F946372123}">
      <dsp:nvSpPr>
        <dsp:cNvPr id="0" name=""/>
        <dsp:cNvSpPr/>
      </dsp:nvSpPr>
      <dsp:spPr>
        <a:xfrm>
          <a:off x="5920100" y="2658696"/>
          <a:ext cx="885074" cy="392651"/>
        </a:xfrm>
        <a:custGeom>
          <a:avLst/>
          <a:gdLst/>
          <a:ahLst/>
          <a:cxnLst/>
          <a:rect l="0" t="0" r="0" b="0"/>
          <a:pathLst>
            <a:path>
              <a:moveTo>
                <a:pt x="0" y="0"/>
              </a:moveTo>
              <a:lnTo>
                <a:pt x="0" y="196325"/>
              </a:lnTo>
              <a:lnTo>
                <a:pt x="885074" y="196325"/>
              </a:lnTo>
              <a:lnTo>
                <a:pt x="885074" y="39265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6646557-7774-A24E-B7A1-5E578547786C}">
      <dsp:nvSpPr>
        <dsp:cNvPr id="0" name=""/>
        <dsp:cNvSpPr/>
      </dsp:nvSpPr>
      <dsp:spPr>
        <a:xfrm>
          <a:off x="6016338" y="3051347"/>
          <a:ext cx="1577673" cy="10517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Summative Assessment</a:t>
          </a:r>
        </a:p>
      </dsp:txBody>
      <dsp:txXfrm>
        <a:off x="6047144" y="3082153"/>
        <a:ext cx="1516061" cy="9901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DB299-EBDB-4303-B420-90ABCC2A97FC}">
      <dsp:nvSpPr>
        <dsp:cNvPr id="0" name=""/>
        <dsp:cNvSpPr/>
      </dsp:nvSpPr>
      <dsp:spPr>
        <a:xfrm>
          <a:off x="609596" y="152395"/>
          <a:ext cx="3351311" cy="2010787"/>
        </a:xfrm>
        <a:prstGeom prst="rect">
          <a:avLst/>
        </a:prstGeom>
        <a:solidFill>
          <a:srgbClr val="0055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a:t>3.1. Communicates high expectations of learners and motivates them to persist to meet their goals</a:t>
          </a:r>
        </a:p>
      </dsp:txBody>
      <dsp:txXfrm>
        <a:off x="609596" y="152395"/>
        <a:ext cx="3351311" cy="2010787"/>
      </dsp:txXfrm>
    </dsp:sp>
    <dsp:sp modelId="{D551DAE8-71F1-4420-B965-C985D268A96E}">
      <dsp:nvSpPr>
        <dsp:cNvPr id="0" name=""/>
        <dsp:cNvSpPr/>
      </dsp:nvSpPr>
      <dsp:spPr>
        <a:xfrm>
          <a:off x="4267184" y="152395"/>
          <a:ext cx="3351311" cy="2010787"/>
        </a:xfrm>
        <a:prstGeom prst="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a:t>3.2. Communicates in a clear and understandable way</a:t>
          </a:r>
        </a:p>
      </dsp:txBody>
      <dsp:txXfrm>
        <a:off x="4267184" y="152395"/>
        <a:ext cx="3351311" cy="2010787"/>
      </dsp:txXfrm>
    </dsp:sp>
    <dsp:sp modelId="{252C8C89-BDF8-401E-8E1A-F2B1660F205D}">
      <dsp:nvSpPr>
        <dsp:cNvPr id="0" name=""/>
        <dsp:cNvSpPr/>
      </dsp:nvSpPr>
      <dsp:spPr>
        <a:xfrm>
          <a:off x="4270233" y="2335902"/>
          <a:ext cx="3351311" cy="2010787"/>
        </a:xfrm>
        <a:prstGeom prst="rect">
          <a:avLst/>
        </a:prstGeom>
        <a:solidFill>
          <a:srgbClr val="C4C1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a:t>3.3. Engages in active listening, dialogue, and questioning to facilitate and support learning</a:t>
          </a:r>
        </a:p>
      </dsp:txBody>
      <dsp:txXfrm>
        <a:off x="4270233" y="2335902"/>
        <a:ext cx="3351311" cy="2010787"/>
      </dsp:txXfrm>
    </dsp:sp>
    <dsp:sp modelId="{EF96EFA4-B105-4912-AA8C-EB29F638941F}">
      <dsp:nvSpPr>
        <dsp:cNvPr id="0" name=""/>
        <dsp:cNvSpPr/>
      </dsp:nvSpPr>
      <dsp:spPr>
        <a:xfrm>
          <a:off x="612645" y="2340869"/>
          <a:ext cx="3351311" cy="2010787"/>
        </a:xfrm>
        <a:prstGeom prst="rect">
          <a:avLst/>
        </a:prstGeom>
        <a:solidFill>
          <a:srgbClr val="92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a:t>3.4. Models an understanding of diversity</a:t>
          </a:r>
        </a:p>
      </dsp:txBody>
      <dsp:txXfrm>
        <a:off x="612645" y="2340869"/>
        <a:ext cx="3351311" cy="2010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AD59E-6574-9740-A496-E5D5287930E3}">
      <dsp:nvSpPr>
        <dsp:cNvPr id="0" name=""/>
        <dsp:cNvSpPr/>
      </dsp:nvSpPr>
      <dsp:spPr>
        <a:xfrm>
          <a:off x="486221" y="1637"/>
          <a:ext cx="3455789" cy="2073473"/>
        </a:xfrm>
        <a:prstGeom prst="rect">
          <a:avLst/>
        </a:prstGeom>
        <a:solidFill>
          <a:srgbClr val="00559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t>Monitors and manages student learning and performance through data</a:t>
          </a:r>
        </a:p>
      </dsp:txBody>
      <dsp:txXfrm>
        <a:off x="486221" y="1637"/>
        <a:ext cx="3455789" cy="2073473"/>
      </dsp:txXfrm>
    </dsp:sp>
    <dsp:sp modelId="{B59DD98F-1B94-254D-BED7-BE9672EEDB08}">
      <dsp:nvSpPr>
        <dsp:cNvPr id="0" name=""/>
        <dsp:cNvSpPr/>
      </dsp:nvSpPr>
      <dsp:spPr>
        <a:xfrm>
          <a:off x="4287589" y="1637"/>
          <a:ext cx="3455789" cy="2073473"/>
        </a:xfrm>
        <a:prstGeom prst="rect">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t>Plans and delivers high-quality, evidence-based instruction</a:t>
          </a:r>
        </a:p>
      </dsp:txBody>
      <dsp:txXfrm>
        <a:off x="4287589" y="1637"/>
        <a:ext cx="3455789" cy="2073473"/>
      </dsp:txXfrm>
    </dsp:sp>
    <dsp:sp modelId="{4320BAC2-7C39-1442-A014-CC9034E15DC2}">
      <dsp:nvSpPr>
        <dsp:cNvPr id="0" name=""/>
        <dsp:cNvSpPr/>
      </dsp:nvSpPr>
      <dsp:spPr>
        <a:xfrm>
          <a:off x="486221" y="2420689"/>
          <a:ext cx="3455789" cy="2073473"/>
        </a:xfrm>
        <a:prstGeom prst="rect">
          <a:avLst/>
        </a:prstGeom>
        <a:solidFill>
          <a:srgbClr val="92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t>Effectively communicates to motivate and engage learners</a:t>
          </a:r>
        </a:p>
      </dsp:txBody>
      <dsp:txXfrm>
        <a:off x="486221" y="2420689"/>
        <a:ext cx="3455789" cy="2073473"/>
      </dsp:txXfrm>
    </dsp:sp>
    <dsp:sp modelId="{DCE1BDBF-8EF1-A04D-B7DB-A0F3A0B1C0E7}">
      <dsp:nvSpPr>
        <dsp:cNvPr id="0" name=""/>
        <dsp:cNvSpPr/>
      </dsp:nvSpPr>
      <dsp:spPr>
        <a:xfrm>
          <a:off x="4287589" y="2420689"/>
          <a:ext cx="3455789" cy="2073473"/>
        </a:xfrm>
        <a:prstGeom prst="rect">
          <a:avLst/>
        </a:prstGeom>
        <a:solidFill>
          <a:srgbClr val="C4C13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t>Pursues professionalism and continually builds knowledge and skills</a:t>
          </a:r>
        </a:p>
      </dsp:txBody>
      <dsp:txXfrm>
        <a:off x="4287589" y="2420689"/>
        <a:ext cx="3455789" cy="20734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26E076B1-6D92-4DE4-97EE-BAD1CECECE47}" type="datetimeFigureOut">
              <a:rPr lang="en-US" smtClean="0"/>
              <a:t>8/22/2018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05202BB4-C545-4B70-8692-FEC833867445}" type="slidenum">
              <a:rPr lang="en-US" smtClean="0"/>
              <a:t>‹#›</a:t>
            </a:fld>
            <a:endParaRPr lang="en-US"/>
          </a:p>
        </p:txBody>
      </p:sp>
    </p:spTree>
    <p:extLst>
      <p:ext uri="{BB962C8B-B14F-4D97-AF65-F5344CB8AC3E}">
        <p14:creationId xmlns:p14="http://schemas.microsoft.com/office/powerpoint/2010/main" val="4147606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016D25B-D4CC-4078-A3AE-CFCCDF7398DC}" type="datetimeFigureOut">
              <a:rPr lang="en-US" smtClean="0"/>
              <a:t>8/22/2018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FBFDFA0-B74F-4C5D-921A-671FE7E50486}" type="slidenum">
              <a:rPr lang="en-US" smtClean="0"/>
              <a:t>‹#›</a:t>
            </a:fld>
            <a:endParaRPr lang="en-US"/>
          </a:p>
        </p:txBody>
      </p:sp>
    </p:spTree>
    <p:extLst>
      <p:ext uri="{BB962C8B-B14F-4D97-AF65-F5344CB8AC3E}">
        <p14:creationId xmlns:p14="http://schemas.microsoft.com/office/powerpoint/2010/main" val="2874020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255" indent="-291636">
              <a:spcBef>
                <a:spcPct val="30000"/>
              </a:spcBef>
              <a:defRPr sz="1200">
                <a:solidFill>
                  <a:schemeClr val="tx1"/>
                </a:solidFill>
                <a:latin typeface="Calibri" panose="020F0502020204030204" pitchFamily="34" charset="0"/>
              </a:defRPr>
            </a:lvl2pPr>
            <a:lvl3pPr marL="1166546" indent="-233309">
              <a:spcBef>
                <a:spcPct val="30000"/>
              </a:spcBef>
              <a:defRPr sz="1200">
                <a:solidFill>
                  <a:schemeClr val="tx1"/>
                </a:solidFill>
                <a:latin typeface="Calibri" panose="020F0502020204030204" pitchFamily="34" charset="0"/>
              </a:defRPr>
            </a:lvl3pPr>
            <a:lvl4pPr marL="1633164" indent="-233309">
              <a:spcBef>
                <a:spcPct val="30000"/>
              </a:spcBef>
              <a:defRPr sz="1200">
                <a:solidFill>
                  <a:schemeClr val="tx1"/>
                </a:solidFill>
                <a:latin typeface="Calibri" panose="020F0502020204030204" pitchFamily="34" charset="0"/>
              </a:defRPr>
            </a:lvl4pPr>
            <a:lvl5pPr marL="2099782" indent="-233309">
              <a:spcBef>
                <a:spcPct val="30000"/>
              </a:spcBef>
              <a:defRPr sz="1200">
                <a:solidFill>
                  <a:schemeClr val="tx1"/>
                </a:solidFill>
                <a:latin typeface="Calibri" panose="020F0502020204030204" pitchFamily="34" charset="0"/>
              </a:defRPr>
            </a:lvl5pPr>
            <a:lvl6pPr marL="2566401" indent="-233309" eaLnBrk="0" fontAlgn="base" hangingPunct="0">
              <a:spcBef>
                <a:spcPct val="30000"/>
              </a:spcBef>
              <a:spcAft>
                <a:spcPct val="0"/>
              </a:spcAft>
              <a:defRPr sz="1200">
                <a:solidFill>
                  <a:schemeClr val="tx1"/>
                </a:solidFill>
                <a:latin typeface="Calibri" panose="020F0502020204030204" pitchFamily="34" charset="0"/>
              </a:defRPr>
            </a:lvl6pPr>
            <a:lvl7pPr marL="3033019" indent="-233309" eaLnBrk="0" fontAlgn="base" hangingPunct="0">
              <a:spcBef>
                <a:spcPct val="30000"/>
              </a:spcBef>
              <a:spcAft>
                <a:spcPct val="0"/>
              </a:spcAft>
              <a:defRPr sz="1200">
                <a:solidFill>
                  <a:schemeClr val="tx1"/>
                </a:solidFill>
                <a:latin typeface="Calibri" panose="020F0502020204030204" pitchFamily="34" charset="0"/>
              </a:defRPr>
            </a:lvl7pPr>
            <a:lvl8pPr marL="3499637" indent="-233309" eaLnBrk="0" fontAlgn="base" hangingPunct="0">
              <a:spcBef>
                <a:spcPct val="30000"/>
              </a:spcBef>
              <a:spcAft>
                <a:spcPct val="0"/>
              </a:spcAft>
              <a:defRPr sz="1200">
                <a:solidFill>
                  <a:schemeClr val="tx1"/>
                </a:solidFill>
                <a:latin typeface="Calibri" panose="020F0502020204030204" pitchFamily="34" charset="0"/>
              </a:defRPr>
            </a:lvl8pPr>
            <a:lvl9pPr marL="3966256" indent="-23330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3FCEE0-EFB1-4DEC-86CF-5A01A60C0CEB}" type="slidenum">
              <a:rPr lang="en-US" altLang="en-US" smtClean="0"/>
              <a:pPr>
                <a:spcBef>
                  <a:spcPct val="0"/>
                </a:spcBef>
              </a:pPr>
              <a:t>1</a:t>
            </a:fld>
            <a:endParaRPr lang="en-US" altLang="en-US"/>
          </a:p>
        </p:txBody>
      </p:sp>
      <p:sp>
        <p:nvSpPr>
          <p:cNvPr id="2" name="Footer Placeholder 1"/>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77465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Say: </a:t>
            </a:r>
            <a:r>
              <a:rPr lang="en-US" altLang="en-US" i="1"/>
              <a:t>Take a look at page 6 of your competency document.</a:t>
            </a:r>
            <a:r>
              <a:rPr lang="en-US" altLang="en-US"/>
              <a:t> </a:t>
            </a:r>
            <a:r>
              <a:rPr lang="en-US" altLang="en-US" i="1"/>
              <a:t>The competencies are organized into four broad areas of skills and knowledge domains </a:t>
            </a:r>
            <a:r>
              <a:rPr lang="en-US" altLang="en-US"/>
              <a:t>(click to reveal animation).</a:t>
            </a:r>
            <a:r>
              <a:rPr lang="en-US" altLang="en-US" i="1"/>
              <a:t> These are at the top of the page. The domains are then broken into specific demonstrable and observable areas of performance competencies </a:t>
            </a:r>
            <a:r>
              <a:rPr lang="en-US" altLang="en-US"/>
              <a:t>(click to reveal animation).</a:t>
            </a:r>
            <a:r>
              <a:rPr lang="en-US" altLang="en-US" i="1"/>
              <a:t> </a:t>
            </a:r>
            <a:r>
              <a:rPr lang="en-US" altLang="en-US"/>
              <a:t>[Instruct participants to follow along in the brief]</a:t>
            </a:r>
            <a:r>
              <a:rPr lang="en-US" altLang="en-US" i="1"/>
              <a:t> In the first column of the table, you will see the competencies, and next to it, one column to the right, each competency is further detailed through a set of</a:t>
            </a:r>
            <a:r>
              <a:rPr lang="en-US" altLang="en-US"/>
              <a:t> </a:t>
            </a:r>
            <a:r>
              <a:rPr lang="en-US" altLang="en-US" i="1"/>
              <a:t>performance indicators. These articulate what the performance of this competency looks like in an adult education context. </a:t>
            </a:r>
          </a:p>
          <a:p>
            <a:pPr eaLnBrk="1" hangingPunct="1">
              <a:spcBef>
                <a:spcPct val="0"/>
              </a:spcBef>
            </a:pPr>
            <a:endParaRPr lang="en-US" altLang="en-US" i="1"/>
          </a:p>
          <a:p>
            <a:pPr eaLnBrk="1" hangingPunct="1">
              <a:spcBef>
                <a:spcPct val="0"/>
              </a:spcBef>
            </a:pPr>
            <a:r>
              <a:rPr lang="en-US" altLang="en-US" i="1"/>
              <a:t>The performance indicator </a:t>
            </a:r>
            <a:r>
              <a:rPr lang="en-US" altLang="en-US"/>
              <a:t>(click to reveal animation) </a:t>
            </a:r>
            <a:r>
              <a:rPr lang="en-US" altLang="en-US" i="1"/>
              <a:t>tells us </a:t>
            </a:r>
            <a:r>
              <a:rPr lang="en-US" altLang="en-US" b="1" i="1"/>
              <a:t>how </a:t>
            </a:r>
            <a:r>
              <a:rPr lang="en-US" altLang="en-US" i="1"/>
              <a:t>we go about performing each competency. For example, on page 10 of the competencies brief, you will see that the first of three performance indicators for Competency 2.1 is: “Presents content that connects to learners’ goals and interests and is applicable to their lives.” It tells us that we need to know our students’ </a:t>
            </a:r>
            <a:r>
              <a:rPr lang="en-US" altLang="en-US" b="1" i="1"/>
              <a:t>goals and interests </a:t>
            </a:r>
            <a:r>
              <a:rPr lang="en-US" altLang="en-US" i="1"/>
              <a:t>and that we need to </a:t>
            </a:r>
            <a:r>
              <a:rPr lang="en-US" altLang="en-US" b="1" i="1"/>
              <a:t>connect course content</a:t>
            </a:r>
            <a:r>
              <a:rPr lang="en-US" altLang="en-US" i="1"/>
              <a:t> to those goals and interests.</a:t>
            </a:r>
            <a:endParaRPr lang="en-US" altLang="en-US"/>
          </a:p>
          <a:p>
            <a:pPr eaLnBrk="1" hangingPunct="1">
              <a:spcBef>
                <a:spcPct val="0"/>
              </a:spcBef>
            </a:pPr>
            <a:endParaRPr lang="en-US" altLang="en-US" i="1"/>
          </a:p>
          <a:p>
            <a:pPr eaLnBrk="1" hangingPunct="1">
              <a:spcBef>
                <a:spcPct val="0"/>
              </a:spcBef>
            </a:pPr>
            <a:r>
              <a:rPr lang="en-US" altLang="en-US" i="1"/>
              <a:t>Each performance indicator is accompanied by a sample illustration </a:t>
            </a:r>
            <a:r>
              <a:rPr lang="en-US" altLang="en-US"/>
              <a:t>(click to reveal animation) </a:t>
            </a:r>
            <a:r>
              <a:rPr lang="en-US" altLang="en-US" i="1"/>
              <a:t>in the far right column, which provides an example of the practice in different adult education settings, for example an Intermediate ESL class, an ABE class, a multilevel ESL class, or an ASE class.</a:t>
            </a:r>
          </a:p>
          <a:p>
            <a:pPr eaLnBrk="1" hangingPunct="1">
              <a:spcBef>
                <a:spcPct val="0"/>
              </a:spcBef>
            </a:pPr>
            <a:endParaRPr lang="en-US" altLang="en-US" i="1"/>
          </a:p>
          <a:p>
            <a:endParaRPr lang="en-US" altLang="en-US"/>
          </a:p>
          <a:p>
            <a:pPr eaLnBrk="1" hangingPunct="1">
              <a:spcBef>
                <a:spcPct val="0"/>
              </a:spcBef>
            </a:pPr>
            <a:endParaRPr lang="en-US" altLang="en-US" i="1"/>
          </a:p>
        </p:txBody>
      </p:sp>
      <p:sp>
        <p:nvSpPr>
          <p:cNvPr id="4" name="Header Placeholder 3"/>
          <p:cNvSpPr>
            <a:spLocks noGrp="1"/>
          </p:cNvSpPr>
          <p:nvPr>
            <p:ph type="hdr" sz="quarter"/>
          </p:nvPr>
        </p:nvSpPr>
        <p:spPr/>
        <p:txBody>
          <a:bodyPr/>
          <a:lstStyle/>
          <a:p>
            <a:pPr>
              <a:defRPr/>
            </a:pPr>
            <a:r>
              <a:rPr lang="en-US" dirty="0"/>
              <a:t>Communities of Practice: Effective Teaching for Adult Educators, Session 1</a:t>
            </a:r>
          </a:p>
        </p:txBody>
      </p:sp>
      <p:sp>
        <p:nvSpPr>
          <p:cNvPr id="5" name="Date Placeholder 4"/>
          <p:cNvSpPr>
            <a:spLocks noGrp="1"/>
          </p:cNvSpPr>
          <p:nvPr>
            <p:ph type="dt" sz="quarter" idx="1"/>
          </p:nvPr>
        </p:nvSpPr>
        <p:spPr/>
        <p:txBody>
          <a:bodyPr/>
          <a:lstStyle/>
          <a:p>
            <a:pPr>
              <a:defRPr/>
            </a:pPr>
            <a:r>
              <a:rPr lang="en-US" dirty="0"/>
              <a:t>3/1/2016</a:t>
            </a:r>
          </a:p>
        </p:txBody>
      </p:sp>
      <p:sp>
        <p:nvSpPr>
          <p:cNvPr id="6" name="Footer Placeholder 5"/>
          <p:cNvSpPr>
            <a:spLocks noGrp="1"/>
          </p:cNvSpPr>
          <p:nvPr>
            <p:ph type="ftr" sz="quarter" idx="4"/>
          </p:nvPr>
        </p:nvSpPr>
        <p:spPr/>
        <p:txBody>
          <a:bodyPr/>
          <a:lstStyle/>
          <a:p>
            <a:pPr>
              <a:defRPr/>
            </a:pPr>
            <a:r>
              <a:rPr lang="en-US" dirty="0"/>
              <a:t>October 2014</a:t>
            </a:r>
          </a:p>
        </p:txBody>
      </p:sp>
      <p:sp>
        <p:nvSpPr>
          <p:cNvPr id="2765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1D0D2C-6C4C-4ED9-B41A-D85D55A5B323}"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3910141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900" dirty="0"/>
              <a:t>Say: </a:t>
            </a:r>
            <a:r>
              <a:rPr lang="en-US" altLang="en-US" sz="900" i="1" dirty="0"/>
              <a:t>These are the four domains, or areas of activity, that an adult education teacher engages in. </a:t>
            </a:r>
          </a:p>
          <a:p>
            <a:pPr>
              <a:lnSpc>
                <a:spcPct val="90000"/>
              </a:lnSpc>
            </a:pPr>
            <a:endParaRPr lang="en-US" altLang="en-US" sz="900" i="1" dirty="0"/>
          </a:p>
          <a:p>
            <a:pPr>
              <a:lnSpc>
                <a:spcPct val="90000"/>
              </a:lnSpc>
            </a:pPr>
            <a:r>
              <a:rPr lang="en-US" altLang="en-US" sz="900" i="1" dirty="0"/>
              <a:t>The first domain focuses on gathering data to inform, evaluate, and adapt instruction. What kinds of data can we use to inform instruction? </a:t>
            </a:r>
            <a:r>
              <a:rPr lang="en-US" altLang="en-US" sz="900" dirty="0"/>
              <a:t>(Have participants think on their own, discuss in pairs, and share out to the group. Possible answers could be needs assessments, classroom observation, interviews, quizzes, CASAS test scores, or portfolios, among others.) </a:t>
            </a:r>
            <a:r>
              <a:rPr lang="en-US" altLang="en-US" sz="900" i="1" dirty="0"/>
              <a:t>How do we use this data to inform instruction? </a:t>
            </a:r>
            <a:r>
              <a:rPr lang="en-US" altLang="en-US" sz="900" dirty="0"/>
              <a:t>(The data tell us what students are struggling with so we can re-teach and/or provide additional practice.)</a:t>
            </a:r>
          </a:p>
          <a:p>
            <a:pPr>
              <a:lnSpc>
                <a:spcPct val="90000"/>
              </a:lnSpc>
            </a:pPr>
            <a:endParaRPr lang="en-US" altLang="en-US" sz="900" dirty="0"/>
          </a:p>
          <a:p>
            <a:pPr>
              <a:lnSpc>
                <a:spcPct val="90000"/>
              </a:lnSpc>
            </a:pPr>
            <a:r>
              <a:rPr lang="en-US" altLang="en-US" sz="900" i="1" dirty="0"/>
              <a:t>The second domain focuses on how we teach our adult learners. What does high-quality, evidence-based instruction look like? </a:t>
            </a:r>
            <a:r>
              <a:rPr lang="en-US" altLang="en-US" sz="900" dirty="0"/>
              <a:t>(Have participants think on their own, discuss in pairs, and share out to the group. Possible answers could be clear lesson objectives, relevant/applicable content, strong classroom community, multiple means and modalities for presenting and engaging learners with concepts, coherent sequence and progression of learning, feedback to students, various grouping strategies, or modeling, among others.)</a:t>
            </a:r>
          </a:p>
          <a:p>
            <a:pPr>
              <a:lnSpc>
                <a:spcPct val="90000"/>
              </a:lnSpc>
            </a:pPr>
            <a:endParaRPr lang="en-US" altLang="en-US" sz="900" dirty="0"/>
          </a:p>
          <a:p>
            <a:pPr>
              <a:lnSpc>
                <a:spcPct val="90000"/>
              </a:lnSpc>
            </a:pPr>
            <a:r>
              <a:rPr lang="en-US" altLang="en-US" sz="900" i="1" dirty="0"/>
              <a:t>The third domain focuses on communication in the classroom. Why is effective communication important for motivating and engaging learners? How do effective teachers do this? </a:t>
            </a:r>
            <a:r>
              <a:rPr lang="en-US" altLang="en-US" sz="900" dirty="0"/>
              <a:t>(Have participants think on their own, discuss in pairs, and share out to the group. Possible answers could be students need to know how what they are learning will help them meet their goals; students need to understand instructions and the purpose of activities; teachers need to provide feedback that students can understand; students need to feel comfortable asking questions; or students need to feel like the teacher respects and cares about them, among others.) </a:t>
            </a:r>
          </a:p>
          <a:p>
            <a:pPr>
              <a:lnSpc>
                <a:spcPct val="90000"/>
              </a:lnSpc>
            </a:pPr>
            <a:endParaRPr lang="en-US" altLang="en-US" sz="900" dirty="0"/>
          </a:p>
          <a:p>
            <a:pPr>
              <a:lnSpc>
                <a:spcPct val="90000"/>
              </a:lnSpc>
            </a:pPr>
            <a:r>
              <a:rPr lang="en-US" altLang="en-US" sz="900" i="1" dirty="0"/>
              <a:t>The fourth domain focuses on the need for effective teachers to build their knowledge and skills</a:t>
            </a:r>
            <a:r>
              <a:rPr lang="en-US" altLang="en-US" sz="900" b="1" i="1" dirty="0"/>
              <a:t>. </a:t>
            </a:r>
            <a:r>
              <a:rPr lang="en-US" altLang="en-US" sz="900" i="1" dirty="0"/>
              <a:t>What kind of knowledge and skills do teachers need? </a:t>
            </a:r>
            <a:r>
              <a:rPr lang="en-US" altLang="en-US" sz="900" dirty="0"/>
              <a:t>(Content area knowledge and teaching skills for subjects and populations taught.) </a:t>
            </a:r>
            <a:r>
              <a:rPr lang="en-US" altLang="en-US" sz="900" i="1" dirty="0"/>
              <a:t>What are some ways teachers can develop the knowledge and skills they need? </a:t>
            </a:r>
            <a:r>
              <a:rPr lang="en-US" altLang="en-US" sz="900" dirty="0"/>
              <a:t>(Have participants think on their own, discuss in pairs, and share out to the group. Possible answers could be formal education (graduate school), pre-service learning, job-embedded learning, participation in professional development activities, professional development networks, or learning communities, among others.)</a:t>
            </a:r>
          </a:p>
          <a:p>
            <a:pPr>
              <a:lnSpc>
                <a:spcPct val="90000"/>
              </a:lnSpc>
            </a:pPr>
            <a:endParaRPr lang="en-US" altLang="en-US" sz="900" dirty="0"/>
          </a:p>
        </p:txBody>
      </p:sp>
      <p:sp>
        <p:nvSpPr>
          <p:cNvPr id="4" name="Header Placeholder 3"/>
          <p:cNvSpPr>
            <a:spLocks noGrp="1"/>
          </p:cNvSpPr>
          <p:nvPr>
            <p:ph type="hdr" sz="quarter"/>
          </p:nvPr>
        </p:nvSpPr>
        <p:spPr/>
        <p:txBody>
          <a:bodyPr/>
          <a:lstStyle/>
          <a:p>
            <a:pPr>
              <a:defRPr/>
            </a:pPr>
            <a:r>
              <a:rPr lang="en-US" dirty="0"/>
              <a:t>Communities of Practice: Effective Teaching, Session 1</a:t>
            </a:r>
          </a:p>
        </p:txBody>
      </p:sp>
      <p:sp>
        <p:nvSpPr>
          <p:cNvPr id="5" name="Date Placeholder 4"/>
          <p:cNvSpPr>
            <a:spLocks noGrp="1"/>
          </p:cNvSpPr>
          <p:nvPr>
            <p:ph type="dt" sz="quarter" idx="1"/>
          </p:nvPr>
        </p:nvSpPr>
        <p:spPr/>
        <p:txBody>
          <a:bodyPr/>
          <a:lstStyle/>
          <a:p>
            <a:pPr>
              <a:defRPr/>
            </a:pPr>
            <a:r>
              <a:rPr lang="en-US" dirty="0"/>
              <a:t>10/27/2014</a:t>
            </a:r>
          </a:p>
        </p:txBody>
      </p:sp>
      <p:sp>
        <p:nvSpPr>
          <p:cNvPr id="6" name="Footer Placeholder 5"/>
          <p:cNvSpPr>
            <a:spLocks noGrp="1"/>
          </p:cNvSpPr>
          <p:nvPr>
            <p:ph type="ftr" sz="quarter" idx="4"/>
          </p:nvPr>
        </p:nvSpPr>
        <p:spPr/>
        <p:txBody>
          <a:bodyPr/>
          <a:lstStyle/>
          <a:p>
            <a:pPr>
              <a:defRPr/>
            </a:pPr>
            <a:r>
              <a:rPr lang="en-US" dirty="0"/>
              <a:t>October 2014</a:t>
            </a:r>
          </a:p>
        </p:txBody>
      </p:sp>
      <p:sp>
        <p:nvSpPr>
          <p:cNvPr id="2970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0ED5B7-6E89-41F4-9A24-58FBC283CD4C}"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3789212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617"/>
            <a:r>
              <a:rPr lang="en-US" altLang="en-US" dirty="0"/>
              <a:t>Say: </a:t>
            </a:r>
            <a:r>
              <a:rPr lang="en-US" altLang="en-US" i="1" dirty="0"/>
              <a:t>If there are no more questions, now we are going to turn our attention to the competencies in Domain 2. There is space available for notetaking on Handout 5. </a:t>
            </a: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6A15C8-B3ED-43E2-9321-1614DEC6C982}" type="slidenum">
              <a:rPr lang="en-US" altLang="en-US" smtClean="0">
                <a:solidFill>
                  <a:srgbClr val="000000"/>
                </a:solidFill>
                <a:latin typeface="Calibri" panose="020F0502020204030204" pitchFamily="34" charset="0"/>
              </a:rPr>
              <a:pPr/>
              <a:t>17</a:t>
            </a:fld>
            <a:endParaRPr lang="en-US" altLang="en-US">
              <a:solidFill>
                <a:srgbClr val="000000"/>
              </a:solidFill>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r>
              <a:rPr lang="en-US" dirty="0"/>
              <a:t>10/27/2014</a:t>
            </a:r>
          </a:p>
        </p:txBody>
      </p:sp>
      <p:sp>
        <p:nvSpPr>
          <p:cNvPr id="6" name="Header Placeholder 5"/>
          <p:cNvSpPr>
            <a:spLocks noGrp="1"/>
          </p:cNvSpPr>
          <p:nvPr>
            <p:ph type="hdr" sz="quarter"/>
          </p:nvPr>
        </p:nvSpPr>
        <p:spPr/>
        <p:txBody>
          <a:bodyPr/>
          <a:lstStyle/>
          <a:p>
            <a:pPr>
              <a:defRPr/>
            </a:pPr>
            <a:r>
              <a:rPr lang="en-US" dirty="0"/>
              <a:t>Communities of Practice: Effective Teaching, Session 1</a:t>
            </a:r>
          </a:p>
        </p:txBody>
      </p:sp>
      <p:sp>
        <p:nvSpPr>
          <p:cNvPr id="7" name="Footer Placeholder 6"/>
          <p:cNvSpPr>
            <a:spLocks noGrp="1"/>
          </p:cNvSpPr>
          <p:nvPr>
            <p:ph type="ftr" sz="quarter" idx="4"/>
          </p:nvPr>
        </p:nvSpPr>
        <p:spPr/>
        <p:txBody>
          <a:bodyPr/>
          <a:lstStyle/>
          <a:p>
            <a:pPr>
              <a:defRPr/>
            </a:pPr>
            <a:r>
              <a:rPr lang="en-US" dirty="0"/>
              <a:t>October 2014</a:t>
            </a:r>
          </a:p>
        </p:txBody>
      </p:sp>
    </p:spTree>
    <p:extLst>
      <p:ext uri="{BB962C8B-B14F-4D97-AF65-F5344CB8AC3E}">
        <p14:creationId xmlns:p14="http://schemas.microsoft.com/office/powerpoint/2010/main" val="331990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a:t>NOTE: </a:t>
            </a:r>
            <a:r>
              <a:rPr lang="en-US" dirty="0"/>
              <a:t>This slide is animated. Click through the animation so each competency will appear.</a:t>
            </a:r>
          </a:p>
          <a:p>
            <a:pPr>
              <a:defRPr/>
            </a:pPr>
            <a:endParaRPr lang="en-US" dirty="0"/>
          </a:p>
          <a:p>
            <a:pPr>
              <a:defRPr/>
            </a:pPr>
            <a:r>
              <a:rPr lang="en-US" dirty="0"/>
              <a:t>Say: </a:t>
            </a:r>
            <a:r>
              <a:rPr lang="en-US" i="1" dirty="0"/>
              <a:t>The five competencies of Domain 2, “delivering high-quality, evidence-based instruction,” are: </a:t>
            </a:r>
          </a:p>
          <a:p>
            <a:pPr>
              <a:defRPr/>
            </a:pPr>
            <a:endParaRPr lang="en-US" i="1" dirty="0"/>
          </a:p>
          <a:p>
            <a:pPr marL="174982" indent="-174982">
              <a:buFont typeface="Arial" panose="020B0604020202020204" pitchFamily="34" charset="0"/>
              <a:buChar char="•"/>
              <a:defRPr/>
            </a:pPr>
            <a:r>
              <a:rPr lang="en-US" i="1" dirty="0"/>
              <a:t>2.1. Designs learner-centered instruction and classroom environments;</a:t>
            </a:r>
            <a:endParaRPr lang="en-US" dirty="0"/>
          </a:p>
          <a:p>
            <a:pPr marL="174982" indent="-174982">
              <a:buFont typeface="Arial" panose="020B0604020202020204" pitchFamily="34" charset="0"/>
              <a:buChar char="•"/>
              <a:defRPr/>
            </a:pPr>
            <a:r>
              <a:rPr lang="en-US" i="1" dirty="0"/>
              <a:t>2.2. Designs standards-based instructional units and lesson plans;</a:t>
            </a:r>
            <a:endParaRPr lang="en-US" dirty="0"/>
          </a:p>
          <a:p>
            <a:pPr marL="174982" indent="-174982">
              <a:buFont typeface="Arial" panose="020B0604020202020204" pitchFamily="34" charset="0"/>
              <a:buChar char="•"/>
              <a:defRPr/>
            </a:pPr>
            <a:r>
              <a:rPr lang="en-US" i="1" dirty="0"/>
              <a:t>2.3. Uses instructional techniques that are effective with adult learners;</a:t>
            </a:r>
            <a:endParaRPr lang="en-US" dirty="0"/>
          </a:p>
          <a:p>
            <a:pPr marL="174982" indent="-174982">
              <a:buFont typeface="Arial" panose="020B0604020202020204" pitchFamily="34" charset="0"/>
              <a:buChar char="•"/>
              <a:defRPr/>
            </a:pPr>
            <a:r>
              <a:rPr lang="en-US" i="1" dirty="0"/>
              <a:t>2.4. Designs instruction to build learners’ technology and digital media literacy skills; and </a:t>
            </a:r>
            <a:endParaRPr lang="en-US" dirty="0"/>
          </a:p>
          <a:p>
            <a:pPr marL="174982" indent="-174982">
              <a:buFont typeface="Arial" panose="020B0604020202020204" pitchFamily="34" charset="0"/>
              <a:buChar char="•"/>
              <a:defRPr/>
            </a:pPr>
            <a:r>
              <a:rPr lang="en-US" i="1" dirty="0"/>
              <a:t>2.5. Designs instruction to build learners’ higher-order thinking, communication, and problemsolving skills.</a:t>
            </a:r>
            <a:endParaRPr lang="en-US" dirty="0"/>
          </a:p>
          <a:p>
            <a:pPr>
              <a:defRPr/>
            </a:pPr>
            <a:endParaRPr lang="en-US" dirty="0"/>
          </a:p>
        </p:txBody>
      </p:sp>
      <p:sp>
        <p:nvSpPr>
          <p:cNvPr id="4" name="Header Placeholder 3"/>
          <p:cNvSpPr>
            <a:spLocks noGrp="1"/>
          </p:cNvSpPr>
          <p:nvPr>
            <p:ph type="hdr" sz="quarter"/>
          </p:nvPr>
        </p:nvSpPr>
        <p:spPr/>
        <p:txBody>
          <a:bodyPr/>
          <a:lstStyle/>
          <a:p>
            <a:pPr>
              <a:defRPr/>
            </a:pPr>
            <a:r>
              <a:rPr lang="en-US" dirty="0"/>
              <a:t>Communities of Practice: Effective Teaching, Session 1</a:t>
            </a:r>
          </a:p>
        </p:txBody>
      </p:sp>
      <p:sp>
        <p:nvSpPr>
          <p:cNvPr id="5" name="Date Placeholder 4"/>
          <p:cNvSpPr>
            <a:spLocks noGrp="1"/>
          </p:cNvSpPr>
          <p:nvPr>
            <p:ph type="dt" sz="quarter" idx="1"/>
          </p:nvPr>
        </p:nvSpPr>
        <p:spPr/>
        <p:txBody>
          <a:bodyPr/>
          <a:lstStyle/>
          <a:p>
            <a:pPr>
              <a:defRPr/>
            </a:pPr>
            <a:r>
              <a:rPr lang="en-US" dirty="0"/>
              <a:t>10/27/2014</a:t>
            </a:r>
          </a:p>
        </p:txBody>
      </p:sp>
      <p:sp>
        <p:nvSpPr>
          <p:cNvPr id="6" name="Footer Placeholder 5"/>
          <p:cNvSpPr>
            <a:spLocks noGrp="1"/>
          </p:cNvSpPr>
          <p:nvPr>
            <p:ph type="ftr" sz="quarter" idx="4"/>
          </p:nvPr>
        </p:nvSpPr>
        <p:spPr/>
        <p:txBody>
          <a:bodyPr/>
          <a:lstStyle/>
          <a:p>
            <a:pPr>
              <a:defRPr/>
            </a:pPr>
            <a:r>
              <a:rPr lang="en-US" dirty="0"/>
              <a:t>October 2014</a:t>
            </a:r>
          </a:p>
        </p:txBody>
      </p:sp>
      <p:sp>
        <p:nvSpPr>
          <p:cNvPr id="358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2B4904-DB8D-428A-977C-1FBFDE484DE8}"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3917997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a typeface="+mn-ea"/>
              <a:cs typeface="+mn-cs"/>
            </a:endParaRPr>
          </a:p>
          <a:p>
            <a:r>
              <a:rPr lang="en-US" dirty="0">
                <a:latin typeface="+mn-lt"/>
                <a:ea typeface="+mn-ea"/>
                <a:cs typeface="+mn-cs"/>
              </a:rPr>
              <a:t>Say: </a:t>
            </a:r>
            <a:r>
              <a:rPr lang="en-US" i="1" dirty="0">
                <a:latin typeface="+mn-lt"/>
                <a:ea typeface="+mn-ea"/>
                <a:cs typeface="+mn-cs"/>
              </a:rPr>
              <a:t>The five competencies build on each other and work together. To have learner-centered instruction in classroom environments, it is important that your instructional units and lesson plans be standards-based. Your instructional units and lesson plans need to include instructional techniques that are effective with adult learners. Instructional techniques that are effective with adult learners and are used within a learner-centered classroom environment will help you to build learners’ technology and digital media literacy skills. Instruction that is designed to build learners’ higher-order thinking, communication, and problem-solving skills is also a critical part of standards-based instruction.</a:t>
            </a:r>
            <a:endParaRPr lang="en-US" dirty="0">
              <a:latin typeface="+mn-lt"/>
              <a:ea typeface="+mn-ea"/>
              <a:cs typeface="+mn-cs"/>
            </a:endParaRPr>
          </a:p>
          <a:p>
            <a:r>
              <a:rPr lang="en-US" i="1" dirty="0">
                <a:latin typeface="+mn-lt"/>
                <a:ea typeface="+mn-ea"/>
                <a:cs typeface="+mn-cs"/>
              </a:rPr>
              <a:t>So, although they are presented as five distinct competencies, they are all interconnected.</a:t>
            </a:r>
            <a:endParaRPr lang="en-US" i="1" dirty="0"/>
          </a:p>
        </p:txBody>
      </p:sp>
      <p:sp>
        <p:nvSpPr>
          <p:cNvPr id="4" name="Header Placeholder 3"/>
          <p:cNvSpPr>
            <a:spLocks noGrp="1"/>
          </p:cNvSpPr>
          <p:nvPr>
            <p:ph type="hdr" sz="quarter" idx="10"/>
          </p:nvPr>
        </p:nvSpPr>
        <p:spPr/>
        <p:txBody>
          <a:bodyPr/>
          <a:lstStyle/>
          <a:p>
            <a:r>
              <a:rPr lang="en-US" dirty="0"/>
              <a:t>Communities of Practice: Effective Teaching, Session 1</a:t>
            </a:r>
          </a:p>
        </p:txBody>
      </p:sp>
      <p:sp>
        <p:nvSpPr>
          <p:cNvPr id="5" name="Date Placeholder 4"/>
          <p:cNvSpPr>
            <a:spLocks noGrp="1"/>
          </p:cNvSpPr>
          <p:nvPr>
            <p:ph type="dt" idx="11"/>
          </p:nvPr>
        </p:nvSpPr>
        <p:spPr/>
        <p:txBody>
          <a:bodyPr/>
          <a:lstStyle/>
          <a:p>
            <a:r>
              <a:rPr lang="en-US" dirty="0"/>
              <a:t>10/27/2014</a:t>
            </a:r>
          </a:p>
        </p:txBody>
      </p:sp>
      <p:sp>
        <p:nvSpPr>
          <p:cNvPr id="6" name="Footer Placeholder 5"/>
          <p:cNvSpPr>
            <a:spLocks noGrp="1"/>
          </p:cNvSpPr>
          <p:nvPr>
            <p:ph type="ftr" sz="quarter" idx="12"/>
          </p:nvPr>
        </p:nvSpPr>
        <p:spPr/>
        <p:txBody>
          <a:bodyPr/>
          <a:lstStyle/>
          <a:p>
            <a:r>
              <a:rPr lang="en-US" dirty="0"/>
              <a:t>October 2014</a:t>
            </a:r>
          </a:p>
        </p:txBody>
      </p:sp>
      <p:sp>
        <p:nvSpPr>
          <p:cNvPr id="7" name="Slide Number Placeholder 6"/>
          <p:cNvSpPr>
            <a:spLocks noGrp="1"/>
          </p:cNvSpPr>
          <p:nvPr>
            <p:ph type="sldNum" sz="quarter" idx="13"/>
          </p:nvPr>
        </p:nvSpPr>
        <p:spPr/>
        <p:txBody>
          <a:bodyPr/>
          <a:lstStyle/>
          <a:p>
            <a:fld id="{C3B46494-705A-4CDE-94BF-0AAFE815BCB9}" type="slidenum">
              <a:rPr lang="en-US" smtClean="0"/>
              <a:pPr/>
              <a:t>19</a:t>
            </a:fld>
            <a:endParaRPr lang="en-US" dirty="0"/>
          </a:p>
        </p:txBody>
      </p:sp>
    </p:spTree>
    <p:extLst>
      <p:ext uri="{BB962C8B-B14F-4D97-AF65-F5344CB8AC3E}">
        <p14:creationId xmlns:p14="http://schemas.microsoft.com/office/powerpoint/2010/main" val="61022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chat pods title Teacher-Centered and Learner-Centered</a:t>
            </a:r>
          </a:p>
        </p:txBody>
      </p:sp>
      <p:sp>
        <p:nvSpPr>
          <p:cNvPr id="4" name="Slide Number Placeholder 3"/>
          <p:cNvSpPr>
            <a:spLocks noGrp="1"/>
          </p:cNvSpPr>
          <p:nvPr>
            <p:ph type="sldNum" sz="quarter" idx="10"/>
          </p:nvPr>
        </p:nvSpPr>
        <p:spPr/>
        <p:txBody>
          <a:bodyPr/>
          <a:lstStyle/>
          <a:p>
            <a:fld id="{7FBFDFA0-B74F-4C5D-921A-671FE7E50486}" type="slidenum">
              <a:rPr lang="en-US" smtClean="0"/>
              <a:t>20</a:t>
            </a:fld>
            <a:endParaRPr lang="en-US"/>
          </a:p>
        </p:txBody>
      </p:sp>
    </p:spTree>
    <p:extLst>
      <p:ext uri="{BB962C8B-B14F-4D97-AF65-F5344CB8AC3E}">
        <p14:creationId xmlns:p14="http://schemas.microsoft.com/office/powerpoint/2010/main" val="2025855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a:defRPr/>
            </a:pPr>
            <a:r>
              <a:rPr lang="en-US" sz="1000" b="1" dirty="0"/>
              <a:t>NOTE: </a:t>
            </a:r>
            <a:r>
              <a:rPr lang="en-US" sz="1000" dirty="0"/>
              <a:t>This slide is animated. Click through the animation so each row will appear.</a:t>
            </a:r>
          </a:p>
          <a:p>
            <a:pPr>
              <a:defRPr/>
            </a:pPr>
            <a:endParaRPr lang="en-US" sz="1000" dirty="0"/>
          </a:p>
          <a:p>
            <a:pPr>
              <a:defRPr/>
            </a:pPr>
            <a:r>
              <a:rPr lang="en-US" sz="1000" dirty="0"/>
              <a:t>Say: </a:t>
            </a:r>
            <a:r>
              <a:rPr lang="en-US" sz="1000" i="1" dirty="0"/>
              <a:t>The first competency is “designs learner-centered instruction and classroom environments.” This means that the teacher creates an environment in the classroom that places the learner at the center of the learning process rather than the instructor. In the traditional classroom, the teacher is at the front of the room lecturing. In learner-centered instruction, teachers shift their thinking from seeing themselves as the primary source of information to seeing themselves as partners with their students in the students’ learning. This is important because it will empower your students and help them to recognize that they have a hand in their own learning.</a:t>
            </a:r>
          </a:p>
          <a:p>
            <a:pPr>
              <a:defRPr/>
            </a:pPr>
            <a:endParaRPr lang="en-US" sz="1000" dirty="0"/>
          </a:p>
          <a:p>
            <a:pPr>
              <a:defRPr/>
            </a:pPr>
            <a:r>
              <a:rPr lang="en-US" sz="1000" i="1" dirty="0"/>
              <a:t>Now take a few minutes to look at Handout 6 and make a list of ways that the student-centered classroom is different from the teacher-centered one.</a:t>
            </a:r>
            <a:endParaRPr lang="en-US" sz="1000" dirty="0"/>
          </a:p>
          <a:p>
            <a:pPr>
              <a:defRPr/>
            </a:pPr>
            <a:endParaRPr lang="en-US" sz="1000" i="1" dirty="0"/>
          </a:p>
          <a:p>
            <a:pPr>
              <a:defRPr/>
            </a:pPr>
            <a:r>
              <a:rPr lang="en-US" sz="1000" dirty="0"/>
              <a:t>Ask participants to take 3 minutes to work with the person sitting next them and brainstorm together some differences between teacher-centered and student-centered classrooms. They can use Handout 6 to jot down their ideas. When the 3 minutes are up, ask for three volunteers to share one idea that their pairs came up with.</a:t>
            </a:r>
          </a:p>
          <a:p>
            <a:pPr>
              <a:defRPr/>
            </a:pPr>
            <a:endParaRPr lang="en-US" sz="1000" dirty="0"/>
          </a:p>
          <a:p>
            <a:pPr>
              <a:defRPr/>
            </a:pPr>
            <a:r>
              <a:rPr lang="en-US" sz="1000" dirty="0"/>
              <a:t>Say: </a:t>
            </a:r>
            <a:r>
              <a:rPr lang="en-US" sz="1000" i="1" dirty="0"/>
              <a:t>Here are some of the ideas I came up with:</a:t>
            </a:r>
          </a:p>
          <a:p>
            <a:pPr marL="174982" indent="-174982">
              <a:buFont typeface="Arial" panose="020B0604020202020204" pitchFamily="34" charset="0"/>
              <a:buChar char="•"/>
              <a:defRPr/>
            </a:pPr>
            <a:r>
              <a:rPr lang="en-US" sz="1000" i="1" dirty="0"/>
              <a:t>While the focus in a teacher-centered classroom is on the instructor, the focus in a student-centered classroom is on both students and instructors.</a:t>
            </a:r>
          </a:p>
          <a:p>
            <a:pPr marL="174982" indent="-174982">
              <a:buFont typeface="Arial" panose="020B0604020202020204" pitchFamily="34" charset="0"/>
              <a:buChar char="•"/>
              <a:defRPr/>
            </a:pPr>
            <a:r>
              <a:rPr lang="en-US" sz="1000" i="1" dirty="0"/>
              <a:t>In a teacher-centered classroom, the instructor talks and the students listen. In a student-centered classroom, </a:t>
            </a:r>
            <a:r>
              <a:rPr lang="en-US" sz="1000" i="1" dirty="0">
                <a:solidFill>
                  <a:sysClr val="windowText" lastClr="000000"/>
                </a:solidFill>
              </a:rPr>
              <a:t>the instructor models and students interact with the instructor and other students.</a:t>
            </a:r>
          </a:p>
          <a:p>
            <a:pPr marL="174982" indent="-174982">
              <a:buFont typeface="Arial" panose="020B0604020202020204" pitchFamily="34" charset="0"/>
              <a:buChar char="•"/>
              <a:defRPr/>
            </a:pPr>
            <a:r>
              <a:rPr lang="en-US" sz="1000" i="1" dirty="0"/>
              <a:t>In a teacher-centered classroom, </a:t>
            </a:r>
            <a:r>
              <a:rPr lang="en-US" sz="1000" i="1" dirty="0">
                <a:solidFill>
                  <a:sysClr val="windowText" lastClr="000000"/>
                </a:solidFill>
              </a:rPr>
              <a:t>students work alone</a:t>
            </a:r>
            <a:r>
              <a:rPr lang="en-US" sz="1000" i="1" dirty="0"/>
              <a:t>. In a student-centered classroom, s</a:t>
            </a:r>
            <a:r>
              <a:rPr lang="en-US" sz="1000" i="1" dirty="0">
                <a:solidFill>
                  <a:sysClr val="windowText" lastClr="000000"/>
                </a:solidFill>
              </a:rPr>
              <a:t>tudents work in pairs, in groups, or alone depending on the purpose of the activity.</a:t>
            </a:r>
          </a:p>
          <a:p>
            <a:pPr>
              <a:defRPr/>
            </a:pPr>
            <a:endParaRPr lang="en-US" sz="1000" b="1" dirty="0">
              <a:solidFill>
                <a:sysClr val="windowText" lastClr="000000"/>
              </a:solidFill>
            </a:endParaRPr>
          </a:p>
          <a:p>
            <a:pPr>
              <a:defRPr/>
            </a:pPr>
            <a:r>
              <a:rPr lang="en-US" sz="1000" dirty="0"/>
              <a:t>Relate these concepts to the ones that participants have already shared.</a:t>
            </a:r>
          </a:p>
          <a:p>
            <a:pPr>
              <a:defRPr/>
            </a:pPr>
            <a:endParaRPr lang="en-US" sz="1000" i="1" dirty="0"/>
          </a:p>
        </p:txBody>
      </p:sp>
      <p:sp>
        <p:nvSpPr>
          <p:cNvPr id="4" name="Header Placeholder 3"/>
          <p:cNvSpPr>
            <a:spLocks noGrp="1"/>
          </p:cNvSpPr>
          <p:nvPr>
            <p:ph type="hdr" sz="quarter"/>
          </p:nvPr>
        </p:nvSpPr>
        <p:spPr/>
        <p:txBody>
          <a:bodyPr/>
          <a:lstStyle/>
          <a:p>
            <a:pPr>
              <a:defRPr/>
            </a:pPr>
            <a:r>
              <a:rPr lang="en-US" dirty="0"/>
              <a:t>Communities of Practice: Effective Teaching, Session 1</a:t>
            </a:r>
          </a:p>
        </p:txBody>
      </p:sp>
      <p:sp>
        <p:nvSpPr>
          <p:cNvPr id="5" name="Date Placeholder 4"/>
          <p:cNvSpPr>
            <a:spLocks noGrp="1"/>
          </p:cNvSpPr>
          <p:nvPr>
            <p:ph type="dt" sz="quarter" idx="1"/>
          </p:nvPr>
        </p:nvSpPr>
        <p:spPr/>
        <p:txBody>
          <a:bodyPr/>
          <a:lstStyle/>
          <a:p>
            <a:pPr>
              <a:defRPr/>
            </a:pPr>
            <a:r>
              <a:rPr lang="en-US" dirty="0"/>
              <a:t>10/27/2014</a:t>
            </a:r>
          </a:p>
        </p:txBody>
      </p:sp>
      <p:sp>
        <p:nvSpPr>
          <p:cNvPr id="6" name="Footer Placeholder 5"/>
          <p:cNvSpPr>
            <a:spLocks noGrp="1"/>
          </p:cNvSpPr>
          <p:nvPr>
            <p:ph type="ftr" sz="quarter" idx="4"/>
          </p:nvPr>
        </p:nvSpPr>
        <p:spPr/>
        <p:txBody>
          <a:bodyPr/>
          <a:lstStyle/>
          <a:p>
            <a:pPr>
              <a:defRPr/>
            </a:pPr>
            <a:r>
              <a:rPr lang="en-US" dirty="0"/>
              <a:t>October 2014</a:t>
            </a:r>
          </a:p>
        </p:txBody>
      </p:sp>
      <p:sp>
        <p:nvSpPr>
          <p:cNvPr id="378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D7AF17-0D4F-46B3-A781-451107752986}"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1782382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42103">
              <a:defRPr/>
            </a:pPr>
            <a:r>
              <a:rPr lang="en-US" b="1" dirty="0"/>
              <a:t>NOTE: </a:t>
            </a:r>
            <a:r>
              <a:rPr lang="en-US" dirty="0"/>
              <a:t>This slide is animated. Click through the animation so each row will appear. </a:t>
            </a:r>
          </a:p>
          <a:p>
            <a:pPr defTabSz="942103">
              <a:defRPr/>
            </a:pPr>
            <a:endParaRPr lang="en-US" dirty="0"/>
          </a:p>
          <a:p>
            <a:pPr defTabSz="942103">
              <a:defRPr/>
            </a:pPr>
            <a:r>
              <a:rPr lang="en-US" dirty="0"/>
              <a:t>Say: </a:t>
            </a:r>
            <a:r>
              <a:rPr lang="en-US" i="1" dirty="0"/>
              <a:t>And some more:</a:t>
            </a:r>
          </a:p>
          <a:p>
            <a:pPr marL="174982" indent="-174982">
              <a:buFont typeface="Arial" panose="020B0604020202020204" pitchFamily="34" charset="0"/>
              <a:buChar char="•"/>
              <a:defRPr/>
            </a:pPr>
            <a:r>
              <a:rPr lang="en-US" i="1" dirty="0"/>
              <a:t>In a teacher-centered classroom, the instructor </a:t>
            </a:r>
            <a:r>
              <a:rPr lang="en-US" i="1" dirty="0">
                <a:solidFill>
                  <a:sysClr val="windowText" lastClr="000000"/>
                </a:solidFill>
              </a:rPr>
              <a:t>answers students’ questions</a:t>
            </a:r>
            <a:r>
              <a:rPr lang="en-US" i="1" dirty="0"/>
              <a:t>. In a student-centered classroom, </a:t>
            </a:r>
            <a:r>
              <a:rPr lang="en-US" i="1" dirty="0">
                <a:solidFill>
                  <a:sysClr val="windowText" lastClr="000000"/>
                </a:solidFill>
              </a:rPr>
              <a:t>students answer each other’s questions, using the instructor as an information resource.</a:t>
            </a:r>
          </a:p>
          <a:p>
            <a:pPr marL="174982" indent="-174982">
              <a:buFont typeface="Arial" panose="020B0604020202020204" pitchFamily="34" charset="0"/>
              <a:buChar char="•"/>
              <a:defRPr/>
            </a:pPr>
            <a:r>
              <a:rPr lang="en-US" i="1" dirty="0"/>
              <a:t>In a teacher-centered classroom, the instructor </a:t>
            </a:r>
            <a:r>
              <a:rPr lang="en-US" i="1" dirty="0">
                <a:solidFill>
                  <a:sysClr val="windowText" lastClr="000000"/>
                </a:solidFill>
              </a:rPr>
              <a:t>chooses topics</a:t>
            </a:r>
            <a:r>
              <a:rPr lang="en-US" i="1" dirty="0"/>
              <a:t>. In a student-centered classroom, </a:t>
            </a:r>
            <a:r>
              <a:rPr lang="en-US" i="1" dirty="0">
                <a:solidFill>
                  <a:sysClr val="windowText" lastClr="000000"/>
                </a:solidFill>
              </a:rPr>
              <a:t>students have some choice of topics.</a:t>
            </a:r>
          </a:p>
          <a:p>
            <a:pPr marL="174982" indent="-174982">
              <a:buFont typeface="Arial" panose="020B0604020202020204" pitchFamily="34" charset="0"/>
              <a:buChar char="•"/>
              <a:defRPr/>
            </a:pPr>
            <a:r>
              <a:rPr lang="en-US" i="1" dirty="0"/>
              <a:t>In a teacher-centered classroom, </a:t>
            </a:r>
            <a:r>
              <a:rPr lang="en-US" i="1" dirty="0">
                <a:solidFill>
                  <a:sysClr val="windowText" lastClr="000000"/>
                </a:solidFill>
              </a:rPr>
              <a:t>the instructor evaluates student learning</a:t>
            </a:r>
            <a:r>
              <a:rPr lang="en-US" i="1" dirty="0"/>
              <a:t>. In a student-centered classroom, </a:t>
            </a:r>
            <a:r>
              <a:rPr lang="en-US" i="1" dirty="0">
                <a:solidFill>
                  <a:sysClr val="windowText" lastClr="000000"/>
                </a:solidFill>
              </a:rPr>
              <a:t>students evaluate their own learning; the instructor also evaluates.</a:t>
            </a:r>
          </a:p>
          <a:p>
            <a:pPr marL="174982" indent="-174982">
              <a:buFont typeface="Arial" panose="020B0604020202020204" pitchFamily="34" charset="0"/>
              <a:buChar char="•"/>
              <a:defRPr/>
            </a:pPr>
            <a:endParaRPr lang="en-US" i="1" dirty="0">
              <a:solidFill>
                <a:sysClr val="windowText" lastClr="000000"/>
              </a:solidFill>
            </a:endParaRPr>
          </a:p>
          <a:p>
            <a:pPr>
              <a:defRPr/>
            </a:pPr>
            <a:r>
              <a:rPr lang="en-US" dirty="0">
                <a:solidFill>
                  <a:sysClr val="windowText" lastClr="000000"/>
                </a:solidFill>
              </a:rPr>
              <a:t>Relate these concepts to the ones that participants have already come up with. </a:t>
            </a:r>
          </a:p>
          <a:p>
            <a:pPr>
              <a:defRPr/>
            </a:pPr>
            <a:endParaRPr lang="en-US" b="1" dirty="0">
              <a:solidFill>
                <a:sysClr val="windowText" lastClr="000000"/>
              </a:solidFill>
            </a:endParaRPr>
          </a:p>
          <a:p>
            <a:pPr defTabSz="942103">
              <a:defRPr/>
            </a:pPr>
            <a:endParaRPr lang="en-US" dirty="0"/>
          </a:p>
          <a:p>
            <a:pPr>
              <a:defRPr/>
            </a:pPr>
            <a:endParaRPr lang="en-US" i="1" dirty="0"/>
          </a:p>
        </p:txBody>
      </p:sp>
      <p:sp>
        <p:nvSpPr>
          <p:cNvPr id="4" name="Header Placeholder 3"/>
          <p:cNvSpPr>
            <a:spLocks noGrp="1"/>
          </p:cNvSpPr>
          <p:nvPr>
            <p:ph type="hdr" sz="quarter"/>
          </p:nvPr>
        </p:nvSpPr>
        <p:spPr/>
        <p:txBody>
          <a:bodyPr/>
          <a:lstStyle/>
          <a:p>
            <a:pPr>
              <a:defRPr/>
            </a:pPr>
            <a:r>
              <a:rPr lang="en-US" dirty="0"/>
              <a:t>Communities of Practice: Effective Teaching, Session 1</a:t>
            </a:r>
          </a:p>
        </p:txBody>
      </p:sp>
      <p:sp>
        <p:nvSpPr>
          <p:cNvPr id="5" name="Date Placeholder 4"/>
          <p:cNvSpPr>
            <a:spLocks noGrp="1"/>
          </p:cNvSpPr>
          <p:nvPr>
            <p:ph type="dt" sz="quarter" idx="1"/>
          </p:nvPr>
        </p:nvSpPr>
        <p:spPr/>
        <p:txBody>
          <a:bodyPr/>
          <a:lstStyle/>
          <a:p>
            <a:pPr>
              <a:defRPr/>
            </a:pPr>
            <a:r>
              <a:rPr lang="en-US" dirty="0"/>
              <a:t>10/27/2014</a:t>
            </a:r>
          </a:p>
        </p:txBody>
      </p:sp>
      <p:sp>
        <p:nvSpPr>
          <p:cNvPr id="6" name="Footer Placeholder 5"/>
          <p:cNvSpPr>
            <a:spLocks noGrp="1"/>
          </p:cNvSpPr>
          <p:nvPr>
            <p:ph type="ftr" sz="quarter" idx="4"/>
          </p:nvPr>
        </p:nvSpPr>
        <p:spPr/>
        <p:txBody>
          <a:bodyPr/>
          <a:lstStyle/>
          <a:p>
            <a:pPr>
              <a:defRPr/>
            </a:pPr>
            <a:r>
              <a:rPr lang="en-US" dirty="0"/>
              <a:t>October 2014</a:t>
            </a:r>
          </a:p>
        </p:txBody>
      </p:sp>
      <p:sp>
        <p:nvSpPr>
          <p:cNvPr id="3994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CC760B-F066-4A75-81F3-4FC4CC26EDBB}"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2119807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Say: </a:t>
            </a:r>
            <a:r>
              <a:rPr lang="en-US" altLang="en-US" i="1"/>
              <a:t>Here is another way of looking at the difference between teacher-centered and learner-centered. Do you see the teacher in the learner-centered diagram? Right, she is like one of the participants.</a:t>
            </a:r>
            <a:endParaRPr lang="en-US" altLang="en-US"/>
          </a:p>
        </p:txBody>
      </p:sp>
      <p:sp>
        <p:nvSpPr>
          <p:cNvPr id="4" name="Header Placeholder 3"/>
          <p:cNvSpPr>
            <a:spLocks noGrp="1"/>
          </p:cNvSpPr>
          <p:nvPr>
            <p:ph type="hdr" sz="quarter"/>
          </p:nvPr>
        </p:nvSpPr>
        <p:spPr/>
        <p:txBody>
          <a:bodyPr/>
          <a:lstStyle/>
          <a:p>
            <a:pPr>
              <a:defRPr/>
            </a:pPr>
            <a:r>
              <a:rPr lang="en-US" dirty="0"/>
              <a:t>Communities of Practice: Effective Teaching for Adult Educators, Session 1</a:t>
            </a:r>
          </a:p>
        </p:txBody>
      </p:sp>
      <p:sp>
        <p:nvSpPr>
          <p:cNvPr id="5" name="Date Placeholder 4"/>
          <p:cNvSpPr>
            <a:spLocks noGrp="1"/>
          </p:cNvSpPr>
          <p:nvPr>
            <p:ph type="dt" sz="quarter" idx="1"/>
          </p:nvPr>
        </p:nvSpPr>
        <p:spPr/>
        <p:txBody>
          <a:bodyPr/>
          <a:lstStyle/>
          <a:p>
            <a:pPr>
              <a:defRPr/>
            </a:pPr>
            <a:r>
              <a:rPr lang="en-US" dirty="0"/>
              <a:t>3/1/2016</a:t>
            </a:r>
          </a:p>
        </p:txBody>
      </p:sp>
      <p:sp>
        <p:nvSpPr>
          <p:cNvPr id="6" name="Footer Placeholder 5"/>
          <p:cNvSpPr>
            <a:spLocks noGrp="1"/>
          </p:cNvSpPr>
          <p:nvPr>
            <p:ph type="ftr" sz="quarter" idx="4"/>
          </p:nvPr>
        </p:nvSpPr>
        <p:spPr/>
        <p:txBody>
          <a:bodyPr/>
          <a:lstStyle/>
          <a:p>
            <a:pPr>
              <a:defRPr/>
            </a:pPr>
            <a:r>
              <a:rPr lang="en-US" dirty="0"/>
              <a:t>October 2014</a:t>
            </a:r>
          </a:p>
        </p:txBody>
      </p:sp>
      <p:sp>
        <p:nvSpPr>
          <p:cNvPr id="4199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BD0BAA-D824-4231-A36F-879F8A839F05}"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787221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mn-ea"/>
                <a:cs typeface="+mn-cs"/>
              </a:rPr>
              <a:t>Say: </a:t>
            </a:r>
            <a:r>
              <a:rPr lang="en-US" i="1" dirty="0">
                <a:latin typeface="+mn-lt"/>
                <a:ea typeface="+mn-ea"/>
                <a:cs typeface="+mn-cs"/>
              </a:rPr>
              <a:t>This competency identifies the importance of standards as the basis of classroom instruction. By designing instructional units and lesson plans around standards, teachers can ensure that their students are learning what they need to learn to be successful. </a:t>
            </a:r>
          </a:p>
          <a:p>
            <a:endParaRPr lang="en-US" dirty="0">
              <a:latin typeface="+mn-lt"/>
              <a:ea typeface="+mn-ea"/>
              <a:cs typeface="+mn-cs"/>
            </a:endParaRPr>
          </a:p>
          <a:p>
            <a:r>
              <a:rPr lang="en-US" i="1" dirty="0">
                <a:latin typeface="+mn-lt"/>
                <a:ea typeface="+mn-ea"/>
                <a:cs typeface="+mn-cs"/>
              </a:rPr>
              <a:t>Standards are a set of guideposts that answer the question, what should students know and be able to do in various topic areas, such as:</a:t>
            </a:r>
            <a:endParaRPr lang="en-US" dirty="0">
              <a:latin typeface="+mn-lt"/>
              <a:ea typeface="+mn-ea"/>
              <a:cs typeface="+mn-cs"/>
            </a:endParaRPr>
          </a:p>
          <a:p>
            <a:pPr marL="175892" indent="-175892">
              <a:buFont typeface="Arial" panose="020B0604020202020204" pitchFamily="34" charset="0"/>
              <a:buChar char="•"/>
            </a:pPr>
            <a:r>
              <a:rPr lang="en-US" i="1" dirty="0">
                <a:latin typeface="+mn-lt"/>
                <a:ea typeface="+mn-ea"/>
                <a:cs typeface="+mn-cs"/>
              </a:rPr>
              <a:t>Reading informational texts; </a:t>
            </a:r>
            <a:endParaRPr lang="en-US" dirty="0">
              <a:latin typeface="+mn-lt"/>
              <a:ea typeface="+mn-ea"/>
              <a:cs typeface="+mn-cs"/>
            </a:endParaRPr>
          </a:p>
          <a:p>
            <a:pPr marL="175892" indent="-175892">
              <a:buFont typeface="Arial" panose="020B0604020202020204" pitchFamily="34" charset="0"/>
              <a:buChar char="•"/>
            </a:pPr>
            <a:r>
              <a:rPr lang="en-US" i="1" dirty="0">
                <a:latin typeface="+mn-lt"/>
                <a:ea typeface="+mn-ea"/>
                <a:cs typeface="+mn-cs"/>
              </a:rPr>
              <a:t>Writing for a specific audience; or</a:t>
            </a:r>
            <a:endParaRPr lang="en-US" dirty="0">
              <a:latin typeface="+mn-lt"/>
              <a:ea typeface="+mn-ea"/>
              <a:cs typeface="+mn-cs"/>
            </a:endParaRPr>
          </a:p>
          <a:p>
            <a:pPr marL="175892" indent="-175892">
              <a:buFont typeface="Arial" panose="020B0604020202020204" pitchFamily="34" charset="0"/>
              <a:buChar char="•"/>
            </a:pPr>
            <a:r>
              <a:rPr lang="en-US" i="1" dirty="0">
                <a:latin typeface="+mn-lt"/>
                <a:ea typeface="+mn-ea"/>
                <a:cs typeface="+mn-cs"/>
              </a:rPr>
              <a:t>Mathematical topics, such as measurement and data.</a:t>
            </a:r>
          </a:p>
          <a:p>
            <a:pPr marL="175892" indent="-175892">
              <a:buFont typeface="Arial" panose="020B0604020202020204" pitchFamily="34" charset="0"/>
              <a:buChar char="•"/>
            </a:pPr>
            <a:endParaRPr lang="en-US" dirty="0">
              <a:latin typeface="+mn-lt"/>
              <a:ea typeface="+mn-ea"/>
              <a:cs typeface="+mn-cs"/>
            </a:endParaRPr>
          </a:p>
          <a:p>
            <a:r>
              <a:rPr lang="en-US" i="1" dirty="0">
                <a:latin typeface="+mn-lt"/>
                <a:ea typeface="+mn-ea"/>
                <a:cs typeface="+mn-cs"/>
              </a:rPr>
              <a:t>To support students in meeting the standards, we provide a curriculum that is aligned with  learning objectives. Teachers will know if students are making progress toward and reaching the standards through formative and summative assessments. </a:t>
            </a:r>
            <a:endParaRPr lang="en-US" i="1" baseline="0" dirty="0"/>
          </a:p>
        </p:txBody>
      </p:sp>
      <p:sp>
        <p:nvSpPr>
          <p:cNvPr id="4" name="Header Placeholder 3"/>
          <p:cNvSpPr>
            <a:spLocks noGrp="1"/>
          </p:cNvSpPr>
          <p:nvPr>
            <p:ph type="hdr" sz="quarter" idx="10"/>
          </p:nvPr>
        </p:nvSpPr>
        <p:spPr/>
        <p:txBody>
          <a:bodyPr/>
          <a:lstStyle/>
          <a:p>
            <a:r>
              <a:rPr lang="en-US" dirty="0"/>
              <a:t>Communities of Practice: Effective Teaching, Session 1</a:t>
            </a:r>
          </a:p>
        </p:txBody>
      </p:sp>
      <p:sp>
        <p:nvSpPr>
          <p:cNvPr id="5" name="Date Placeholder 4"/>
          <p:cNvSpPr>
            <a:spLocks noGrp="1"/>
          </p:cNvSpPr>
          <p:nvPr>
            <p:ph type="dt" idx="11"/>
          </p:nvPr>
        </p:nvSpPr>
        <p:spPr/>
        <p:txBody>
          <a:bodyPr/>
          <a:lstStyle/>
          <a:p>
            <a:r>
              <a:rPr lang="en-US" dirty="0"/>
              <a:t>10/27/2014</a:t>
            </a:r>
          </a:p>
        </p:txBody>
      </p:sp>
      <p:sp>
        <p:nvSpPr>
          <p:cNvPr id="6" name="Footer Placeholder 5"/>
          <p:cNvSpPr>
            <a:spLocks noGrp="1"/>
          </p:cNvSpPr>
          <p:nvPr>
            <p:ph type="ftr" sz="quarter" idx="12"/>
          </p:nvPr>
        </p:nvSpPr>
        <p:spPr/>
        <p:txBody>
          <a:bodyPr/>
          <a:lstStyle/>
          <a:p>
            <a:r>
              <a:rPr lang="en-US" dirty="0"/>
              <a:t>October 2014</a:t>
            </a:r>
          </a:p>
        </p:txBody>
      </p:sp>
      <p:sp>
        <p:nvSpPr>
          <p:cNvPr id="7" name="Slide Number Placeholder 6"/>
          <p:cNvSpPr>
            <a:spLocks noGrp="1"/>
          </p:cNvSpPr>
          <p:nvPr>
            <p:ph type="sldNum" sz="quarter" idx="13"/>
          </p:nvPr>
        </p:nvSpPr>
        <p:spPr/>
        <p:txBody>
          <a:bodyPr/>
          <a:lstStyle/>
          <a:p>
            <a:fld id="{C3B46494-705A-4CDE-94BF-0AAFE815BCB9}" type="slidenum">
              <a:rPr lang="en-US" smtClean="0"/>
              <a:pPr/>
              <a:t>24</a:t>
            </a:fld>
            <a:endParaRPr lang="en-US" dirty="0"/>
          </a:p>
        </p:txBody>
      </p:sp>
    </p:spTree>
    <p:extLst>
      <p:ext uri="{BB962C8B-B14F-4D97-AF65-F5344CB8AC3E}">
        <p14:creationId xmlns:p14="http://schemas.microsoft.com/office/powerpoint/2010/main" val="93868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polls. </a:t>
            </a:r>
          </a:p>
        </p:txBody>
      </p:sp>
      <p:sp>
        <p:nvSpPr>
          <p:cNvPr id="4" name="Slide Number Placeholder 3"/>
          <p:cNvSpPr>
            <a:spLocks noGrp="1"/>
          </p:cNvSpPr>
          <p:nvPr>
            <p:ph type="sldNum" sz="quarter" idx="10"/>
          </p:nvPr>
        </p:nvSpPr>
        <p:spPr/>
        <p:txBody>
          <a:bodyPr/>
          <a:lstStyle/>
          <a:p>
            <a:fld id="{7FBFDFA0-B74F-4C5D-921A-671FE7E50486}" type="slidenum">
              <a:rPr lang="en-US" smtClean="0"/>
              <a:t>4</a:t>
            </a:fld>
            <a:endParaRPr lang="en-US"/>
          </a:p>
        </p:txBody>
      </p:sp>
    </p:spTree>
    <p:extLst>
      <p:ext uri="{BB962C8B-B14F-4D97-AF65-F5344CB8AC3E}">
        <p14:creationId xmlns:p14="http://schemas.microsoft.com/office/powerpoint/2010/main" val="459077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Say: </a:t>
            </a:r>
            <a:r>
              <a:rPr lang="en-US" altLang="en-US" i="1"/>
              <a:t>The third competency is, “uses instructional techniques that are effective with adult learners.” Many instructional techniques that are effective in K–12 are also effective with adult learners, but this is not always the case. This competency emphasizes that teachers should use the techniques that have been shown to work with adults. It asks teachers to be sensitive to who their students are and what works for these students. It is critical because sometimes adult education teachers come from the K–12 system and just assume that they can use the exact same techniques with their adult learners as they had with their former students, and this is not the case.</a:t>
            </a:r>
            <a:endParaRPr lang="en-US" altLang="en-US"/>
          </a:p>
        </p:txBody>
      </p:sp>
      <p:sp>
        <p:nvSpPr>
          <p:cNvPr id="4" name="Header Placeholder 3"/>
          <p:cNvSpPr>
            <a:spLocks noGrp="1"/>
          </p:cNvSpPr>
          <p:nvPr>
            <p:ph type="hdr" sz="quarter"/>
          </p:nvPr>
        </p:nvSpPr>
        <p:spPr/>
        <p:txBody>
          <a:bodyPr/>
          <a:lstStyle/>
          <a:p>
            <a:pPr>
              <a:defRPr/>
            </a:pPr>
            <a:r>
              <a:rPr lang="en-US" dirty="0"/>
              <a:t>Communities of Practice: Effective Teaching, Session 1</a:t>
            </a:r>
          </a:p>
        </p:txBody>
      </p:sp>
      <p:sp>
        <p:nvSpPr>
          <p:cNvPr id="5" name="Date Placeholder 4"/>
          <p:cNvSpPr>
            <a:spLocks noGrp="1"/>
          </p:cNvSpPr>
          <p:nvPr>
            <p:ph type="dt" sz="quarter" idx="1"/>
          </p:nvPr>
        </p:nvSpPr>
        <p:spPr/>
        <p:txBody>
          <a:bodyPr/>
          <a:lstStyle/>
          <a:p>
            <a:pPr>
              <a:defRPr/>
            </a:pPr>
            <a:r>
              <a:rPr lang="en-US" dirty="0"/>
              <a:t>10/27/2014</a:t>
            </a:r>
          </a:p>
        </p:txBody>
      </p:sp>
      <p:sp>
        <p:nvSpPr>
          <p:cNvPr id="6" name="Footer Placeholder 5"/>
          <p:cNvSpPr>
            <a:spLocks noGrp="1"/>
          </p:cNvSpPr>
          <p:nvPr>
            <p:ph type="ftr" sz="quarter" idx="4"/>
          </p:nvPr>
        </p:nvSpPr>
        <p:spPr/>
        <p:txBody>
          <a:bodyPr/>
          <a:lstStyle/>
          <a:p>
            <a:pPr>
              <a:defRPr/>
            </a:pPr>
            <a:r>
              <a:rPr lang="en-US" dirty="0"/>
              <a:t>October 2014</a:t>
            </a:r>
          </a:p>
        </p:txBody>
      </p:sp>
      <p:sp>
        <p:nvSpPr>
          <p:cNvPr id="4403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9EA3EC-193B-4586-9C52-78190C72B15F}"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2279430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b="1" dirty="0"/>
              <a:t>NOTE: </a:t>
            </a:r>
            <a:r>
              <a:rPr lang="en-US" dirty="0"/>
              <a:t>This slide is animated. Click through the animation so each instructional technique will appear. </a:t>
            </a:r>
          </a:p>
          <a:p>
            <a:pPr>
              <a:defRPr/>
            </a:pPr>
            <a:endParaRPr lang="en-US" dirty="0"/>
          </a:p>
          <a:p>
            <a:pPr>
              <a:defRPr/>
            </a:pPr>
            <a:r>
              <a:rPr lang="en-US" dirty="0"/>
              <a:t>Say: </a:t>
            </a:r>
            <a:r>
              <a:rPr lang="en-US" i="1" dirty="0"/>
              <a:t>What are some of the things that make teaching adults different from teaching kids? </a:t>
            </a:r>
          </a:p>
          <a:p>
            <a:pPr>
              <a:defRPr/>
            </a:pPr>
            <a:endParaRPr lang="en-US" dirty="0"/>
          </a:p>
          <a:p>
            <a:pPr>
              <a:defRPr/>
            </a:pPr>
            <a:r>
              <a:rPr lang="en-US" dirty="0"/>
              <a:t>Have participants turn to a partner to discuss. Share out.</a:t>
            </a:r>
          </a:p>
          <a:p>
            <a:pPr>
              <a:defRPr/>
            </a:pPr>
            <a:endParaRPr lang="en-US" dirty="0"/>
          </a:p>
          <a:p>
            <a:pPr>
              <a:defRPr/>
            </a:pPr>
            <a:r>
              <a:rPr lang="en-US" dirty="0"/>
              <a:t>Say: </a:t>
            </a:r>
            <a:r>
              <a:rPr lang="en-US" i="1" dirty="0"/>
              <a:t>Those are all great observations! You will see that they have a lot in common with what Malcolm Knowles, a key figure in the theory of adult learning, has identified as some of the key differences: </a:t>
            </a:r>
            <a:endParaRPr lang="en-US" dirty="0"/>
          </a:p>
          <a:p>
            <a:pPr marL="233309" indent="-233309">
              <a:buFont typeface="+mj-lt"/>
              <a:buAutoNum type="arabicPeriod"/>
              <a:defRPr/>
            </a:pPr>
            <a:r>
              <a:rPr lang="en-US" i="1" dirty="0"/>
              <a:t>Adults need to know why they are learning something, because compared with students, adults have many more roles in life that compete for their time and attention.</a:t>
            </a:r>
            <a:endParaRPr lang="en-US" dirty="0"/>
          </a:p>
          <a:p>
            <a:pPr marL="233309" indent="-233309">
              <a:buFont typeface="+mj-lt"/>
              <a:buAutoNum type="arabicPeriod"/>
              <a:defRPr/>
            </a:pPr>
            <a:r>
              <a:rPr lang="en-US" i="1" dirty="0"/>
              <a:t>Adult are quite capable of self-direction and should be supported to make their own decisions about what and how they will learn</a:t>
            </a:r>
            <a:endParaRPr lang="en-US" dirty="0"/>
          </a:p>
          <a:p>
            <a:pPr marL="233309" indent="-233309">
              <a:buFont typeface="+mj-lt"/>
              <a:buAutoNum type="arabicPeriod"/>
              <a:defRPr/>
            </a:pPr>
            <a:r>
              <a:rPr lang="en-US" i="1" dirty="0"/>
              <a:t>Adults bring a wide variety of experience to the classroom, and instruction should be encouraged to build on that experience</a:t>
            </a:r>
            <a:endParaRPr lang="en-US" dirty="0"/>
          </a:p>
          <a:p>
            <a:pPr marL="233309" indent="-233309">
              <a:buFont typeface="+mj-lt"/>
              <a:buAutoNum type="arabicPeriod"/>
              <a:defRPr/>
            </a:pPr>
            <a:r>
              <a:rPr lang="en-US" i="1" dirty="0"/>
              <a:t>Adults are motivated to learn as long as they perceive that what they are learning will help them to reach a goal or solve a problem.</a:t>
            </a:r>
            <a:endParaRPr lang="en-US" dirty="0"/>
          </a:p>
        </p:txBody>
      </p:sp>
      <p:sp>
        <p:nvSpPr>
          <p:cNvPr id="4" name="Header Placeholder 3"/>
          <p:cNvSpPr>
            <a:spLocks noGrp="1"/>
          </p:cNvSpPr>
          <p:nvPr>
            <p:ph type="hdr" sz="quarter"/>
          </p:nvPr>
        </p:nvSpPr>
        <p:spPr/>
        <p:txBody>
          <a:bodyPr/>
          <a:lstStyle/>
          <a:p>
            <a:pPr>
              <a:defRPr/>
            </a:pPr>
            <a:r>
              <a:rPr lang="en-US" dirty="0"/>
              <a:t>Communities of Practice: Effective Teaching for Adult Educators, Session 1</a:t>
            </a:r>
          </a:p>
        </p:txBody>
      </p:sp>
      <p:sp>
        <p:nvSpPr>
          <p:cNvPr id="5" name="Date Placeholder 4"/>
          <p:cNvSpPr>
            <a:spLocks noGrp="1"/>
          </p:cNvSpPr>
          <p:nvPr>
            <p:ph type="dt" sz="quarter" idx="1"/>
          </p:nvPr>
        </p:nvSpPr>
        <p:spPr/>
        <p:txBody>
          <a:bodyPr/>
          <a:lstStyle/>
          <a:p>
            <a:pPr>
              <a:defRPr/>
            </a:pPr>
            <a:r>
              <a:rPr lang="en-US" dirty="0"/>
              <a:t>3/1/2016</a:t>
            </a:r>
          </a:p>
        </p:txBody>
      </p:sp>
      <p:sp>
        <p:nvSpPr>
          <p:cNvPr id="6" name="Footer Placeholder 5"/>
          <p:cNvSpPr>
            <a:spLocks noGrp="1"/>
          </p:cNvSpPr>
          <p:nvPr>
            <p:ph type="ftr" sz="quarter" idx="4"/>
          </p:nvPr>
        </p:nvSpPr>
        <p:spPr/>
        <p:txBody>
          <a:bodyPr/>
          <a:lstStyle/>
          <a:p>
            <a:pPr>
              <a:defRPr/>
            </a:pPr>
            <a:r>
              <a:rPr lang="en-US" dirty="0"/>
              <a:t>October 2014</a:t>
            </a:r>
          </a:p>
        </p:txBody>
      </p:sp>
      <p:sp>
        <p:nvSpPr>
          <p:cNvPr id="4608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F590ED-70EA-4F09-BF7E-BF2DBD03E232}"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1442965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NOTE: </a:t>
            </a:r>
            <a:r>
              <a:rPr lang="en-US" altLang="en-US"/>
              <a:t>This slide is animated. Click through the animation so each question will appear. </a:t>
            </a:r>
          </a:p>
          <a:p>
            <a:endParaRPr lang="en-US" altLang="en-US"/>
          </a:p>
          <a:p>
            <a:r>
              <a:rPr lang="en-US" altLang="en-US"/>
              <a:t>Say: </a:t>
            </a:r>
            <a:r>
              <a:rPr lang="en-US" altLang="en-US" i="1"/>
              <a:t>The fourth competency is “designs instruction to build learners’ technology and digital media literacy skills.” Technology and digital literacy are important now more than ever. Students need these skills for college and career readiness, and this competency acknowledges the important role these skills play in students’ future success.</a:t>
            </a:r>
          </a:p>
          <a:p>
            <a:endParaRPr lang="en-US" altLang="en-US"/>
          </a:p>
          <a:p>
            <a:r>
              <a:rPr lang="en-US" altLang="en-US"/>
              <a:t>Ask: </a:t>
            </a:r>
            <a:r>
              <a:rPr lang="en-US" altLang="en-US" i="1"/>
              <a:t>Is technology a basic skill? </a:t>
            </a:r>
            <a:r>
              <a:rPr lang="en-US" altLang="en-US"/>
              <a:t>Get responses from one or two participants. </a:t>
            </a:r>
            <a:r>
              <a:rPr lang="en-US" altLang="en-US" i="1"/>
              <a:t>What types of technology do you already use with your students? </a:t>
            </a:r>
            <a:r>
              <a:rPr lang="en-US" altLang="en-US"/>
              <a:t>Get responses from one or two participants. </a:t>
            </a:r>
            <a:r>
              <a:rPr lang="en-US" altLang="en-US" i="1"/>
              <a:t>What is digital media literacy? </a:t>
            </a:r>
            <a:r>
              <a:rPr lang="en-US" altLang="en-US"/>
              <a:t>Get responses from one or two participants.</a:t>
            </a:r>
          </a:p>
        </p:txBody>
      </p:sp>
      <p:sp>
        <p:nvSpPr>
          <p:cNvPr id="4" name="Header Placeholder 3"/>
          <p:cNvSpPr>
            <a:spLocks noGrp="1"/>
          </p:cNvSpPr>
          <p:nvPr>
            <p:ph type="hdr" sz="quarter"/>
          </p:nvPr>
        </p:nvSpPr>
        <p:spPr/>
        <p:txBody>
          <a:bodyPr/>
          <a:lstStyle/>
          <a:p>
            <a:pPr>
              <a:defRPr/>
            </a:pPr>
            <a:r>
              <a:rPr lang="en-US" dirty="0"/>
              <a:t>Communities of Practice: Effective Teaching, Session 1</a:t>
            </a:r>
          </a:p>
        </p:txBody>
      </p:sp>
      <p:sp>
        <p:nvSpPr>
          <p:cNvPr id="5" name="Date Placeholder 4"/>
          <p:cNvSpPr>
            <a:spLocks noGrp="1"/>
          </p:cNvSpPr>
          <p:nvPr>
            <p:ph type="dt" sz="quarter" idx="1"/>
          </p:nvPr>
        </p:nvSpPr>
        <p:spPr/>
        <p:txBody>
          <a:bodyPr/>
          <a:lstStyle/>
          <a:p>
            <a:pPr>
              <a:defRPr/>
            </a:pPr>
            <a:r>
              <a:rPr lang="en-US" dirty="0"/>
              <a:t>10/27/2014</a:t>
            </a:r>
          </a:p>
        </p:txBody>
      </p:sp>
      <p:sp>
        <p:nvSpPr>
          <p:cNvPr id="6" name="Footer Placeholder 5"/>
          <p:cNvSpPr>
            <a:spLocks noGrp="1"/>
          </p:cNvSpPr>
          <p:nvPr>
            <p:ph type="ftr" sz="quarter" idx="4"/>
          </p:nvPr>
        </p:nvSpPr>
        <p:spPr/>
        <p:txBody>
          <a:bodyPr/>
          <a:lstStyle/>
          <a:p>
            <a:pPr>
              <a:defRPr/>
            </a:pPr>
            <a:r>
              <a:rPr lang="en-US" dirty="0"/>
              <a:t>October 2014</a:t>
            </a:r>
          </a:p>
        </p:txBody>
      </p:sp>
      <p:sp>
        <p:nvSpPr>
          <p:cNvPr id="4813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5AEFC2-D2DA-4BF3-B608-80086A754C47}"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458532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Say: </a:t>
            </a:r>
            <a:r>
              <a:rPr lang="en-US" altLang="en-US" i="1" dirty="0"/>
              <a:t>The PIAAC (Program for the International Assessment of Adult Competencies), an international assessment of adult basic skills, has a section about problem solving in a technology-rich environment. Let’s spend a little time thinking about what technology skills we use often, and whether our students have the same needs. Please take out Handout 2. Answer the questions for yourself in the first two empty columns. Then think about what your students need to know to succeed and whether or not you already do this in your classroom before completing the rest of the handout. </a:t>
            </a:r>
            <a:endParaRPr lang="en-US" altLang="en-US" dirty="0"/>
          </a:p>
        </p:txBody>
      </p:sp>
      <p:sp>
        <p:nvSpPr>
          <p:cNvPr id="4" name="Header Placeholder 3"/>
          <p:cNvSpPr>
            <a:spLocks noGrp="1"/>
          </p:cNvSpPr>
          <p:nvPr>
            <p:ph type="hdr" sz="quarter"/>
          </p:nvPr>
        </p:nvSpPr>
        <p:spPr/>
        <p:txBody>
          <a:bodyPr/>
          <a:lstStyle/>
          <a:p>
            <a:pPr>
              <a:defRPr/>
            </a:pPr>
            <a:r>
              <a:rPr lang="en-US" dirty="0"/>
              <a:t>Communities of Practice: Effective Teaching, Session 1</a:t>
            </a:r>
          </a:p>
        </p:txBody>
      </p:sp>
      <p:sp>
        <p:nvSpPr>
          <p:cNvPr id="5" name="Date Placeholder 4"/>
          <p:cNvSpPr>
            <a:spLocks noGrp="1"/>
          </p:cNvSpPr>
          <p:nvPr>
            <p:ph type="dt" sz="quarter" idx="1"/>
          </p:nvPr>
        </p:nvSpPr>
        <p:spPr/>
        <p:txBody>
          <a:bodyPr/>
          <a:lstStyle/>
          <a:p>
            <a:pPr>
              <a:defRPr/>
            </a:pPr>
            <a:r>
              <a:rPr lang="en-US" dirty="0"/>
              <a:t>10/27/2014</a:t>
            </a:r>
          </a:p>
        </p:txBody>
      </p:sp>
      <p:sp>
        <p:nvSpPr>
          <p:cNvPr id="6" name="Footer Placeholder 5"/>
          <p:cNvSpPr>
            <a:spLocks noGrp="1"/>
          </p:cNvSpPr>
          <p:nvPr>
            <p:ph type="ftr" sz="quarter" idx="4"/>
          </p:nvPr>
        </p:nvSpPr>
        <p:spPr/>
        <p:txBody>
          <a:bodyPr/>
          <a:lstStyle/>
          <a:p>
            <a:pPr>
              <a:defRPr/>
            </a:pPr>
            <a:r>
              <a:rPr lang="en-US" dirty="0"/>
              <a:t>October 2014</a:t>
            </a:r>
          </a:p>
        </p:txBody>
      </p:sp>
      <p:sp>
        <p:nvSpPr>
          <p:cNvPr id="5018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3870D7-53A6-494A-8261-CAF2D5083997}"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4057906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Say: </a:t>
            </a:r>
            <a:r>
              <a:rPr lang="en-US" altLang="en-US" i="1"/>
              <a:t>We in this room are a diverse group, and we need to communicate clearly among ourselves and with our learners. To that end, we are now moving into Domain 3: Effectively communicates to motivate and engage learners.</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DB657B-89C7-468B-8826-C511B0905D5B}" type="slidenum">
              <a:rPr lang="en-US" altLang="en-US" smtClean="0">
                <a:solidFill>
                  <a:srgbClr val="000000"/>
                </a:solidFill>
                <a:latin typeface="Calibri" panose="020F0502020204030204" pitchFamily="34" charset="0"/>
              </a:rPr>
              <a:pPr/>
              <a:t>29</a:t>
            </a:fld>
            <a:endParaRPr lang="en-US" altLang="en-US">
              <a:solidFill>
                <a:srgbClr val="000000"/>
              </a:solidFill>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r>
              <a:rPr lang="en-US" dirty="0"/>
              <a:t>10/27/2014</a:t>
            </a:r>
          </a:p>
        </p:txBody>
      </p:sp>
      <p:sp>
        <p:nvSpPr>
          <p:cNvPr id="6" name="Header Placeholder 5"/>
          <p:cNvSpPr>
            <a:spLocks noGrp="1"/>
          </p:cNvSpPr>
          <p:nvPr>
            <p:ph type="hdr" sz="quarter"/>
          </p:nvPr>
        </p:nvSpPr>
        <p:spPr/>
        <p:txBody>
          <a:bodyPr/>
          <a:lstStyle/>
          <a:p>
            <a:pPr>
              <a:defRPr/>
            </a:pPr>
            <a:r>
              <a:rPr lang="en-US" dirty="0"/>
              <a:t>Communities of Practice: Effective Teaching, Session 1</a:t>
            </a:r>
          </a:p>
        </p:txBody>
      </p:sp>
      <p:sp>
        <p:nvSpPr>
          <p:cNvPr id="7" name="Footer Placeholder 6"/>
          <p:cNvSpPr>
            <a:spLocks noGrp="1"/>
          </p:cNvSpPr>
          <p:nvPr>
            <p:ph type="ftr" sz="quarter" idx="4"/>
          </p:nvPr>
        </p:nvSpPr>
        <p:spPr/>
        <p:txBody>
          <a:bodyPr/>
          <a:lstStyle/>
          <a:p>
            <a:pPr>
              <a:defRPr/>
            </a:pPr>
            <a:r>
              <a:rPr lang="en-US" dirty="0"/>
              <a:t>October 2014</a:t>
            </a:r>
          </a:p>
        </p:txBody>
      </p:sp>
    </p:spTree>
    <p:extLst>
      <p:ext uri="{BB962C8B-B14F-4D97-AF65-F5344CB8AC3E}">
        <p14:creationId xmlns:p14="http://schemas.microsoft.com/office/powerpoint/2010/main" val="2787246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a:t>Note: </a:t>
            </a:r>
            <a:r>
              <a:rPr lang="en-US" dirty="0"/>
              <a:t>This slide is animated. Click to have each competency appear, and ask someone to read each one, either from the screen or from their </a:t>
            </a:r>
            <a:r>
              <a:rPr lang="en-US" i="1" dirty="0">
                <a:latin typeface="Arial" panose="020B0604020202020204" pitchFamily="34" charset="0"/>
                <a:ea typeface="Times New Roman" panose="02020603050405020304" pitchFamily="18" charset="0"/>
                <a:cs typeface="Times New Roman" panose="02020603050405020304" pitchFamily="18" charset="0"/>
              </a:rPr>
              <a:t>Adult Education Teacher Competencies</a:t>
            </a:r>
            <a:r>
              <a:rPr lang="en-US" dirty="0"/>
              <a:t> handout. </a:t>
            </a:r>
          </a:p>
          <a:p>
            <a:pPr>
              <a:defRPr/>
            </a:pPr>
            <a:endParaRPr lang="en-US" dirty="0"/>
          </a:p>
          <a:p>
            <a:pPr>
              <a:defRPr/>
            </a:pPr>
            <a:r>
              <a:rPr lang="en-US" dirty="0"/>
              <a:t>Say: </a:t>
            </a:r>
            <a:r>
              <a:rPr lang="en-US" i="1" dirty="0"/>
              <a:t>Let’s quickly review the four competencies of Domain 3. You can follow along in your competency list. Can someone read the first one?</a:t>
            </a:r>
          </a:p>
          <a:p>
            <a:pPr>
              <a:defRPr/>
            </a:pPr>
            <a:endParaRPr lang="en-US" i="1" dirty="0"/>
          </a:p>
          <a:p>
            <a:pPr marL="174982" indent="-174982">
              <a:buFont typeface="Arial" panose="020B0604020202020204" pitchFamily="34" charset="0"/>
              <a:buChar char="•"/>
              <a:defRPr/>
            </a:pPr>
            <a:r>
              <a:rPr lang="en-US" i="1" dirty="0"/>
              <a:t>3.1. Communicates high expectations of learners and motivates them to persist to meet their goals;</a:t>
            </a:r>
          </a:p>
          <a:p>
            <a:pPr marL="174982" indent="-174982">
              <a:buFont typeface="Arial" panose="020B0604020202020204" pitchFamily="34" charset="0"/>
              <a:buChar char="•"/>
              <a:defRPr/>
            </a:pPr>
            <a:r>
              <a:rPr lang="en-US" i="1" dirty="0"/>
              <a:t>3.2. Communicates in a clear and understandable way;</a:t>
            </a:r>
          </a:p>
          <a:p>
            <a:pPr marL="174982" indent="-174982">
              <a:buFont typeface="Arial" panose="020B0604020202020204" pitchFamily="34" charset="0"/>
              <a:buChar char="•"/>
              <a:defRPr/>
            </a:pPr>
            <a:r>
              <a:rPr lang="en-US" i="1" dirty="0"/>
              <a:t>3.3. Engages in active listening, dialogue, and questioning to facilitate and support learning; and</a:t>
            </a:r>
          </a:p>
          <a:p>
            <a:pPr marL="174982" indent="-174982">
              <a:buFont typeface="Arial" panose="020B0604020202020204" pitchFamily="34" charset="0"/>
              <a:buChar char="•"/>
              <a:defRPr/>
            </a:pPr>
            <a:r>
              <a:rPr lang="en-US" i="1" dirty="0"/>
              <a:t>3.4. Models an understanding of diversity.</a:t>
            </a:r>
            <a:endParaRPr lang="en-US" dirty="0"/>
          </a:p>
          <a:p>
            <a:pPr>
              <a:defRPr/>
            </a:pPr>
            <a:r>
              <a:rPr lang="en-US" dirty="0"/>
              <a:t> </a:t>
            </a:r>
          </a:p>
        </p:txBody>
      </p:sp>
      <p:sp>
        <p:nvSpPr>
          <p:cNvPr id="4" name="Header Placeholder 3"/>
          <p:cNvSpPr>
            <a:spLocks noGrp="1"/>
          </p:cNvSpPr>
          <p:nvPr>
            <p:ph type="hdr" sz="quarter"/>
          </p:nvPr>
        </p:nvSpPr>
        <p:spPr/>
        <p:txBody>
          <a:bodyPr/>
          <a:lstStyle/>
          <a:p>
            <a:pPr>
              <a:defRPr/>
            </a:pPr>
            <a:r>
              <a:rPr lang="en-US" dirty="0">
                <a:solidFill>
                  <a:prstClr val="black"/>
                </a:solidFill>
              </a:rPr>
              <a:t>Communities of Practice: Effective Teaching, Session 1</a:t>
            </a:r>
          </a:p>
        </p:txBody>
      </p:sp>
      <p:sp>
        <p:nvSpPr>
          <p:cNvPr id="5" name="Date Placeholder 4"/>
          <p:cNvSpPr>
            <a:spLocks noGrp="1"/>
          </p:cNvSpPr>
          <p:nvPr>
            <p:ph type="dt" sz="quarter" idx="1"/>
          </p:nvPr>
        </p:nvSpPr>
        <p:spPr/>
        <p:txBody>
          <a:bodyPr/>
          <a:lstStyle/>
          <a:p>
            <a:pPr>
              <a:defRPr/>
            </a:pPr>
            <a:r>
              <a:rPr lang="en-US" dirty="0">
                <a:solidFill>
                  <a:prstClr val="black"/>
                </a:solidFill>
              </a:rPr>
              <a:t>10/27/2014</a:t>
            </a:r>
          </a:p>
        </p:txBody>
      </p:sp>
      <p:sp>
        <p:nvSpPr>
          <p:cNvPr id="6" name="Footer Placeholder 5"/>
          <p:cNvSpPr>
            <a:spLocks noGrp="1"/>
          </p:cNvSpPr>
          <p:nvPr>
            <p:ph type="ftr" sz="quarter" idx="4"/>
          </p:nvPr>
        </p:nvSpPr>
        <p:spPr/>
        <p:txBody>
          <a:bodyPr/>
          <a:lstStyle/>
          <a:p>
            <a:pPr>
              <a:defRPr/>
            </a:pPr>
            <a:r>
              <a:rPr lang="en-US" dirty="0">
                <a:solidFill>
                  <a:prstClr val="black"/>
                </a:solidFill>
              </a:rPr>
              <a:t>October 2014</a:t>
            </a:r>
          </a:p>
        </p:txBody>
      </p:sp>
      <p:sp>
        <p:nvSpPr>
          <p:cNvPr id="5427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B0BEFD-A34E-4E14-AE97-C0B90730C383}" type="slidenum">
              <a:rPr lang="en-US" altLang="en-US" smtClean="0">
                <a:solidFill>
                  <a:srgbClr val="000000"/>
                </a:solidFill>
                <a:latin typeface="Calibri" panose="020F0502020204030204" pitchFamily="34" charset="0"/>
              </a:rPr>
              <a:pPr/>
              <a:t>30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091471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 chat boxes labeled ESL and CTE</a:t>
            </a:r>
            <a:endParaRPr lang="en-US" altLang="en-US" i="1" dirty="0"/>
          </a:p>
          <a:p>
            <a:endParaRPr lang="en-US" altLang="en-US" i="1" dirty="0"/>
          </a:p>
          <a:p>
            <a:r>
              <a:rPr lang="en-US" altLang="en-US" i="1" dirty="0"/>
              <a:t> </a:t>
            </a:r>
            <a:r>
              <a:rPr lang="en-US" altLang="en-US" dirty="0"/>
              <a:t>Circulate to help groups stay on task and provide assistance as needed. If a group finishes before the others, suggest that they choose and discuss another one of the descriptions.</a:t>
            </a:r>
          </a:p>
        </p:txBody>
      </p:sp>
      <p:sp>
        <p:nvSpPr>
          <p:cNvPr id="4" name="Header Placeholder 3"/>
          <p:cNvSpPr>
            <a:spLocks noGrp="1"/>
          </p:cNvSpPr>
          <p:nvPr>
            <p:ph type="hdr" sz="quarter"/>
          </p:nvPr>
        </p:nvSpPr>
        <p:spPr/>
        <p:txBody>
          <a:bodyPr/>
          <a:lstStyle/>
          <a:p>
            <a:pPr>
              <a:defRPr/>
            </a:pPr>
            <a:r>
              <a:rPr lang="en-US" dirty="0"/>
              <a:t>Communities of Practice: Effective Teaching, Session 1</a:t>
            </a:r>
          </a:p>
        </p:txBody>
      </p:sp>
      <p:sp>
        <p:nvSpPr>
          <p:cNvPr id="5" name="Date Placeholder 4"/>
          <p:cNvSpPr>
            <a:spLocks noGrp="1"/>
          </p:cNvSpPr>
          <p:nvPr>
            <p:ph type="dt" sz="quarter" idx="1"/>
          </p:nvPr>
        </p:nvSpPr>
        <p:spPr/>
        <p:txBody>
          <a:bodyPr/>
          <a:lstStyle/>
          <a:p>
            <a:pPr>
              <a:defRPr/>
            </a:pPr>
            <a:r>
              <a:rPr lang="en-US" dirty="0"/>
              <a:t>10/27/2014</a:t>
            </a:r>
          </a:p>
        </p:txBody>
      </p:sp>
      <p:sp>
        <p:nvSpPr>
          <p:cNvPr id="6" name="Footer Placeholder 5"/>
          <p:cNvSpPr>
            <a:spLocks noGrp="1"/>
          </p:cNvSpPr>
          <p:nvPr>
            <p:ph type="ftr" sz="quarter" idx="4"/>
          </p:nvPr>
        </p:nvSpPr>
        <p:spPr/>
        <p:txBody>
          <a:bodyPr/>
          <a:lstStyle/>
          <a:p>
            <a:pPr>
              <a:defRPr/>
            </a:pPr>
            <a:r>
              <a:rPr lang="en-US" dirty="0"/>
              <a:t>October 2014</a:t>
            </a:r>
          </a:p>
        </p:txBody>
      </p:sp>
      <p:sp>
        <p:nvSpPr>
          <p:cNvPr id="5632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85B8AF-3BB5-4247-B06A-BEC29439B0C4}" type="slidenum">
              <a:rPr lang="en-US" altLang="en-US" smtClean="0">
                <a:latin typeface="Calibri" panose="020F0502020204030204" pitchFamily="34" charset="0"/>
              </a:rPr>
              <a:pPr/>
              <a:t>31</a:t>
            </a:fld>
            <a:endParaRPr lang="en-US" altLang="en-US">
              <a:latin typeface="Calibri" panose="020F0502020204030204" pitchFamily="34" charset="0"/>
            </a:endParaRPr>
          </a:p>
        </p:txBody>
      </p:sp>
    </p:spTree>
    <p:extLst>
      <p:ext uri="{BB962C8B-B14F-4D97-AF65-F5344CB8AC3E}">
        <p14:creationId xmlns:p14="http://schemas.microsoft.com/office/powerpoint/2010/main" val="3167660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en-US"/>
              <a:t>Communities of Practice: Effective Teaching, Session 1</a:t>
            </a:r>
            <a:endParaRPr lang="en-US" dirty="0"/>
          </a:p>
        </p:txBody>
      </p:sp>
      <p:sp>
        <p:nvSpPr>
          <p:cNvPr id="5" name="Date Placeholder 4"/>
          <p:cNvSpPr>
            <a:spLocks noGrp="1"/>
          </p:cNvSpPr>
          <p:nvPr>
            <p:ph type="dt" sz="quarter" idx="1"/>
          </p:nvPr>
        </p:nvSpPr>
        <p:spPr/>
        <p:txBody>
          <a:bodyPr/>
          <a:lstStyle/>
          <a:p>
            <a:pPr>
              <a:defRPr/>
            </a:pPr>
            <a:r>
              <a:rPr lang="en-US" dirty="0"/>
              <a:t>10/27/2014</a:t>
            </a:r>
          </a:p>
        </p:txBody>
      </p:sp>
      <p:sp>
        <p:nvSpPr>
          <p:cNvPr id="6" name="Footer Placeholder 5"/>
          <p:cNvSpPr>
            <a:spLocks noGrp="1"/>
          </p:cNvSpPr>
          <p:nvPr>
            <p:ph type="ftr" sz="quarter" idx="4"/>
          </p:nvPr>
        </p:nvSpPr>
        <p:spPr/>
        <p:txBody>
          <a:bodyPr/>
          <a:lstStyle/>
          <a:p>
            <a:pPr>
              <a:defRPr/>
            </a:pPr>
            <a:r>
              <a:rPr lang="en-US" dirty="0"/>
              <a:t>October 2014</a:t>
            </a:r>
          </a:p>
        </p:txBody>
      </p:sp>
      <p:sp>
        <p:nvSpPr>
          <p:cNvPr id="5837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1E6F94-8228-47DC-BD06-0D132AF408ED}" type="slidenum">
              <a:rPr lang="en-US" altLang="en-US" smtClean="0">
                <a:latin typeface="Calibri" panose="020F0502020204030204" pitchFamily="34" charset="0"/>
              </a:rPr>
              <a:pPr/>
              <a:t>33</a:t>
            </a:fld>
            <a:endParaRPr lang="en-US" altLang="en-US">
              <a:latin typeface="Calibri" panose="020F0502020204030204" pitchFamily="34" charset="0"/>
            </a:endParaRPr>
          </a:p>
        </p:txBody>
      </p:sp>
    </p:spTree>
    <p:extLst>
      <p:ext uri="{BB962C8B-B14F-4D97-AF65-F5344CB8AC3E}">
        <p14:creationId xmlns:p14="http://schemas.microsoft.com/office/powerpoint/2010/main" val="1010065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Say: </a:t>
            </a:r>
            <a:r>
              <a:rPr lang="en-US" altLang="en-US" i="1"/>
              <a:t>We in this room are a diverse group, and we need to communicate clearly among ourselves and with our learners. To that end, we are now moving into Domain 3: Effectively communicates to motivate and engage learners.</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DB657B-89C7-468B-8826-C511B0905D5B}" type="slidenum">
              <a:rPr lang="en-US" altLang="en-US" smtClean="0">
                <a:solidFill>
                  <a:srgbClr val="000000"/>
                </a:solidFill>
                <a:latin typeface="Calibri" panose="020F0502020204030204" pitchFamily="34" charset="0"/>
              </a:rPr>
              <a:pPr/>
              <a:t>34</a:t>
            </a:fld>
            <a:endParaRPr lang="en-US" altLang="en-US">
              <a:solidFill>
                <a:srgbClr val="000000"/>
              </a:solidFill>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r>
              <a:rPr lang="en-US" dirty="0"/>
              <a:t>10/27/2014</a:t>
            </a:r>
          </a:p>
        </p:txBody>
      </p:sp>
      <p:sp>
        <p:nvSpPr>
          <p:cNvPr id="6" name="Header Placeholder 5"/>
          <p:cNvSpPr>
            <a:spLocks noGrp="1"/>
          </p:cNvSpPr>
          <p:nvPr>
            <p:ph type="hdr" sz="quarter"/>
          </p:nvPr>
        </p:nvSpPr>
        <p:spPr/>
        <p:txBody>
          <a:bodyPr/>
          <a:lstStyle/>
          <a:p>
            <a:pPr>
              <a:defRPr/>
            </a:pPr>
            <a:r>
              <a:rPr lang="en-US" dirty="0"/>
              <a:t>Communities of Practice: Effective Teaching, Session 1</a:t>
            </a:r>
          </a:p>
        </p:txBody>
      </p:sp>
      <p:sp>
        <p:nvSpPr>
          <p:cNvPr id="7" name="Footer Placeholder 6"/>
          <p:cNvSpPr>
            <a:spLocks noGrp="1"/>
          </p:cNvSpPr>
          <p:nvPr>
            <p:ph type="ftr" sz="quarter" idx="4"/>
          </p:nvPr>
        </p:nvSpPr>
        <p:spPr/>
        <p:txBody>
          <a:bodyPr/>
          <a:lstStyle/>
          <a:p>
            <a:pPr>
              <a:defRPr/>
            </a:pPr>
            <a:r>
              <a:rPr lang="en-US" dirty="0"/>
              <a:t>October 2014</a:t>
            </a:r>
          </a:p>
        </p:txBody>
      </p:sp>
    </p:spTree>
    <p:extLst>
      <p:ext uri="{BB962C8B-B14F-4D97-AF65-F5344CB8AC3E}">
        <p14:creationId xmlns:p14="http://schemas.microsoft.com/office/powerpoint/2010/main" val="779270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5169C-85C5-BD44-8903-308D78518D62}" type="slidenum">
              <a:rPr lang="en-US" smtClean="0"/>
              <a:t>35</a:t>
            </a:fld>
            <a:endParaRPr lang="en-US"/>
          </a:p>
        </p:txBody>
      </p:sp>
    </p:spTree>
    <p:extLst>
      <p:ext uri="{BB962C8B-B14F-4D97-AF65-F5344CB8AC3E}">
        <p14:creationId xmlns:p14="http://schemas.microsoft.com/office/powerpoint/2010/main" val="153590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chat boxes. Post one of these at the top if each:</a:t>
            </a:r>
          </a:p>
          <a:p>
            <a:pPr lvl="0"/>
            <a:r>
              <a:rPr lang="en-US" sz="1200" kern="1200" dirty="0">
                <a:solidFill>
                  <a:schemeClr val="tx1"/>
                </a:solidFill>
                <a:effectLst/>
                <a:latin typeface="+mn-lt"/>
                <a:ea typeface="+mn-ea"/>
                <a:cs typeface="+mn-cs"/>
              </a:rPr>
              <a:t>It is important to adapt instruction based on formative and summative assessment data.</a:t>
            </a:r>
          </a:p>
          <a:p>
            <a:pPr lvl="0"/>
            <a:r>
              <a:rPr lang="en-US" sz="1200" kern="1200" dirty="0">
                <a:solidFill>
                  <a:schemeClr val="tx1"/>
                </a:solidFill>
                <a:effectLst/>
                <a:latin typeface="+mn-lt"/>
                <a:ea typeface="+mn-ea"/>
                <a:cs typeface="+mn-cs"/>
              </a:rPr>
              <a:t>It is important to use instructional techniques that are effective with adult learners. </a:t>
            </a:r>
          </a:p>
          <a:p>
            <a:pPr lvl="0"/>
            <a:r>
              <a:rPr lang="en-US" sz="1200" kern="1200" dirty="0">
                <a:solidFill>
                  <a:schemeClr val="tx1"/>
                </a:solidFill>
                <a:effectLst/>
                <a:latin typeface="+mn-lt"/>
                <a:ea typeface="+mn-ea"/>
                <a:cs typeface="+mn-cs"/>
              </a:rPr>
              <a:t>It is important to communicate high expectations of learners and motivate them to persist to meet their goals.</a:t>
            </a:r>
          </a:p>
          <a:p>
            <a:pPr lvl="0"/>
            <a:r>
              <a:rPr lang="en-US" sz="1200" kern="1200" dirty="0">
                <a:solidFill>
                  <a:schemeClr val="tx1"/>
                </a:solidFill>
                <a:effectLst/>
                <a:latin typeface="+mn-lt"/>
                <a:ea typeface="+mn-ea"/>
                <a:cs typeface="+mn-cs"/>
              </a:rPr>
              <a:t>It is important to possess content area knowledge and teaching skills required for subjects and populations taught. </a:t>
            </a:r>
          </a:p>
          <a:p>
            <a:endParaRPr lang="en-US" dirty="0"/>
          </a:p>
        </p:txBody>
      </p:sp>
      <p:sp>
        <p:nvSpPr>
          <p:cNvPr id="4" name="Slide Number Placeholder 3"/>
          <p:cNvSpPr>
            <a:spLocks noGrp="1"/>
          </p:cNvSpPr>
          <p:nvPr>
            <p:ph type="sldNum" sz="quarter" idx="10"/>
          </p:nvPr>
        </p:nvSpPr>
        <p:spPr/>
        <p:txBody>
          <a:bodyPr/>
          <a:lstStyle/>
          <a:p>
            <a:fld id="{7FBFDFA0-B74F-4C5D-921A-671FE7E50486}" type="slidenum">
              <a:rPr lang="en-US" smtClean="0"/>
              <a:t>5</a:t>
            </a:fld>
            <a:endParaRPr lang="en-US"/>
          </a:p>
        </p:txBody>
      </p:sp>
    </p:spTree>
    <p:extLst>
      <p:ext uri="{BB962C8B-B14F-4D97-AF65-F5344CB8AC3E}">
        <p14:creationId xmlns:p14="http://schemas.microsoft.com/office/powerpoint/2010/main" val="2785039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Veronica – this slide has 2 animations that might not work in Connect, both on the subtotals. You can delete them if they don’t work, but leave the red outline.</a:t>
            </a:r>
          </a:p>
          <a:p>
            <a:endParaRPr lang="en-US" dirty="0"/>
          </a:p>
          <a:p>
            <a:r>
              <a:rPr lang="en-US" dirty="0"/>
              <a:t>Say: You can see how I rated my own teaching. What do the subtotals tell you? They are just adding up the total number for each item. Is competency reflected by a high number of a low number? Right, a low number.</a:t>
            </a:r>
          </a:p>
          <a:p>
            <a:endParaRPr lang="en-US" dirty="0"/>
          </a:p>
          <a:p>
            <a:r>
              <a:rPr lang="en-US" dirty="0"/>
              <a:t>So you will be able to see an indication of your overall competence for each domain as well as specific items you might choose to work on.</a:t>
            </a:r>
          </a:p>
        </p:txBody>
      </p:sp>
      <p:sp>
        <p:nvSpPr>
          <p:cNvPr id="4" name="Slide Number Placeholder 3"/>
          <p:cNvSpPr>
            <a:spLocks noGrp="1"/>
          </p:cNvSpPr>
          <p:nvPr>
            <p:ph type="sldNum" sz="quarter" idx="10"/>
          </p:nvPr>
        </p:nvSpPr>
        <p:spPr/>
        <p:txBody>
          <a:bodyPr/>
          <a:lstStyle/>
          <a:p>
            <a:fld id="{06E5169C-85C5-BD44-8903-308D78518D62}" type="slidenum">
              <a:rPr lang="en-US" smtClean="0"/>
              <a:t>36</a:t>
            </a:fld>
            <a:endParaRPr lang="en-US"/>
          </a:p>
        </p:txBody>
      </p:sp>
    </p:spTree>
    <p:extLst>
      <p:ext uri="{BB962C8B-B14F-4D97-AF65-F5344CB8AC3E}">
        <p14:creationId xmlns:p14="http://schemas.microsoft.com/office/powerpoint/2010/main" val="3915659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Say: Address any questions posed in the pre-session here and ask if anyone has any questions about anything that has been covered so far. </a:t>
            </a:r>
          </a:p>
          <a:p>
            <a:pPr>
              <a:defRPr/>
            </a:pPr>
            <a:endParaRPr lang="en-US" dirty="0"/>
          </a:p>
          <a:p>
            <a:pPr marL="174982" indent="-174982">
              <a:buFont typeface="Arial" charset="0"/>
              <a:buChar char="•"/>
              <a:defRPr/>
            </a:pPr>
            <a:r>
              <a:rPr lang="en-US" dirty="0"/>
              <a:t>What kinds of data can we use to inform instruction?</a:t>
            </a:r>
          </a:p>
          <a:p>
            <a:pPr marL="174982" indent="-174982">
              <a:buFont typeface="Arial" charset="0"/>
              <a:buChar char="•"/>
              <a:defRPr/>
            </a:pPr>
            <a:r>
              <a:rPr lang="en-US" dirty="0"/>
              <a:t>How do we use this data to inform instruction?</a:t>
            </a:r>
          </a:p>
          <a:p>
            <a:pPr marL="174982" indent="-174982">
              <a:buFont typeface="Arial" charset="0"/>
              <a:buChar char="•"/>
              <a:defRPr/>
            </a:pPr>
            <a:r>
              <a:rPr lang="en-US" dirty="0"/>
              <a:t>What does high-quality evidence-based instruction look like?</a:t>
            </a:r>
          </a:p>
          <a:p>
            <a:pPr marL="174982" indent="-174982">
              <a:buFont typeface="Arial" charset="0"/>
              <a:buChar char="•"/>
              <a:defRPr/>
            </a:pPr>
            <a:r>
              <a:rPr lang="en-US" dirty="0"/>
              <a:t>Why is effective communication important for motivating and engaging learners? How do effective teachers do this?</a:t>
            </a:r>
          </a:p>
          <a:p>
            <a:pPr marL="174982" indent="-174982">
              <a:buFont typeface="Arial" charset="0"/>
              <a:buChar char="•"/>
              <a:defRPr/>
            </a:pPr>
            <a:r>
              <a:rPr lang="en-US" dirty="0"/>
              <a:t>What kind of knowledge and skills do teachers need?</a:t>
            </a:r>
          </a:p>
          <a:p>
            <a:pPr marL="174982" indent="-174982">
              <a:buFont typeface="Arial" charset="0"/>
              <a:buChar char="•"/>
              <a:defRPr/>
            </a:pPr>
            <a:r>
              <a:rPr lang="en-US" dirty="0"/>
              <a:t>What are some ways teachers can do this?</a:t>
            </a:r>
          </a:p>
          <a:p>
            <a:pPr>
              <a:defRPr/>
            </a:pPr>
            <a:endParaRPr lang="en-US" dirty="0"/>
          </a:p>
        </p:txBody>
      </p:sp>
      <p:sp>
        <p:nvSpPr>
          <p:cNvPr id="4" name="Header Placeholder 3"/>
          <p:cNvSpPr>
            <a:spLocks noGrp="1"/>
          </p:cNvSpPr>
          <p:nvPr>
            <p:ph type="hdr" sz="quarter"/>
          </p:nvPr>
        </p:nvSpPr>
        <p:spPr/>
        <p:txBody>
          <a:bodyPr/>
          <a:lstStyle/>
          <a:p>
            <a:pPr>
              <a:defRPr/>
            </a:pPr>
            <a:r>
              <a:rPr lang="en-US"/>
              <a:t>Communities of Practice: Effective Teaching, Session 1</a:t>
            </a:r>
            <a:endParaRPr lang="en-US" dirty="0"/>
          </a:p>
        </p:txBody>
      </p:sp>
      <p:sp>
        <p:nvSpPr>
          <p:cNvPr id="5" name="Date Placeholder 4"/>
          <p:cNvSpPr>
            <a:spLocks noGrp="1"/>
          </p:cNvSpPr>
          <p:nvPr>
            <p:ph type="dt" sz="quarter" idx="1"/>
          </p:nvPr>
        </p:nvSpPr>
        <p:spPr/>
        <p:txBody>
          <a:bodyPr/>
          <a:lstStyle/>
          <a:p>
            <a:pPr>
              <a:defRPr/>
            </a:pPr>
            <a:r>
              <a:rPr lang="en-US" dirty="0"/>
              <a:t>10/27/2014</a:t>
            </a:r>
          </a:p>
        </p:txBody>
      </p:sp>
      <p:sp>
        <p:nvSpPr>
          <p:cNvPr id="6" name="Footer Placeholder 5"/>
          <p:cNvSpPr>
            <a:spLocks noGrp="1"/>
          </p:cNvSpPr>
          <p:nvPr>
            <p:ph type="ftr" sz="quarter" idx="4"/>
          </p:nvPr>
        </p:nvSpPr>
        <p:spPr/>
        <p:txBody>
          <a:bodyPr/>
          <a:lstStyle/>
          <a:p>
            <a:pPr>
              <a:defRPr/>
            </a:pPr>
            <a:r>
              <a:rPr lang="en-US" dirty="0"/>
              <a:t>October 2014</a:t>
            </a:r>
          </a:p>
        </p:txBody>
      </p:sp>
      <p:sp>
        <p:nvSpPr>
          <p:cNvPr id="6759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F4DA59-AE74-4ADC-86D9-EAC079C1E3E4}" type="slidenum">
              <a:rPr lang="en-US" altLang="en-US" smtClean="0">
                <a:latin typeface="Calibri" panose="020F0502020204030204" pitchFamily="34" charset="0"/>
              </a:rPr>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2360435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en-US"/>
              <a:t>Communities of Practice: Effective Teaching, Session 1</a:t>
            </a:r>
            <a:endParaRPr lang="en-US" dirty="0"/>
          </a:p>
        </p:txBody>
      </p:sp>
      <p:sp>
        <p:nvSpPr>
          <p:cNvPr id="5" name="Date Placeholder 4"/>
          <p:cNvSpPr>
            <a:spLocks noGrp="1"/>
          </p:cNvSpPr>
          <p:nvPr>
            <p:ph type="dt" sz="quarter" idx="1"/>
          </p:nvPr>
        </p:nvSpPr>
        <p:spPr/>
        <p:txBody>
          <a:bodyPr/>
          <a:lstStyle/>
          <a:p>
            <a:pPr>
              <a:defRPr/>
            </a:pPr>
            <a:r>
              <a:rPr lang="en-US" dirty="0"/>
              <a:t>10/27/2014</a:t>
            </a:r>
          </a:p>
        </p:txBody>
      </p:sp>
      <p:sp>
        <p:nvSpPr>
          <p:cNvPr id="6" name="Footer Placeholder 5"/>
          <p:cNvSpPr>
            <a:spLocks noGrp="1"/>
          </p:cNvSpPr>
          <p:nvPr>
            <p:ph type="ftr" sz="quarter" idx="4"/>
          </p:nvPr>
        </p:nvSpPr>
        <p:spPr/>
        <p:txBody>
          <a:bodyPr/>
          <a:lstStyle/>
          <a:p>
            <a:pPr>
              <a:defRPr/>
            </a:pPr>
            <a:r>
              <a:rPr lang="en-US" dirty="0"/>
              <a:t>October 2014</a:t>
            </a:r>
          </a:p>
        </p:txBody>
      </p:sp>
      <p:sp>
        <p:nvSpPr>
          <p:cNvPr id="1639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9EE875-21BD-4B2A-AD5A-16F293D077D2}"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99965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FF0000"/>
                </a:solidFill>
              </a:rPr>
              <a:t>Tell participants to take a moment to reflect on the term “competencies.” Ask three or four participants to share a couple of words that come to mind when they think of this term. Write the terms on chart paper.</a:t>
            </a:r>
          </a:p>
          <a:p>
            <a:endParaRPr lang="en-US" altLang="en-US" dirty="0">
              <a:solidFill>
                <a:srgbClr val="FF0000"/>
              </a:solidFill>
            </a:endParaRPr>
          </a:p>
          <a:p>
            <a:r>
              <a:rPr lang="en-US" altLang="en-US" dirty="0">
                <a:solidFill>
                  <a:srgbClr val="FF0000"/>
                </a:solidFill>
              </a:rPr>
              <a:t>Then, click to reveal the definition on the slide. </a:t>
            </a:r>
          </a:p>
          <a:p>
            <a:endParaRPr lang="en-US" altLang="en-US" dirty="0">
              <a:solidFill>
                <a:srgbClr val="FF0000"/>
              </a:solidFill>
            </a:endParaRPr>
          </a:p>
          <a:p>
            <a:r>
              <a:rPr lang="en-US" altLang="en-US" dirty="0"/>
              <a:t>Say: </a:t>
            </a:r>
            <a:r>
              <a:rPr lang="en-US" altLang="en-US" i="1" dirty="0"/>
              <a:t>Dubois (duh-BWA) provides the following definition of competencies. </a:t>
            </a:r>
            <a:r>
              <a:rPr lang="en-US" altLang="en-US" dirty="0"/>
              <a:t>(Give participants time to read the slide.)</a:t>
            </a:r>
          </a:p>
          <a:p>
            <a:endParaRPr lang="en-US" altLang="en-US" dirty="0"/>
          </a:p>
          <a:p>
            <a:r>
              <a:rPr lang="en-US" altLang="en-US" dirty="0"/>
              <a:t>Note any commonalities between the definitions that participants gave and the definition from Dubois.</a:t>
            </a:r>
            <a:endParaRPr lang="en-US" altLang="en-US" i="1" dirty="0"/>
          </a:p>
        </p:txBody>
      </p:sp>
      <p:sp>
        <p:nvSpPr>
          <p:cNvPr id="4" name="Header Placeholder 3"/>
          <p:cNvSpPr>
            <a:spLocks noGrp="1"/>
          </p:cNvSpPr>
          <p:nvPr>
            <p:ph type="hdr" sz="quarter"/>
          </p:nvPr>
        </p:nvSpPr>
        <p:spPr/>
        <p:txBody>
          <a:bodyPr/>
          <a:lstStyle/>
          <a:p>
            <a:pPr>
              <a:defRPr/>
            </a:pPr>
            <a:r>
              <a:rPr lang="en-US" dirty="0"/>
              <a:t>Communities of Practice: Effective Teaching, Session 1</a:t>
            </a:r>
          </a:p>
        </p:txBody>
      </p:sp>
      <p:sp>
        <p:nvSpPr>
          <p:cNvPr id="5" name="Date Placeholder 4"/>
          <p:cNvSpPr>
            <a:spLocks noGrp="1"/>
          </p:cNvSpPr>
          <p:nvPr>
            <p:ph type="dt" sz="quarter" idx="1"/>
          </p:nvPr>
        </p:nvSpPr>
        <p:spPr/>
        <p:txBody>
          <a:bodyPr/>
          <a:lstStyle/>
          <a:p>
            <a:pPr>
              <a:defRPr/>
            </a:pPr>
            <a:r>
              <a:rPr lang="en-US" dirty="0"/>
              <a:t>10/27/2014</a:t>
            </a:r>
          </a:p>
        </p:txBody>
      </p:sp>
      <p:sp>
        <p:nvSpPr>
          <p:cNvPr id="6" name="Footer Placeholder 5"/>
          <p:cNvSpPr>
            <a:spLocks noGrp="1"/>
          </p:cNvSpPr>
          <p:nvPr>
            <p:ph type="ftr" sz="quarter" idx="4"/>
          </p:nvPr>
        </p:nvSpPr>
        <p:spPr/>
        <p:txBody>
          <a:bodyPr/>
          <a:lstStyle/>
          <a:p>
            <a:pPr>
              <a:defRPr/>
            </a:pPr>
            <a:r>
              <a:rPr lang="en-US" dirty="0"/>
              <a:t>October 2014</a:t>
            </a:r>
          </a:p>
        </p:txBody>
      </p:sp>
      <p:sp>
        <p:nvSpPr>
          <p:cNvPr id="2151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9C1EA7-CC2A-4426-B71C-DFB006A9CFAE}"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84737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FF0000"/>
                </a:solidFill>
              </a:rPr>
              <a:t>Tell participants to take a moment to reflect on the term “competencies.” Ask three or four participants to share a couple of words that come to mind when they think of this term. Write the terms on chart paper.</a:t>
            </a:r>
          </a:p>
          <a:p>
            <a:endParaRPr lang="en-US" altLang="en-US">
              <a:solidFill>
                <a:srgbClr val="FF0000"/>
              </a:solidFill>
            </a:endParaRPr>
          </a:p>
          <a:p>
            <a:r>
              <a:rPr lang="en-US" altLang="en-US">
                <a:solidFill>
                  <a:srgbClr val="FF0000"/>
                </a:solidFill>
              </a:rPr>
              <a:t>Then, click to reveal the definition on the slide. </a:t>
            </a:r>
          </a:p>
          <a:p>
            <a:endParaRPr lang="en-US" altLang="en-US">
              <a:solidFill>
                <a:srgbClr val="FF0000"/>
              </a:solidFill>
            </a:endParaRPr>
          </a:p>
          <a:p>
            <a:r>
              <a:rPr lang="en-US" altLang="en-US"/>
              <a:t>Say: </a:t>
            </a:r>
            <a:r>
              <a:rPr lang="en-US" altLang="en-US" i="1"/>
              <a:t>Dubois (duh-BWA) provides the following definition of competencies. </a:t>
            </a:r>
            <a:r>
              <a:rPr lang="en-US" altLang="en-US"/>
              <a:t>(Give participants time to read the slide.)</a:t>
            </a:r>
          </a:p>
          <a:p>
            <a:endParaRPr lang="en-US" altLang="en-US"/>
          </a:p>
          <a:p>
            <a:r>
              <a:rPr lang="en-US" altLang="en-US"/>
              <a:t>Note any commonalities between the definitions that participants gave and the definition from Dubois.</a:t>
            </a:r>
            <a:endParaRPr lang="en-US" altLang="en-US" i="1"/>
          </a:p>
        </p:txBody>
      </p:sp>
      <p:sp>
        <p:nvSpPr>
          <p:cNvPr id="4" name="Header Placeholder 3"/>
          <p:cNvSpPr>
            <a:spLocks noGrp="1"/>
          </p:cNvSpPr>
          <p:nvPr>
            <p:ph type="hdr" sz="quarter"/>
          </p:nvPr>
        </p:nvSpPr>
        <p:spPr/>
        <p:txBody>
          <a:bodyPr/>
          <a:lstStyle/>
          <a:p>
            <a:pPr>
              <a:defRPr/>
            </a:pPr>
            <a:r>
              <a:rPr lang="en-US" dirty="0"/>
              <a:t>Communities of Practice: Effective Teaching, Session 1</a:t>
            </a:r>
          </a:p>
        </p:txBody>
      </p:sp>
      <p:sp>
        <p:nvSpPr>
          <p:cNvPr id="5" name="Date Placeholder 4"/>
          <p:cNvSpPr>
            <a:spLocks noGrp="1"/>
          </p:cNvSpPr>
          <p:nvPr>
            <p:ph type="dt" sz="quarter" idx="1"/>
          </p:nvPr>
        </p:nvSpPr>
        <p:spPr/>
        <p:txBody>
          <a:bodyPr/>
          <a:lstStyle/>
          <a:p>
            <a:pPr>
              <a:defRPr/>
            </a:pPr>
            <a:r>
              <a:rPr lang="en-US" dirty="0"/>
              <a:t>10/27/2014</a:t>
            </a:r>
          </a:p>
        </p:txBody>
      </p:sp>
      <p:sp>
        <p:nvSpPr>
          <p:cNvPr id="6" name="Footer Placeholder 5"/>
          <p:cNvSpPr>
            <a:spLocks noGrp="1"/>
          </p:cNvSpPr>
          <p:nvPr>
            <p:ph type="ftr" sz="quarter" idx="4"/>
          </p:nvPr>
        </p:nvSpPr>
        <p:spPr/>
        <p:txBody>
          <a:bodyPr/>
          <a:lstStyle/>
          <a:p>
            <a:pPr>
              <a:defRPr/>
            </a:pPr>
            <a:r>
              <a:rPr lang="en-US" dirty="0"/>
              <a:t>October 2014</a:t>
            </a:r>
          </a:p>
        </p:txBody>
      </p:sp>
      <p:sp>
        <p:nvSpPr>
          <p:cNvPr id="2151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9C1EA7-CC2A-4426-B71C-DFB006A9CFAE}"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1826523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Say: </a:t>
            </a:r>
            <a:r>
              <a:rPr lang="en-US" altLang="en-US" i="1" dirty="0"/>
              <a:t>The Adult Education Teacher Competencies are designed to help structure and organize the way that you think about your own instructional practice and the various entry points for improvement. The tables inside the brief </a:t>
            </a:r>
            <a:r>
              <a:rPr lang="en-US" altLang="en-US" dirty="0"/>
              <a:t>[hold up brief and point to it, pages 3 and 4] </a:t>
            </a:r>
            <a:r>
              <a:rPr lang="en-US" altLang="en-US" i="1" dirty="0"/>
              <a:t>are meant as a tool to help you think about lesson planning, reflecting on your instruction, and identifying areas for improvement. </a:t>
            </a:r>
          </a:p>
          <a:p>
            <a:pPr eaLnBrk="1" hangingPunct="1">
              <a:spcBef>
                <a:spcPct val="0"/>
              </a:spcBef>
            </a:pPr>
            <a:endParaRPr lang="en-US" altLang="en-US" i="1" dirty="0"/>
          </a:p>
        </p:txBody>
      </p:sp>
      <p:sp>
        <p:nvSpPr>
          <p:cNvPr id="4" name="Header Placeholder 3"/>
          <p:cNvSpPr>
            <a:spLocks noGrp="1"/>
          </p:cNvSpPr>
          <p:nvPr>
            <p:ph type="hdr" sz="quarter"/>
          </p:nvPr>
        </p:nvSpPr>
        <p:spPr/>
        <p:txBody>
          <a:bodyPr/>
          <a:lstStyle/>
          <a:p>
            <a:pPr>
              <a:defRPr/>
            </a:pPr>
            <a:r>
              <a:rPr lang="en-US" dirty="0"/>
              <a:t>Communities of Practice: Effective Teaching for Adult Educators, Session 1</a:t>
            </a:r>
          </a:p>
        </p:txBody>
      </p:sp>
      <p:sp>
        <p:nvSpPr>
          <p:cNvPr id="5" name="Date Placeholder 4"/>
          <p:cNvSpPr>
            <a:spLocks noGrp="1"/>
          </p:cNvSpPr>
          <p:nvPr>
            <p:ph type="dt" sz="quarter" idx="1"/>
          </p:nvPr>
        </p:nvSpPr>
        <p:spPr/>
        <p:txBody>
          <a:bodyPr/>
          <a:lstStyle/>
          <a:p>
            <a:pPr>
              <a:defRPr/>
            </a:pPr>
            <a:r>
              <a:rPr lang="en-US" dirty="0"/>
              <a:t>3/1/2016</a:t>
            </a:r>
          </a:p>
        </p:txBody>
      </p:sp>
      <p:sp>
        <p:nvSpPr>
          <p:cNvPr id="6" name="Footer Placeholder 5"/>
          <p:cNvSpPr>
            <a:spLocks noGrp="1"/>
          </p:cNvSpPr>
          <p:nvPr>
            <p:ph type="ftr" sz="quarter" idx="4"/>
          </p:nvPr>
        </p:nvSpPr>
        <p:spPr/>
        <p:txBody>
          <a:bodyPr/>
          <a:lstStyle/>
          <a:p>
            <a:pPr>
              <a:defRPr/>
            </a:pPr>
            <a:r>
              <a:rPr lang="en-US" dirty="0"/>
              <a:t>October 2014</a:t>
            </a:r>
          </a:p>
        </p:txBody>
      </p:sp>
      <p:sp>
        <p:nvSpPr>
          <p:cNvPr id="2355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BFF2FE-AD7B-4B72-80E1-FED07EC1827C}"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304260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in the main chat or in a new box</a:t>
            </a:r>
          </a:p>
        </p:txBody>
      </p:sp>
      <p:sp>
        <p:nvSpPr>
          <p:cNvPr id="4" name="Slide Number Placeholder 3"/>
          <p:cNvSpPr>
            <a:spLocks noGrp="1"/>
          </p:cNvSpPr>
          <p:nvPr>
            <p:ph type="sldNum" sz="quarter" idx="10"/>
          </p:nvPr>
        </p:nvSpPr>
        <p:spPr/>
        <p:txBody>
          <a:bodyPr/>
          <a:lstStyle/>
          <a:p>
            <a:fld id="{7FBFDFA0-B74F-4C5D-921A-671FE7E50486}" type="slidenum">
              <a:rPr lang="en-US" smtClean="0"/>
              <a:t>13</a:t>
            </a:fld>
            <a:endParaRPr lang="en-US"/>
          </a:p>
        </p:txBody>
      </p:sp>
    </p:spTree>
    <p:extLst>
      <p:ext uri="{BB962C8B-B14F-4D97-AF65-F5344CB8AC3E}">
        <p14:creationId xmlns:p14="http://schemas.microsoft.com/office/powerpoint/2010/main" val="263893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Say:</a:t>
            </a:r>
            <a:r>
              <a:rPr lang="en-US" altLang="en-US" i="1" dirty="0"/>
              <a:t> There have been several changes in adult education over the past few years that have made this new framework necessary. With the release of the College and Career Readiness Standards for Adult Education, rigorous instruction has become a major focus of adult education. The purpose of providing rigorous instruction is to help students gain the skills they need for their futures. We are aiming to ensure that students are academically prepared and have the skills they need to do well in postsecondary education. We are also aiming to ensure that they have the skills to be successful in the workplace AND to facilitate their transition from adult education to the workplace through career pathways. This can be done by creating bridge classes, where students learn the skills they need for a specific career, or by simply helping students to connect with perspective employers.</a:t>
            </a:r>
          </a:p>
          <a:p>
            <a:endParaRPr lang="en-US" altLang="en-US" i="1" dirty="0"/>
          </a:p>
          <a:p>
            <a:r>
              <a:rPr lang="en-US" altLang="en-US" i="1" dirty="0"/>
              <a:t>Another important change is the ongoing evolution of technology. We need to help our students keep up with it so they are not left behind.</a:t>
            </a:r>
            <a:endParaRPr lang="en-US" altLang="en-US" dirty="0"/>
          </a:p>
        </p:txBody>
      </p:sp>
      <p:sp>
        <p:nvSpPr>
          <p:cNvPr id="4" name="Header Placeholder 3"/>
          <p:cNvSpPr>
            <a:spLocks noGrp="1"/>
          </p:cNvSpPr>
          <p:nvPr>
            <p:ph type="hdr" sz="quarter"/>
          </p:nvPr>
        </p:nvSpPr>
        <p:spPr/>
        <p:txBody>
          <a:bodyPr/>
          <a:lstStyle/>
          <a:p>
            <a:pPr>
              <a:defRPr/>
            </a:pPr>
            <a:r>
              <a:rPr lang="en-US" dirty="0"/>
              <a:t>Communities of Practice: Effective Teaching, Session 1</a:t>
            </a:r>
          </a:p>
        </p:txBody>
      </p:sp>
      <p:sp>
        <p:nvSpPr>
          <p:cNvPr id="5" name="Date Placeholder 4"/>
          <p:cNvSpPr>
            <a:spLocks noGrp="1"/>
          </p:cNvSpPr>
          <p:nvPr>
            <p:ph type="dt" sz="quarter" idx="1"/>
          </p:nvPr>
        </p:nvSpPr>
        <p:spPr/>
        <p:txBody>
          <a:bodyPr/>
          <a:lstStyle/>
          <a:p>
            <a:pPr>
              <a:defRPr/>
            </a:pPr>
            <a:r>
              <a:rPr lang="en-US" dirty="0"/>
              <a:t>10/27/2014</a:t>
            </a:r>
          </a:p>
        </p:txBody>
      </p:sp>
      <p:sp>
        <p:nvSpPr>
          <p:cNvPr id="6" name="Footer Placeholder 5"/>
          <p:cNvSpPr>
            <a:spLocks noGrp="1"/>
          </p:cNvSpPr>
          <p:nvPr>
            <p:ph type="ftr" sz="quarter" idx="4"/>
          </p:nvPr>
        </p:nvSpPr>
        <p:spPr/>
        <p:txBody>
          <a:bodyPr/>
          <a:lstStyle/>
          <a:p>
            <a:pPr>
              <a:defRPr/>
            </a:pPr>
            <a:r>
              <a:rPr lang="en-US" dirty="0"/>
              <a:t>October 2014</a:t>
            </a:r>
          </a:p>
        </p:txBody>
      </p:sp>
      <p:sp>
        <p:nvSpPr>
          <p:cNvPr id="256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552C7D-B074-4D1E-B8AC-60FF9AF8DD65}"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3019677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lgn="ctr">
              <a:defRPr>
                <a:solidFill>
                  <a:schemeClr val="tx1"/>
                </a:solidFill>
              </a:defRPr>
            </a:lvl1pPr>
          </a:lstStyle>
          <a:p>
            <a:fld id="{48F63A3B-78C7-47BE-AE5E-E10140E04643}" type="slidenum">
              <a:rPr lang="en-US" smtClean="0"/>
              <a:pPr/>
              <a:t>‹#›</a:t>
            </a:fld>
            <a:endParaRPr lang="en-US" dirty="0"/>
          </a:p>
        </p:txBody>
      </p:sp>
      <p:pic>
        <p:nvPicPr>
          <p:cNvPr id="8" name="Picture 14"/>
          <p:cNvPicPr>
            <a:picLocks noChangeAspect="1"/>
          </p:cNvPicPr>
          <p:nvPr userDrawn="1"/>
        </p:nvPicPr>
        <p:blipFill>
          <a:blip r:embed="rId2">
            <a:extLst>
              <a:ext uri="{28A0092B-C50C-407E-A947-70E740481C1C}">
                <a14:useLocalDpi xmlns:a14="http://schemas.microsoft.com/office/drawing/2010/main" val="0"/>
              </a:ext>
            </a:extLst>
          </a:blip>
          <a:srcRect l="15700" t="6818" r="13741" b="4546"/>
          <a:stretch>
            <a:fillRect/>
          </a:stretch>
        </p:blipFill>
        <p:spPr bwMode="auto">
          <a:xfrm>
            <a:off x="0" y="5930900"/>
            <a:ext cx="15732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95769" y="6068219"/>
            <a:ext cx="15160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algn="ctr"/>
            <a:fld id="{48F63A3B-78C7-47BE-AE5E-E10140E04643}" type="slidenum">
              <a:rPr lang="en-US" smtClean="0"/>
              <a:pPr algn="ctr"/>
              <a:t>‹#›</a:t>
            </a:fld>
            <a:endParaRPr lang="en-US" dirty="0"/>
          </a:p>
        </p:txBody>
      </p:sp>
      <p:pic>
        <p:nvPicPr>
          <p:cNvPr id="7" name="Picture 14"/>
          <p:cNvPicPr>
            <a:picLocks noChangeAspect="1"/>
          </p:cNvPicPr>
          <p:nvPr userDrawn="1"/>
        </p:nvPicPr>
        <p:blipFill>
          <a:blip r:embed="rId2">
            <a:extLst>
              <a:ext uri="{28A0092B-C50C-407E-A947-70E740481C1C}">
                <a14:useLocalDpi xmlns:a14="http://schemas.microsoft.com/office/drawing/2010/main" val="0"/>
              </a:ext>
            </a:extLst>
          </a:blip>
          <a:srcRect l="15700" t="6818" r="13741" b="4546"/>
          <a:stretch>
            <a:fillRect/>
          </a:stretch>
        </p:blipFill>
        <p:spPr bwMode="auto">
          <a:xfrm>
            <a:off x="0" y="5930900"/>
            <a:ext cx="15732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algn="ctr"/>
            <a:fld id="{48F63A3B-78C7-47BE-AE5E-E10140E04643}" type="slidenum">
              <a:rPr lang="en-US" smtClean="0"/>
              <a:pPr algn="ctr"/>
              <a:t>‹#›</a:t>
            </a:fld>
            <a:endParaRPr lang="en-US" dirty="0"/>
          </a:p>
        </p:txBody>
      </p:sp>
      <p:pic>
        <p:nvPicPr>
          <p:cNvPr id="7" name="Picture 14"/>
          <p:cNvPicPr>
            <a:picLocks noChangeAspect="1"/>
          </p:cNvPicPr>
          <p:nvPr userDrawn="1"/>
        </p:nvPicPr>
        <p:blipFill>
          <a:blip r:embed="rId2">
            <a:extLst>
              <a:ext uri="{28A0092B-C50C-407E-A947-70E740481C1C}">
                <a14:useLocalDpi xmlns:a14="http://schemas.microsoft.com/office/drawing/2010/main" val="0"/>
              </a:ext>
            </a:extLst>
          </a:blip>
          <a:srcRect l="15700" t="6818" r="13741" b="4546"/>
          <a:stretch>
            <a:fillRect/>
          </a:stretch>
        </p:blipFill>
        <p:spPr bwMode="auto">
          <a:xfrm>
            <a:off x="0" y="5930900"/>
            <a:ext cx="15732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algn="ctr"/>
            <a:fld id="{48F63A3B-78C7-47BE-AE5E-E10140E04643}" type="slidenum">
              <a:rPr lang="en-US" smtClean="0"/>
              <a:pPr algn="ctr"/>
              <a:t>‹#›</a:t>
            </a:fld>
            <a:endParaRPr lang="en-US" dirty="0"/>
          </a:p>
        </p:txBody>
      </p:sp>
      <p:pic>
        <p:nvPicPr>
          <p:cNvPr id="8" name="Picture 14"/>
          <p:cNvPicPr>
            <a:picLocks noChangeAspect="1"/>
          </p:cNvPicPr>
          <p:nvPr userDrawn="1"/>
        </p:nvPicPr>
        <p:blipFill>
          <a:blip r:embed="rId2">
            <a:extLst>
              <a:ext uri="{28A0092B-C50C-407E-A947-70E740481C1C}">
                <a14:useLocalDpi xmlns:a14="http://schemas.microsoft.com/office/drawing/2010/main" val="0"/>
              </a:ext>
            </a:extLst>
          </a:blip>
          <a:srcRect l="15700" t="6818" r="13741" b="4546"/>
          <a:stretch>
            <a:fillRect/>
          </a:stretch>
        </p:blipFill>
        <p:spPr bwMode="auto">
          <a:xfrm>
            <a:off x="0" y="5930900"/>
            <a:ext cx="15732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p:cNvSpPr/>
          <p:nvPr userDrawn="1"/>
        </p:nvSpPr>
        <p:spPr>
          <a:xfrm>
            <a:off x="0" y="0"/>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lgn="ctr"/>
            <a:fld id="{48F63A3B-78C7-47BE-AE5E-E10140E04643}" type="slidenum">
              <a:rPr lang="en-US" smtClean="0"/>
              <a:pPr algn="ctr"/>
              <a:t>‹#›</a:t>
            </a:fld>
            <a:endParaRPr lang="en-US" dirty="0"/>
          </a:p>
        </p:txBody>
      </p:sp>
      <p:pic>
        <p:nvPicPr>
          <p:cNvPr id="7" name="Picture 14"/>
          <p:cNvPicPr>
            <a:picLocks noChangeAspect="1"/>
          </p:cNvPicPr>
          <p:nvPr userDrawn="1"/>
        </p:nvPicPr>
        <p:blipFill>
          <a:blip r:embed="rId2">
            <a:extLst>
              <a:ext uri="{28A0092B-C50C-407E-A947-70E740481C1C}">
                <a14:useLocalDpi xmlns:a14="http://schemas.microsoft.com/office/drawing/2010/main" val="0"/>
              </a:ext>
            </a:extLst>
          </a:blip>
          <a:srcRect l="15700" t="6818" r="13741" b="4546"/>
          <a:stretch>
            <a:fillRect/>
          </a:stretch>
        </p:blipFill>
        <p:spPr bwMode="auto">
          <a:xfrm>
            <a:off x="0" y="5930900"/>
            <a:ext cx="15732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pPr algn="ctr"/>
            <a:fld id="{48F63A3B-78C7-47BE-AE5E-E10140E04643}" type="slidenum">
              <a:rPr lang="en-US" smtClean="0"/>
              <a:pPr algn="ctr"/>
              <a:t>‹#›</a:t>
            </a:fld>
            <a:endParaRPr lang="en-US" dirty="0"/>
          </a:p>
        </p:txBody>
      </p:sp>
      <p:pic>
        <p:nvPicPr>
          <p:cNvPr id="8" name="Picture 14"/>
          <p:cNvPicPr>
            <a:picLocks noChangeAspect="1"/>
          </p:cNvPicPr>
          <p:nvPr userDrawn="1"/>
        </p:nvPicPr>
        <p:blipFill>
          <a:blip r:embed="rId2">
            <a:extLst>
              <a:ext uri="{28A0092B-C50C-407E-A947-70E740481C1C}">
                <a14:useLocalDpi xmlns:a14="http://schemas.microsoft.com/office/drawing/2010/main" val="0"/>
              </a:ext>
            </a:extLst>
          </a:blip>
          <a:srcRect l="15700" t="6818" r="13741" b="4546"/>
          <a:stretch>
            <a:fillRect/>
          </a:stretch>
        </p:blipFill>
        <p:spPr bwMode="auto">
          <a:xfrm>
            <a:off x="0" y="5930900"/>
            <a:ext cx="15732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pPr algn="ctr"/>
            <a:fld id="{48F63A3B-78C7-47BE-AE5E-E10140E04643}" type="slidenum">
              <a:rPr lang="en-US" smtClean="0"/>
              <a:pPr algn="ctr"/>
              <a:t>‹#›</a:t>
            </a:fld>
            <a:endParaRPr lang="en-US" dirty="0"/>
          </a:p>
        </p:txBody>
      </p:sp>
      <p:pic>
        <p:nvPicPr>
          <p:cNvPr id="10" name="Picture 14"/>
          <p:cNvPicPr>
            <a:picLocks noChangeAspect="1"/>
          </p:cNvPicPr>
          <p:nvPr userDrawn="1"/>
        </p:nvPicPr>
        <p:blipFill>
          <a:blip r:embed="rId2">
            <a:extLst>
              <a:ext uri="{28A0092B-C50C-407E-A947-70E740481C1C}">
                <a14:useLocalDpi xmlns:a14="http://schemas.microsoft.com/office/drawing/2010/main" val="0"/>
              </a:ext>
            </a:extLst>
          </a:blip>
          <a:srcRect l="15700" t="6818" r="13741" b="4546"/>
          <a:stretch>
            <a:fillRect/>
          </a:stretch>
        </p:blipFill>
        <p:spPr bwMode="auto">
          <a:xfrm>
            <a:off x="0" y="5930900"/>
            <a:ext cx="15732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pPr algn="ctr"/>
            <a:fld id="{48F63A3B-78C7-47BE-AE5E-E10140E04643}" type="slidenum">
              <a:rPr lang="en-US" smtClean="0"/>
              <a:pPr algn="ctr"/>
              <a:t>‹#›</a:t>
            </a:fld>
            <a:endParaRPr lang="en-US" dirty="0"/>
          </a:p>
        </p:txBody>
      </p:sp>
      <p:pic>
        <p:nvPicPr>
          <p:cNvPr id="6" name="Picture 14"/>
          <p:cNvPicPr>
            <a:picLocks noChangeAspect="1"/>
          </p:cNvPicPr>
          <p:nvPr userDrawn="1"/>
        </p:nvPicPr>
        <p:blipFill>
          <a:blip r:embed="rId2">
            <a:extLst>
              <a:ext uri="{28A0092B-C50C-407E-A947-70E740481C1C}">
                <a14:useLocalDpi xmlns:a14="http://schemas.microsoft.com/office/drawing/2010/main" val="0"/>
              </a:ext>
            </a:extLst>
          </a:blip>
          <a:srcRect l="15700" t="6818" r="13741" b="4546"/>
          <a:stretch>
            <a:fillRect/>
          </a:stretch>
        </p:blipFill>
        <p:spPr bwMode="auto">
          <a:xfrm>
            <a:off x="0" y="5930900"/>
            <a:ext cx="15732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48F63A3B-78C7-47BE-AE5E-E10140E04643}" type="slidenum">
              <a:rPr lang="en-US" smtClean="0"/>
              <a:pPr algn="ctr"/>
              <a:t>‹#›</a:t>
            </a:fld>
            <a:endParaRPr lang="en-US" dirty="0"/>
          </a:p>
        </p:txBody>
      </p:sp>
      <p:pic>
        <p:nvPicPr>
          <p:cNvPr id="5" name="Picture 14"/>
          <p:cNvPicPr>
            <a:picLocks noChangeAspect="1"/>
          </p:cNvPicPr>
          <p:nvPr userDrawn="1"/>
        </p:nvPicPr>
        <p:blipFill>
          <a:blip r:embed="rId2">
            <a:extLst>
              <a:ext uri="{28A0092B-C50C-407E-A947-70E740481C1C}">
                <a14:useLocalDpi xmlns:a14="http://schemas.microsoft.com/office/drawing/2010/main" val="0"/>
              </a:ext>
            </a:extLst>
          </a:blip>
          <a:srcRect l="15700" t="6818" r="13741" b="4546"/>
          <a:stretch>
            <a:fillRect/>
          </a:stretch>
        </p:blipFill>
        <p:spPr bwMode="auto">
          <a:xfrm>
            <a:off x="0" y="5930900"/>
            <a:ext cx="15732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lgn="ctr"/>
            <a:fld id="{48F63A3B-78C7-47BE-AE5E-E10140E04643}" type="slidenum">
              <a:rPr lang="en-US" smtClean="0"/>
              <a:pPr algn="ctr"/>
              <a:t>‹#›</a:t>
            </a:fld>
            <a:endParaRPr lang="en-US" dirty="0"/>
          </a:p>
        </p:txBody>
      </p:sp>
      <p:pic>
        <p:nvPicPr>
          <p:cNvPr id="8" name="Picture 14"/>
          <p:cNvPicPr>
            <a:picLocks noChangeAspect="1"/>
          </p:cNvPicPr>
          <p:nvPr userDrawn="1"/>
        </p:nvPicPr>
        <p:blipFill>
          <a:blip r:embed="rId2">
            <a:extLst>
              <a:ext uri="{28A0092B-C50C-407E-A947-70E740481C1C}">
                <a14:useLocalDpi xmlns:a14="http://schemas.microsoft.com/office/drawing/2010/main" val="0"/>
              </a:ext>
            </a:extLst>
          </a:blip>
          <a:srcRect l="15700" t="6818" r="13741" b="4546"/>
          <a:stretch>
            <a:fillRect/>
          </a:stretch>
        </p:blipFill>
        <p:spPr bwMode="auto">
          <a:xfrm>
            <a:off x="0" y="5930900"/>
            <a:ext cx="15732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lgn="ctr"/>
            <a:fld id="{48F63A3B-78C7-47BE-AE5E-E10140E04643}" type="slidenum">
              <a:rPr lang="en-US" smtClean="0"/>
              <a:pPr algn="ctr"/>
              <a:t>‹#›</a:t>
            </a:fld>
            <a:endParaRPr lang="en-US" dirty="0"/>
          </a:p>
        </p:txBody>
      </p:sp>
      <p:pic>
        <p:nvPicPr>
          <p:cNvPr id="8" name="Picture 14"/>
          <p:cNvPicPr>
            <a:picLocks noChangeAspect="1"/>
          </p:cNvPicPr>
          <p:nvPr userDrawn="1"/>
        </p:nvPicPr>
        <p:blipFill>
          <a:blip r:embed="rId2">
            <a:extLst>
              <a:ext uri="{28A0092B-C50C-407E-A947-70E740481C1C}">
                <a14:useLocalDpi xmlns:a14="http://schemas.microsoft.com/office/drawing/2010/main" val="0"/>
              </a:ext>
            </a:extLst>
          </a:blip>
          <a:srcRect l="15700" t="6818" r="13741" b="4546"/>
          <a:stretch>
            <a:fillRect/>
          </a:stretch>
        </p:blipFill>
        <p:spPr bwMode="auto">
          <a:xfrm>
            <a:off x="0" y="5930900"/>
            <a:ext cx="15732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54194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48F63A3B-78C7-47BE-AE5E-E10140E04643}" type="slidenum">
              <a:rPr lang="en-US" smtClean="0"/>
              <a:pPr algn="ctr"/>
              <a:t>‹#›</a:t>
            </a:fld>
            <a:endParaRPr lang="en-US" dirty="0"/>
          </a:p>
        </p:txBody>
      </p:sp>
      <p:pic>
        <p:nvPicPr>
          <p:cNvPr id="7" name="Picture 14"/>
          <p:cNvPicPr>
            <a:picLocks noChangeAspect="1"/>
          </p:cNvPicPr>
          <p:nvPr userDrawn="1"/>
        </p:nvPicPr>
        <p:blipFill>
          <a:blip r:embed="rId13">
            <a:extLst>
              <a:ext uri="{28A0092B-C50C-407E-A947-70E740481C1C}">
                <a14:useLocalDpi xmlns:a14="http://schemas.microsoft.com/office/drawing/2010/main" val="0"/>
              </a:ext>
            </a:extLst>
          </a:blip>
          <a:srcRect l="15700" t="6818" r="13741" b="4546"/>
          <a:stretch>
            <a:fillRect/>
          </a:stretch>
        </p:blipFill>
        <p:spPr bwMode="auto">
          <a:xfrm>
            <a:off x="0" y="5930900"/>
            <a:ext cx="15732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95769" y="6068219"/>
            <a:ext cx="15160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6793015"/>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p:cNvSpPr/>
          <p:nvPr userDrawn="1"/>
        </p:nvSpPr>
        <p:spPr>
          <a:xfrm>
            <a:off x="0" y="0"/>
            <a:ext cx="12192000" cy="1342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thacher@air.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lincs.ed.gov/publications/te/self-assessment.html" TargetMode="External"/><Relationship Id="rId7" Type="http://schemas.openxmlformats.org/officeDocument/2006/relationships/image" Target="../media/image9.jpeg"/><Relationship Id="rId2" Type="http://schemas.openxmlformats.org/officeDocument/2006/relationships/hyperlink" Target="https://lincs.ed.gov/publications/te/competencies.pdf" TargetMode="External"/><Relationship Id="rId1" Type="http://schemas.openxmlformats.org/officeDocument/2006/relationships/slideLayout" Target="../slideLayouts/slideLayout2.xml"/><Relationship Id="rId6" Type="http://schemas.openxmlformats.org/officeDocument/2006/relationships/hyperlink" Target="https://lincs.ed.gov/programs/teachereffectiveness/online-courses" TargetMode="External"/><Relationship Id="rId5" Type="http://schemas.openxmlformats.org/officeDocument/2006/relationships/hyperlink" Target="https://lincs.ed.gov/programs/teachereffectiveness/competencies" TargetMode="External"/><Relationship Id="rId4" Type="http://schemas.openxmlformats.org/officeDocument/2006/relationships/hyperlink" Target="https://lincs.ed.gov/programs/teachereffectivenes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492369" y="1905000"/>
            <a:ext cx="10668000" cy="1447800"/>
          </a:xfrm>
        </p:spPr>
        <p:txBody>
          <a:bodyPr>
            <a:noAutofit/>
          </a:bodyPr>
          <a:lstStyle/>
          <a:p>
            <a:r>
              <a:rPr lang="en-US" altLang="en-US" sz="6600" dirty="0"/>
              <a:t>What Does Effective Teaching of Adults Look Like?</a:t>
            </a:r>
          </a:p>
        </p:txBody>
      </p:sp>
      <p:sp>
        <p:nvSpPr>
          <p:cNvPr id="9219" name="Text Placeholder 2"/>
          <p:cNvSpPr>
            <a:spLocks noGrp="1"/>
          </p:cNvSpPr>
          <p:nvPr>
            <p:ph type="body" idx="1"/>
          </p:nvPr>
        </p:nvSpPr>
        <p:spPr>
          <a:xfrm>
            <a:off x="3456830" y="3997759"/>
            <a:ext cx="5332413" cy="1905000"/>
          </a:xfrm>
        </p:spPr>
        <p:txBody>
          <a:bodyPr>
            <a:normAutofit/>
          </a:bodyPr>
          <a:lstStyle/>
          <a:p>
            <a:pPr>
              <a:spcBef>
                <a:spcPct val="0"/>
              </a:spcBef>
              <a:defRPr/>
            </a:pPr>
            <a:r>
              <a:rPr lang="en-US" altLang="en-US" dirty="0"/>
              <a:t>Marian Thacher</a:t>
            </a:r>
          </a:p>
          <a:p>
            <a:pPr>
              <a:spcBef>
                <a:spcPct val="0"/>
              </a:spcBef>
              <a:defRPr/>
            </a:pPr>
            <a:r>
              <a:rPr lang="en-US" altLang="en-US" dirty="0"/>
              <a:t>American Institutes for Research</a:t>
            </a:r>
          </a:p>
          <a:p>
            <a:pPr>
              <a:spcBef>
                <a:spcPct val="0"/>
              </a:spcBef>
              <a:defRPr/>
            </a:pPr>
            <a:r>
              <a:rPr lang="en-US" altLang="en-US" dirty="0">
                <a:hlinkClick r:id="rId3"/>
              </a:rPr>
              <a:t>mthacher@air.org</a:t>
            </a:r>
            <a:r>
              <a:rPr lang="en-US" altLang="en-US" dirty="0"/>
              <a:t> </a:t>
            </a:r>
          </a:p>
        </p:txBody>
      </p:sp>
    </p:spTree>
    <p:extLst>
      <p:ext uri="{BB962C8B-B14F-4D97-AF65-F5344CB8AC3E}">
        <p14:creationId xmlns:p14="http://schemas.microsoft.com/office/powerpoint/2010/main" val="391059770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US" altLang="en-US"/>
              <a:t>Competencies</a:t>
            </a:r>
            <a:r>
              <a:rPr lang="en-US" altLang="en-US">
                <a:solidFill>
                  <a:srgbClr val="0000FF"/>
                </a:solidFill>
              </a:rPr>
              <a:t> </a:t>
            </a:r>
            <a:r>
              <a:rPr lang="en-US" altLang="en-US"/>
              <a:t>Defined</a:t>
            </a:r>
          </a:p>
        </p:txBody>
      </p:sp>
      <p:sp>
        <p:nvSpPr>
          <p:cNvPr id="5" name="Oval Callout 4"/>
          <p:cNvSpPr/>
          <p:nvPr/>
        </p:nvSpPr>
        <p:spPr>
          <a:xfrm>
            <a:off x="2895600" y="1371600"/>
            <a:ext cx="7010400" cy="4191000"/>
          </a:xfrm>
          <a:prstGeom prst="wedgeEllipseCallout">
            <a:avLst/>
          </a:prstGeom>
          <a:solidFill>
            <a:srgbClr val="005596"/>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What do you think of when you hear the word “COMPETENCIES”?</a:t>
            </a:r>
          </a:p>
        </p:txBody>
      </p:sp>
      <p:sp>
        <p:nvSpPr>
          <p:cNvPr id="3" name="Slide Number Placeholder 2">
            <a:extLst>
              <a:ext uri="{FF2B5EF4-FFF2-40B4-BE49-F238E27FC236}">
                <a16:creationId xmlns:a16="http://schemas.microsoft.com/office/drawing/2014/main" id="{95147CDC-4D0D-4AC8-97AF-984A92D7E073}"/>
              </a:ext>
            </a:extLst>
          </p:cNvPr>
          <p:cNvSpPr>
            <a:spLocks noGrp="1"/>
          </p:cNvSpPr>
          <p:nvPr>
            <p:ph type="sldNum" sz="quarter" idx="12"/>
          </p:nvPr>
        </p:nvSpPr>
        <p:spPr/>
        <p:txBody>
          <a:bodyPr/>
          <a:lstStyle/>
          <a:p>
            <a:pPr algn="ctr"/>
            <a:fld id="{48F63A3B-78C7-47BE-AE5E-E10140E04643}" type="slidenum">
              <a:rPr lang="en-US" smtClean="0"/>
              <a:pPr algn="ctr"/>
              <a:t>10</a:t>
            </a:fld>
            <a:endParaRPr lang="en-US" dirty="0"/>
          </a:p>
        </p:txBody>
      </p:sp>
    </p:spTree>
    <p:extLst>
      <p:ext uri="{BB962C8B-B14F-4D97-AF65-F5344CB8AC3E}">
        <p14:creationId xmlns:p14="http://schemas.microsoft.com/office/powerpoint/2010/main" val="342518720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505200" y="5478463"/>
            <a:ext cx="5181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600">
                <a:latin typeface="Arial" panose="020B0604020202020204" pitchFamily="34" charset="0"/>
              </a:rPr>
              <a:t>Dubois, D. (Ed.) (1998). The competency casebook. Amherst, MA: HRD, &amp; Silver Spring MD: International Society for Performance Improvement. </a:t>
            </a:r>
          </a:p>
        </p:txBody>
      </p:sp>
      <p:sp>
        <p:nvSpPr>
          <p:cNvPr id="20483" name="Title 1"/>
          <p:cNvSpPr>
            <a:spLocks noGrp="1"/>
          </p:cNvSpPr>
          <p:nvPr>
            <p:ph type="title"/>
          </p:nvPr>
        </p:nvSpPr>
        <p:spPr/>
        <p:txBody>
          <a:bodyPr/>
          <a:lstStyle/>
          <a:p>
            <a:r>
              <a:rPr lang="en-US" altLang="en-US" dirty="0"/>
              <a:t>Competencies</a:t>
            </a:r>
            <a:r>
              <a:rPr lang="en-US" altLang="en-US" dirty="0">
                <a:solidFill>
                  <a:srgbClr val="0000FF"/>
                </a:solidFill>
              </a:rPr>
              <a:t> </a:t>
            </a:r>
            <a:r>
              <a:rPr lang="en-US" altLang="en-US" dirty="0"/>
              <a:t>Defined</a:t>
            </a:r>
          </a:p>
        </p:txBody>
      </p:sp>
      <p:sp>
        <p:nvSpPr>
          <p:cNvPr id="3" name="Content Placeholder 2"/>
          <p:cNvSpPr>
            <a:spLocks noGrp="1"/>
          </p:cNvSpPr>
          <p:nvPr>
            <p:ph idx="1"/>
          </p:nvPr>
        </p:nvSpPr>
        <p:spPr>
          <a:xfrm>
            <a:off x="1746738" y="2048363"/>
            <a:ext cx="8417170" cy="2746375"/>
          </a:xfrm>
        </p:spPr>
        <p:txBody>
          <a:bodyPr/>
          <a:lstStyle/>
          <a:p>
            <a:pPr>
              <a:buFont typeface="Wingdings" panose="05000000000000000000" pitchFamily="2" charset="2"/>
              <a:buNone/>
            </a:pPr>
            <a:r>
              <a:rPr lang="en-US" altLang="en-US" dirty="0"/>
              <a:t>	</a:t>
            </a:r>
            <a:r>
              <a:rPr lang="en-US" altLang="en-US" i="1" dirty="0"/>
              <a:t>Those characteristics—knowledge, skills, mindsets, thought patterns, and the like—that when used whether singularly or in various combinations, result in successful performance.</a:t>
            </a:r>
          </a:p>
          <a:p>
            <a:pPr>
              <a:buFont typeface="Wingdings" panose="05000000000000000000" pitchFamily="2" charset="2"/>
              <a:buNone/>
            </a:pPr>
            <a:r>
              <a:rPr lang="en-US" altLang="en-US" dirty="0"/>
              <a:t>					Dubois (1998) </a:t>
            </a:r>
          </a:p>
        </p:txBody>
      </p:sp>
      <p:sp>
        <p:nvSpPr>
          <p:cNvPr id="5" name="Slide Number Placeholder 4">
            <a:extLst>
              <a:ext uri="{FF2B5EF4-FFF2-40B4-BE49-F238E27FC236}">
                <a16:creationId xmlns:a16="http://schemas.microsoft.com/office/drawing/2014/main" id="{9C2F7D4A-233F-4AFC-9AE9-0C463148564E}"/>
              </a:ext>
            </a:extLst>
          </p:cNvPr>
          <p:cNvSpPr>
            <a:spLocks noGrp="1"/>
          </p:cNvSpPr>
          <p:nvPr>
            <p:ph type="sldNum" sz="quarter" idx="12"/>
          </p:nvPr>
        </p:nvSpPr>
        <p:spPr/>
        <p:txBody>
          <a:bodyPr/>
          <a:lstStyle/>
          <a:p>
            <a:pPr algn="ctr"/>
            <a:fld id="{48F63A3B-78C7-47BE-AE5E-E10140E04643}" type="slidenum">
              <a:rPr lang="en-US" smtClean="0"/>
              <a:pPr algn="ctr"/>
              <a:t>11</a:t>
            </a:fld>
            <a:endParaRPr lang="en-US" dirty="0"/>
          </a:p>
        </p:txBody>
      </p:sp>
    </p:spTree>
    <p:extLst>
      <p:ext uri="{BB962C8B-B14F-4D97-AF65-F5344CB8AC3E}">
        <p14:creationId xmlns:p14="http://schemas.microsoft.com/office/powerpoint/2010/main" val="383976690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t>Competencies as a Framework</a:t>
            </a:r>
          </a:p>
        </p:txBody>
      </p:sp>
      <p:sp>
        <p:nvSpPr>
          <p:cNvPr id="22531" name="Content Placeholder 2"/>
          <p:cNvSpPr>
            <a:spLocks noGrp="1"/>
          </p:cNvSpPr>
          <p:nvPr>
            <p:ph idx="1"/>
          </p:nvPr>
        </p:nvSpPr>
        <p:spPr>
          <a:xfrm>
            <a:off x="838200" y="1825625"/>
            <a:ext cx="10515600" cy="3848344"/>
          </a:xfrm>
        </p:spPr>
        <p:txBody>
          <a:bodyPr>
            <a:normAutofit/>
          </a:bodyPr>
          <a:lstStyle/>
          <a:p>
            <a:r>
              <a:rPr lang="en-US" altLang="en-US" sz="3600" dirty="0"/>
              <a:t>Provide a structure for thinking about the knowledge and skills expected of any adult educator</a:t>
            </a:r>
          </a:p>
          <a:p>
            <a:pPr marL="0" indent="0">
              <a:buNone/>
            </a:pPr>
            <a:endParaRPr lang="en-US" altLang="en-US" sz="3600" dirty="0"/>
          </a:p>
          <a:p>
            <a:r>
              <a:rPr lang="en-US" altLang="en-US" sz="3600" dirty="0"/>
              <a:t>Organize competencies into manageable component parts that help teachers understand </a:t>
            </a:r>
            <a:r>
              <a:rPr lang="en-US" altLang="en-US" sz="3600" i="1" dirty="0"/>
              <a:t>how</a:t>
            </a:r>
            <a:r>
              <a:rPr lang="en-US" altLang="en-US" sz="3600" dirty="0"/>
              <a:t> they can target instructional performance</a:t>
            </a:r>
          </a:p>
        </p:txBody>
      </p:sp>
      <p:sp>
        <p:nvSpPr>
          <p:cNvPr id="3" name="Slide Number Placeholder 2">
            <a:extLst>
              <a:ext uri="{FF2B5EF4-FFF2-40B4-BE49-F238E27FC236}">
                <a16:creationId xmlns:a16="http://schemas.microsoft.com/office/drawing/2014/main" id="{4EFD8B11-498D-4FBD-B428-751B490B7CD3}"/>
              </a:ext>
            </a:extLst>
          </p:cNvPr>
          <p:cNvSpPr>
            <a:spLocks noGrp="1"/>
          </p:cNvSpPr>
          <p:nvPr>
            <p:ph type="sldNum" sz="quarter" idx="12"/>
          </p:nvPr>
        </p:nvSpPr>
        <p:spPr/>
        <p:txBody>
          <a:bodyPr/>
          <a:lstStyle/>
          <a:p>
            <a:pPr algn="ctr"/>
            <a:fld id="{48F63A3B-78C7-47BE-AE5E-E10140E04643}" type="slidenum">
              <a:rPr lang="en-US" smtClean="0"/>
              <a:pPr algn="ctr"/>
              <a:t>12</a:t>
            </a:fld>
            <a:endParaRPr lang="en-US" dirty="0"/>
          </a:p>
        </p:txBody>
      </p:sp>
    </p:spTree>
    <p:extLst>
      <p:ext uri="{BB962C8B-B14F-4D97-AF65-F5344CB8AC3E}">
        <p14:creationId xmlns:p14="http://schemas.microsoft.com/office/powerpoint/2010/main" val="251436969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42E6E-0F8B-4FF7-9D25-22FC3F5A7128}"/>
              </a:ext>
            </a:extLst>
          </p:cNvPr>
          <p:cNvSpPr>
            <a:spLocks noGrp="1"/>
          </p:cNvSpPr>
          <p:nvPr>
            <p:ph type="title"/>
          </p:nvPr>
        </p:nvSpPr>
        <p:spPr/>
        <p:txBody>
          <a:bodyPr/>
          <a:lstStyle/>
          <a:p>
            <a:r>
              <a:rPr lang="en-US" dirty="0"/>
              <a:t>Discussion 2</a:t>
            </a:r>
          </a:p>
        </p:txBody>
      </p:sp>
      <p:sp>
        <p:nvSpPr>
          <p:cNvPr id="3" name="Content Placeholder 2">
            <a:extLst>
              <a:ext uri="{FF2B5EF4-FFF2-40B4-BE49-F238E27FC236}">
                <a16:creationId xmlns:a16="http://schemas.microsoft.com/office/drawing/2014/main" id="{4B74E154-E566-4B58-A5BD-004FFB45D849}"/>
              </a:ext>
            </a:extLst>
          </p:cNvPr>
          <p:cNvSpPr>
            <a:spLocks noGrp="1"/>
          </p:cNvSpPr>
          <p:nvPr>
            <p:ph idx="1"/>
          </p:nvPr>
        </p:nvSpPr>
        <p:spPr/>
        <p:txBody>
          <a:bodyPr>
            <a:normAutofit/>
          </a:bodyPr>
          <a:lstStyle/>
          <a:p>
            <a:r>
              <a:rPr lang="en-US" sz="3200" dirty="0"/>
              <a:t>Why would we need a new framework?</a:t>
            </a:r>
          </a:p>
          <a:p>
            <a:r>
              <a:rPr lang="en-US" sz="3200" dirty="0"/>
              <a:t>What changes have you observed in adult education in the last 4 or 5 years that might point to a new framework?</a:t>
            </a:r>
          </a:p>
          <a:p>
            <a:r>
              <a:rPr lang="en-US" sz="3200" dirty="0"/>
              <a:t>Type your answers in the chat.</a:t>
            </a:r>
          </a:p>
        </p:txBody>
      </p:sp>
      <p:sp>
        <p:nvSpPr>
          <p:cNvPr id="5" name="Slide Number Placeholder 4">
            <a:extLst>
              <a:ext uri="{FF2B5EF4-FFF2-40B4-BE49-F238E27FC236}">
                <a16:creationId xmlns:a16="http://schemas.microsoft.com/office/drawing/2014/main" id="{824C4E78-C99D-4EA7-AB61-9CFFC49BB38F}"/>
              </a:ext>
            </a:extLst>
          </p:cNvPr>
          <p:cNvSpPr>
            <a:spLocks noGrp="1"/>
          </p:cNvSpPr>
          <p:nvPr>
            <p:ph type="sldNum" sz="quarter" idx="12"/>
          </p:nvPr>
        </p:nvSpPr>
        <p:spPr/>
        <p:txBody>
          <a:bodyPr/>
          <a:lstStyle/>
          <a:p>
            <a:pPr algn="ctr"/>
            <a:fld id="{48F63A3B-78C7-47BE-AE5E-E10140E04643}" type="slidenum">
              <a:rPr lang="en-US" smtClean="0"/>
              <a:pPr algn="ctr"/>
              <a:t>13</a:t>
            </a:fld>
            <a:endParaRPr lang="en-US" dirty="0"/>
          </a:p>
        </p:txBody>
      </p:sp>
    </p:spTree>
    <p:extLst>
      <p:ext uri="{BB962C8B-B14F-4D97-AF65-F5344CB8AC3E}">
        <p14:creationId xmlns:p14="http://schemas.microsoft.com/office/powerpoint/2010/main" val="803766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Why a New Framework?</a:t>
            </a:r>
          </a:p>
        </p:txBody>
      </p:sp>
      <p:sp>
        <p:nvSpPr>
          <p:cNvPr id="3" name="Content Placeholder 2"/>
          <p:cNvSpPr>
            <a:spLocks noGrp="1"/>
          </p:cNvSpPr>
          <p:nvPr>
            <p:ph idx="1"/>
          </p:nvPr>
        </p:nvSpPr>
        <p:spPr/>
        <p:txBody>
          <a:bodyPr/>
          <a:lstStyle/>
          <a:p>
            <a:pPr marL="0" indent="0">
              <a:buNone/>
              <a:defRPr/>
            </a:pPr>
            <a:r>
              <a:rPr lang="en-US" sz="3400" dirty="0"/>
              <a:t>How are things changing in </a:t>
            </a:r>
            <a:br>
              <a:rPr lang="en-US" sz="3400" dirty="0"/>
            </a:br>
            <a:r>
              <a:rPr lang="en-US" sz="3400" dirty="0"/>
              <a:t>adult education?</a:t>
            </a:r>
          </a:p>
          <a:p>
            <a:pPr lvl="1">
              <a:lnSpc>
                <a:spcPct val="150000"/>
              </a:lnSpc>
              <a:buFont typeface="Arial" charset="0"/>
              <a:buChar char="•"/>
              <a:defRPr/>
            </a:pPr>
            <a:r>
              <a:rPr lang="en-US" sz="3000" dirty="0"/>
              <a:t>Rigorous instruction</a:t>
            </a:r>
          </a:p>
          <a:p>
            <a:pPr lvl="1">
              <a:lnSpc>
                <a:spcPct val="150000"/>
              </a:lnSpc>
              <a:buFont typeface="Arial" charset="0"/>
              <a:buChar char="•"/>
              <a:defRPr/>
            </a:pPr>
            <a:r>
              <a:rPr lang="en-US" sz="3000" dirty="0"/>
              <a:t>Academic prep</a:t>
            </a:r>
          </a:p>
          <a:p>
            <a:pPr lvl="1">
              <a:lnSpc>
                <a:spcPct val="150000"/>
              </a:lnSpc>
              <a:buFont typeface="Arial" charset="0"/>
              <a:buChar char="•"/>
              <a:defRPr/>
            </a:pPr>
            <a:r>
              <a:rPr lang="en-US" sz="3000" dirty="0"/>
              <a:t>Career pathways</a:t>
            </a:r>
          </a:p>
          <a:p>
            <a:pPr lvl="1">
              <a:lnSpc>
                <a:spcPct val="150000"/>
              </a:lnSpc>
              <a:buFont typeface="Arial" charset="0"/>
              <a:buChar char="•"/>
              <a:defRPr/>
            </a:pPr>
            <a:r>
              <a:rPr lang="en-US" sz="3000" dirty="0"/>
              <a:t>Evolving technology</a:t>
            </a:r>
          </a:p>
          <a:p>
            <a:pPr>
              <a:buFont typeface="Wingdings" panose="05000000000000000000" pitchFamily="2" charset="2"/>
              <a:buNone/>
              <a:defRPr/>
            </a:pPr>
            <a:endParaRPr lang="en-US" dirty="0"/>
          </a:p>
        </p:txBody>
      </p:sp>
      <p:pic>
        <p:nvPicPr>
          <p:cNvPr id="4" name="Picture 3"/>
          <p:cNvPicPr>
            <a:picLocks noChangeAspect="1"/>
          </p:cNvPicPr>
          <p:nvPr/>
        </p:nvPicPr>
        <p:blipFill>
          <a:blip r:embed="rId3"/>
          <a:stretch>
            <a:fillRect/>
          </a:stretch>
        </p:blipFill>
        <p:spPr>
          <a:xfrm rot="383522">
            <a:off x="7496176" y="787400"/>
            <a:ext cx="2767013" cy="3614738"/>
          </a:xfrm>
          <a:prstGeom prst="rect">
            <a:avLst/>
          </a:prstGeom>
          <a:ln>
            <a:noFill/>
          </a:ln>
          <a:effectLst>
            <a:outerShdw blurRad="292100" dist="139700" dir="2700000" algn="tl" rotWithShape="0">
              <a:srgbClr val="333333">
                <a:alpha val="65000"/>
              </a:srgbClr>
            </a:outerShdw>
          </a:effectLst>
        </p:spPr>
      </p:pic>
      <p:pic>
        <p:nvPicPr>
          <p:cNvPr id="2458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1" y="4773613"/>
            <a:ext cx="1616075"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200E2D5C-88F5-40DF-83C0-DF473B44708B}"/>
              </a:ext>
            </a:extLst>
          </p:cNvPr>
          <p:cNvSpPr>
            <a:spLocks noGrp="1"/>
          </p:cNvSpPr>
          <p:nvPr>
            <p:ph type="sldNum" sz="quarter" idx="12"/>
          </p:nvPr>
        </p:nvSpPr>
        <p:spPr/>
        <p:txBody>
          <a:bodyPr/>
          <a:lstStyle/>
          <a:p>
            <a:pPr algn="ctr"/>
            <a:fld id="{48F63A3B-78C7-47BE-AE5E-E10140E04643}" type="slidenum">
              <a:rPr lang="en-US" smtClean="0"/>
              <a:pPr algn="ctr"/>
              <a:t>14</a:t>
            </a:fld>
            <a:endParaRPr lang="en-US" dirty="0"/>
          </a:p>
        </p:txBody>
      </p:sp>
    </p:spTree>
    <p:extLst>
      <p:ext uri="{BB962C8B-B14F-4D97-AF65-F5344CB8AC3E}">
        <p14:creationId xmlns:p14="http://schemas.microsoft.com/office/powerpoint/2010/main" val="41099983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Organization</a:t>
            </a:r>
          </a:p>
        </p:txBody>
      </p:sp>
      <p:pic>
        <p:nvPicPr>
          <p:cNvPr id="26627" name="Picture 3"/>
          <p:cNvPicPr>
            <a:picLocks noChangeAspect="1"/>
          </p:cNvPicPr>
          <p:nvPr/>
        </p:nvPicPr>
        <p:blipFill>
          <a:blip r:embed="rId3">
            <a:extLst>
              <a:ext uri="{28A0092B-C50C-407E-A947-70E740481C1C}">
                <a14:useLocalDpi xmlns:a14="http://schemas.microsoft.com/office/drawing/2010/main" val="0"/>
              </a:ext>
            </a:extLst>
          </a:blip>
          <a:srcRect l="5492" t="27083" r="18961" b="39584"/>
          <a:stretch>
            <a:fillRect/>
          </a:stretch>
        </p:blipFill>
        <p:spPr bwMode="auto">
          <a:xfrm>
            <a:off x="1724025" y="2438401"/>
            <a:ext cx="871378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592514" y="2446338"/>
            <a:ext cx="5038725" cy="609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a:xfrm>
            <a:off x="1828801" y="3048000"/>
            <a:ext cx="1736725" cy="11509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a:xfrm>
            <a:off x="3560763" y="3048000"/>
            <a:ext cx="2468562" cy="11509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a:xfrm>
            <a:off x="6019800" y="3048000"/>
            <a:ext cx="4305300" cy="1447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Slide Number Placeholder 2">
            <a:extLst>
              <a:ext uri="{FF2B5EF4-FFF2-40B4-BE49-F238E27FC236}">
                <a16:creationId xmlns:a16="http://schemas.microsoft.com/office/drawing/2014/main" id="{B95A0881-D568-418F-8628-E5DB4A0EA794}"/>
              </a:ext>
            </a:extLst>
          </p:cNvPr>
          <p:cNvSpPr>
            <a:spLocks noGrp="1"/>
          </p:cNvSpPr>
          <p:nvPr>
            <p:ph type="sldNum" sz="quarter" idx="12"/>
          </p:nvPr>
        </p:nvSpPr>
        <p:spPr/>
        <p:txBody>
          <a:bodyPr/>
          <a:lstStyle/>
          <a:p>
            <a:pPr algn="ctr"/>
            <a:fld id="{48F63A3B-78C7-47BE-AE5E-E10140E04643}" type="slidenum">
              <a:rPr lang="en-US" smtClean="0"/>
              <a:pPr algn="ctr"/>
              <a:t>15</a:t>
            </a:fld>
            <a:endParaRPr lang="en-US" dirty="0"/>
          </a:p>
        </p:txBody>
      </p:sp>
    </p:spTree>
    <p:extLst>
      <p:ext uri="{BB962C8B-B14F-4D97-AF65-F5344CB8AC3E}">
        <p14:creationId xmlns:p14="http://schemas.microsoft.com/office/powerpoint/2010/main" val="290480564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The Domains</a:t>
            </a:r>
          </a:p>
        </p:txBody>
      </p:sp>
      <p:sp>
        <p:nvSpPr>
          <p:cNvPr id="28675" name="Content Placeholder 2"/>
          <p:cNvSpPr>
            <a:spLocks noGrp="1"/>
          </p:cNvSpPr>
          <p:nvPr>
            <p:ph idx="1"/>
          </p:nvPr>
        </p:nvSpPr>
        <p:spPr/>
        <p:txBody>
          <a:bodyPr>
            <a:normAutofit/>
          </a:bodyPr>
          <a:lstStyle/>
          <a:p>
            <a:pPr marL="0" indent="0">
              <a:buNone/>
            </a:pPr>
            <a:r>
              <a:rPr lang="en-US" altLang="en-US" sz="3200" dirty="0"/>
              <a:t>Adult education teachers engage in four broad areas of activity:</a:t>
            </a:r>
          </a:p>
          <a:p>
            <a:pPr marL="914400" lvl="1" indent="-514350">
              <a:buFont typeface="Helvetica" pitchFamily="34" charset="0"/>
              <a:buAutoNum type="arabicPeriod"/>
            </a:pPr>
            <a:r>
              <a:rPr lang="en-US" altLang="en-US" sz="2800" dirty="0"/>
              <a:t>Monitor and manage student learning and performance through </a:t>
            </a:r>
            <a:r>
              <a:rPr lang="en-US" altLang="en-US" sz="2800" b="1" dirty="0"/>
              <a:t>data;</a:t>
            </a:r>
            <a:endParaRPr lang="en-US" altLang="en-US" sz="2800" dirty="0"/>
          </a:p>
          <a:p>
            <a:pPr marL="914400" lvl="1" indent="-514350">
              <a:buFont typeface="Helvetica" pitchFamily="34" charset="0"/>
              <a:buAutoNum type="arabicPeriod"/>
            </a:pPr>
            <a:r>
              <a:rPr lang="en-US" altLang="en-US" sz="2800" dirty="0"/>
              <a:t>Plan and deliver </a:t>
            </a:r>
            <a:r>
              <a:rPr lang="en-US" altLang="en-US" sz="2800" b="1" dirty="0"/>
              <a:t>high-quality, evidence-based instruction;</a:t>
            </a:r>
          </a:p>
          <a:p>
            <a:pPr marL="914400" lvl="1" indent="-514350">
              <a:buFont typeface="Helvetica" pitchFamily="34" charset="0"/>
              <a:buAutoNum type="arabicPeriod"/>
            </a:pPr>
            <a:r>
              <a:rPr lang="en-US" altLang="en-US" sz="2800" dirty="0"/>
              <a:t>Effectively </a:t>
            </a:r>
            <a:r>
              <a:rPr lang="en-US" altLang="en-US" sz="2800" b="1" dirty="0"/>
              <a:t>communicate</a:t>
            </a:r>
            <a:r>
              <a:rPr lang="en-US" altLang="en-US" sz="2800" dirty="0"/>
              <a:t> to motivate and engage learners; and</a:t>
            </a:r>
          </a:p>
          <a:p>
            <a:pPr marL="914400" lvl="1" indent="-514350">
              <a:buFont typeface="Helvetica" pitchFamily="34" charset="0"/>
              <a:buAutoNum type="arabicPeriod"/>
            </a:pPr>
            <a:r>
              <a:rPr lang="en-US" altLang="en-US" sz="2800" dirty="0"/>
              <a:t>Pursue professionalism and continually </a:t>
            </a:r>
            <a:r>
              <a:rPr lang="en-US" altLang="en-US" sz="2800" b="1" dirty="0"/>
              <a:t>build knowledge and skills.</a:t>
            </a:r>
            <a:endParaRPr lang="en-US" altLang="en-US" sz="2800" dirty="0"/>
          </a:p>
        </p:txBody>
      </p:sp>
      <p:sp>
        <p:nvSpPr>
          <p:cNvPr id="3" name="Slide Number Placeholder 2">
            <a:extLst>
              <a:ext uri="{FF2B5EF4-FFF2-40B4-BE49-F238E27FC236}">
                <a16:creationId xmlns:a16="http://schemas.microsoft.com/office/drawing/2014/main" id="{5DC66F67-45B9-4E24-87DE-6102DDC0FEC5}"/>
              </a:ext>
            </a:extLst>
          </p:cNvPr>
          <p:cNvSpPr>
            <a:spLocks noGrp="1"/>
          </p:cNvSpPr>
          <p:nvPr>
            <p:ph type="sldNum" sz="quarter" idx="12"/>
          </p:nvPr>
        </p:nvSpPr>
        <p:spPr/>
        <p:txBody>
          <a:bodyPr/>
          <a:lstStyle/>
          <a:p>
            <a:pPr algn="ctr"/>
            <a:fld id="{48F63A3B-78C7-47BE-AE5E-E10140E04643}" type="slidenum">
              <a:rPr lang="en-US" smtClean="0"/>
              <a:pPr algn="ctr"/>
              <a:t>16</a:t>
            </a:fld>
            <a:endParaRPr lang="en-US" dirty="0"/>
          </a:p>
        </p:txBody>
      </p:sp>
    </p:spTree>
    <p:extLst>
      <p:ext uri="{BB962C8B-B14F-4D97-AF65-F5344CB8AC3E}">
        <p14:creationId xmlns:p14="http://schemas.microsoft.com/office/powerpoint/2010/main" val="83795936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3710" y="3458309"/>
            <a:ext cx="7772400" cy="1362075"/>
          </a:xfrm>
        </p:spPr>
        <p:txBody>
          <a:bodyPr>
            <a:normAutofit fontScale="90000"/>
          </a:bodyPr>
          <a:lstStyle/>
          <a:p>
            <a:pPr>
              <a:defRPr/>
            </a:pPr>
            <a:r>
              <a:rPr lang="en-US" dirty="0">
                <a:cs typeface="Helvetica"/>
              </a:rPr>
              <a:t>DOMAIN 2: </a:t>
            </a:r>
            <a:br>
              <a:rPr lang="en-US" dirty="0">
                <a:cs typeface="Helvetica"/>
              </a:rPr>
            </a:br>
            <a:r>
              <a:rPr lang="en-US" sz="4900" dirty="0">
                <a:latin typeface="+mn-lt"/>
              </a:rPr>
              <a:t>Plans and delivers high-quality, evidence-based instruction</a:t>
            </a:r>
          </a:p>
        </p:txBody>
      </p:sp>
      <p:sp>
        <p:nvSpPr>
          <p:cNvPr id="3" name="Slide Number Placeholder 2">
            <a:extLst>
              <a:ext uri="{FF2B5EF4-FFF2-40B4-BE49-F238E27FC236}">
                <a16:creationId xmlns:a16="http://schemas.microsoft.com/office/drawing/2014/main" id="{30700EAB-0352-4B61-9C12-844618C2E59F}"/>
              </a:ext>
            </a:extLst>
          </p:cNvPr>
          <p:cNvSpPr>
            <a:spLocks noGrp="1"/>
          </p:cNvSpPr>
          <p:nvPr>
            <p:ph type="sldNum" sz="quarter" idx="12"/>
          </p:nvPr>
        </p:nvSpPr>
        <p:spPr/>
        <p:txBody>
          <a:bodyPr/>
          <a:lstStyle/>
          <a:p>
            <a:pPr algn="ctr"/>
            <a:fld id="{48F63A3B-78C7-47BE-AE5E-E10140E04643}" type="slidenum">
              <a:rPr lang="en-US" smtClean="0"/>
              <a:pPr algn="ctr"/>
              <a:t>17</a:t>
            </a:fld>
            <a:endParaRPr lang="en-US" dirty="0"/>
          </a:p>
        </p:txBody>
      </p:sp>
    </p:spTree>
    <p:extLst>
      <p:ext uri="{BB962C8B-B14F-4D97-AF65-F5344CB8AC3E}">
        <p14:creationId xmlns:p14="http://schemas.microsoft.com/office/powerpoint/2010/main" val="328609334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a:bodyPr>
          <a:lstStyle/>
          <a:p>
            <a:pPr>
              <a:lnSpc>
                <a:spcPts val="4800"/>
              </a:lnSpc>
            </a:pPr>
            <a:r>
              <a:rPr lang="en-US" altLang="en-US" sz="4000" dirty="0"/>
              <a:t>The Five Competencies of Domain 2</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8379654"/>
              </p:ext>
            </p:extLst>
          </p:nvPr>
        </p:nvGraphicFramePr>
        <p:xfrm>
          <a:off x="1500554" y="1195755"/>
          <a:ext cx="9319846" cy="5322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B6F138F-D82D-43EF-874C-70185CA29FA4}"/>
              </a:ext>
            </a:extLst>
          </p:cNvPr>
          <p:cNvSpPr>
            <a:spLocks noGrp="1"/>
          </p:cNvSpPr>
          <p:nvPr>
            <p:ph type="sldNum" sz="quarter" idx="12"/>
          </p:nvPr>
        </p:nvSpPr>
        <p:spPr/>
        <p:txBody>
          <a:bodyPr/>
          <a:lstStyle/>
          <a:p>
            <a:pPr algn="ctr"/>
            <a:fld id="{48F63A3B-78C7-47BE-AE5E-E10140E04643}" type="slidenum">
              <a:rPr lang="en-US" smtClean="0"/>
              <a:pPr algn="ctr"/>
              <a:t>18</a:t>
            </a:fld>
            <a:endParaRPr lang="en-US" dirty="0"/>
          </a:p>
        </p:txBody>
      </p:sp>
    </p:spTree>
    <p:extLst>
      <p:ext uri="{BB962C8B-B14F-4D97-AF65-F5344CB8AC3E}">
        <p14:creationId xmlns:p14="http://schemas.microsoft.com/office/powerpoint/2010/main" val="14538269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6E2DB299-EBDB-4303-B420-90ABCC2A97FC}"/>
                                            </p:graphicEl>
                                          </p:spTgt>
                                        </p:tgtEl>
                                        <p:attrNameLst>
                                          <p:attrName>style.visibility</p:attrName>
                                        </p:attrNameLst>
                                      </p:cBhvr>
                                      <p:to>
                                        <p:strVal val="visible"/>
                                      </p:to>
                                    </p:set>
                                    <p:anim calcmode="lin" valueType="num">
                                      <p:cBhvr>
                                        <p:cTn id="7" dur="500" fill="hold"/>
                                        <p:tgtEl>
                                          <p:spTgt spid="6">
                                            <p:graphicEl>
                                              <a:dgm id="{6E2DB299-EBDB-4303-B420-90ABCC2A97FC}"/>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6E2DB299-EBDB-4303-B420-90ABCC2A97FC}"/>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6E2DB299-EBDB-4303-B420-90ABCC2A97FC}"/>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3A6A5320-15A1-4D15-92A0-1CFA58EDEA8D}"/>
                                            </p:graphicEl>
                                          </p:spTgt>
                                        </p:tgtEl>
                                        <p:attrNameLst>
                                          <p:attrName>style.visibility</p:attrName>
                                        </p:attrNameLst>
                                      </p:cBhvr>
                                      <p:to>
                                        <p:strVal val="visible"/>
                                      </p:to>
                                    </p:set>
                                    <p:anim calcmode="lin" valueType="num">
                                      <p:cBhvr>
                                        <p:cTn id="14" dur="500" fill="hold"/>
                                        <p:tgtEl>
                                          <p:spTgt spid="6">
                                            <p:graphicEl>
                                              <a:dgm id="{3A6A5320-15A1-4D15-92A0-1CFA58EDEA8D}"/>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3A6A5320-15A1-4D15-92A0-1CFA58EDEA8D}"/>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3A6A5320-15A1-4D15-92A0-1CFA58EDEA8D}"/>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graphicEl>
                                              <a:dgm id="{D514F131-B643-4DEC-AA15-1C7617D55C1D}"/>
                                            </p:graphicEl>
                                          </p:spTgt>
                                        </p:tgtEl>
                                        <p:attrNameLst>
                                          <p:attrName>style.visibility</p:attrName>
                                        </p:attrNameLst>
                                      </p:cBhvr>
                                      <p:to>
                                        <p:strVal val="visible"/>
                                      </p:to>
                                    </p:set>
                                    <p:anim calcmode="lin" valueType="num">
                                      <p:cBhvr>
                                        <p:cTn id="21" dur="500" fill="hold"/>
                                        <p:tgtEl>
                                          <p:spTgt spid="6">
                                            <p:graphicEl>
                                              <a:dgm id="{D514F131-B643-4DEC-AA15-1C7617D55C1D}"/>
                                            </p:graphicEl>
                                          </p:spTgt>
                                        </p:tgtEl>
                                        <p:attrNameLst>
                                          <p:attrName>ppt_w</p:attrName>
                                        </p:attrNameLst>
                                      </p:cBhvr>
                                      <p:tavLst>
                                        <p:tav tm="0">
                                          <p:val>
                                            <p:fltVal val="0"/>
                                          </p:val>
                                        </p:tav>
                                        <p:tav tm="100000">
                                          <p:val>
                                            <p:strVal val="#ppt_w"/>
                                          </p:val>
                                        </p:tav>
                                      </p:tavLst>
                                    </p:anim>
                                    <p:anim calcmode="lin" valueType="num">
                                      <p:cBhvr>
                                        <p:cTn id="22" dur="500" fill="hold"/>
                                        <p:tgtEl>
                                          <p:spTgt spid="6">
                                            <p:graphicEl>
                                              <a:dgm id="{D514F131-B643-4DEC-AA15-1C7617D55C1D}"/>
                                            </p:graphicEl>
                                          </p:spTgt>
                                        </p:tgtEl>
                                        <p:attrNameLst>
                                          <p:attrName>ppt_h</p:attrName>
                                        </p:attrNameLst>
                                      </p:cBhvr>
                                      <p:tavLst>
                                        <p:tav tm="0">
                                          <p:val>
                                            <p:fltVal val="0"/>
                                          </p:val>
                                        </p:tav>
                                        <p:tav tm="100000">
                                          <p:val>
                                            <p:strVal val="#ppt_h"/>
                                          </p:val>
                                        </p:tav>
                                      </p:tavLst>
                                    </p:anim>
                                    <p:animEffect transition="in" filter="fade">
                                      <p:cBhvr>
                                        <p:cTn id="23" dur="500"/>
                                        <p:tgtEl>
                                          <p:spTgt spid="6">
                                            <p:graphicEl>
                                              <a:dgm id="{D514F131-B643-4DEC-AA15-1C7617D55C1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graphicEl>
                                              <a:dgm id="{73ADFAF6-2D2A-47FD-B69C-58762137B2AD}"/>
                                            </p:graphicEl>
                                          </p:spTgt>
                                        </p:tgtEl>
                                        <p:attrNameLst>
                                          <p:attrName>style.visibility</p:attrName>
                                        </p:attrNameLst>
                                      </p:cBhvr>
                                      <p:to>
                                        <p:strVal val="visible"/>
                                      </p:to>
                                    </p:set>
                                    <p:anim calcmode="lin" valueType="num">
                                      <p:cBhvr>
                                        <p:cTn id="28" dur="500" fill="hold"/>
                                        <p:tgtEl>
                                          <p:spTgt spid="6">
                                            <p:graphicEl>
                                              <a:dgm id="{73ADFAF6-2D2A-47FD-B69C-58762137B2AD}"/>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73ADFAF6-2D2A-47FD-B69C-58762137B2AD}"/>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73ADFAF6-2D2A-47FD-B69C-58762137B2AD}"/>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graphicEl>
                                              <a:dgm id="{AF99AAD0-2B83-42C3-B4B5-4CC247EDD675}"/>
                                            </p:graphicEl>
                                          </p:spTgt>
                                        </p:tgtEl>
                                        <p:attrNameLst>
                                          <p:attrName>style.visibility</p:attrName>
                                        </p:attrNameLst>
                                      </p:cBhvr>
                                      <p:to>
                                        <p:strVal val="visible"/>
                                      </p:to>
                                    </p:set>
                                    <p:anim calcmode="lin" valueType="num">
                                      <p:cBhvr>
                                        <p:cTn id="35" dur="500" fill="hold"/>
                                        <p:tgtEl>
                                          <p:spTgt spid="6">
                                            <p:graphicEl>
                                              <a:dgm id="{AF99AAD0-2B83-42C3-B4B5-4CC247EDD675}"/>
                                            </p:graphicEl>
                                          </p:spTgt>
                                        </p:tgtEl>
                                        <p:attrNameLst>
                                          <p:attrName>ppt_w</p:attrName>
                                        </p:attrNameLst>
                                      </p:cBhvr>
                                      <p:tavLst>
                                        <p:tav tm="0">
                                          <p:val>
                                            <p:fltVal val="0"/>
                                          </p:val>
                                        </p:tav>
                                        <p:tav tm="100000">
                                          <p:val>
                                            <p:strVal val="#ppt_w"/>
                                          </p:val>
                                        </p:tav>
                                      </p:tavLst>
                                    </p:anim>
                                    <p:anim calcmode="lin" valueType="num">
                                      <p:cBhvr>
                                        <p:cTn id="36" dur="500" fill="hold"/>
                                        <p:tgtEl>
                                          <p:spTgt spid="6">
                                            <p:graphicEl>
                                              <a:dgm id="{AF99AAD0-2B83-42C3-B4B5-4CC247EDD675}"/>
                                            </p:graphicEl>
                                          </p:spTgt>
                                        </p:tgtEl>
                                        <p:attrNameLst>
                                          <p:attrName>ppt_h</p:attrName>
                                        </p:attrNameLst>
                                      </p:cBhvr>
                                      <p:tavLst>
                                        <p:tav tm="0">
                                          <p:val>
                                            <p:fltVal val="0"/>
                                          </p:val>
                                        </p:tav>
                                        <p:tav tm="100000">
                                          <p:val>
                                            <p:strVal val="#ppt_h"/>
                                          </p:val>
                                        </p:tav>
                                      </p:tavLst>
                                    </p:anim>
                                    <p:animEffect transition="in" filter="fade">
                                      <p:cBhvr>
                                        <p:cTn id="37" dur="500"/>
                                        <p:tgtEl>
                                          <p:spTgt spid="6">
                                            <p:graphicEl>
                                              <a:dgm id="{AF99AAD0-2B83-42C3-B4B5-4CC247EDD67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807919" y="2019300"/>
            <a:ext cx="6458633" cy="39097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4000" dirty="0"/>
              <a:t>The Five Competencies of Domain 2</a:t>
            </a:r>
          </a:p>
        </p:txBody>
      </p:sp>
      <p:grpSp>
        <p:nvGrpSpPr>
          <p:cNvPr id="7" name="Group 6"/>
          <p:cNvGrpSpPr/>
          <p:nvPr/>
        </p:nvGrpSpPr>
        <p:grpSpPr>
          <a:xfrm>
            <a:off x="4946087" y="1563555"/>
            <a:ext cx="2182296" cy="1554537"/>
            <a:chOff x="3456501" y="62965"/>
            <a:chExt cx="2182296" cy="1554537"/>
          </a:xfrm>
        </p:grpSpPr>
        <p:sp>
          <p:nvSpPr>
            <p:cNvPr id="8" name="Rounded Rectangle 7"/>
            <p:cNvSpPr/>
            <p:nvPr/>
          </p:nvSpPr>
          <p:spPr>
            <a:xfrm>
              <a:off x="3456501" y="62965"/>
              <a:ext cx="2182296" cy="1554537"/>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Rounded Rectangle 4"/>
            <p:cNvSpPr/>
            <p:nvPr/>
          </p:nvSpPr>
          <p:spPr>
            <a:xfrm>
              <a:off x="3532387" y="138851"/>
              <a:ext cx="2030524" cy="14027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Bef>
                  <a:spcPct val="0"/>
                </a:spcBef>
                <a:spcAft>
                  <a:spcPct val="35000"/>
                </a:spcAft>
              </a:pPr>
              <a:r>
                <a:rPr lang="en-US" sz="3200" b="1" dirty="0"/>
                <a:t>Learner-centered</a:t>
              </a:r>
            </a:p>
          </p:txBody>
        </p:sp>
      </p:grpSp>
      <p:sp>
        <p:nvSpPr>
          <p:cNvPr id="5" name="TextBox 4"/>
          <p:cNvSpPr txBox="1"/>
          <p:nvPr/>
        </p:nvSpPr>
        <p:spPr>
          <a:xfrm>
            <a:off x="5034000" y="3696634"/>
            <a:ext cx="2108973" cy="523220"/>
          </a:xfrm>
          <a:prstGeom prst="rect">
            <a:avLst/>
          </a:prstGeom>
          <a:noFill/>
        </p:spPr>
        <p:txBody>
          <a:bodyPr wrap="square" rtlCol="0">
            <a:spAutoFit/>
          </a:bodyPr>
          <a:lstStyle/>
          <a:p>
            <a:r>
              <a:rPr lang="en-US" sz="2800" b="1" dirty="0"/>
              <a:t>LEARNER</a:t>
            </a:r>
          </a:p>
        </p:txBody>
      </p:sp>
      <p:grpSp>
        <p:nvGrpSpPr>
          <p:cNvPr id="13" name="Group 12"/>
          <p:cNvGrpSpPr/>
          <p:nvPr/>
        </p:nvGrpSpPr>
        <p:grpSpPr>
          <a:xfrm>
            <a:off x="7769025" y="2808655"/>
            <a:ext cx="2285175" cy="1663761"/>
            <a:chOff x="5537983" y="1582898"/>
            <a:chExt cx="2285175" cy="1663761"/>
          </a:xfrm>
        </p:grpSpPr>
        <p:sp>
          <p:nvSpPr>
            <p:cNvPr id="14" name="Rounded Rectangle 13"/>
            <p:cNvSpPr/>
            <p:nvPr/>
          </p:nvSpPr>
          <p:spPr>
            <a:xfrm>
              <a:off x="5537983" y="1582898"/>
              <a:ext cx="2285175" cy="1663761"/>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5" name="Rounded Rectangle 4"/>
            <p:cNvSpPr/>
            <p:nvPr/>
          </p:nvSpPr>
          <p:spPr>
            <a:xfrm>
              <a:off x="5619201" y="1664116"/>
              <a:ext cx="2122739" cy="15013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Bef>
                  <a:spcPct val="0"/>
                </a:spcBef>
                <a:spcAft>
                  <a:spcPct val="35000"/>
                </a:spcAft>
              </a:pPr>
              <a:r>
                <a:rPr lang="en-US" sz="3200" b="1" dirty="0"/>
                <a:t>Standards-based</a:t>
              </a:r>
            </a:p>
          </p:txBody>
        </p:sp>
      </p:grpSp>
      <p:grpSp>
        <p:nvGrpSpPr>
          <p:cNvPr id="22" name="Group 21"/>
          <p:cNvGrpSpPr/>
          <p:nvPr/>
        </p:nvGrpSpPr>
        <p:grpSpPr>
          <a:xfrm>
            <a:off x="1717325" y="2702155"/>
            <a:ext cx="2588122" cy="1689043"/>
            <a:chOff x="1319492" y="1506694"/>
            <a:chExt cx="2161354" cy="1689043"/>
          </a:xfrm>
        </p:grpSpPr>
        <p:sp>
          <p:nvSpPr>
            <p:cNvPr id="23" name="Rounded Rectangle 22"/>
            <p:cNvSpPr/>
            <p:nvPr/>
          </p:nvSpPr>
          <p:spPr>
            <a:xfrm>
              <a:off x="1319492" y="1506694"/>
              <a:ext cx="2161354" cy="1689043"/>
            </a:xfrm>
            <a:prstGeom prst="roundRect">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4" name="Rounded Rectangle 4"/>
            <p:cNvSpPr/>
            <p:nvPr/>
          </p:nvSpPr>
          <p:spPr>
            <a:xfrm>
              <a:off x="1401944" y="1589146"/>
              <a:ext cx="1996450" cy="1524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r>
                <a:rPr lang="en-US" sz="3200" b="1" dirty="0"/>
                <a:t>Higher-order thinking</a:t>
              </a:r>
            </a:p>
          </p:txBody>
        </p:sp>
      </p:grpSp>
      <p:sp>
        <p:nvSpPr>
          <p:cNvPr id="25" name="Right Arrow 24"/>
          <p:cNvSpPr/>
          <p:nvPr/>
        </p:nvSpPr>
        <p:spPr>
          <a:xfrm>
            <a:off x="4305447" y="3814064"/>
            <a:ext cx="687033" cy="23117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rot="19084882">
            <a:off x="5185793" y="4505290"/>
            <a:ext cx="767357" cy="22965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rot="5400000">
            <a:off x="5754219" y="3343968"/>
            <a:ext cx="643857" cy="19210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Arrow 27"/>
          <p:cNvSpPr/>
          <p:nvPr/>
        </p:nvSpPr>
        <p:spPr>
          <a:xfrm rot="10800000">
            <a:off x="7052498" y="3814063"/>
            <a:ext cx="716527" cy="23117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Arrow 28"/>
          <p:cNvSpPr/>
          <p:nvPr/>
        </p:nvSpPr>
        <p:spPr>
          <a:xfrm rot="13529762">
            <a:off x="6184379" y="4535321"/>
            <a:ext cx="752648" cy="22466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6553200" y="4830227"/>
            <a:ext cx="2393548" cy="1681833"/>
            <a:chOff x="4693049" y="3484409"/>
            <a:chExt cx="2393548" cy="1681833"/>
          </a:xfrm>
        </p:grpSpPr>
        <p:sp>
          <p:nvSpPr>
            <p:cNvPr id="17" name="Rounded Rectangle 16"/>
            <p:cNvSpPr/>
            <p:nvPr/>
          </p:nvSpPr>
          <p:spPr>
            <a:xfrm>
              <a:off x="4693049" y="3484409"/>
              <a:ext cx="2393548" cy="1681833"/>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8" name="Rounded Rectangle 4"/>
            <p:cNvSpPr/>
            <p:nvPr/>
          </p:nvSpPr>
          <p:spPr>
            <a:xfrm>
              <a:off x="4775149" y="3566509"/>
              <a:ext cx="2229348" cy="1517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Bef>
                  <a:spcPct val="0"/>
                </a:spcBef>
                <a:spcAft>
                  <a:spcPct val="35000"/>
                </a:spcAft>
              </a:pPr>
              <a:r>
                <a:rPr lang="en-US" sz="3200" b="1" dirty="0"/>
                <a:t>Effective techniques</a:t>
              </a:r>
            </a:p>
          </p:txBody>
        </p:sp>
      </p:grpSp>
      <p:grpSp>
        <p:nvGrpSpPr>
          <p:cNvPr id="19" name="Group 18"/>
          <p:cNvGrpSpPr/>
          <p:nvPr/>
        </p:nvGrpSpPr>
        <p:grpSpPr>
          <a:xfrm>
            <a:off x="3344978" y="4830227"/>
            <a:ext cx="2393548" cy="1664885"/>
            <a:chOff x="1981199" y="3522504"/>
            <a:chExt cx="2393548" cy="1664885"/>
          </a:xfrm>
        </p:grpSpPr>
        <p:sp>
          <p:nvSpPr>
            <p:cNvPr id="20" name="Rounded Rectangle 19"/>
            <p:cNvSpPr/>
            <p:nvPr/>
          </p:nvSpPr>
          <p:spPr>
            <a:xfrm>
              <a:off x="1981199" y="3522504"/>
              <a:ext cx="2393548" cy="1664885"/>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1" name="Rounded Rectangle 4"/>
            <p:cNvSpPr/>
            <p:nvPr/>
          </p:nvSpPr>
          <p:spPr>
            <a:xfrm>
              <a:off x="2062472" y="3603777"/>
              <a:ext cx="2231002" cy="1502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Bef>
                  <a:spcPct val="0"/>
                </a:spcBef>
                <a:spcAft>
                  <a:spcPct val="35000"/>
                </a:spcAft>
              </a:pPr>
              <a:r>
                <a:rPr lang="en-US" sz="3200" b="1" dirty="0"/>
                <a:t>Media literacy</a:t>
              </a:r>
            </a:p>
          </p:txBody>
        </p:sp>
      </p:grpSp>
      <p:sp>
        <p:nvSpPr>
          <p:cNvPr id="6" name="Slide Number Placeholder 5">
            <a:extLst>
              <a:ext uri="{FF2B5EF4-FFF2-40B4-BE49-F238E27FC236}">
                <a16:creationId xmlns:a16="http://schemas.microsoft.com/office/drawing/2014/main" id="{BAFCC5F6-96B6-4A26-A351-EE7CDC8A60F9}"/>
              </a:ext>
            </a:extLst>
          </p:cNvPr>
          <p:cNvSpPr>
            <a:spLocks noGrp="1"/>
          </p:cNvSpPr>
          <p:nvPr>
            <p:ph type="sldNum" sz="quarter" idx="12"/>
          </p:nvPr>
        </p:nvSpPr>
        <p:spPr/>
        <p:txBody>
          <a:bodyPr/>
          <a:lstStyle/>
          <a:p>
            <a:pPr algn="ctr"/>
            <a:fld id="{48F63A3B-78C7-47BE-AE5E-E10140E04643}" type="slidenum">
              <a:rPr lang="en-US" smtClean="0"/>
              <a:pPr algn="ctr"/>
              <a:t>19</a:t>
            </a:fld>
            <a:endParaRPr lang="en-US" dirty="0"/>
          </a:p>
        </p:txBody>
      </p:sp>
    </p:spTree>
    <p:extLst>
      <p:ext uri="{BB962C8B-B14F-4D97-AF65-F5344CB8AC3E}">
        <p14:creationId xmlns:p14="http://schemas.microsoft.com/office/powerpoint/2010/main" val="342931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1595438" y="1577975"/>
            <a:ext cx="8763000" cy="5334000"/>
          </a:xfrm>
        </p:spPr>
        <p:txBody>
          <a:bodyPr/>
          <a:lstStyle/>
          <a:p>
            <a:pPr>
              <a:defRPr/>
            </a:pPr>
            <a:r>
              <a:rPr lang="en-US" dirty="0"/>
              <a:t>Background and rationale for the Adult Education Teacher Competencies</a:t>
            </a:r>
          </a:p>
          <a:p>
            <a:pPr>
              <a:defRPr/>
            </a:pPr>
            <a:r>
              <a:rPr lang="en-US" dirty="0"/>
              <a:t>Focus on Domains 2 and 3</a:t>
            </a:r>
          </a:p>
          <a:p>
            <a:pPr>
              <a:defRPr/>
            </a:pPr>
            <a:r>
              <a:rPr lang="en-US" dirty="0"/>
              <a:t>Using the competencies and Instructor Competencies Self Assessment (ICSA) for evaluation and professional development planning</a:t>
            </a:r>
          </a:p>
          <a:p>
            <a:pPr>
              <a:defRPr/>
            </a:pPr>
            <a:r>
              <a:rPr lang="en-US" dirty="0"/>
              <a:t>Questions, Closing, Evaluation</a:t>
            </a:r>
          </a:p>
          <a:p>
            <a:endParaRPr lang="en-US" altLang="en-US" dirty="0"/>
          </a:p>
        </p:txBody>
      </p:sp>
      <p:sp>
        <p:nvSpPr>
          <p:cNvPr id="12291" name="Title 2"/>
          <p:cNvSpPr>
            <a:spLocks noGrp="1"/>
          </p:cNvSpPr>
          <p:nvPr>
            <p:ph type="title"/>
          </p:nvPr>
        </p:nvSpPr>
        <p:spPr/>
        <p:txBody>
          <a:bodyPr/>
          <a:lstStyle/>
          <a:p>
            <a:r>
              <a:rPr lang="en-US" altLang="en-US" dirty="0"/>
              <a:t>Agenda</a:t>
            </a:r>
          </a:p>
        </p:txBody>
      </p:sp>
      <p:sp>
        <p:nvSpPr>
          <p:cNvPr id="2" name="Slide Number Placeholder 1">
            <a:extLst>
              <a:ext uri="{FF2B5EF4-FFF2-40B4-BE49-F238E27FC236}">
                <a16:creationId xmlns:a16="http://schemas.microsoft.com/office/drawing/2014/main" id="{781FA487-4657-4903-9A49-18B1A34F8685}"/>
              </a:ext>
            </a:extLst>
          </p:cNvPr>
          <p:cNvSpPr>
            <a:spLocks noGrp="1"/>
          </p:cNvSpPr>
          <p:nvPr>
            <p:ph type="sldNum" sz="quarter" idx="12"/>
          </p:nvPr>
        </p:nvSpPr>
        <p:spPr/>
        <p:txBody>
          <a:bodyPr/>
          <a:lstStyle/>
          <a:p>
            <a:pPr algn="ctr"/>
            <a:fld id="{48F63A3B-78C7-47BE-AE5E-E10140E04643}" type="slidenum">
              <a:rPr lang="en-US" smtClean="0"/>
              <a:pPr algn="ctr"/>
              <a:t>2</a:t>
            </a:fld>
            <a:endParaRPr lang="en-US" dirty="0"/>
          </a:p>
        </p:txBody>
      </p:sp>
    </p:spTree>
    <p:extLst>
      <p:ext uri="{BB962C8B-B14F-4D97-AF65-F5344CB8AC3E}">
        <p14:creationId xmlns:p14="http://schemas.microsoft.com/office/powerpoint/2010/main" val="46368317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3E52-B98E-4111-8592-BCC5A7A53AD4}"/>
              </a:ext>
            </a:extLst>
          </p:cNvPr>
          <p:cNvSpPr>
            <a:spLocks noGrp="1"/>
          </p:cNvSpPr>
          <p:nvPr>
            <p:ph type="title"/>
          </p:nvPr>
        </p:nvSpPr>
        <p:spPr/>
        <p:txBody>
          <a:bodyPr/>
          <a:lstStyle/>
          <a:p>
            <a:r>
              <a:rPr lang="en-US" dirty="0"/>
              <a:t>Discussion 3</a:t>
            </a:r>
          </a:p>
        </p:txBody>
      </p:sp>
      <p:sp>
        <p:nvSpPr>
          <p:cNvPr id="3" name="Content Placeholder 2">
            <a:extLst>
              <a:ext uri="{FF2B5EF4-FFF2-40B4-BE49-F238E27FC236}">
                <a16:creationId xmlns:a16="http://schemas.microsoft.com/office/drawing/2014/main" id="{EDDEDE5C-7EBB-46F9-963D-CAAE37320D69}"/>
              </a:ext>
            </a:extLst>
          </p:cNvPr>
          <p:cNvSpPr>
            <a:spLocks noGrp="1"/>
          </p:cNvSpPr>
          <p:nvPr>
            <p:ph idx="1"/>
          </p:nvPr>
        </p:nvSpPr>
        <p:spPr/>
        <p:txBody>
          <a:bodyPr>
            <a:normAutofit/>
          </a:bodyPr>
          <a:lstStyle/>
          <a:p>
            <a:r>
              <a:rPr lang="en-US" sz="3200" dirty="0"/>
              <a:t>The first competency in this domain is “d</a:t>
            </a:r>
            <a:r>
              <a:rPr lang="en-US" altLang="en-US" sz="3200" dirty="0"/>
              <a:t>esigns learner-centered instruction and classroom environments”</a:t>
            </a:r>
          </a:p>
          <a:p>
            <a:r>
              <a:rPr lang="en-US" sz="3200" dirty="0"/>
              <a:t>What does it mean to be learner-centered?</a:t>
            </a:r>
          </a:p>
          <a:p>
            <a:r>
              <a:rPr lang="en-US" sz="3200" dirty="0"/>
              <a:t>What does it mean to be teacher-centered?</a:t>
            </a:r>
          </a:p>
          <a:p>
            <a:r>
              <a:rPr lang="en-US" sz="3200" dirty="0"/>
              <a:t>Type some example of teacher-centered and learner-centered approaches in the chat boxes is</a:t>
            </a:r>
          </a:p>
        </p:txBody>
      </p:sp>
      <p:sp>
        <p:nvSpPr>
          <p:cNvPr id="5" name="Slide Number Placeholder 4">
            <a:extLst>
              <a:ext uri="{FF2B5EF4-FFF2-40B4-BE49-F238E27FC236}">
                <a16:creationId xmlns:a16="http://schemas.microsoft.com/office/drawing/2014/main" id="{715C1DBB-564C-498F-90BF-C0A5BA72B6F5}"/>
              </a:ext>
            </a:extLst>
          </p:cNvPr>
          <p:cNvSpPr>
            <a:spLocks noGrp="1"/>
          </p:cNvSpPr>
          <p:nvPr>
            <p:ph type="sldNum" sz="quarter" idx="12"/>
          </p:nvPr>
        </p:nvSpPr>
        <p:spPr/>
        <p:txBody>
          <a:bodyPr/>
          <a:lstStyle/>
          <a:p>
            <a:pPr algn="ctr"/>
            <a:fld id="{48F63A3B-78C7-47BE-AE5E-E10140E04643}" type="slidenum">
              <a:rPr lang="en-US" smtClean="0"/>
              <a:pPr algn="ctr"/>
              <a:t>20</a:t>
            </a:fld>
            <a:endParaRPr lang="en-US" dirty="0"/>
          </a:p>
        </p:txBody>
      </p:sp>
    </p:spTree>
    <p:extLst>
      <p:ext uri="{BB962C8B-B14F-4D97-AF65-F5344CB8AC3E}">
        <p14:creationId xmlns:p14="http://schemas.microsoft.com/office/powerpoint/2010/main" val="2942872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867507" y="355600"/>
            <a:ext cx="9683262" cy="1143000"/>
          </a:xfrm>
        </p:spPr>
        <p:txBody>
          <a:bodyPr>
            <a:normAutofit/>
          </a:bodyPr>
          <a:lstStyle/>
          <a:p>
            <a:r>
              <a:rPr lang="en-US" altLang="en-US" sz="3600" dirty="0"/>
              <a:t>2.1. Designs Learner-Centered Instruction and Classroom Environments</a:t>
            </a:r>
          </a:p>
        </p:txBody>
      </p:sp>
      <p:sp>
        <p:nvSpPr>
          <p:cNvPr id="36867" name="TextBox 4"/>
          <p:cNvSpPr txBox="1">
            <a:spLocks noChangeArrowheads="1"/>
          </p:cNvSpPr>
          <p:nvPr/>
        </p:nvSpPr>
        <p:spPr bwMode="auto">
          <a:xfrm>
            <a:off x="3505200" y="6248401"/>
            <a:ext cx="518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SzTx/>
              <a:buFontTx/>
              <a:buNone/>
            </a:pPr>
            <a:r>
              <a:rPr lang="en-US" altLang="en-US" sz="1200">
                <a:latin typeface="Arial" panose="020B0604020202020204" pitchFamily="34" charset="0"/>
              </a:rPr>
              <a:t>http://www.nclrc.org/essentials/goalsmethods/learncentpop.html</a:t>
            </a:r>
          </a:p>
        </p:txBody>
      </p:sp>
      <p:sp>
        <p:nvSpPr>
          <p:cNvPr id="6" name="Rounded Rectangle 5"/>
          <p:cNvSpPr/>
          <p:nvPr/>
        </p:nvSpPr>
        <p:spPr>
          <a:xfrm>
            <a:off x="1981200" y="1600201"/>
            <a:ext cx="4122738" cy="1128713"/>
          </a:xfrm>
          <a:prstGeom prst="roundRect">
            <a:avLst/>
          </a:prstGeom>
          <a:solidFill>
            <a:srgbClr val="005596"/>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Teacher-Centered</a:t>
            </a:r>
          </a:p>
        </p:txBody>
      </p:sp>
      <p:sp>
        <p:nvSpPr>
          <p:cNvPr id="7" name="Rounded Rectangle 6"/>
          <p:cNvSpPr/>
          <p:nvPr/>
        </p:nvSpPr>
        <p:spPr>
          <a:xfrm>
            <a:off x="6138864" y="1600200"/>
            <a:ext cx="4071937" cy="1098550"/>
          </a:xfrm>
          <a:prstGeom prst="roundRect">
            <a:avLst/>
          </a:prstGeom>
          <a:solidFill>
            <a:srgbClr val="005596"/>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Student-Centered</a:t>
            </a:r>
          </a:p>
        </p:txBody>
      </p:sp>
      <p:sp>
        <p:nvSpPr>
          <p:cNvPr id="8" name="Rounded Rectangle 7"/>
          <p:cNvSpPr/>
          <p:nvPr/>
        </p:nvSpPr>
        <p:spPr>
          <a:xfrm>
            <a:off x="1998663" y="2741614"/>
            <a:ext cx="4140200" cy="1068387"/>
          </a:xfrm>
          <a:prstGeom prst="roundRect">
            <a:avLst/>
          </a:prstGeom>
          <a:solidFill>
            <a:schemeClr val="accent2">
              <a:lumMod val="20000"/>
              <a:lumOff val="80000"/>
            </a:schemeClr>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ysClr val="windowText" lastClr="000000"/>
                </a:solidFill>
              </a:rPr>
              <a:t>Focus is on the instructor </a:t>
            </a:r>
          </a:p>
        </p:txBody>
      </p:sp>
      <p:sp>
        <p:nvSpPr>
          <p:cNvPr id="10" name="Rounded Rectangle 9"/>
          <p:cNvSpPr/>
          <p:nvPr/>
        </p:nvSpPr>
        <p:spPr>
          <a:xfrm>
            <a:off x="6138864" y="2717800"/>
            <a:ext cx="4071937" cy="1092200"/>
          </a:xfrm>
          <a:prstGeom prst="roundRect">
            <a:avLst/>
          </a:prstGeom>
          <a:solidFill>
            <a:schemeClr val="accent2">
              <a:lumMod val="20000"/>
              <a:lumOff val="80000"/>
            </a:schemeClr>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ysClr val="windowText" lastClr="000000"/>
                </a:solidFill>
              </a:rPr>
              <a:t>Focus is on both students and the instructor </a:t>
            </a:r>
          </a:p>
        </p:txBody>
      </p:sp>
      <p:sp>
        <p:nvSpPr>
          <p:cNvPr id="11" name="Rounded Rectangle 10"/>
          <p:cNvSpPr/>
          <p:nvPr/>
        </p:nvSpPr>
        <p:spPr>
          <a:xfrm>
            <a:off x="2024064" y="3835400"/>
            <a:ext cx="4097337" cy="1150938"/>
          </a:xfrm>
          <a:prstGeom prst="roundRect">
            <a:avLst/>
          </a:prstGeom>
          <a:solidFill>
            <a:schemeClr val="accent2">
              <a:lumMod val="20000"/>
              <a:lumOff val="80000"/>
            </a:schemeClr>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ysClr val="windowText" lastClr="000000"/>
                </a:solidFill>
              </a:rPr>
              <a:t>Instructor talks; students listen </a:t>
            </a:r>
          </a:p>
        </p:txBody>
      </p:sp>
      <p:sp>
        <p:nvSpPr>
          <p:cNvPr id="12" name="Rounded Rectangle 11"/>
          <p:cNvSpPr/>
          <p:nvPr/>
        </p:nvSpPr>
        <p:spPr>
          <a:xfrm>
            <a:off x="6129339" y="3836989"/>
            <a:ext cx="4073525" cy="1150937"/>
          </a:xfrm>
          <a:prstGeom prst="roundRect">
            <a:avLst/>
          </a:prstGeom>
          <a:solidFill>
            <a:schemeClr val="accent2">
              <a:lumMod val="20000"/>
              <a:lumOff val="80000"/>
            </a:schemeClr>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ysClr val="windowText" lastClr="000000"/>
                </a:solidFill>
              </a:rPr>
              <a:t>Instructor models; students interact with the instructor and other students</a:t>
            </a:r>
          </a:p>
        </p:txBody>
      </p:sp>
      <p:sp>
        <p:nvSpPr>
          <p:cNvPr id="13" name="Rounded Rectangle 12"/>
          <p:cNvSpPr/>
          <p:nvPr/>
        </p:nvSpPr>
        <p:spPr>
          <a:xfrm>
            <a:off x="2006600" y="5011739"/>
            <a:ext cx="4097338" cy="1127125"/>
          </a:xfrm>
          <a:prstGeom prst="roundRect">
            <a:avLst/>
          </a:prstGeom>
          <a:solidFill>
            <a:schemeClr val="accent2">
              <a:lumMod val="20000"/>
              <a:lumOff val="80000"/>
            </a:schemeClr>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ysClr val="windowText" lastClr="000000"/>
                </a:solidFill>
              </a:rPr>
              <a:t>Students work alone </a:t>
            </a:r>
          </a:p>
        </p:txBody>
      </p:sp>
      <p:sp>
        <p:nvSpPr>
          <p:cNvPr id="14" name="Rounded Rectangle 13"/>
          <p:cNvSpPr/>
          <p:nvPr/>
        </p:nvSpPr>
        <p:spPr>
          <a:xfrm>
            <a:off x="6129338" y="4999039"/>
            <a:ext cx="4081462" cy="1127125"/>
          </a:xfrm>
          <a:prstGeom prst="roundRect">
            <a:avLst/>
          </a:prstGeom>
          <a:solidFill>
            <a:schemeClr val="accent2">
              <a:lumMod val="20000"/>
              <a:lumOff val="80000"/>
            </a:schemeClr>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ysClr val="windowText" lastClr="000000"/>
                </a:solidFill>
              </a:rPr>
              <a:t>Students work in pairs, in groups, or alone depending on the purpose of the activity </a:t>
            </a:r>
          </a:p>
        </p:txBody>
      </p:sp>
      <p:grpSp>
        <p:nvGrpSpPr>
          <p:cNvPr id="36876" name="Group 14"/>
          <p:cNvGrpSpPr>
            <a:grpSpLocks/>
          </p:cNvGrpSpPr>
          <p:nvPr/>
        </p:nvGrpSpPr>
        <p:grpSpPr bwMode="auto">
          <a:xfrm>
            <a:off x="10585695" y="590550"/>
            <a:ext cx="919163" cy="1009650"/>
            <a:chOff x="7657839" y="170258"/>
            <a:chExt cx="1216025" cy="1292027"/>
          </a:xfrm>
        </p:grpSpPr>
        <p:pic>
          <p:nvPicPr>
            <p:cNvPr id="16" name="Picture 15" descr="handouts.jpg"/>
            <p:cNvPicPr>
              <a:picLocks noChangeAspect="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blip>
            <a:stretch>
              <a:fillRect/>
            </a:stretch>
          </p:blipFill>
          <p:spPr>
            <a:xfrm rot="703160">
              <a:off x="7657839" y="170258"/>
              <a:ext cx="1216025" cy="1292027"/>
            </a:xfrm>
            <a:prstGeom prst="rect">
              <a:avLst/>
            </a:prstGeom>
          </p:spPr>
        </p:pic>
        <p:sp>
          <p:nvSpPr>
            <p:cNvPr id="36878" name="TextBox 27"/>
            <p:cNvSpPr txBox="1">
              <a:spLocks noChangeArrowheads="1"/>
            </p:cNvSpPr>
            <p:nvPr/>
          </p:nvSpPr>
          <p:spPr bwMode="auto">
            <a:xfrm rot="923049">
              <a:off x="7831209" y="677383"/>
              <a:ext cx="645601" cy="512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SzTx/>
                <a:buFontTx/>
                <a:buNone/>
              </a:pPr>
              <a:r>
                <a:rPr lang="en-US" altLang="en-US" sz="2000" b="1" dirty="0">
                  <a:solidFill>
                    <a:schemeClr val="tx2"/>
                  </a:solidFill>
                  <a:latin typeface="Helvetica" pitchFamily="34" charset="0"/>
                </a:rPr>
                <a:t>1</a:t>
              </a:r>
            </a:p>
          </p:txBody>
        </p:sp>
        <p:sp>
          <p:nvSpPr>
            <p:cNvPr id="18" name="Freeform 17"/>
            <p:cNvSpPr/>
            <p:nvPr/>
          </p:nvSpPr>
          <p:spPr>
            <a:xfrm>
              <a:off x="8523127" y="460762"/>
              <a:ext cx="174318" cy="164550"/>
            </a:xfrm>
            <a:custGeom>
              <a:avLst/>
              <a:gdLst>
                <a:gd name="connsiteX0" fmla="*/ 38695 w 174141"/>
                <a:gd name="connsiteY0" fmla="*/ 133140 h 163865"/>
                <a:gd name="connsiteX1" fmla="*/ 100150 w 174141"/>
                <a:gd name="connsiteY1" fmla="*/ 163865 h 163865"/>
                <a:gd name="connsiteX2" fmla="*/ 151362 w 174141"/>
                <a:gd name="connsiteY2" fmla="*/ 153623 h 163865"/>
                <a:gd name="connsiteX3" fmla="*/ 171847 w 174141"/>
                <a:gd name="connsiteY3" fmla="*/ 122899 h 163865"/>
                <a:gd name="connsiteX4" fmla="*/ 161605 w 174141"/>
                <a:gd name="connsiteY4" fmla="*/ 61449 h 163865"/>
                <a:gd name="connsiteX5" fmla="*/ 100150 w 174141"/>
                <a:gd name="connsiteY5" fmla="*/ 30725 h 163865"/>
                <a:gd name="connsiteX6" fmla="*/ 48937 w 174141"/>
                <a:gd name="connsiteY6" fmla="*/ 0 h 163865"/>
                <a:gd name="connsiteX7" fmla="*/ 18210 w 174141"/>
                <a:gd name="connsiteY7" fmla="*/ 10241 h 163865"/>
                <a:gd name="connsiteX8" fmla="*/ 18210 w 174141"/>
                <a:gd name="connsiteY8" fmla="*/ 92174 h 163865"/>
                <a:gd name="connsiteX9" fmla="*/ 38695 w 174141"/>
                <a:gd name="connsiteY9" fmla="*/ 133140 h 16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141" h="163865">
                  <a:moveTo>
                    <a:pt x="38695" y="133140"/>
                  </a:moveTo>
                  <a:cubicBezTo>
                    <a:pt x="52352" y="145088"/>
                    <a:pt x="78947" y="163865"/>
                    <a:pt x="100150" y="163865"/>
                  </a:cubicBezTo>
                  <a:cubicBezTo>
                    <a:pt x="117559" y="163865"/>
                    <a:pt x="134291" y="157037"/>
                    <a:pt x="151362" y="153623"/>
                  </a:cubicBezTo>
                  <a:cubicBezTo>
                    <a:pt x="158190" y="143382"/>
                    <a:pt x="170488" y="135133"/>
                    <a:pt x="171847" y="122899"/>
                  </a:cubicBezTo>
                  <a:cubicBezTo>
                    <a:pt x="174141" y="102260"/>
                    <a:pt x="170892" y="80022"/>
                    <a:pt x="161605" y="61449"/>
                  </a:cubicBezTo>
                  <a:cubicBezTo>
                    <a:pt x="153663" y="45566"/>
                    <a:pt x="114692" y="35572"/>
                    <a:pt x="100150" y="30725"/>
                  </a:cubicBezTo>
                  <a:cubicBezTo>
                    <a:pt x="83921" y="14497"/>
                    <a:pt x="75531" y="0"/>
                    <a:pt x="48937" y="0"/>
                  </a:cubicBezTo>
                  <a:cubicBezTo>
                    <a:pt x="38141" y="0"/>
                    <a:pt x="28452" y="6827"/>
                    <a:pt x="18210" y="10241"/>
                  </a:cubicBezTo>
                  <a:cubicBezTo>
                    <a:pt x="9105" y="46656"/>
                    <a:pt x="0" y="55759"/>
                    <a:pt x="18210" y="92174"/>
                  </a:cubicBezTo>
                  <a:cubicBezTo>
                    <a:pt x="22529" y="100811"/>
                    <a:pt x="25038" y="121192"/>
                    <a:pt x="38695" y="133140"/>
                  </a:cubicBez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grpSp>
      <p:sp>
        <p:nvSpPr>
          <p:cNvPr id="3" name="Slide Number Placeholder 2">
            <a:extLst>
              <a:ext uri="{FF2B5EF4-FFF2-40B4-BE49-F238E27FC236}">
                <a16:creationId xmlns:a16="http://schemas.microsoft.com/office/drawing/2014/main" id="{00EB178B-6F99-440E-9CD9-1F2753942D4C}"/>
              </a:ext>
            </a:extLst>
          </p:cNvPr>
          <p:cNvSpPr>
            <a:spLocks noGrp="1"/>
          </p:cNvSpPr>
          <p:nvPr>
            <p:ph type="sldNum" sz="quarter" idx="12"/>
          </p:nvPr>
        </p:nvSpPr>
        <p:spPr/>
        <p:txBody>
          <a:bodyPr/>
          <a:lstStyle/>
          <a:p>
            <a:pPr algn="ctr"/>
            <a:fld id="{48F63A3B-78C7-47BE-AE5E-E10140E04643}" type="slidenum">
              <a:rPr lang="en-US" smtClean="0"/>
              <a:pPr algn="ctr"/>
              <a:t>21</a:t>
            </a:fld>
            <a:endParaRPr lang="en-US" dirty="0"/>
          </a:p>
        </p:txBody>
      </p:sp>
    </p:spTree>
    <p:extLst>
      <p:ext uri="{BB962C8B-B14F-4D97-AF65-F5344CB8AC3E}">
        <p14:creationId xmlns:p14="http://schemas.microsoft.com/office/powerpoint/2010/main" val="9546209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Box 4"/>
          <p:cNvSpPr txBox="1">
            <a:spLocks noChangeArrowheads="1"/>
          </p:cNvSpPr>
          <p:nvPr/>
        </p:nvSpPr>
        <p:spPr bwMode="auto">
          <a:xfrm>
            <a:off x="3505200" y="6248401"/>
            <a:ext cx="518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SzTx/>
              <a:buFontTx/>
              <a:buNone/>
            </a:pPr>
            <a:r>
              <a:rPr lang="en-US" altLang="en-US" sz="1200">
                <a:latin typeface="Arial" panose="020B0604020202020204" pitchFamily="34" charset="0"/>
              </a:rPr>
              <a:t>http://www.nclrc.org/essentials/goalsmethods/learncentpop.html</a:t>
            </a:r>
          </a:p>
        </p:txBody>
      </p:sp>
      <p:sp>
        <p:nvSpPr>
          <p:cNvPr id="6" name="Rounded Rectangle 5"/>
          <p:cNvSpPr/>
          <p:nvPr/>
        </p:nvSpPr>
        <p:spPr>
          <a:xfrm>
            <a:off x="1981200" y="1600201"/>
            <a:ext cx="4122738" cy="1128713"/>
          </a:xfrm>
          <a:prstGeom prst="roundRect">
            <a:avLst/>
          </a:prstGeom>
          <a:solidFill>
            <a:srgbClr val="005596"/>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Teacher-Centered</a:t>
            </a:r>
          </a:p>
        </p:txBody>
      </p:sp>
      <p:sp>
        <p:nvSpPr>
          <p:cNvPr id="7" name="Rounded Rectangle 6"/>
          <p:cNvSpPr/>
          <p:nvPr/>
        </p:nvSpPr>
        <p:spPr>
          <a:xfrm>
            <a:off x="6138864" y="1600200"/>
            <a:ext cx="4071937" cy="1098550"/>
          </a:xfrm>
          <a:prstGeom prst="roundRect">
            <a:avLst/>
          </a:prstGeom>
          <a:solidFill>
            <a:srgbClr val="005596"/>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Student-Centered</a:t>
            </a:r>
          </a:p>
        </p:txBody>
      </p:sp>
      <p:sp>
        <p:nvSpPr>
          <p:cNvPr id="8" name="Rounded Rectangle 7"/>
          <p:cNvSpPr/>
          <p:nvPr/>
        </p:nvSpPr>
        <p:spPr>
          <a:xfrm>
            <a:off x="1998663" y="2741614"/>
            <a:ext cx="4140200" cy="1068387"/>
          </a:xfrm>
          <a:prstGeom prst="roundRect">
            <a:avLst/>
          </a:prstGeom>
          <a:solidFill>
            <a:schemeClr val="accent2">
              <a:lumMod val="20000"/>
              <a:lumOff val="80000"/>
            </a:schemeClr>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ysClr val="windowText" lastClr="000000"/>
                </a:solidFill>
              </a:rPr>
              <a:t>Instructor answers students’ questions </a:t>
            </a:r>
          </a:p>
        </p:txBody>
      </p:sp>
      <p:sp>
        <p:nvSpPr>
          <p:cNvPr id="10" name="Rounded Rectangle 9"/>
          <p:cNvSpPr/>
          <p:nvPr/>
        </p:nvSpPr>
        <p:spPr>
          <a:xfrm>
            <a:off x="6138864" y="2717800"/>
            <a:ext cx="4071937" cy="1092200"/>
          </a:xfrm>
          <a:prstGeom prst="roundRect">
            <a:avLst/>
          </a:prstGeom>
          <a:solidFill>
            <a:schemeClr val="accent2">
              <a:lumMod val="20000"/>
              <a:lumOff val="80000"/>
            </a:schemeClr>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ysClr val="windowText" lastClr="000000"/>
                </a:solidFill>
              </a:rPr>
              <a:t>Students answer each other’s questions, using the instructor as an information resource </a:t>
            </a:r>
          </a:p>
        </p:txBody>
      </p:sp>
      <p:sp>
        <p:nvSpPr>
          <p:cNvPr id="11" name="Rounded Rectangle 10"/>
          <p:cNvSpPr/>
          <p:nvPr/>
        </p:nvSpPr>
        <p:spPr>
          <a:xfrm>
            <a:off x="2006600" y="3760789"/>
            <a:ext cx="4165600" cy="1150937"/>
          </a:xfrm>
          <a:prstGeom prst="roundRect">
            <a:avLst/>
          </a:prstGeom>
          <a:solidFill>
            <a:schemeClr val="accent2">
              <a:lumMod val="20000"/>
              <a:lumOff val="80000"/>
            </a:schemeClr>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ysClr val="windowText" lastClr="000000"/>
                </a:solidFill>
              </a:rPr>
              <a:t>Instructor chooses topics </a:t>
            </a:r>
          </a:p>
        </p:txBody>
      </p:sp>
      <p:sp>
        <p:nvSpPr>
          <p:cNvPr id="12" name="Rounded Rectangle 11"/>
          <p:cNvSpPr/>
          <p:nvPr/>
        </p:nvSpPr>
        <p:spPr>
          <a:xfrm>
            <a:off x="6129339" y="3836989"/>
            <a:ext cx="4073525" cy="1150937"/>
          </a:xfrm>
          <a:prstGeom prst="roundRect">
            <a:avLst/>
          </a:prstGeom>
          <a:solidFill>
            <a:schemeClr val="accent2">
              <a:lumMod val="20000"/>
              <a:lumOff val="80000"/>
            </a:schemeClr>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ysClr val="windowText" lastClr="000000"/>
                </a:solidFill>
              </a:rPr>
              <a:t>Students have some choice of topics </a:t>
            </a:r>
          </a:p>
        </p:txBody>
      </p:sp>
      <p:sp>
        <p:nvSpPr>
          <p:cNvPr id="13" name="Rounded Rectangle 12"/>
          <p:cNvSpPr/>
          <p:nvPr/>
        </p:nvSpPr>
        <p:spPr>
          <a:xfrm>
            <a:off x="2006600" y="4911725"/>
            <a:ext cx="4165600" cy="1227138"/>
          </a:xfrm>
          <a:prstGeom prst="roundRect">
            <a:avLst/>
          </a:prstGeom>
          <a:solidFill>
            <a:schemeClr val="accent2">
              <a:lumMod val="20000"/>
              <a:lumOff val="80000"/>
            </a:schemeClr>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ysClr val="windowText" lastClr="000000"/>
                </a:solidFill>
              </a:rPr>
              <a:t>Instructor evaluates student learning </a:t>
            </a:r>
          </a:p>
        </p:txBody>
      </p:sp>
      <p:sp>
        <p:nvSpPr>
          <p:cNvPr id="14" name="Rounded Rectangle 13"/>
          <p:cNvSpPr/>
          <p:nvPr/>
        </p:nvSpPr>
        <p:spPr>
          <a:xfrm>
            <a:off x="6129338" y="4999039"/>
            <a:ext cx="4081462" cy="1127125"/>
          </a:xfrm>
          <a:prstGeom prst="roundRect">
            <a:avLst/>
          </a:prstGeom>
          <a:solidFill>
            <a:schemeClr val="accent2">
              <a:lumMod val="20000"/>
              <a:lumOff val="80000"/>
            </a:schemeClr>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ysClr val="windowText" lastClr="000000"/>
                </a:solidFill>
              </a:rPr>
              <a:t>Students evaluate their own learning; the instructor also evaluates </a:t>
            </a:r>
          </a:p>
        </p:txBody>
      </p:sp>
      <p:sp>
        <p:nvSpPr>
          <p:cNvPr id="2" name="Title 1"/>
          <p:cNvSpPr>
            <a:spLocks noGrp="1"/>
          </p:cNvSpPr>
          <p:nvPr>
            <p:ph type="title"/>
          </p:nvPr>
        </p:nvSpPr>
        <p:spPr>
          <a:xfrm>
            <a:off x="838200" y="283064"/>
            <a:ext cx="10515600" cy="1325563"/>
          </a:xfrm>
        </p:spPr>
        <p:txBody>
          <a:bodyPr/>
          <a:lstStyle/>
          <a:p>
            <a:r>
              <a:rPr lang="en-US" altLang="en-US" dirty="0"/>
              <a:t>2.1. Designs Learner-Centered Instruction and Classroom Environments</a:t>
            </a:r>
            <a:endParaRPr lang="en-US" dirty="0"/>
          </a:p>
        </p:txBody>
      </p:sp>
      <p:sp>
        <p:nvSpPr>
          <p:cNvPr id="4" name="Slide Number Placeholder 3">
            <a:extLst>
              <a:ext uri="{FF2B5EF4-FFF2-40B4-BE49-F238E27FC236}">
                <a16:creationId xmlns:a16="http://schemas.microsoft.com/office/drawing/2014/main" id="{715130D5-387E-4E4B-9AD9-C059F3997414}"/>
              </a:ext>
            </a:extLst>
          </p:cNvPr>
          <p:cNvSpPr>
            <a:spLocks noGrp="1"/>
          </p:cNvSpPr>
          <p:nvPr>
            <p:ph type="sldNum" sz="quarter" idx="12"/>
          </p:nvPr>
        </p:nvSpPr>
        <p:spPr/>
        <p:txBody>
          <a:bodyPr/>
          <a:lstStyle/>
          <a:p>
            <a:pPr algn="ctr"/>
            <a:fld id="{48F63A3B-78C7-47BE-AE5E-E10140E04643}" type="slidenum">
              <a:rPr lang="en-US" smtClean="0"/>
              <a:pPr algn="ctr"/>
              <a:t>22</a:t>
            </a:fld>
            <a:endParaRPr lang="en-US" dirty="0"/>
          </a:p>
        </p:txBody>
      </p:sp>
    </p:spTree>
    <p:extLst>
      <p:ext uri="{BB962C8B-B14F-4D97-AF65-F5344CB8AC3E}">
        <p14:creationId xmlns:p14="http://schemas.microsoft.com/office/powerpoint/2010/main" val="19413116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10689" y="800100"/>
            <a:ext cx="9884142" cy="685800"/>
          </a:xfrm>
        </p:spPr>
        <p:txBody>
          <a:bodyPr>
            <a:noAutofit/>
          </a:bodyPr>
          <a:lstStyle/>
          <a:p>
            <a:r>
              <a:rPr lang="en-US" altLang="en-US" dirty="0"/>
              <a:t>Teacher-Centered vs. Learner-Centered</a:t>
            </a:r>
          </a:p>
        </p:txBody>
      </p:sp>
      <p:pic>
        <p:nvPicPr>
          <p:cNvPr id="40963" name="Picture 3" descr="http://www.serendipity35.net/uploads/pedagogy-andragogy.png"/>
          <p:cNvPicPr>
            <a:picLocks noChangeAspect="1" noChangeArrowheads="1"/>
          </p:cNvPicPr>
          <p:nvPr/>
        </p:nvPicPr>
        <p:blipFill>
          <a:blip r:embed="rId3">
            <a:extLst>
              <a:ext uri="{28A0092B-C50C-407E-A947-70E740481C1C}">
                <a14:useLocalDpi xmlns:a14="http://schemas.microsoft.com/office/drawing/2010/main" val="0"/>
              </a:ext>
            </a:extLst>
          </a:blip>
          <a:srcRect b="15044"/>
          <a:stretch>
            <a:fillRect/>
          </a:stretch>
        </p:blipFill>
        <p:spPr bwMode="auto">
          <a:xfrm>
            <a:off x="2438400" y="1676400"/>
            <a:ext cx="777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p:nvPr/>
        </p:nvSpPr>
        <p:spPr>
          <a:xfrm>
            <a:off x="3733800" y="2057400"/>
            <a:ext cx="533400" cy="762000"/>
          </a:xfrm>
          <a:prstGeom prst="downArrow">
            <a:avLst/>
          </a:prstGeom>
          <a:solidFill>
            <a:srgbClr val="00559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Down Arrow 5"/>
          <p:cNvSpPr/>
          <p:nvPr/>
        </p:nvSpPr>
        <p:spPr>
          <a:xfrm rot="8343722">
            <a:off x="9010650" y="4460875"/>
            <a:ext cx="641350" cy="762000"/>
          </a:xfrm>
          <a:prstGeom prst="downArrow">
            <a:avLst/>
          </a:prstGeom>
          <a:solidFill>
            <a:srgbClr val="00559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Slide Number Placeholder 2">
            <a:extLst>
              <a:ext uri="{FF2B5EF4-FFF2-40B4-BE49-F238E27FC236}">
                <a16:creationId xmlns:a16="http://schemas.microsoft.com/office/drawing/2014/main" id="{9EB58093-9BBB-42AF-B712-27E9AEE684DD}"/>
              </a:ext>
            </a:extLst>
          </p:cNvPr>
          <p:cNvSpPr>
            <a:spLocks noGrp="1"/>
          </p:cNvSpPr>
          <p:nvPr>
            <p:ph type="sldNum" sz="quarter" idx="12"/>
          </p:nvPr>
        </p:nvSpPr>
        <p:spPr/>
        <p:txBody>
          <a:bodyPr/>
          <a:lstStyle/>
          <a:p>
            <a:pPr algn="ctr"/>
            <a:fld id="{48F63A3B-78C7-47BE-AE5E-E10140E04643}" type="slidenum">
              <a:rPr lang="en-US" smtClean="0"/>
              <a:pPr algn="ctr"/>
              <a:t>23</a:t>
            </a:fld>
            <a:endParaRPr lang="en-US" dirty="0"/>
          </a:p>
        </p:txBody>
      </p:sp>
    </p:spTree>
    <p:extLst>
      <p:ext uri="{BB962C8B-B14F-4D97-AF65-F5344CB8AC3E}">
        <p14:creationId xmlns:p14="http://schemas.microsoft.com/office/powerpoint/2010/main" val="63943590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t>2.2. Designs Standards-Based Instructional Units and Lesson Plans</a:t>
            </a:r>
          </a:p>
        </p:txBody>
      </p:sp>
      <p:sp>
        <p:nvSpPr>
          <p:cNvPr id="6" name="Rectangle 3"/>
          <p:cNvSpPr>
            <a:spLocks noChangeArrowheads="1"/>
          </p:cNvSpPr>
          <p:nvPr/>
        </p:nvSpPr>
        <p:spPr bwMode="auto">
          <a:xfrm>
            <a:off x="3733801" y="2177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4"/>
          <p:cNvSpPr>
            <a:spLocks noChangeArrowheads="1"/>
          </p:cNvSpPr>
          <p:nvPr/>
        </p:nvSpPr>
        <p:spPr bwMode="auto">
          <a:xfrm>
            <a:off x="3733801" y="2406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Diagram 8"/>
          <p:cNvGraphicFramePr/>
          <p:nvPr>
            <p:extLst>
              <p:ext uri="{D42A27DB-BD31-4B8C-83A1-F6EECF244321}">
                <p14:modId xmlns:p14="http://schemas.microsoft.com/office/powerpoint/2010/main" val="2152592371"/>
              </p:ext>
            </p:extLst>
          </p:nvPr>
        </p:nvGraphicFramePr>
        <p:xfrm>
          <a:off x="1793631" y="1831731"/>
          <a:ext cx="822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Arrow 9"/>
          <p:cNvSpPr/>
          <p:nvPr/>
        </p:nvSpPr>
        <p:spPr>
          <a:xfrm>
            <a:off x="6441831" y="3812931"/>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9FBFDCBA-7120-43A8-9833-72B58C947F17}"/>
              </a:ext>
            </a:extLst>
          </p:cNvPr>
          <p:cNvSpPr>
            <a:spLocks noGrp="1"/>
          </p:cNvSpPr>
          <p:nvPr>
            <p:ph type="sldNum" sz="quarter" idx="12"/>
          </p:nvPr>
        </p:nvSpPr>
        <p:spPr/>
        <p:txBody>
          <a:bodyPr/>
          <a:lstStyle/>
          <a:p>
            <a:pPr algn="ctr"/>
            <a:fld id="{48F63A3B-78C7-47BE-AE5E-E10140E04643}" type="slidenum">
              <a:rPr lang="en-US" smtClean="0"/>
              <a:pPr algn="ctr"/>
              <a:t>24</a:t>
            </a:fld>
            <a:endParaRPr lang="en-US" dirty="0"/>
          </a:p>
        </p:txBody>
      </p:sp>
    </p:spTree>
    <p:extLst>
      <p:ext uri="{BB962C8B-B14F-4D97-AF65-F5344CB8AC3E}">
        <p14:creationId xmlns:p14="http://schemas.microsoft.com/office/powerpoint/2010/main" val="1703575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395045" y="695813"/>
            <a:ext cx="9483969" cy="685800"/>
          </a:xfrm>
        </p:spPr>
        <p:txBody>
          <a:bodyPr>
            <a:noAutofit/>
          </a:bodyPr>
          <a:lstStyle/>
          <a:p>
            <a:r>
              <a:rPr lang="en-US" altLang="en-US" sz="4000" dirty="0"/>
              <a:t>2.3. Uses Instructional Techniques That Are Effective With Adult Learners</a:t>
            </a:r>
          </a:p>
        </p:txBody>
      </p:sp>
      <p:pic>
        <p:nvPicPr>
          <p:cNvPr id="43011" name="Picture 2" descr="https://www.jisc.ac.uk/sites/default/files/computer-work-teas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818" y="2028092"/>
            <a:ext cx="7815263"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55B142F-F8FD-416F-83CF-38A1655928AE}"/>
              </a:ext>
            </a:extLst>
          </p:cNvPr>
          <p:cNvSpPr>
            <a:spLocks noGrp="1"/>
          </p:cNvSpPr>
          <p:nvPr>
            <p:ph type="sldNum" sz="quarter" idx="12"/>
          </p:nvPr>
        </p:nvSpPr>
        <p:spPr/>
        <p:txBody>
          <a:bodyPr/>
          <a:lstStyle/>
          <a:p>
            <a:pPr algn="ctr"/>
            <a:fld id="{48F63A3B-78C7-47BE-AE5E-E10140E04643}" type="slidenum">
              <a:rPr lang="en-US" smtClean="0"/>
              <a:pPr algn="ctr"/>
              <a:t>25</a:t>
            </a:fld>
            <a:endParaRPr lang="en-US" dirty="0"/>
          </a:p>
        </p:txBody>
      </p:sp>
    </p:spTree>
    <p:extLst>
      <p:ext uri="{BB962C8B-B14F-4D97-AF65-F5344CB8AC3E}">
        <p14:creationId xmlns:p14="http://schemas.microsoft.com/office/powerpoint/2010/main" val="3424863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a:bodyPr>
          <a:lstStyle/>
          <a:p>
            <a:r>
              <a:rPr lang="en-US" altLang="en-US" sz="4000" dirty="0"/>
              <a:t>2.3. Uses Instructional Techniques That Are Effective With Adult Learners</a:t>
            </a:r>
          </a:p>
        </p:txBody>
      </p:sp>
      <p:grpSp>
        <p:nvGrpSpPr>
          <p:cNvPr id="3" name="Group 2"/>
          <p:cNvGrpSpPr>
            <a:grpSpLocks/>
          </p:cNvGrpSpPr>
          <p:nvPr/>
        </p:nvGrpSpPr>
        <p:grpSpPr bwMode="auto">
          <a:xfrm>
            <a:off x="2630488" y="1827214"/>
            <a:ext cx="6818312" cy="985837"/>
            <a:chOff x="1107010" y="1826683"/>
            <a:chExt cx="6817788" cy="986369"/>
          </a:xfrm>
        </p:grpSpPr>
        <p:sp>
          <p:nvSpPr>
            <p:cNvPr id="9" name="Pentagon 8"/>
            <p:cNvSpPr/>
            <p:nvPr/>
          </p:nvSpPr>
          <p:spPr>
            <a:xfrm rot="10800000">
              <a:off x="1600199" y="1885245"/>
              <a:ext cx="6324599" cy="914400"/>
            </a:xfrm>
            <a:prstGeom prst="homePlate">
              <a:avLst/>
            </a:prstGeom>
            <a:solidFill>
              <a:srgbClr val="005596"/>
            </a:solidFill>
            <a:ln>
              <a:solidFill>
                <a:srgbClr val="005596"/>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5" name="Picture 14"/>
            <p:cNvPicPr>
              <a:picLocks noChangeAspect="1"/>
            </p:cNvPicPr>
            <p:nvPr/>
          </p:nvPicPr>
          <p:blipFill>
            <a:blip r:embed="rId3">
              <a:duotone>
                <a:prstClr val="black"/>
                <a:schemeClr val="tx2">
                  <a:tint val="45000"/>
                  <a:satMod val="400000"/>
                </a:schemeClr>
              </a:duotone>
            </a:blip>
            <a:stretch>
              <a:fillRect/>
            </a:stretch>
          </p:blipFill>
          <p:spPr>
            <a:xfrm>
              <a:off x="1107010" y="1826683"/>
              <a:ext cx="986369" cy="986369"/>
            </a:xfrm>
            <a:prstGeom prst="rect">
              <a:avLst/>
            </a:prstGeom>
          </p:spPr>
        </p:pic>
        <p:sp>
          <p:nvSpPr>
            <p:cNvPr id="45077" name="TextBox 18"/>
            <p:cNvSpPr txBox="1">
              <a:spLocks noChangeArrowheads="1"/>
            </p:cNvSpPr>
            <p:nvPr/>
          </p:nvSpPr>
          <p:spPr bwMode="auto">
            <a:xfrm>
              <a:off x="2743200" y="2057400"/>
              <a:ext cx="441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2400" b="1">
                  <a:solidFill>
                    <a:schemeClr val="bg1"/>
                  </a:solidFill>
                  <a:latin typeface="Arial" panose="020B0604020202020204" pitchFamily="34" charset="0"/>
                </a:rPr>
                <a:t>Adults need to know why</a:t>
              </a:r>
            </a:p>
          </p:txBody>
        </p:sp>
      </p:grpSp>
      <p:grpSp>
        <p:nvGrpSpPr>
          <p:cNvPr id="4" name="Group 3"/>
          <p:cNvGrpSpPr>
            <a:grpSpLocks/>
          </p:cNvGrpSpPr>
          <p:nvPr/>
        </p:nvGrpSpPr>
        <p:grpSpPr bwMode="auto">
          <a:xfrm>
            <a:off x="2633664" y="2889250"/>
            <a:ext cx="6815137" cy="985838"/>
            <a:chOff x="1109832" y="2889424"/>
            <a:chExt cx="6814965" cy="986369"/>
          </a:xfrm>
        </p:grpSpPr>
        <p:sp>
          <p:nvSpPr>
            <p:cNvPr id="10" name="Pentagon 9"/>
            <p:cNvSpPr/>
            <p:nvPr/>
          </p:nvSpPr>
          <p:spPr>
            <a:xfrm rot="10800000">
              <a:off x="1600357" y="2960900"/>
              <a:ext cx="6324440" cy="914893"/>
            </a:xfrm>
            <a:prstGeom prst="homePlate">
              <a:avLst/>
            </a:prstGeom>
            <a:solidFill>
              <a:srgbClr val="005596"/>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6" name="Picture 15"/>
            <p:cNvPicPr>
              <a:picLocks noChangeAspect="1"/>
            </p:cNvPicPr>
            <p:nvPr/>
          </p:nvPicPr>
          <p:blipFill>
            <a:blip r:embed="rId4">
              <a:duotone>
                <a:prstClr val="black"/>
                <a:schemeClr val="tx2">
                  <a:tint val="45000"/>
                  <a:satMod val="400000"/>
                </a:schemeClr>
              </a:duotone>
            </a:blip>
            <a:stretch>
              <a:fillRect/>
            </a:stretch>
          </p:blipFill>
          <p:spPr>
            <a:xfrm>
              <a:off x="1109832" y="2889424"/>
              <a:ext cx="986369" cy="986369"/>
            </a:xfrm>
            <a:prstGeom prst="rect">
              <a:avLst/>
            </a:prstGeom>
          </p:spPr>
        </p:pic>
        <p:sp>
          <p:nvSpPr>
            <p:cNvPr id="45072" name="TextBox 19"/>
            <p:cNvSpPr txBox="1">
              <a:spLocks noChangeArrowheads="1"/>
            </p:cNvSpPr>
            <p:nvPr/>
          </p:nvSpPr>
          <p:spPr bwMode="auto">
            <a:xfrm>
              <a:off x="2743200" y="3222097"/>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2400" b="1">
                  <a:solidFill>
                    <a:schemeClr val="bg1"/>
                  </a:solidFill>
                  <a:latin typeface="Arial" panose="020B0604020202020204" pitchFamily="34" charset="0"/>
                </a:rPr>
                <a:t>Adults can be self-directed</a:t>
              </a:r>
            </a:p>
          </p:txBody>
        </p:sp>
      </p:grpSp>
      <p:grpSp>
        <p:nvGrpSpPr>
          <p:cNvPr id="5" name="Group 4"/>
          <p:cNvGrpSpPr>
            <a:grpSpLocks/>
          </p:cNvGrpSpPr>
          <p:nvPr/>
        </p:nvGrpSpPr>
        <p:grpSpPr bwMode="auto">
          <a:xfrm>
            <a:off x="2630488" y="3994150"/>
            <a:ext cx="6818312" cy="985838"/>
            <a:chOff x="1107009" y="3993793"/>
            <a:chExt cx="6817789" cy="986369"/>
          </a:xfrm>
        </p:grpSpPr>
        <p:sp>
          <p:nvSpPr>
            <p:cNvPr id="11" name="Pentagon 10"/>
            <p:cNvSpPr/>
            <p:nvPr/>
          </p:nvSpPr>
          <p:spPr>
            <a:xfrm rot="10800000">
              <a:off x="1600683" y="4065269"/>
              <a:ext cx="6324115" cy="914893"/>
            </a:xfrm>
            <a:prstGeom prst="homePlate">
              <a:avLst/>
            </a:prstGeom>
            <a:solidFill>
              <a:srgbClr val="005596"/>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p:nvPicPr>
          <p:blipFill>
            <a:blip r:embed="rId4">
              <a:duotone>
                <a:prstClr val="black"/>
                <a:schemeClr val="tx2">
                  <a:tint val="45000"/>
                  <a:satMod val="400000"/>
                </a:schemeClr>
              </a:duotone>
            </a:blip>
            <a:stretch>
              <a:fillRect/>
            </a:stretch>
          </p:blipFill>
          <p:spPr>
            <a:xfrm>
              <a:off x="1107009" y="3993793"/>
              <a:ext cx="986369" cy="986369"/>
            </a:xfrm>
            <a:prstGeom prst="rect">
              <a:avLst/>
            </a:prstGeom>
          </p:spPr>
        </p:pic>
        <p:sp>
          <p:nvSpPr>
            <p:cNvPr id="45069" name="TextBox 20"/>
            <p:cNvSpPr txBox="1">
              <a:spLocks noChangeArrowheads="1"/>
            </p:cNvSpPr>
            <p:nvPr/>
          </p:nvSpPr>
          <p:spPr bwMode="auto">
            <a:xfrm>
              <a:off x="2743200" y="4267200"/>
              <a:ext cx="480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2400" b="1">
                  <a:solidFill>
                    <a:schemeClr val="bg1"/>
                  </a:solidFill>
                  <a:latin typeface="Arial" panose="020B0604020202020204" pitchFamily="34" charset="0"/>
                </a:rPr>
                <a:t>Adults have more experience </a:t>
              </a:r>
            </a:p>
          </p:txBody>
        </p:sp>
      </p:grpSp>
      <p:grpSp>
        <p:nvGrpSpPr>
          <p:cNvPr id="6" name="Group 5"/>
          <p:cNvGrpSpPr>
            <a:grpSpLocks/>
          </p:cNvGrpSpPr>
          <p:nvPr/>
        </p:nvGrpSpPr>
        <p:grpSpPr bwMode="auto">
          <a:xfrm>
            <a:off x="2630488" y="5097464"/>
            <a:ext cx="6818312" cy="987425"/>
            <a:chOff x="1107009" y="5098162"/>
            <a:chExt cx="6817789" cy="986369"/>
          </a:xfrm>
        </p:grpSpPr>
        <p:sp>
          <p:nvSpPr>
            <p:cNvPr id="12" name="Pentagon 11"/>
            <p:cNvSpPr/>
            <p:nvPr/>
          </p:nvSpPr>
          <p:spPr>
            <a:xfrm rot="10800000">
              <a:off x="1600683" y="5136221"/>
              <a:ext cx="6324115" cy="915007"/>
            </a:xfrm>
            <a:prstGeom prst="homePlate">
              <a:avLst/>
            </a:prstGeom>
            <a:solidFill>
              <a:srgbClr val="005596"/>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8" name="Picture 17"/>
            <p:cNvPicPr>
              <a:picLocks noChangeAspect="1"/>
            </p:cNvPicPr>
            <p:nvPr/>
          </p:nvPicPr>
          <p:blipFill>
            <a:blip r:embed="rId4">
              <a:duotone>
                <a:prstClr val="black"/>
                <a:schemeClr val="tx2">
                  <a:tint val="45000"/>
                  <a:satMod val="400000"/>
                </a:schemeClr>
              </a:duotone>
            </a:blip>
            <a:stretch>
              <a:fillRect/>
            </a:stretch>
          </p:blipFill>
          <p:spPr>
            <a:xfrm>
              <a:off x="1107009" y="5098162"/>
              <a:ext cx="986369" cy="986369"/>
            </a:xfrm>
            <a:prstGeom prst="rect">
              <a:avLst/>
            </a:prstGeom>
          </p:spPr>
        </p:pic>
        <p:sp>
          <p:nvSpPr>
            <p:cNvPr id="45066" name="TextBox 21"/>
            <p:cNvSpPr txBox="1">
              <a:spLocks noChangeArrowheads="1"/>
            </p:cNvSpPr>
            <p:nvPr/>
          </p:nvSpPr>
          <p:spPr bwMode="auto">
            <a:xfrm>
              <a:off x="2743200" y="5334000"/>
              <a:ext cx="480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2400" b="1">
                  <a:solidFill>
                    <a:schemeClr val="bg1"/>
                  </a:solidFill>
                  <a:latin typeface="Arial" panose="020B0604020202020204" pitchFamily="34" charset="0"/>
                </a:rPr>
                <a:t>Adult motivations are different</a:t>
              </a:r>
            </a:p>
          </p:txBody>
        </p:sp>
      </p:grpSp>
      <p:sp>
        <p:nvSpPr>
          <p:cNvPr id="7" name="Slide Number Placeholder 6">
            <a:extLst>
              <a:ext uri="{FF2B5EF4-FFF2-40B4-BE49-F238E27FC236}">
                <a16:creationId xmlns:a16="http://schemas.microsoft.com/office/drawing/2014/main" id="{DD9CB6DA-875B-4FBF-8515-FB680ECD4E2E}"/>
              </a:ext>
            </a:extLst>
          </p:cNvPr>
          <p:cNvSpPr>
            <a:spLocks noGrp="1"/>
          </p:cNvSpPr>
          <p:nvPr>
            <p:ph type="sldNum" sz="quarter" idx="12"/>
          </p:nvPr>
        </p:nvSpPr>
        <p:spPr/>
        <p:txBody>
          <a:bodyPr/>
          <a:lstStyle/>
          <a:p>
            <a:pPr algn="ctr"/>
            <a:fld id="{48F63A3B-78C7-47BE-AE5E-E10140E04643}" type="slidenum">
              <a:rPr lang="en-US" smtClean="0"/>
              <a:pPr algn="ctr"/>
              <a:t>26</a:t>
            </a:fld>
            <a:endParaRPr lang="en-US" dirty="0"/>
          </a:p>
        </p:txBody>
      </p:sp>
    </p:spTree>
    <p:extLst>
      <p:ext uri="{BB962C8B-B14F-4D97-AF65-F5344CB8AC3E}">
        <p14:creationId xmlns:p14="http://schemas.microsoft.com/office/powerpoint/2010/main" val="171471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26123" y="0"/>
            <a:ext cx="9445015" cy="2051538"/>
          </a:xfrm>
        </p:spPr>
        <p:txBody>
          <a:bodyPr>
            <a:normAutofit/>
          </a:bodyPr>
          <a:lstStyle/>
          <a:p>
            <a:r>
              <a:rPr lang="en-US" altLang="en-US" sz="4000" dirty="0"/>
              <a:t>2.4. Designs Instruction to Build Learners’ Technology and Digital Media Literacy Skills</a:t>
            </a:r>
          </a:p>
        </p:txBody>
      </p:sp>
      <p:sp>
        <p:nvSpPr>
          <p:cNvPr id="3" name="Content Placeholder 2"/>
          <p:cNvSpPr>
            <a:spLocks noGrp="1"/>
          </p:cNvSpPr>
          <p:nvPr>
            <p:ph idx="1"/>
          </p:nvPr>
        </p:nvSpPr>
        <p:spPr>
          <a:xfrm>
            <a:off x="1608138" y="2051538"/>
            <a:ext cx="8763000" cy="4002088"/>
          </a:xfrm>
        </p:spPr>
        <p:txBody>
          <a:bodyPr/>
          <a:lstStyle/>
          <a:p>
            <a:pPr marL="457200" lvl="2" indent="-457200"/>
            <a:r>
              <a:rPr lang="en-US" altLang="en-US" sz="3200" dirty="0"/>
              <a:t>Is technology a basic skill?</a:t>
            </a:r>
          </a:p>
          <a:p>
            <a:pPr marL="457200" lvl="2" indent="-457200"/>
            <a:r>
              <a:rPr lang="en-US" altLang="en-US" sz="3200" dirty="0"/>
              <a:t>What technology do </a:t>
            </a:r>
            <a:br>
              <a:rPr lang="en-US" altLang="en-US" sz="3200" dirty="0"/>
            </a:br>
            <a:r>
              <a:rPr lang="en-US" altLang="en-US" sz="3200" dirty="0"/>
              <a:t>you use in your </a:t>
            </a:r>
            <a:br>
              <a:rPr lang="en-US" altLang="en-US" sz="3200" dirty="0"/>
            </a:br>
            <a:r>
              <a:rPr lang="en-US" altLang="en-US" sz="3200" dirty="0"/>
              <a:t>classroom now?</a:t>
            </a:r>
          </a:p>
          <a:p>
            <a:pPr marL="457200" lvl="2" indent="-457200"/>
            <a:r>
              <a:rPr lang="en-US" altLang="en-US" sz="3200" dirty="0"/>
              <a:t>What is digital </a:t>
            </a:r>
            <a:br>
              <a:rPr lang="en-US" altLang="en-US" sz="3200" dirty="0"/>
            </a:br>
            <a:r>
              <a:rPr lang="en-US" altLang="en-US" sz="3200" dirty="0"/>
              <a:t>media literacy?</a:t>
            </a:r>
          </a:p>
        </p:txBody>
      </p:sp>
      <p:pic>
        <p:nvPicPr>
          <p:cNvPr id="471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341" y="2188431"/>
            <a:ext cx="39608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4"/>
          <p:cNvSpPr txBox="1">
            <a:spLocks noChangeArrowheads="1"/>
          </p:cNvSpPr>
          <p:nvPr/>
        </p:nvSpPr>
        <p:spPr bwMode="auto">
          <a:xfrm>
            <a:off x="6977247" y="4709749"/>
            <a:ext cx="419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dirty="0">
                <a:latin typeface="Arial" panose="020B0604020202020204" pitchFamily="34" charset="0"/>
              </a:rPr>
              <a:t>https://pixabay.com/en/technology-digits-human-data-662833/</a:t>
            </a:r>
          </a:p>
        </p:txBody>
      </p:sp>
      <p:sp>
        <p:nvSpPr>
          <p:cNvPr id="4" name="Slide Number Placeholder 3">
            <a:extLst>
              <a:ext uri="{FF2B5EF4-FFF2-40B4-BE49-F238E27FC236}">
                <a16:creationId xmlns:a16="http://schemas.microsoft.com/office/drawing/2014/main" id="{E74FBA08-4755-4CC3-9E62-AB9349B155A1}"/>
              </a:ext>
            </a:extLst>
          </p:cNvPr>
          <p:cNvSpPr>
            <a:spLocks noGrp="1"/>
          </p:cNvSpPr>
          <p:nvPr>
            <p:ph type="sldNum" sz="quarter" idx="12"/>
          </p:nvPr>
        </p:nvSpPr>
        <p:spPr/>
        <p:txBody>
          <a:bodyPr/>
          <a:lstStyle/>
          <a:p>
            <a:pPr algn="ctr"/>
            <a:fld id="{48F63A3B-78C7-47BE-AE5E-E10140E04643}" type="slidenum">
              <a:rPr lang="en-US" smtClean="0"/>
              <a:pPr algn="ctr"/>
              <a:t>27</a:t>
            </a:fld>
            <a:endParaRPr lang="en-US" dirty="0"/>
          </a:p>
        </p:txBody>
      </p:sp>
    </p:spTree>
    <p:extLst>
      <p:ext uri="{BB962C8B-B14F-4D97-AF65-F5344CB8AC3E}">
        <p14:creationId xmlns:p14="http://schemas.microsoft.com/office/powerpoint/2010/main" val="54267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47868" y="0"/>
            <a:ext cx="10157314" cy="1398954"/>
          </a:xfrm>
        </p:spPr>
        <p:txBody>
          <a:bodyPr>
            <a:normAutofit/>
          </a:bodyPr>
          <a:lstStyle/>
          <a:p>
            <a:r>
              <a:rPr lang="en-US" altLang="en-US" sz="3600" dirty="0"/>
              <a:t>2.4. Designs Instruction to Build Learners’ Technology and Digital Media Literacy Skills</a:t>
            </a:r>
          </a:p>
        </p:txBody>
      </p:sp>
      <p:grpSp>
        <p:nvGrpSpPr>
          <p:cNvPr id="49156" name="Group 6"/>
          <p:cNvGrpSpPr>
            <a:grpSpLocks/>
          </p:cNvGrpSpPr>
          <p:nvPr/>
        </p:nvGrpSpPr>
        <p:grpSpPr bwMode="auto">
          <a:xfrm>
            <a:off x="10705182" y="644640"/>
            <a:ext cx="1155700" cy="1195387"/>
            <a:chOff x="7657839" y="170258"/>
            <a:chExt cx="1216025" cy="1292027"/>
          </a:xfrm>
        </p:grpSpPr>
        <p:pic>
          <p:nvPicPr>
            <p:cNvPr id="8" name="Picture 7" descr="handouts.jpg"/>
            <p:cNvPicPr>
              <a:picLocks noChangeAspect="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blip>
            <a:stretch>
              <a:fillRect/>
            </a:stretch>
          </p:blipFill>
          <p:spPr>
            <a:xfrm rot="703160">
              <a:off x="7657839" y="170258"/>
              <a:ext cx="1216025" cy="1292027"/>
            </a:xfrm>
            <a:prstGeom prst="rect">
              <a:avLst/>
            </a:prstGeom>
          </p:spPr>
        </p:pic>
        <p:sp>
          <p:nvSpPr>
            <p:cNvPr id="49160" name="TextBox 27"/>
            <p:cNvSpPr txBox="1">
              <a:spLocks noChangeArrowheads="1"/>
            </p:cNvSpPr>
            <p:nvPr/>
          </p:nvSpPr>
          <p:spPr bwMode="auto">
            <a:xfrm rot="923049">
              <a:off x="7831209" y="717253"/>
              <a:ext cx="645601" cy="4322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SzTx/>
                <a:buFontTx/>
                <a:buNone/>
              </a:pPr>
              <a:r>
                <a:rPr lang="en-US" altLang="en-US" sz="2000" b="1" dirty="0">
                  <a:solidFill>
                    <a:schemeClr val="tx2"/>
                  </a:solidFill>
                  <a:latin typeface="Helvetica" pitchFamily="34" charset="0"/>
                </a:rPr>
                <a:t>2</a:t>
              </a:r>
            </a:p>
          </p:txBody>
        </p:sp>
        <p:sp>
          <p:nvSpPr>
            <p:cNvPr id="10" name="Freeform 9"/>
            <p:cNvSpPr/>
            <p:nvPr/>
          </p:nvSpPr>
          <p:spPr>
            <a:xfrm>
              <a:off x="8524758" y="460234"/>
              <a:ext cx="173718" cy="164721"/>
            </a:xfrm>
            <a:custGeom>
              <a:avLst/>
              <a:gdLst>
                <a:gd name="connsiteX0" fmla="*/ 38695 w 174141"/>
                <a:gd name="connsiteY0" fmla="*/ 133140 h 163865"/>
                <a:gd name="connsiteX1" fmla="*/ 100150 w 174141"/>
                <a:gd name="connsiteY1" fmla="*/ 163865 h 163865"/>
                <a:gd name="connsiteX2" fmla="*/ 151362 w 174141"/>
                <a:gd name="connsiteY2" fmla="*/ 153623 h 163865"/>
                <a:gd name="connsiteX3" fmla="*/ 171847 w 174141"/>
                <a:gd name="connsiteY3" fmla="*/ 122899 h 163865"/>
                <a:gd name="connsiteX4" fmla="*/ 161605 w 174141"/>
                <a:gd name="connsiteY4" fmla="*/ 61449 h 163865"/>
                <a:gd name="connsiteX5" fmla="*/ 100150 w 174141"/>
                <a:gd name="connsiteY5" fmla="*/ 30725 h 163865"/>
                <a:gd name="connsiteX6" fmla="*/ 48937 w 174141"/>
                <a:gd name="connsiteY6" fmla="*/ 0 h 163865"/>
                <a:gd name="connsiteX7" fmla="*/ 18210 w 174141"/>
                <a:gd name="connsiteY7" fmla="*/ 10241 h 163865"/>
                <a:gd name="connsiteX8" fmla="*/ 18210 w 174141"/>
                <a:gd name="connsiteY8" fmla="*/ 92174 h 163865"/>
                <a:gd name="connsiteX9" fmla="*/ 38695 w 174141"/>
                <a:gd name="connsiteY9" fmla="*/ 133140 h 16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141" h="163865">
                  <a:moveTo>
                    <a:pt x="38695" y="133140"/>
                  </a:moveTo>
                  <a:cubicBezTo>
                    <a:pt x="52352" y="145088"/>
                    <a:pt x="78947" y="163865"/>
                    <a:pt x="100150" y="163865"/>
                  </a:cubicBezTo>
                  <a:cubicBezTo>
                    <a:pt x="117559" y="163865"/>
                    <a:pt x="134291" y="157037"/>
                    <a:pt x="151362" y="153623"/>
                  </a:cubicBezTo>
                  <a:cubicBezTo>
                    <a:pt x="158190" y="143382"/>
                    <a:pt x="170488" y="135133"/>
                    <a:pt x="171847" y="122899"/>
                  </a:cubicBezTo>
                  <a:cubicBezTo>
                    <a:pt x="174141" y="102260"/>
                    <a:pt x="170892" y="80022"/>
                    <a:pt x="161605" y="61449"/>
                  </a:cubicBezTo>
                  <a:cubicBezTo>
                    <a:pt x="153663" y="45566"/>
                    <a:pt x="114692" y="35572"/>
                    <a:pt x="100150" y="30725"/>
                  </a:cubicBezTo>
                  <a:cubicBezTo>
                    <a:pt x="83921" y="14497"/>
                    <a:pt x="75531" y="0"/>
                    <a:pt x="48937" y="0"/>
                  </a:cubicBezTo>
                  <a:cubicBezTo>
                    <a:pt x="38141" y="0"/>
                    <a:pt x="28452" y="6827"/>
                    <a:pt x="18210" y="10241"/>
                  </a:cubicBezTo>
                  <a:cubicBezTo>
                    <a:pt x="9105" y="46656"/>
                    <a:pt x="0" y="55759"/>
                    <a:pt x="18210" y="92174"/>
                  </a:cubicBezTo>
                  <a:cubicBezTo>
                    <a:pt x="22529" y="100811"/>
                    <a:pt x="25038" y="121192"/>
                    <a:pt x="38695" y="133140"/>
                  </a:cubicBez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grpSp>
      <p:pic>
        <p:nvPicPr>
          <p:cNvPr id="5" name="Picture 4"/>
          <p:cNvPicPr>
            <a:picLocks noChangeAspect="1"/>
          </p:cNvPicPr>
          <p:nvPr/>
        </p:nvPicPr>
        <p:blipFill>
          <a:blip r:embed="rId4"/>
          <a:stretch>
            <a:fillRect/>
          </a:stretch>
        </p:blipFill>
        <p:spPr>
          <a:xfrm>
            <a:off x="1951625" y="1318437"/>
            <a:ext cx="7488177" cy="5326221"/>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5E5278D7-5248-44D7-91FE-2BD42FA72F0E}"/>
              </a:ext>
            </a:extLst>
          </p:cNvPr>
          <p:cNvSpPr>
            <a:spLocks noGrp="1"/>
          </p:cNvSpPr>
          <p:nvPr>
            <p:ph type="sldNum" sz="quarter" idx="12"/>
          </p:nvPr>
        </p:nvSpPr>
        <p:spPr/>
        <p:txBody>
          <a:bodyPr/>
          <a:lstStyle/>
          <a:p>
            <a:pPr algn="ctr"/>
            <a:fld id="{48F63A3B-78C7-47BE-AE5E-E10140E04643}" type="slidenum">
              <a:rPr lang="en-US" smtClean="0"/>
              <a:pPr algn="ctr"/>
              <a:t>28</a:t>
            </a:fld>
            <a:endParaRPr lang="en-US" dirty="0"/>
          </a:p>
        </p:txBody>
      </p:sp>
    </p:spTree>
    <p:extLst>
      <p:ext uri="{BB962C8B-B14F-4D97-AF65-F5344CB8AC3E}">
        <p14:creationId xmlns:p14="http://schemas.microsoft.com/office/powerpoint/2010/main" val="3144460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6354" y="3335216"/>
            <a:ext cx="7772400" cy="1362075"/>
          </a:xfrm>
        </p:spPr>
        <p:txBody>
          <a:bodyPr>
            <a:normAutofit fontScale="90000"/>
          </a:bodyPr>
          <a:lstStyle/>
          <a:p>
            <a:pPr>
              <a:defRPr/>
            </a:pPr>
            <a:r>
              <a:rPr lang="en-US" sz="6700" dirty="0"/>
              <a:t>Domain 3:</a:t>
            </a:r>
            <a:r>
              <a:rPr lang="en-US" dirty="0"/>
              <a:t/>
            </a:r>
            <a:br>
              <a:rPr lang="en-US" dirty="0"/>
            </a:br>
            <a:r>
              <a:rPr lang="en-US" sz="5300" dirty="0">
                <a:latin typeface="+mn-lt"/>
              </a:rPr>
              <a:t>Effectively communicates to motivate and engage learners</a:t>
            </a:r>
          </a:p>
        </p:txBody>
      </p:sp>
      <p:sp>
        <p:nvSpPr>
          <p:cNvPr id="3" name="Slide Number Placeholder 2">
            <a:extLst>
              <a:ext uri="{FF2B5EF4-FFF2-40B4-BE49-F238E27FC236}">
                <a16:creationId xmlns:a16="http://schemas.microsoft.com/office/drawing/2014/main" id="{42CC657C-B35F-4DB1-B21B-2DC9B3C580C6}"/>
              </a:ext>
            </a:extLst>
          </p:cNvPr>
          <p:cNvSpPr>
            <a:spLocks noGrp="1"/>
          </p:cNvSpPr>
          <p:nvPr>
            <p:ph type="sldNum" sz="quarter" idx="12"/>
          </p:nvPr>
        </p:nvSpPr>
        <p:spPr/>
        <p:txBody>
          <a:bodyPr/>
          <a:lstStyle/>
          <a:p>
            <a:pPr algn="ctr"/>
            <a:fld id="{48F63A3B-78C7-47BE-AE5E-E10140E04643}" type="slidenum">
              <a:rPr lang="en-US" smtClean="0"/>
              <a:pPr algn="ctr"/>
              <a:t>29</a:t>
            </a:fld>
            <a:endParaRPr lang="en-US" dirty="0"/>
          </a:p>
        </p:txBody>
      </p:sp>
    </p:spTree>
    <p:extLst>
      <p:ext uri="{BB962C8B-B14F-4D97-AF65-F5344CB8AC3E}">
        <p14:creationId xmlns:p14="http://schemas.microsoft.com/office/powerpoint/2010/main" val="419918790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1512277" y="1920753"/>
            <a:ext cx="8763000" cy="2956047"/>
          </a:xfrm>
        </p:spPr>
        <p:txBody>
          <a:bodyPr/>
          <a:lstStyle/>
          <a:p>
            <a:r>
              <a:rPr lang="en-US" altLang="en-US" dirty="0"/>
              <a:t>To gain an overview of the domains and competencies  </a:t>
            </a:r>
          </a:p>
          <a:p>
            <a:r>
              <a:rPr lang="en-US" altLang="en-US" dirty="0"/>
              <a:t>To build your capacity to identify the skills and knowledge required for effective teaching</a:t>
            </a:r>
          </a:p>
          <a:p>
            <a:r>
              <a:rPr lang="en-US" altLang="en-US" dirty="0"/>
              <a:t>To learn how to use the Instructor Competencies Self Assessment (ICSA) to target areas for improvement as the basis of a plan for improving instruction</a:t>
            </a:r>
          </a:p>
          <a:p>
            <a:endParaRPr lang="en-US" altLang="en-US" dirty="0"/>
          </a:p>
        </p:txBody>
      </p:sp>
      <p:sp>
        <p:nvSpPr>
          <p:cNvPr id="13315" name="Title 2"/>
          <p:cNvSpPr>
            <a:spLocks noGrp="1"/>
          </p:cNvSpPr>
          <p:nvPr>
            <p:ph type="title"/>
          </p:nvPr>
        </p:nvSpPr>
        <p:spPr/>
        <p:txBody>
          <a:bodyPr/>
          <a:lstStyle/>
          <a:p>
            <a:r>
              <a:rPr lang="en-US" altLang="en-US" dirty="0"/>
              <a:t>Session Objectives</a:t>
            </a:r>
          </a:p>
        </p:txBody>
      </p:sp>
      <p:pic>
        <p:nvPicPr>
          <p:cNvPr id="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2662" y="4745456"/>
            <a:ext cx="2022230" cy="181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E07D107-68F9-4067-A9B3-E6D25BC18EE7}"/>
              </a:ext>
            </a:extLst>
          </p:cNvPr>
          <p:cNvSpPr>
            <a:spLocks noGrp="1"/>
          </p:cNvSpPr>
          <p:nvPr>
            <p:ph type="sldNum" sz="quarter" idx="12"/>
          </p:nvPr>
        </p:nvSpPr>
        <p:spPr/>
        <p:txBody>
          <a:bodyPr/>
          <a:lstStyle/>
          <a:p>
            <a:pPr algn="ctr"/>
            <a:fld id="{48F63A3B-78C7-47BE-AE5E-E10140E04643}" type="slidenum">
              <a:rPr lang="en-US" smtClean="0"/>
              <a:pPr algn="ctr"/>
              <a:t>3</a:t>
            </a:fld>
            <a:endParaRPr lang="en-US" dirty="0"/>
          </a:p>
        </p:txBody>
      </p:sp>
    </p:spTree>
    <p:extLst>
      <p:ext uri="{BB962C8B-B14F-4D97-AF65-F5344CB8AC3E}">
        <p14:creationId xmlns:p14="http://schemas.microsoft.com/office/powerpoint/2010/main" val="243490328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632200" y="1600200"/>
            <a:ext cx="4927600" cy="4929188"/>
          </a:xfrm>
          <a:prstGeom prst="ellipse">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251" name="Title 1"/>
          <p:cNvSpPr>
            <a:spLocks noGrp="1"/>
          </p:cNvSpPr>
          <p:nvPr>
            <p:ph type="title"/>
          </p:nvPr>
        </p:nvSpPr>
        <p:spPr>
          <a:xfrm>
            <a:off x="1524000" y="152400"/>
            <a:ext cx="6781800" cy="685800"/>
          </a:xfrm>
        </p:spPr>
        <p:txBody>
          <a:bodyPr/>
          <a:lstStyle/>
          <a:p>
            <a:r>
              <a:rPr lang="en-US" altLang="en-US" sz="2800"/>
              <a:t>The Four Competencies of Domain 3</a:t>
            </a:r>
          </a:p>
        </p:txBody>
      </p:sp>
      <p:graphicFrame>
        <p:nvGraphicFramePr>
          <p:cNvPr id="6" name="Content Placeholder 5"/>
          <p:cNvGraphicFramePr>
            <a:graphicFrameLocks noGrp="1" noChangeAspect="1"/>
          </p:cNvGraphicFramePr>
          <p:nvPr>
            <p:ph idx="1"/>
          </p:nvPr>
        </p:nvGraphicFramePr>
        <p:xfrm>
          <a:off x="1981200" y="1752600"/>
          <a:ext cx="8229600" cy="4361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E6649F1-B1AD-46A3-BEAA-E1ED701A0751}"/>
              </a:ext>
            </a:extLst>
          </p:cNvPr>
          <p:cNvSpPr>
            <a:spLocks noGrp="1"/>
          </p:cNvSpPr>
          <p:nvPr>
            <p:ph type="sldNum" sz="quarter" idx="12"/>
          </p:nvPr>
        </p:nvSpPr>
        <p:spPr/>
        <p:txBody>
          <a:bodyPr/>
          <a:lstStyle/>
          <a:p>
            <a:pPr algn="ctr"/>
            <a:fld id="{48F63A3B-78C7-47BE-AE5E-E10140E04643}" type="slidenum">
              <a:rPr lang="en-US" smtClean="0"/>
              <a:pPr algn="ctr"/>
              <a:t>30</a:t>
            </a:fld>
            <a:endParaRPr lang="en-US" dirty="0"/>
          </a:p>
        </p:txBody>
      </p:sp>
    </p:spTree>
    <p:extLst>
      <p:ext uri="{BB962C8B-B14F-4D97-AF65-F5344CB8AC3E}">
        <p14:creationId xmlns:p14="http://schemas.microsoft.com/office/powerpoint/2010/main" val="36457524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6E2DB299-EBDB-4303-B420-90ABCC2A97FC}"/>
                                            </p:graphicEl>
                                          </p:spTgt>
                                        </p:tgtEl>
                                        <p:attrNameLst>
                                          <p:attrName>style.visibility</p:attrName>
                                        </p:attrNameLst>
                                      </p:cBhvr>
                                      <p:to>
                                        <p:strVal val="visible"/>
                                      </p:to>
                                    </p:set>
                                    <p:anim calcmode="lin" valueType="num">
                                      <p:cBhvr>
                                        <p:cTn id="7" dur="500" fill="hold"/>
                                        <p:tgtEl>
                                          <p:spTgt spid="6">
                                            <p:graphicEl>
                                              <a:dgm id="{6E2DB299-EBDB-4303-B420-90ABCC2A97FC}"/>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6E2DB299-EBDB-4303-B420-90ABCC2A97FC}"/>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6E2DB299-EBDB-4303-B420-90ABCC2A97FC}"/>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D551DAE8-71F1-4420-B965-C985D268A96E}"/>
                                            </p:graphicEl>
                                          </p:spTgt>
                                        </p:tgtEl>
                                        <p:attrNameLst>
                                          <p:attrName>style.visibility</p:attrName>
                                        </p:attrNameLst>
                                      </p:cBhvr>
                                      <p:to>
                                        <p:strVal val="visible"/>
                                      </p:to>
                                    </p:set>
                                    <p:anim calcmode="lin" valueType="num">
                                      <p:cBhvr>
                                        <p:cTn id="14" dur="500" fill="hold"/>
                                        <p:tgtEl>
                                          <p:spTgt spid="6">
                                            <p:graphicEl>
                                              <a:dgm id="{D551DAE8-71F1-4420-B965-C985D268A96E}"/>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D551DAE8-71F1-4420-B965-C985D268A96E}"/>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D551DAE8-71F1-4420-B965-C985D268A96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graphicEl>
                                              <a:dgm id="{252C8C89-BDF8-401E-8E1A-F2B1660F205D}"/>
                                            </p:graphicEl>
                                          </p:spTgt>
                                        </p:tgtEl>
                                        <p:attrNameLst>
                                          <p:attrName>style.visibility</p:attrName>
                                        </p:attrNameLst>
                                      </p:cBhvr>
                                      <p:to>
                                        <p:strVal val="visible"/>
                                      </p:to>
                                    </p:set>
                                    <p:anim calcmode="lin" valueType="num">
                                      <p:cBhvr>
                                        <p:cTn id="21" dur="500" fill="hold"/>
                                        <p:tgtEl>
                                          <p:spTgt spid="6">
                                            <p:graphicEl>
                                              <a:dgm id="{252C8C89-BDF8-401E-8E1A-F2B1660F205D}"/>
                                            </p:graphicEl>
                                          </p:spTgt>
                                        </p:tgtEl>
                                        <p:attrNameLst>
                                          <p:attrName>ppt_w</p:attrName>
                                        </p:attrNameLst>
                                      </p:cBhvr>
                                      <p:tavLst>
                                        <p:tav tm="0">
                                          <p:val>
                                            <p:fltVal val="0"/>
                                          </p:val>
                                        </p:tav>
                                        <p:tav tm="100000">
                                          <p:val>
                                            <p:strVal val="#ppt_w"/>
                                          </p:val>
                                        </p:tav>
                                      </p:tavLst>
                                    </p:anim>
                                    <p:anim calcmode="lin" valueType="num">
                                      <p:cBhvr>
                                        <p:cTn id="22" dur="500" fill="hold"/>
                                        <p:tgtEl>
                                          <p:spTgt spid="6">
                                            <p:graphicEl>
                                              <a:dgm id="{252C8C89-BDF8-401E-8E1A-F2B1660F205D}"/>
                                            </p:graphicEl>
                                          </p:spTgt>
                                        </p:tgtEl>
                                        <p:attrNameLst>
                                          <p:attrName>ppt_h</p:attrName>
                                        </p:attrNameLst>
                                      </p:cBhvr>
                                      <p:tavLst>
                                        <p:tav tm="0">
                                          <p:val>
                                            <p:fltVal val="0"/>
                                          </p:val>
                                        </p:tav>
                                        <p:tav tm="100000">
                                          <p:val>
                                            <p:strVal val="#ppt_h"/>
                                          </p:val>
                                        </p:tav>
                                      </p:tavLst>
                                    </p:anim>
                                    <p:animEffect transition="in" filter="fade">
                                      <p:cBhvr>
                                        <p:cTn id="23" dur="500"/>
                                        <p:tgtEl>
                                          <p:spTgt spid="6">
                                            <p:graphicEl>
                                              <a:dgm id="{252C8C89-BDF8-401E-8E1A-F2B1660F205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graphicEl>
                                              <a:dgm id="{EF96EFA4-B105-4912-AA8C-EB29F638941F}"/>
                                            </p:graphicEl>
                                          </p:spTgt>
                                        </p:tgtEl>
                                        <p:attrNameLst>
                                          <p:attrName>style.visibility</p:attrName>
                                        </p:attrNameLst>
                                      </p:cBhvr>
                                      <p:to>
                                        <p:strVal val="visible"/>
                                      </p:to>
                                    </p:set>
                                    <p:anim calcmode="lin" valueType="num">
                                      <p:cBhvr>
                                        <p:cTn id="28" dur="500" fill="hold"/>
                                        <p:tgtEl>
                                          <p:spTgt spid="6">
                                            <p:graphicEl>
                                              <a:dgm id="{EF96EFA4-B105-4912-AA8C-EB29F638941F}"/>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EF96EFA4-B105-4912-AA8C-EB29F638941F}"/>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EF96EFA4-B105-4912-AA8C-EB29F63894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z="2800"/>
              <a:t>Practice With Domain 3:</a:t>
            </a:r>
            <a:br>
              <a:rPr lang="en-US" altLang="en-US" sz="2800"/>
            </a:br>
            <a:r>
              <a:rPr lang="en-US" altLang="en-US" sz="2800"/>
              <a:t>What Could Possibly Be Wrong?</a:t>
            </a:r>
          </a:p>
        </p:txBody>
      </p:sp>
      <p:sp>
        <p:nvSpPr>
          <p:cNvPr id="55299" name="Content Placeholder 2"/>
          <p:cNvSpPr>
            <a:spLocks noGrp="1"/>
          </p:cNvSpPr>
          <p:nvPr>
            <p:ph idx="1"/>
          </p:nvPr>
        </p:nvSpPr>
        <p:spPr>
          <a:xfrm>
            <a:off x="1162049" y="2140743"/>
            <a:ext cx="6705600" cy="3414713"/>
          </a:xfrm>
        </p:spPr>
        <p:txBody>
          <a:bodyPr>
            <a:normAutofit/>
          </a:bodyPr>
          <a:lstStyle/>
          <a:p>
            <a:r>
              <a:rPr lang="en-US" altLang="en-US" sz="3200" dirty="0"/>
              <a:t>Choose to read either ESL or CTE scenario on Handout 3</a:t>
            </a:r>
          </a:p>
          <a:p>
            <a:r>
              <a:rPr lang="en-US" altLang="en-US" sz="3200" dirty="0"/>
              <a:t>When ready, type in the chat box for your scenario</a:t>
            </a:r>
          </a:p>
          <a:p>
            <a:pPr lvl="1"/>
            <a:r>
              <a:rPr lang="en-US" altLang="en-US" sz="2800" dirty="0"/>
              <a:t>What do you think went wrong?</a:t>
            </a:r>
          </a:p>
          <a:p>
            <a:pPr lvl="1"/>
            <a:r>
              <a:rPr lang="en-US" altLang="en-US" sz="2800" dirty="0"/>
              <a:t>What could the teacher do differently?</a:t>
            </a:r>
          </a:p>
          <a:p>
            <a:pPr lvl="1"/>
            <a:r>
              <a:rPr lang="en-US" altLang="en-US" sz="2800" dirty="0"/>
              <a:t>What competency is illustrated?</a:t>
            </a:r>
          </a:p>
          <a:p>
            <a:pPr lvl="1"/>
            <a:endParaRPr lang="en-US" altLang="en-US" sz="2800" dirty="0"/>
          </a:p>
        </p:txBody>
      </p:sp>
      <p:pic>
        <p:nvPicPr>
          <p:cNvPr id="55301" name="Picture 7"/>
          <p:cNvPicPr>
            <a:picLocks noChangeAspect="1"/>
          </p:cNvPicPr>
          <p:nvPr/>
        </p:nvPicPr>
        <p:blipFill>
          <a:blip r:embed="rId3">
            <a:extLst>
              <a:ext uri="{28A0092B-C50C-407E-A947-70E740481C1C}">
                <a14:useLocalDpi xmlns:a14="http://schemas.microsoft.com/office/drawing/2010/main" val="0"/>
              </a:ext>
            </a:extLst>
          </a:blip>
          <a:srcRect l="37500" t="5737" r="4167" b="7079"/>
          <a:stretch>
            <a:fillRect/>
          </a:stretch>
        </p:blipFill>
        <p:spPr bwMode="auto">
          <a:xfrm>
            <a:off x="7986712" y="2590320"/>
            <a:ext cx="3367088"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831626" y="4463976"/>
            <a:ext cx="2286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7689849" y="3009900"/>
            <a:ext cx="593725"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p:cNvSpPr/>
          <p:nvPr/>
        </p:nvSpPr>
        <p:spPr>
          <a:xfrm>
            <a:off x="7867649" y="2446338"/>
            <a:ext cx="704850" cy="1011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5305" name="Group 11"/>
          <p:cNvGrpSpPr>
            <a:grpSpLocks/>
          </p:cNvGrpSpPr>
          <p:nvPr/>
        </p:nvGrpSpPr>
        <p:grpSpPr bwMode="auto">
          <a:xfrm>
            <a:off x="9372600" y="862014"/>
            <a:ext cx="1155700" cy="1195387"/>
            <a:chOff x="7657839" y="170258"/>
            <a:chExt cx="1216025" cy="1292027"/>
          </a:xfrm>
        </p:grpSpPr>
        <p:pic>
          <p:nvPicPr>
            <p:cNvPr id="13" name="Picture 12" descr="handouts.jpg"/>
            <p:cNvPicPr>
              <a:picLocks noChangeAspect="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blip>
            <a:stretch>
              <a:fillRect/>
            </a:stretch>
          </p:blipFill>
          <p:spPr>
            <a:xfrm rot="703160">
              <a:off x="7657839" y="170258"/>
              <a:ext cx="1216025" cy="1292027"/>
            </a:xfrm>
            <a:prstGeom prst="rect">
              <a:avLst/>
            </a:prstGeom>
          </p:spPr>
        </p:pic>
        <p:sp>
          <p:nvSpPr>
            <p:cNvPr id="55308" name="TextBox 27"/>
            <p:cNvSpPr txBox="1">
              <a:spLocks noChangeArrowheads="1"/>
            </p:cNvSpPr>
            <p:nvPr/>
          </p:nvSpPr>
          <p:spPr bwMode="auto">
            <a:xfrm rot="923049">
              <a:off x="7831209" y="717253"/>
              <a:ext cx="645601" cy="4322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SzTx/>
                <a:buFontTx/>
                <a:buNone/>
              </a:pPr>
              <a:r>
                <a:rPr lang="en-US" altLang="en-US" sz="2000" b="1" dirty="0">
                  <a:solidFill>
                    <a:schemeClr val="tx2"/>
                  </a:solidFill>
                  <a:latin typeface="Helvetica" pitchFamily="34" charset="0"/>
                </a:rPr>
                <a:t>3</a:t>
              </a:r>
            </a:p>
          </p:txBody>
        </p:sp>
        <p:sp>
          <p:nvSpPr>
            <p:cNvPr id="15" name="Freeform 9"/>
            <p:cNvSpPr/>
            <p:nvPr/>
          </p:nvSpPr>
          <p:spPr>
            <a:xfrm>
              <a:off x="8524758" y="460234"/>
              <a:ext cx="173718" cy="164721"/>
            </a:xfrm>
            <a:custGeom>
              <a:avLst/>
              <a:gdLst>
                <a:gd name="connsiteX0" fmla="*/ 38695 w 174141"/>
                <a:gd name="connsiteY0" fmla="*/ 133140 h 163865"/>
                <a:gd name="connsiteX1" fmla="*/ 100150 w 174141"/>
                <a:gd name="connsiteY1" fmla="*/ 163865 h 163865"/>
                <a:gd name="connsiteX2" fmla="*/ 151362 w 174141"/>
                <a:gd name="connsiteY2" fmla="*/ 153623 h 163865"/>
                <a:gd name="connsiteX3" fmla="*/ 171847 w 174141"/>
                <a:gd name="connsiteY3" fmla="*/ 122899 h 163865"/>
                <a:gd name="connsiteX4" fmla="*/ 161605 w 174141"/>
                <a:gd name="connsiteY4" fmla="*/ 61449 h 163865"/>
                <a:gd name="connsiteX5" fmla="*/ 100150 w 174141"/>
                <a:gd name="connsiteY5" fmla="*/ 30725 h 163865"/>
                <a:gd name="connsiteX6" fmla="*/ 48937 w 174141"/>
                <a:gd name="connsiteY6" fmla="*/ 0 h 163865"/>
                <a:gd name="connsiteX7" fmla="*/ 18210 w 174141"/>
                <a:gd name="connsiteY7" fmla="*/ 10241 h 163865"/>
                <a:gd name="connsiteX8" fmla="*/ 18210 w 174141"/>
                <a:gd name="connsiteY8" fmla="*/ 92174 h 163865"/>
                <a:gd name="connsiteX9" fmla="*/ 38695 w 174141"/>
                <a:gd name="connsiteY9" fmla="*/ 133140 h 16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141" h="163865">
                  <a:moveTo>
                    <a:pt x="38695" y="133140"/>
                  </a:moveTo>
                  <a:cubicBezTo>
                    <a:pt x="52352" y="145088"/>
                    <a:pt x="78947" y="163865"/>
                    <a:pt x="100150" y="163865"/>
                  </a:cubicBezTo>
                  <a:cubicBezTo>
                    <a:pt x="117559" y="163865"/>
                    <a:pt x="134291" y="157037"/>
                    <a:pt x="151362" y="153623"/>
                  </a:cubicBezTo>
                  <a:cubicBezTo>
                    <a:pt x="158190" y="143382"/>
                    <a:pt x="170488" y="135133"/>
                    <a:pt x="171847" y="122899"/>
                  </a:cubicBezTo>
                  <a:cubicBezTo>
                    <a:pt x="174141" y="102260"/>
                    <a:pt x="170892" y="80022"/>
                    <a:pt x="161605" y="61449"/>
                  </a:cubicBezTo>
                  <a:cubicBezTo>
                    <a:pt x="153663" y="45566"/>
                    <a:pt x="114692" y="35572"/>
                    <a:pt x="100150" y="30725"/>
                  </a:cubicBezTo>
                  <a:cubicBezTo>
                    <a:pt x="83921" y="14497"/>
                    <a:pt x="75531" y="0"/>
                    <a:pt x="48937" y="0"/>
                  </a:cubicBezTo>
                  <a:cubicBezTo>
                    <a:pt x="38141" y="0"/>
                    <a:pt x="28452" y="6827"/>
                    <a:pt x="18210" y="10241"/>
                  </a:cubicBezTo>
                  <a:cubicBezTo>
                    <a:pt x="9105" y="46656"/>
                    <a:pt x="0" y="55759"/>
                    <a:pt x="18210" y="92174"/>
                  </a:cubicBezTo>
                  <a:cubicBezTo>
                    <a:pt x="22529" y="100811"/>
                    <a:pt x="25038" y="121192"/>
                    <a:pt x="38695" y="133140"/>
                  </a:cubicBez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grpSp>
      <p:sp>
        <p:nvSpPr>
          <p:cNvPr id="3" name="Slide Number Placeholder 2">
            <a:extLst>
              <a:ext uri="{FF2B5EF4-FFF2-40B4-BE49-F238E27FC236}">
                <a16:creationId xmlns:a16="http://schemas.microsoft.com/office/drawing/2014/main" id="{15C77CA0-00CD-4A27-856C-809D4761C462}"/>
              </a:ext>
            </a:extLst>
          </p:cNvPr>
          <p:cNvSpPr>
            <a:spLocks noGrp="1"/>
          </p:cNvSpPr>
          <p:nvPr>
            <p:ph type="sldNum" sz="quarter" idx="12"/>
          </p:nvPr>
        </p:nvSpPr>
        <p:spPr/>
        <p:txBody>
          <a:bodyPr/>
          <a:lstStyle/>
          <a:p>
            <a:pPr algn="ctr"/>
            <a:fld id="{48F63A3B-78C7-47BE-AE5E-E10140E04643}" type="slidenum">
              <a:rPr lang="en-US" smtClean="0"/>
              <a:pPr algn="ctr"/>
              <a:t>31</a:t>
            </a:fld>
            <a:endParaRPr lang="en-US" dirty="0"/>
          </a:p>
        </p:txBody>
      </p:sp>
    </p:spTree>
    <p:extLst>
      <p:ext uri="{BB962C8B-B14F-4D97-AF65-F5344CB8AC3E}">
        <p14:creationId xmlns:p14="http://schemas.microsoft.com/office/powerpoint/2010/main" val="95764760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1E0E54-DB2F-4053-862F-67B988A5E649}"/>
              </a:ext>
            </a:extLst>
          </p:cNvPr>
          <p:cNvSpPr>
            <a:spLocks noGrp="1"/>
          </p:cNvSpPr>
          <p:nvPr>
            <p:ph type="body" idx="1"/>
          </p:nvPr>
        </p:nvSpPr>
        <p:spPr>
          <a:xfrm>
            <a:off x="814384" y="180973"/>
            <a:ext cx="5157787" cy="487363"/>
          </a:xfrm>
        </p:spPr>
        <p:txBody>
          <a:bodyPr/>
          <a:lstStyle/>
          <a:p>
            <a:r>
              <a:rPr lang="en-US" dirty="0"/>
              <a:t>ESL</a:t>
            </a:r>
          </a:p>
        </p:txBody>
      </p:sp>
      <p:sp>
        <p:nvSpPr>
          <p:cNvPr id="7" name="Content Placeholder 6">
            <a:extLst>
              <a:ext uri="{FF2B5EF4-FFF2-40B4-BE49-F238E27FC236}">
                <a16:creationId xmlns:a16="http://schemas.microsoft.com/office/drawing/2014/main" id="{200B6828-D1B1-4FED-AF24-48BCD3EF409A}"/>
              </a:ext>
            </a:extLst>
          </p:cNvPr>
          <p:cNvSpPr>
            <a:spLocks noGrp="1"/>
          </p:cNvSpPr>
          <p:nvPr>
            <p:ph sz="half" idx="2"/>
          </p:nvPr>
        </p:nvSpPr>
        <p:spPr>
          <a:xfrm>
            <a:off x="839788" y="790574"/>
            <a:ext cx="5157787" cy="4858664"/>
          </a:xfrm>
        </p:spPr>
        <p:txBody>
          <a:bodyPr>
            <a:normAutofit fontScale="92500" lnSpcReduction="20000"/>
          </a:bodyPr>
          <a:lstStyle/>
          <a:p>
            <a:pPr marL="0" indent="0">
              <a:buNone/>
            </a:pPr>
            <a:r>
              <a:rPr lang="en-US" dirty="0"/>
              <a:t>Sarah is a very enthusiastic teacher and tries to go above and beyond for her Intermediate ESL students. When they are doing the unit on employment, she asks them what their goals are in terms of jobs. Several students are interested in careers in health care, so Sarah shows a video of a registered nurse talking about her job responsibilities. The nurse speaks quickly and uses lots of medical terms. After the video, Sarah asks her students if they have any questions, but nobody asks a question.</a:t>
            </a:r>
          </a:p>
          <a:p>
            <a:pPr marL="0" indent="0">
              <a:buNone/>
            </a:pPr>
            <a:r>
              <a:rPr lang="en-US" dirty="0"/>
              <a:t> </a:t>
            </a:r>
          </a:p>
        </p:txBody>
      </p:sp>
      <p:sp>
        <p:nvSpPr>
          <p:cNvPr id="8" name="Text Placeholder 7">
            <a:extLst>
              <a:ext uri="{FF2B5EF4-FFF2-40B4-BE49-F238E27FC236}">
                <a16:creationId xmlns:a16="http://schemas.microsoft.com/office/drawing/2014/main" id="{31F37617-BC6C-4AFB-8466-0A111D29BE2F}"/>
              </a:ext>
            </a:extLst>
          </p:cNvPr>
          <p:cNvSpPr>
            <a:spLocks noGrp="1"/>
          </p:cNvSpPr>
          <p:nvPr>
            <p:ph type="body" sz="quarter" idx="3"/>
          </p:nvPr>
        </p:nvSpPr>
        <p:spPr>
          <a:xfrm>
            <a:off x="6219831" y="180975"/>
            <a:ext cx="5183188" cy="487362"/>
          </a:xfrm>
        </p:spPr>
        <p:txBody>
          <a:bodyPr/>
          <a:lstStyle/>
          <a:p>
            <a:r>
              <a:rPr lang="en-US" dirty="0"/>
              <a:t>CTE</a:t>
            </a:r>
          </a:p>
        </p:txBody>
      </p:sp>
      <p:sp>
        <p:nvSpPr>
          <p:cNvPr id="9" name="Content Placeholder 8">
            <a:extLst>
              <a:ext uri="{FF2B5EF4-FFF2-40B4-BE49-F238E27FC236}">
                <a16:creationId xmlns:a16="http://schemas.microsoft.com/office/drawing/2014/main" id="{5F91B7EB-559B-46B1-A35A-B3495377A514}"/>
              </a:ext>
            </a:extLst>
          </p:cNvPr>
          <p:cNvSpPr>
            <a:spLocks noGrp="1"/>
          </p:cNvSpPr>
          <p:nvPr>
            <p:ph sz="quarter" idx="4"/>
          </p:nvPr>
        </p:nvSpPr>
        <p:spPr>
          <a:xfrm>
            <a:off x="6172200" y="790574"/>
            <a:ext cx="5183188" cy="5399090"/>
          </a:xfrm>
        </p:spPr>
        <p:txBody>
          <a:bodyPr>
            <a:normAutofit fontScale="92500" lnSpcReduction="20000"/>
          </a:bodyPr>
          <a:lstStyle/>
          <a:p>
            <a:pPr marL="0" indent="0">
              <a:buNone/>
            </a:pPr>
            <a:r>
              <a:rPr lang="en-US" dirty="0"/>
              <a:t>Rebecca is teaching a medical assisting class. She has 30 students from diverse backgrounds. She notices that many of her students only want to do group work or practice procedures with their friends, or with others from the same background. When she asks them to find a partner to practice taking blood pressure, she sees that they all pair up with someone from the same background. She decides not to confront this behavior, since most of her students are studying and successfully passing the quizzes, so she allows them to select their own group for each activity. </a:t>
            </a:r>
          </a:p>
        </p:txBody>
      </p:sp>
      <p:sp>
        <p:nvSpPr>
          <p:cNvPr id="4" name="Slide Number Placeholder 3">
            <a:extLst>
              <a:ext uri="{FF2B5EF4-FFF2-40B4-BE49-F238E27FC236}">
                <a16:creationId xmlns:a16="http://schemas.microsoft.com/office/drawing/2014/main" id="{B00C4B2E-1F2E-4C3E-9936-67D8FC75AD45}"/>
              </a:ext>
            </a:extLst>
          </p:cNvPr>
          <p:cNvSpPr>
            <a:spLocks noGrp="1"/>
          </p:cNvSpPr>
          <p:nvPr>
            <p:ph type="sldNum" sz="quarter" idx="12"/>
          </p:nvPr>
        </p:nvSpPr>
        <p:spPr/>
        <p:txBody>
          <a:bodyPr/>
          <a:lstStyle/>
          <a:p>
            <a:pPr algn="ctr"/>
            <a:fld id="{48F63A3B-78C7-47BE-AE5E-E10140E04643}" type="slidenum">
              <a:rPr lang="en-US" smtClean="0"/>
              <a:pPr algn="ctr"/>
              <a:t>32</a:t>
            </a:fld>
            <a:endParaRPr lang="en-US" dirty="0"/>
          </a:p>
        </p:txBody>
      </p:sp>
      <p:sp>
        <p:nvSpPr>
          <p:cNvPr id="10" name="TextBox 9">
            <a:extLst>
              <a:ext uri="{FF2B5EF4-FFF2-40B4-BE49-F238E27FC236}">
                <a16:creationId xmlns:a16="http://schemas.microsoft.com/office/drawing/2014/main" id="{7B9D924C-6F7C-4CC2-9B30-328D18A4AC12}"/>
              </a:ext>
            </a:extLst>
          </p:cNvPr>
          <p:cNvSpPr txBox="1"/>
          <p:nvPr/>
        </p:nvSpPr>
        <p:spPr>
          <a:xfrm>
            <a:off x="2571355" y="5663465"/>
            <a:ext cx="6801632" cy="830997"/>
          </a:xfrm>
          <a:prstGeom prst="rect">
            <a:avLst/>
          </a:prstGeom>
          <a:noFill/>
          <a:ln w="28575">
            <a:solidFill>
              <a:schemeClr val="accent4">
                <a:lumMod val="75000"/>
              </a:schemeClr>
            </a:solidFill>
          </a:ln>
        </p:spPr>
        <p:txBody>
          <a:bodyPr wrap="square" rtlCol="0">
            <a:spAutoFit/>
          </a:bodyPr>
          <a:lstStyle/>
          <a:p>
            <a:r>
              <a:rPr lang="en-US" sz="2400" b="1" dirty="0"/>
              <a:t>What do you think went wrong, if anything, and what could the teacher do differently?</a:t>
            </a:r>
            <a:endParaRPr lang="en-US" sz="2400" dirty="0"/>
          </a:p>
        </p:txBody>
      </p:sp>
    </p:spTree>
    <p:extLst>
      <p:ext uri="{BB962C8B-B14F-4D97-AF65-F5344CB8AC3E}">
        <p14:creationId xmlns:p14="http://schemas.microsoft.com/office/powerpoint/2010/main" val="2557379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The Four Domains</a:t>
            </a:r>
          </a:p>
        </p:txBody>
      </p:sp>
      <p:graphicFrame>
        <p:nvGraphicFramePr>
          <p:cNvPr id="5" name="Diagram 4"/>
          <p:cNvGraphicFramePr/>
          <p:nvPr/>
        </p:nvGraphicFramePr>
        <p:xfrm>
          <a:off x="1981200" y="1600200"/>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23175F7-A80D-4267-B618-45D04CDA93DB}"/>
              </a:ext>
            </a:extLst>
          </p:cNvPr>
          <p:cNvSpPr>
            <a:spLocks noGrp="1"/>
          </p:cNvSpPr>
          <p:nvPr>
            <p:ph type="sldNum" sz="quarter" idx="12"/>
          </p:nvPr>
        </p:nvSpPr>
        <p:spPr/>
        <p:txBody>
          <a:bodyPr/>
          <a:lstStyle/>
          <a:p>
            <a:pPr algn="ctr"/>
            <a:fld id="{48F63A3B-78C7-47BE-AE5E-E10140E04643}" type="slidenum">
              <a:rPr lang="en-US" smtClean="0"/>
              <a:pPr algn="ctr"/>
              <a:t>33</a:t>
            </a:fld>
            <a:endParaRPr lang="en-US" dirty="0"/>
          </a:p>
        </p:txBody>
      </p:sp>
    </p:spTree>
    <p:extLst>
      <p:ext uri="{BB962C8B-B14F-4D97-AF65-F5344CB8AC3E}">
        <p14:creationId xmlns:p14="http://schemas.microsoft.com/office/powerpoint/2010/main" val="331617854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6354" y="3335216"/>
            <a:ext cx="7772400" cy="1362075"/>
          </a:xfrm>
        </p:spPr>
        <p:txBody>
          <a:bodyPr>
            <a:normAutofit fontScale="90000"/>
          </a:bodyPr>
          <a:lstStyle/>
          <a:p>
            <a:pPr>
              <a:defRPr/>
            </a:pPr>
            <a:r>
              <a:rPr lang="en-US" sz="6700" dirty="0"/>
              <a:t>Online Self-Assessment</a:t>
            </a:r>
            <a:r>
              <a:rPr lang="en-US" dirty="0"/>
              <a:t/>
            </a:r>
            <a:br>
              <a:rPr lang="en-US" dirty="0"/>
            </a:br>
            <a:endParaRPr lang="en-US" sz="5300" dirty="0">
              <a:latin typeface="+mn-lt"/>
            </a:endParaRPr>
          </a:p>
        </p:txBody>
      </p:sp>
      <p:sp>
        <p:nvSpPr>
          <p:cNvPr id="3" name="Slide Number Placeholder 2">
            <a:extLst>
              <a:ext uri="{FF2B5EF4-FFF2-40B4-BE49-F238E27FC236}">
                <a16:creationId xmlns:a16="http://schemas.microsoft.com/office/drawing/2014/main" id="{1538560D-64DD-43FC-B5AB-BD636E1B37B2}"/>
              </a:ext>
            </a:extLst>
          </p:cNvPr>
          <p:cNvSpPr>
            <a:spLocks noGrp="1"/>
          </p:cNvSpPr>
          <p:nvPr>
            <p:ph type="sldNum" sz="quarter" idx="12"/>
          </p:nvPr>
        </p:nvSpPr>
        <p:spPr/>
        <p:txBody>
          <a:bodyPr/>
          <a:lstStyle/>
          <a:p>
            <a:pPr algn="ctr"/>
            <a:fld id="{48F63A3B-78C7-47BE-AE5E-E10140E04643}" type="slidenum">
              <a:rPr lang="en-US" smtClean="0"/>
              <a:pPr algn="ctr"/>
              <a:t>34</a:t>
            </a:fld>
            <a:endParaRPr lang="en-US" dirty="0"/>
          </a:p>
        </p:txBody>
      </p:sp>
    </p:spTree>
    <p:extLst>
      <p:ext uri="{BB962C8B-B14F-4D97-AF65-F5344CB8AC3E}">
        <p14:creationId xmlns:p14="http://schemas.microsoft.com/office/powerpoint/2010/main" val="294070778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Self Assessment Tool</a:t>
            </a:r>
          </a:p>
        </p:txBody>
      </p:sp>
      <p:pic>
        <p:nvPicPr>
          <p:cNvPr id="4" name="Picture 3"/>
          <p:cNvPicPr>
            <a:picLocks noChangeAspect="1"/>
          </p:cNvPicPr>
          <p:nvPr/>
        </p:nvPicPr>
        <p:blipFill rotWithShape="1">
          <a:blip r:embed="rId3"/>
          <a:srcRect l="245" t="8837" r="23963" b="43928"/>
          <a:stretch/>
        </p:blipFill>
        <p:spPr>
          <a:xfrm>
            <a:off x="1714574" y="1706137"/>
            <a:ext cx="8953427" cy="3657600"/>
          </a:xfrm>
          <a:prstGeom prst="rect">
            <a:avLst/>
          </a:prstGeom>
        </p:spPr>
      </p:pic>
      <p:sp>
        <p:nvSpPr>
          <p:cNvPr id="5" name="Rectangle 4"/>
          <p:cNvSpPr/>
          <p:nvPr/>
        </p:nvSpPr>
        <p:spPr>
          <a:xfrm>
            <a:off x="1858536" y="5533678"/>
            <a:ext cx="8307659" cy="369332"/>
          </a:xfrm>
          <a:prstGeom prst="rect">
            <a:avLst/>
          </a:prstGeom>
        </p:spPr>
        <p:txBody>
          <a:bodyPr wrap="square">
            <a:spAutoFit/>
          </a:bodyPr>
          <a:lstStyle/>
          <a:p>
            <a:r>
              <a:rPr lang="en-US" dirty="0"/>
              <a:t>https://lincs.ed.gov/publications/te/self-assessment.html</a:t>
            </a:r>
          </a:p>
        </p:txBody>
      </p:sp>
      <p:sp>
        <p:nvSpPr>
          <p:cNvPr id="6" name="Slide Number Placeholder 5">
            <a:extLst>
              <a:ext uri="{FF2B5EF4-FFF2-40B4-BE49-F238E27FC236}">
                <a16:creationId xmlns:a16="http://schemas.microsoft.com/office/drawing/2014/main" id="{153A36F8-9EB9-49FC-ABBE-17BC138258D8}"/>
              </a:ext>
            </a:extLst>
          </p:cNvPr>
          <p:cNvSpPr>
            <a:spLocks noGrp="1"/>
          </p:cNvSpPr>
          <p:nvPr>
            <p:ph type="sldNum" sz="quarter" idx="12"/>
          </p:nvPr>
        </p:nvSpPr>
        <p:spPr/>
        <p:txBody>
          <a:bodyPr/>
          <a:lstStyle/>
          <a:p>
            <a:pPr algn="ctr"/>
            <a:fld id="{48F63A3B-78C7-47BE-AE5E-E10140E04643}" type="slidenum">
              <a:rPr lang="en-US" smtClean="0"/>
              <a:pPr algn="ctr"/>
              <a:t>35</a:t>
            </a:fld>
            <a:endParaRPr lang="en-US" dirty="0"/>
          </a:p>
        </p:txBody>
      </p:sp>
    </p:spTree>
    <p:extLst>
      <p:ext uri="{BB962C8B-B14F-4D97-AF65-F5344CB8AC3E}">
        <p14:creationId xmlns:p14="http://schemas.microsoft.com/office/powerpoint/2010/main" val="2511040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generated with high confidence">
            <a:extLst>
              <a:ext uri="{FF2B5EF4-FFF2-40B4-BE49-F238E27FC236}">
                <a16:creationId xmlns:a16="http://schemas.microsoft.com/office/drawing/2014/main" id="{04E5E43A-55E8-465F-8052-DF4323EF401D}"/>
              </a:ext>
            </a:extLst>
          </p:cNvPr>
          <p:cNvPicPr>
            <a:picLocks noChangeAspect="1"/>
          </p:cNvPicPr>
          <p:nvPr/>
        </p:nvPicPr>
        <p:blipFill>
          <a:blip r:embed="rId3"/>
          <a:stretch>
            <a:fillRect/>
          </a:stretch>
        </p:blipFill>
        <p:spPr>
          <a:xfrm>
            <a:off x="0" y="692900"/>
            <a:ext cx="12192000" cy="4783083"/>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7541A769-F1CB-4C28-9F5E-0CAF8D837C55}"/>
              </a:ext>
            </a:extLst>
          </p:cNvPr>
          <p:cNvPicPr>
            <a:picLocks noChangeAspect="1"/>
          </p:cNvPicPr>
          <p:nvPr/>
        </p:nvPicPr>
        <p:blipFill>
          <a:blip r:embed="rId4"/>
          <a:stretch>
            <a:fillRect/>
          </a:stretch>
        </p:blipFill>
        <p:spPr>
          <a:xfrm>
            <a:off x="11207346" y="703533"/>
            <a:ext cx="920855" cy="4783083"/>
          </a:xfrm>
          <a:prstGeom prst="rect">
            <a:avLst/>
          </a:prstGeom>
        </p:spPr>
      </p:pic>
      <p:sp>
        <p:nvSpPr>
          <p:cNvPr id="11" name="Rectangle: Rounded Corners 10">
            <a:extLst>
              <a:ext uri="{FF2B5EF4-FFF2-40B4-BE49-F238E27FC236}">
                <a16:creationId xmlns:a16="http://schemas.microsoft.com/office/drawing/2014/main" id="{FF6480FA-F2FD-454B-8B6F-92E705673F00}"/>
              </a:ext>
            </a:extLst>
          </p:cNvPr>
          <p:cNvSpPr/>
          <p:nvPr/>
        </p:nvSpPr>
        <p:spPr>
          <a:xfrm>
            <a:off x="11228612" y="692900"/>
            <a:ext cx="920856" cy="479371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6744C56-3338-4F68-AC6C-B60E36E7FD75}"/>
              </a:ext>
            </a:extLst>
          </p:cNvPr>
          <p:cNvSpPr>
            <a:spLocks noGrp="1"/>
          </p:cNvSpPr>
          <p:nvPr>
            <p:ph type="sldNum" sz="quarter" idx="12"/>
          </p:nvPr>
        </p:nvSpPr>
        <p:spPr/>
        <p:txBody>
          <a:bodyPr/>
          <a:lstStyle/>
          <a:p>
            <a:pPr algn="ctr"/>
            <a:fld id="{48F63A3B-78C7-47BE-AE5E-E10140E04643}" type="slidenum">
              <a:rPr lang="en-US" smtClean="0"/>
              <a:pPr algn="ctr"/>
              <a:t>36</a:t>
            </a:fld>
            <a:endParaRPr lang="en-US" dirty="0"/>
          </a:p>
        </p:txBody>
      </p:sp>
    </p:spTree>
    <p:extLst>
      <p:ext uri="{BB962C8B-B14F-4D97-AF65-F5344CB8AC3E}">
        <p14:creationId xmlns:p14="http://schemas.microsoft.com/office/powerpoint/2010/main" val="147602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a:t>Questions</a:t>
            </a:r>
          </a:p>
        </p:txBody>
      </p:sp>
      <p:sp>
        <p:nvSpPr>
          <p:cNvPr id="3" name="Content Placeholder 2"/>
          <p:cNvSpPr>
            <a:spLocks noGrp="1"/>
          </p:cNvSpPr>
          <p:nvPr>
            <p:ph idx="1"/>
          </p:nvPr>
        </p:nvSpPr>
        <p:spPr/>
        <p:txBody>
          <a:bodyPr/>
          <a:lstStyle/>
          <a:p>
            <a:pPr marL="0" indent="0">
              <a:buNone/>
              <a:defRPr/>
            </a:pPr>
            <a:endParaRPr lang="en-US" dirty="0"/>
          </a:p>
          <a:p>
            <a:pPr>
              <a:defRPr/>
            </a:pPr>
            <a:endParaRPr lang="en-US" dirty="0"/>
          </a:p>
        </p:txBody>
      </p:sp>
      <p:pic>
        <p:nvPicPr>
          <p:cNvPr id="665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06550"/>
            <a:ext cx="5715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A79C7098-1115-461B-B28A-7AC036D3BB3A}"/>
              </a:ext>
            </a:extLst>
          </p:cNvPr>
          <p:cNvSpPr>
            <a:spLocks noGrp="1"/>
          </p:cNvSpPr>
          <p:nvPr>
            <p:ph type="sldNum" sz="quarter" idx="12"/>
          </p:nvPr>
        </p:nvSpPr>
        <p:spPr/>
        <p:txBody>
          <a:bodyPr/>
          <a:lstStyle/>
          <a:p>
            <a:pPr algn="ctr"/>
            <a:fld id="{48F63A3B-78C7-47BE-AE5E-E10140E04643}" type="slidenum">
              <a:rPr lang="en-US" smtClean="0"/>
              <a:pPr algn="ctr"/>
              <a:t>37</a:t>
            </a:fld>
            <a:endParaRPr lang="en-US" dirty="0"/>
          </a:p>
        </p:txBody>
      </p:sp>
    </p:spTree>
    <p:extLst>
      <p:ext uri="{BB962C8B-B14F-4D97-AF65-F5344CB8AC3E}">
        <p14:creationId xmlns:p14="http://schemas.microsoft.com/office/powerpoint/2010/main" val="425906656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a:t>Resources</a:t>
            </a:r>
          </a:p>
        </p:txBody>
      </p:sp>
      <p:sp>
        <p:nvSpPr>
          <p:cNvPr id="3" name="Content Placeholder 2"/>
          <p:cNvSpPr>
            <a:spLocks noGrp="1"/>
          </p:cNvSpPr>
          <p:nvPr>
            <p:ph idx="1"/>
          </p:nvPr>
        </p:nvSpPr>
        <p:spPr>
          <a:xfrm>
            <a:off x="1600381" y="1544252"/>
            <a:ext cx="7696200" cy="4719499"/>
          </a:xfrm>
        </p:spPr>
        <p:txBody>
          <a:bodyPr>
            <a:normAutofit fontScale="92500"/>
          </a:bodyPr>
          <a:lstStyle/>
          <a:p>
            <a:pPr lvl="0"/>
            <a:r>
              <a:rPr lang="en-US" sz="2400" dirty="0"/>
              <a:t>American Institutes for Research (2015). </a:t>
            </a:r>
            <a:r>
              <a:rPr lang="en-US" sz="2400" i="1" dirty="0"/>
              <a:t>Promoting teacher effectiveness: Adult education teacher competencies. </a:t>
            </a:r>
            <a:r>
              <a:rPr lang="en-US" sz="2400" dirty="0"/>
              <a:t>Washington, DC: U.S. Department of Education. Retrieved from </a:t>
            </a:r>
            <a:r>
              <a:rPr lang="en-US" sz="2400" u="sng" dirty="0">
                <a:hlinkClick r:id="rId2"/>
              </a:rPr>
              <a:t>https://lincs.ed.gov/publications/te/competencies.pdf</a:t>
            </a:r>
            <a:endParaRPr lang="en-US" sz="2400" dirty="0"/>
          </a:p>
          <a:p>
            <a:pPr lvl="0"/>
            <a:r>
              <a:rPr lang="en-US" sz="2400" dirty="0"/>
              <a:t>Instructor Competencies Self-Assessment  </a:t>
            </a:r>
            <a:r>
              <a:rPr lang="en-US" sz="2400" u="sng" dirty="0">
                <a:hlinkClick r:id="rId3"/>
              </a:rPr>
              <a:t>https://lincs.ed.gov/publications/te/self-assessment.html</a:t>
            </a:r>
            <a:r>
              <a:rPr lang="en-US" sz="2400" dirty="0"/>
              <a:t> </a:t>
            </a:r>
          </a:p>
          <a:p>
            <a:pPr lvl="0"/>
            <a:r>
              <a:rPr lang="en-US" sz="2400" dirty="0"/>
              <a:t>Literacy Information and Communication System (LINCS): Teacher Effectiveness in Adult Education </a:t>
            </a:r>
            <a:r>
              <a:rPr lang="en-US" sz="2400" u="sng" dirty="0">
                <a:hlinkClick r:id="rId4"/>
              </a:rPr>
              <a:t>https://lincs.ed.gov/programs/teachereffectiveness</a:t>
            </a:r>
            <a:r>
              <a:rPr lang="en-US" sz="2400" dirty="0"/>
              <a:t>, Adult Education Teacher Competencies </a:t>
            </a:r>
            <a:r>
              <a:rPr lang="en-US" sz="2400" u="sng" dirty="0">
                <a:hlinkClick r:id="rId5"/>
              </a:rPr>
              <a:t>https://lincs.ed.gov/programs/teachereffectiveness/competencies</a:t>
            </a:r>
            <a:r>
              <a:rPr lang="en-US" sz="2400" dirty="0"/>
              <a:t>,  Teacher Effectiveness Online Courses </a:t>
            </a:r>
            <a:r>
              <a:rPr lang="en-US" sz="2400" u="sng" dirty="0">
                <a:hlinkClick r:id="rId6"/>
              </a:rPr>
              <a:t>https://lincs.ed.gov/programs/teachereffectiveness/online-courses</a:t>
            </a:r>
            <a:r>
              <a:rPr lang="en-US" sz="2400" dirty="0"/>
              <a:t> </a:t>
            </a:r>
          </a:p>
          <a:p>
            <a:pPr marL="0" indent="0">
              <a:buNone/>
              <a:defRPr/>
            </a:pPr>
            <a:endParaRPr lang="en-US" sz="1800" dirty="0"/>
          </a:p>
          <a:p>
            <a:pPr marL="0" indent="0">
              <a:buNone/>
              <a:defRPr/>
            </a:pPr>
            <a:endParaRPr lang="en-US" sz="1400" dirty="0"/>
          </a:p>
        </p:txBody>
      </p:sp>
      <p:grpSp>
        <p:nvGrpSpPr>
          <p:cNvPr id="71684" name="Group 5"/>
          <p:cNvGrpSpPr>
            <a:grpSpLocks/>
          </p:cNvGrpSpPr>
          <p:nvPr/>
        </p:nvGrpSpPr>
        <p:grpSpPr bwMode="auto">
          <a:xfrm>
            <a:off x="9405938" y="838200"/>
            <a:ext cx="1155700" cy="1195388"/>
            <a:chOff x="7657839" y="170258"/>
            <a:chExt cx="1216025" cy="1292027"/>
          </a:xfrm>
        </p:grpSpPr>
        <p:pic>
          <p:nvPicPr>
            <p:cNvPr id="7" name="Picture 6" descr="handouts.jpg"/>
            <p:cNvPicPr>
              <a:picLocks noChangeAspect="1"/>
            </p:cNvPicPr>
            <p:nvPr/>
          </p:nvPicPr>
          <p:blipFill>
            <a:blip r:embed="rId7" cstate="print">
              <a:clrChange>
                <a:clrFrom>
                  <a:srgbClr val="FFFFFF"/>
                </a:clrFrom>
                <a:clrTo>
                  <a:srgbClr val="FFFFFF">
                    <a:alpha val="0"/>
                  </a:srgbClr>
                </a:clrTo>
              </a:clrChange>
              <a:duotone>
                <a:prstClr val="black"/>
                <a:schemeClr val="accent6">
                  <a:tint val="45000"/>
                  <a:satMod val="400000"/>
                </a:schemeClr>
              </a:duotone>
            </a:blip>
            <a:stretch>
              <a:fillRect/>
            </a:stretch>
          </p:blipFill>
          <p:spPr>
            <a:xfrm rot="703160">
              <a:off x="7657839" y="170258"/>
              <a:ext cx="1216025" cy="1292027"/>
            </a:xfrm>
            <a:prstGeom prst="rect">
              <a:avLst/>
            </a:prstGeom>
          </p:spPr>
        </p:pic>
        <p:sp>
          <p:nvSpPr>
            <p:cNvPr id="71687" name="TextBox 27"/>
            <p:cNvSpPr txBox="1">
              <a:spLocks noChangeArrowheads="1"/>
            </p:cNvSpPr>
            <p:nvPr/>
          </p:nvSpPr>
          <p:spPr bwMode="auto">
            <a:xfrm rot="923049">
              <a:off x="7831209" y="717253"/>
              <a:ext cx="645601" cy="4322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SzTx/>
                <a:buFontTx/>
                <a:buNone/>
              </a:pPr>
              <a:r>
                <a:rPr lang="en-US" altLang="en-US" sz="2000" b="1" dirty="0">
                  <a:solidFill>
                    <a:schemeClr val="tx2"/>
                  </a:solidFill>
                  <a:latin typeface="Helvetica" pitchFamily="34" charset="0"/>
                </a:rPr>
                <a:t>5</a:t>
              </a:r>
            </a:p>
          </p:txBody>
        </p:sp>
        <p:sp>
          <p:nvSpPr>
            <p:cNvPr id="9" name="Freeform 17"/>
            <p:cNvSpPr/>
            <p:nvPr/>
          </p:nvSpPr>
          <p:spPr>
            <a:xfrm>
              <a:off x="8524757" y="460235"/>
              <a:ext cx="173718" cy="164721"/>
            </a:xfrm>
            <a:custGeom>
              <a:avLst/>
              <a:gdLst>
                <a:gd name="connsiteX0" fmla="*/ 38695 w 174141"/>
                <a:gd name="connsiteY0" fmla="*/ 133140 h 163865"/>
                <a:gd name="connsiteX1" fmla="*/ 100150 w 174141"/>
                <a:gd name="connsiteY1" fmla="*/ 163865 h 163865"/>
                <a:gd name="connsiteX2" fmla="*/ 151362 w 174141"/>
                <a:gd name="connsiteY2" fmla="*/ 153623 h 163865"/>
                <a:gd name="connsiteX3" fmla="*/ 171847 w 174141"/>
                <a:gd name="connsiteY3" fmla="*/ 122899 h 163865"/>
                <a:gd name="connsiteX4" fmla="*/ 161605 w 174141"/>
                <a:gd name="connsiteY4" fmla="*/ 61449 h 163865"/>
                <a:gd name="connsiteX5" fmla="*/ 100150 w 174141"/>
                <a:gd name="connsiteY5" fmla="*/ 30725 h 163865"/>
                <a:gd name="connsiteX6" fmla="*/ 48937 w 174141"/>
                <a:gd name="connsiteY6" fmla="*/ 0 h 163865"/>
                <a:gd name="connsiteX7" fmla="*/ 18210 w 174141"/>
                <a:gd name="connsiteY7" fmla="*/ 10241 h 163865"/>
                <a:gd name="connsiteX8" fmla="*/ 18210 w 174141"/>
                <a:gd name="connsiteY8" fmla="*/ 92174 h 163865"/>
                <a:gd name="connsiteX9" fmla="*/ 38695 w 174141"/>
                <a:gd name="connsiteY9" fmla="*/ 133140 h 16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141" h="163865">
                  <a:moveTo>
                    <a:pt x="38695" y="133140"/>
                  </a:moveTo>
                  <a:cubicBezTo>
                    <a:pt x="52352" y="145088"/>
                    <a:pt x="78947" y="163865"/>
                    <a:pt x="100150" y="163865"/>
                  </a:cubicBezTo>
                  <a:cubicBezTo>
                    <a:pt x="117559" y="163865"/>
                    <a:pt x="134291" y="157037"/>
                    <a:pt x="151362" y="153623"/>
                  </a:cubicBezTo>
                  <a:cubicBezTo>
                    <a:pt x="158190" y="143382"/>
                    <a:pt x="170488" y="135133"/>
                    <a:pt x="171847" y="122899"/>
                  </a:cubicBezTo>
                  <a:cubicBezTo>
                    <a:pt x="174141" y="102260"/>
                    <a:pt x="170892" y="80022"/>
                    <a:pt x="161605" y="61449"/>
                  </a:cubicBezTo>
                  <a:cubicBezTo>
                    <a:pt x="153663" y="45566"/>
                    <a:pt x="114692" y="35572"/>
                    <a:pt x="100150" y="30725"/>
                  </a:cubicBezTo>
                  <a:cubicBezTo>
                    <a:pt x="83921" y="14497"/>
                    <a:pt x="75531" y="0"/>
                    <a:pt x="48937" y="0"/>
                  </a:cubicBezTo>
                  <a:cubicBezTo>
                    <a:pt x="38141" y="0"/>
                    <a:pt x="28452" y="6827"/>
                    <a:pt x="18210" y="10241"/>
                  </a:cubicBezTo>
                  <a:cubicBezTo>
                    <a:pt x="9105" y="46656"/>
                    <a:pt x="0" y="55759"/>
                    <a:pt x="18210" y="92174"/>
                  </a:cubicBezTo>
                  <a:cubicBezTo>
                    <a:pt x="22529" y="100811"/>
                    <a:pt x="25038" y="121192"/>
                    <a:pt x="38695" y="133140"/>
                  </a:cubicBez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grpSp>
      <p:sp>
        <p:nvSpPr>
          <p:cNvPr id="4" name="Slide Number Placeholder 3">
            <a:extLst>
              <a:ext uri="{FF2B5EF4-FFF2-40B4-BE49-F238E27FC236}">
                <a16:creationId xmlns:a16="http://schemas.microsoft.com/office/drawing/2014/main" id="{164DED30-0610-4F8C-B120-694412AFCCF7}"/>
              </a:ext>
            </a:extLst>
          </p:cNvPr>
          <p:cNvSpPr>
            <a:spLocks noGrp="1"/>
          </p:cNvSpPr>
          <p:nvPr>
            <p:ph type="sldNum" sz="quarter" idx="12"/>
          </p:nvPr>
        </p:nvSpPr>
        <p:spPr/>
        <p:txBody>
          <a:bodyPr/>
          <a:lstStyle/>
          <a:p>
            <a:pPr algn="ctr"/>
            <a:fld id="{48F63A3B-78C7-47BE-AE5E-E10140E04643}" type="slidenum">
              <a:rPr lang="en-US" smtClean="0"/>
              <a:pPr algn="ctr"/>
              <a:t>38</a:t>
            </a:fld>
            <a:endParaRPr lang="en-US" dirty="0"/>
          </a:p>
        </p:txBody>
      </p:sp>
    </p:spTree>
    <p:extLst>
      <p:ext uri="{BB962C8B-B14F-4D97-AF65-F5344CB8AC3E}">
        <p14:creationId xmlns:p14="http://schemas.microsoft.com/office/powerpoint/2010/main" val="102767051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981200" y="2209801"/>
            <a:ext cx="8229600" cy="3916363"/>
          </a:xfrm>
        </p:spPr>
        <p:txBody>
          <a:bodyPr/>
          <a:lstStyle/>
          <a:p>
            <a:pPr marL="346075" indent="-346075" algn="ctr">
              <a:buNone/>
              <a:defRPr/>
            </a:pPr>
            <a:endParaRPr lang="en-US" dirty="0">
              <a:solidFill>
                <a:srgbClr val="005596"/>
              </a:solidFill>
            </a:endParaRPr>
          </a:p>
          <a:p>
            <a:pPr marL="346075" indent="-346075" algn="ctr">
              <a:buNone/>
              <a:defRPr/>
            </a:pPr>
            <a:r>
              <a:rPr lang="en-US" sz="7200" dirty="0">
                <a:solidFill>
                  <a:srgbClr val="005596"/>
                </a:solidFill>
              </a:rPr>
              <a:t>Thank you!</a:t>
            </a:r>
          </a:p>
          <a:p>
            <a:pPr marL="0" indent="0" algn="ctr">
              <a:buNone/>
              <a:defRPr/>
            </a:pPr>
            <a:endParaRPr lang="en-US" sz="1200" dirty="0"/>
          </a:p>
          <a:p>
            <a:pPr marL="0" indent="0" algn="ctr">
              <a:buNone/>
              <a:defRPr/>
            </a:pPr>
            <a:endParaRPr lang="en-US" dirty="0"/>
          </a:p>
          <a:p>
            <a:pPr marL="0" indent="0" algn="ctr">
              <a:buNone/>
              <a:defRPr/>
            </a:pPr>
            <a:endParaRPr lang="en-US" dirty="0"/>
          </a:p>
        </p:txBody>
      </p:sp>
      <p:sp>
        <p:nvSpPr>
          <p:cNvPr id="3" name="Slide Number Placeholder 2">
            <a:extLst>
              <a:ext uri="{FF2B5EF4-FFF2-40B4-BE49-F238E27FC236}">
                <a16:creationId xmlns:a16="http://schemas.microsoft.com/office/drawing/2014/main" id="{19342ED9-9252-4016-9B81-3BD3D97E8066}"/>
              </a:ext>
            </a:extLst>
          </p:cNvPr>
          <p:cNvSpPr>
            <a:spLocks noGrp="1"/>
          </p:cNvSpPr>
          <p:nvPr>
            <p:ph type="sldNum" sz="quarter" idx="12"/>
          </p:nvPr>
        </p:nvSpPr>
        <p:spPr/>
        <p:txBody>
          <a:bodyPr/>
          <a:lstStyle/>
          <a:p>
            <a:pPr algn="ctr"/>
            <a:fld id="{48F63A3B-78C7-47BE-AE5E-E10140E04643}" type="slidenum">
              <a:rPr lang="en-US" smtClean="0"/>
              <a:pPr algn="ctr"/>
              <a:t>39</a:t>
            </a:fld>
            <a:endParaRPr lang="en-US" dirty="0"/>
          </a:p>
        </p:txBody>
      </p:sp>
    </p:spTree>
    <p:extLst>
      <p:ext uri="{BB962C8B-B14F-4D97-AF65-F5344CB8AC3E}">
        <p14:creationId xmlns:p14="http://schemas.microsoft.com/office/powerpoint/2010/main" val="171322709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Polls</a:t>
            </a:r>
          </a:p>
        </p:txBody>
      </p:sp>
      <p:sp>
        <p:nvSpPr>
          <p:cNvPr id="3" name="Content Placeholder 2"/>
          <p:cNvSpPr>
            <a:spLocks noGrp="1"/>
          </p:cNvSpPr>
          <p:nvPr>
            <p:ph idx="1"/>
          </p:nvPr>
        </p:nvSpPr>
        <p:spPr/>
        <p:txBody>
          <a:bodyPr>
            <a:normAutofit/>
          </a:bodyPr>
          <a:lstStyle/>
          <a:p>
            <a:r>
              <a:rPr lang="en-US" sz="3600" dirty="0"/>
              <a:t>Your role</a:t>
            </a:r>
          </a:p>
          <a:p>
            <a:r>
              <a:rPr lang="en-US" sz="3600" dirty="0"/>
              <a:t>Years of experience</a:t>
            </a:r>
          </a:p>
        </p:txBody>
      </p:sp>
      <p:sp>
        <p:nvSpPr>
          <p:cNvPr id="5" name="Slide Number Placeholder 4">
            <a:extLst>
              <a:ext uri="{FF2B5EF4-FFF2-40B4-BE49-F238E27FC236}">
                <a16:creationId xmlns:a16="http://schemas.microsoft.com/office/drawing/2014/main" id="{2FC926F4-B35B-4C32-9AA1-DAADD02DFF97}"/>
              </a:ext>
            </a:extLst>
          </p:cNvPr>
          <p:cNvSpPr>
            <a:spLocks noGrp="1"/>
          </p:cNvSpPr>
          <p:nvPr>
            <p:ph type="sldNum" sz="quarter" idx="12"/>
          </p:nvPr>
        </p:nvSpPr>
        <p:spPr/>
        <p:txBody>
          <a:bodyPr/>
          <a:lstStyle/>
          <a:p>
            <a:pPr algn="ctr"/>
            <a:fld id="{48F63A3B-78C7-47BE-AE5E-E10140E04643}" type="slidenum">
              <a:rPr lang="en-US" smtClean="0"/>
              <a:pPr algn="ctr"/>
              <a:t>4</a:t>
            </a:fld>
            <a:endParaRPr lang="en-US" dirty="0"/>
          </a:p>
        </p:txBody>
      </p:sp>
    </p:spTree>
    <p:extLst>
      <p:ext uri="{BB962C8B-B14F-4D97-AF65-F5344CB8AC3E}">
        <p14:creationId xmlns:p14="http://schemas.microsoft.com/office/powerpoint/2010/main" val="54298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690688"/>
            <a:ext cx="7467600" cy="4637052"/>
          </a:xfrm>
        </p:spPr>
        <p:txBody>
          <a:bodyPr/>
          <a:lstStyle/>
          <a:p>
            <a:pPr>
              <a:defRPr/>
            </a:pPr>
            <a:r>
              <a:rPr lang="en-US" sz="3200" dirty="0"/>
              <a:t>Each chat box has a statement about teaching adults. </a:t>
            </a:r>
          </a:p>
          <a:p>
            <a:pPr>
              <a:defRPr/>
            </a:pPr>
            <a:r>
              <a:rPr lang="en-US" sz="3200" dirty="0"/>
              <a:t>Choose the one you feel the most akin to.</a:t>
            </a:r>
          </a:p>
          <a:p>
            <a:pPr>
              <a:defRPr/>
            </a:pPr>
            <a:r>
              <a:rPr lang="en-US" sz="3200" dirty="0"/>
              <a:t>Post in the box why you chose this one, and an example of how you do this</a:t>
            </a:r>
          </a:p>
          <a:p>
            <a:pPr>
              <a:defRPr/>
            </a:pPr>
            <a:r>
              <a:rPr lang="en-US" sz="3200" dirty="0"/>
              <a:t>If you’re not in the classroom, give an example of how a teacher might do this</a:t>
            </a:r>
          </a:p>
          <a:p>
            <a:pPr>
              <a:defRPr/>
            </a:pPr>
            <a:endParaRPr lang="en-US" dirty="0"/>
          </a:p>
        </p:txBody>
      </p:sp>
      <p:sp>
        <p:nvSpPr>
          <p:cNvPr id="14339" name="Title 2"/>
          <p:cNvSpPr>
            <a:spLocks noGrp="1"/>
          </p:cNvSpPr>
          <p:nvPr>
            <p:ph type="title"/>
          </p:nvPr>
        </p:nvSpPr>
        <p:spPr/>
        <p:txBody>
          <a:bodyPr>
            <a:normAutofit/>
          </a:bodyPr>
          <a:lstStyle/>
          <a:p>
            <a:r>
              <a:rPr lang="en-US" altLang="en-US" dirty="0"/>
              <a:t>Discussion 1</a:t>
            </a:r>
          </a:p>
        </p:txBody>
      </p:sp>
      <p:sp>
        <p:nvSpPr>
          <p:cNvPr id="3" name="Slide Number Placeholder 2">
            <a:extLst>
              <a:ext uri="{FF2B5EF4-FFF2-40B4-BE49-F238E27FC236}">
                <a16:creationId xmlns:a16="http://schemas.microsoft.com/office/drawing/2014/main" id="{B3BE31ED-4EC2-42CE-8402-CABEAE7AD1D5}"/>
              </a:ext>
            </a:extLst>
          </p:cNvPr>
          <p:cNvSpPr>
            <a:spLocks noGrp="1"/>
          </p:cNvSpPr>
          <p:nvPr>
            <p:ph type="sldNum" sz="quarter" idx="12"/>
          </p:nvPr>
        </p:nvSpPr>
        <p:spPr/>
        <p:txBody>
          <a:bodyPr/>
          <a:lstStyle/>
          <a:p>
            <a:pPr algn="ctr"/>
            <a:fld id="{48F63A3B-78C7-47BE-AE5E-E10140E04643}" type="slidenum">
              <a:rPr lang="en-US" smtClean="0"/>
              <a:pPr algn="ctr"/>
              <a:t>5</a:t>
            </a:fld>
            <a:endParaRPr lang="en-US" dirty="0"/>
          </a:p>
        </p:txBody>
      </p:sp>
    </p:spTree>
    <p:extLst>
      <p:ext uri="{BB962C8B-B14F-4D97-AF65-F5344CB8AC3E}">
        <p14:creationId xmlns:p14="http://schemas.microsoft.com/office/powerpoint/2010/main" val="208150303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The Four Domains</a:t>
            </a:r>
          </a:p>
        </p:txBody>
      </p:sp>
      <p:graphicFrame>
        <p:nvGraphicFramePr>
          <p:cNvPr id="5" name="Diagram 4"/>
          <p:cNvGraphicFramePr/>
          <p:nvPr/>
        </p:nvGraphicFramePr>
        <p:xfrm>
          <a:off x="1981200" y="1600200"/>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3E43068-45BB-465E-B459-50945F4FF16B}"/>
              </a:ext>
            </a:extLst>
          </p:cNvPr>
          <p:cNvSpPr>
            <a:spLocks noGrp="1"/>
          </p:cNvSpPr>
          <p:nvPr>
            <p:ph type="sldNum" sz="quarter" idx="12"/>
          </p:nvPr>
        </p:nvSpPr>
        <p:spPr/>
        <p:txBody>
          <a:bodyPr/>
          <a:lstStyle/>
          <a:p>
            <a:pPr algn="ctr"/>
            <a:fld id="{48F63A3B-78C7-47BE-AE5E-E10140E04643}" type="slidenum">
              <a:rPr lang="en-US" smtClean="0"/>
              <a:pPr algn="ctr"/>
              <a:t>6</a:t>
            </a:fld>
            <a:endParaRPr lang="en-US" dirty="0"/>
          </a:p>
        </p:txBody>
      </p:sp>
    </p:spTree>
    <p:extLst>
      <p:ext uri="{BB962C8B-B14F-4D97-AF65-F5344CB8AC3E}">
        <p14:creationId xmlns:p14="http://schemas.microsoft.com/office/powerpoint/2010/main" val="203584733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0615" y="1825625"/>
            <a:ext cx="10533185" cy="4351338"/>
          </a:xfrm>
        </p:spPr>
        <p:txBody>
          <a:bodyPr/>
          <a:lstStyle/>
          <a:p>
            <a:pPr marL="0" indent="0">
              <a:buNone/>
              <a:defRPr/>
            </a:pPr>
            <a:r>
              <a:rPr lang="en-US" sz="3200" dirty="0"/>
              <a:t>The four broad areas of activity for an adult education teacher:</a:t>
            </a:r>
          </a:p>
          <a:p>
            <a:pPr marL="914400" lvl="1" indent="-514350">
              <a:buFont typeface="+mj-lt"/>
              <a:buAutoNum type="arabicPeriod"/>
              <a:defRPr/>
            </a:pPr>
            <a:r>
              <a:rPr lang="en-US" sz="2800" dirty="0"/>
              <a:t>Monitors and manages student learning and performance through </a:t>
            </a:r>
            <a:r>
              <a:rPr lang="en-US" sz="2800" b="1" dirty="0"/>
              <a:t>data</a:t>
            </a:r>
            <a:r>
              <a:rPr lang="en-US" sz="2800" dirty="0"/>
              <a:t>.</a:t>
            </a:r>
          </a:p>
          <a:p>
            <a:pPr marL="914400" lvl="1" indent="-514350">
              <a:buFont typeface="+mj-lt"/>
              <a:buAutoNum type="arabicPeriod"/>
              <a:defRPr/>
            </a:pPr>
            <a:r>
              <a:rPr lang="en-US" sz="2800" dirty="0"/>
              <a:t>Plans and delivers </a:t>
            </a:r>
            <a:r>
              <a:rPr lang="en-US" sz="2800" b="1" dirty="0"/>
              <a:t>high-quality evidence-based instruction.</a:t>
            </a:r>
          </a:p>
          <a:p>
            <a:pPr marL="914400" lvl="1" indent="-514350">
              <a:buFont typeface="+mj-lt"/>
              <a:buAutoNum type="arabicPeriod"/>
              <a:defRPr/>
            </a:pPr>
            <a:r>
              <a:rPr lang="en-US" sz="2800" dirty="0"/>
              <a:t>Effectively </a:t>
            </a:r>
            <a:r>
              <a:rPr lang="en-US" sz="2800" b="1" dirty="0"/>
              <a:t>communicates</a:t>
            </a:r>
            <a:r>
              <a:rPr lang="en-US" sz="2800" dirty="0"/>
              <a:t> to motivate and engage learners.</a:t>
            </a:r>
          </a:p>
          <a:p>
            <a:pPr marL="914400" lvl="1" indent="-514350">
              <a:buFont typeface="+mj-lt"/>
              <a:buAutoNum type="arabicPeriod"/>
              <a:defRPr/>
            </a:pPr>
            <a:r>
              <a:rPr lang="en-US" sz="2800" dirty="0"/>
              <a:t>Pursues professionalism and continually </a:t>
            </a:r>
            <a:r>
              <a:rPr lang="en-US" sz="2800" b="1" dirty="0"/>
              <a:t>builds knowledge and skills</a:t>
            </a:r>
            <a:r>
              <a:rPr lang="en-US" sz="2800" dirty="0"/>
              <a:t>.</a:t>
            </a:r>
          </a:p>
          <a:p>
            <a:pPr>
              <a:defRPr/>
            </a:pPr>
            <a:endParaRPr lang="en-US" dirty="0"/>
          </a:p>
        </p:txBody>
      </p:sp>
      <p:sp>
        <p:nvSpPr>
          <p:cNvPr id="17411" name="Title 2"/>
          <p:cNvSpPr>
            <a:spLocks noGrp="1"/>
          </p:cNvSpPr>
          <p:nvPr>
            <p:ph type="title"/>
          </p:nvPr>
        </p:nvSpPr>
        <p:spPr/>
        <p:txBody>
          <a:bodyPr/>
          <a:lstStyle/>
          <a:p>
            <a:r>
              <a:rPr lang="en-US" altLang="en-US" dirty="0"/>
              <a:t>The Four Domains</a:t>
            </a:r>
          </a:p>
        </p:txBody>
      </p:sp>
      <p:sp>
        <p:nvSpPr>
          <p:cNvPr id="3" name="Slide Number Placeholder 2">
            <a:extLst>
              <a:ext uri="{FF2B5EF4-FFF2-40B4-BE49-F238E27FC236}">
                <a16:creationId xmlns:a16="http://schemas.microsoft.com/office/drawing/2014/main" id="{BE6E7D20-8D0D-4B78-95A4-309C7CBBE602}"/>
              </a:ext>
            </a:extLst>
          </p:cNvPr>
          <p:cNvSpPr>
            <a:spLocks noGrp="1"/>
          </p:cNvSpPr>
          <p:nvPr>
            <p:ph type="sldNum" sz="quarter" idx="12"/>
          </p:nvPr>
        </p:nvSpPr>
        <p:spPr/>
        <p:txBody>
          <a:bodyPr/>
          <a:lstStyle/>
          <a:p>
            <a:pPr algn="ctr"/>
            <a:fld id="{48F63A3B-78C7-47BE-AE5E-E10140E04643}" type="slidenum">
              <a:rPr lang="en-US" smtClean="0"/>
              <a:pPr algn="ctr"/>
              <a:t>7</a:t>
            </a:fld>
            <a:endParaRPr lang="en-US" dirty="0"/>
          </a:p>
        </p:txBody>
      </p:sp>
    </p:spTree>
    <p:extLst>
      <p:ext uri="{BB962C8B-B14F-4D97-AF65-F5344CB8AC3E}">
        <p14:creationId xmlns:p14="http://schemas.microsoft.com/office/powerpoint/2010/main" val="210319835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53816" y="1758932"/>
            <a:ext cx="3567600" cy="4597785"/>
          </a:xfrm>
          <a:prstGeom prst="rect">
            <a:avLst/>
          </a:prstGeom>
          <a:ln>
            <a:noFill/>
          </a:ln>
          <a:effectLst>
            <a:outerShdw blurRad="292100" dist="139700" dir="2700000" algn="tl" rotWithShape="0">
              <a:srgbClr val="333333">
                <a:alpha val="65000"/>
              </a:srgbClr>
            </a:outerShdw>
          </a:effectLst>
        </p:spPr>
      </p:pic>
      <p:sp>
        <p:nvSpPr>
          <p:cNvPr id="18435" name="Title 2"/>
          <p:cNvSpPr>
            <a:spLocks noGrp="1"/>
          </p:cNvSpPr>
          <p:nvPr>
            <p:ph type="title"/>
          </p:nvPr>
        </p:nvSpPr>
        <p:spPr>
          <a:xfrm>
            <a:off x="926120" y="365125"/>
            <a:ext cx="10920046" cy="1325563"/>
          </a:xfrm>
        </p:spPr>
        <p:txBody>
          <a:bodyPr>
            <a:normAutofit/>
          </a:bodyPr>
          <a:lstStyle/>
          <a:p>
            <a:r>
              <a:rPr lang="en-US" altLang="en-US" sz="3600" dirty="0"/>
              <a:t>Overview of the Adult Education Teacher Competencies (AETC)</a:t>
            </a:r>
          </a:p>
        </p:txBody>
      </p:sp>
      <p:sp>
        <p:nvSpPr>
          <p:cNvPr id="2" name="Slide Number Placeholder 1">
            <a:extLst>
              <a:ext uri="{FF2B5EF4-FFF2-40B4-BE49-F238E27FC236}">
                <a16:creationId xmlns:a16="http://schemas.microsoft.com/office/drawing/2014/main" id="{84FE449F-FF3E-445F-8CEE-04235B2B11B2}"/>
              </a:ext>
            </a:extLst>
          </p:cNvPr>
          <p:cNvSpPr>
            <a:spLocks noGrp="1"/>
          </p:cNvSpPr>
          <p:nvPr>
            <p:ph type="sldNum" sz="quarter" idx="12"/>
          </p:nvPr>
        </p:nvSpPr>
        <p:spPr/>
        <p:txBody>
          <a:bodyPr/>
          <a:lstStyle/>
          <a:p>
            <a:pPr algn="ctr"/>
            <a:fld id="{48F63A3B-78C7-47BE-AE5E-E10140E04643}" type="slidenum">
              <a:rPr lang="en-US" smtClean="0"/>
              <a:pPr algn="ctr"/>
              <a:t>8</a:t>
            </a:fld>
            <a:endParaRPr lang="en-US" dirty="0"/>
          </a:p>
        </p:txBody>
      </p:sp>
    </p:spTree>
    <p:extLst>
      <p:ext uri="{BB962C8B-B14F-4D97-AF65-F5344CB8AC3E}">
        <p14:creationId xmlns:p14="http://schemas.microsoft.com/office/powerpoint/2010/main" val="100604150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r>
              <a:rPr lang="en-US" altLang="en-US"/>
              <a:t>Project funded by OCTAE</a:t>
            </a:r>
          </a:p>
          <a:p>
            <a:r>
              <a:rPr lang="en-US" altLang="en-US"/>
              <a:t>Designed to support teachers in the adult education classroom </a:t>
            </a:r>
          </a:p>
          <a:p>
            <a:r>
              <a:rPr lang="en-US" altLang="en-US"/>
              <a:t>Resources available on LINCS</a:t>
            </a:r>
          </a:p>
          <a:p>
            <a:endParaRPr lang="en-US" altLang="en-US"/>
          </a:p>
        </p:txBody>
      </p:sp>
      <p:sp>
        <p:nvSpPr>
          <p:cNvPr id="19459" name="Title 2"/>
          <p:cNvSpPr>
            <a:spLocks noGrp="1"/>
          </p:cNvSpPr>
          <p:nvPr>
            <p:ph type="title"/>
          </p:nvPr>
        </p:nvSpPr>
        <p:spPr/>
        <p:txBody>
          <a:bodyPr/>
          <a:lstStyle/>
          <a:p>
            <a:r>
              <a:rPr lang="en-US" altLang="en-US"/>
              <a:t>Development of the AETC</a:t>
            </a:r>
          </a:p>
        </p:txBody>
      </p:sp>
      <p:pic>
        <p:nvPicPr>
          <p:cNvPr id="1946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6966" y="3914153"/>
            <a:ext cx="4092696" cy="18067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3835C47-F51D-4AAB-96B6-497B334D2842}"/>
              </a:ext>
            </a:extLst>
          </p:cNvPr>
          <p:cNvSpPr>
            <a:spLocks noGrp="1"/>
          </p:cNvSpPr>
          <p:nvPr>
            <p:ph type="sldNum" sz="quarter" idx="12"/>
          </p:nvPr>
        </p:nvSpPr>
        <p:spPr/>
        <p:txBody>
          <a:bodyPr/>
          <a:lstStyle/>
          <a:p>
            <a:pPr algn="ctr"/>
            <a:fld id="{48F63A3B-78C7-47BE-AE5E-E10140E04643}" type="slidenum">
              <a:rPr lang="en-US" smtClean="0"/>
              <a:pPr algn="ctr"/>
              <a:t>9</a:t>
            </a:fld>
            <a:endParaRPr lang="en-US" dirty="0"/>
          </a:p>
        </p:txBody>
      </p:sp>
    </p:spTree>
    <p:extLst>
      <p:ext uri="{BB962C8B-B14F-4D97-AF65-F5344CB8AC3E}">
        <p14:creationId xmlns:p14="http://schemas.microsoft.com/office/powerpoint/2010/main" val="3929675979"/>
      </p:ext>
    </p:extLst>
  </p:cSld>
  <p:clrMapOvr>
    <a:masterClrMapping/>
  </p:clrMapOvr>
  <p:transition spd="slow"/>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9E29C4-B41C-4720-8EF0-08670777ABEF}"/>
</file>

<file path=customXml/itemProps2.xml><?xml version="1.0" encoding="utf-8"?>
<ds:datastoreItem xmlns:ds="http://schemas.openxmlformats.org/officeDocument/2006/customXml" ds:itemID="{683EE496-D85A-4526-ABDA-4857A6924A5B}"/>
</file>

<file path=customXml/itemProps3.xml><?xml version="1.0" encoding="utf-8"?>
<ds:datastoreItem xmlns:ds="http://schemas.openxmlformats.org/officeDocument/2006/customXml" ds:itemID="{F7C6B432-0997-47DD-8437-72CF3BF62346}"/>
</file>

<file path=docProps/app.xml><?xml version="1.0" encoding="utf-8"?>
<Properties xmlns="http://schemas.openxmlformats.org/officeDocument/2006/extended-properties" xmlns:vt="http://schemas.openxmlformats.org/officeDocument/2006/docPropsVTypes">
  <Template>Office Theme</Template>
  <TotalTime>291</TotalTime>
  <Words>4293</Words>
  <Application>Microsoft Office PowerPoint</Application>
  <PresentationFormat>Widescreen</PresentationFormat>
  <Paragraphs>435</Paragraphs>
  <Slides>39</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Helvetica</vt:lpstr>
      <vt:lpstr>Times New Roman</vt:lpstr>
      <vt:lpstr>Wingdings</vt:lpstr>
      <vt:lpstr>Office Theme</vt:lpstr>
      <vt:lpstr>What Does Effective Teaching of Adults Look Like?</vt:lpstr>
      <vt:lpstr>Agenda</vt:lpstr>
      <vt:lpstr>Session Objectives</vt:lpstr>
      <vt:lpstr>2 Polls</vt:lpstr>
      <vt:lpstr>Discussion 1</vt:lpstr>
      <vt:lpstr>The Four Domains</vt:lpstr>
      <vt:lpstr>The Four Domains</vt:lpstr>
      <vt:lpstr>Overview of the Adult Education Teacher Competencies (AETC)</vt:lpstr>
      <vt:lpstr>Development of the AETC</vt:lpstr>
      <vt:lpstr>Competencies Defined</vt:lpstr>
      <vt:lpstr>Competencies Defined</vt:lpstr>
      <vt:lpstr>Competencies as a Framework</vt:lpstr>
      <vt:lpstr>Discussion 2</vt:lpstr>
      <vt:lpstr>Why a New Framework?</vt:lpstr>
      <vt:lpstr>Organization</vt:lpstr>
      <vt:lpstr>The Domains</vt:lpstr>
      <vt:lpstr>DOMAIN 2:  Plans and delivers high-quality, evidence-based instruction</vt:lpstr>
      <vt:lpstr>The Five Competencies of Domain 2</vt:lpstr>
      <vt:lpstr>The Five Competencies of Domain 2</vt:lpstr>
      <vt:lpstr>Discussion 3</vt:lpstr>
      <vt:lpstr>2.1. Designs Learner-Centered Instruction and Classroom Environments</vt:lpstr>
      <vt:lpstr>2.1. Designs Learner-Centered Instruction and Classroom Environments</vt:lpstr>
      <vt:lpstr>Teacher-Centered vs. Learner-Centered</vt:lpstr>
      <vt:lpstr>2.2. Designs Standards-Based Instructional Units and Lesson Plans</vt:lpstr>
      <vt:lpstr>2.3. Uses Instructional Techniques That Are Effective With Adult Learners</vt:lpstr>
      <vt:lpstr>2.3. Uses Instructional Techniques That Are Effective With Adult Learners</vt:lpstr>
      <vt:lpstr>2.4. Designs Instruction to Build Learners’ Technology and Digital Media Literacy Skills</vt:lpstr>
      <vt:lpstr>2.4. Designs Instruction to Build Learners’ Technology and Digital Media Literacy Skills</vt:lpstr>
      <vt:lpstr>Domain 3: Effectively communicates to motivate and engage learners</vt:lpstr>
      <vt:lpstr>The Four Competencies of Domain 3</vt:lpstr>
      <vt:lpstr>Practice With Domain 3: What Could Possibly Be Wrong?</vt:lpstr>
      <vt:lpstr>PowerPoint Presentation</vt:lpstr>
      <vt:lpstr>The Four Domains</vt:lpstr>
      <vt:lpstr>Online Self-Assessment </vt:lpstr>
      <vt:lpstr>Self Assessment Tool</vt:lpstr>
      <vt:lpstr>PowerPoint Presentation</vt:lpstr>
      <vt:lpstr>Questions</vt:lpstr>
      <vt:lpstr>Resources</vt:lpstr>
      <vt:lpstr>PowerPoint Presentation</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Models of  Integrated Education and Training</dc:title>
  <dc:creator>Thacher, Marian</dc:creator>
  <cp:lastModifiedBy>Nancy O'Neill</cp:lastModifiedBy>
  <cp:revision>27</cp:revision>
  <cp:lastPrinted>2018-01-19T02:15:22Z</cp:lastPrinted>
  <dcterms:created xsi:type="dcterms:W3CDTF">2017-09-27T23:40:13Z</dcterms:created>
  <dcterms:modified xsi:type="dcterms:W3CDTF">2018-08-22T23:44:36Z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