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51"/>
  </p:notesMasterIdLst>
  <p:sldIdLst>
    <p:sldId id="257" r:id="rId2"/>
    <p:sldId id="264" r:id="rId3"/>
    <p:sldId id="400" r:id="rId4"/>
    <p:sldId id="383" r:id="rId5"/>
    <p:sldId id="384" r:id="rId6"/>
    <p:sldId id="385" r:id="rId7"/>
    <p:sldId id="386" r:id="rId8"/>
    <p:sldId id="315" r:id="rId9"/>
    <p:sldId id="265" r:id="rId10"/>
    <p:sldId id="369" r:id="rId11"/>
    <p:sldId id="338" r:id="rId12"/>
    <p:sldId id="368" r:id="rId13"/>
    <p:sldId id="329" r:id="rId14"/>
    <p:sldId id="374" r:id="rId15"/>
    <p:sldId id="375" r:id="rId16"/>
    <p:sldId id="376" r:id="rId17"/>
    <p:sldId id="364" r:id="rId18"/>
    <p:sldId id="373" r:id="rId19"/>
    <p:sldId id="372" r:id="rId20"/>
    <p:sldId id="367" r:id="rId21"/>
    <p:sldId id="366" r:id="rId22"/>
    <p:sldId id="370" r:id="rId23"/>
    <p:sldId id="335" r:id="rId24"/>
    <p:sldId id="371" r:id="rId25"/>
    <p:sldId id="330" r:id="rId26"/>
    <p:sldId id="401" r:id="rId27"/>
    <p:sldId id="377" r:id="rId28"/>
    <p:sldId id="378" r:id="rId29"/>
    <p:sldId id="379" r:id="rId30"/>
    <p:sldId id="340" r:id="rId31"/>
    <p:sldId id="380" r:id="rId32"/>
    <p:sldId id="358" r:id="rId33"/>
    <p:sldId id="341" r:id="rId34"/>
    <p:sldId id="381" r:id="rId35"/>
    <p:sldId id="387" r:id="rId36"/>
    <p:sldId id="357" r:id="rId37"/>
    <p:sldId id="388" r:id="rId38"/>
    <p:sldId id="389" r:id="rId39"/>
    <p:sldId id="390" r:id="rId40"/>
    <p:sldId id="392" r:id="rId41"/>
    <p:sldId id="391" r:id="rId42"/>
    <p:sldId id="394" r:id="rId43"/>
    <p:sldId id="382" r:id="rId44"/>
    <p:sldId id="395" r:id="rId45"/>
    <p:sldId id="396" r:id="rId46"/>
    <p:sldId id="399" r:id="rId47"/>
    <p:sldId id="397" r:id="rId48"/>
    <p:sldId id="398" r:id="rId49"/>
    <p:sldId id="34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FFFCC"/>
    <a:srgbClr val="92000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3D34-719B-4C0C-88AD-ED4F2D4972B6}"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1BFB5-4B2F-4C81-B879-8C499C22C1B4}" type="slidenum">
              <a:rPr lang="en-US" smtClean="0"/>
              <a:t>‹#›</a:t>
            </a:fld>
            <a:endParaRPr lang="en-US"/>
          </a:p>
        </p:txBody>
      </p:sp>
    </p:spTree>
    <p:extLst>
      <p:ext uri="{BB962C8B-B14F-4D97-AF65-F5344CB8AC3E}">
        <p14:creationId xmlns:p14="http://schemas.microsoft.com/office/powerpoint/2010/main" val="233772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2" name="Title 1"/>
          <p:cNvSpPr>
            <a:spLocks noGrp="1"/>
          </p:cNvSpPr>
          <p:nvPr>
            <p:ph type="ctrTitle" hasCustomPrompt="1"/>
          </p:nvPr>
        </p:nvSpPr>
        <p:spPr>
          <a:xfrm>
            <a:off x="762001" y="1649567"/>
            <a:ext cx="6028267" cy="2690811"/>
          </a:xfrm>
          <a:ln>
            <a:noFill/>
          </a:ln>
        </p:spPr>
        <p:txBody>
          <a:bodyPr anchor="b">
            <a:normAutofit/>
          </a:bodyPr>
          <a:lstStyle>
            <a:lvl1pPr algn="l" fontAlgn="b">
              <a:lnSpc>
                <a:spcPct val="85000"/>
              </a:lnSpc>
              <a:defRPr sz="50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762001" y="4648201"/>
            <a:ext cx="6028267" cy="1345671"/>
          </a:xfrm>
          <a:ln>
            <a:noFill/>
          </a:ln>
        </p:spPr>
        <p:txBody>
          <a:bodyPr/>
          <a:lstStyle>
            <a:lvl1pPr marL="0" indent="0" algn="l" fontAlgn="t">
              <a:lnSpc>
                <a:spcPct val="90000"/>
              </a:lnSpc>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78059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5" y="934937"/>
            <a:ext cx="11013759" cy="1186993"/>
          </a:xfrm>
          <a:ln>
            <a:noFill/>
          </a:ln>
        </p:spPr>
        <p:txBody>
          <a:bodyPr/>
          <a:lstStyle>
            <a:lvl1pPr>
              <a:defRPr baseline="0"/>
            </a:lvl1pPr>
          </a:lstStyle>
          <a:p>
            <a:r>
              <a:rPr lang="en-US" dirty="0"/>
              <a:t>Content Slide with ample space for text and other content.</a:t>
            </a:r>
          </a:p>
        </p:txBody>
      </p:sp>
      <p:sp>
        <p:nvSpPr>
          <p:cNvPr id="3" name="Content Placeholder 2"/>
          <p:cNvSpPr>
            <a:spLocks noGrp="1"/>
          </p:cNvSpPr>
          <p:nvPr>
            <p:ph idx="1" hasCustomPrompt="1"/>
          </p:nvPr>
        </p:nvSpPr>
        <p:spPr>
          <a:xfrm>
            <a:off x="612185" y="2280501"/>
            <a:ext cx="11013759" cy="3896463"/>
          </a:xfrm>
          <a:ln>
            <a:noFill/>
          </a:ln>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169241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5" y="934937"/>
            <a:ext cx="11013759" cy="1186993"/>
          </a:xfrm>
          <a:ln>
            <a:noFill/>
          </a:ln>
        </p:spPr>
        <p:txBody>
          <a:bodyPr tIns="0" bIns="0" anchor="b" anchorCtr="0"/>
          <a:lstStyle>
            <a:lvl1pPr fontAlgn="b">
              <a:defRPr baseline="0"/>
            </a:lvl1pPr>
          </a:lstStyle>
          <a:p>
            <a:r>
              <a:rPr lang="en-US" dirty="0"/>
              <a:t>Content Slide with space for text and other content.</a:t>
            </a:r>
          </a:p>
        </p:txBody>
      </p:sp>
      <p:sp>
        <p:nvSpPr>
          <p:cNvPr id="3" name="Content Placeholder 2"/>
          <p:cNvSpPr>
            <a:spLocks noGrp="1"/>
          </p:cNvSpPr>
          <p:nvPr>
            <p:ph idx="1" hasCustomPrompt="1"/>
          </p:nvPr>
        </p:nvSpPr>
        <p:spPr>
          <a:xfrm>
            <a:off x="612183" y="2357990"/>
            <a:ext cx="6904495" cy="3896463"/>
          </a:xfrm>
          <a:ln>
            <a:noFill/>
          </a:ln>
        </p:spPr>
        <p:txBody>
          <a:bodyPr/>
          <a:lstStyle>
            <a:lvl2pPr>
              <a:defRPr b="0"/>
            </a:lvl2pPr>
            <a:lvl3pPr marL="1142971" marR="0" indent="-228594" algn="l" defTabSz="914377"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4" y="6433031"/>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411394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6" y="2393434"/>
            <a:ext cx="5331417" cy="3783529"/>
          </a:xfrm>
          <a:ln>
            <a:noFill/>
          </a:ln>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230320" y="2393434"/>
            <a:ext cx="5395625" cy="3783529"/>
          </a:xfrm>
          <a:ln>
            <a:noFill/>
          </a:ln>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39485" y="6400800"/>
            <a:ext cx="914400" cy="914400"/>
          </a:xfrm>
          <a:prstGeom prst="rect">
            <a:avLst/>
          </a:prstGeom>
        </p:spPr>
        <p:txBody>
          <a:bodyPr vert="horz" wrap="none" lIns="91440" tIns="45720" rIns="91440" bIns="45720" rtlCol="0">
            <a:normAutofit/>
          </a:bodyPr>
          <a:lstStyle/>
          <a:p>
            <a:endParaRPr lang="en-US" sz="1800" dirty="0"/>
          </a:p>
        </p:txBody>
      </p:sp>
    </p:spTree>
    <p:extLst>
      <p:ext uri="{BB962C8B-B14F-4D97-AF65-F5344CB8AC3E}">
        <p14:creationId xmlns:p14="http://schemas.microsoft.com/office/powerpoint/2010/main" val="176966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596686" y="3378632"/>
            <a:ext cx="5401159" cy="2688955"/>
          </a:xfrm>
          <a:ln>
            <a:noFill/>
          </a:ln>
        </p:spPr>
        <p:txBody>
          <a:bodyPr/>
          <a:lstStyle>
            <a:lvl2pPr marL="457189">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137330" y="3378632"/>
            <a:ext cx="5488615" cy="2688955"/>
          </a:xfrm>
          <a:ln>
            <a:noFill/>
          </a:ln>
        </p:spPr>
        <p:txBody>
          <a:bodyPr/>
          <a:lstStyle>
            <a:lvl1pPr>
              <a:defRPr baseline="0"/>
            </a:lvl1pPr>
            <a:lvl2pPr marL="457189">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4721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185" y="934937"/>
            <a:ext cx="11013759" cy="1186993"/>
          </a:xfrm>
          <a:ln>
            <a:noFill/>
          </a:ln>
        </p:spPr>
        <p:txBody>
          <a:bodyPr tIns="0" bIns="0" anchor="b" anchorCtr="0"/>
          <a:lstStyle>
            <a:lvl1pPr fontAlgn="b">
              <a:defRPr baseline="0"/>
            </a:lvl1pPr>
          </a:lstStyle>
          <a:p>
            <a:r>
              <a:rPr lang="en-US" dirty="0"/>
              <a:t>Content Slides will allow for the most text and content.</a:t>
            </a:r>
          </a:p>
        </p:txBody>
      </p:sp>
      <p:sp>
        <p:nvSpPr>
          <p:cNvPr id="3" name="Content Placeholder 2"/>
          <p:cNvSpPr>
            <a:spLocks noGrp="1"/>
          </p:cNvSpPr>
          <p:nvPr>
            <p:ph idx="1" hasCustomPrompt="1"/>
          </p:nvPr>
        </p:nvSpPr>
        <p:spPr>
          <a:xfrm>
            <a:off x="5628100" y="2357990"/>
            <a:ext cx="5997843" cy="3508119"/>
          </a:xfrm>
          <a:ln>
            <a:noFill/>
          </a:ln>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7"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28147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8"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6" y="2393435"/>
            <a:ext cx="5331417" cy="783719"/>
          </a:xfrm>
          <a:ln>
            <a:noFill/>
          </a:ln>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230320" y="2393435"/>
            <a:ext cx="5395625" cy="783720"/>
          </a:xfrm>
          <a:ln>
            <a:noFill/>
          </a:ln>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1068572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8644" y="1252137"/>
            <a:ext cx="3678633" cy="4551979"/>
          </a:xfrm>
        </p:spPr>
        <p:txBody>
          <a:bodyPr/>
          <a:lstStyle>
            <a:lvl1pPr>
              <a:lnSpc>
                <a:spcPct val="100000"/>
              </a:lnSpc>
              <a:spcAft>
                <a:spcPts val="1200"/>
              </a:spcAft>
              <a:defRPr sz="2500" b="1" baseline="0">
                <a:solidFill>
                  <a:schemeClr val="tx1"/>
                </a:solidFill>
                <a:latin typeface="Corbel" charset="0"/>
                <a:ea typeface="Corbel" charset="0"/>
                <a:cs typeface="Corbel" charset="0"/>
              </a:defRPr>
            </a:lvl1pPr>
            <a:lvl2pPr marL="457189"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61150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596685" y="338295"/>
            <a:ext cx="11029259" cy="1325563"/>
          </a:xfrm>
          <a:ln>
            <a:noFill/>
          </a:ln>
        </p:spPr>
        <p:txBody>
          <a:bodyPr bIns="0" anchor="b" anchorCtr="0"/>
          <a:lstStyle>
            <a:lvl1pPr>
              <a:defRPr baseline="0"/>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596686" y="1923555"/>
            <a:ext cx="5401159" cy="4088835"/>
          </a:xfrm>
          <a:ln>
            <a:noFill/>
          </a:ln>
        </p:spPr>
        <p:txBody>
          <a:bodyPr/>
          <a:lstStyle>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137330" y="1923555"/>
            <a:ext cx="5488615" cy="4088835"/>
          </a:xfrm>
          <a:ln>
            <a:noFill/>
          </a:ln>
        </p:spPr>
        <p:txBody>
          <a:bodyPr/>
          <a:lstStyle>
            <a:lvl1pPr>
              <a:defRPr baseline="0"/>
            </a:lvl1pPr>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132838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1"/>
            <a:ext cx="11013760" cy="4721725"/>
          </a:xfrm>
        </p:spPr>
        <p:txBody>
          <a:bodyPr/>
          <a:lstStyle>
            <a:lvl1pPr>
              <a:lnSpc>
                <a:spcPct val="105000"/>
              </a:lnSpc>
              <a:spcAft>
                <a:spcPts val="1200"/>
              </a:spcAft>
              <a:defRPr sz="2500" b="1" baseline="0">
                <a:solidFill>
                  <a:schemeClr val="tx1"/>
                </a:solidFill>
                <a:latin typeface="Corbel" charset="0"/>
                <a:ea typeface="Corbel" charset="0"/>
                <a:cs typeface="Corbel" charset="0"/>
              </a:defRPr>
            </a:lvl1pPr>
            <a:lvl2pPr marL="457189"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8"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712514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4" y="64244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596685" y="338295"/>
            <a:ext cx="11029259" cy="1325563"/>
          </a:xfrm>
          <a:ln>
            <a:noFill/>
          </a:ln>
        </p:spPr>
        <p:txBody>
          <a:bodyPr bIns="0" anchor="b" anchorCtr="0"/>
          <a:lstStyle>
            <a:lvl1pPr>
              <a:defRPr baseline="0"/>
            </a:lvl1pPr>
          </a:lstStyle>
          <a:p>
            <a:r>
              <a:rPr lang="en-US" dirty="0"/>
              <a:t>Content Slide with large image or framed object option.</a:t>
            </a:r>
          </a:p>
        </p:txBody>
      </p:sp>
      <p:sp>
        <p:nvSpPr>
          <p:cNvPr id="4" name="Content Placeholder 3"/>
          <p:cNvSpPr>
            <a:spLocks noGrp="1"/>
          </p:cNvSpPr>
          <p:nvPr>
            <p:ph sz="half" idx="2" hasCustomPrompt="1"/>
          </p:nvPr>
        </p:nvSpPr>
        <p:spPr>
          <a:xfrm>
            <a:off x="8686800" y="3866827"/>
            <a:ext cx="2939144" cy="2145563"/>
          </a:xfrm>
          <a:ln>
            <a:noFill/>
          </a:ln>
        </p:spPr>
        <p:txBody>
          <a:bodyPr>
            <a:normAutofit/>
          </a:bodyPr>
          <a:lstStyle>
            <a:lvl1pPr>
              <a:lnSpc>
                <a:spcPct val="102000"/>
              </a:lnSpc>
              <a:defRPr sz="1800" b="1" baseline="0"/>
            </a:lvl1pPr>
            <a:lvl2pPr marL="457189">
              <a:defRPr/>
            </a:lvl2pPr>
          </a:lstStyle>
          <a:p>
            <a:pPr lvl="0"/>
            <a:r>
              <a:rPr lang="en-US" dirty="0"/>
              <a:t>Level 1 content style for text to describe whatever it to the left (e.g., a chart, table, photo, or graphic). </a:t>
            </a:r>
          </a:p>
        </p:txBody>
      </p:sp>
    </p:spTree>
    <p:extLst>
      <p:ext uri="{BB962C8B-B14F-4D97-AF65-F5344CB8AC3E}">
        <p14:creationId xmlns:p14="http://schemas.microsoft.com/office/powerpoint/2010/main" val="371824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4" name="Title 1"/>
          <p:cNvSpPr>
            <a:spLocks noGrp="1"/>
          </p:cNvSpPr>
          <p:nvPr>
            <p:ph type="ctrTitle" hasCustomPrompt="1"/>
          </p:nvPr>
        </p:nvSpPr>
        <p:spPr>
          <a:xfrm>
            <a:off x="760475" y="1549402"/>
            <a:ext cx="6272093" cy="2785535"/>
          </a:xfrm>
          <a:ln>
            <a:noFill/>
          </a:ln>
        </p:spPr>
        <p:txBody>
          <a:bodyPr anchor="b">
            <a:normAutofit/>
          </a:bodyPr>
          <a:lstStyle>
            <a:lvl1pPr algn="l" fontAlgn="b">
              <a:lnSpc>
                <a:spcPct val="85000"/>
              </a:lnSpc>
              <a:defRPr sz="50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760476" y="4648200"/>
            <a:ext cx="6029793"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222650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3" name="Slide Number Placeholder 5"/>
          <p:cNvSpPr txBox="1">
            <a:spLocks/>
          </p:cNvSpPr>
          <p:nvPr userDrawn="1"/>
        </p:nvSpPr>
        <p:spPr>
          <a:xfrm>
            <a:off x="362124" y="64244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Tree>
    <p:extLst>
      <p:ext uri="{BB962C8B-B14F-4D97-AF65-F5344CB8AC3E}">
        <p14:creationId xmlns:p14="http://schemas.microsoft.com/office/powerpoint/2010/main" val="1401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4" name="Title 1"/>
          <p:cNvSpPr>
            <a:spLocks noGrp="1"/>
          </p:cNvSpPr>
          <p:nvPr>
            <p:ph type="ctrTitle" hasCustomPrompt="1"/>
          </p:nvPr>
        </p:nvSpPr>
        <p:spPr>
          <a:xfrm>
            <a:off x="760476" y="1479733"/>
            <a:ext cx="8252897" cy="2785535"/>
          </a:xfrm>
          <a:ln>
            <a:noFill/>
          </a:ln>
        </p:spPr>
        <p:txBody>
          <a:bodyPr anchor="b">
            <a:normAutofit/>
          </a:bodyPr>
          <a:lstStyle>
            <a:lvl1pPr algn="l" fontAlgn="b">
              <a:lnSpc>
                <a:spcPct val="85000"/>
              </a:lnSpc>
              <a:defRPr sz="50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760476" y="4683039"/>
            <a:ext cx="8252897"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39164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6372" y="265490"/>
            <a:ext cx="1730829" cy="385109"/>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1108817" y="2119083"/>
            <a:ext cx="9047555" cy="1608187"/>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896292" y="3941114"/>
            <a:ext cx="8260081"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283656" y="6281254"/>
            <a:ext cx="407125" cy="292885"/>
          </a:xfrm>
        </p:spPr>
        <p:txBody>
          <a:bodyPr anchor="ctr" anchorCtr="1"/>
          <a:lstStyle>
            <a:lvl1pPr algn="l">
              <a:defRPr sz="1300" b="1">
                <a:solidFill>
                  <a:schemeClr val="accent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25942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686" y="265490"/>
            <a:ext cx="1730829" cy="385109"/>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1108818" y="2119083"/>
            <a:ext cx="8252897" cy="1608187"/>
          </a:xfrm>
          <a:ln>
            <a:noFill/>
          </a:ln>
        </p:spPr>
        <p:txBody>
          <a:bodyPr anchor="t" anchorCtr="0">
            <a:noAutofit/>
          </a:bodyPr>
          <a:lstStyle>
            <a:lvl1pPr algn="l" fontAlgn="t">
              <a:lnSpc>
                <a:spcPct val="85000"/>
              </a:lnSpc>
              <a:defRPr sz="45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896291" y="3941114"/>
            <a:ext cx="7151915" cy="1134533"/>
          </a:xfrm>
        </p:spPr>
        <p:txBody>
          <a:bodyPr>
            <a:noAutofit/>
          </a:bodyPr>
          <a:lstStyle>
            <a:lvl1pPr marL="0" indent="0" algn="l" fontAlgn="t">
              <a:lnSpc>
                <a:spcPct val="95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66486" y="6277860"/>
            <a:ext cx="407125" cy="292885"/>
          </a:xfrm>
          <a:prstGeom prst="rect">
            <a:avLst/>
          </a:prstGeo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393524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8" name="Slide Number Placeholder 5"/>
          <p:cNvSpPr>
            <a:spLocks noGrp="1"/>
          </p:cNvSpPr>
          <p:nvPr>
            <p:ph type="sldNum" sz="quarter" idx="12"/>
          </p:nvPr>
        </p:nvSpPr>
        <p:spPr>
          <a:xfrm>
            <a:off x="291404" y="6284944"/>
            <a:ext cx="407125"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6372" y="265490"/>
            <a:ext cx="1730829" cy="385109"/>
          </a:xfrm>
          <a:prstGeom prst="rect">
            <a:avLst/>
          </a:prstGeom>
        </p:spPr>
      </p:pic>
      <p:sp>
        <p:nvSpPr>
          <p:cNvPr id="14" name="Title 1"/>
          <p:cNvSpPr>
            <a:spLocks noGrp="1"/>
          </p:cNvSpPr>
          <p:nvPr>
            <p:ph type="ctrTitle" hasCustomPrompt="1"/>
          </p:nvPr>
        </p:nvSpPr>
        <p:spPr>
          <a:xfrm>
            <a:off x="3675018" y="1600200"/>
            <a:ext cx="6061167" cy="2248989"/>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676502" y="4045616"/>
            <a:ext cx="6209215"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spTree>
    <p:extLst>
      <p:ext uri="{BB962C8B-B14F-4D97-AF65-F5344CB8AC3E}">
        <p14:creationId xmlns:p14="http://schemas.microsoft.com/office/powerpoint/2010/main" val="126824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01560" y="265490"/>
            <a:ext cx="2324385" cy="517175"/>
          </a:xfrm>
          <a:prstGeom prst="rect">
            <a:avLst/>
          </a:prstGeom>
        </p:spPr>
      </p:pic>
      <p:sp>
        <p:nvSpPr>
          <p:cNvPr id="14" name="Title 1"/>
          <p:cNvSpPr>
            <a:spLocks noGrp="1"/>
          </p:cNvSpPr>
          <p:nvPr>
            <p:ph type="ctrTitle" hasCustomPrompt="1"/>
          </p:nvPr>
        </p:nvSpPr>
        <p:spPr>
          <a:xfrm>
            <a:off x="5860869" y="1821111"/>
            <a:ext cx="5765075" cy="2248989"/>
          </a:xfrm>
          <a:ln>
            <a:noFill/>
          </a:ln>
        </p:spPr>
        <p:txBody>
          <a:bodyPr anchor="t" anchorCtr="0">
            <a:noAutofit/>
          </a:bodyPr>
          <a:lstStyle>
            <a:lvl1pPr algn="l" fontAlgn="t">
              <a:lnSpc>
                <a:spcPct val="85000"/>
              </a:lnSpc>
              <a:defRPr sz="4500" b="1" baseline="0"/>
            </a:lvl1pPr>
          </a:lstStyle>
          <a:p>
            <a:r>
              <a:rPr lang="en-US" dirty="0"/>
              <a:t>Section intro slide with no subtitle. Text is top justified to nestle under optional section number.</a:t>
            </a:r>
          </a:p>
        </p:txBody>
      </p:sp>
      <p:sp>
        <p:nvSpPr>
          <p:cNvPr id="18" name="Slide Number Placeholder 5"/>
          <p:cNvSpPr>
            <a:spLocks noGrp="1"/>
          </p:cNvSpPr>
          <p:nvPr>
            <p:ph type="sldNum" sz="quarter" idx="12"/>
          </p:nvPr>
        </p:nvSpPr>
        <p:spPr>
          <a:xfrm>
            <a:off x="353400" y="6377934"/>
            <a:ext cx="407125"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209105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4864" y="337173"/>
            <a:ext cx="2251081" cy="500865"/>
          </a:xfrm>
          <a:prstGeom prst="rect">
            <a:avLst/>
          </a:prstGeom>
        </p:spPr>
      </p:pic>
      <p:sp>
        <p:nvSpPr>
          <p:cNvPr id="11" name="Slide Number Placeholder 5"/>
          <p:cNvSpPr txBox="1">
            <a:spLocks/>
          </p:cNvSpPr>
          <p:nvPr userDrawn="1"/>
        </p:nvSpPr>
        <p:spPr>
          <a:xfrm>
            <a:off x="361148" y="643992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838201" y="365125"/>
            <a:ext cx="7025641" cy="1325563"/>
          </a:xfrm>
          <a:ln>
            <a:noFill/>
          </a:ln>
        </p:spPr>
        <p:txBody>
          <a:bodyPr/>
          <a:lstStyle>
            <a:lvl1pPr>
              <a:defRPr baseline="0"/>
            </a:lvl1pPr>
          </a:lstStyle>
          <a:p>
            <a:r>
              <a:rPr lang="en-US" dirty="0"/>
              <a:t>Content Slide w/angle cut photo on right side of page</a:t>
            </a:r>
          </a:p>
        </p:txBody>
      </p:sp>
      <p:sp>
        <p:nvSpPr>
          <p:cNvPr id="3" name="Content Placeholder 2"/>
          <p:cNvSpPr>
            <a:spLocks noGrp="1"/>
          </p:cNvSpPr>
          <p:nvPr>
            <p:ph idx="1" hasCustomPrompt="1"/>
          </p:nvPr>
        </p:nvSpPr>
        <p:spPr>
          <a:xfrm>
            <a:off x="838201" y="1825625"/>
            <a:ext cx="7025640" cy="4351339"/>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20068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361148" y="636920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720938" y="1175208"/>
            <a:ext cx="6905007" cy="1325563"/>
          </a:xfrm>
          <a:ln>
            <a:noFill/>
          </a:ln>
        </p:spPr>
        <p:txBody>
          <a:bodyPr/>
          <a:lstStyle>
            <a:lvl1pPr>
              <a:defRPr baseline="0"/>
            </a:lvl1pPr>
          </a:lstStyle>
          <a:p>
            <a:r>
              <a:rPr lang="en-US" dirty="0"/>
              <a:t>Content Slide with small photo and pull quote area.</a:t>
            </a:r>
          </a:p>
        </p:txBody>
      </p:sp>
      <p:sp>
        <p:nvSpPr>
          <p:cNvPr id="3" name="Content Placeholder 2"/>
          <p:cNvSpPr>
            <a:spLocks noGrp="1"/>
          </p:cNvSpPr>
          <p:nvPr>
            <p:ph idx="1" hasCustomPrompt="1"/>
          </p:nvPr>
        </p:nvSpPr>
        <p:spPr>
          <a:xfrm>
            <a:off x="4720938" y="2635707"/>
            <a:ext cx="6905007" cy="3811968"/>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117570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a:ln w="0">
            <a:solidFill>
              <a:schemeClr val="bg2"/>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E07B-1E64-EE42-9C34-730A2E670201}" type="datetime1">
              <a:rPr lang="en-US" smtClean="0"/>
              <a:t>8/30/2018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17B8-507F-E644-928E-C5CCEC3C812F}" type="slidenum">
              <a:rPr lang="en-US" smtClean="0"/>
              <a:t>‹#›</a:t>
            </a:fld>
            <a:endParaRPr lang="en-US"/>
          </a:p>
        </p:txBody>
      </p:sp>
    </p:spTree>
    <p:extLst>
      <p:ext uri="{BB962C8B-B14F-4D97-AF65-F5344CB8AC3E}">
        <p14:creationId xmlns:p14="http://schemas.microsoft.com/office/powerpoint/2010/main" val="1124694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377" rtl="0" eaLnBrk="1" fontAlgn="t" latinLnBrk="0" hangingPunct="1">
        <a:lnSpc>
          <a:spcPct val="90000"/>
        </a:lnSpc>
        <a:spcBef>
          <a:spcPct val="0"/>
        </a:spcBef>
        <a:spcAft>
          <a:spcPts val="600"/>
        </a:spcAft>
        <a:buNone/>
        <a:defRPr sz="4500" b="1" kern="1200">
          <a:solidFill>
            <a:schemeClr val="tx1"/>
          </a:solidFill>
          <a:latin typeface="Corbel" charset="0"/>
          <a:ea typeface="Corbel" charset="0"/>
          <a:cs typeface="Corbel" charset="0"/>
        </a:defRPr>
      </a:lvl1pPr>
    </p:titleStyle>
    <p:bodyStyle>
      <a:lvl1pPr marL="0" indent="0" algn="l" defTabSz="914377"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s3.amazonaws.com/PCRN/docs/Employability_Skills_Framework_OnePager_20180212.pdf" TargetMode="External"/><Relationship Id="rId2" Type="http://schemas.openxmlformats.org/officeDocument/2006/relationships/hyperlink" Target="http://www.newworldofwork.org/" TargetMode="External"/><Relationship Id="rId1" Type="http://schemas.openxmlformats.org/officeDocument/2006/relationships/slideLayout" Target="../slideLayouts/slideLayout10.xml"/><Relationship Id="rId4" Type="http://schemas.openxmlformats.org/officeDocument/2006/relationships/hyperlink" Target="http://www.p21.org/our-work/p21-framework"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mailto:mbeam@rpgroup.org" TargetMode="External"/><Relationship Id="rId2" Type="http://schemas.openxmlformats.org/officeDocument/2006/relationships/hyperlink" Target="mailto:rtiller@wested.org"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1422400" y="1905000"/>
            <a:ext cx="9652000" cy="3459480"/>
          </a:xfrm>
          <a:prstGeom prst="rect">
            <a:avLst/>
          </a:prstGeom>
        </p:spPr>
        <p:txBody>
          <a:bodyPr vert="horz" wrap="square" lIns="121920" tIns="60960" rIns="121920" bIns="60960" rtlCol="0">
            <a:normAutofit/>
          </a:bodyPr>
          <a:lstStyle/>
          <a:p>
            <a:pPr algn="ctr" defTabSz="1219170"/>
            <a:r>
              <a:rPr lang="en-US" sz="4800" b="1" dirty="0">
                <a:solidFill>
                  <a:srgbClr val="00B0F0"/>
                </a:solidFill>
              </a:rPr>
              <a:t>Student Progress in Adult Education</a:t>
            </a:r>
          </a:p>
          <a:p>
            <a:pPr algn="ctr" defTabSz="1219170"/>
            <a:r>
              <a:rPr lang="en-US" sz="2200" b="1" dirty="0">
                <a:solidFill>
                  <a:srgbClr val="405461"/>
                </a:solidFill>
                <a:latin typeface="Calibri Light" panose="020F0302020204030204"/>
              </a:rPr>
              <a:t>Tracking Educational Functioning Levels, Measurable Skill Gains, and Transition</a:t>
            </a:r>
          </a:p>
          <a:p>
            <a:pPr algn="ctr" defTabSz="1219170"/>
            <a:endParaRPr lang="en-US" sz="4800"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Marc Beam, RP Group</a:t>
            </a:r>
          </a:p>
          <a:p>
            <a:pPr algn="ctr" defTabSz="1219170"/>
            <a:r>
              <a:rPr lang="en-US" b="1" dirty="0">
                <a:solidFill>
                  <a:srgbClr val="405461"/>
                </a:solidFill>
                <a:latin typeface="Calibri Light" panose="020F0302020204030204"/>
              </a:rPr>
              <a:t>Randal K Tillery, WestEd</a:t>
            </a:r>
          </a:p>
        </p:txBody>
      </p:sp>
    </p:spTree>
    <p:extLst>
      <p:ext uri="{BB962C8B-B14F-4D97-AF65-F5344CB8AC3E}">
        <p14:creationId xmlns:p14="http://schemas.microsoft.com/office/powerpoint/2010/main" val="17860240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4F8567A-834E-4FCD-8B8D-7073D68352F3}"/>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4" name="Picture 3">
            <a:extLst>
              <a:ext uri="{FF2B5EF4-FFF2-40B4-BE49-F238E27FC236}">
                <a16:creationId xmlns:a16="http://schemas.microsoft.com/office/drawing/2014/main" xmlns="" id="{2B092AF2-A31F-4E8C-BEA6-60870F189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82" y="1139777"/>
            <a:ext cx="3394471" cy="4273137"/>
          </a:xfrm>
          <a:prstGeom prst="rect">
            <a:avLst/>
          </a:prstGeom>
        </p:spPr>
      </p:pic>
      <p:pic>
        <p:nvPicPr>
          <p:cNvPr id="7" name="Picture 6">
            <a:extLst>
              <a:ext uri="{FF2B5EF4-FFF2-40B4-BE49-F238E27FC236}">
                <a16:creationId xmlns:a16="http://schemas.microsoft.com/office/drawing/2014/main" xmlns="" id="{42DABF64-8F79-4B11-BC20-5B15500897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633" y="1139777"/>
            <a:ext cx="3394471" cy="4273138"/>
          </a:xfrm>
          <a:prstGeom prst="rect">
            <a:avLst/>
          </a:prstGeom>
          <a:ln>
            <a:noFill/>
          </a:ln>
        </p:spPr>
      </p:pic>
      <p:pic>
        <p:nvPicPr>
          <p:cNvPr id="13" name="Picture 12">
            <a:extLst>
              <a:ext uri="{FF2B5EF4-FFF2-40B4-BE49-F238E27FC236}">
                <a16:creationId xmlns:a16="http://schemas.microsoft.com/office/drawing/2014/main" xmlns="" id="{0274DF5F-ABEB-4F13-9A0E-D5189D3C2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7784" y="1139777"/>
            <a:ext cx="3394471" cy="4273138"/>
          </a:xfrm>
          <a:prstGeom prst="rect">
            <a:avLst/>
          </a:prstGeom>
        </p:spPr>
      </p:pic>
      <p:sp>
        <p:nvSpPr>
          <p:cNvPr id="14" name="TextBox 13">
            <a:extLst>
              <a:ext uri="{FF2B5EF4-FFF2-40B4-BE49-F238E27FC236}">
                <a16:creationId xmlns:a16="http://schemas.microsoft.com/office/drawing/2014/main" xmlns="" id="{0DB11C25-4754-42B8-AEAD-A39577D76B7A}"/>
              </a:ext>
            </a:extLst>
          </p:cNvPr>
          <p:cNvSpPr txBox="1"/>
          <p:nvPr/>
        </p:nvSpPr>
        <p:spPr>
          <a:xfrm>
            <a:off x="-103132" y="533400"/>
            <a:ext cx="12192000" cy="809324"/>
          </a:xfrm>
          <a:prstGeom prst="rect">
            <a:avLst/>
          </a:prstGeom>
        </p:spPr>
        <p:txBody>
          <a:bodyPr vert="horz" wrap="square" lIns="121920" tIns="60960" rIns="121920" bIns="60960" rtlCol="0">
            <a:normAutofit/>
          </a:bodyPr>
          <a:lstStyle/>
          <a:p>
            <a:pPr algn="ctr" defTabSz="1219170"/>
            <a:r>
              <a:rPr lang="en-US" sz="3200" b="1" dirty="0">
                <a:solidFill>
                  <a:srgbClr val="00B0F0"/>
                </a:solidFill>
              </a:rPr>
              <a:t>Adult Education Data Element Dictionary</a:t>
            </a:r>
          </a:p>
        </p:txBody>
      </p:sp>
    </p:spTree>
    <p:extLst>
      <p:ext uri="{BB962C8B-B14F-4D97-AF65-F5344CB8AC3E}">
        <p14:creationId xmlns:p14="http://schemas.microsoft.com/office/powerpoint/2010/main" val="97581576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6" name="Picture 5">
            <a:extLst>
              <a:ext uri="{FF2B5EF4-FFF2-40B4-BE49-F238E27FC236}">
                <a16:creationId xmlns:a16="http://schemas.microsoft.com/office/drawing/2014/main" xmlns="" id="{93DEB410-B16C-4E57-AD77-E339E8EEA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14" y="1664208"/>
            <a:ext cx="4180018" cy="4376928"/>
          </a:xfrm>
          <a:prstGeom prst="rect">
            <a:avLst/>
          </a:prstGeom>
        </p:spPr>
      </p:pic>
      <p:sp>
        <p:nvSpPr>
          <p:cNvPr id="7" name="Shape 94">
            <a:extLst>
              <a:ext uri="{FF2B5EF4-FFF2-40B4-BE49-F238E27FC236}">
                <a16:creationId xmlns:a16="http://schemas.microsoft.com/office/drawing/2014/main" xmlns="" id="{95D2BE78-5FF7-4E6E-A55B-99D09C1E474B}"/>
              </a:ext>
            </a:extLst>
          </p:cNvPr>
          <p:cNvSpPr txBox="1">
            <a:spLocks/>
          </p:cNvSpPr>
          <p:nvPr/>
        </p:nvSpPr>
        <p:spPr>
          <a:xfrm>
            <a:off x="4613148" y="1502664"/>
            <a:ext cx="7127748" cy="4742688"/>
          </a:xfrm>
          <a:prstGeom prst="rect">
            <a:avLst/>
          </a:prstGeom>
        </p:spPr>
        <p:txBody>
          <a:bodyPr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a:spcBef>
                <a:spcPts val="1800"/>
              </a:spcBef>
              <a:buClr>
                <a:srgbClr val="C00000"/>
              </a:buClr>
              <a:buSzPct val="135000"/>
            </a:pPr>
            <a:r>
              <a:rPr lang="en-US" sz="2200" b="1" dirty="0">
                <a:solidFill>
                  <a:srgbClr val="A20000"/>
                </a:solidFill>
              </a:rPr>
              <a:t>Statewide and local data </a:t>
            </a:r>
            <a:r>
              <a:rPr lang="en-US" sz="2000" dirty="0"/>
              <a:t>on enrollment, programs, skills gains, completion, transition, employment, and earnings</a:t>
            </a:r>
          </a:p>
          <a:p>
            <a:pPr marL="571500">
              <a:spcBef>
                <a:spcPts val="1800"/>
              </a:spcBef>
              <a:buClr>
                <a:srgbClr val="C00000"/>
              </a:buClr>
              <a:buSzPct val="135000"/>
            </a:pPr>
            <a:r>
              <a:rPr lang="en-US" sz="2200" b="1" dirty="0" err="1">
                <a:solidFill>
                  <a:srgbClr val="A20000"/>
                </a:solidFill>
              </a:rPr>
              <a:t>TOPSpro</a:t>
            </a:r>
            <a:r>
              <a:rPr lang="en-US" sz="2200" b="1" dirty="0">
                <a:solidFill>
                  <a:srgbClr val="A20000"/>
                </a:solidFill>
              </a:rPr>
              <a:t> and MIS data</a:t>
            </a:r>
            <a:r>
              <a:rPr lang="en-US" sz="2200" dirty="0"/>
              <a:t> </a:t>
            </a:r>
            <a:r>
              <a:rPr lang="en-US" sz="2000" dirty="0"/>
              <a:t>matched with EDD wage file and high school equivalency data – 700,000 student records</a:t>
            </a:r>
          </a:p>
          <a:p>
            <a:pPr marL="571500">
              <a:spcBef>
                <a:spcPts val="1200"/>
              </a:spcBef>
              <a:buClr>
                <a:srgbClr val="C00000"/>
              </a:buClr>
              <a:buSzPct val="135000"/>
            </a:pPr>
            <a:r>
              <a:rPr lang="en-US" sz="2200" b="1" dirty="0">
                <a:solidFill>
                  <a:srgbClr val="A20000"/>
                </a:solidFill>
              </a:rPr>
              <a:t>Disaggregation</a:t>
            </a:r>
            <a:r>
              <a:rPr lang="en-US" sz="2200" dirty="0"/>
              <a:t> </a:t>
            </a:r>
            <a:r>
              <a:rPr lang="en-US" sz="2200" b="1" dirty="0">
                <a:solidFill>
                  <a:srgbClr val="A20000"/>
                </a:solidFill>
              </a:rPr>
              <a:t>of enrollment and outcomes </a:t>
            </a:r>
            <a:r>
              <a:rPr lang="en-US" sz="2000" dirty="0"/>
              <a:t>by agency, consortium, region, gender, ethnicity, age, and barriers</a:t>
            </a:r>
            <a:endParaRPr lang="en-US" sz="2000" b="1" dirty="0">
              <a:solidFill>
                <a:srgbClr val="A20000"/>
              </a:solidFill>
            </a:endParaRPr>
          </a:p>
          <a:p>
            <a:pPr marL="571500">
              <a:spcBef>
                <a:spcPts val="1200"/>
              </a:spcBef>
              <a:buClr>
                <a:srgbClr val="C00000"/>
              </a:buClr>
              <a:buSzPct val="135000"/>
            </a:pPr>
            <a:r>
              <a:rPr lang="en-US" sz="2200" b="1" dirty="0">
                <a:solidFill>
                  <a:srgbClr val="A20000"/>
                </a:solidFill>
              </a:rPr>
              <a:t>Longitudinal Data </a:t>
            </a:r>
            <a:r>
              <a:rPr lang="en-US" sz="2000" dirty="0"/>
              <a:t>on college transition, credit completion, college awards, transfer, and attainment of living wage</a:t>
            </a:r>
          </a:p>
          <a:p>
            <a:pPr marL="571500">
              <a:spcBef>
                <a:spcPts val="1200"/>
              </a:spcBef>
              <a:buClr>
                <a:srgbClr val="C00000"/>
              </a:buClr>
              <a:buSzPct val="135000"/>
            </a:pPr>
            <a:r>
              <a:rPr lang="en-US" sz="2200" b="1" dirty="0">
                <a:solidFill>
                  <a:srgbClr val="A20000"/>
                </a:solidFill>
              </a:rPr>
              <a:t>Data Element Dictionary </a:t>
            </a:r>
            <a:r>
              <a:rPr lang="en-US" sz="2000" dirty="0"/>
              <a:t>includes 82 metrics, 48 in </a:t>
            </a:r>
            <a:r>
              <a:rPr lang="en-US" sz="2000" dirty="0" err="1"/>
              <a:t>launchboard</a:t>
            </a:r>
            <a:r>
              <a:rPr lang="en-US" sz="2000" dirty="0"/>
              <a:t> and data points based on AEBG field team and practitioner input</a:t>
            </a:r>
          </a:p>
          <a:p>
            <a:pPr marL="571500">
              <a:spcBef>
                <a:spcPts val="1200"/>
              </a:spcBef>
              <a:buClr>
                <a:srgbClr val="C00000"/>
              </a:buClr>
              <a:buSzPct val="135000"/>
            </a:pPr>
            <a:r>
              <a:rPr lang="en-US" sz="2000" b="1" dirty="0">
                <a:solidFill>
                  <a:srgbClr val="A20000"/>
                </a:solidFill>
              </a:rPr>
              <a:t>Consortia/Regional Training </a:t>
            </a:r>
            <a:r>
              <a:rPr lang="en-US" sz="1800" dirty="0"/>
              <a:t>beginning in July</a:t>
            </a:r>
            <a:endParaRPr lang="en-US" sz="2200" dirty="0">
              <a:solidFill>
                <a:schemeClr val="accent1">
                  <a:lumMod val="75000"/>
                </a:schemeClr>
              </a:solidFill>
            </a:endParaRPr>
          </a:p>
          <a:p>
            <a:pPr marL="571500">
              <a:spcBef>
                <a:spcPts val="1200"/>
              </a:spcBef>
              <a:buClr>
                <a:srgbClr val="C00000"/>
              </a:buClr>
              <a:buSzPct val="135000"/>
            </a:pPr>
            <a:endParaRPr lang="en-US" sz="2200" dirty="0"/>
          </a:p>
          <a:p>
            <a:pPr>
              <a:spcBef>
                <a:spcPts val="1800"/>
              </a:spcBef>
              <a:buClr>
                <a:srgbClr val="C00000"/>
              </a:buClr>
              <a:buSzPct val="135000"/>
            </a:pPr>
            <a:endParaRPr lang="en-US" sz="2200" dirty="0"/>
          </a:p>
          <a:p>
            <a:pPr>
              <a:spcBef>
                <a:spcPts val="1800"/>
              </a:spcBef>
              <a:buClr>
                <a:srgbClr val="C00000"/>
              </a:buClr>
              <a:buSzPct val="135000"/>
            </a:pPr>
            <a:endParaRPr lang="en-US" sz="2200" dirty="0"/>
          </a:p>
        </p:txBody>
      </p:sp>
      <p:sp>
        <p:nvSpPr>
          <p:cNvPr id="8" name="TextBox 7">
            <a:extLst>
              <a:ext uri="{FF2B5EF4-FFF2-40B4-BE49-F238E27FC236}">
                <a16:creationId xmlns:a16="http://schemas.microsoft.com/office/drawing/2014/main" xmlns="" id="{319DE520-0682-4810-8312-16F62D417F33}"/>
              </a:ext>
            </a:extLst>
          </p:cNvPr>
          <p:cNvSpPr txBox="1"/>
          <p:nvPr/>
        </p:nvSpPr>
        <p:spPr>
          <a:xfrm>
            <a:off x="0" y="649224"/>
            <a:ext cx="12192000" cy="809324"/>
          </a:xfrm>
          <a:prstGeom prst="rect">
            <a:avLst/>
          </a:prstGeom>
        </p:spPr>
        <p:txBody>
          <a:bodyPr vert="horz" wrap="square" lIns="121920" tIns="60960" rIns="121920" bIns="60960" rtlCol="0">
            <a:normAutofit/>
          </a:bodyPr>
          <a:lstStyle/>
          <a:p>
            <a:pPr algn="ctr" defTabSz="1219170"/>
            <a:r>
              <a:rPr lang="en-US" sz="3600" b="1" dirty="0">
                <a:solidFill>
                  <a:srgbClr val="0070C0"/>
                </a:solidFill>
                <a:latin typeface="Calibri" panose="020F0502020204030204" pitchFamily="34" charset="0"/>
                <a:cs typeface="Calibri" panose="020F0502020204030204" pitchFamily="34" charset="0"/>
              </a:rPr>
              <a:t>Summer 2018: Adult Ed Pipeline</a:t>
            </a:r>
          </a:p>
        </p:txBody>
      </p:sp>
    </p:spTree>
    <p:extLst>
      <p:ext uri="{BB962C8B-B14F-4D97-AF65-F5344CB8AC3E}">
        <p14:creationId xmlns:p14="http://schemas.microsoft.com/office/powerpoint/2010/main" val="14536392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2170656"/>
            <a:ext cx="12192000" cy="2364768"/>
          </a:xfrm>
          <a:prstGeom prst="rect">
            <a:avLst/>
          </a:prstGeom>
        </p:spPr>
        <p:txBody>
          <a:bodyPr vert="horz" wrap="square" lIns="121920" tIns="60960" rIns="121920" bIns="60960" rtlCol="0">
            <a:normAutofit/>
          </a:bodyPr>
          <a:lstStyle/>
          <a:p>
            <a:pPr algn="ctr" defTabSz="1219170">
              <a:lnSpc>
                <a:spcPct val="120000"/>
              </a:lnSpc>
            </a:pPr>
            <a:r>
              <a:rPr lang="en-US" sz="4800" b="1" dirty="0">
                <a:solidFill>
                  <a:srgbClr val="00B0F0"/>
                </a:solidFill>
              </a:rPr>
              <a:t>Educational Functioning Levels</a:t>
            </a:r>
          </a:p>
          <a:p>
            <a:pPr algn="ctr" defTabSz="1219170"/>
            <a:r>
              <a:rPr lang="en-US" sz="3200" b="1" dirty="0">
                <a:solidFill>
                  <a:srgbClr val="405461"/>
                </a:solidFill>
                <a:latin typeface="Calibri Light" panose="020F0302020204030204"/>
              </a:rPr>
              <a:t>Student Progress in English, Math &amp;</a:t>
            </a:r>
          </a:p>
          <a:p>
            <a:pPr algn="ctr" defTabSz="1219170"/>
            <a:r>
              <a:rPr lang="en-US" sz="3200" b="1" dirty="0">
                <a:solidFill>
                  <a:srgbClr val="405461"/>
                </a:solidFill>
                <a:latin typeface="Calibri Light" panose="020F0302020204030204"/>
              </a:rPr>
              <a:t>English Language Proficiency</a:t>
            </a:r>
          </a:p>
        </p:txBody>
      </p:sp>
    </p:spTree>
    <p:extLst>
      <p:ext uri="{BB962C8B-B14F-4D97-AF65-F5344CB8AC3E}">
        <p14:creationId xmlns:p14="http://schemas.microsoft.com/office/powerpoint/2010/main" val="108251169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5" name="Rectangle 4">
            <a:extLst>
              <a:ext uri="{FF2B5EF4-FFF2-40B4-BE49-F238E27FC236}">
                <a16:creationId xmlns:a16="http://schemas.microsoft.com/office/drawing/2014/main" xmlns="" id="{F90EFD01-427B-4B8E-80AC-C7FA1A1D3243}"/>
              </a:ext>
            </a:extLst>
          </p:cNvPr>
          <p:cNvSpPr/>
          <p:nvPr/>
        </p:nvSpPr>
        <p:spPr>
          <a:xfrm>
            <a:off x="435810" y="1178271"/>
            <a:ext cx="11320380" cy="4648901"/>
          </a:xfrm>
          <a:prstGeom prst="rect">
            <a:avLst/>
          </a:prstGeom>
        </p:spPr>
        <p:txBody>
          <a:bodyPr wrap="square">
            <a:spAutoFit/>
          </a:bodyPr>
          <a:lstStyle/>
          <a:p>
            <a:pPr defTabSz="1219170">
              <a:lnSpc>
                <a:spcPct val="107000"/>
              </a:lnSpc>
              <a:spcBef>
                <a:spcPts val="800"/>
              </a:spcBef>
            </a:pPr>
            <a:r>
              <a:rPr lang="en-US" sz="3600" b="1" dirty="0">
                <a:solidFill>
                  <a:srgbClr val="0070C0"/>
                </a:solidFill>
                <a:latin typeface="Calibri" panose="020F0502020204030204"/>
                <a:ea typeface="Calibri" panose="020F0502020204030204" pitchFamily="34" charset="0"/>
                <a:cs typeface="Calibri Light" panose="020F0302020204030204" pitchFamily="34" charset="0"/>
              </a:rPr>
              <a:t>AB104 Required Metrics</a:t>
            </a:r>
          </a:p>
          <a:p>
            <a:pPr marL="1064657" indent="-757748"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How many adults are served by the consortium.</a:t>
            </a:r>
          </a:p>
          <a:p>
            <a:pPr marL="1064657" indent="-757748" defTabSz="1219170">
              <a:lnSpc>
                <a:spcPct val="107000"/>
              </a:lnSpc>
              <a:spcBef>
                <a:spcPts val="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How many adults served by the consortium have demonstrated the following:</a:t>
            </a:r>
          </a:p>
          <a:p>
            <a:pPr marL="1976917" indent="-757748" defTabSz="1219170">
              <a:lnSpc>
                <a:spcPct val="107000"/>
              </a:lnSpc>
              <a:spcBef>
                <a:spcPts val="800"/>
              </a:spcBef>
              <a:buClr>
                <a:srgbClr val="2F5496"/>
              </a:buClr>
              <a:buFont typeface="+mj-lt"/>
              <a:buAutoNum type="alphaUcParenBoth"/>
            </a:pPr>
            <a:r>
              <a:rPr lang="en-US" sz="2600" b="1" dirty="0">
                <a:solidFill>
                  <a:srgbClr val="0070C0"/>
                </a:solidFill>
                <a:latin typeface="Calibri" panose="020F0502020204030204"/>
                <a:ea typeface="Calibri" panose="020F0502020204030204" pitchFamily="34" charset="0"/>
                <a:cs typeface="Calibri Light" panose="020F0302020204030204" pitchFamily="34" charset="0"/>
              </a:rPr>
              <a:t>Improved literacy skills</a:t>
            </a:r>
          </a:p>
          <a:p>
            <a:pPr marL="1976917" indent="-757748" defTabSz="1219170">
              <a:lnSpc>
                <a:spcPct val="107000"/>
              </a:lnSpc>
              <a:spcBef>
                <a:spcPts val="6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Completion of high school diplomas or their recognized equivalents.</a:t>
            </a:r>
          </a:p>
          <a:p>
            <a:pPr marL="1976917" indent="-757748" defTabSz="1219170">
              <a:lnSpc>
                <a:spcPct val="107000"/>
              </a:lnSpc>
              <a:spcBef>
                <a:spcPts val="6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Completion of post-secondary certificates, degrees, or training programs.</a:t>
            </a:r>
          </a:p>
          <a:p>
            <a:pPr marL="1976917" indent="-757748" defTabSz="1219170">
              <a:lnSpc>
                <a:spcPct val="107000"/>
              </a:lnSpc>
              <a:spcBef>
                <a:spcPts val="6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Placement into jobs.</a:t>
            </a:r>
          </a:p>
          <a:p>
            <a:pPr marL="1976917" indent="-757748" defTabSz="1219170">
              <a:lnSpc>
                <a:spcPct val="107000"/>
              </a:lnSpc>
              <a:spcBef>
                <a:spcPts val="6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Improved Wages</a:t>
            </a:r>
          </a:p>
          <a:p>
            <a:pPr marL="1976917" indent="-757748" defTabSz="1219170">
              <a:lnSpc>
                <a:spcPct val="107000"/>
              </a:lnSpc>
              <a:spcBef>
                <a:spcPts val="6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Transition into post-secondary education</a:t>
            </a:r>
          </a:p>
        </p:txBody>
      </p:sp>
    </p:spTree>
    <p:extLst>
      <p:ext uri="{BB962C8B-B14F-4D97-AF65-F5344CB8AC3E}">
        <p14:creationId xmlns:p14="http://schemas.microsoft.com/office/powerpoint/2010/main" val="5673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3" name="Oval 2">
            <a:extLst>
              <a:ext uri="{FF2B5EF4-FFF2-40B4-BE49-F238E27FC236}">
                <a16:creationId xmlns:a16="http://schemas.microsoft.com/office/drawing/2014/main" xmlns="" id="{D645E982-E50C-4B92-9E91-D27A7985101B}"/>
              </a:ext>
            </a:extLst>
          </p:cNvPr>
          <p:cNvSpPr/>
          <p:nvPr/>
        </p:nvSpPr>
        <p:spPr>
          <a:xfrm>
            <a:off x="1376855" y="1373566"/>
            <a:ext cx="2900855" cy="126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Adult Education</a:t>
            </a:r>
          </a:p>
        </p:txBody>
      </p:sp>
      <p:sp>
        <p:nvSpPr>
          <p:cNvPr id="5" name="Oval 4">
            <a:extLst>
              <a:ext uri="{FF2B5EF4-FFF2-40B4-BE49-F238E27FC236}">
                <a16:creationId xmlns:a16="http://schemas.microsoft.com/office/drawing/2014/main" xmlns="" id="{419803A6-ADB6-45B9-BA54-D8B4B1ED8B41}"/>
              </a:ext>
            </a:extLst>
          </p:cNvPr>
          <p:cNvSpPr/>
          <p:nvPr/>
        </p:nvSpPr>
        <p:spPr>
          <a:xfrm>
            <a:off x="7509642" y="1373567"/>
            <a:ext cx="2900855" cy="126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Community</a:t>
            </a:r>
          </a:p>
          <a:p>
            <a:pPr algn="ctr"/>
            <a:r>
              <a:rPr lang="en-US" sz="2400" b="1" dirty="0">
                <a:solidFill>
                  <a:srgbClr val="FFFFCC"/>
                </a:solidFill>
              </a:rPr>
              <a:t>Colleges</a:t>
            </a:r>
          </a:p>
        </p:txBody>
      </p:sp>
      <p:sp>
        <p:nvSpPr>
          <p:cNvPr id="6" name="Title 1">
            <a:extLst>
              <a:ext uri="{FF2B5EF4-FFF2-40B4-BE49-F238E27FC236}">
                <a16:creationId xmlns:a16="http://schemas.microsoft.com/office/drawing/2014/main" xmlns="" id="{34DBEB7D-26FA-41D1-A5B7-B74525F63A03}"/>
              </a:ext>
            </a:extLst>
          </p:cNvPr>
          <p:cNvSpPr>
            <a:spLocks noGrp="1"/>
          </p:cNvSpPr>
          <p:nvPr>
            <p:ph type="title"/>
          </p:nvPr>
        </p:nvSpPr>
        <p:spPr>
          <a:xfrm>
            <a:off x="0" y="662366"/>
            <a:ext cx="12192000" cy="496837"/>
          </a:xfrm>
        </p:spPr>
        <p:txBody>
          <a:bodyPr>
            <a:normAutofit fontScale="90000"/>
          </a:bodyPr>
          <a:lstStyle/>
          <a:p>
            <a:pPr algn="ctr"/>
            <a:r>
              <a:rPr lang="en-US" sz="3200" dirty="0">
                <a:solidFill>
                  <a:srgbClr val="00B0F0"/>
                </a:solidFill>
                <a:latin typeface="+mn-lt"/>
              </a:rPr>
              <a:t>Two Systems – Two Ways to Measure Progress</a:t>
            </a:r>
          </a:p>
        </p:txBody>
      </p:sp>
      <p:sp>
        <p:nvSpPr>
          <p:cNvPr id="7" name="TextBox 6">
            <a:extLst>
              <a:ext uri="{FF2B5EF4-FFF2-40B4-BE49-F238E27FC236}">
                <a16:creationId xmlns:a16="http://schemas.microsoft.com/office/drawing/2014/main" xmlns="" id="{4C3791AF-5B5C-498C-B4D8-4ABD8F74AD58}"/>
              </a:ext>
            </a:extLst>
          </p:cNvPr>
          <p:cNvSpPr txBox="1"/>
          <p:nvPr/>
        </p:nvSpPr>
        <p:spPr>
          <a:xfrm>
            <a:off x="798785" y="3194483"/>
            <a:ext cx="4056993" cy="1636987"/>
          </a:xfrm>
          <a:prstGeom prst="rect">
            <a:avLst/>
          </a:prstGeom>
        </p:spPr>
        <p:txBody>
          <a:bodyPr vert="horz" wrap="square" lIns="91440" tIns="45720" rIns="91440" bIns="45720" rtlCol="0">
            <a:normAutofit/>
          </a:bodyPr>
          <a:lstStyle/>
          <a:p>
            <a:pPr algn="ctr"/>
            <a:r>
              <a:rPr lang="en-US" sz="2400" dirty="0">
                <a:solidFill>
                  <a:schemeClr val="accent2">
                    <a:lumMod val="75000"/>
                  </a:schemeClr>
                </a:solidFill>
              </a:rPr>
              <a:t>Pre and Post testing with federally approved assessment instruments – in CA CASAS</a:t>
            </a:r>
          </a:p>
          <a:p>
            <a:pPr algn="ctr"/>
            <a:r>
              <a:rPr lang="en-US" sz="2800" b="1" dirty="0">
                <a:solidFill>
                  <a:schemeClr val="accent2">
                    <a:lumMod val="75000"/>
                  </a:schemeClr>
                </a:solidFill>
              </a:rPr>
              <a:t>WIOA – DOE/OCTAE</a:t>
            </a:r>
          </a:p>
        </p:txBody>
      </p:sp>
      <p:sp>
        <p:nvSpPr>
          <p:cNvPr id="9" name="TextBox 8">
            <a:extLst>
              <a:ext uri="{FF2B5EF4-FFF2-40B4-BE49-F238E27FC236}">
                <a16:creationId xmlns:a16="http://schemas.microsoft.com/office/drawing/2014/main" xmlns="" id="{A7A939A2-4D1C-425F-9071-7EF5977D2308}"/>
              </a:ext>
            </a:extLst>
          </p:cNvPr>
          <p:cNvSpPr txBox="1"/>
          <p:nvPr/>
        </p:nvSpPr>
        <p:spPr>
          <a:xfrm>
            <a:off x="6931572" y="3194483"/>
            <a:ext cx="4056993" cy="1636987"/>
          </a:xfrm>
          <a:prstGeom prst="rect">
            <a:avLst/>
          </a:prstGeom>
        </p:spPr>
        <p:txBody>
          <a:bodyPr vert="horz" wrap="square" lIns="91440" tIns="45720" rIns="91440" bIns="45720" rtlCol="0">
            <a:normAutofit/>
          </a:bodyPr>
          <a:lstStyle/>
          <a:p>
            <a:pPr algn="ctr"/>
            <a:r>
              <a:rPr lang="en-US" sz="2400" dirty="0">
                <a:solidFill>
                  <a:schemeClr val="accent2">
                    <a:lumMod val="75000"/>
                  </a:schemeClr>
                </a:solidFill>
              </a:rPr>
              <a:t>Student progression along course sequence for courses below college level (CB21-MIS)</a:t>
            </a:r>
          </a:p>
          <a:p>
            <a:pPr algn="ctr"/>
            <a:r>
              <a:rPr lang="en-US" sz="2800" b="1" dirty="0">
                <a:solidFill>
                  <a:schemeClr val="accent2">
                    <a:lumMod val="75000"/>
                  </a:schemeClr>
                </a:solidFill>
              </a:rPr>
              <a:t>Title 5/Ed Code</a:t>
            </a:r>
          </a:p>
        </p:txBody>
      </p:sp>
      <p:sp>
        <p:nvSpPr>
          <p:cNvPr id="10" name="Oval 9">
            <a:extLst>
              <a:ext uri="{FF2B5EF4-FFF2-40B4-BE49-F238E27FC236}">
                <a16:creationId xmlns:a16="http://schemas.microsoft.com/office/drawing/2014/main" xmlns="" id="{45FB7A51-7C95-4673-BD65-87EED9F165FD}"/>
              </a:ext>
            </a:extLst>
          </p:cNvPr>
          <p:cNvSpPr/>
          <p:nvPr/>
        </p:nvSpPr>
        <p:spPr>
          <a:xfrm>
            <a:off x="4558862" y="1794912"/>
            <a:ext cx="2672255" cy="110528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CC Noncredit</a:t>
            </a:r>
          </a:p>
          <a:p>
            <a:pPr algn="ctr"/>
            <a:r>
              <a:rPr lang="en-US" sz="2400" b="1" dirty="0">
                <a:solidFill>
                  <a:srgbClr val="FFFFCC"/>
                </a:solidFill>
              </a:rPr>
              <a:t>Programs</a:t>
            </a:r>
          </a:p>
        </p:txBody>
      </p:sp>
      <p:cxnSp>
        <p:nvCxnSpPr>
          <p:cNvPr id="12" name="Straight Arrow Connector 11">
            <a:extLst>
              <a:ext uri="{FF2B5EF4-FFF2-40B4-BE49-F238E27FC236}">
                <a16:creationId xmlns:a16="http://schemas.microsoft.com/office/drawing/2014/main" xmlns="" id="{CE405C9E-5BCE-4A4D-B4AC-F284C31A4A6E}"/>
              </a:ext>
            </a:extLst>
          </p:cNvPr>
          <p:cNvCxnSpPr>
            <a:stCxn id="10" idx="5"/>
          </p:cNvCxnSpPr>
          <p:nvPr/>
        </p:nvCxnSpPr>
        <p:spPr>
          <a:xfrm>
            <a:off x="6839774" y="2738330"/>
            <a:ext cx="496447" cy="5481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248B1DCB-6513-4C8A-9AF0-6DBDFBCD19C4}"/>
              </a:ext>
            </a:extLst>
          </p:cNvPr>
          <p:cNvCxnSpPr>
            <a:stCxn id="10" idx="3"/>
          </p:cNvCxnSpPr>
          <p:nvPr/>
        </p:nvCxnSpPr>
        <p:spPr>
          <a:xfrm flipH="1">
            <a:off x="4477407" y="2738330"/>
            <a:ext cx="472798" cy="590161"/>
          </a:xfrm>
          <a:prstGeom prst="straightConnector1">
            <a:avLst/>
          </a:prstGeom>
          <a:ln w="571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480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1879743" y="1729222"/>
            <a:ext cx="8378354" cy="3525950"/>
          </a:xfrm>
          <a:prstGeom prst="rect">
            <a:avLst/>
          </a:prstGeom>
        </p:spPr>
        <p:txBody>
          <a:bodyPr vert="horz" wrap="square" lIns="121920" tIns="60960" rIns="121920" bIns="60960" rtlCol="0">
            <a:normAutofit/>
          </a:bodyPr>
          <a:lstStyle/>
          <a:p>
            <a:pPr algn="ctr" defTabSz="1219170"/>
            <a:r>
              <a:rPr lang="en-US" sz="3400" b="1" dirty="0">
                <a:solidFill>
                  <a:schemeClr val="tx2">
                    <a:lumMod val="60000"/>
                    <a:lumOff val="40000"/>
                  </a:schemeClr>
                </a:solidFill>
              </a:rPr>
              <a:t>Design Challenges for Reporting Skills Gains</a:t>
            </a:r>
          </a:p>
          <a:p>
            <a:pPr marL="798513" indent="-514350" defTabSz="1219170">
              <a:spcBef>
                <a:spcPts val="600"/>
              </a:spcBef>
              <a:buFont typeface="+mj-lt"/>
              <a:buAutoNum type="arabicPeriod"/>
            </a:pPr>
            <a:r>
              <a:rPr lang="en-US" sz="3000" dirty="0">
                <a:solidFill>
                  <a:srgbClr val="405461"/>
                </a:solidFill>
              </a:rPr>
              <a:t>Honor processes native to both systems</a:t>
            </a:r>
          </a:p>
          <a:p>
            <a:pPr marL="798513" indent="-514350" defTabSz="1219170">
              <a:buFont typeface="+mj-lt"/>
              <a:buAutoNum type="arabicPeriod"/>
            </a:pPr>
            <a:r>
              <a:rPr lang="en-US" sz="3000" dirty="0">
                <a:solidFill>
                  <a:srgbClr val="405461"/>
                </a:solidFill>
              </a:rPr>
              <a:t>Leverages existing data systems</a:t>
            </a:r>
          </a:p>
          <a:p>
            <a:pPr marL="798513" indent="-514350" defTabSz="1219170">
              <a:buFont typeface="+mj-lt"/>
              <a:buAutoNum type="arabicPeriod"/>
            </a:pPr>
            <a:r>
              <a:rPr lang="en-US" sz="3000" dirty="0">
                <a:solidFill>
                  <a:srgbClr val="405461"/>
                </a:solidFill>
              </a:rPr>
              <a:t>Aligned enough to satisfy state reporting req’s</a:t>
            </a:r>
          </a:p>
          <a:p>
            <a:pPr marL="798513" indent="-514350" defTabSz="1219170">
              <a:buFont typeface="+mj-lt"/>
              <a:buAutoNum type="arabicPeriod"/>
            </a:pPr>
            <a:r>
              <a:rPr lang="en-US" sz="3000" dirty="0">
                <a:solidFill>
                  <a:srgbClr val="405461"/>
                </a:solidFill>
              </a:rPr>
              <a:t>Supports local accountability and planning</a:t>
            </a:r>
          </a:p>
          <a:p>
            <a:pPr marL="798513" indent="-514350" defTabSz="1219170">
              <a:buFont typeface="+mj-lt"/>
              <a:buAutoNum type="arabicPeriod"/>
            </a:pPr>
            <a:r>
              <a:rPr lang="en-US" sz="3000" dirty="0">
                <a:solidFill>
                  <a:srgbClr val="405461"/>
                </a:solidFill>
              </a:rPr>
              <a:t>Includes multiple ways to report same thing</a:t>
            </a:r>
          </a:p>
          <a:p>
            <a:pPr marL="514350" indent="-514350" defTabSz="1219170">
              <a:buFont typeface="+mj-lt"/>
              <a:buAutoNum type="arabicPeriod"/>
            </a:pPr>
            <a:endParaRPr lang="en-US" sz="3200" b="1" dirty="0">
              <a:solidFill>
                <a:srgbClr val="405461"/>
              </a:solidFill>
            </a:endParaRPr>
          </a:p>
        </p:txBody>
      </p:sp>
    </p:spTree>
    <p:extLst>
      <p:ext uri="{BB962C8B-B14F-4D97-AF65-F5344CB8AC3E}">
        <p14:creationId xmlns:p14="http://schemas.microsoft.com/office/powerpoint/2010/main" val="46907273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2646144"/>
            <a:ext cx="12192000" cy="1999428"/>
          </a:xfrm>
          <a:prstGeom prst="rect">
            <a:avLst/>
          </a:prstGeom>
        </p:spPr>
        <p:txBody>
          <a:bodyPr vert="horz" wrap="square" lIns="121920" tIns="60960" rIns="121920" bIns="60960" rtlCol="0">
            <a:normAutofit fontScale="85000" lnSpcReduction="20000"/>
          </a:bodyPr>
          <a:lstStyle/>
          <a:p>
            <a:pPr algn="ctr" defTabSz="1219170">
              <a:lnSpc>
                <a:spcPct val="120000"/>
              </a:lnSpc>
            </a:pPr>
            <a:r>
              <a:rPr lang="en-US" sz="4800" b="1" dirty="0">
                <a:solidFill>
                  <a:srgbClr val="00B0F0"/>
                </a:solidFill>
              </a:rPr>
              <a:t>WIOA Measurable Skill Gains</a:t>
            </a:r>
          </a:p>
          <a:p>
            <a:pPr algn="ctr" defTabSz="1219170">
              <a:lnSpc>
                <a:spcPct val="120000"/>
              </a:lnSpc>
            </a:pPr>
            <a:r>
              <a:rPr lang="en-US" sz="4800" b="1" dirty="0">
                <a:solidFill>
                  <a:srgbClr val="00B0F0"/>
                </a:solidFill>
              </a:rPr>
              <a:t>Educational Functioning Levels and </a:t>
            </a:r>
          </a:p>
          <a:p>
            <a:pPr algn="ctr" defTabSz="1219170">
              <a:lnSpc>
                <a:spcPct val="120000"/>
              </a:lnSpc>
            </a:pPr>
            <a:r>
              <a:rPr lang="en-US" sz="4800" b="1" dirty="0">
                <a:solidFill>
                  <a:srgbClr val="00B0F0"/>
                </a:solidFill>
              </a:rPr>
              <a:t>Assessment</a:t>
            </a:r>
          </a:p>
        </p:txBody>
      </p:sp>
    </p:spTree>
    <p:extLst>
      <p:ext uri="{BB962C8B-B14F-4D97-AF65-F5344CB8AC3E}">
        <p14:creationId xmlns:p14="http://schemas.microsoft.com/office/powerpoint/2010/main" val="258301705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graphicFrame>
        <p:nvGraphicFramePr>
          <p:cNvPr id="3" name="Table 2">
            <a:extLst>
              <a:ext uri="{FF2B5EF4-FFF2-40B4-BE49-F238E27FC236}">
                <a16:creationId xmlns:a16="http://schemas.microsoft.com/office/drawing/2014/main" xmlns="" id="{364E17A4-59F2-4A69-BF01-476087F89A1A}"/>
              </a:ext>
            </a:extLst>
          </p:cNvPr>
          <p:cNvGraphicFramePr>
            <a:graphicFrameLocks noGrp="1"/>
          </p:cNvGraphicFramePr>
          <p:nvPr>
            <p:extLst>
              <p:ext uri="{D42A27DB-BD31-4B8C-83A1-F6EECF244321}">
                <p14:modId xmlns:p14="http://schemas.microsoft.com/office/powerpoint/2010/main" val="970710239"/>
              </p:ext>
            </p:extLst>
          </p:nvPr>
        </p:nvGraphicFramePr>
        <p:xfrm>
          <a:off x="1768500" y="1008992"/>
          <a:ext cx="8655000" cy="4691162"/>
        </p:xfrm>
        <a:graphic>
          <a:graphicData uri="http://schemas.openxmlformats.org/drawingml/2006/table">
            <a:tbl>
              <a:tblPr firstRow="1" bandRow="1">
                <a:tableStyleId>{BDBED569-4797-4DF1-A0F4-6AAB3CD982D8}</a:tableStyleId>
              </a:tblPr>
              <a:tblGrid>
                <a:gridCol w="8655000">
                  <a:extLst>
                    <a:ext uri="{9D8B030D-6E8A-4147-A177-3AD203B41FA5}">
                      <a16:colId xmlns:a16="http://schemas.microsoft.com/office/drawing/2014/main" xmlns="" val="2969433310"/>
                    </a:ext>
                  </a:extLst>
                </a:gridCol>
              </a:tblGrid>
              <a:tr h="490440">
                <a:tc>
                  <a:txBody>
                    <a:bodyPr/>
                    <a:lstStyle/>
                    <a:p>
                      <a:pPr algn="ctr"/>
                      <a:r>
                        <a:rPr lang="en-US" sz="2800" dirty="0">
                          <a:latin typeface="+mn-lt"/>
                        </a:rPr>
                        <a:t>WIOA Primary Indicators of Performance</a:t>
                      </a:r>
                      <a:endParaRPr lang="en-US" sz="28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00081670"/>
                  </a:ext>
                </a:extLst>
              </a:tr>
              <a:tr h="698521">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1.</a:t>
                      </a:r>
                      <a:r>
                        <a:rPr lang="en-US" sz="2800" dirty="0">
                          <a:solidFill>
                            <a:srgbClr val="000000"/>
                          </a:solidFill>
                          <a:latin typeface="Calibri" panose="020F0502020204030204" pitchFamily="34" charset="0"/>
                          <a:ea typeface="Calibri" panose="020F0502020204030204" pitchFamily="34" charset="0"/>
                        </a:rPr>
                        <a:t> 	</a:t>
                      </a:r>
                      <a:r>
                        <a:rPr lang="en-US" sz="2800" dirty="0">
                          <a:solidFill>
                            <a:schemeClr val="tx1"/>
                          </a:solidFill>
                          <a:latin typeface="Calibri" panose="020F0502020204030204" pitchFamily="34" charset="0"/>
                          <a:ea typeface="Calibri" panose="020F0502020204030204" pitchFamily="34" charset="0"/>
                        </a:rPr>
                        <a:t>Employment Rate Second Quarter After Exit</a:t>
                      </a:r>
                      <a:endParaRPr lang="en-US" sz="2800"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xmlns="" val="2874047673"/>
                  </a:ext>
                </a:extLst>
              </a:tr>
              <a:tr h="680397">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2. </a:t>
                      </a:r>
                      <a:r>
                        <a:rPr lang="en-US" sz="2800" dirty="0">
                          <a:solidFill>
                            <a:srgbClr val="000000"/>
                          </a:solidFill>
                          <a:latin typeface="Calibri" panose="020F0502020204030204" pitchFamily="34" charset="0"/>
                          <a:ea typeface="Calibri" panose="020F0502020204030204" pitchFamily="34" charset="0"/>
                        </a:rPr>
                        <a:t>	</a:t>
                      </a:r>
                      <a:r>
                        <a:rPr lang="en-US" sz="2800" dirty="0">
                          <a:solidFill>
                            <a:schemeClr val="tx1"/>
                          </a:solidFill>
                          <a:latin typeface="Calibri" panose="020F0502020204030204" pitchFamily="34" charset="0"/>
                          <a:ea typeface="Calibri" panose="020F0502020204030204" pitchFamily="34" charset="0"/>
                        </a:rPr>
                        <a:t>Employment Rate Fourth Quarter After Exit</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890462156"/>
                  </a:ext>
                </a:extLst>
              </a:tr>
              <a:tr h="698521">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3. </a:t>
                      </a:r>
                      <a:r>
                        <a:rPr lang="en-US" sz="2800" dirty="0">
                          <a:solidFill>
                            <a:srgbClr val="000000"/>
                          </a:solidFill>
                          <a:latin typeface="Calibri" panose="020F0502020204030204" pitchFamily="34" charset="0"/>
                          <a:ea typeface="Calibri" panose="020F0502020204030204" pitchFamily="34" charset="0"/>
                        </a:rPr>
                        <a:t>	</a:t>
                      </a:r>
                      <a:r>
                        <a:rPr lang="en-US" sz="2800" dirty="0">
                          <a:solidFill>
                            <a:schemeClr val="tx1"/>
                          </a:solidFill>
                          <a:latin typeface="Calibri" panose="020F0502020204030204" pitchFamily="34" charset="0"/>
                          <a:ea typeface="Calibri" panose="020F0502020204030204" pitchFamily="34" charset="0"/>
                        </a:rPr>
                        <a:t>Median Earnings Second Quarter After Exit</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xmlns="" val="637612114"/>
                  </a:ext>
                </a:extLst>
              </a:tr>
              <a:tr h="698521">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4. 	</a:t>
                      </a:r>
                      <a:r>
                        <a:rPr lang="en-US" sz="2800" dirty="0">
                          <a:solidFill>
                            <a:schemeClr val="tx1"/>
                          </a:solidFill>
                          <a:latin typeface="Calibri" panose="020F0502020204030204" pitchFamily="34" charset="0"/>
                          <a:ea typeface="Calibri" panose="020F0502020204030204" pitchFamily="34" charset="0"/>
                        </a:rPr>
                        <a:t>Credential Attainment</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567233545"/>
                  </a:ext>
                </a:extLst>
              </a:tr>
              <a:tr h="698521">
                <a:tc>
                  <a:txBody>
                    <a:bodyPr/>
                    <a:lstStyle/>
                    <a:p>
                      <a:pPr marL="457200" indent="-457200">
                        <a:buFont typeface="+mj-lt"/>
                        <a:buNone/>
                      </a:pPr>
                      <a:r>
                        <a:rPr lang="en-US" sz="2800" b="0" dirty="0">
                          <a:solidFill>
                            <a:schemeClr val="accent1"/>
                          </a:solidFill>
                          <a:latin typeface="Calibri" panose="020F0502020204030204" pitchFamily="34" charset="0"/>
                          <a:ea typeface="Calibri" panose="020F0502020204030204" pitchFamily="34" charset="0"/>
                        </a:rPr>
                        <a:t>5. </a:t>
                      </a:r>
                      <a:r>
                        <a:rPr lang="en-US" sz="2800" b="0" dirty="0">
                          <a:solidFill>
                            <a:srgbClr val="000000"/>
                          </a:solidFill>
                          <a:latin typeface="Calibri" panose="020F0502020204030204" pitchFamily="34" charset="0"/>
                          <a:ea typeface="Calibri" panose="020F0502020204030204" pitchFamily="34" charset="0"/>
                        </a:rPr>
                        <a:t>	</a:t>
                      </a:r>
                      <a:r>
                        <a:rPr lang="en-US" sz="2800" b="0" dirty="0">
                          <a:solidFill>
                            <a:schemeClr val="tx1"/>
                          </a:solidFill>
                          <a:latin typeface="Calibri" panose="020F0502020204030204" pitchFamily="34" charset="0"/>
                          <a:ea typeface="Calibri" panose="020F0502020204030204" pitchFamily="34" charset="0"/>
                        </a:rPr>
                        <a:t>Measurable Skill Gains</a:t>
                      </a:r>
                      <a:endParaRPr lang="en-US" sz="28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xmlns="" val="2553522303"/>
                  </a:ext>
                </a:extLst>
              </a:tr>
              <a:tr h="698521">
                <a:tc>
                  <a:txBody>
                    <a:bodyPr/>
                    <a:lstStyle/>
                    <a:p>
                      <a:pPr marL="457200" marR="0" lvl="0" indent="-457200" algn="l" defTabSz="914377" rtl="0" eaLnBrk="1" fontAlgn="auto" latinLnBrk="0" hangingPunct="1">
                        <a:lnSpc>
                          <a:spcPct val="100000"/>
                        </a:lnSpc>
                        <a:spcBef>
                          <a:spcPts val="0"/>
                        </a:spcBef>
                        <a:spcAft>
                          <a:spcPts val="0"/>
                        </a:spcAft>
                        <a:buClrTx/>
                        <a:buSzTx/>
                        <a:buFont typeface="+mj-lt"/>
                        <a:buNone/>
                        <a:tabLst/>
                        <a:defRPr/>
                      </a:pPr>
                      <a:r>
                        <a:rPr lang="en-US" sz="2800" b="1" dirty="0">
                          <a:solidFill>
                            <a:schemeClr val="accent1"/>
                          </a:solidFill>
                          <a:latin typeface="Calibri" panose="020F0502020204030204" pitchFamily="34" charset="0"/>
                          <a:ea typeface="Calibri" panose="020F0502020204030204" pitchFamily="34" charset="0"/>
                        </a:rPr>
                        <a:t>6.	</a:t>
                      </a:r>
                      <a:r>
                        <a:rPr lang="en-US" sz="2800" dirty="0">
                          <a:solidFill>
                            <a:schemeClr val="tx1"/>
                          </a:solidFill>
                          <a:latin typeface="Calibri" panose="020F0502020204030204" pitchFamily="34" charset="0"/>
                          <a:ea typeface="Calibri" panose="020F0502020204030204" pitchFamily="34" charset="0"/>
                        </a:rPr>
                        <a:t>Effectiveness in Serving Employers</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2790327399"/>
                  </a:ext>
                </a:extLst>
              </a:tr>
            </a:tbl>
          </a:graphicData>
        </a:graphic>
      </p:graphicFrame>
    </p:spTree>
    <p:extLst>
      <p:ext uri="{BB962C8B-B14F-4D97-AF65-F5344CB8AC3E}">
        <p14:creationId xmlns:p14="http://schemas.microsoft.com/office/powerpoint/2010/main" val="241016171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graphicFrame>
        <p:nvGraphicFramePr>
          <p:cNvPr id="3" name="Table 2">
            <a:extLst>
              <a:ext uri="{FF2B5EF4-FFF2-40B4-BE49-F238E27FC236}">
                <a16:creationId xmlns:a16="http://schemas.microsoft.com/office/drawing/2014/main" xmlns="" id="{364E17A4-59F2-4A69-BF01-476087F89A1A}"/>
              </a:ext>
            </a:extLst>
          </p:cNvPr>
          <p:cNvGraphicFramePr>
            <a:graphicFrameLocks noGrp="1"/>
          </p:cNvGraphicFramePr>
          <p:nvPr>
            <p:extLst>
              <p:ext uri="{D42A27DB-BD31-4B8C-83A1-F6EECF244321}">
                <p14:modId xmlns:p14="http://schemas.microsoft.com/office/powerpoint/2010/main" val="1417134497"/>
              </p:ext>
            </p:extLst>
          </p:nvPr>
        </p:nvGraphicFramePr>
        <p:xfrm>
          <a:off x="1768500" y="1008992"/>
          <a:ext cx="8655000" cy="4691162"/>
        </p:xfrm>
        <a:graphic>
          <a:graphicData uri="http://schemas.openxmlformats.org/drawingml/2006/table">
            <a:tbl>
              <a:tblPr firstRow="1" bandRow="1">
                <a:tableStyleId>{BDBED569-4797-4DF1-A0F4-6AAB3CD982D8}</a:tableStyleId>
              </a:tblPr>
              <a:tblGrid>
                <a:gridCol w="8655000">
                  <a:extLst>
                    <a:ext uri="{9D8B030D-6E8A-4147-A177-3AD203B41FA5}">
                      <a16:colId xmlns:a16="http://schemas.microsoft.com/office/drawing/2014/main" xmlns="" val="2969433310"/>
                    </a:ext>
                  </a:extLst>
                </a:gridCol>
              </a:tblGrid>
              <a:tr h="490440">
                <a:tc>
                  <a:txBody>
                    <a:bodyPr/>
                    <a:lstStyle/>
                    <a:p>
                      <a:pPr algn="ctr"/>
                      <a:r>
                        <a:rPr lang="en-US" sz="2800" dirty="0">
                          <a:latin typeface="+mn-lt"/>
                        </a:rPr>
                        <a:t>WIOA Primary Indicators of Performance</a:t>
                      </a:r>
                      <a:endParaRPr lang="en-US" sz="28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00081670"/>
                  </a:ext>
                </a:extLst>
              </a:tr>
              <a:tr h="698521">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1.</a:t>
                      </a:r>
                      <a:r>
                        <a:rPr lang="en-US" sz="2800" dirty="0">
                          <a:solidFill>
                            <a:srgbClr val="000000"/>
                          </a:solidFill>
                          <a:latin typeface="Calibri" panose="020F0502020204030204" pitchFamily="34" charset="0"/>
                          <a:ea typeface="Calibri" panose="020F0502020204030204" pitchFamily="34" charset="0"/>
                        </a:rPr>
                        <a:t> 	</a:t>
                      </a:r>
                      <a:r>
                        <a:rPr lang="en-US" sz="2800" dirty="0">
                          <a:solidFill>
                            <a:schemeClr val="tx1"/>
                          </a:solidFill>
                          <a:latin typeface="Calibri" panose="020F0502020204030204" pitchFamily="34" charset="0"/>
                          <a:ea typeface="Calibri" panose="020F0502020204030204" pitchFamily="34" charset="0"/>
                        </a:rPr>
                        <a:t>Employment Rate Second Quarter After Exit</a:t>
                      </a:r>
                      <a:endParaRPr lang="en-US" sz="2800"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xmlns="" val="2874047673"/>
                  </a:ext>
                </a:extLst>
              </a:tr>
              <a:tr h="680397">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2. </a:t>
                      </a:r>
                      <a:r>
                        <a:rPr lang="en-US" sz="2800" dirty="0">
                          <a:solidFill>
                            <a:srgbClr val="000000"/>
                          </a:solidFill>
                          <a:latin typeface="Calibri" panose="020F0502020204030204" pitchFamily="34" charset="0"/>
                          <a:ea typeface="Calibri" panose="020F0502020204030204" pitchFamily="34" charset="0"/>
                        </a:rPr>
                        <a:t>	</a:t>
                      </a:r>
                      <a:r>
                        <a:rPr lang="en-US" sz="2800" dirty="0">
                          <a:solidFill>
                            <a:schemeClr val="tx1"/>
                          </a:solidFill>
                          <a:latin typeface="Calibri" panose="020F0502020204030204" pitchFamily="34" charset="0"/>
                          <a:ea typeface="Calibri" panose="020F0502020204030204" pitchFamily="34" charset="0"/>
                        </a:rPr>
                        <a:t>Employment Rate Fourth Quarter After Exit</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890462156"/>
                  </a:ext>
                </a:extLst>
              </a:tr>
              <a:tr h="698521">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3. </a:t>
                      </a:r>
                      <a:r>
                        <a:rPr lang="en-US" sz="2800" dirty="0">
                          <a:solidFill>
                            <a:srgbClr val="000000"/>
                          </a:solidFill>
                          <a:latin typeface="Calibri" panose="020F0502020204030204" pitchFamily="34" charset="0"/>
                          <a:ea typeface="Calibri" panose="020F0502020204030204" pitchFamily="34" charset="0"/>
                        </a:rPr>
                        <a:t>	</a:t>
                      </a:r>
                      <a:r>
                        <a:rPr lang="en-US" sz="2800" dirty="0">
                          <a:solidFill>
                            <a:schemeClr val="tx1"/>
                          </a:solidFill>
                          <a:latin typeface="Calibri" panose="020F0502020204030204" pitchFamily="34" charset="0"/>
                          <a:ea typeface="Calibri" panose="020F0502020204030204" pitchFamily="34" charset="0"/>
                        </a:rPr>
                        <a:t>Median Earnings Second Quarter After Exit</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xmlns="" val="637612114"/>
                  </a:ext>
                </a:extLst>
              </a:tr>
              <a:tr h="698521">
                <a:tc>
                  <a:txBody>
                    <a:bodyPr/>
                    <a:lstStyle/>
                    <a:p>
                      <a:pPr marL="457200" indent="-457200">
                        <a:buFont typeface="+mj-lt"/>
                        <a:buNone/>
                      </a:pPr>
                      <a:r>
                        <a:rPr lang="en-US" sz="2800" b="1" dirty="0">
                          <a:solidFill>
                            <a:schemeClr val="accent1"/>
                          </a:solidFill>
                          <a:latin typeface="Calibri" panose="020F0502020204030204" pitchFamily="34" charset="0"/>
                          <a:ea typeface="Calibri" panose="020F0502020204030204" pitchFamily="34" charset="0"/>
                        </a:rPr>
                        <a:t>4. 	</a:t>
                      </a:r>
                      <a:r>
                        <a:rPr lang="en-US" sz="2800" dirty="0">
                          <a:solidFill>
                            <a:schemeClr val="tx1"/>
                          </a:solidFill>
                          <a:latin typeface="Calibri" panose="020F0502020204030204" pitchFamily="34" charset="0"/>
                          <a:ea typeface="Calibri" panose="020F0502020204030204" pitchFamily="34" charset="0"/>
                        </a:rPr>
                        <a:t>Credential Attainment</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567233545"/>
                  </a:ext>
                </a:extLst>
              </a:tr>
              <a:tr h="698521">
                <a:tc>
                  <a:txBody>
                    <a:bodyPr/>
                    <a:lstStyle/>
                    <a:p>
                      <a:pPr marL="457200" indent="-457200">
                        <a:buFont typeface="+mj-lt"/>
                        <a:buNone/>
                      </a:pPr>
                      <a:r>
                        <a:rPr lang="en-US" sz="2800" b="1" dirty="0">
                          <a:solidFill>
                            <a:srgbClr val="C00000"/>
                          </a:solidFill>
                          <a:latin typeface="Calibri" panose="020F0502020204030204" pitchFamily="34" charset="0"/>
                          <a:ea typeface="Calibri" panose="020F0502020204030204" pitchFamily="34" charset="0"/>
                        </a:rPr>
                        <a:t>5. 	Measurable Skill Gains</a:t>
                      </a:r>
                      <a:endParaRPr lang="en-US" sz="2800" b="1" dirty="0">
                        <a:solidFill>
                          <a:srgbClr val="C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xmlns="" val="2553522303"/>
                  </a:ext>
                </a:extLst>
              </a:tr>
              <a:tr h="698521">
                <a:tc>
                  <a:txBody>
                    <a:bodyPr/>
                    <a:lstStyle/>
                    <a:p>
                      <a:pPr marL="457200" marR="0" lvl="0" indent="-457200" algn="l" defTabSz="914377" rtl="0" eaLnBrk="1" fontAlgn="auto" latinLnBrk="0" hangingPunct="1">
                        <a:lnSpc>
                          <a:spcPct val="100000"/>
                        </a:lnSpc>
                        <a:spcBef>
                          <a:spcPts val="0"/>
                        </a:spcBef>
                        <a:spcAft>
                          <a:spcPts val="0"/>
                        </a:spcAft>
                        <a:buClrTx/>
                        <a:buSzTx/>
                        <a:buFont typeface="+mj-lt"/>
                        <a:buNone/>
                        <a:tabLst/>
                        <a:defRPr/>
                      </a:pPr>
                      <a:r>
                        <a:rPr lang="en-US" sz="2800" b="1" dirty="0">
                          <a:solidFill>
                            <a:schemeClr val="accent1"/>
                          </a:solidFill>
                          <a:latin typeface="Calibri" panose="020F0502020204030204" pitchFamily="34" charset="0"/>
                          <a:ea typeface="Calibri" panose="020F0502020204030204" pitchFamily="34" charset="0"/>
                        </a:rPr>
                        <a:t>6.	</a:t>
                      </a:r>
                      <a:r>
                        <a:rPr lang="en-US" sz="2800" dirty="0">
                          <a:solidFill>
                            <a:schemeClr val="tx1"/>
                          </a:solidFill>
                          <a:latin typeface="Calibri" panose="020F0502020204030204" pitchFamily="34" charset="0"/>
                          <a:ea typeface="Calibri" panose="020F0502020204030204" pitchFamily="34" charset="0"/>
                        </a:rPr>
                        <a:t>Effectiveness in Serving Employers</a:t>
                      </a:r>
                      <a:endParaRPr lang="en-US" sz="28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2790327399"/>
                  </a:ext>
                </a:extLst>
              </a:tr>
            </a:tbl>
          </a:graphicData>
        </a:graphic>
      </p:graphicFrame>
    </p:spTree>
    <p:extLst>
      <p:ext uri="{BB962C8B-B14F-4D97-AF65-F5344CB8AC3E}">
        <p14:creationId xmlns:p14="http://schemas.microsoft.com/office/powerpoint/2010/main" val="197391469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graphicFrame>
        <p:nvGraphicFramePr>
          <p:cNvPr id="3" name="Table 2">
            <a:extLst>
              <a:ext uri="{FF2B5EF4-FFF2-40B4-BE49-F238E27FC236}">
                <a16:creationId xmlns:a16="http://schemas.microsoft.com/office/drawing/2014/main" xmlns="" id="{364E17A4-59F2-4A69-BF01-476087F89A1A}"/>
              </a:ext>
            </a:extLst>
          </p:cNvPr>
          <p:cNvGraphicFramePr>
            <a:graphicFrameLocks noGrp="1"/>
          </p:cNvGraphicFramePr>
          <p:nvPr>
            <p:extLst/>
          </p:nvPr>
        </p:nvGraphicFramePr>
        <p:xfrm>
          <a:off x="1110792" y="914399"/>
          <a:ext cx="9970416" cy="5029202"/>
        </p:xfrm>
        <a:graphic>
          <a:graphicData uri="http://schemas.openxmlformats.org/drawingml/2006/table">
            <a:tbl>
              <a:tblPr firstRow="1" bandRow="1">
                <a:tableStyleId>{BDBED569-4797-4DF1-A0F4-6AAB3CD982D8}</a:tableStyleId>
              </a:tblPr>
              <a:tblGrid>
                <a:gridCol w="9970416">
                  <a:extLst>
                    <a:ext uri="{9D8B030D-6E8A-4147-A177-3AD203B41FA5}">
                      <a16:colId xmlns:a16="http://schemas.microsoft.com/office/drawing/2014/main" xmlns="" val="2969433310"/>
                    </a:ext>
                  </a:extLst>
                </a:gridCol>
              </a:tblGrid>
              <a:tr h="541351">
                <a:tc>
                  <a:txBody>
                    <a:bodyPr/>
                    <a:lstStyle/>
                    <a:p>
                      <a:pPr algn="ctr"/>
                      <a:r>
                        <a:rPr lang="en-US" sz="2800" dirty="0">
                          <a:latin typeface="+mn-lt"/>
                        </a:rPr>
                        <a:t>WIOA Measurable Skill Gains</a:t>
                      </a:r>
                      <a:endParaRPr lang="en-US" sz="28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00081670"/>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1.</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Achievement of at least one educational functioning level of a participant who is receiving instruction below the postsecondary education level</a:t>
                      </a:r>
                      <a:endParaRPr lang="en-US" sz="2200"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874047673"/>
                  </a:ext>
                </a:extLst>
              </a:tr>
              <a:tr h="878843">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2.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Documented attainment of a secondary school diploma or recognized equivalent</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890462156"/>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3.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Secondary/postsecondary transcript or report card for sufficient credit hours to show a participant is meeting the State unit’s academic standards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637612114"/>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4. 	</a:t>
                      </a:r>
                      <a:r>
                        <a:rPr lang="en-US" sz="2200" dirty="0">
                          <a:solidFill>
                            <a:schemeClr val="tx1"/>
                          </a:solidFill>
                          <a:latin typeface="Calibri" panose="020F0502020204030204" pitchFamily="34" charset="0"/>
                          <a:ea typeface="Calibri" panose="020F0502020204030204" pitchFamily="34" charset="0"/>
                        </a:rPr>
                        <a:t>Progress towards established milestones, such as completion of OJT or completion of one year of an apprenticeship program or similar milestones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567233545"/>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5.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Passage of an exam required for a particular occupation or progress attaining occupational skills evidenced by benchmarks such as knowledge-based exams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553522303"/>
                  </a:ext>
                </a:extLst>
              </a:tr>
            </a:tbl>
          </a:graphicData>
        </a:graphic>
      </p:graphicFrame>
    </p:spTree>
    <p:extLst>
      <p:ext uri="{BB962C8B-B14F-4D97-AF65-F5344CB8AC3E}">
        <p14:creationId xmlns:p14="http://schemas.microsoft.com/office/powerpoint/2010/main" val="41174300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1280904" y="1783641"/>
            <a:ext cx="10158239" cy="3619902"/>
          </a:xfrm>
          <a:prstGeom prst="rect">
            <a:avLst/>
          </a:prstGeom>
        </p:spPr>
        <p:txBody>
          <a:bodyPr vert="horz" wrap="square" lIns="121920" tIns="60960" rIns="121920" bIns="60960" rtlCol="0">
            <a:normAutofit/>
          </a:bodyPr>
          <a:lstStyle/>
          <a:p>
            <a:pPr marL="461963" indent="-452438" defTabSz="1219170">
              <a:lnSpc>
                <a:spcPct val="120000"/>
              </a:lnSpc>
              <a:spcBef>
                <a:spcPts val="1200"/>
              </a:spcBef>
              <a:buClr>
                <a:schemeClr val="accent1"/>
              </a:buClr>
              <a:buFont typeface="+mj-lt"/>
              <a:buAutoNum type="arabicPeriod"/>
            </a:pPr>
            <a:r>
              <a:rPr lang="en-US" sz="2800" b="1" dirty="0">
                <a:solidFill>
                  <a:srgbClr val="00B0F0"/>
                </a:solidFill>
              </a:rPr>
              <a:t>Different kinds of Student Progress in AEP</a:t>
            </a:r>
          </a:p>
          <a:p>
            <a:pPr marL="461963" indent="-452438" defTabSz="1219170">
              <a:spcBef>
                <a:spcPts val="1200"/>
              </a:spcBef>
              <a:buClr>
                <a:schemeClr val="accent1"/>
              </a:buClr>
              <a:buFont typeface="+mj-lt"/>
              <a:buAutoNum type="arabicPeriod"/>
            </a:pPr>
            <a:r>
              <a:rPr lang="en-US" sz="2800" b="1" dirty="0">
                <a:solidFill>
                  <a:srgbClr val="00B0F0"/>
                </a:solidFill>
              </a:rPr>
              <a:t>Measurable Skills Gains and Educational Functioning Levels in AEP, including SA07, new MIS Element on EFL attainment</a:t>
            </a:r>
          </a:p>
          <a:p>
            <a:pPr marL="461963" indent="-452438" defTabSz="1219170">
              <a:lnSpc>
                <a:spcPct val="120000"/>
              </a:lnSpc>
              <a:spcBef>
                <a:spcPts val="1200"/>
              </a:spcBef>
              <a:buClr>
                <a:schemeClr val="accent1"/>
              </a:buClr>
              <a:buFont typeface="+mj-lt"/>
              <a:buAutoNum type="arabicPeriod"/>
            </a:pPr>
            <a:r>
              <a:rPr lang="en-US" sz="2800" b="1" dirty="0">
                <a:solidFill>
                  <a:srgbClr val="00B0F0"/>
                </a:solidFill>
              </a:rPr>
              <a:t>Workforce Prep &amp; Occupational Skills Gains Metrics</a:t>
            </a:r>
          </a:p>
          <a:p>
            <a:pPr marL="461963" indent="-452438" defTabSz="1219170">
              <a:lnSpc>
                <a:spcPct val="120000"/>
              </a:lnSpc>
              <a:spcBef>
                <a:spcPts val="1200"/>
              </a:spcBef>
              <a:buClr>
                <a:schemeClr val="accent1"/>
              </a:buClr>
              <a:buFont typeface="+mj-lt"/>
              <a:buAutoNum type="arabicPeriod"/>
            </a:pPr>
            <a:r>
              <a:rPr lang="en-US" sz="2800" b="1" dirty="0">
                <a:solidFill>
                  <a:srgbClr val="00B0F0"/>
                </a:solidFill>
              </a:rPr>
              <a:t>Student Transition Metrics</a:t>
            </a:r>
          </a:p>
        </p:txBody>
      </p:sp>
    </p:spTree>
    <p:extLst>
      <p:ext uri="{BB962C8B-B14F-4D97-AF65-F5344CB8AC3E}">
        <p14:creationId xmlns:p14="http://schemas.microsoft.com/office/powerpoint/2010/main" val="16679764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graphicFrame>
        <p:nvGraphicFramePr>
          <p:cNvPr id="3" name="Table 2">
            <a:extLst>
              <a:ext uri="{FF2B5EF4-FFF2-40B4-BE49-F238E27FC236}">
                <a16:creationId xmlns:a16="http://schemas.microsoft.com/office/drawing/2014/main" xmlns="" id="{364E17A4-59F2-4A69-BF01-476087F89A1A}"/>
              </a:ext>
            </a:extLst>
          </p:cNvPr>
          <p:cNvGraphicFramePr>
            <a:graphicFrameLocks noGrp="1"/>
          </p:cNvGraphicFramePr>
          <p:nvPr>
            <p:extLst>
              <p:ext uri="{D42A27DB-BD31-4B8C-83A1-F6EECF244321}">
                <p14:modId xmlns:p14="http://schemas.microsoft.com/office/powerpoint/2010/main" val="878611262"/>
              </p:ext>
            </p:extLst>
          </p:nvPr>
        </p:nvGraphicFramePr>
        <p:xfrm>
          <a:off x="1110792" y="914399"/>
          <a:ext cx="9970416" cy="5029202"/>
        </p:xfrm>
        <a:graphic>
          <a:graphicData uri="http://schemas.openxmlformats.org/drawingml/2006/table">
            <a:tbl>
              <a:tblPr firstRow="1" bandRow="1">
                <a:tableStyleId>{BDBED569-4797-4DF1-A0F4-6AAB3CD982D8}</a:tableStyleId>
              </a:tblPr>
              <a:tblGrid>
                <a:gridCol w="9970416">
                  <a:extLst>
                    <a:ext uri="{9D8B030D-6E8A-4147-A177-3AD203B41FA5}">
                      <a16:colId xmlns:a16="http://schemas.microsoft.com/office/drawing/2014/main" xmlns="" val="2969433310"/>
                    </a:ext>
                  </a:extLst>
                </a:gridCol>
              </a:tblGrid>
              <a:tr h="541351">
                <a:tc>
                  <a:txBody>
                    <a:bodyPr/>
                    <a:lstStyle/>
                    <a:p>
                      <a:pPr algn="ctr"/>
                      <a:r>
                        <a:rPr lang="en-US" sz="2800" dirty="0">
                          <a:latin typeface="+mn-lt"/>
                        </a:rPr>
                        <a:t>WIOA Measurable Skill Gains</a:t>
                      </a:r>
                      <a:endParaRPr lang="en-US" sz="28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00081670"/>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1.</a:t>
                      </a:r>
                      <a:r>
                        <a:rPr lang="en-US" sz="2200" dirty="0">
                          <a:solidFill>
                            <a:srgbClr val="000000"/>
                          </a:solidFill>
                          <a:latin typeface="Calibri" panose="020F0502020204030204" pitchFamily="34" charset="0"/>
                          <a:ea typeface="Calibri" panose="020F0502020204030204" pitchFamily="34" charset="0"/>
                        </a:rPr>
                        <a:t> 	</a:t>
                      </a:r>
                      <a:r>
                        <a:rPr lang="en-US" sz="2200" b="0" dirty="0">
                          <a:solidFill>
                            <a:schemeClr val="tx1"/>
                          </a:solidFill>
                          <a:latin typeface="Calibri" panose="020F0502020204030204" pitchFamily="34" charset="0"/>
                          <a:ea typeface="Calibri" panose="020F0502020204030204" pitchFamily="34" charset="0"/>
                        </a:rPr>
                        <a:t>Achievement of at least one educational functioning level of a participant who is receiving instruction below the postsecondary education level</a:t>
                      </a:r>
                      <a:endParaRPr lang="en-US" sz="2200" b="0"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874047673"/>
                  </a:ext>
                </a:extLst>
              </a:tr>
              <a:tr h="878843">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2. </a:t>
                      </a:r>
                      <a:r>
                        <a:rPr lang="en-US" sz="2200" dirty="0">
                          <a:solidFill>
                            <a:srgbClr val="000000"/>
                          </a:solidFill>
                          <a:latin typeface="Calibri" panose="020F0502020204030204" pitchFamily="34" charset="0"/>
                          <a:ea typeface="Calibri" panose="020F0502020204030204" pitchFamily="34" charset="0"/>
                        </a:rPr>
                        <a:t>	</a:t>
                      </a:r>
                      <a:r>
                        <a:rPr lang="en-US" sz="2200" b="0" dirty="0">
                          <a:solidFill>
                            <a:schemeClr val="tx1"/>
                          </a:solidFill>
                          <a:latin typeface="Calibri" panose="020F0502020204030204" pitchFamily="34" charset="0"/>
                          <a:ea typeface="Calibri" panose="020F0502020204030204" pitchFamily="34" charset="0"/>
                        </a:rPr>
                        <a:t>Documented attainment of a secondary school diploma or recognized equivalent</a:t>
                      </a:r>
                      <a:endParaRPr lang="en-US" sz="22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890462156"/>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3.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Secondary/postsecondary transcript or report card for sufficient credit hours to show a participant is meeting the State unit’s academic standards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637612114"/>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4. 	</a:t>
                      </a:r>
                      <a:r>
                        <a:rPr lang="en-US" sz="2200" b="1" dirty="0">
                          <a:solidFill>
                            <a:schemeClr val="tx1"/>
                          </a:solidFill>
                          <a:latin typeface="Calibri" panose="020F0502020204030204" pitchFamily="34" charset="0"/>
                          <a:ea typeface="Calibri" panose="020F0502020204030204" pitchFamily="34" charset="0"/>
                        </a:rPr>
                        <a:t>Progress towards established milestones, such as completion of OJT or completion of one year of an apprenticeship program or similar milestones</a:t>
                      </a:r>
                      <a:endParaRPr lang="en-US" sz="22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567233545"/>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5. </a:t>
                      </a:r>
                      <a:r>
                        <a:rPr lang="en-US" sz="2200" dirty="0">
                          <a:solidFill>
                            <a:srgbClr val="000000"/>
                          </a:solidFill>
                          <a:latin typeface="Calibri" panose="020F0502020204030204" pitchFamily="34" charset="0"/>
                          <a:ea typeface="Calibri" panose="020F0502020204030204" pitchFamily="34" charset="0"/>
                        </a:rPr>
                        <a:t>	</a:t>
                      </a:r>
                      <a:r>
                        <a:rPr lang="en-US" sz="2200" b="1" dirty="0">
                          <a:solidFill>
                            <a:schemeClr val="tx1"/>
                          </a:solidFill>
                          <a:latin typeface="Calibri" panose="020F0502020204030204" pitchFamily="34" charset="0"/>
                          <a:ea typeface="Calibri" panose="020F0502020204030204" pitchFamily="34" charset="0"/>
                        </a:rPr>
                        <a:t>Passage of an exam required for a particular occupation or progress attaining occupational skills evidenced by benchmarks such as knowledge-based exams</a:t>
                      </a:r>
                      <a:endParaRPr lang="en-US" sz="22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553522303"/>
                  </a:ext>
                </a:extLst>
              </a:tr>
            </a:tbl>
          </a:graphicData>
        </a:graphic>
      </p:graphicFrame>
    </p:spTree>
    <p:extLst>
      <p:ext uri="{BB962C8B-B14F-4D97-AF65-F5344CB8AC3E}">
        <p14:creationId xmlns:p14="http://schemas.microsoft.com/office/powerpoint/2010/main" val="244451634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graphicFrame>
        <p:nvGraphicFramePr>
          <p:cNvPr id="3" name="Table 2">
            <a:extLst>
              <a:ext uri="{FF2B5EF4-FFF2-40B4-BE49-F238E27FC236}">
                <a16:creationId xmlns:a16="http://schemas.microsoft.com/office/drawing/2014/main" xmlns="" id="{364E17A4-59F2-4A69-BF01-476087F89A1A}"/>
              </a:ext>
            </a:extLst>
          </p:cNvPr>
          <p:cNvGraphicFramePr>
            <a:graphicFrameLocks noGrp="1"/>
          </p:cNvGraphicFramePr>
          <p:nvPr>
            <p:extLst>
              <p:ext uri="{D42A27DB-BD31-4B8C-83A1-F6EECF244321}">
                <p14:modId xmlns:p14="http://schemas.microsoft.com/office/powerpoint/2010/main" val="3869671219"/>
              </p:ext>
            </p:extLst>
          </p:nvPr>
        </p:nvGraphicFramePr>
        <p:xfrm>
          <a:off x="1110792" y="914399"/>
          <a:ext cx="9970416" cy="5029202"/>
        </p:xfrm>
        <a:graphic>
          <a:graphicData uri="http://schemas.openxmlformats.org/drawingml/2006/table">
            <a:tbl>
              <a:tblPr firstRow="1" bandRow="1">
                <a:tableStyleId>{BDBED569-4797-4DF1-A0F4-6AAB3CD982D8}</a:tableStyleId>
              </a:tblPr>
              <a:tblGrid>
                <a:gridCol w="9970416">
                  <a:extLst>
                    <a:ext uri="{9D8B030D-6E8A-4147-A177-3AD203B41FA5}">
                      <a16:colId xmlns:a16="http://schemas.microsoft.com/office/drawing/2014/main" xmlns="" val="2969433310"/>
                    </a:ext>
                  </a:extLst>
                </a:gridCol>
              </a:tblGrid>
              <a:tr h="541351">
                <a:tc>
                  <a:txBody>
                    <a:bodyPr/>
                    <a:lstStyle/>
                    <a:p>
                      <a:pPr algn="ctr"/>
                      <a:r>
                        <a:rPr lang="en-US" sz="2800" dirty="0">
                          <a:latin typeface="+mn-lt"/>
                        </a:rPr>
                        <a:t>WIOA Measurable Skill Gains</a:t>
                      </a:r>
                      <a:endParaRPr lang="en-US" sz="28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00081670"/>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1.</a:t>
                      </a:r>
                      <a:r>
                        <a:rPr lang="en-US" sz="2200" dirty="0">
                          <a:solidFill>
                            <a:srgbClr val="000000"/>
                          </a:solidFill>
                          <a:latin typeface="Calibri" panose="020F0502020204030204" pitchFamily="34" charset="0"/>
                          <a:ea typeface="Calibri" panose="020F0502020204030204" pitchFamily="34" charset="0"/>
                        </a:rPr>
                        <a:t> 	</a:t>
                      </a:r>
                      <a:r>
                        <a:rPr lang="en-US" sz="2200" b="0" dirty="0">
                          <a:solidFill>
                            <a:schemeClr val="tx1"/>
                          </a:solidFill>
                          <a:latin typeface="Calibri" panose="020F0502020204030204" pitchFamily="34" charset="0"/>
                          <a:ea typeface="Calibri" panose="020F0502020204030204" pitchFamily="34" charset="0"/>
                        </a:rPr>
                        <a:t>Achievement of at least one educational functioning level of a participant who is receiving instruction below the postsecondary education level</a:t>
                      </a:r>
                      <a:endParaRPr lang="en-US" sz="2200" b="0"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874047673"/>
                  </a:ext>
                </a:extLst>
              </a:tr>
              <a:tr h="878843">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2. </a:t>
                      </a:r>
                      <a:r>
                        <a:rPr lang="en-US" sz="2200" dirty="0">
                          <a:solidFill>
                            <a:srgbClr val="000000"/>
                          </a:solidFill>
                          <a:latin typeface="Calibri" panose="020F0502020204030204" pitchFamily="34" charset="0"/>
                          <a:ea typeface="Calibri" panose="020F0502020204030204" pitchFamily="34" charset="0"/>
                        </a:rPr>
                        <a:t>	</a:t>
                      </a:r>
                      <a:r>
                        <a:rPr lang="en-US" sz="2200" b="1" dirty="0">
                          <a:solidFill>
                            <a:schemeClr val="tx1"/>
                          </a:solidFill>
                          <a:latin typeface="Calibri" panose="020F0502020204030204" pitchFamily="34" charset="0"/>
                          <a:ea typeface="Calibri" panose="020F0502020204030204" pitchFamily="34" charset="0"/>
                        </a:rPr>
                        <a:t>Documented attainment of a secondary school diploma or recognized equivalent</a:t>
                      </a:r>
                      <a:endParaRPr lang="en-US" sz="22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890462156"/>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3.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Secondary/postsecondary transcript or report card for sufficient credit hours to show a participant is meeting the State unit’s academic standards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637612114"/>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4. 	</a:t>
                      </a:r>
                      <a:r>
                        <a:rPr lang="en-US" sz="2200" dirty="0">
                          <a:solidFill>
                            <a:schemeClr val="tx1"/>
                          </a:solidFill>
                          <a:latin typeface="Calibri" panose="020F0502020204030204" pitchFamily="34" charset="0"/>
                          <a:ea typeface="Calibri" panose="020F0502020204030204" pitchFamily="34" charset="0"/>
                        </a:rPr>
                        <a:t>Progress towards established milestones, such as completion of OJT or completion of one year of an apprenticeship program or similar milestones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567233545"/>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5.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Passage of an exam required for a particular occupation or progress attaining occupational skills evidenced by benchmarks such as knowledge-based exams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553522303"/>
                  </a:ext>
                </a:extLst>
              </a:tr>
            </a:tbl>
          </a:graphicData>
        </a:graphic>
      </p:graphicFrame>
    </p:spTree>
    <p:extLst>
      <p:ext uri="{BB962C8B-B14F-4D97-AF65-F5344CB8AC3E}">
        <p14:creationId xmlns:p14="http://schemas.microsoft.com/office/powerpoint/2010/main" val="252971688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graphicFrame>
        <p:nvGraphicFramePr>
          <p:cNvPr id="3" name="Table 2">
            <a:extLst>
              <a:ext uri="{FF2B5EF4-FFF2-40B4-BE49-F238E27FC236}">
                <a16:creationId xmlns:a16="http://schemas.microsoft.com/office/drawing/2014/main" xmlns="" id="{364E17A4-59F2-4A69-BF01-476087F89A1A}"/>
              </a:ext>
            </a:extLst>
          </p:cNvPr>
          <p:cNvGraphicFramePr>
            <a:graphicFrameLocks noGrp="1"/>
          </p:cNvGraphicFramePr>
          <p:nvPr>
            <p:extLst/>
          </p:nvPr>
        </p:nvGraphicFramePr>
        <p:xfrm>
          <a:off x="1110792" y="914399"/>
          <a:ext cx="9970416" cy="5029202"/>
        </p:xfrm>
        <a:graphic>
          <a:graphicData uri="http://schemas.openxmlformats.org/drawingml/2006/table">
            <a:tbl>
              <a:tblPr firstRow="1" bandRow="1">
                <a:tableStyleId>{BDBED569-4797-4DF1-A0F4-6AAB3CD982D8}</a:tableStyleId>
              </a:tblPr>
              <a:tblGrid>
                <a:gridCol w="9970416">
                  <a:extLst>
                    <a:ext uri="{9D8B030D-6E8A-4147-A177-3AD203B41FA5}">
                      <a16:colId xmlns:a16="http://schemas.microsoft.com/office/drawing/2014/main" xmlns="" val="2969433310"/>
                    </a:ext>
                  </a:extLst>
                </a:gridCol>
              </a:tblGrid>
              <a:tr h="541351">
                <a:tc>
                  <a:txBody>
                    <a:bodyPr/>
                    <a:lstStyle/>
                    <a:p>
                      <a:pPr algn="ctr"/>
                      <a:r>
                        <a:rPr lang="en-US" sz="2800" dirty="0">
                          <a:latin typeface="+mn-lt"/>
                        </a:rPr>
                        <a:t>WIOA Measurable Skill Gains</a:t>
                      </a:r>
                      <a:endParaRPr lang="en-US" sz="28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00081670"/>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1.</a:t>
                      </a:r>
                      <a:r>
                        <a:rPr lang="en-US" sz="2200" dirty="0">
                          <a:solidFill>
                            <a:srgbClr val="000000"/>
                          </a:solidFill>
                          <a:latin typeface="Calibri" panose="020F0502020204030204" pitchFamily="34" charset="0"/>
                          <a:ea typeface="Calibri" panose="020F0502020204030204" pitchFamily="34" charset="0"/>
                        </a:rPr>
                        <a:t> 	</a:t>
                      </a:r>
                      <a:r>
                        <a:rPr lang="en-US" sz="2200" b="1" dirty="0">
                          <a:solidFill>
                            <a:schemeClr val="tx1"/>
                          </a:solidFill>
                          <a:latin typeface="Calibri" panose="020F0502020204030204" pitchFamily="34" charset="0"/>
                          <a:ea typeface="Calibri" panose="020F0502020204030204" pitchFamily="34" charset="0"/>
                        </a:rPr>
                        <a:t>Achievement of at least one educational functioning level of a participant who is receiving instruction below the postsecondary education level</a:t>
                      </a:r>
                      <a:endParaRPr lang="en-US" sz="2200" b="1"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874047673"/>
                  </a:ext>
                </a:extLst>
              </a:tr>
              <a:tr h="878843">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2.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Documented attainment of a secondary school diploma or recognized equivalent</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890462156"/>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3.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Secondary/postsecondary transcript or report card for sufficient credit hours to show a participant is meeting the State unit’s academic standards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637612114"/>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4. 	</a:t>
                      </a:r>
                      <a:r>
                        <a:rPr lang="en-US" sz="2200" dirty="0">
                          <a:solidFill>
                            <a:schemeClr val="tx1"/>
                          </a:solidFill>
                          <a:latin typeface="Calibri" panose="020F0502020204030204" pitchFamily="34" charset="0"/>
                          <a:ea typeface="Calibri" panose="020F0502020204030204" pitchFamily="34" charset="0"/>
                        </a:rPr>
                        <a:t>Progress towards established milestones, such as completion of OJT or completion of one year of an apprenticeship program or similar milestones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567233545"/>
                  </a:ext>
                </a:extLst>
              </a:tr>
              <a:tr h="902252">
                <a:tc>
                  <a:txBody>
                    <a:bodyPr/>
                    <a:lstStyle/>
                    <a:p>
                      <a:pPr marL="339725" indent="-339725">
                        <a:buFont typeface="+mj-lt"/>
                        <a:buNone/>
                      </a:pPr>
                      <a:r>
                        <a:rPr lang="en-US" sz="2200" b="1" dirty="0">
                          <a:solidFill>
                            <a:schemeClr val="accent1"/>
                          </a:solidFill>
                          <a:latin typeface="Calibri" panose="020F0502020204030204" pitchFamily="34" charset="0"/>
                          <a:ea typeface="Calibri" panose="020F0502020204030204" pitchFamily="34" charset="0"/>
                        </a:rPr>
                        <a:t>5. </a:t>
                      </a:r>
                      <a:r>
                        <a:rPr lang="en-US" sz="2200" dirty="0">
                          <a:solidFill>
                            <a:srgbClr val="000000"/>
                          </a:solidFill>
                          <a:latin typeface="Calibri" panose="020F0502020204030204" pitchFamily="34" charset="0"/>
                          <a:ea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rPr>
                        <a:t>Passage of an exam required for a particular occupation or progress attaining occupational skills evidenced by benchmarks such as knowledge-based exams</a:t>
                      </a:r>
                      <a:endParaRPr lang="en-US" sz="2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xmlns="" val="2553522303"/>
                  </a:ext>
                </a:extLst>
              </a:tr>
            </a:tbl>
          </a:graphicData>
        </a:graphic>
      </p:graphicFrame>
    </p:spTree>
    <p:extLst>
      <p:ext uri="{BB962C8B-B14F-4D97-AF65-F5344CB8AC3E}">
        <p14:creationId xmlns:p14="http://schemas.microsoft.com/office/powerpoint/2010/main" val="372449774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6" name="Picture 5">
            <a:extLst>
              <a:ext uri="{FF2B5EF4-FFF2-40B4-BE49-F238E27FC236}">
                <a16:creationId xmlns:a16="http://schemas.microsoft.com/office/drawing/2014/main" xmlns="" id="{6F1DC2A9-4C16-4A7A-99AF-648694196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90" y="1292774"/>
            <a:ext cx="3680745" cy="4761992"/>
          </a:xfrm>
          <a:prstGeom prst="rect">
            <a:avLst/>
          </a:prstGeom>
        </p:spPr>
      </p:pic>
      <p:sp>
        <p:nvSpPr>
          <p:cNvPr id="7" name="Rectangle 6">
            <a:extLst>
              <a:ext uri="{FF2B5EF4-FFF2-40B4-BE49-F238E27FC236}">
                <a16:creationId xmlns:a16="http://schemas.microsoft.com/office/drawing/2014/main" xmlns="" id="{F76D1843-E911-4298-AA7F-5ADB3F8485D4}"/>
              </a:ext>
            </a:extLst>
          </p:cNvPr>
          <p:cNvSpPr/>
          <p:nvPr/>
        </p:nvSpPr>
        <p:spPr>
          <a:xfrm>
            <a:off x="4968240" y="1274486"/>
            <a:ext cx="6096000" cy="4708981"/>
          </a:xfrm>
          <a:prstGeom prst="rect">
            <a:avLst/>
          </a:prstGeom>
        </p:spPr>
        <p:txBody>
          <a:bodyPr>
            <a:spAutoFit/>
          </a:bodyPr>
          <a:lstStyle/>
          <a:p>
            <a:pPr marL="342900" indent="-342900">
              <a:spcBef>
                <a:spcPts val="600"/>
              </a:spcBef>
              <a:buClr>
                <a:srgbClr val="C00000"/>
              </a:buClr>
              <a:buSzPct val="150000"/>
              <a:buFont typeface="Arial" panose="020B0604020202020204" pitchFamily="34" charset="0"/>
              <a:buChar char="•"/>
            </a:pPr>
            <a:r>
              <a:rPr lang="en-US" b="1" dirty="0">
                <a:solidFill>
                  <a:schemeClr val="accent2">
                    <a:lumMod val="75000"/>
                  </a:schemeClr>
                </a:solidFill>
              </a:rPr>
              <a:t>NRS is the National Reporting System for Adult Education and WIOA Title II Reporting (AEFLA)</a:t>
            </a:r>
          </a:p>
          <a:p>
            <a:pPr marL="342900" indent="-342900">
              <a:spcBef>
                <a:spcPts val="600"/>
              </a:spcBef>
              <a:buClr>
                <a:srgbClr val="C00000"/>
              </a:buClr>
              <a:buSzPct val="150000"/>
              <a:buFont typeface="Arial" panose="020B0604020202020204" pitchFamily="34" charset="0"/>
              <a:buChar char="•"/>
            </a:pPr>
            <a:r>
              <a:rPr lang="en-US" b="1" dirty="0">
                <a:solidFill>
                  <a:schemeClr val="accent2">
                    <a:lumMod val="75000"/>
                  </a:schemeClr>
                </a:solidFill>
              </a:rPr>
              <a:t>Governs reporting for all agencies receiving WIOA Title II funds</a:t>
            </a:r>
          </a:p>
          <a:p>
            <a:pPr marL="342900" indent="-342900">
              <a:spcBef>
                <a:spcPts val="600"/>
              </a:spcBef>
              <a:buClr>
                <a:srgbClr val="C00000"/>
              </a:buClr>
              <a:buSzPct val="150000"/>
              <a:buFont typeface="Arial" panose="020B0604020202020204" pitchFamily="34" charset="0"/>
              <a:buChar char="•"/>
            </a:pPr>
            <a:r>
              <a:rPr lang="en-US" b="1" dirty="0">
                <a:solidFill>
                  <a:schemeClr val="accent2">
                    <a:lumMod val="75000"/>
                  </a:schemeClr>
                </a:solidFill>
              </a:rPr>
              <a:t>Includes almost all adult education programs housed in K12 and 20 college NC program in California</a:t>
            </a:r>
          </a:p>
          <a:p>
            <a:pPr marL="342900" indent="-342900">
              <a:spcBef>
                <a:spcPts val="600"/>
              </a:spcBef>
              <a:buClr>
                <a:srgbClr val="C00000"/>
              </a:buClr>
              <a:buSzPct val="150000"/>
              <a:buFont typeface="Arial" panose="020B0604020202020204" pitchFamily="34" charset="0"/>
              <a:buChar char="•"/>
            </a:pPr>
            <a:r>
              <a:rPr lang="en-US" b="1" dirty="0">
                <a:solidFill>
                  <a:schemeClr val="accent2">
                    <a:lumMod val="75000"/>
                  </a:schemeClr>
                </a:solidFill>
              </a:rPr>
              <a:t>Defines educational levels and descriptors for English, math and ESL</a:t>
            </a:r>
          </a:p>
          <a:p>
            <a:pPr marL="342900" indent="-342900">
              <a:spcBef>
                <a:spcPts val="600"/>
              </a:spcBef>
              <a:buClr>
                <a:srgbClr val="C00000"/>
              </a:buClr>
              <a:buSzPct val="150000"/>
              <a:buFont typeface="Arial" panose="020B0604020202020204" pitchFamily="34" charset="0"/>
              <a:buChar char="•"/>
            </a:pPr>
            <a:r>
              <a:rPr lang="en-US" b="1" dirty="0">
                <a:solidFill>
                  <a:schemeClr val="accent2">
                    <a:lumMod val="75000"/>
                  </a:schemeClr>
                </a:solidFill>
              </a:rPr>
              <a:t>Identifies what levels correspond to Adult Basic Education or Adult Secondary Education</a:t>
            </a:r>
          </a:p>
          <a:p>
            <a:pPr marL="342900" indent="-342900">
              <a:spcBef>
                <a:spcPts val="600"/>
              </a:spcBef>
              <a:buClr>
                <a:srgbClr val="C00000"/>
              </a:buClr>
              <a:buSzPct val="150000"/>
              <a:buFont typeface="Arial" panose="020B0604020202020204" pitchFamily="34" charset="0"/>
              <a:buChar char="•"/>
            </a:pPr>
            <a:r>
              <a:rPr lang="en-US" b="1" dirty="0">
                <a:solidFill>
                  <a:schemeClr val="accent2">
                    <a:lumMod val="75000"/>
                  </a:schemeClr>
                </a:solidFill>
              </a:rPr>
              <a:t>Correspond to the DOE Office of Career Technical and Adult Education College and Career Readiness (CCR) standards</a:t>
            </a:r>
          </a:p>
          <a:p>
            <a:pPr marL="342900" indent="-342900">
              <a:spcBef>
                <a:spcPts val="600"/>
              </a:spcBef>
              <a:buClr>
                <a:srgbClr val="C00000"/>
              </a:buClr>
              <a:buSzPct val="150000"/>
              <a:buFont typeface="Arial" panose="020B0604020202020204" pitchFamily="34" charset="0"/>
              <a:buChar char="•"/>
            </a:pPr>
            <a:r>
              <a:rPr lang="en-US" b="1" dirty="0">
                <a:solidFill>
                  <a:schemeClr val="accent2">
                    <a:lumMod val="75000"/>
                  </a:schemeClr>
                </a:solidFill>
              </a:rPr>
              <a:t>In CA Title II is administered by CDE and distributed through a Pay Point (Pay for Performance) System</a:t>
            </a:r>
          </a:p>
        </p:txBody>
      </p:sp>
      <p:sp>
        <p:nvSpPr>
          <p:cNvPr id="8" name="Title 1">
            <a:extLst>
              <a:ext uri="{FF2B5EF4-FFF2-40B4-BE49-F238E27FC236}">
                <a16:creationId xmlns:a16="http://schemas.microsoft.com/office/drawing/2014/main" xmlns="" id="{2A10ED2C-FF41-4D8C-B73F-C77D96546EC7}"/>
              </a:ext>
            </a:extLst>
          </p:cNvPr>
          <p:cNvSpPr>
            <a:spLocks noGrp="1"/>
          </p:cNvSpPr>
          <p:nvPr>
            <p:ph type="title"/>
          </p:nvPr>
        </p:nvSpPr>
        <p:spPr>
          <a:xfrm>
            <a:off x="0" y="695353"/>
            <a:ext cx="12192000" cy="496837"/>
          </a:xfrm>
        </p:spPr>
        <p:txBody>
          <a:bodyPr>
            <a:normAutofit fontScale="90000"/>
          </a:bodyPr>
          <a:lstStyle/>
          <a:p>
            <a:pPr algn="ctr"/>
            <a:r>
              <a:rPr lang="en-US" sz="3200" dirty="0">
                <a:solidFill>
                  <a:srgbClr val="00B0F0"/>
                </a:solidFill>
                <a:latin typeface="+mn-lt"/>
              </a:rPr>
              <a:t>WIOA Title II Reporting</a:t>
            </a:r>
          </a:p>
        </p:txBody>
      </p:sp>
    </p:spTree>
    <p:extLst>
      <p:ext uri="{BB962C8B-B14F-4D97-AF65-F5344CB8AC3E}">
        <p14:creationId xmlns:p14="http://schemas.microsoft.com/office/powerpoint/2010/main" val="210294185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8" name="Title 1">
            <a:extLst>
              <a:ext uri="{FF2B5EF4-FFF2-40B4-BE49-F238E27FC236}">
                <a16:creationId xmlns:a16="http://schemas.microsoft.com/office/drawing/2014/main" xmlns="" id="{2A10ED2C-FF41-4D8C-B73F-C77D96546EC7}"/>
              </a:ext>
            </a:extLst>
          </p:cNvPr>
          <p:cNvSpPr>
            <a:spLocks noGrp="1"/>
          </p:cNvSpPr>
          <p:nvPr>
            <p:ph type="title"/>
          </p:nvPr>
        </p:nvSpPr>
        <p:spPr>
          <a:xfrm>
            <a:off x="0" y="695353"/>
            <a:ext cx="12192000" cy="496837"/>
          </a:xfrm>
        </p:spPr>
        <p:txBody>
          <a:bodyPr>
            <a:normAutofit fontScale="90000"/>
          </a:bodyPr>
          <a:lstStyle/>
          <a:p>
            <a:pPr algn="ctr"/>
            <a:r>
              <a:rPr lang="en-US" sz="3200" dirty="0">
                <a:solidFill>
                  <a:srgbClr val="00B0F0"/>
                </a:solidFill>
                <a:latin typeface="+mn-lt"/>
              </a:rPr>
              <a:t>6 Levels in Math, English, and ESL</a:t>
            </a:r>
          </a:p>
        </p:txBody>
      </p:sp>
      <p:pic>
        <p:nvPicPr>
          <p:cNvPr id="9" name="Picture 8">
            <a:extLst>
              <a:ext uri="{FF2B5EF4-FFF2-40B4-BE49-F238E27FC236}">
                <a16:creationId xmlns:a16="http://schemas.microsoft.com/office/drawing/2014/main" xmlns="" id="{7A429682-9706-44D5-BCE6-656C36202589}"/>
              </a:ext>
            </a:extLst>
          </p:cNvPr>
          <p:cNvPicPr>
            <a:picLocks noChangeAspect="1"/>
          </p:cNvPicPr>
          <p:nvPr/>
        </p:nvPicPr>
        <p:blipFill rotWithShape="1">
          <a:blip r:embed="rId3"/>
          <a:srcRect l="8350" t="40286" r="17640"/>
          <a:stretch/>
        </p:blipFill>
        <p:spPr>
          <a:xfrm>
            <a:off x="2319022" y="1338628"/>
            <a:ext cx="7553956" cy="4257500"/>
          </a:xfrm>
          <a:prstGeom prst="rect">
            <a:avLst/>
          </a:prstGeom>
        </p:spPr>
      </p:pic>
    </p:spTree>
    <p:extLst>
      <p:ext uri="{BB962C8B-B14F-4D97-AF65-F5344CB8AC3E}">
        <p14:creationId xmlns:p14="http://schemas.microsoft.com/office/powerpoint/2010/main" val="251935842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19" name="Picture 18">
            <a:extLst>
              <a:ext uri="{FF2B5EF4-FFF2-40B4-BE49-F238E27FC236}">
                <a16:creationId xmlns:a16="http://schemas.microsoft.com/office/drawing/2014/main" xmlns="" id="{F97D845E-2442-4CCA-86D8-73608D5DDD94}"/>
              </a:ext>
            </a:extLst>
          </p:cNvPr>
          <p:cNvPicPr>
            <a:picLocks noChangeAspect="1"/>
          </p:cNvPicPr>
          <p:nvPr/>
        </p:nvPicPr>
        <p:blipFill rotWithShape="1">
          <a:blip r:embed="rId3"/>
          <a:srcRect l="8670" t="3996" r="33500"/>
          <a:stretch/>
        </p:blipFill>
        <p:spPr>
          <a:xfrm>
            <a:off x="6947338" y="1191640"/>
            <a:ext cx="3832006" cy="4474720"/>
          </a:xfrm>
          <a:prstGeom prst="rect">
            <a:avLst/>
          </a:prstGeom>
        </p:spPr>
      </p:pic>
      <p:pic>
        <p:nvPicPr>
          <p:cNvPr id="21" name="Picture 20">
            <a:extLst>
              <a:ext uri="{FF2B5EF4-FFF2-40B4-BE49-F238E27FC236}">
                <a16:creationId xmlns:a16="http://schemas.microsoft.com/office/drawing/2014/main" xmlns="" id="{C3FA5A56-9128-4177-BABF-81DBB22C220A}"/>
              </a:ext>
            </a:extLst>
          </p:cNvPr>
          <p:cNvPicPr>
            <a:picLocks noChangeAspect="1"/>
          </p:cNvPicPr>
          <p:nvPr/>
        </p:nvPicPr>
        <p:blipFill rotWithShape="1">
          <a:blip r:embed="rId4"/>
          <a:srcRect l="8350" t="40286" r="17640"/>
          <a:stretch/>
        </p:blipFill>
        <p:spPr>
          <a:xfrm>
            <a:off x="672648" y="1833560"/>
            <a:ext cx="5661477" cy="3190876"/>
          </a:xfrm>
          <a:prstGeom prst="rect">
            <a:avLst/>
          </a:prstGeom>
        </p:spPr>
      </p:pic>
    </p:spTree>
    <p:extLst>
      <p:ext uri="{BB962C8B-B14F-4D97-AF65-F5344CB8AC3E}">
        <p14:creationId xmlns:p14="http://schemas.microsoft.com/office/powerpoint/2010/main" val="87358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894B499-F849-46C1-A204-D32ECF9658AA}"/>
              </a:ext>
            </a:extLst>
          </p:cNvPr>
          <p:cNvPicPr>
            <a:picLocks noChangeAspect="1"/>
          </p:cNvPicPr>
          <p:nvPr/>
        </p:nvPicPr>
        <p:blipFill>
          <a:blip r:embed="rId2"/>
          <a:stretch>
            <a:fillRect/>
          </a:stretch>
        </p:blipFill>
        <p:spPr>
          <a:xfrm>
            <a:off x="202093" y="144633"/>
            <a:ext cx="1855307" cy="673653"/>
          </a:xfrm>
          <a:prstGeom prst="rect">
            <a:avLst/>
          </a:prstGeom>
        </p:spPr>
      </p:pic>
      <p:pic>
        <p:nvPicPr>
          <p:cNvPr id="5" name="Picture 4">
            <a:extLst>
              <a:ext uri="{FF2B5EF4-FFF2-40B4-BE49-F238E27FC236}">
                <a16:creationId xmlns:a16="http://schemas.microsoft.com/office/drawing/2014/main" xmlns="" id="{15BA066B-D929-4E86-8ACD-B0B7598909BA}"/>
              </a:ext>
            </a:extLst>
          </p:cNvPr>
          <p:cNvPicPr/>
          <p:nvPr/>
        </p:nvPicPr>
        <p:blipFill>
          <a:blip r:embed="rId3">
            <a:extLst>
              <a:ext uri="{28A0092B-C50C-407E-A947-70E740481C1C}">
                <a14:useLocalDpi xmlns:a14="http://schemas.microsoft.com/office/drawing/2010/main" val="0"/>
              </a:ext>
            </a:extLst>
          </a:blip>
          <a:stretch>
            <a:fillRect/>
          </a:stretch>
        </p:blipFill>
        <p:spPr>
          <a:xfrm>
            <a:off x="2496312" y="572261"/>
            <a:ext cx="6821424" cy="5554219"/>
          </a:xfrm>
          <a:prstGeom prst="rect">
            <a:avLst/>
          </a:prstGeom>
        </p:spPr>
      </p:pic>
    </p:spTree>
    <p:extLst>
      <p:ext uri="{BB962C8B-B14F-4D97-AF65-F5344CB8AC3E}">
        <p14:creationId xmlns:p14="http://schemas.microsoft.com/office/powerpoint/2010/main" val="190747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8" name="Title 1">
            <a:extLst>
              <a:ext uri="{FF2B5EF4-FFF2-40B4-BE49-F238E27FC236}">
                <a16:creationId xmlns:a16="http://schemas.microsoft.com/office/drawing/2014/main" xmlns="" id="{2A10ED2C-FF41-4D8C-B73F-C77D96546EC7}"/>
              </a:ext>
            </a:extLst>
          </p:cNvPr>
          <p:cNvSpPr>
            <a:spLocks noGrp="1"/>
          </p:cNvSpPr>
          <p:nvPr>
            <p:ph type="title"/>
          </p:nvPr>
        </p:nvSpPr>
        <p:spPr>
          <a:xfrm>
            <a:off x="0" y="1126277"/>
            <a:ext cx="12192000" cy="496837"/>
          </a:xfrm>
        </p:spPr>
        <p:txBody>
          <a:bodyPr>
            <a:normAutofit fontScale="90000"/>
          </a:bodyPr>
          <a:lstStyle/>
          <a:p>
            <a:pPr algn="ctr"/>
            <a:r>
              <a:rPr lang="en-US" sz="3200" dirty="0">
                <a:solidFill>
                  <a:srgbClr val="00B0F0"/>
                </a:solidFill>
                <a:latin typeface="+mn-lt"/>
              </a:rPr>
              <a:t>Assessment of EFL’s and Skills Gains for WIOA Title II</a:t>
            </a:r>
          </a:p>
        </p:txBody>
      </p:sp>
      <p:sp>
        <p:nvSpPr>
          <p:cNvPr id="5" name="Rectangle 4">
            <a:extLst>
              <a:ext uri="{FF2B5EF4-FFF2-40B4-BE49-F238E27FC236}">
                <a16:creationId xmlns:a16="http://schemas.microsoft.com/office/drawing/2014/main" xmlns="" id="{B0E39D35-7F9F-454C-B6C8-47D70430A018}"/>
              </a:ext>
            </a:extLst>
          </p:cNvPr>
          <p:cNvSpPr/>
          <p:nvPr/>
        </p:nvSpPr>
        <p:spPr>
          <a:xfrm>
            <a:off x="1629103" y="1860391"/>
            <a:ext cx="8933793" cy="3662541"/>
          </a:xfrm>
          <a:prstGeom prst="rect">
            <a:avLst/>
          </a:prstGeom>
        </p:spPr>
        <p:txBody>
          <a:bodyPr wrap="square">
            <a:spAutoFit/>
          </a:bodyPr>
          <a:lstStyle/>
          <a:p>
            <a:pPr marL="342900" indent="-342900">
              <a:spcBef>
                <a:spcPts val="1200"/>
              </a:spcBef>
              <a:buClr>
                <a:srgbClr val="C00000"/>
              </a:buClr>
              <a:buSzPct val="150000"/>
              <a:buFont typeface="Arial" panose="020B0604020202020204" pitchFamily="34" charset="0"/>
              <a:buChar char="•"/>
            </a:pPr>
            <a:r>
              <a:rPr lang="en-US" sz="2400" b="1" dirty="0">
                <a:solidFill>
                  <a:schemeClr val="accent2">
                    <a:lumMod val="75000"/>
                  </a:schemeClr>
                </a:solidFill>
              </a:rPr>
              <a:t>Pre and Post Testing using NRS Approved Assessment Instruments</a:t>
            </a:r>
          </a:p>
          <a:p>
            <a:pPr marL="342900" indent="-342900">
              <a:spcBef>
                <a:spcPts val="1200"/>
              </a:spcBef>
              <a:buClr>
                <a:srgbClr val="C00000"/>
              </a:buClr>
              <a:buSzPct val="150000"/>
              <a:buFont typeface="Arial" panose="020B0604020202020204" pitchFamily="34" charset="0"/>
              <a:buChar char="•"/>
            </a:pPr>
            <a:r>
              <a:rPr lang="en-US" sz="2400" b="1" dirty="0">
                <a:solidFill>
                  <a:schemeClr val="accent2">
                    <a:lumMod val="75000"/>
                  </a:schemeClr>
                </a:solidFill>
              </a:rPr>
              <a:t>Generally Pre Testing Occurs within or at 12 instructional contact hours and post testing after 70 to 100 hours</a:t>
            </a:r>
          </a:p>
          <a:p>
            <a:pPr marL="342900" indent="-342900">
              <a:spcBef>
                <a:spcPts val="1200"/>
              </a:spcBef>
              <a:buClr>
                <a:srgbClr val="C00000"/>
              </a:buClr>
              <a:buSzPct val="150000"/>
              <a:buFont typeface="Arial" panose="020B0604020202020204" pitchFamily="34" charset="0"/>
              <a:buChar char="•"/>
            </a:pPr>
            <a:r>
              <a:rPr lang="en-US" sz="2400" b="1" dirty="0">
                <a:solidFill>
                  <a:schemeClr val="accent2">
                    <a:lumMod val="75000"/>
                  </a:schemeClr>
                </a:solidFill>
              </a:rPr>
              <a:t>EFL’s are determined by cut scores – can be obtained through your specific testing provider</a:t>
            </a:r>
          </a:p>
          <a:p>
            <a:pPr marL="342900" indent="-342900">
              <a:spcBef>
                <a:spcPts val="1200"/>
              </a:spcBef>
              <a:buClr>
                <a:srgbClr val="C00000"/>
              </a:buClr>
              <a:buSzPct val="150000"/>
              <a:buFont typeface="Arial" panose="020B0604020202020204" pitchFamily="34" charset="0"/>
              <a:buChar char="•"/>
            </a:pPr>
            <a:r>
              <a:rPr lang="en-US" sz="2400" b="1" dirty="0">
                <a:solidFill>
                  <a:schemeClr val="accent2">
                    <a:lumMod val="75000"/>
                  </a:schemeClr>
                </a:solidFill>
              </a:rPr>
              <a:t>In California all WIOA Title II Funded Agencies are Required to use CASAS assessment</a:t>
            </a:r>
          </a:p>
          <a:p>
            <a:pPr marL="342900" indent="-342900">
              <a:spcBef>
                <a:spcPts val="1200"/>
              </a:spcBef>
              <a:buClr>
                <a:srgbClr val="C00000"/>
              </a:buClr>
              <a:buSzPct val="150000"/>
              <a:buFont typeface="Arial" panose="020B0604020202020204" pitchFamily="34" charset="0"/>
              <a:buChar char="•"/>
            </a:pPr>
            <a:r>
              <a:rPr lang="en-US" sz="2400" b="1" dirty="0">
                <a:solidFill>
                  <a:schemeClr val="accent2">
                    <a:lumMod val="75000"/>
                  </a:schemeClr>
                </a:solidFill>
              </a:rPr>
              <a:t>Other providers include TABE, BEST</a:t>
            </a:r>
          </a:p>
        </p:txBody>
      </p:sp>
    </p:spTree>
    <p:extLst>
      <p:ext uri="{BB962C8B-B14F-4D97-AF65-F5344CB8AC3E}">
        <p14:creationId xmlns:p14="http://schemas.microsoft.com/office/powerpoint/2010/main" val="211549034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3" name="Picture 2">
            <a:extLst>
              <a:ext uri="{FF2B5EF4-FFF2-40B4-BE49-F238E27FC236}">
                <a16:creationId xmlns:a16="http://schemas.microsoft.com/office/drawing/2014/main" xmlns="" id="{0CFC8B08-9A4D-450D-97A6-5533A8668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7" t="5211" r="8207" b="20153"/>
          <a:stretch/>
        </p:blipFill>
        <p:spPr>
          <a:xfrm>
            <a:off x="1980777" y="357350"/>
            <a:ext cx="8230445" cy="5885795"/>
          </a:xfrm>
          <a:prstGeom prst="rect">
            <a:avLst/>
          </a:prstGeom>
        </p:spPr>
      </p:pic>
    </p:spTree>
    <p:extLst>
      <p:ext uri="{BB962C8B-B14F-4D97-AF65-F5344CB8AC3E}">
        <p14:creationId xmlns:p14="http://schemas.microsoft.com/office/powerpoint/2010/main" val="354186813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2120627"/>
            <a:ext cx="12192000" cy="1999428"/>
          </a:xfrm>
          <a:prstGeom prst="rect">
            <a:avLst/>
          </a:prstGeom>
        </p:spPr>
        <p:txBody>
          <a:bodyPr vert="horz" wrap="square" lIns="121920" tIns="60960" rIns="121920" bIns="60960" rtlCol="0">
            <a:normAutofit/>
          </a:bodyPr>
          <a:lstStyle/>
          <a:p>
            <a:pPr algn="ctr" defTabSz="1219170">
              <a:lnSpc>
                <a:spcPct val="120000"/>
              </a:lnSpc>
            </a:pPr>
            <a:r>
              <a:rPr lang="en-US" sz="4800" b="1" dirty="0">
                <a:solidFill>
                  <a:srgbClr val="00B0F0"/>
                </a:solidFill>
              </a:rPr>
              <a:t>Reporting EFL Attainment in</a:t>
            </a:r>
          </a:p>
          <a:p>
            <a:pPr algn="ctr" defTabSz="1219170">
              <a:lnSpc>
                <a:spcPct val="120000"/>
              </a:lnSpc>
            </a:pPr>
            <a:r>
              <a:rPr lang="en-US" sz="4800" b="1" dirty="0">
                <a:solidFill>
                  <a:srgbClr val="00B0F0"/>
                </a:solidFill>
              </a:rPr>
              <a:t>the Adult Education Program</a:t>
            </a:r>
          </a:p>
        </p:txBody>
      </p:sp>
    </p:spTree>
    <p:extLst>
      <p:ext uri="{BB962C8B-B14F-4D97-AF65-F5344CB8AC3E}">
        <p14:creationId xmlns:p14="http://schemas.microsoft.com/office/powerpoint/2010/main" val="131265935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773390"/>
            <a:ext cx="12192000" cy="591697"/>
          </a:xfrm>
          <a:prstGeom prst="rect">
            <a:avLst/>
          </a:prstGeom>
        </p:spPr>
        <p:txBody>
          <a:bodyPr vert="horz" wrap="square" lIns="121920" tIns="60960" rIns="121920" bIns="60960" rtlCol="0">
            <a:noAutofit/>
          </a:bodyPr>
          <a:lstStyle/>
          <a:p>
            <a:pPr marL="9525" algn="ctr" defTabSz="1219170">
              <a:lnSpc>
                <a:spcPct val="120000"/>
              </a:lnSpc>
              <a:spcBef>
                <a:spcPts val="1200"/>
              </a:spcBef>
              <a:buClr>
                <a:schemeClr val="accent1"/>
              </a:buClr>
            </a:pPr>
            <a:r>
              <a:rPr lang="en-US" sz="3200" b="1" dirty="0">
                <a:solidFill>
                  <a:srgbClr val="00B0F0"/>
                </a:solidFill>
              </a:rPr>
              <a:t>Audience</a:t>
            </a:r>
          </a:p>
        </p:txBody>
      </p:sp>
      <p:pic>
        <p:nvPicPr>
          <p:cNvPr id="5" name="Picture 4">
            <a:extLst>
              <a:ext uri="{FF2B5EF4-FFF2-40B4-BE49-F238E27FC236}">
                <a16:creationId xmlns:a16="http://schemas.microsoft.com/office/drawing/2014/main" xmlns="" id="{D656BF5B-407E-47EE-A13B-55C256571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228" y="1533249"/>
            <a:ext cx="5633544" cy="4225158"/>
          </a:xfrm>
          <a:prstGeom prst="rect">
            <a:avLst/>
          </a:prstGeom>
        </p:spPr>
      </p:pic>
    </p:spTree>
    <p:extLst>
      <p:ext uri="{BB962C8B-B14F-4D97-AF65-F5344CB8AC3E}">
        <p14:creationId xmlns:p14="http://schemas.microsoft.com/office/powerpoint/2010/main" val="275358668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861848" y="1249203"/>
            <a:ext cx="9417268" cy="954107"/>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Adult Ed/LaunchBoard Metric AE 401: Improved One or More Educational Functioning Levels</a:t>
            </a:r>
            <a:r>
              <a:rPr lang="en-US" alt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24304" y="2203310"/>
            <a:ext cx="9417268" cy="3365939"/>
          </a:xfrm>
          <a:prstGeom prst="rect">
            <a:avLst/>
          </a:prstGeom>
        </p:spPr>
        <p:txBody>
          <a:bodyPr vert="horz" wrap="square" lIns="91440" tIns="45720" rIns="91440" bIns="45720" rtlCol="0">
            <a:noAutofit/>
          </a:bodyPr>
          <a:lstStyle/>
          <a:p>
            <a:pPr>
              <a:lnSpc>
                <a:spcPct val="118000"/>
              </a:lnSpc>
            </a:pPr>
            <a:r>
              <a:rPr lang="en-US" sz="2000" b="1" dirty="0"/>
              <a:t>Description:</a:t>
            </a:r>
          </a:p>
          <a:p>
            <a:pPr>
              <a:lnSpc>
                <a:spcPct val="118000"/>
              </a:lnSpc>
            </a:pPr>
            <a:r>
              <a:rPr lang="en-US" sz="2000" dirty="0"/>
              <a:t>Among all ESL, ABE, or ASE Participants from the same institution and year, the number who improved skills by one or more Educational Functional Levels in the selected year</a:t>
            </a:r>
          </a:p>
          <a:p>
            <a:pPr>
              <a:lnSpc>
                <a:spcPct val="118000"/>
              </a:lnSpc>
              <a:spcBef>
                <a:spcPts val="1200"/>
              </a:spcBef>
            </a:pPr>
            <a:r>
              <a:rPr lang="en-US" sz="2000" b="1" dirty="0"/>
              <a:t>Population (cohort):</a:t>
            </a:r>
          </a:p>
          <a:p>
            <a:pPr marL="568325" indent="-342900">
              <a:lnSpc>
                <a:spcPct val="118000"/>
              </a:lnSpc>
              <a:buSzPct val="150000"/>
              <a:buFont typeface="Arial" panose="020B0604020202020204" pitchFamily="34" charset="0"/>
              <a:buChar char="•"/>
            </a:pPr>
            <a:r>
              <a:rPr lang="en-US" sz="2000" dirty="0"/>
              <a:t>Enrolled at a K12 Adult School or CC noncredit program</a:t>
            </a:r>
          </a:p>
          <a:p>
            <a:pPr marL="568325" indent="-342900">
              <a:lnSpc>
                <a:spcPct val="118000"/>
              </a:lnSpc>
              <a:buSzPct val="150000"/>
              <a:buFont typeface="Arial" panose="020B0604020202020204" pitchFamily="34" charset="0"/>
              <a:buChar char="•"/>
            </a:pPr>
            <a:r>
              <a:rPr lang="en-US" sz="2000" dirty="0"/>
              <a:t>12 or more instructional contact hours (participant)</a:t>
            </a:r>
          </a:p>
          <a:p>
            <a:pPr marL="568325" indent="-342900">
              <a:lnSpc>
                <a:spcPct val="118000"/>
              </a:lnSpc>
              <a:buSzPct val="150000"/>
              <a:buFont typeface="Arial" panose="020B0604020202020204" pitchFamily="34" charset="0"/>
              <a:buChar char="•"/>
            </a:pPr>
            <a:r>
              <a:rPr lang="en-US" sz="2000" dirty="0"/>
              <a:t>18 years or older</a:t>
            </a:r>
          </a:p>
          <a:p>
            <a:pPr marL="568325" indent="-342900">
              <a:lnSpc>
                <a:spcPct val="118000"/>
              </a:lnSpc>
              <a:buSzPct val="150000"/>
              <a:buFont typeface="Arial" panose="020B0604020202020204" pitchFamily="34" charset="0"/>
              <a:buChar char="•"/>
            </a:pPr>
            <a:r>
              <a:rPr lang="en-US" sz="2000" dirty="0"/>
              <a:t>Enrolled in Adult Basic Education, Adult Secondary Education or English as a Second Language</a:t>
            </a:r>
          </a:p>
          <a:p>
            <a:pPr marL="568325" indent="-342900">
              <a:lnSpc>
                <a:spcPct val="118000"/>
              </a:lnSpc>
              <a:buSzPct val="150000"/>
              <a:buFont typeface="Arial" panose="020B0604020202020204" pitchFamily="34" charset="0"/>
              <a:buChar char="•"/>
            </a:pPr>
            <a:endParaRPr lang="en-US" sz="2000" dirty="0"/>
          </a:p>
        </p:txBody>
      </p:sp>
    </p:spTree>
    <p:extLst>
      <p:ext uri="{BB962C8B-B14F-4D97-AF65-F5344CB8AC3E}">
        <p14:creationId xmlns:p14="http://schemas.microsoft.com/office/powerpoint/2010/main" val="11293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914400" y="1217477"/>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Three Methods for Reporting Skills Gain for AE401</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87366" y="1751365"/>
            <a:ext cx="9417268" cy="3365939"/>
          </a:xfrm>
          <a:prstGeom prst="rect">
            <a:avLst/>
          </a:prstGeom>
        </p:spPr>
        <p:txBody>
          <a:bodyPr vert="horz" wrap="square" lIns="91440" tIns="45720" rIns="91440" bIns="45720" rtlCol="0">
            <a:noAutofit/>
          </a:bodyPr>
          <a:lstStyle/>
          <a:p>
            <a:pPr marL="457200" indent="-457200">
              <a:lnSpc>
                <a:spcPct val="118000"/>
              </a:lnSpc>
              <a:buAutoNum type="arabicPeriod"/>
            </a:pPr>
            <a:r>
              <a:rPr lang="en-US" sz="2400" b="1" dirty="0">
                <a:solidFill>
                  <a:srgbClr val="A20000"/>
                </a:solidFill>
              </a:rPr>
              <a:t>CASAS/TE: </a:t>
            </a:r>
            <a:r>
              <a:rPr lang="en-US" sz="2400" dirty="0"/>
              <a:t>Pre and post testing using CASAS and reporting through </a:t>
            </a:r>
            <a:r>
              <a:rPr lang="en-US" sz="2400" dirty="0" err="1"/>
              <a:t>TOPSpro</a:t>
            </a:r>
            <a:r>
              <a:rPr lang="en-US" sz="2400" dirty="0"/>
              <a:t> Enterprise</a:t>
            </a:r>
            <a:r>
              <a:rPr lang="en-US" sz="2400" baseline="30000" dirty="0"/>
              <a:t>©</a:t>
            </a:r>
          </a:p>
          <a:p>
            <a:pPr marL="457200" indent="-457200">
              <a:lnSpc>
                <a:spcPct val="118000"/>
              </a:lnSpc>
              <a:spcBef>
                <a:spcPts val="1200"/>
              </a:spcBef>
              <a:buAutoNum type="arabicPeriod"/>
            </a:pPr>
            <a:r>
              <a:rPr lang="en-US" sz="2400" b="1" dirty="0">
                <a:solidFill>
                  <a:srgbClr val="A20000"/>
                </a:solidFill>
              </a:rPr>
              <a:t>CB21:</a:t>
            </a:r>
            <a:r>
              <a:rPr lang="en-US" sz="2400" dirty="0"/>
              <a:t> Student Progress from a lower level to higher level basic skills course captured through CB21</a:t>
            </a:r>
          </a:p>
          <a:p>
            <a:pPr marL="457200" indent="-457200">
              <a:lnSpc>
                <a:spcPct val="118000"/>
              </a:lnSpc>
              <a:spcBef>
                <a:spcPts val="1200"/>
              </a:spcBef>
              <a:buAutoNum type="arabicPeriod"/>
            </a:pPr>
            <a:r>
              <a:rPr lang="en-US" sz="2400" b="1" dirty="0">
                <a:solidFill>
                  <a:srgbClr val="A20000"/>
                </a:solidFill>
              </a:rPr>
              <a:t>SA07: </a:t>
            </a:r>
            <a:r>
              <a:rPr lang="en-US" sz="2400" dirty="0"/>
              <a:t>Using the new student characteristic element SA07 to report EFL levels and EFL attainment as measured through an NRS approved assessment</a:t>
            </a:r>
          </a:p>
        </p:txBody>
      </p:sp>
    </p:spTree>
    <p:extLst>
      <p:ext uri="{BB962C8B-B14F-4D97-AF65-F5344CB8AC3E}">
        <p14:creationId xmlns:p14="http://schemas.microsoft.com/office/powerpoint/2010/main" val="7802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49285" y="685800"/>
            <a:ext cx="7293429" cy="5486400"/>
          </a:xfrm>
          <a:prstGeom prst="rect">
            <a:avLst/>
          </a:prstGeom>
        </p:spPr>
      </p:pic>
    </p:spTree>
    <p:extLst>
      <p:ext uri="{BB962C8B-B14F-4D97-AF65-F5344CB8AC3E}">
        <p14:creationId xmlns:p14="http://schemas.microsoft.com/office/powerpoint/2010/main" val="209414932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D728D1-8BC1-4F30-B65A-511854BF9921}"/>
              </a:ext>
            </a:extLst>
          </p:cNvPr>
          <p:cNvSpPr txBox="1"/>
          <p:nvPr/>
        </p:nvSpPr>
        <p:spPr>
          <a:xfrm>
            <a:off x="822960" y="1591832"/>
            <a:ext cx="10360152" cy="3674335"/>
          </a:xfrm>
          <a:prstGeom prst="rect">
            <a:avLst/>
          </a:prstGeom>
          <a:solidFill>
            <a:schemeClr val="bg1">
              <a:lumMod val="95000"/>
            </a:schemeClr>
          </a:solidFill>
          <a:ln>
            <a:solidFill>
              <a:schemeClr val="tx1">
                <a:lumMod val="20000"/>
                <a:lumOff val="80000"/>
              </a:schemeClr>
            </a:solidFill>
          </a:ln>
        </p:spPr>
        <p:txBody>
          <a:bodyPr vert="horz" wrap="none" lIns="91440" tIns="45720" rIns="91440" bIns="45720" rtlCol="0">
            <a:noAutofit/>
          </a:bodyPr>
          <a:lstStyle/>
          <a:p>
            <a:r>
              <a:rPr lang="en-US" sz="3600" b="1" dirty="0">
                <a:solidFill>
                  <a:schemeClr val="tx1">
                    <a:lumMod val="60000"/>
                    <a:lumOff val="40000"/>
                  </a:schemeClr>
                </a:solidFill>
              </a:rPr>
              <a:t> </a:t>
            </a:r>
            <a:r>
              <a:rPr lang="en-US" sz="3600" b="1" dirty="0">
                <a:solidFill>
                  <a:srgbClr val="0070C0"/>
                </a:solidFill>
              </a:rPr>
              <a:t>Important things to know:</a:t>
            </a:r>
          </a:p>
          <a:p>
            <a:pPr marL="914400" indent="-566738">
              <a:spcBef>
                <a:spcPts val="1200"/>
              </a:spcBef>
              <a:buFont typeface="+mj-lt"/>
              <a:buAutoNum type="arabicPeriod"/>
            </a:pPr>
            <a:r>
              <a:rPr lang="en-US" sz="3600" dirty="0">
                <a:solidFill>
                  <a:schemeClr val="tx1">
                    <a:lumMod val="75000"/>
                  </a:schemeClr>
                </a:solidFill>
              </a:rPr>
              <a:t>CB22 and CB21 codes important</a:t>
            </a:r>
          </a:p>
          <a:p>
            <a:pPr marL="914400" indent="-566738">
              <a:spcBef>
                <a:spcPts val="600"/>
              </a:spcBef>
              <a:buFont typeface="+mj-lt"/>
              <a:buAutoNum type="arabicPeriod"/>
            </a:pPr>
            <a:r>
              <a:rPr lang="en-US" sz="3600" dirty="0">
                <a:solidFill>
                  <a:schemeClr val="tx1">
                    <a:lumMod val="75000"/>
                  </a:schemeClr>
                </a:solidFill>
              </a:rPr>
              <a:t>Plan for supplemental data collection (WBL)</a:t>
            </a:r>
          </a:p>
          <a:p>
            <a:pPr marL="914400" indent="-566738">
              <a:spcBef>
                <a:spcPts val="600"/>
              </a:spcBef>
              <a:buFont typeface="+mj-lt"/>
              <a:buAutoNum type="arabicPeriod"/>
            </a:pPr>
            <a:r>
              <a:rPr lang="en-US" sz="3600" dirty="0">
                <a:solidFill>
                  <a:schemeClr val="tx1">
                    <a:lumMod val="75000"/>
                  </a:schemeClr>
                </a:solidFill>
              </a:rPr>
              <a:t>Student Identifiers/Contact (data match/surveys)</a:t>
            </a:r>
          </a:p>
          <a:p>
            <a:pPr marL="914400" indent="-566738">
              <a:spcBef>
                <a:spcPts val="600"/>
              </a:spcBef>
              <a:spcAft>
                <a:spcPts val="600"/>
              </a:spcAft>
              <a:buFont typeface="+mj-lt"/>
              <a:buAutoNum type="arabicPeriod"/>
            </a:pPr>
            <a:r>
              <a:rPr lang="en-US" sz="3600" dirty="0">
                <a:solidFill>
                  <a:schemeClr val="tx1">
                    <a:lumMod val="75000"/>
                  </a:schemeClr>
                </a:solidFill>
              </a:rPr>
              <a:t>Review definitions (Workforce Prep, WBL)</a:t>
            </a:r>
          </a:p>
        </p:txBody>
      </p:sp>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Tree>
    <p:extLst>
      <p:ext uri="{BB962C8B-B14F-4D97-AF65-F5344CB8AC3E}">
        <p14:creationId xmlns:p14="http://schemas.microsoft.com/office/powerpoint/2010/main" val="164368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2120627"/>
            <a:ext cx="12192000" cy="1999428"/>
          </a:xfrm>
          <a:prstGeom prst="rect">
            <a:avLst/>
          </a:prstGeom>
        </p:spPr>
        <p:txBody>
          <a:bodyPr vert="horz" wrap="square" lIns="121920" tIns="60960" rIns="121920" bIns="60960" rtlCol="0">
            <a:normAutofit/>
          </a:bodyPr>
          <a:lstStyle/>
          <a:p>
            <a:pPr algn="ctr" defTabSz="1219170">
              <a:lnSpc>
                <a:spcPct val="120000"/>
              </a:lnSpc>
            </a:pPr>
            <a:r>
              <a:rPr lang="en-US" sz="4800" b="1" dirty="0">
                <a:solidFill>
                  <a:srgbClr val="00B0F0"/>
                </a:solidFill>
              </a:rPr>
              <a:t>Workforce Preparation &amp;</a:t>
            </a:r>
          </a:p>
          <a:p>
            <a:pPr algn="ctr" defTabSz="1219170">
              <a:lnSpc>
                <a:spcPct val="120000"/>
              </a:lnSpc>
            </a:pPr>
            <a:r>
              <a:rPr lang="en-US" sz="4800" b="1" dirty="0">
                <a:solidFill>
                  <a:srgbClr val="00B0F0"/>
                </a:solidFill>
              </a:rPr>
              <a:t>Occupational Milestones</a:t>
            </a:r>
          </a:p>
        </p:txBody>
      </p:sp>
    </p:spTree>
    <p:extLst>
      <p:ext uri="{BB962C8B-B14F-4D97-AF65-F5344CB8AC3E}">
        <p14:creationId xmlns:p14="http://schemas.microsoft.com/office/powerpoint/2010/main" val="138102836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861848" y="1249203"/>
            <a:ext cx="9417268" cy="954107"/>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Adult Ed/LaunchBoard Metric AE 405: Completed a Workforce Preparation Milestone</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24304" y="2203310"/>
            <a:ext cx="9417268" cy="3365939"/>
          </a:xfrm>
          <a:prstGeom prst="rect">
            <a:avLst/>
          </a:prstGeom>
        </p:spPr>
        <p:txBody>
          <a:bodyPr vert="horz" wrap="square" lIns="91440" tIns="45720" rIns="91440" bIns="45720" rtlCol="0">
            <a:noAutofit/>
          </a:bodyPr>
          <a:lstStyle/>
          <a:p>
            <a:pPr>
              <a:lnSpc>
                <a:spcPct val="118000"/>
              </a:lnSpc>
            </a:pPr>
            <a:r>
              <a:rPr lang="en-US" sz="2000" b="1" dirty="0"/>
              <a:t>Description:</a:t>
            </a:r>
          </a:p>
          <a:p>
            <a:pPr>
              <a:lnSpc>
                <a:spcPct val="118000"/>
              </a:lnSpc>
            </a:pPr>
            <a:r>
              <a:rPr lang="en-US" dirty="0"/>
              <a:t>Among all Participants in the same institution and year, the number of Participants who completed a CTE workforce preparation course or workforce preparation milestone in the selected year</a:t>
            </a:r>
          </a:p>
          <a:p>
            <a:pPr>
              <a:lnSpc>
                <a:spcPct val="118000"/>
              </a:lnSpc>
              <a:spcBef>
                <a:spcPts val="600"/>
              </a:spcBef>
            </a:pPr>
            <a:r>
              <a:rPr lang="en-US" sz="2000" b="1" dirty="0"/>
              <a:t>Population (cohort):</a:t>
            </a:r>
          </a:p>
          <a:p>
            <a:pPr marL="568325" indent="-342900">
              <a:lnSpc>
                <a:spcPct val="118000"/>
              </a:lnSpc>
              <a:buSzPct val="150000"/>
              <a:buFont typeface="Arial" panose="020B0604020202020204" pitchFamily="34" charset="0"/>
              <a:buChar char="•"/>
            </a:pPr>
            <a:r>
              <a:rPr lang="en-US" sz="2000" dirty="0"/>
              <a:t>Participant (12+ instructional contact hours in K12 adult or noncredit, 18+)</a:t>
            </a:r>
          </a:p>
          <a:p>
            <a:pPr marL="568325" indent="-342900">
              <a:lnSpc>
                <a:spcPct val="118000"/>
              </a:lnSpc>
              <a:buSzPct val="150000"/>
              <a:buFont typeface="Arial" panose="020B0604020202020204" pitchFamily="34" charset="0"/>
              <a:buChar char="•"/>
            </a:pPr>
            <a:r>
              <a:rPr lang="en-US" sz="2000" dirty="0"/>
              <a:t>Enrolled in a workforce preparation course or CTE course</a:t>
            </a:r>
          </a:p>
        </p:txBody>
      </p:sp>
    </p:spTree>
    <p:extLst>
      <p:ext uri="{BB962C8B-B14F-4D97-AF65-F5344CB8AC3E}">
        <p14:creationId xmlns:p14="http://schemas.microsoft.com/office/powerpoint/2010/main" val="16428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3F6447-A950-4BF1-AAB6-84E29F0E5144}"/>
              </a:ext>
            </a:extLst>
          </p:cNvPr>
          <p:cNvSpPr/>
          <p:nvPr/>
        </p:nvSpPr>
        <p:spPr>
          <a:xfrm>
            <a:off x="1355835" y="1016843"/>
            <a:ext cx="9480330" cy="4977966"/>
          </a:xfrm>
          <a:prstGeom prst="rect">
            <a:avLst/>
          </a:prstGeom>
        </p:spPr>
        <p:txBody>
          <a:bodyPr wrap="square">
            <a:spAutoFit/>
          </a:bodyPr>
          <a:lstStyle/>
          <a:p>
            <a:pPr>
              <a:lnSpc>
                <a:spcPct val="107000"/>
              </a:lnSpc>
              <a:spcBef>
                <a:spcPts val="1200"/>
              </a:spcBef>
            </a:pPr>
            <a:r>
              <a:rPr lang="en-US" b="1" dirty="0">
                <a:solidFill>
                  <a:srgbClr val="A20000"/>
                </a:solidFill>
                <a:latin typeface="Arial" panose="020B0604020202020204" pitchFamily="34" charset="0"/>
                <a:ea typeface="Calibri" panose="020F0502020204030204" pitchFamily="34" charset="0"/>
                <a:cs typeface="Times New Roman" panose="02020603050405020304" pitchFamily="18" charset="0"/>
              </a:rPr>
              <a:t>Definition (34 CFR 463.34):</a:t>
            </a:r>
            <a:r>
              <a:rPr lang="en-US" dirty="0">
                <a:solidFill>
                  <a:srgbClr val="A2000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Include activities, programs, or services designed to help an individual acquire a combination of basic academic skills, critical thinking skills, digital literacy skills, and self-management skills, including competencies in: </a:t>
            </a:r>
          </a:p>
          <a:p>
            <a:pPr marL="682625" marR="0" lvl="0" indent="-450850">
              <a:lnSpc>
                <a:spcPct val="107000"/>
              </a:lnSpc>
              <a:spcBef>
                <a:spcPts val="600"/>
              </a:spcBef>
              <a:spcAft>
                <a:spcPts val="0"/>
              </a:spcAft>
              <a:buClr>
                <a:srgbClr val="595959"/>
              </a:buClr>
              <a:buFont typeface="+mj-lt"/>
              <a:buAutoNum type="alphaUcParenBoth"/>
            </a:pPr>
            <a:r>
              <a:rPr lang="en-US" dirty="0">
                <a:latin typeface="Arial" panose="020B0604020202020204" pitchFamily="34" charset="0"/>
                <a:ea typeface="Calibri" panose="020F0502020204030204" pitchFamily="34" charset="0"/>
                <a:cs typeface="Times New Roman" panose="02020603050405020304" pitchFamily="18" charset="0"/>
              </a:rPr>
              <a:t>Utilizing resources; </a:t>
            </a:r>
          </a:p>
          <a:p>
            <a:pPr marL="682625" marR="0" lvl="0" indent="-450850">
              <a:lnSpc>
                <a:spcPct val="107000"/>
              </a:lnSpc>
              <a:spcBef>
                <a:spcPts val="400"/>
              </a:spcBef>
              <a:spcAft>
                <a:spcPts val="0"/>
              </a:spcAft>
              <a:buClr>
                <a:srgbClr val="595959"/>
              </a:buClr>
              <a:buFont typeface="+mj-lt"/>
              <a:buAutoNum type="alphaUcParenBoth"/>
            </a:pPr>
            <a:r>
              <a:rPr lang="en-US" dirty="0">
                <a:latin typeface="Arial" panose="020B0604020202020204" pitchFamily="34" charset="0"/>
                <a:ea typeface="Calibri" panose="020F0502020204030204" pitchFamily="34" charset="0"/>
                <a:cs typeface="Times New Roman" panose="02020603050405020304" pitchFamily="18" charset="0"/>
              </a:rPr>
              <a:t>Using information; </a:t>
            </a:r>
          </a:p>
          <a:p>
            <a:pPr marL="682625" marR="0" lvl="0" indent="-450850">
              <a:lnSpc>
                <a:spcPct val="107000"/>
              </a:lnSpc>
              <a:spcBef>
                <a:spcPts val="400"/>
              </a:spcBef>
              <a:spcAft>
                <a:spcPts val="0"/>
              </a:spcAft>
              <a:buClr>
                <a:srgbClr val="595959"/>
              </a:buClr>
              <a:buFont typeface="+mj-lt"/>
              <a:buAutoNum type="alphaUcParenBoth"/>
            </a:pPr>
            <a:r>
              <a:rPr lang="en-US" dirty="0">
                <a:latin typeface="Arial" panose="020B0604020202020204" pitchFamily="34" charset="0"/>
                <a:ea typeface="Calibri" panose="020F0502020204030204" pitchFamily="34" charset="0"/>
                <a:cs typeface="Times New Roman" panose="02020603050405020304" pitchFamily="18" charset="0"/>
              </a:rPr>
              <a:t>Working with others; </a:t>
            </a:r>
          </a:p>
          <a:p>
            <a:pPr marL="682625" marR="0" lvl="0" indent="-450850">
              <a:lnSpc>
                <a:spcPct val="107000"/>
              </a:lnSpc>
              <a:spcBef>
                <a:spcPts val="400"/>
              </a:spcBef>
              <a:spcAft>
                <a:spcPts val="0"/>
              </a:spcAft>
              <a:buClr>
                <a:srgbClr val="595959"/>
              </a:buClr>
              <a:buFont typeface="+mj-lt"/>
              <a:buAutoNum type="alphaUcParenBoth"/>
            </a:pPr>
            <a:r>
              <a:rPr lang="en-US" dirty="0">
                <a:latin typeface="Arial" panose="020B0604020202020204" pitchFamily="34" charset="0"/>
                <a:ea typeface="Calibri" panose="020F0502020204030204" pitchFamily="34" charset="0"/>
                <a:cs typeface="Times New Roman" panose="02020603050405020304" pitchFamily="18" charset="0"/>
              </a:rPr>
              <a:t>Understanding systems; </a:t>
            </a:r>
          </a:p>
          <a:p>
            <a:pPr marL="682625" marR="0" lvl="0" indent="-450850">
              <a:lnSpc>
                <a:spcPct val="107000"/>
              </a:lnSpc>
              <a:spcBef>
                <a:spcPts val="400"/>
              </a:spcBef>
              <a:spcAft>
                <a:spcPts val="0"/>
              </a:spcAft>
              <a:buClr>
                <a:srgbClr val="595959"/>
              </a:buClr>
              <a:buFont typeface="+mj-lt"/>
              <a:buAutoNum type="alphaUcParenBoth"/>
            </a:pPr>
            <a:r>
              <a:rPr lang="en-US" dirty="0">
                <a:latin typeface="Arial" panose="020B0604020202020204" pitchFamily="34" charset="0"/>
                <a:ea typeface="Calibri" panose="020F0502020204030204" pitchFamily="34" charset="0"/>
                <a:cs typeface="Times New Roman" panose="02020603050405020304" pitchFamily="18" charset="0"/>
              </a:rPr>
              <a:t>Skills necessary for successful transition into and completion of postsecondary education or training, or employment; and </a:t>
            </a:r>
          </a:p>
          <a:p>
            <a:pPr marL="682625" marR="0" lvl="0" indent="-450850">
              <a:lnSpc>
                <a:spcPct val="107000"/>
              </a:lnSpc>
              <a:spcBef>
                <a:spcPts val="400"/>
              </a:spcBef>
              <a:spcAft>
                <a:spcPts val="0"/>
              </a:spcAft>
              <a:buClr>
                <a:srgbClr val="595959"/>
              </a:buClr>
              <a:buFont typeface="+mj-lt"/>
              <a:buAutoNum type="alphaUcParenBoth"/>
            </a:pPr>
            <a:r>
              <a:rPr lang="en-US" dirty="0">
                <a:latin typeface="Arial" panose="020B0604020202020204" pitchFamily="34" charset="0"/>
                <a:ea typeface="Calibri" panose="020F0502020204030204" pitchFamily="34" charset="0"/>
                <a:cs typeface="Times New Roman" panose="02020603050405020304" pitchFamily="18" charset="0"/>
              </a:rPr>
              <a:t>Other employability skills that increase an individual’s preparation for the workforce.</a:t>
            </a:r>
          </a:p>
          <a:p>
            <a:pPr>
              <a:lnSpc>
                <a:spcPct val="107000"/>
              </a:lnSpc>
              <a:spcBef>
                <a:spcPts val="1200"/>
              </a:spcBef>
            </a:pPr>
            <a:r>
              <a:rPr lang="en-US" b="1" dirty="0">
                <a:solidFill>
                  <a:srgbClr val="A20000"/>
                </a:solidFill>
                <a:latin typeface="Arial" panose="020B0604020202020204" pitchFamily="34" charset="0"/>
                <a:ea typeface="Calibri" panose="020F0502020204030204" pitchFamily="34" charset="0"/>
                <a:cs typeface="Times New Roman" panose="02020603050405020304" pitchFamily="18" charset="0"/>
              </a:rPr>
              <a:t>Examples</a:t>
            </a:r>
            <a:r>
              <a:rPr lang="en-US" dirty="0">
                <a:latin typeface="Arial" panose="020B0604020202020204" pitchFamily="34" charset="0"/>
                <a:ea typeface="Calibri" panose="020F0502020204030204" pitchFamily="34" charset="0"/>
                <a:cs typeface="Times New Roman" panose="02020603050405020304" pitchFamily="18" charset="0"/>
              </a:rPr>
              <a:t> – Multiple frameworks have been developed for workforce preparation including the California Community College’s </a:t>
            </a:r>
            <a:r>
              <a:rPr lang="en-US" u="sng"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New World of Work</a:t>
            </a:r>
            <a:r>
              <a:rPr lang="en-US"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initiative, the Department of Education </a:t>
            </a:r>
            <a:r>
              <a:rPr lang="en-US" u="sng"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Employability Skills Framework</a:t>
            </a:r>
            <a:r>
              <a:rPr lang="en-US" dirty="0">
                <a:latin typeface="Arial" panose="020B0604020202020204" pitchFamily="34" charset="0"/>
                <a:ea typeface="Calibri" panose="020F0502020204030204" pitchFamily="34" charset="0"/>
                <a:cs typeface="Times New Roman" panose="02020603050405020304" pitchFamily="18" charset="0"/>
              </a:rPr>
              <a:t>, or the </a:t>
            </a:r>
            <a:r>
              <a:rPr lang="en-US" u="sng"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Partnership for 21</a:t>
            </a:r>
            <a:r>
              <a:rPr lang="en-US" u="sng" baseline="30000"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st</a:t>
            </a:r>
            <a:r>
              <a:rPr lang="en-US" u="sng"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 Century Skills Framework</a:t>
            </a:r>
            <a:r>
              <a:rPr lang="en-US" dirty="0">
                <a:latin typeface="Arial" panose="020B0604020202020204" pitchFamily="34" charset="0"/>
                <a:ea typeface="Calibri" panose="020F0502020204030204" pitchFamily="34" charset="0"/>
                <a:cs typeface="Times New Roman" panose="02020603050405020304" pitchFamily="18" charset="0"/>
              </a:rPr>
              <a:t>. Different frameworks may stress emphasis on particular skill sets relevant for distinct populations including areas such as life skills or digital literacy.</a:t>
            </a:r>
          </a:p>
        </p:txBody>
      </p:sp>
      <p:sp>
        <p:nvSpPr>
          <p:cNvPr id="4" name="Rectangle 3">
            <a:extLst>
              <a:ext uri="{FF2B5EF4-FFF2-40B4-BE49-F238E27FC236}">
                <a16:creationId xmlns:a16="http://schemas.microsoft.com/office/drawing/2014/main" xmlns="" id="{1E942705-E867-4595-A15B-10F706C3F169}"/>
              </a:ext>
            </a:extLst>
          </p:cNvPr>
          <p:cNvSpPr/>
          <p:nvPr/>
        </p:nvSpPr>
        <p:spPr>
          <a:xfrm>
            <a:off x="798786" y="417669"/>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Workforce Preparation</a:t>
            </a:r>
            <a:endParaRPr lang="en-US" altLang="en-US" sz="2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58369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914400" y="1217477"/>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Methods for Reporting Workforce Prep </a:t>
            </a:r>
            <a:r>
              <a:rPr lang="en-US" altLang="en-US" sz="2800" b="1" dirty="0" err="1"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Mileston</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87366" y="1751365"/>
            <a:ext cx="9417268" cy="3365939"/>
          </a:xfrm>
          <a:prstGeom prst="rect">
            <a:avLst/>
          </a:prstGeom>
        </p:spPr>
        <p:txBody>
          <a:bodyPr vert="horz" wrap="square" lIns="91440" tIns="45720" rIns="91440" bIns="45720" rtlCol="0">
            <a:noAutofit/>
          </a:bodyPr>
          <a:lstStyle/>
          <a:p>
            <a:pPr marL="457200" indent="-457200">
              <a:lnSpc>
                <a:spcPct val="118000"/>
              </a:lnSpc>
              <a:buAutoNum type="arabicPeriod"/>
            </a:pPr>
            <a:r>
              <a:rPr lang="en-US" sz="2400" b="1" dirty="0" err="1">
                <a:solidFill>
                  <a:srgbClr val="A20000"/>
                </a:solidFill>
              </a:rPr>
              <a:t>TOPSPro</a:t>
            </a:r>
            <a:r>
              <a:rPr lang="en-US" sz="2400" b="1" dirty="0">
                <a:solidFill>
                  <a:srgbClr val="A20000"/>
                </a:solidFill>
              </a:rPr>
              <a:t>: </a:t>
            </a:r>
            <a:r>
              <a:rPr lang="en-US" sz="2400" dirty="0"/>
              <a:t>Fields for workforce preparation programs and outcomes for course completion, training milestones and acquisition of “workforce readiness skills”</a:t>
            </a:r>
            <a:endParaRPr lang="en-US" sz="2400" baseline="30000" dirty="0"/>
          </a:p>
          <a:p>
            <a:pPr marL="457200" indent="-457200">
              <a:lnSpc>
                <a:spcPct val="118000"/>
              </a:lnSpc>
              <a:spcBef>
                <a:spcPts val="1200"/>
              </a:spcBef>
              <a:buAutoNum type="arabicPeriod"/>
            </a:pPr>
            <a:r>
              <a:rPr lang="en-US" sz="2400" b="1" dirty="0">
                <a:solidFill>
                  <a:srgbClr val="A20000"/>
                </a:solidFill>
              </a:rPr>
              <a:t>MIS:</a:t>
            </a:r>
            <a:r>
              <a:rPr lang="en-US" sz="2400" dirty="0"/>
              <a:t> Student completes a non credit course or CDCP certificate coded as Workforce Preparation in CB22</a:t>
            </a:r>
          </a:p>
        </p:txBody>
      </p:sp>
    </p:spTree>
    <p:extLst>
      <p:ext uri="{BB962C8B-B14F-4D97-AF65-F5344CB8AC3E}">
        <p14:creationId xmlns:p14="http://schemas.microsoft.com/office/powerpoint/2010/main" val="33955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861848" y="1249203"/>
            <a:ext cx="9417268" cy="954107"/>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Adult Ed/LaunchBoard Metric AE 406: Achieved an Occupational Skills Gain (Developmental)</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24304" y="2203310"/>
            <a:ext cx="9417268" cy="3365939"/>
          </a:xfrm>
          <a:prstGeom prst="rect">
            <a:avLst/>
          </a:prstGeom>
        </p:spPr>
        <p:txBody>
          <a:bodyPr vert="horz" wrap="square" lIns="91440" tIns="45720" rIns="91440" bIns="45720" rtlCol="0">
            <a:noAutofit/>
          </a:bodyPr>
          <a:lstStyle/>
          <a:p>
            <a:pPr>
              <a:lnSpc>
                <a:spcPct val="118000"/>
              </a:lnSpc>
            </a:pPr>
            <a:r>
              <a:rPr lang="en-US" sz="2000" b="1" dirty="0"/>
              <a:t>Description:</a:t>
            </a:r>
          </a:p>
          <a:p>
            <a:pPr>
              <a:lnSpc>
                <a:spcPct val="118000"/>
              </a:lnSpc>
            </a:pPr>
            <a:r>
              <a:rPr lang="en-US" dirty="0"/>
              <a:t>Among all Participants in the same institution and [cohort] year, the number of Participants who completed a CTE technical skills course, workforce preparation program or met the WIOA criteria for Measurable Skills Gains 4 or 5 in the selected year</a:t>
            </a:r>
          </a:p>
          <a:p>
            <a:pPr>
              <a:lnSpc>
                <a:spcPct val="118000"/>
              </a:lnSpc>
            </a:pPr>
            <a:r>
              <a:rPr lang="en-US" sz="2000" b="1" dirty="0"/>
              <a:t>Population (cohort):</a:t>
            </a:r>
          </a:p>
          <a:p>
            <a:pPr marL="568325" indent="-342900">
              <a:lnSpc>
                <a:spcPct val="118000"/>
              </a:lnSpc>
              <a:buSzPct val="150000"/>
              <a:buFont typeface="Arial" panose="020B0604020202020204" pitchFamily="34" charset="0"/>
              <a:buChar char="•"/>
            </a:pPr>
            <a:r>
              <a:rPr lang="en-US" sz="2000" dirty="0"/>
              <a:t>Participant (12+ instructional contact hours in K12 adult or noncredit, 18+)</a:t>
            </a:r>
          </a:p>
          <a:p>
            <a:pPr marL="568325" indent="-342900">
              <a:lnSpc>
                <a:spcPct val="118000"/>
              </a:lnSpc>
              <a:buSzPct val="150000"/>
              <a:buFont typeface="Arial" panose="020B0604020202020204" pitchFamily="34" charset="0"/>
              <a:buChar char="•"/>
            </a:pPr>
            <a:r>
              <a:rPr lang="en-US" sz="2000" dirty="0"/>
              <a:t>Enrolled in a workforce preparation course or CTE course</a:t>
            </a:r>
          </a:p>
        </p:txBody>
      </p:sp>
    </p:spTree>
    <p:extLst>
      <p:ext uri="{BB962C8B-B14F-4D97-AF65-F5344CB8AC3E}">
        <p14:creationId xmlns:p14="http://schemas.microsoft.com/office/powerpoint/2010/main" val="3327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3F6447-A950-4BF1-AAB6-84E29F0E5144}"/>
              </a:ext>
            </a:extLst>
          </p:cNvPr>
          <p:cNvSpPr/>
          <p:nvPr/>
        </p:nvSpPr>
        <p:spPr>
          <a:xfrm>
            <a:off x="1135117" y="1016843"/>
            <a:ext cx="9701048" cy="4616713"/>
          </a:xfrm>
          <a:prstGeom prst="rect">
            <a:avLst/>
          </a:prstGeom>
        </p:spPr>
        <p:txBody>
          <a:bodyPr wrap="square">
            <a:spAutoFit/>
          </a:bodyPr>
          <a:lstStyle/>
          <a:p>
            <a:pPr>
              <a:lnSpc>
                <a:spcPct val="108000"/>
              </a:lnSpc>
            </a:pPr>
            <a:r>
              <a:rPr lang="en-US" sz="2200" b="1" dirty="0">
                <a:solidFill>
                  <a:srgbClr val="A20000"/>
                </a:solidFill>
              </a:rPr>
              <a:t>Definition (from Measuring Our Success Report):</a:t>
            </a:r>
            <a:r>
              <a:rPr lang="en-US" sz="2200" dirty="0">
                <a:solidFill>
                  <a:srgbClr val="A20000"/>
                </a:solidFill>
              </a:rPr>
              <a:t> </a:t>
            </a:r>
            <a:r>
              <a:rPr lang="en-US" sz="2200" dirty="0"/>
              <a:t>An occupational skills gain is a measurable skills gain used by the California Adult Education program to measure progress for students in workforce preparation or CTE programs. The occupational skills gain aligns to two of the WIOA measurable skills gains: activities.</a:t>
            </a:r>
          </a:p>
          <a:p>
            <a:pPr marL="682625" lvl="0" indent="-342900">
              <a:lnSpc>
                <a:spcPct val="108000"/>
              </a:lnSpc>
              <a:spcBef>
                <a:spcPts val="600"/>
              </a:spcBef>
              <a:buClr>
                <a:srgbClr val="A20000"/>
              </a:buClr>
              <a:buSzPct val="135000"/>
              <a:buFont typeface="Arial" panose="020B0604020202020204" pitchFamily="34" charset="0"/>
              <a:buChar char="•"/>
            </a:pPr>
            <a:r>
              <a:rPr lang="en-US" sz="2200" b="1" dirty="0">
                <a:solidFill>
                  <a:srgbClr val="A20000"/>
                </a:solidFill>
              </a:rPr>
              <a:t>Training Milestone (MSG 4):</a:t>
            </a:r>
            <a:r>
              <a:rPr lang="en-US" sz="2200" dirty="0">
                <a:solidFill>
                  <a:srgbClr val="A20000"/>
                </a:solidFill>
              </a:rPr>
              <a:t> </a:t>
            </a:r>
            <a:r>
              <a:rPr lang="en-US" sz="2200" dirty="0"/>
              <a:t>Satisfactory or better progress report, towards established milestones, such as completion of OJT or completion of one year of an apprenticeship program or similar milestones, from an employer or training provider who is providing training; or</a:t>
            </a:r>
          </a:p>
          <a:p>
            <a:pPr marL="682625" lvl="0" indent="-342900">
              <a:lnSpc>
                <a:spcPct val="108000"/>
              </a:lnSpc>
              <a:spcBef>
                <a:spcPts val="600"/>
              </a:spcBef>
              <a:buClr>
                <a:srgbClr val="A20000"/>
              </a:buClr>
              <a:buSzPct val="135000"/>
              <a:buFont typeface="Arial" panose="020B0604020202020204" pitchFamily="34" charset="0"/>
              <a:buChar char="•"/>
            </a:pPr>
            <a:r>
              <a:rPr lang="en-US" sz="2200" b="1" dirty="0">
                <a:solidFill>
                  <a:srgbClr val="A20000"/>
                </a:solidFill>
              </a:rPr>
              <a:t>Passage of an Exam (MSG 5):</a:t>
            </a:r>
            <a:r>
              <a:rPr lang="en-US" sz="2200" dirty="0">
                <a:solidFill>
                  <a:srgbClr val="A20000"/>
                </a:solidFill>
              </a:rPr>
              <a:t> </a:t>
            </a:r>
            <a:r>
              <a:rPr lang="en-US" sz="2200" dirty="0"/>
              <a:t>Successful passage of an exam that is required for a particular occupation or progress in attaining technical or occupational skills as evidenced by trade-related benchmarks, such as knowledge-based exams.</a:t>
            </a:r>
          </a:p>
        </p:txBody>
      </p:sp>
      <p:sp>
        <p:nvSpPr>
          <p:cNvPr id="4" name="Rectangle 3">
            <a:extLst>
              <a:ext uri="{FF2B5EF4-FFF2-40B4-BE49-F238E27FC236}">
                <a16:creationId xmlns:a16="http://schemas.microsoft.com/office/drawing/2014/main" xmlns="" id="{1E942705-E867-4595-A15B-10F706C3F169}"/>
              </a:ext>
            </a:extLst>
          </p:cNvPr>
          <p:cNvSpPr/>
          <p:nvPr/>
        </p:nvSpPr>
        <p:spPr>
          <a:xfrm>
            <a:off x="798786" y="417669"/>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Occupational Skills Gain</a:t>
            </a:r>
            <a:endParaRPr lang="en-US" altLang="en-US" sz="2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72355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pic>
        <p:nvPicPr>
          <p:cNvPr id="5" name="Picture 4">
            <a:extLst>
              <a:ext uri="{FF2B5EF4-FFF2-40B4-BE49-F238E27FC236}">
                <a16:creationId xmlns:a16="http://schemas.microsoft.com/office/drawing/2014/main" xmlns="" id="{9FA4E88E-04E3-4591-823B-712822BDFF21}"/>
              </a:ext>
            </a:extLst>
          </p:cNvPr>
          <p:cNvPicPr>
            <a:picLocks noChangeAspect="1"/>
          </p:cNvPicPr>
          <p:nvPr/>
        </p:nvPicPr>
        <p:blipFill rotWithShape="1">
          <a:blip r:embed="rId3">
            <a:extLst>
              <a:ext uri="{28A0092B-C50C-407E-A947-70E740481C1C}">
                <a14:useLocalDpi xmlns:a14="http://schemas.microsoft.com/office/drawing/2010/main" val="0"/>
              </a:ext>
            </a:extLst>
          </a:blip>
          <a:srcRect l="6509" t="7984" r="23119" b="22039"/>
          <a:stretch/>
        </p:blipFill>
        <p:spPr>
          <a:xfrm>
            <a:off x="2871627" y="1161897"/>
            <a:ext cx="6448746" cy="4104107"/>
          </a:xfrm>
          <a:prstGeom prst="rect">
            <a:avLst/>
          </a:prstGeom>
        </p:spPr>
      </p:pic>
    </p:spTree>
    <p:extLst>
      <p:ext uri="{BB962C8B-B14F-4D97-AF65-F5344CB8AC3E}">
        <p14:creationId xmlns:p14="http://schemas.microsoft.com/office/powerpoint/2010/main" val="43703304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3F6447-A950-4BF1-AAB6-84E29F0E5144}"/>
              </a:ext>
            </a:extLst>
          </p:cNvPr>
          <p:cNvSpPr/>
          <p:nvPr/>
        </p:nvSpPr>
        <p:spPr>
          <a:xfrm>
            <a:off x="1135117" y="1016843"/>
            <a:ext cx="9701048" cy="4251100"/>
          </a:xfrm>
          <a:prstGeom prst="rect">
            <a:avLst/>
          </a:prstGeom>
        </p:spPr>
        <p:txBody>
          <a:bodyPr wrap="square">
            <a:spAutoFit/>
          </a:bodyPr>
          <a:lstStyle/>
          <a:p>
            <a:pPr>
              <a:lnSpc>
                <a:spcPct val="108000"/>
              </a:lnSpc>
            </a:pPr>
            <a:r>
              <a:rPr lang="en-US" sz="2200" b="1" dirty="0">
                <a:solidFill>
                  <a:srgbClr val="A20000"/>
                </a:solidFill>
              </a:rPr>
              <a:t>Examples: </a:t>
            </a:r>
            <a:r>
              <a:rPr lang="en-US" sz="2200" dirty="0"/>
              <a:t>Examples of an OSG include, but are not limited to:</a:t>
            </a:r>
          </a:p>
          <a:p>
            <a:pPr marL="682625" lvl="0" indent="-342900">
              <a:lnSpc>
                <a:spcPct val="108000"/>
              </a:lnSpc>
              <a:spcBef>
                <a:spcPts val="600"/>
              </a:spcBef>
              <a:buClr>
                <a:srgbClr val="A20000"/>
              </a:buClr>
              <a:buSzPct val="135000"/>
              <a:buFont typeface="Arial" panose="020B0604020202020204" pitchFamily="34" charset="0"/>
              <a:buChar char="•"/>
            </a:pPr>
            <a:r>
              <a:rPr lang="en-US" sz="2200" b="1" dirty="0">
                <a:solidFill>
                  <a:srgbClr val="A20000"/>
                </a:solidFill>
              </a:rPr>
              <a:t>Training Milestone (MSG 4): </a:t>
            </a:r>
            <a:r>
              <a:rPr lang="en-US" sz="2200" dirty="0"/>
              <a:t>Completion of an on the job training program or other paid or unpaid work experience such as a paid internship, 1 year of apprenticeship, transition from a pre-apprenticeship into apprenticeship, or unpaid work experience or internship with an employer for at least 60 hours (144 is considered optimal)</a:t>
            </a:r>
          </a:p>
          <a:p>
            <a:pPr marL="682625" lvl="0" indent="-342900">
              <a:lnSpc>
                <a:spcPct val="108000"/>
              </a:lnSpc>
              <a:spcBef>
                <a:spcPts val="600"/>
              </a:spcBef>
              <a:buClr>
                <a:srgbClr val="A20000"/>
              </a:buClr>
              <a:buSzPct val="135000"/>
              <a:buFont typeface="Arial" panose="020B0604020202020204" pitchFamily="34" charset="0"/>
              <a:buChar char="•"/>
            </a:pPr>
            <a:r>
              <a:rPr lang="en-US" sz="2200" b="1" dirty="0">
                <a:solidFill>
                  <a:srgbClr val="A20000"/>
                </a:solidFill>
              </a:rPr>
              <a:t>Passage of an Exam (MSG 5): </a:t>
            </a:r>
            <a:r>
              <a:rPr lang="en-US" sz="2200" dirty="0"/>
              <a:t>Passage of an exam demonstrating a knowledge of medical terminology, demonstration of ability to perform a specific type of weld that is assessed by an instructor, or workforce preparation competencies through an exam or demonstration of skills observed and assessed by an instructor.</a:t>
            </a:r>
          </a:p>
        </p:txBody>
      </p:sp>
      <p:sp>
        <p:nvSpPr>
          <p:cNvPr id="4" name="Rectangle 3">
            <a:extLst>
              <a:ext uri="{FF2B5EF4-FFF2-40B4-BE49-F238E27FC236}">
                <a16:creationId xmlns:a16="http://schemas.microsoft.com/office/drawing/2014/main" xmlns="" id="{1E942705-E867-4595-A15B-10F706C3F169}"/>
              </a:ext>
            </a:extLst>
          </p:cNvPr>
          <p:cNvSpPr/>
          <p:nvPr/>
        </p:nvSpPr>
        <p:spPr>
          <a:xfrm>
            <a:off x="798786" y="417669"/>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Occupational Skills Gain</a:t>
            </a:r>
            <a:endParaRPr lang="en-US" altLang="en-US" sz="2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2384690"/>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914400" y="1217477"/>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Methods for Reporting Workforce Prep Milestone</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87366" y="1751365"/>
            <a:ext cx="9417268" cy="3365939"/>
          </a:xfrm>
          <a:prstGeom prst="rect">
            <a:avLst/>
          </a:prstGeom>
        </p:spPr>
        <p:txBody>
          <a:bodyPr vert="horz" wrap="square" lIns="91440" tIns="45720" rIns="91440" bIns="45720" rtlCol="0">
            <a:noAutofit/>
          </a:bodyPr>
          <a:lstStyle/>
          <a:p>
            <a:pPr marL="457200" indent="-457200">
              <a:lnSpc>
                <a:spcPct val="118000"/>
              </a:lnSpc>
              <a:buAutoNum type="arabicPeriod"/>
            </a:pPr>
            <a:r>
              <a:rPr lang="en-US" sz="2400" b="1" dirty="0" err="1">
                <a:solidFill>
                  <a:srgbClr val="A20000"/>
                </a:solidFill>
              </a:rPr>
              <a:t>TOPSPro</a:t>
            </a:r>
            <a:r>
              <a:rPr lang="en-US" sz="2400" b="1" dirty="0">
                <a:solidFill>
                  <a:srgbClr val="A20000"/>
                </a:solidFill>
              </a:rPr>
              <a:t>: </a:t>
            </a:r>
            <a:r>
              <a:rPr lang="en-US" sz="2400" dirty="0"/>
              <a:t>Fields for workforce preparation and CTE programs and outcomes for course completion, training milestones and acquisition of “workforce readiness skills”</a:t>
            </a:r>
            <a:endParaRPr lang="en-US" sz="2400" baseline="30000" dirty="0"/>
          </a:p>
          <a:p>
            <a:pPr marL="457200" indent="-457200">
              <a:lnSpc>
                <a:spcPct val="118000"/>
              </a:lnSpc>
              <a:spcBef>
                <a:spcPts val="1200"/>
              </a:spcBef>
              <a:buAutoNum type="arabicPeriod"/>
            </a:pPr>
            <a:r>
              <a:rPr lang="en-US" sz="2400" b="1" dirty="0">
                <a:solidFill>
                  <a:srgbClr val="A20000"/>
                </a:solidFill>
              </a:rPr>
              <a:t>MIS:</a:t>
            </a:r>
            <a:r>
              <a:rPr lang="en-US" sz="2400" dirty="0"/>
              <a:t> Completion of a noncredit CTE course flagged as vocational (CB03) or as a noncredit workforce preparation course (CB22) or who is flagged for work based learning status “A”</a:t>
            </a:r>
          </a:p>
        </p:txBody>
      </p:sp>
    </p:spTree>
    <p:extLst>
      <p:ext uri="{BB962C8B-B14F-4D97-AF65-F5344CB8AC3E}">
        <p14:creationId xmlns:p14="http://schemas.microsoft.com/office/powerpoint/2010/main" val="7475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1471" y="861849"/>
            <a:ext cx="8269048" cy="5316567"/>
          </a:xfrm>
          <a:prstGeom prst="rect">
            <a:avLst/>
          </a:prstGeom>
        </p:spPr>
      </p:pic>
    </p:spTree>
    <p:extLst>
      <p:ext uri="{BB962C8B-B14F-4D97-AF65-F5344CB8AC3E}">
        <p14:creationId xmlns:p14="http://schemas.microsoft.com/office/powerpoint/2010/main" val="760337879"/>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xmlns="" id="{B0CF0D77-58C6-4D18-A4AD-63763AEBA77E}"/>
              </a:ext>
            </a:extLst>
          </p:cNvPr>
          <p:cNvSpPr txBox="1"/>
          <p:nvPr/>
        </p:nvSpPr>
        <p:spPr>
          <a:xfrm>
            <a:off x="0" y="2120627"/>
            <a:ext cx="12192000" cy="1999428"/>
          </a:xfrm>
          <a:prstGeom prst="rect">
            <a:avLst/>
          </a:prstGeom>
        </p:spPr>
        <p:txBody>
          <a:bodyPr vert="horz" wrap="square" lIns="121920" tIns="60960" rIns="121920" bIns="60960" rtlCol="0">
            <a:normAutofit/>
          </a:bodyPr>
          <a:lstStyle/>
          <a:p>
            <a:pPr algn="ctr" defTabSz="1219170">
              <a:lnSpc>
                <a:spcPct val="120000"/>
              </a:lnSpc>
            </a:pPr>
            <a:r>
              <a:rPr lang="en-US" sz="4800" b="1" dirty="0">
                <a:solidFill>
                  <a:srgbClr val="00B0F0"/>
                </a:solidFill>
              </a:rPr>
              <a:t>Student Transition Metrics</a:t>
            </a:r>
          </a:p>
        </p:txBody>
      </p:sp>
    </p:spTree>
    <p:extLst>
      <p:ext uri="{BB962C8B-B14F-4D97-AF65-F5344CB8AC3E}">
        <p14:creationId xmlns:p14="http://schemas.microsoft.com/office/powerpoint/2010/main" val="3308254727"/>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861848" y="975934"/>
            <a:ext cx="9417268" cy="954107"/>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Adult Ed/LaunchBoard Metric AE 500: Transitioned to Adult Secondary Education</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24304" y="1930041"/>
            <a:ext cx="9417268" cy="3365939"/>
          </a:xfrm>
          <a:prstGeom prst="rect">
            <a:avLst/>
          </a:prstGeom>
        </p:spPr>
        <p:txBody>
          <a:bodyPr vert="horz" wrap="square" lIns="91440" tIns="45720" rIns="91440" bIns="45720" rtlCol="0">
            <a:noAutofit/>
          </a:bodyPr>
          <a:lstStyle/>
          <a:p>
            <a:pPr>
              <a:lnSpc>
                <a:spcPct val="118000"/>
              </a:lnSpc>
            </a:pPr>
            <a:r>
              <a:rPr lang="en-US" sz="2000" b="1" dirty="0"/>
              <a:t>Description:</a:t>
            </a:r>
          </a:p>
          <a:p>
            <a:pPr>
              <a:lnSpc>
                <a:spcPct val="118000"/>
              </a:lnSpc>
            </a:pPr>
            <a:r>
              <a:rPr lang="en-US" dirty="0"/>
              <a:t>Among ABE, ASE, ESL Participants in the same institution and year, the number of Participants who subsequently enroll in either a K12 adult education or college CTE course, or a non-developmental credit college course within one year from the selected year</a:t>
            </a:r>
          </a:p>
          <a:p>
            <a:pPr>
              <a:lnSpc>
                <a:spcPct val="118000"/>
              </a:lnSpc>
            </a:pPr>
            <a:r>
              <a:rPr lang="en-US" sz="2000" b="1" dirty="0"/>
              <a:t>Population (cohort):</a:t>
            </a:r>
          </a:p>
          <a:p>
            <a:pPr marL="568325" indent="-342900">
              <a:lnSpc>
                <a:spcPct val="118000"/>
              </a:lnSpc>
              <a:buSzPct val="150000"/>
              <a:buFont typeface="Arial" panose="020B0604020202020204" pitchFamily="34" charset="0"/>
              <a:buChar char="•"/>
            </a:pPr>
            <a:r>
              <a:rPr lang="en-US" sz="2000" dirty="0"/>
              <a:t>Participant (12+ instructional contact hours in K12 adult or noncredit, 18+)</a:t>
            </a:r>
          </a:p>
          <a:p>
            <a:pPr marL="568325" indent="-342900">
              <a:lnSpc>
                <a:spcPct val="118000"/>
              </a:lnSpc>
              <a:buSzPct val="150000"/>
              <a:buFont typeface="Arial" panose="020B0604020202020204" pitchFamily="34" charset="0"/>
              <a:buChar char="•"/>
            </a:pPr>
            <a:r>
              <a:rPr lang="en-US" sz="2000" dirty="0"/>
              <a:t>Enrolled in ABE or ESL</a:t>
            </a:r>
          </a:p>
          <a:p>
            <a:pPr>
              <a:lnSpc>
                <a:spcPct val="118000"/>
              </a:lnSpc>
              <a:buSzPct val="150000"/>
            </a:pPr>
            <a:r>
              <a:rPr lang="en-US" sz="2000" b="1" dirty="0"/>
              <a:t>Population (cohort):</a:t>
            </a:r>
          </a:p>
          <a:p>
            <a:pPr marL="568325" indent="-342900">
              <a:lnSpc>
                <a:spcPct val="118000"/>
              </a:lnSpc>
              <a:buSzPct val="150000"/>
              <a:buFont typeface="Arial" panose="020B0604020202020204" pitchFamily="34" charset="0"/>
              <a:buChar char="•"/>
            </a:pPr>
            <a:r>
              <a:rPr lang="en-US" sz="2000" dirty="0"/>
              <a:t>Subsequent enrollment in ASE program</a:t>
            </a:r>
          </a:p>
        </p:txBody>
      </p:sp>
    </p:spTree>
    <p:extLst>
      <p:ext uri="{BB962C8B-B14F-4D97-AF65-F5344CB8AC3E}">
        <p14:creationId xmlns:p14="http://schemas.microsoft.com/office/powerpoint/2010/main" val="11017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914400" y="1217477"/>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Methods for Reporting Workforce Prep Milestone</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87366" y="1751365"/>
            <a:ext cx="9417268" cy="1422759"/>
          </a:xfrm>
          <a:prstGeom prst="rect">
            <a:avLst/>
          </a:prstGeom>
        </p:spPr>
        <p:txBody>
          <a:bodyPr vert="horz" wrap="square" lIns="91440" tIns="45720" rIns="91440" bIns="45720" rtlCol="0">
            <a:noAutofit/>
          </a:bodyPr>
          <a:lstStyle/>
          <a:p>
            <a:pPr marL="457200" indent="-457200">
              <a:lnSpc>
                <a:spcPct val="118000"/>
              </a:lnSpc>
              <a:buAutoNum type="arabicPeriod"/>
            </a:pPr>
            <a:r>
              <a:rPr lang="en-US" sz="2400" b="1" dirty="0" err="1">
                <a:solidFill>
                  <a:srgbClr val="A20000"/>
                </a:solidFill>
              </a:rPr>
              <a:t>TOPSPro</a:t>
            </a:r>
            <a:r>
              <a:rPr lang="en-US" sz="2400" b="1" dirty="0">
                <a:solidFill>
                  <a:srgbClr val="A20000"/>
                </a:solidFill>
              </a:rPr>
              <a:t>: </a:t>
            </a:r>
            <a:r>
              <a:rPr lang="en-US" sz="2400" dirty="0"/>
              <a:t>Fields for program enrollment in ABE, ESL, ASE programs</a:t>
            </a:r>
            <a:endParaRPr lang="en-US" sz="2400" baseline="30000" dirty="0"/>
          </a:p>
          <a:p>
            <a:pPr marL="457200" indent="-457200">
              <a:lnSpc>
                <a:spcPct val="118000"/>
              </a:lnSpc>
              <a:spcBef>
                <a:spcPts val="1200"/>
              </a:spcBef>
              <a:buAutoNum type="arabicPeriod"/>
            </a:pPr>
            <a:r>
              <a:rPr lang="en-US" sz="2400" b="1" dirty="0">
                <a:solidFill>
                  <a:srgbClr val="A20000"/>
                </a:solidFill>
              </a:rPr>
              <a:t>MIS:</a:t>
            </a:r>
            <a:r>
              <a:rPr lang="en-US" sz="2400" dirty="0"/>
              <a:t> Determined by Course Level Below College Level using CB21</a:t>
            </a:r>
          </a:p>
        </p:txBody>
      </p:sp>
    </p:spTree>
    <p:extLst>
      <p:ext uri="{BB962C8B-B14F-4D97-AF65-F5344CB8AC3E}">
        <p14:creationId xmlns:p14="http://schemas.microsoft.com/office/powerpoint/2010/main" val="93678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pic>
        <p:nvPicPr>
          <p:cNvPr id="3" name="Picture 2">
            <a:extLst>
              <a:ext uri="{FF2B5EF4-FFF2-40B4-BE49-F238E27FC236}">
                <a16:creationId xmlns:a16="http://schemas.microsoft.com/office/drawing/2014/main" xmlns="" id="{E543CFAE-0C94-4CC0-A9EB-88C54C07EBF0}"/>
              </a:ext>
            </a:extLst>
          </p:cNvPr>
          <p:cNvPicPr>
            <a:picLocks noChangeAspect="1"/>
          </p:cNvPicPr>
          <p:nvPr/>
        </p:nvPicPr>
        <p:blipFill rotWithShape="1">
          <a:blip r:embed="rId3">
            <a:extLst>
              <a:ext uri="{28A0092B-C50C-407E-A947-70E740481C1C}">
                <a14:useLocalDpi xmlns:a14="http://schemas.microsoft.com/office/drawing/2010/main" val="0"/>
              </a:ext>
            </a:extLst>
          </a:blip>
          <a:srcRect l="2950" t="2910" r="1966" b="3778"/>
          <a:stretch/>
        </p:blipFill>
        <p:spPr>
          <a:xfrm>
            <a:off x="2070537" y="1030014"/>
            <a:ext cx="8135007" cy="4519448"/>
          </a:xfrm>
          <a:prstGeom prst="rect">
            <a:avLst/>
          </a:prstGeom>
        </p:spPr>
      </p:pic>
    </p:spTree>
    <p:extLst>
      <p:ext uri="{BB962C8B-B14F-4D97-AF65-F5344CB8AC3E}">
        <p14:creationId xmlns:p14="http://schemas.microsoft.com/office/powerpoint/2010/main" val="133759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861848" y="1249203"/>
            <a:ext cx="9417268" cy="954107"/>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Adult Ed/LaunchBoard Metric AE 502: Transitioned to Postsecondary Education</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24304" y="2203310"/>
            <a:ext cx="9417268" cy="3661462"/>
          </a:xfrm>
          <a:prstGeom prst="rect">
            <a:avLst/>
          </a:prstGeom>
        </p:spPr>
        <p:txBody>
          <a:bodyPr vert="horz" wrap="square" lIns="91440" tIns="45720" rIns="91440" bIns="45720" rtlCol="0">
            <a:noAutofit/>
          </a:bodyPr>
          <a:lstStyle/>
          <a:p>
            <a:pPr>
              <a:lnSpc>
                <a:spcPct val="118000"/>
              </a:lnSpc>
            </a:pPr>
            <a:r>
              <a:rPr lang="en-US" sz="2000" b="1" dirty="0"/>
              <a:t>Description:</a:t>
            </a:r>
          </a:p>
          <a:p>
            <a:pPr>
              <a:lnSpc>
                <a:spcPct val="118000"/>
              </a:lnSpc>
            </a:pPr>
            <a:r>
              <a:rPr lang="en-US" dirty="0"/>
              <a:t>Among all Participants in the same institution and [cohort] year, the number of ESL and ABE Participants who subsequently enrolled in 12 or more instructional contact hours in an ASE program area within one year of the selected year</a:t>
            </a:r>
          </a:p>
          <a:p>
            <a:pPr>
              <a:lnSpc>
                <a:spcPct val="118000"/>
              </a:lnSpc>
            </a:pPr>
            <a:r>
              <a:rPr lang="en-US" sz="2000" b="1" dirty="0"/>
              <a:t>Population (cohort):</a:t>
            </a:r>
          </a:p>
          <a:p>
            <a:pPr marL="568325" indent="-342900">
              <a:lnSpc>
                <a:spcPct val="118000"/>
              </a:lnSpc>
              <a:buSzPct val="150000"/>
              <a:buFont typeface="Arial" panose="020B0604020202020204" pitchFamily="34" charset="0"/>
              <a:buChar char="•"/>
            </a:pPr>
            <a:r>
              <a:rPr lang="en-US" sz="2000" dirty="0"/>
              <a:t>Participant (12+ instructional contact hours in K12 adult or noncredit, 18+)</a:t>
            </a:r>
          </a:p>
          <a:p>
            <a:pPr marL="568325" indent="-342900">
              <a:lnSpc>
                <a:spcPct val="118000"/>
              </a:lnSpc>
              <a:buSzPct val="150000"/>
              <a:buFont typeface="Arial" panose="020B0604020202020204" pitchFamily="34" charset="0"/>
              <a:buChar char="•"/>
            </a:pPr>
            <a:r>
              <a:rPr lang="en-US" sz="2000" dirty="0"/>
              <a:t>Enrolled in ABE, ASE, or ESL programs</a:t>
            </a:r>
          </a:p>
          <a:p>
            <a:pPr>
              <a:lnSpc>
                <a:spcPct val="118000"/>
              </a:lnSpc>
            </a:pPr>
            <a:r>
              <a:rPr lang="en-US" sz="2000" b="1" dirty="0"/>
              <a:t>Calculation (Count):</a:t>
            </a:r>
          </a:p>
          <a:p>
            <a:pPr marL="568325" indent="-342900">
              <a:lnSpc>
                <a:spcPct val="118000"/>
              </a:lnSpc>
              <a:buSzPct val="150000"/>
              <a:buFont typeface="Arial" panose="020B0604020202020204" pitchFamily="34" charset="0"/>
              <a:buChar char="•"/>
            </a:pPr>
            <a:r>
              <a:rPr lang="en-US" sz="2000" dirty="0"/>
              <a:t>Subsequent enrollment in K12 adult or college CTE course or</a:t>
            </a:r>
          </a:p>
          <a:p>
            <a:pPr marL="568325" indent="-342900">
              <a:lnSpc>
                <a:spcPct val="118000"/>
              </a:lnSpc>
              <a:buSzPct val="150000"/>
              <a:buFont typeface="Arial" panose="020B0604020202020204" pitchFamily="34" charset="0"/>
              <a:buChar char="•"/>
            </a:pPr>
            <a:r>
              <a:rPr lang="en-US" sz="2000" dirty="0"/>
              <a:t>Subsequent enrollment in non-developmental community college </a:t>
            </a:r>
            <a:r>
              <a:rPr lang="en-US" sz="2000" i="1" dirty="0"/>
              <a:t>credit </a:t>
            </a:r>
            <a:r>
              <a:rPr lang="en-US" sz="2000" dirty="0"/>
              <a:t>course</a:t>
            </a:r>
          </a:p>
          <a:p>
            <a:pPr marL="568325" indent="-342900">
              <a:lnSpc>
                <a:spcPct val="118000"/>
              </a:lnSpc>
              <a:buSzPct val="150000"/>
              <a:buFont typeface="Arial" panose="020B0604020202020204" pitchFamily="34" charset="0"/>
              <a:buChar char="•"/>
            </a:pPr>
            <a:endParaRPr lang="en-US" sz="2000" dirty="0"/>
          </a:p>
        </p:txBody>
      </p:sp>
    </p:spTree>
    <p:extLst>
      <p:ext uri="{BB962C8B-B14F-4D97-AF65-F5344CB8AC3E}">
        <p14:creationId xmlns:p14="http://schemas.microsoft.com/office/powerpoint/2010/main" val="428482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82C14-C266-4636-97DD-B53CC183F15C}"/>
              </a:ext>
            </a:extLst>
          </p:cNvPr>
          <p:cNvPicPr>
            <a:picLocks noChangeAspect="1"/>
          </p:cNvPicPr>
          <p:nvPr/>
        </p:nvPicPr>
        <p:blipFill>
          <a:blip r:embed="rId2"/>
          <a:stretch>
            <a:fillRect/>
          </a:stretch>
        </p:blipFill>
        <p:spPr>
          <a:xfrm>
            <a:off x="486664" y="177800"/>
            <a:ext cx="1958715" cy="711200"/>
          </a:xfrm>
          <a:prstGeom prst="rect">
            <a:avLst/>
          </a:prstGeom>
        </p:spPr>
      </p:pic>
      <p:sp>
        <p:nvSpPr>
          <p:cNvPr id="7" name="Rectangle 6">
            <a:extLst>
              <a:ext uri="{FF2B5EF4-FFF2-40B4-BE49-F238E27FC236}">
                <a16:creationId xmlns:a16="http://schemas.microsoft.com/office/drawing/2014/main" xmlns="" id="{60669275-BEC4-4A2B-B0B3-1C4423512C82}"/>
              </a:ext>
            </a:extLst>
          </p:cNvPr>
          <p:cNvSpPr/>
          <p:nvPr/>
        </p:nvSpPr>
        <p:spPr>
          <a:xfrm>
            <a:off x="914400" y="1217477"/>
            <a:ext cx="9417268" cy="523220"/>
          </a:xfrm>
          <a:prstGeom prst="rect">
            <a:avLst/>
          </a:prstGeom>
        </p:spPr>
        <p:txBody>
          <a:bodyPr wrap="square">
            <a:spAutoFit/>
          </a:bodyPr>
          <a:lstStyle/>
          <a:p>
            <a:pPr lvl="0" eaLnBrk="0" fontAlgn="base" hangingPunct="0">
              <a:spcBef>
                <a:spcPct val="0"/>
              </a:spcBef>
              <a:spcAft>
                <a:spcPct val="0"/>
              </a:spcAft>
              <a:tabLst>
                <a:tab pos="1262063" algn="l"/>
              </a:tabLst>
            </a:pPr>
            <a:r>
              <a:rPr lang="en-US" altLang="en-US" sz="2800" b="1" dirty="0" bmk="_Toc514604863">
                <a:solidFill>
                  <a:srgbClr val="0070C0"/>
                </a:solidFill>
                <a:latin typeface="Calibri" panose="020F0502020204030204" pitchFamily="34" charset="0"/>
                <a:ea typeface="Times New Roman" panose="02020603050405020304" pitchFamily="18" charset="0"/>
                <a:cs typeface="Calibri" panose="020F0502020204030204" pitchFamily="34" charset="0"/>
              </a:rPr>
              <a:t>Methods for Reporting Workforce Prep Milestone</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D00EAF8-8690-473C-A84F-FE34359BD5FF}"/>
              </a:ext>
            </a:extLst>
          </p:cNvPr>
          <p:cNvSpPr txBox="1"/>
          <p:nvPr/>
        </p:nvSpPr>
        <p:spPr>
          <a:xfrm>
            <a:off x="1387366" y="1751365"/>
            <a:ext cx="9417268" cy="2305628"/>
          </a:xfrm>
          <a:prstGeom prst="rect">
            <a:avLst/>
          </a:prstGeom>
        </p:spPr>
        <p:txBody>
          <a:bodyPr vert="horz" wrap="square" lIns="91440" tIns="45720" rIns="91440" bIns="45720" rtlCol="0">
            <a:noAutofit/>
          </a:bodyPr>
          <a:lstStyle/>
          <a:p>
            <a:pPr marL="457200" indent="-457200">
              <a:lnSpc>
                <a:spcPct val="118000"/>
              </a:lnSpc>
              <a:buAutoNum type="arabicPeriod"/>
            </a:pPr>
            <a:r>
              <a:rPr lang="en-US" sz="2400" b="1" dirty="0" err="1">
                <a:solidFill>
                  <a:srgbClr val="A20000"/>
                </a:solidFill>
              </a:rPr>
              <a:t>TOPSPro</a:t>
            </a:r>
            <a:r>
              <a:rPr lang="en-US" sz="2400" b="1" dirty="0">
                <a:solidFill>
                  <a:srgbClr val="A20000"/>
                </a:solidFill>
              </a:rPr>
              <a:t>: </a:t>
            </a:r>
            <a:r>
              <a:rPr lang="en-US" sz="2400" dirty="0"/>
              <a:t>Fields for program enrollment in ABE, ESL, ASE, CTE</a:t>
            </a:r>
            <a:endParaRPr lang="en-US" sz="2400" baseline="30000" dirty="0"/>
          </a:p>
          <a:p>
            <a:pPr marL="457200" indent="-457200">
              <a:lnSpc>
                <a:spcPct val="118000"/>
              </a:lnSpc>
              <a:spcBef>
                <a:spcPts val="1200"/>
              </a:spcBef>
              <a:buAutoNum type="arabicPeriod"/>
            </a:pPr>
            <a:r>
              <a:rPr lang="en-US" sz="2400" b="1" dirty="0">
                <a:solidFill>
                  <a:srgbClr val="A20000"/>
                </a:solidFill>
              </a:rPr>
              <a:t>MIS:</a:t>
            </a:r>
            <a:r>
              <a:rPr lang="en-US" sz="2400" dirty="0"/>
              <a:t> Determined by course vocational status (CB03) or credit status (CB04) and course developmental status (CB21)</a:t>
            </a:r>
          </a:p>
        </p:txBody>
      </p:sp>
    </p:spTree>
    <p:extLst>
      <p:ext uri="{BB962C8B-B14F-4D97-AF65-F5344CB8AC3E}">
        <p14:creationId xmlns:p14="http://schemas.microsoft.com/office/powerpoint/2010/main" val="32622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0CF0D77-58C6-4D18-A4AD-63763AEBA77E}"/>
              </a:ext>
            </a:extLst>
          </p:cNvPr>
          <p:cNvSpPr txBox="1"/>
          <p:nvPr/>
        </p:nvSpPr>
        <p:spPr>
          <a:xfrm>
            <a:off x="0" y="2255760"/>
            <a:ext cx="12192000" cy="2346479"/>
          </a:xfrm>
          <a:prstGeom prst="rect">
            <a:avLst/>
          </a:prstGeom>
        </p:spPr>
        <p:txBody>
          <a:bodyPr vert="horz" wrap="square" lIns="121920" tIns="60960" rIns="121920" bIns="60960" rtlCol="0">
            <a:normAutofit/>
          </a:bodyPr>
          <a:lstStyle/>
          <a:p>
            <a:pPr algn="ctr" defTabSz="1219170"/>
            <a:r>
              <a:rPr lang="en-US" sz="4800" b="1" dirty="0">
                <a:solidFill>
                  <a:srgbClr val="0070C0"/>
                </a:solidFill>
                <a:latin typeface="Calibri" panose="020F0502020204030204" pitchFamily="34" charset="0"/>
                <a:cs typeface="Calibri" panose="020F0502020204030204" pitchFamily="34" charset="0"/>
              </a:rPr>
              <a:t>Questions</a:t>
            </a:r>
          </a:p>
          <a:p>
            <a:pPr algn="ctr" defTabSz="1219170"/>
            <a:endParaRPr lang="en-US" sz="4800"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Randy Tillery: </a:t>
            </a:r>
            <a:r>
              <a:rPr lang="en-US" b="1" dirty="0">
                <a:solidFill>
                  <a:srgbClr val="405461"/>
                </a:solidFill>
                <a:latin typeface="Calibri Light" panose="020F0302020204030204"/>
                <a:hlinkClick r:id="rId2"/>
              </a:rPr>
              <a:t>rtiller@wested.org</a:t>
            </a:r>
            <a:endParaRPr lang="en-US"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Marc Beam: </a:t>
            </a:r>
            <a:r>
              <a:rPr lang="en-US" b="1" dirty="0">
                <a:solidFill>
                  <a:srgbClr val="405461"/>
                </a:solidFill>
                <a:latin typeface="Calibri Light" panose="020F0302020204030204"/>
                <a:hlinkClick r:id="rId3"/>
              </a:rPr>
              <a:t>mbeam@rpgroup.org</a:t>
            </a:r>
            <a:endParaRPr lang="en-US" b="1" dirty="0">
              <a:solidFill>
                <a:srgbClr val="405461"/>
              </a:solidFill>
              <a:latin typeface="Calibri Light" panose="020F0302020204030204"/>
            </a:endParaRPr>
          </a:p>
          <a:p>
            <a:pPr algn="ctr" defTabSz="1219170"/>
            <a:endParaRPr lang="en-US" b="1" dirty="0">
              <a:solidFill>
                <a:srgbClr val="405461"/>
              </a:solidFill>
              <a:latin typeface="Calibri Light" panose="020F0302020204030204"/>
            </a:endParaRPr>
          </a:p>
        </p:txBody>
      </p:sp>
      <p:pic>
        <p:nvPicPr>
          <p:cNvPr id="3" name="Picture 2">
            <a:extLst>
              <a:ext uri="{FF2B5EF4-FFF2-40B4-BE49-F238E27FC236}">
                <a16:creationId xmlns:a16="http://schemas.microsoft.com/office/drawing/2014/main" xmlns="" id="{1ED7C44C-DA42-4097-BEC8-EF0E0958CD10}"/>
              </a:ext>
            </a:extLst>
          </p:cNvPr>
          <p:cNvPicPr>
            <a:picLocks noChangeAspect="1"/>
          </p:cNvPicPr>
          <p:nvPr/>
        </p:nvPicPr>
        <p:blipFill>
          <a:blip r:embed="rId4"/>
          <a:stretch>
            <a:fillRect/>
          </a:stretch>
        </p:blipFill>
        <p:spPr>
          <a:xfrm>
            <a:off x="395224" y="287528"/>
            <a:ext cx="1958715" cy="711200"/>
          </a:xfrm>
          <a:prstGeom prst="rect">
            <a:avLst/>
          </a:prstGeom>
        </p:spPr>
      </p:pic>
    </p:spTree>
    <p:extLst>
      <p:ext uri="{BB962C8B-B14F-4D97-AF65-F5344CB8AC3E}">
        <p14:creationId xmlns:p14="http://schemas.microsoft.com/office/powerpoint/2010/main" val="102295657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245240" y="177800"/>
            <a:ext cx="1958715" cy="711200"/>
          </a:xfrm>
          <a:prstGeom prst="rect">
            <a:avLst/>
          </a:prstGeom>
        </p:spPr>
      </p:pic>
      <p:sp>
        <p:nvSpPr>
          <p:cNvPr id="2" name="TextBox 1">
            <a:extLst>
              <a:ext uri="{FF2B5EF4-FFF2-40B4-BE49-F238E27FC236}">
                <a16:creationId xmlns:a16="http://schemas.microsoft.com/office/drawing/2014/main" xmlns="" id="{CB7AB36E-6ABC-4C69-AC2B-E67FE456904C}"/>
              </a:ext>
            </a:extLst>
          </p:cNvPr>
          <p:cNvSpPr txBox="1"/>
          <p:nvPr/>
        </p:nvSpPr>
        <p:spPr>
          <a:xfrm>
            <a:off x="1182557" y="2291254"/>
            <a:ext cx="2806262" cy="1765738"/>
          </a:xfrm>
          <a:prstGeom prst="rect">
            <a:avLst/>
          </a:prstGeom>
          <a:solidFill>
            <a:schemeClr val="bg1">
              <a:lumMod val="85000"/>
            </a:schemeClr>
          </a:solidFill>
        </p:spPr>
        <p:txBody>
          <a:bodyPr vert="horz" wrap="square" lIns="91440" tIns="45720" rIns="91440" bIns="45720" rtlCol="0">
            <a:normAutofit/>
          </a:bodyPr>
          <a:lstStyle/>
          <a:p>
            <a:pPr algn="ctr"/>
            <a:r>
              <a:rPr lang="en-US" sz="2400" b="1" dirty="0">
                <a:solidFill>
                  <a:srgbClr val="A20000"/>
                </a:solidFill>
              </a:rPr>
              <a:t>Required reporting element to the Legislature and for</a:t>
            </a:r>
          </a:p>
          <a:p>
            <a:pPr algn="ctr"/>
            <a:r>
              <a:rPr lang="en-US" sz="2400" b="1" dirty="0">
                <a:solidFill>
                  <a:srgbClr val="A20000"/>
                </a:solidFill>
              </a:rPr>
              <a:t>WIOA Title II</a:t>
            </a:r>
          </a:p>
        </p:txBody>
      </p:sp>
      <p:sp>
        <p:nvSpPr>
          <p:cNvPr id="7" name="TextBox 6">
            <a:extLst>
              <a:ext uri="{FF2B5EF4-FFF2-40B4-BE49-F238E27FC236}">
                <a16:creationId xmlns:a16="http://schemas.microsoft.com/office/drawing/2014/main" xmlns="" id="{E256E8B2-7C32-48B9-8A93-7CF08B47B8BA}"/>
              </a:ext>
            </a:extLst>
          </p:cNvPr>
          <p:cNvSpPr txBox="1"/>
          <p:nvPr/>
        </p:nvSpPr>
        <p:spPr>
          <a:xfrm>
            <a:off x="4692869" y="2291254"/>
            <a:ext cx="2806262" cy="1765738"/>
          </a:xfrm>
          <a:prstGeom prst="rect">
            <a:avLst/>
          </a:prstGeom>
          <a:solidFill>
            <a:schemeClr val="bg1">
              <a:lumMod val="85000"/>
            </a:schemeClr>
          </a:solidFill>
        </p:spPr>
        <p:txBody>
          <a:bodyPr vert="horz" wrap="square" lIns="91440" tIns="45720" rIns="91440" bIns="45720" rtlCol="0">
            <a:normAutofit/>
          </a:bodyPr>
          <a:lstStyle/>
          <a:p>
            <a:pPr algn="ctr"/>
            <a:r>
              <a:rPr lang="en-US" sz="2400" b="1" dirty="0">
                <a:solidFill>
                  <a:srgbClr val="A20000"/>
                </a:solidFill>
              </a:rPr>
              <a:t>AE progress metrics also incorporated into the Simplified</a:t>
            </a:r>
          </a:p>
          <a:p>
            <a:pPr algn="ctr"/>
            <a:r>
              <a:rPr lang="en-US" sz="2400" b="1" dirty="0">
                <a:solidFill>
                  <a:srgbClr val="A20000"/>
                </a:solidFill>
              </a:rPr>
              <a:t>Metrics</a:t>
            </a:r>
          </a:p>
        </p:txBody>
      </p:sp>
      <p:sp>
        <p:nvSpPr>
          <p:cNvPr id="8" name="TextBox 7">
            <a:extLst>
              <a:ext uri="{FF2B5EF4-FFF2-40B4-BE49-F238E27FC236}">
                <a16:creationId xmlns:a16="http://schemas.microsoft.com/office/drawing/2014/main" xmlns="" id="{016A9F6D-D242-413F-B44C-F38F84EC3E47}"/>
              </a:ext>
            </a:extLst>
          </p:cNvPr>
          <p:cNvSpPr txBox="1"/>
          <p:nvPr/>
        </p:nvSpPr>
        <p:spPr>
          <a:xfrm>
            <a:off x="8166538" y="2291254"/>
            <a:ext cx="2806262" cy="1765738"/>
          </a:xfrm>
          <a:prstGeom prst="rect">
            <a:avLst/>
          </a:prstGeom>
          <a:solidFill>
            <a:schemeClr val="bg1">
              <a:lumMod val="85000"/>
            </a:schemeClr>
          </a:solidFill>
        </p:spPr>
        <p:txBody>
          <a:bodyPr vert="horz" wrap="square" lIns="91440" tIns="45720" rIns="91440" bIns="45720" rtlCol="0">
            <a:normAutofit/>
          </a:bodyPr>
          <a:lstStyle/>
          <a:p>
            <a:pPr algn="ctr"/>
            <a:r>
              <a:rPr lang="en-US" sz="2400" b="1" dirty="0">
                <a:solidFill>
                  <a:srgbClr val="A20000"/>
                </a:solidFill>
              </a:rPr>
              <a:t>Similar to Skills Builders and credit</a:t>
            </a:r>
          </a:p>
          <a:p>
            <a:pPr algn="ctr"/>
            <a:r>
              <a:rPr lang="en-US" sz="2400" b="1" dirty="0">
                <a:solidFill>
                  <a:srgbClr val="A20000"/>
                </a:solidFill>
              </a:rPr>
              <a:t>completion for </a:t>
            </a:r>
          </a:p>
          <a:p>
            <a:pPr algn="ctr"/>
            <a:r>
              <a:rPr lang="en-US" sz="2400" b="1" dirty="0">
                <a:solidFill>
                  <a:srgbClr val="A20000"/>
                </a:solidFill>
              </a:rPr>
              <a:t>CC students</a:t>
            </a:r>
          </a:p>
        </p:txBody>
      </p:sp>
    </p:spTree>
    <p:extLst>
      <p:ext uri="{BB962C8B-B14F-4D97-AF65-F5344CB8AC3E}">
        <p14:creationId xmlns:p14="http://schemas.microsoft.com/office/powerpoint/2010/main" val="270438331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402890" y="177800"/>
            <a:ext cx="1958715" cy="711200"/>
          </a:xfrm>
          <a:prstGeom prst="rect">
            <a:avLst/>
          </a:prstGeom>
        </p:spPr>
      </p:pic>
      <p:pic>
        <p:nvPicPr>
          <p:cNvPr id="3" name="Picture 2">
            <a:extLst>
              <a:ext uri="{FF2B5EF4-FFF2-40B4-BE49-F238E27FC236}">
                <a16:creationId xmlns:a16="http://schemas.microsoft.com/office/drawing/2014/main" xmlns="" id="{7458FC1F-343B-4650-B35B-F3E8C2941B4A}"/>
              </a:ext>
            </a:extLst>
          </p:cNvPr>
          <p:cNvPicPr>
            <a:picLocks noChangeAspect="1"/>
          </p:cNvPicPr>
          <p:nvPr/>
        </p:nvPicPr>
        <p:blipFill>
          <a:blip r:embed="rId3"/>
          <a:stretch>
            <a:fillRect/>
          </a:stretch>
        </p:blipFill>
        <p:spPr>
          <a:xfrm>
            <a:off x="647915" y="1948813"/>
            <a:ext cx="3816426" cy="2792210"/>
          </a:xfrm>
          <a:prstGeom prst="rect">
            <a:avLst/>
          </a:prstGeom>
        </p:spPr>
      </p:pic>
      <p:pic>
        <p:nvPicPr>
          <p:cNvPr id="5" name="Picture 4">
            <a:extLst>
              <a:ext uri="{FF2B5EF4-FFF2-40B4-BE49-F238E27FC236}">
                <a16:creationId xmlns:a16="http://schemas.microsoft.com/office/drawing/2014/main" xmlns="" id="{D260923F-E122-4DE5-BE3A-FD4F33B838FF}"/>
              </a:ext>
            </a:extLst>
          </p:cNvPr>
          <p:cNvPicPr>
            <a:picLocks noChangeAspect="1"/>
          </p:cNvPicPr>
          <p:nvPr/>
        </p:nvPicPr>
        <p:blipFill>
          <a:blip r:embed="rId4"/>
          <a:stretch>
            <a:fillRect/>
          </a:stretch>
        </p:blipFill>
        <p:spPr>
          <a:xfrm>
            <a:off x="4532240" y="1948813"/>
            <a:ext cx="3127519" cy="2792210"/>
          </a:xfrm>
          <a:prstGeom prst="rect">
            <a:avLst/>
          </a:prstGeom>
        </p:spPr>
      </p:pic>
      <p:pic>
        <p:nvPicPr>
          <p:cNvPr id="6" name="Picture 5">
            <a:extLst>
              <a:ext uri="{FF2B5EF4-FFF2-40B4-BE49-F238E27FC236}">
                <a16:creationId xmlns:a16="http://schemas.microsoft.com/office/drawing/2014/main" xmlns="" id="{D9174657-2EDB-4B54-9C32-45843A61A9FB}"/>
              </a:ext>
            </a:extLst>
          </p:cNvPr>
          <p:cNvPicPr>
            <a:picLocks noChangeAspect="1"/>
          </p:cNvPicPr>
          <p:nvPr/>
        </p:nvPicPr>
        <p:blipFill>
          <a:blip r:embed="rId5"/>
          <a:stretch>
            <a:fillRect/>
          </a:stretch>
        </p:blipFill>
        <p:spPr>
          <a:xfrm>
            <a:off x="7727658" y="1948813"/>
            <a:ext cx="3816427" cy="2792210"/>
          </a:xfrm>
          <a:prstGeom prst="rect">
            <a:avLst/>
          </a:prstGeom>
        </p:spPr>
      </p:pic>
    </p:spTree>
    <p:extLst>
      <p:ext uri="{BB962C8B-B14F-4D97-AF65-F5344CB8AC3E}">
        <p14:creationId xmlns:p14="http://schemas.microsoft.com/office/powerpoint/2010/main" val="18988533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F4F6F-3296-4D13-BE26-FD2CA3A9B08D}"/>
              </a:ext>
            </a:extLst>
          </p:cNvPr>
          <p:cNvPicPr>
            <a:picLocks noChangeAspect="1"/>
          </p:cNvPicPr>
          <p:nvPr/>
        </p:nvPicPr>
        <p:blipFill>
          <a:blip r:embed="rId2"/>
          <a:stretch>
            <a:fillRect/>
          </a:stretch>
        </p:blipFill>
        <p:spPr>
          <a:xfrm>
            <a:off x="402890" y="177800"/>
            <a:ext cx="1958715" cy="711200"/>
          </a:xfrm>
          <a:prstGeom prst="rect">
            <a:avLst/>
          </a:prstGeom>
        </p:spPr>
      </p:pic>
      <p:pic>
        <p:nvPicPr>
          <p:cNvPr id="2" name="Picture 1">
            <a:extLst>
              <a:ext uri="{FF2B5EF4-FFF2-40B4-BE49-F238E27FC236}">
                <a16:creationId xmlns:a16="http://schemas.microsoft.com/office/drawing/2014/main" xmlns="" id="{1636B4DE-47A7-45A4-BC12-5D60A56B84D9}"/>
              </a:ext>
            </a:extLst>
          </p:cNvPr>
          <p:cNvPicPr>
            <a:picLocks noChangeAspect="1"/>
          </p:cNvPicPr>
          <p:nvPr/>
        </p:nvPicPr>
        <p:blipFill>
          <a:blip r:embed="rId3"/>
          <a:stretch>
            <a:fillRect/>
          </a:stretch>
        </p:blipFill>
        <p:spPr>
          <a:xfrm>
            <a:off x="1986455" y="1435346"/>
            <a:ext cx="3978601" cy="3987308"/>
          </a:xfrm>
          <a:prstGeom prst="rect">
            <a:avLst/>
          </a:prstGeom>
        </p:spPr>
      </p:pic>
      <p:sp>
        <p:nvSpPr>
          <p:cNvPr id="8" name="TextBox 7">
            <a:extLst>
              <a:ext uri="{FF2B5EF4-FFF2-40B4-BE49-F238E27FC236}">
                <a16:creationId xmlns:a16="http://schemas.microsoft.com/office/drawing/2014/main" xmlns="" id="{8DBEB747-2FCC-484E-B8C5-7C2FE52B4D97}"/>
              </a:ext>
            </a:extLst>
          </p:cNvPr>
          <p:cNvSpPr txBox="1"/>
          <p:nvPr/>
        </p:nvSpPr>
        <p:spPr>
          <a:xfrm>
            <a:off x="6226946" y="1435345"/>
            <a:ext cx="5465379" cy="3987307"/>
          </a:xfrm>
          <a:prstGeom prst="rect">
            <a:avLst/>
          </a:prstGeom>
          <a:noFill/>
        </p:spPr>
        <p:txBody>
          <a:bodyPr vert="horz" wrap="square" lIns="91440" tIns="45720" rIns="91440" bIns="45720" rtlCol="0">
            <a:normAutofit/>
          </a:bodyPr>
          <a:lstStyle/>
          <a:p>
            <a:r>
              <a:rPr lang="en-US" sz="2400" b="1" dirty="0">
                <a:solidFill>
                  <a:srgbClr val="A20000"/>
                </a:solidFill>
              </a:rPr>
              <a:t>700,000 Adult Education Students served by K12 adult schools and college noncredit programs in 2016/2017</a:t>
            </a:r>
          </a:p>
          <a:p>
            <a:endParaRPr lang="en-US" sz="2400" b="1" dirty="0">
              <a:solidFill>
                <a:srgbClr val="A20000"/>
              </a:solidFill>
            </a:endParaRPr>
          </a:p>
          <a:p>
            <a:r>
              <a:rPr lang="en-US" sz="2400" b="1" dirty="0">
                <a:solidFill>
                  <a:srgbClr val="A20000"/>
                </a:solidFill>
              </a:rPr>
              <a:t>Significant numbers of student in open entry/open exit ESL and ABE courses where college measures such as course or unit completion.</a:t>
            </a:r>
          </a:p>
        </p:txBody>
      </p:sp>
    </p:spTree>
    <p:extLst>
      <p:ext uri="{BB962C8B-B14F-4D97-AF65-F5344CB8AC3E}">
        <p14:creationId xmlns:p14="http://schemas.microsoft.com/office/powerpoint/2010/main" val="313926548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B26CD954-9168-45FE-9A99-B91955B0DDEA}"/>
              </a:ext>
            </a:extLst>
          </p:cNvPr>
          <p:cNvSpPr/>
          <p:nvPr/>
        </p:nvSpPr>
        <p:spPr>
          <a:xfrm>
            <a:off x="627287" y="2137770"/>
            <a:ext cx="2612055" cy="258245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20000"/>
                    <a:lumOff val="80000"/>
                  </a:schemeClr>
                </a:solidFill>
              </a:rPr>
              <a:t>Progress</a:t>
            </a:r>
          </a:p>
          <a:p>
            <a:pPr algn="ctr">
              <a:spcBef>
                <a:spcPts val="600"/>
              </a:spcBef>
            </a:pPr>
            <a:r>
              <a:rPr lang="en-US" b="1" dirty="0"/>
              <a:t>EFL Attainment</a:t>
            </a:r>
          </a:p>
          <a:p>
            <a:pPr algn="ctr">
              <a:spcBef>
                <a:spcPts val="600"/>
              </a:spcBef>
            </a:pPr>
            <a:r>
              <a:rPr lang="en-US" b="1" dirty="0"/>
              <a:t>Workforce Prep</a:t>
            </a:r>
          </a:p>
          <a:p>
            <a:pPr algn="ctr">
              <a:spcBef>
                <a:spcPts val="600"/>
              </a:spcBef>
            </a:pPr>
            <a:r>
              <a:rPr lang="en-US" b="1" dirty="0"/>
              <a:t>Occupation Skills</a:t>
            </a:r>
          </a:p>
        </p:txBody>
      </p:sp>
      <p:sp>
        <p:nvSpPr>
          <p:cNvPr id="10" name="Oval 9">
            <a:extLst>
              <a:ext uri="{FF2B5EF4-FFF2-40B4-BE49-F238E27FC236}">
                <a16:creationId xmlns:a16="http://schemas.microsoft.com/office/drawing/2014/main" xmlns="" id="{8F8F7D5A-C314-4131-A428-5EB0D413920E}"/>
              </a:ext>
            </a:extLst>
          </p:cNvPr>
          <p:cNvSpPr/>
          <p:nvPr/>
        </p:nvSpPr>
        <p:spPr>
          <a:xfrm>
            <a:off x="3395633" y="2137770"/>
            <a:ext cx="2612055" cy="258245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20000"/>
                    <a:lumOff val="80000"/>
                  </a:schemeClr>
                </a:solidFill>
              </a:rPr>
              <a:t>Transition</a:t>
            </a:r>
          </a:p>
          <a:p>
            <a:pPr algn="ctr">
              <a:spcBef>
                <a:spcPts val="600"/>
              </a:spcBef>
            </a:pPr>
            <a:r>
              <a:rPr lang="en-US" b="1" dirty="0"/>
              <a:t>ABE/ESL to ASE</a:t>
            </a:r>
          </a:p>
          <a:p>
            <a:pPr algn="ctr">
              <a:spcBef>
                <a:spcPts val="600"/>
              </a:spcBef>
            </a:pPr>
            <a:r>
              <a:rPr lang="en-US" b="1" dirty="0"/>
              <a:t>Transition to Postsecondary</a:t>
            </a:r>
          </a:p>
        </p:txBody>
      </p:sp>
      <p:sp>
        <p:nvSpPr>
          <p:cNvPr id="11" name="Oval 10">
            <a:extLst>
              <a:ext uri="{FF2B5EF4-FFF2-40B4-BE49-F238E27FC236}">
                <a16:creationId xmlns:a16="http://schemas.microsoft.com/office/drawing/2014/main" xmlns="" id="{7051131B-9650-43C4-8D0D-32BE4CFA6265}"/>
              </a:ext>
            </a:extLst>
          </p:cNvPr>
          <p:cNvSpPr/>
          <p:nvPr/>
        </p:nvSpPr>
        <p:spPr>
          <a:xfrm>
            <a:off x="6132899" y="2137770"/>
            <a:ext cx="2612055" cy="258245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20000"/>
                    <a:lumOff val="80000"/>
                  </a:schemeClr>
                </a:solidFill>
              </a:rPr>
              <a:t>Completion</a:t>
            </a:r>
          </a:p>
          <a:p>
            <a:pPr algn="ctr">
              <a:spcBef>
                <a:spcPts val="600"/>
              </a:spcBef>
            </a:pPr>
            <a:r>
              <a:rPr lang="en-US" dirty="0"/>
              <a:t> </a:t>
            </a:r>
            <a:r>
              <a:rPr lang="en-US" b="1" dirty="0"/>
              <a:t>Diploma or HSE</a:t>
            </a:r>
          </a:p>
          <a:p>
            <a:pPr algn="ctr">
              <a:spcBef>
                <a:spcPts val="600"/>
              </a:spcBef>
            </a:pPr>
            <a:r>
              <a:rPr lang="en-US" b="1" dirty="0"/>
              <a:t>Postsecondary Credentials</a:t>
            </a:r>
          </a:p>
        </p:txBody>
      </p:sp>
      <p:sp>
        <p:nvSpPr>
          <p:cNvPr id="6" name="Title 1">
            <a:extLst>
              <a:ext uri="{FF2B5EF4-FFF2-40B4-BE49-F238E27FC236}">
                <a16:creationId xmlns:a16="http://schemas.microsoft.com/office/drawing/2014/main" xmlns="" id="{B4D026F7-54AA-4E43-9656-57BD742B17CE}"/>
              </a:ext>
            </a:extLst>
          </p:cNvPr>
          <p:cNvSpPr>
            <a:spLocks noGrp="1"/>
          </p:cNvSpPr>
          <p:nvPr>
            <p:ph type="title"/>
          </p:nvPr>
        </p:nvSpPr>
        <p:spPr>
          <a:xfrm>
            <a:off x="0" y="1181139"/>
            <a:ext cx="12192000" cy="496837"/>
          </a:xfrm>
        </p:spPr>
        <p:txBody>
          <a:bodyPr>
            <a:normAutofit fontScale="90000"/>
          </a:bodyPr>
          <a:lstStyle/>
          <a:p>
            <a:pPr algn="ctr"/>
            <a:r>
              <a:rPr lang="en-US" sz="3200" dirty="0">
                <a:solidFill>
                  <a:srgbClr val="00B0F0"/>
                </a:solidFill>
                <a:latin typeface="+mn-lt"/>
              </a:rPr>
              <a:t>Adult Education Program Student Outcomes</a:t>
            </a:r>
          </a:p>
        </p:txBody>
      </p:sp>
      <p:pic>
        <p:nvPicPr>
          <p:cNvPr id="7" name="Picture 6">
            <a:extLst>
              <a:ext uri="{FF2B5EF4-FFF2-40B4-BE49-F238E27FC236}">
                <a16:creationId xmlns:a16="http://schemas.microsoft.com/office/drawing/2014/main" xmlns="" id="{13D2E215-3122-4947-B8BC-ADB1D2454B69}"/>
              </a:ext>
            </a:extLst>
          </p:cNvPr>
          <p:cNvPicPr>
            <a:picLocks noChangeAspect="1"/>
          </p:cNvPicPr>
          <p:nvPr/>
        </p:nvPicPr>
        <p:blipFill>
          <a:blip r:embed="rId2"/>
          <a:stretch>
            <a:fillRect/>
          </a:stretch>
        </p:blipFill>
        <p:spPr>
          <a:xfrm>
            <a:off x="203200" y="177800"/>
            <a:ext cx="1958715" cy="711200"/>
          </a:xfrm>
          <a:prstGeom prst="rect">
            <a:avLst/>
          </a:prstGeom>
        </p:spPr>
      </p:pic>
      <p:sp>
        <p:nvSpPr>
          <p:cNvPr id="8" name="Oval 7">
            <a:extLst>
              <a:ext uri="{FF2B5EF4-FFF2-40B4-BE49-F238E27FC236}">
                <a16:creationId xmlns:a16="http://schemas.microsoft.com/office/drawing/2014/main" xmlns="" id="{FA4C37A9-DE74-4593-AE4A-3B9D60D9BEA9}"/>
              </a:ext>
            </a:extLst>
          </p:cNvPr>
          <p:cNvSpPr/>
          <p:nvPr/>
        </p:nvSpPr>
        <p:spPr>
          <a:xfrm>
            <a:off x="8870165" y="2137770"/>
            <a:ext cx="2612055" cy="25824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Employment</a:t>
            </a:r>
          </a:p>
          <a:p>
            <a:pPr algn="ctr">
              <a:spcBef>
                <a:spcPts val="600"/>
              </a:spcBef>
            </a:pPr>
            <a:r>
              <a:rPr lang="en-US" dirty="0">
                <a:solidFill>
                  <a:schemeClr val="accent4">
                    <a:lumMod val="75000"/>
                  </a:schemeClr>
                </a:solidFill>
              </a:rPr>
              <a:t> </a:t>
            </a:r>
            <a:r>
              <a:rPr lang="en-US" b="1" dirty="0">
                <a:solidFill>
                  <a:schemeClr val="accent4">
                    <a:lumMod val="75000"/>
                  </a:schemeClr>
                </a:solidFill>
              </a:rPr>
              <a:t>Employment</a:t>
            </a:r>
          </a:p>
          <a:p>
            <a:pPr algn="ctr">
              <a:spcBef>
                <a:spcPts val="600"/>
              </a:spcBef>
            </a:pPr>
            <a:r>
              <a:rPr lang="en-US" b="1" dirty="0">
                <a:solidFill>
                  <a:schemeClr val="accent4">
                    <a:lumMod val="75000"/>
                  </a:schemeClr>
                </a:solidFill>
              </a:rPr>
              <a:t>Wage Gains</a:t>
            </a:r>
          </a:p>
          <a:p>
            <a:pPr algn="ctr">
              <a:spcBef>
                <a:spcPts val="600"/>
              </a:spcBef>
            </a:pPr>
            <a:r>
              <a:rPr lang="en-US" b="1" dirty="0">
                <a:solidFill>
                  <a:schemeClr val="accent4">
                    <a:lumMod val="75000"/>
                  </a:schemeClr>
                </a:solidFill>
              </a:rPr>
              <a:t>Living Wage</a:t>
            </a:r>
          </a:p>
        </p:txBody>
      </p:sp>
    </p:spTree>
    <p:extLst>
      <p:ext uri="{BB962C8B-B14F-4D97-AF65-F5344CB8AC3E}">
        <p14:creationId xmlns:p14="http://schemas.microsoft.com/office/powerpoint/2010/main" val="1029191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4BF37B5-FF72-4B43-A58F-D8EC454C6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572" y="889000"/>
            <a:ext cx="3972765" cy="5141226"/>
          </a:xfrm>
          <a:prstGeom prst="rect">
            <a:avLst/>
          </a:prstGeom>
        </p:spPr>
      </p:pic>
      <p:sp>
        <p:nvSpPr>
          <p:cNvPr id="8" name="TextBox 7">
            <a:extLst>
              <a:ext uri="{FF2B5EF4-FFF2-40B4-BE49-F238E27FC236}">
                <a16:creationId xmlns:a16="http://schemas.microsoft.com/office/drawing/2014/main" xmlns="" id="{5C29B142-8412-409F-BB17-02EB63E71914}"/>
              </a:ext>
            </a:extLst>
          </p:cNvPr>
          <p:cNvSpPr txBox="1"/>
          <p:nvPr/>
        </p:nvSpPr>
        <p:spPr>
          <a:xfrm>
            <a:off x="5605272" y="889000"/>
            <a:ext cx="4864608" cy="3156979"/>
          </a:xfrm>
          <a:prstGeom prst="rect">
            <a:avLst/>
          </a:prstGeom>
          <a:solidFill>
            <a:srgbClr val="FFFFCC"/>
          </a:solidFill>
          <a:ln>
            <a:solidFill>
              <a:schemeClr val="accent2">
                <a:lumMod val="60000"/>
                <a:lumOff val="40000"/>
              </a:schemeClr>
            </a:solidFill>
          </a:ln>
        </p:spPr>
        <p:txBody>
          <a:bodyPr vert="horz" wrap="square" lIns="91440" tIns="45720" rIns="91440" bIns="45720" rtlCol="0">
            <a:normAutofit lnSpcReduction="10000"/>
          </a:bodyPr>
          <a:lstStyle/>
          <a:p>
            <a:pPr algn="ctr"/>
            <a:r>
              <a:rPr lang="en-US" sz="2200" b="1" dirty="0">
                <a:solidFill>
                  <a:srgbClr val="C00000"/>
                </a:solidFill>
              </a:rPr>
              <a:t>Measuring Our Success Leg Report</a:t>
            </a:r>
          </a:p>
          <a:p>
            <a:pPr marL="342900" indent="-342900">
              <a:spcBef>
                <a:spcPts val="600"/>
              </a:spcBef>
              <a:buClr>
                <a:srgbClr val="C00000"/>
              </a:buClr>
              <a:buFont typeface="+mj-lt"/>
              <a:buAutoNum type="arabicPeriod"/>
            </a:pPr>
            <a:r>
              <a:rPr lang="en-US" b="1" dirty="0">
                <a:solidFill>
                  <a:schemeClr val="accent2">
                    <a:lumMod val="75000"/>
                  </a:schemeClr>
                </a:solidFill>
              </a:rPr>
              <a:t>Aligns definition of students, programs, and core measures for adult education for K12 adult ed and CC noncredit</a:t>
            </a:r>
          </a:p>
          <a:p>
            <a:pPr marL="342900" indent="-342900">
              <a:spcBef>
                <a:spcPts val="600"/>
              </a:spcBef>
              <a:buClr>
                <a:srgbClr val="C00000"/>
              </a:buClr>
              <a:buFont typeface="+mj-lt"/>
              <a:buAutoNum type="arabicPeriod"/>
            </a:pPr>
            <a:r>
              <a:rPr lang="en-US" b="1" dirty="0">
                <a:solidFill>
                  <a:schemeClr val="accent2">
                    <a:lumMod val="75000"/>
                  </a:schemeClr>
                </a:solidFill>
              </a:rPr>
              <a:t>Result of an 8 week field team process with 35 practitioners in 40 hours of meetings</a:t>
            </a:r>
          </a:p>
          <a:p>
            <a:pPr marL="342900" indent="-342900">
              <a:spcBef>
                <a:spcPts val="600"/>
              </a:spcBef>
              <a:buClr>
                <a:srgbClr val="C00000"/>
              </a:buClr>
              <a:buFont typeface="+mj-lt"/>
              <a:buAutoNum type="arabicPeriod"/>
            </a:pPr>
            <a:r>
              <a:rPr lang="en-US" b="1" dirty="0">
                <a:solidFill>
                  <a:schemeClr val="accent2">
                    <a:lumMod val="75000"/>
                  </a:schemeClr>
                </a:solidFill>
              </a:rPr>
              <a:t>Data collection and alignment of measures for student assessment, progress and success</a:t>
            </a:r>
          </a:p>
          <a:p>
            <a:pPr marL="342900" indent="-342900">
              <a:spcBef>
                <a:spcPts val="600"/>
              </a:spcBef>
              <a:buClr>
                <a:srgbClr val="C00000"/>
              </a:buClr>
              <a:buFont typeface="+mj-lt"/>
              <a:buAutoNum type="arabicPeriod"/>
            </a:pPr>
            <a:r>
              <a:rPr lang="en-US" b="1" dirty="0">
                <a:solidFill>
                  <a:schemeClr val="accent2">
                    <a:lumMod val="75000"/>
                  </a:schemeClr>
                </a:solidFill>
              </a:rPr>
              <a:t>How AE aligns with key WIOA metrics and definitions as well as </a:t>
            </a:r>
            <a:r>
              <a:rPr lang="en-US" b="1" dirty="0" err="1">
                <a:solidFill>
                  <a:schemeClr val="accent2">
                    <a:lumMod val="75000"/>
                  </a:schemeClr>
                </a:solidFill>
              </a:rPr>
              <a:t>perkins</a:t>
            </a:r>
            <a:r>
              <a:rPr lang="en-US" b="1" dirty="0">
                <a:solidFill>
                  <a:schemeClr val="accent2">
                    <a:lumMod val="75000"/>
                  </a:schemeClr>
                </a:solidFill>
              </a:rPr>
              <a:t>, Title IV, </a:t>
            </a:r>
            <a:r>
              <a:rPr lang="en-US" b="1" dirty="0" err="1">
                <a:solidFill>
                  <a:schemeClr val="accent2">
                    <a:lumMod val="75000"/>
                  </a:schemeClr>
                </a:solidFill>
              </a:rPr>
              <a:t>etc</a:t>
            </a:r>
            <a:endParaRPr lang="en-US" b="1" dirty="0">
              <a:solidFill>
                <a:schemeClr val="accent2">
                  <a:lumMod val="75000"/>
                </a:schemeClr>
              </a:solidFill>
            </a:endParaRPr>
          </a:p>
        </p:txBody>
      </p:sp>
      <p:sp>
        <p:nvSpPr>
          <p:cNvPr id="9" name="TextBox 8">
            <a:extLst>
              <a:ext uri="{FF2B5EF4-FFF2-40B4-BE49-F238E27FC236}">
                <a16:creationId xmlns:a16="http://schemas.microsoft.com/office/drawing/2014/main" xmlns="" id="{003A863C-24C3-40C6-9B79-2025BD523263}"/>
              </a:ext>
            </a:extLst>
          </p:cNvPr>
          <p:cNvSpPr txBox="1"/>
          <p:nvPr/>
        </p:nvSpPr>
        <p:spPr>
          <a:xfrm>
            <a:off x="5618081" y="4250707"/>
            <a:ext cx="4864608" cy="1779519"/>
          </a:xfrm>
          <a:prstGeom prst="rect">
            <a:avLst/>
          </a:prstGeom>
          <a:solidFill>
            <a:schemeClr val="tx2">
              <a:lumMod val="20000"/>
              <a:lumOff val="80000"/>
            </a:schemeClr>
          </a:solidFill>
          <a:ln>
            <a:solidFill>
              <a:schemeClr val="accent2">
                <a:lumMod val="60000"/>
                <a:lumOff val="40000"/>
              </a:schemeClr>
            </a:solidFill>
          </a:ln>
        </p:spPr>
        <p:txBody>
          <a:bodyPr vert="horz" wrap="square" lIns="91440" tIns="45720" rIns="91440" bIns="45720" rtlCol="0">
            <a:normAutofit/>
          </a:bodyPr>
          <a:lstStyle/>
          <a:p>
            <a:pPr algn="ctr"/>
            <a:r>
              <a:rPr lang="en-US" b="1" dirty="0">
                <a:solidFill>
                  <a:srgbClr val="C00000"/>
                </a:solidFill>
              </a:rPr>
              <a:t>And…</a:t>
            </a:r>
          </a:p>
          <a:p>
            <a:pPr marL="342900" indent="-342900">
              <a:spcBef>
                <a:spcPts val="600"/>
              </a:spcBef>
              <a:buClr>
                <a:srgbClr val="C00000"/>
              </a:buClr>
              <a:buFont typeface="+mj-lt"/>
              <a:buAutoNum type="arabicPeriod"/>
            </a:pPr>
            <a:r>
              <a:rPr lang="en-US" b="1" dirty="0">
                <a:solidFill>
                  <a:schemeClr val="accent2">
                    <a:lumMod val="75000"/>
                  </a:schemeClr>
                </a:solidFill>
              </a:rPr>
              <a:t>LaunchBoard AE Tab available to the field for planning &amp; measuring effectiveness Aug 31. </a:t>
            </a:r>
          </a:p>
          <a:p>
            <a:pPr marL="342900" indent="-342900">
              <a:spcBef>
                <a:spcPts val="600"/>
              </a:spcBef>
              <a:buClr>
                <a:srgbClr val="C00000"/>
              </a:buClr>
              <a:buFont typeface="+mj-lt"/>
              <a:buAutoNum type="arabicPeriod"/>
            </a:pPr>
            <a:r>
              <a:rPr lang="en-US" b="1" dirty="0">
                <a:solidFill>
                  <a:schemeClr val="accent2">
                    <a:lumMod val="75000"/>
                  </a:schemeClr>
                </a:solidFill>
              </a:rPr>
              <a:t>Adoption of AEP metrics as part of the simplified metrics tab</a:t>
            </a:r>
          </a:p>
        </p:txBody>
      </p:sp>
      <p:pic>
        <p:nvPicPr>
          <p:cNvPr id="5" name="Picture 4">
            <a:extLst>
              <a:ext uri="{FF2B5EF4-FFF2-40B4-BE49-F238E27FC236}">
                <a16:creationId xmlns:a16="http://schemas.microsoft.com/office/drawing/2014/main" xmlns="" id="{64F8567A-834E-4FCD-8B8D-7073D68352F3}"/>
              </a:ext>
            </a:extLst>
          </p:cNvPr>
          <p:cNvPicPr>
            <a:picLocks noChangeAspect="1"/>
          </p:cNvPicPr>
          <p:nvPr/>
        </p:nvPicPr>
        <p:blipFill>
          <a:blip r:embed="rId3"/>
          <a:stretch>
            <a:fillRect/>
          </a:stretch>
        </p:blipFill>
        <p:spPr>
          <a:xfrm>
            <a:off x="203200" y="177800"/>
            <a:ext cx="1958715" cy="711200"/>
          </a:xfrm>
          <a:prstGeom prst="rect">
            <a:avLst/>
          </a:prstGeom>
        </p:spPr>
      </p:pic>
    </p:spTree>
    <p:extLst>
      <p:ext uri="{BB962C8B-B14F-4D97-AF65-F5344CB8AC3E}">
        <p14:creationId xmlns:p14="http://schemas.microsoft.com/office/powerpoint/2010/main" val="2656164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Template - HS and POSTSECONDARY" id="{7DFA30E6-C27C-6640-9A6E-E009AC9C2BBA}" vid="{D20F524D-E69D-3440-8ABA-F93C9B198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B2DB9F-5B3A-4B94-842B-EBE6C7949D15}"/>
</file>

<file path=customXml/itemProps2.xml><?xml version="1.0" encoding="utf-8"?>
<ds:datastoreItem xmlns:ds="http://schemas.openxmlformats.org/officeDocument/2006/customXml" ds:itemID="{CCFE7323-8EE1-4174-B059-6E05A63496A9}"/>
</file>

<file path=customXml/itemProps3.xml><?xml version="1.0" encoding="utf-8"?>
<ds:datastoreItem xmlns:ds="http://schemas.openxmlformats.org/officeDocument/2006/customXml" ds:itemID="{58CC8C09-10C2-4231-8DC2-8B61BCD362E2}"/>
</file>

<file path=docProps/app.xml><?xml version="1.0" encoding="utf-8"?>
<Properties xmlns="http://schemas.openxmlformats.org/officeDocument/2006/extended-properties" xmlns:vt="http://schemas.openxmlformats.org/officeDocument/2006/docPropsVTypes">
  <TotalTime>9464</TotalTime>
  <Words>1986</Words>
  <Application>Microsoft Office PowerPoint</Application>
  <PresentationFormat>Widescreen</PresentationFormat>
  <Paragraphs>220</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.AppleSystemUIFont</vt:lpstr>
      <vt:lpstr>Arial</vt:lpstr>
      <vt:lpstr>Calibri</vt:lpstr>
      <vt:lpstr>Calibri Light</vt:lpstr>
      <vt:lpstr>Corbel</vt:lpstr>
      <vt:lpstr>Meiryo-Bold</vt:lpstr>
      <vt:lpstr>Times New Roman</vt:lpstr>
      <vt:lpstr>Trebuchet MS</vt:lpstr>
      <vt:lpstr>Base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Education Program Student Outcomes</vt:lpstr>
      <vt:lpstr>PowerPoint Presentation</vt:lpstr>
      <vt:lpstr>PowerPoint Presentation</vt:lpstr>
      <vt:lpstr>PowerPoint Presentation</vt:lpstr>
      <vt:lpstr>PowerPoint Presentation</vt:lpstr>
      <vt:lpstr>PowerPoint Presentation</vt:lpstr>
      <vt:lpstr>Two Systems – Two Ways to Measure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WIOA Title II Reporting</vt:lpstr>
      <vt:lpstr>6 Levels in Math, English, and ESL</vt:lpstr>
      <vt:lpstr>PowerPoint Presentation</vt:lpstr>
      <vt:lpstr>PowerPoint Presentation</vt:lpstr>
      <vt:lpstr>Assessment of EFL’s and Skills Gains for WIOA Title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 Tillery</dc:creator>
  <cp:lastModifiedBy>Veronica Parker</cp:lastModifiedBy>
  <cp:revision>165</cp:revision>
  <dcterms:created xsi:type="dcterms:W3CDTF">2017-08-29T18:09:48Z</dcterms:created>
  <dcterms:modified xsi:type="dcterms:W3CDTF">2018-08-30T17:19:52Z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