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8"/>
  </p:notesMasterIdLst>
  <p:sldIdLst>
    <p:sldId id="257" r:id="rId2"/>
    <p:sldId id="264" r:id="rId3"/>
    <p:sldId id="400" r:id="rId4"/>
    <p:sldId id="265" r:id="rId5"/>
    <p:sldId id="369" r:id="rId6"/>
    <p:sldId id="338" r:id="rId7"/>
    <p:sldId id="406" r:id="rId8"/>
    <p:sldId id="383" r:id="rId9"/>
    <p:sldId id="405" r:id="rId10"/>
    <p:sldId id="386" r:id="rId11"/>
    <p:sldId id="385" r:id="rId12"/>
    <p:sldId id="315" r:id="rId13"/>
    <p:sldId id="413" r:id="rId14"/>
    <p:sldId id="368" r:id="rId15"/>
    <p:sldId id="403" r:id="rId16"/>
    <p:sldId id="374" r:id="rId17"/>
    <p:sldId id="329" r:id="rId18"/>
    <p:sldId id="407" r:id="rId19"/>
    <p:sldId id="344" r:id="rId20"/>
    <p:sldId id="346" r:id="rId21"/>
    <p:sldId id="348" r:id="rId22"/>
    <p:sldId id="349" r:id="rId23"/>
    <p:sldId id="412" r:id="rId24"/>
    <p:sldId id="411" r:id="rId25"/>
    <p:sldId id="350" r:id="rId26"/>
    <p:sldId id="351" r:id="rId27"/>
    <p:sldId id="352" r:id="rId28"/>
    <p:sldId id="353" r:id="rId29"/>
    <p:sldId id="354" r:id="rId30"/>
    <p:sldId id="410" r:id="rId31"/>
    <p:sldId id="355" r:id="rId32"/>
    <p:sldId id="356" r:id="rId33"/>
    <p:sldId id="404" r:id="rId34"/>
    <p:sldId id="345" r:id="rId35"/>
    <p:sldId id="409" r:id="rId36"/>
    <p:sldId id="34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147"/>
    <a:srgbClr val="A20000"/>
    <a:srgbClr val="920000"/>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4" d="100"/>
          <a:sy n="104" d="100"/>
        </p:scale>
        <p:origin x="126" y="270"/>
      </p:cViewPr>
      <p:guideLst/>
    </p:cSldViewPr>
  </p:slideViewPr>
  <p:notesTextViewPr>
    <p:cViewPr>
      <p:scale>
        <a:sx n="1" d="1"/>
        <a:sy n="1" d="1"/>
      </p:scale>
      <p:origin x="0" y="0"/>
    </p:cViewPr>
  </p:notesTextViewPr>
  <p:sorterViewPr>
    <p:cViewPr>
      <p:scale>
        <a:sx n="100" d="100"/>
        <a:sy n="100" d="100"/>
      </p:scale>
      <p:origin x="0" y="-41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D3D34-719B-4C0C-88AD-ED4F2D4972B6}" type="datetimeFigureOut">
              <a:rPr lang="en-US" smtClean="0"/>
              <a:t>9/6/2018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1BFB5-4B2F-4C81-B879-8C499C22C1B4}" type="slidenum">
              <a:rPr lang="en-US" smtClean="0"/>
              <a:t>‹#›</a:t>
            </a:fld>
            <a:endParaRPr lang="en-US"/>
          </a:p>
        </p:txBody>
      </p:sp>
    </p:spTree>
    <p:extLst>
      <p:ext uri="{BB962C8B-B14F-4D97-AF65-F5344CB8AC3E}">
        <p14:creationId xmlns:p14="http://schemas.microsoft.com/office/powerpoint/2010/main" val="233772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76644"/>
            <a:ext cx="2645229" cy="588563"/>
          </a:xfrm>
          <a:prstGeom prst="rect">
            <a:avLst/>
          </a:prstGeom>
        </p:spPr>
      </p:pic>
      <p:sp>
        <p:nvSpPr>
          <p:cNvPr id="12" name="Title 1"/>
          <p:cNvSpPr>
            <a:spLocks noGrp="1"/>
          </p:cNvSpPr>
          <p:nvPr>
            <p:ph type="ctrTitle" hasCustomPrompt="1"/>
          </p:nvPr>
        </p:nvSpPr>
        <p:spPr>
          <a:xfrm>
            <a:off x="762001" y="1649567"/>
            <a:ext cx="6028267" cy="2690811"/>
          </a:xfrm>
          <a:ln>
            <a:noFill/>
          </a:ln>
        </p:spPr>
        <p:txBody>
          <a:bodyPr anchor="b">
            <a:normAutofit/>
          </a:bodyPr>
          <a:lstStyle>
            <a:lvl1pPr algn="l" fontAlgn="b">
              <a:lnSpc>
                <a:spcPct val="85000"/>
              </a:lnSpc>
              <a:defRPr sz="5000" b="1" baseline="0"/>
            </a:lvl1pPr>
          </a:lstStyle>
          <a:p>
            <a:r>
              <a:rPr lang="en-US" dirty="0"/>
              <a:t>This is a Title text slide. It is bottom justified. </a:t>
            </a:r>
          </a:p>
        </p:txBody>
      </p:sp>
      <p:sp>
        <p:nvSpPr>
          <p:cNvPr id="13" name="Subtitle 2"/>
          <p:cNvSpPr>
            <a:spLocks noGrp="1"/>
          </p:cNvSpPr>
          <p:nvPr>
            <p:ph type="subTitle" idx="1" hasCustomPrompt="1"/>
          </p:nvPr>
        </p:nvSpPr>
        <p:spPr>
          <a:xfrm>
            <a:off x="762001" y="4648201"/>
            <a:ext cx="6028267" cy="1345671"/>
          </a:xfrm>
          <a:ln>
            <a:noFill/>
          </a:ln>
        </p:spPr>
        <p:txBody>
          <a:bodyPr/>
          <a:lstStyle>
            <a:lvl1pPr marL="0" indent="0" algn="l" fontAlgn="t">
              <a:lnSpc>
                <a:spcPct val="90000"/>
              </a:lnSpc>
              <a:buNone/>
              <a:defRPr sz="2400" b="1" baseline="0">
                <a:solidFill>
                  <a:schemeClr val="accent1"/>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This is the area for Subtitle text. It can also be used for intro text. If not used, move the title text box lower down the slide.</a:t>
            </a:r>
          </a:p>
        </p:txBody>
      </p:sp>
    </p:spTree>
    <p:extLst>
      <p:ext uri="{BB962C8B-B14F-4D97-AF65-F5344CB8AC3E}">
        <p14:creationId xmlns:p14="http://schemas.microsoft.com/office/powerpoint/2010/main" val="1780598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Slade - BAS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12185" y="934937"/>
            <a:ext cx="11013759" cy="1186993"/>
          </a:xfrm>
          <a:ln>
            <a:noFill/>
          </a:ln>
        </p:spPr>
        <p:txBody>
          <a:bodyPr/>
          <a:lstStyle>
            <a:lvl1pPr>
              <a:defRPr baseline="0"/>
            </a:lvl1pPr>
          </a:lstStyle>
          <a:p>
            <a:r>
              <a:rPr lang="en-US" dirty="0"/>
              <a:t>Content Slide with ample space for text and other content.</a:t>
            </a:r>
          </a:p>
        </p:txBody>
      </p:sp>
      <p:sp>
        <p:nvSpPr>
          <p:cNvPr id="3" name="Content Placeholder 2"/>
          <p:cNvSpPr>
            <a:spLocks noGrp="1"/>
          </p:cNvSpPr>
          <p:nvPr>
            <p:ph idx="1" hasCustomPrompt="1"/>
          </p:nvPr>
        </p:nvSpPr>
        <p:spPr>
          <a:xfrm>
            <a:off x="612185" y="2280501"/>
            <a:ext cx="11013759" cy="3896463"/>
          </a:xfrm>
          <a:ln>
            <a:noFill/>
          </a:ln>
        </p:spPr>
        <p:txBody>
          <a:body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61148" y="643217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Tree>
    <p:extLst>
      <p:ext uri="{BB962C8B-B14F-4D97-AF65-F5344CB8AC3E}">
        <p14:creationId xmlns:p14="http://schemas.microsoft.com/office/powerpoint/2010/main" val="1692411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w/ Asset Space R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12185" y="934937"/>
            <a:ext cx="11013759" cy="1186993"/>
          </a:xfrm>
          <a:ln>
            <a:noFill/>
          </a:ln>
        </p:spPr>
        <p:txBody>
          <a:bodyPr tIns="0" bIns="0" anchor="b" anchorCtr="0"/>
          <a:lstStyle>
            <a:lvl1pPr fontAlgn="b">
              <a:defRPr baseline="0"/>
            </a:lvl1pPr>
          </a:lstStyle>
          <a:p>
            <a:r>
              <a:rPr lang="en-US" dirty="0"/>
              <a:t>Content Slide with space for text and other content.</a:t>
            </a:r>
          </a:p>
        </p:txBody>
      </p:sp>
      <p:sp>
        <p:nvSpPr>
          <p:cNvPr id="3" name="Content Placeholder 2"/>
          <p:cNvSpPr>
            <a:spLocks noGrp="1"/>
          </p:cNvSpPr>
          <p:nvPr>
            <p:ph idx="1" hasCustomPrompt="1"/>
          </p:nvPr>
        </p:nvSpPr>
        <p:spPr>
          <a:xfrm>
            <a:off x="612183" y="2357990"/>
            <a:ext cx="6904495" cy="3896463"/>
          </a:xfrm>
          <a:ln>
            <a:noFill/>
          </a:ln>
        </p:spPr>
        <p:txBody>
          <a:bodyPr/>
          <a:lstStyle>
            <a:lvl2pPr>
              <a:defRPr b="0"/>
            </a:lvl2pPr>
            <a:lvl3pPr marL="1142971" marR="0" indent="-228594" algn="l" defTabSz="914377" rtl="0" eaLnBrk="1" fontAlgn="auto" latinLnBrk="0" hangingPunct="1">
              <a:lnSpc>
                <a:spcPct val="90000"/>
              </a:lnSpc>
              <a:spcBef>
                <a:spcPts val="1100"/>
              </a:spcBef>
              <a:spcAft>
                <a:spcPts val="0"/>
              </a:spcAft>
              <a:buClrTx/>
              <a:buSzTx/>
              <a:buFont typeface="Meiryo-Bold" charset="-128"/>
              <a:buChar char="►"/>
              <a:tabLst/>
              <a:defRPr/>
            </a:lvl3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62124" y="6433031"/>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Tree>
    <p:extLst>
      <p:ext uri="{BB962C8B-B14F-4D97-AF65-F5344CB8AC3E}">
        <p14:creationId xmlns:p14="http://schemas.microsoft.com/office/powerpoint/2010/main" val="4113943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ntent Slide - Split Layou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1147" y="643217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
        <p:nvSpPr>
          <p:cNvPr id="2" name="Title 1"/>
          <p:cNvSpPr>
            <a:spLocks noGrp="1"/>
          </p:cNvSpPr>
          <p:nvPr>
            <p:ph type="title" hasCustomPrompt="1"/>
          </p:nvPr>
        </p:nvSpPr>
        <p:spPr>
          <a:xfrm>
            <a:off x="596685" y="810993"/>
            <a:ext cx="11029259" cy="1325563"/>
          </a:xfrm>
          <a:ln>
            <a:noFill/>
          </a:ln>
        </p:spPr>
        <p:txBody>
          <a:bodyPr bIns="0" anchor="b" anchorCtr="0"/>
          <a:lstStyle>
            <a:lvl1pPr>
              <a:defRPr baseline="0"/>
            </a:lvl1pPr>
          </a:lstStyle>
          <a:p>
            <a:r>
              <a:rPr lang="en-US" dirty="0"/>
              <a:t>Content Slide with split column layout for varied content layout.</a:t>
            </a:r>
          </a:p>
        </p:txBody>
      </p:sp>
      <p:sp>
        <p:nvSpPr>
          <p:cNvPr id="3" name="Content Placeholder 2"/>
          <p:cNvSpPr>
            <a:spLocks noGrp="1"/>
          </p:cNvSpPr>
          <p:nvPr>
            <p:ph sz="half" idx="1" hasCustomPrompt="1"/>
          </p:nvPr>
        </p:nvSpPr>
        <p:spPr>
          <a:xfrm>
            <a:off x="596686" y="2393434"/>
            <a:ext cx="5331417" cy="3783529"/>
          </a:xfrm>
          <a:ln>
            <a:noFill/>
          </a:ln>
        </p:spPr>
        <p:txBody>
          <a:bodyPr/>
          <a:lstStyle/>
          <a:p>
            <a:pPr lvl="0"/>
            <a:r>
              <a:rPr lang="en-US" dirty="0"/>
              <a:t>This is the Level 1 content style. These boxes can also be populated with charts, graphics, etc.</a:t>
            </a:r>
          </a:p>
          <a:p>
            <a:pPr lvl="1"/>
            <a:r>
              <a:rPr lang="en-US" dirty="0"/>
              <a:t>Level 2 content is bulleted, using the same color as level 1 content.</a:t>
            </a:r>
          </a:p>
          <a:p>
            <a:pPr lvl="2"/>
            <a:r>
              <a:rPr lang="en-US" dirty="0"/>
              <a:t>Level 3 content, which can be used if more detail is needed under level 2 content.</a:t>
            </a:r>
          </a:p>
        </p:txBody>
      </p:sp>
      <p:sp>
        <p:nvSpPr>
          <p:cNvPr id="4" name="Content Placeholder 3"/>
          <p:cNvSpPr>
            <a:spLocks noGrp="1"/>
          </p:cNvSpPr>
          <p:nvPr>
            <p:ph sz="half" idx="2" hasCustomPrompt="1"/>
          </p:nvPr>
        </p:nvSpPr>
        <p:spPr>
          <a:xfrm>
            <a:off x="6230320" y="2393434"/>
            <a:ext cx="5395625" cy="3783529"/>
          </a:xfrm>
          <a:ln>
            <a:noFill/>
          </a:ln>
        </p:spPr>
        <p:txBody>
          <a:bodyPr/>
          <a:lstStyle>
            <a:lvl1pPr>
              <a:defRPr baseline="0"/>
            </a:lvl1pPr>
          </a:lstStyle>
          <a:p>
            <a:pPr lvl="0"/>
            <a:r>
              <a:rPr lang="en-US" dirty="0"/>
              <a:t>This is the Level 1 content style. These boxes can also be populated with charts, graphics, etc.</a:t>
            </a:r>
          </a:p>
          <a:p>
            <a:pPr lvl="1"/>
            <a:r>
              <a:rPr lang="en-US" dirty="0"/>
              <a:t>Level 2 content is bulleted, using the same color as level 1 content.</a:t>
            </a:r>
          </a:p>
          <a:p>
            <a:pPr lvl="2"/>
            <a:r>
              <a:rPr lang="en-US" dirty="0"/>
              <a:t>Level 3 content, which can be used if more detail is needed under level 2 content.</a:t>
            </a:r>
          </a:p>
        </p:txBody>
      </p:sp>
      <p:sp>
        <p:nvSpPr>
          <p:cNvPr id="5" name="TextBox 4"/>
          <p:cNvSpPr txBox="1"/>
          <p:nvPr userDrawn="1"/>
        </p:nvSpPr>
        <p:spPr>
          <a:xfrm>
            <a:off x="139485" y="6400800"/>
            <a:ext cx="914400" cy="914400"/>
          </a:xfrm>
          <a:prstGeom prst="rect">
            <a:avLst/>
          </a:prstGeom>
        </p:spPr>
        <p:txBody>
          <a:bodyPr vert="horz" wrap="none" lIns="91440" tIns="45720" rIns="91440" bIns="45720" rtlCol="0">
            <a:normAutofit/>
          </a:bodyPr>
          <a:lstStyle/>
          <a:p>
            <a:endParaRPr lang="en-US" sz="1800" dirty="0"/>
          </a:p>
        </p:txBody>
      </p:sp>
    </p:spTree>
    <p:extLst>
      <p:ext uri="{BB962C8B-B14F-4D97-AF65-F5344CB8AC3E}">
        <p14:creationId xmlns:p14="http://schemas.microsoft.com/office/powerpoint/2010/main" val="1769668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 Slide - Split Content w/ Intro Space">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2127"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
        <p:nvSpPr>
          <p:cNvPr id="2" name="Title 1"/>
          <p:cNvSpPr>
            <a:spLocks noGrp="1"/>
          </p:cNvSpPr>
          <p:nvPr>
            <p:ph type="title" hasCustomPrompt="1"/>
          </p:nvPr>
        </p:nvSpPr>
        <p:spPr>
          <a:xfrm>
            <a:off x="596685" y="810993"/>
            <a:ext cx="11029259" cy="1325563"/>
          </a:xfrm>
          <a:ln>
            <a:noFill/>
          </a:ln>
        </p:spPr>
        <p:txBody>
          <a:bodyPr bIns="0" anchor="b" anchorCtr="0"/>
          <a:lstStyle>
            <a:lvl1pPr>
              <a:defRPr baseline="0"/>
            </a:lvl1pPr>
          </a:lstStyle>
          <a:p>
            <a:r>
              <a:rPr lang="en-US" dirty="0"/>
              <a:t>Content Slide with split column layout with intro paragraph.</a:t>
            </a:r>
          </a:p>
        </p:txBody>
      </p:sp>
      <p:sp>
        <p:nvSpPr>
          <p:cNvPr id="3" name="Content Placeholder 2"/>
          <p:cNvSpPr>
            <a:spLocks noGrp="1"/>
          </p:cNvSpPr>
          <p:nvPr>
            <p:ph sz="half" idx="1" hasCustomPrompt="1"/>
          </p:nvPr>
        </p:nvSpPr>
        <p:spPr>
          <a:xfrm>
            <a:off x="596686" y="3378632"/>
            <a:ext cx="5401159" cy="2688955"/>
          </a:xfrm>
          <a:ln>
            <a:noFill/>
          </a:ln>
        </p:spPr>
        <p:txBody>
          <a:bodyPr/>
          <a:lstStyle>
            <a:lvl2pPr marL="457189">
              <a:defRPr/>
            </a:lvl2pPr>
          </a:lstStyle>
          <a:p>
            <a:pPr lvl="1"/>
            <a:r>
              <a:rPr lang="en-US" dirty="0"/>
              <a:t>Level 2 content is bulleted, using the same color as level 1 content.</a:t>
            </a:r>
          </a:p>
        </p:txBody>
      </p:sp>
      <p:sp>
        <p:nvSpPr>
          <p:cNvPr id="4" name="Content Placeholder 3"/>
          <p:cNvSpPr>
            <a:spLocks noGrp="1"/>
          </p:cNvSpPr>
          <p:nvPr>
            <p:ph sz="half" idx="2" hasCustomPrompt="1"/>
          </p:nvPr>
        </p:nvSpPr>
        <p:spPr>
          <a:xfrm>
            <a:off x="6137330" y="3378632"/>
            <a:ext cx="5488615" cy="2688955"/>
          </a:xfrm>
          <a:ln>
            <a:noFill/>
          </a:ln>
        </p:spPr>
        <p:txBody>
          <a:bodyPr/>
          <a:lstStyle>
            <a:lvl1pPr>
              <a:defRPr baseline="0"/>
            </a:lvl1pPr>
            <a:lvl2pPr marL="457189">
              <a:defRPr/>
            </a:lvl2pPr>
          </a:lstStyle>
          <a:p>
            <a:pPr lvl="1"/>
            <a:r>
              <a:rPr lang="en-US" dirty="0"/>
              <a:t>Level 2 content is bulleted, using the same color as level 1 content.</a:t>
            </a:r>
          </a:p>
        </p:txBody>
      </p:sp>
    </p:spTree>
    <p:extLst>
      <p:ext uri="{BB962C8B-B14F-4D97-AF65-F5344CB8AC3E}">
        <p14:creationId xmlns:p14="http://schemas.microsoft.com/office/powerpoint/2010/main" val="47215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Slide - w/ Asset Spac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185" y="934937"/>
            <a:ext cx="11013759" cy="1186993"/>
          </a:xfrm>
          <a:ln>
            <a:noFill/>
          </a:ln>
        </p:spPr>
        <p:txBody>
          <a:bodyPr tIns="0" bIns="0" anchor="b" anchorCtr="0"/>
          <a:lstStyle>
            <a:lvl1pPr fontAlgn="b">
              <a:defRPr baseline="0"/>
            </a:lvl1pPr>
          </a:lstStyle>
          <a:p>
            <a:r>
              <a:rPr lang="en-US" dirty="0"/>
              <a:t>Content Slides will allow for the most text and content.</a:t>
            </a:r>
          </a:p>
        </p:txBody>
      </p:sp>
      <p:sp>
        <p:nvSpPr>
          <p:cNvPr id="3" name="Content Placeholder 2"/>
          <p:cNvSpPr>
            <a:spLocks noGrp="1"/>
          </p:cNvSpPr>
          <p:nvPr>
            <p:ph idx="1" hasCustomPrompt="1"/>
          </p:nvPr>
        </p:nvSpPr>
        <p:spPr>
          <a:xfrm>
            <a:off x="5628100" y="2357990"/>
            <a:ext cx="5997843" cy="3508119"/>
          </a:xfrm>
          <a:ln>
            <a:noFill/>
          </a:ln>
        </p:spPr>
        <p:txBody>
          <a:bodyPr/>
          <a:lstStyle>
            <a:lvl2pPr>
              <a:defRPr b="0"/>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62127" y="643217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Tree>
    <p:extLst>
      <p:ext uri="{BB962C8B-B14F-4D97-AF65-F5344CB8AC3E}">
        <p14:creationId xmlns:p14="http://schemas.microsoft.com/office/powerpoint/2010/main" val="2281475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Slide - Split Layout for Two Assets">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1148"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
        <p:nvSpPr>
          <p:cNvPr id="2" name="Title 1"/>
          <p:cNvSpPr>
            <a:spLocks noGrp="1"/>
          </p:cNvSpPr>
          <p:nvPr>
            <p:ph type="title" hasCustomPrompt="1"/>
          </p:nvPr>
        </p:nvSpPr>
        <p:spPr>
          <a:xfrm>
            <a:off x="596685" y="810993"/>
            <a:ext cx="11029259" cy="1325563"/>
          </a:xfrm>
          <a:ln>
            <a:noFill/>
          </a:ln>
        </p:spPr>
        <p:txBody>
          <a:bodyPr bIns="0" anchor="b" anchorCtr="0"/>
          <a:lstStyle>
            <a:lvl1pPr>
              <a:defRPr baseline="0"/>
            </a:lvl1pPr>
          </a:lstStyle>
          <a:p>
            <a:r>
              <a:rPr lang="en-US" dirty="0"/>
              <a:t>Content Slide with split column layout for varied content layout.</a:t>
            </a:r>
          </a:p>
        </p:txBody>
      </p:sp>
      <p:sp>
        <p:nvSpPr>
          <p:cNvPr id="3" name="Content Placeholder 2"/>
          <p:cNvSpPr>
            <a:spLocks noGrp="1"/>
          </p:cNvSpPr>
          <p:nvPr>
            <p:ph sz="half" idx="1" hasCustomPrompt="1"/>
          </p:nvPr>
        </p:nvSpPr>
        <p:spPr>
          <a:xfrm>
            <a:off x="596686" y="2393435"/>
            <a:ext cx="5331417" cy="783719"/>
          </a:xfrm>
          <a:ln>
            <a:noFill/>
          </a:ln>
        </p:spPr>
        <p:txBody>
          <a:bodyPr/>
          <a:lstStyle>
            <a:lvl2pPr marL="0" indent="0">
              <a:buNone/>
              <a:defRPr/>
            </a:lvl2pPr>
          </a:lstStyle>
          <a:p>
            <a:pPr lvl="1"/>
            <a:r>
              <a:rPr lang="en-US" dirty="0"/>
              <a:t>Description Text for the inserted element below</a:t>
            </a:r>
          </a:p>
        </p:txBody>
      </p:sp>
      <p:sp>
        <p:nvSpPr>
          <p:cNvPr id="4" name="Content Placeholder 3"/>
          <p:cNvSpPr>
            <a:spLocks noGrp="1"/>
          </p:cNvSpPr>
          <p:nvPr>
            <p:ph sz="half" idx="2" hasCustomPrompt="1"/>
          </p:nvPr>
        </p:nvSpPr>
        <p:spPr>
          <a:xfrm>
            <a:off x="6230320" y="2393435"/>
            <a:ext cx="5395625" cy="783720"/>
          </a:xfrm>
          <a:ln>
            <a:noFill/>
          </a:ln>
        </p:spPr>
        <p:txBody>
          <a:bodyPr/>
          <a:lstStyle>
            <a:lvl1pPr>
              <a:defRPr baseline="0"/>
            </a:lvl1pPr>
            <a:lvl2pPr marL="0" indent="0">
              <a:spcBef>
                <a:spcPts val="0"/>
              </a:spcBef>
              <a:buNone/>
              <a:defRPr/>
            </a:lvl2pPr>
          </a:lstStyle>
          <a:p>
            <a:pPr lvl="1"/>
            <a:r>
              <a:rPr lang="en-US" dirty="0"/>
              <a:t>Description Text for the inserted element below</a:t>
            </a:r>
          </a:p>
        </p:txBody>
      </p:sp>
    </p:spTree>
    <p:extLst>
      <p:ext uri="{BB962C8B-B14F-4D97-AF65-F5344CB8AC3E}">
        <p14:creationId xmlns:p14="http://schemas.microsoft.com/office/powerpoint/2010/main" val="1068572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Large Asset 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68644" y="1252137"/>
            <a:ext cx="3678633" cy="4551979"/>
          </a:xfrm>
        </p:spPr>
        <p:txBody>
          <a:bodyPr/>
          <a:lstStyle>
            <a:lvl1pPr>
              <a:lnSpc>
                <a:spcPct val="100000"/>
              </a:lnSpc>
              <a:spcAft>
                <a:spcPts val="1200"/>
              </a:spcAft>
              <a:defRPr sz="2500" b="1" baseline="0">
                <a:solidFill>
                  <a:schemeClr val="tx1"/>
                </a:solidFill>
                <a:latin typeface="Corbel" charset="0"/>
                <a:ea typeface="Corbel" charset="0"/>
                <a:cs typeface="Corbel" charset="0"/>
              </a:defRPr>
            </a:lvl1pPr>
            <a:lvl2pPr marL="457189" indent="0">
              <a:buNone/>
              <a:defRPr sz="2000" b="0" baseline="0"/>
            </a:lvl2pPr>
          </a:lstStyle>
          <a:p>
            <a:pPr lvl="0"/>
            <a:r>
              <a:rPr lang="en-US" dirty="0"/>
              <a:t>This is the Level 1 content style for the table/chart slide</a:t>
            </a:r>
          </a:p>
          <a:p>
            <a:pPr lvl="1"/>
            <a:r>
              <a:rPr lang="en-US" dirty="0"/>
              <a:t>Level 2 content is indented using dark blue text.</a:t>
            </a:r>
          </a:p>
        </p:txBody>
      </p:sp>
      <p:sp>
        <p:nvSpPr>
          <p:cNvPr id="8" name="Slide Number Placeholder 5"/>
          <p:cNvSpPr txBox="1">
            <a:spLocks/>
          </p:cNvSpPr>
          <p:nvPr userDrawn="1"/>
        </p:nvSpPr>
        <p:spPr>
          <a:xfrm>
            <a:off x="361148" y="643217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Tree>
    <p:extLst>
      <p:ext uri="{BB962C8B-B14F-4D97-AF65-F5344CB8AC3E}">
        <p14:creationId xmlns:p14="http://schemas.microsoft.com/office/powerpoint/2010/main" val="2611509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t Slide - Split Layout (No WestEd Logo)">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1148" y="643217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596685" y="338295"/>
            <a:ext cx="11029259" cy="1325563"/>
          </a:xfrm>
          <a:ln>
            <a:noFill/>
          </a:ln>
        </p:spPr>
        <p:txBody>
          <a:bodyPr bIns="0" anchor="b" anchorCtr="0"/>
          <a:lstStyle>
            <a:lvl1pPr>
              <a:defRPr baseline="0"/>
            </a:lvl1pPr>
          </a:lstStyle>
          <a:p>
            <a:r>
              <a:rPr lang="en-US" dirty="0"/>
              <a:t>Content Slide with split column layout (no WestEd logo deletion for maximum space).</a:t>
            </a:r>
          </a:p>
        </p:txBody>
      </p:sp>
      <p:sp>
        <p:nvSpPr>
          <p:cNvPr id="3" name="Content Placeholder 2"/>
          <p:cNvSpPr>
            <a:spLocks noGrp="1"/>
          </p:cNvSpPr>
          <p:nvPr>
            <p:ph sz="half" idx="1" hasCustomPrompt="1"/>
          </p:nvPr>
        </p:nvSpPr>
        <p:spPr>
          <a:xfrm>
            <a:off x="596686" y="1923555"/>
            <a:ext cx="5401159" cy="4088835"/>
          </a:xfrm>
          <a:ln>
            <a:noFill/>
          </a:ln>
        </p:spPr>
        <p:txBody>
          <a:bodyPr/>
          <a:lstStyle>
            <a:lvl2pPr marL="457189">
              <a:defRPr/>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4" name="Content Placeholder 3"/>
          <p:cNvSpPr>
            <a:spLocks noGrp="1"/>
          </p:cNvSpPr>
          <p:nvPr>
            <p:ph sz="half" idx="2" hasCustomPrompt="1"/>
          </p:nvPr>
        </p:nvSpPr>
        <p:spPr>
          <a:xfrm>
            <a:off x="6137330" y="1923555"/>
            <a:ext cx="5488615" cy="4088835"/>
          </a:xfrm>
          <a:ln>
            <a:noFill/>
          </a:ln>
        </p:spPr>
        <p:txBody>
          <a:bodyPr/>
          <a:lstStyle>
            <a:lvl1pPr>
              <a:defRPr baseline="0"/>
            </a:lvl1pPr>
            <a:lvl2pPr marL="457189">
              <a:defRPr/>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Tree>
    <p:extLst>
      <p:ext uri="{BB962C8B-B14F-4D97-AF65-F5344CB8AC3E}">
        <p14:creationId xmlns:p14="http://schemas.microsoft.com/office/powerpoint/2010/main" val="132838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Full Size Ass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2184" y="1082391"/>
            <a:ext cx="11013760" cy="4721725"/>
          </a:xfrm>
        </p:spPr>
        <p:txBody>
          <a:bodyPr/>
          <a:lstStyle>
            <a:lvl1pPr>
              <a:lnSpc>
                <a:spcPct val="105000"/>
              </a:lnSpc>
              <a:spcAft>
                <a:spcPts val="1200"/>
              </a:spcAft>
              <a:defRPr sz="2500" b="1" baseline="0">
                <a:solidFill>
                  <a:schemeClr val="tx1"/>
                </a:solidFill>
                <a:latin typeface="Corbel" charset="0"/>
                <a:ea typeface="Corbel" charset="0"/>
                <a:cs typeface="Corbel" charset="0"/>
              </a:defRPr>
            </a:lvl1pPr>
            <a:lvl2pPr marL="457189" indent="0">
              <a:buNone/>
              <a:defRPr sz="2000" b="0"/>
            </a:lvl2pPr>
          </a:lstStyle>
          <a:p>
            <a:pPr lvl="0"/>
            <a:r>
              <a:rPr lang="en-US" dirty="0"/>
              <a:t>This is the Level 1 content style for the full width table/chart slide.</a:t>
            </a:r>
          </a:p>
        </p:txBody>
      </p:sp>
      <p:sp>
        <p:nvSpPr>
          <p:cNvPr id="8" name="Slide Number Placeholder 5"/>
          <p:cNvSpPr txBox="1">
            <a:spLocks/>
          </p:cNvSpPr>
          <p:nvPr userDrawn="1"/>
        </p:nvSpPr>
        <p:spPr>
          <a:xfrm>
            <a:off x="361148" y="642442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Tree>
    <p:extLst>
      <p:ext uri="{BB962C8B-B14F-4D97-AF65-F5344CB8AC3E}">
        <p14:creationId xmlns:p14="http://schemas.microsoft.com/office/powerpoint/2010/main" val="2712514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Large Asset Frame Lef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2124" y="6424430"/>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596685" y="338295"/>
            <a:ext cx="11029259" cy="1325563"/>
          </a:xfrm>
          <a:ln>
            <a:noFill/>
          </a:ln>
        </p:spPr>
        <p:txBody>
          <a:bodyPr bIns="0" anchor="b" anchorCtr="0"/>
          <a:lstStyle>
            <a:lvl1pPr>
              <a:defRPr baseline="0"/>
            </a:lvl1pPr>
          </a:lstStyle>
          <a:p>
            <a:r>
              <a:rPr lang="en-US" dirty="0"/>
              <a:t>Content Slide with large image or framed object option.</a:t>
            </a:r>
          </a:p>
        </p:txBody>
      </p:sp>
      <p:sp>
        <p:nvSpPr>
          <p:cNvPr id="4" name="Content Placeholder 3"/>
          <p:cNvSpPr>
            <a:spLocks noGrp="1"/>
          </p:cNvSpPr>
          <p:nvPr>
            <p:ph sz="half" idx="2" hasCustomPrompt="1"/>
          </p:nvPr>
        </p:nvSpPr>
        <p:spPr>
          <a:xfrm>
            <a:off x="8686800" y="3866827"/>
            <a:ext cx="2939144" cy="2145563"/>
          </a:xfrm>
          <a:ln>
            <a:noFill/>
          </a:ln>
        </p:spPr>
        <p:txBody>
          <a:bodyPr>
            <a:normAutofit/>
          </a:bodyPr>
          <a:lstStyle>
            <a:lvl1pPr>
              <a:lnSpc>
                <a:spcPct val="102000"/>
              </a:lnSpc>
              <a:defRPr sz="1800" b="1" baseline="0"/>
            </a:lvl1pPr>
            <a:lvl2pPr marL="457189">
              <a:defRPr/>
            </a:lvl2pPr>
          </a:lstStyle>
          <a:p>
            <a:pPr lvl="0"/>
            <a:r>
              <a:rPr lang="en-US" dirty="0"/>
              <a:t>Level 1 content style for text to describe whatever it to the left (e.g., a chart, table, photo, or graphic). </a:t>
            </a:r>
          </a:p>
        </p:txBody>
      </p:sp>
    </p:spTree>
    <p:extLst>
      <p:ext uri="{BB962C8B-B14F-4D97-AF65-F5344CB8AC3E}">
        <p14:creationId xmlns:p14="http://schemas.microsoft.com/office/powerpoint/2010/main" val="371824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Image - Expanded Autho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76644"/>
            <a:ext cx="2645229" cy="588563"/>
          </a:xfrm>
          <a:prstGeom prst="rect">
            <a:avLst/>
          </a:prstGeom>
        </p:spPr>
      </p:pic>
      <p:sp>
        <p:nvSpPr>
          <p:cNvPr id="14" name="Title 1"/>
          <p:cNvSpPr>
            <a:spLocks noGrp="1"/>
          </p:cNvSpPr>
          <p:nvPr>
            <p:ph type="ctrTitle" hasCustomPrompt="1"/>
          </p:nvPr>
        </p:nvSpPr>
        <p:spPr>
          <a:xfrm>
            <a:off x="760475" y="1549402"/>
            <a:ext cx="6272093" cy="2785535"/>
          </a:xfrm>
          <a:ln>
            <a:noFill/>
          </a:ln>
        </p:spPr>
        <p:txBody>
          <a:bodyPr anchor="b">
            <a:normAutofit/>
          </a:bodyPr>
          <a:lstStyle>
            <a:lvl1pPr algn="l" fontAlgn="b">
              <a:lnSpc>
                <a:spcPct val="85000"/>
              </a:lnSpc>
              <a:defRPr sz="5000" b="1" baseline="0"/>
            </a:lvl1pPr>
          </a:lstStyle>
          <a:p>
            <a:r>
              <a:rPr lang="en-US" dirty="0"/>
              <a:t>Another Title text slide. There’s more room in lower right blue band for text. </a:t>
            </a:r>
          </a:p>
        </p:txBody>
      </p:sp>
      <p:sp>
        <p:nvSpPr>
          <p:cNvPr id="15" name="Subtitle 2"/>
          <p:cNvSpPr>
            <a:spLocks noGrp="1"/>
          </p:cNvSpPr>
          <p:nvPr>
            <p:ph type="subTitle" idx="1" hasCustomPrompt="1"/>
          </p:nvPr>
        </p:nvSpPr>
        <p:spPr>
          <a:xfrm>
            <a:off x="760476" y="4648200"/>
            <a:ext cx="6029793" cy="1134533"/>
          </a:xfrm>
          <a:ln>
            <a:noFill/>
          </a:ln>
        </p:spPr>
        <p:txBody>
          <a:bodyPr/>
          <a:lstStyle>
            <a:lvl1pPr marL="0" indent="0" algn="l" fontAlgn="t">
              <a:buNone/>
              <a:defRPr sz="2400" b="1" baseline="0">
                <a:solidFill>
                  <a:schemeClr val="accent1"/>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This is the area for Subtitle text. It can also be used for intro text. If not used, move the title text box lower down the slide.</a:t>
            </a:r>
          </a:p>
        </p:txBody>
      </p:sp>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Tree>
    <p:extLst>
      <p:ext uri="{BB962C8B-B14F-4D97-AF65-F5344CB8AC3E}">
        <p14:creationId xmlns:p14="http://schemas.microsoft.com/office/powerpoint/2010/main" val="2226501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e Slide (No Content)">
    <p:spTree>
      <p:nvGrpSpPr>
        <p:cNvPr id="1" name=""/>
        <p:cNvGrpSpPr/>
        <p:nvPr/>
      </p:nvGrpSpPr>
      <p:grpSpPr>
        <a:xfrm>
          <a:off x="0" y="0"/>
          <a:ext cx="0" cy="0"/>
          <a:chOff x="0" y="0"/>
          <a:chExt cx="0" cy="0"/>
        </a:xfrm>
      </p:grpSpPr>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3" name="Slide Number Placeholder 5"/>
          <p:cNvSpPr txBox="1">
            <a:spLocks/>
          </p:cNvSpPr>
          <p:nvPr userDrawn="1"/>
        </p:nvSpPr>
        <p:spPr>
          <a:xfrm>
            <a:off x="362124" y="6424430"/>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Tree>
    <p:extLst>
      <p:ext uri="{BB962C8B-B14F-4D97-AF65-F5344CB8AC3E}">
        <p14:creationId xmlns:p14="http://schemas.microsoft.com/office/powerpoint/2010/main" val="14014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No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76644"/>
            <a:ext cx="2645229" cy="588563"/>
          </a:xfrm>
          <a:prstGeom prst="rect">
            <a:avLst/>
          </a:prstGeom>
        </p:spPr>
      </p:pic>
      <p:sp>
        <p:nvSpPr>
          <p:cNvPr id="14" name="Title 1"/>
          <p:cNvSpPr>
            <a:spLocks noGrp="1"/>
          </p:cNvSpPr>
          <p:nvPr>
            <p:ph type="ctrTitle" hasCustomPrompt="1"/>
          </p:nvPr>
        </p:nvSpPr>
        <p:spPr>
          <a:xfrm>
            <a:off x="760476" y="1479733"/>
            <a:ext cx="8252897" cy="2785535"/>
          </a:xfrm>
          <a:ln>
            <a:noFill/>
          </a:ln>
        </p:spPr>
        <p:txBody>
          <a:bodyPr anchor="b">
            <a:normAutofit/>
          </a:bodyPr>
          <a:lstStyle>
            <a:lvl1pPr algn="l" fontAlgn="b">
              <a:lnSpc>
                <a:spcPct val="85000"/>
              </a:lnSpc>
              <a:defRPr sz="5000" b="1"/>
            </a:lvl1pPr>
          </a:lstStyle>
          <a:p>
            <a:r>
              <a:rPr lang="en-US" dirty="0"/>
              <a:t>Another Title text slide, but with no photo. It is also bottom justified. </a:t>
            </a:r>
          </a:p>
        </p:txBody>
      </p:sp>
      <p:sp>
        <p:nvSpPr>
          <p:cNvPr id="15" name="Subtitle 2"/>
          <p:cNvSpPr>
            <a:spLocks noGrp="1"/>
          </p:cNvSpPr>
          <p:nvPr>
            <p:ph type="subTitle" idx="1" hasCustomPrompt="1"/>
          </p:nvPr>
        </p:nvSpPr>
        <p:spPr>
          <a:xfrm>
            <a:off x="760476" y="4683039"/>
            <a:ext cx="8252897" cy="1134533"/>
          </a:xfrm>
          <a:ln>
            <a:noFill/>
          </a:ln>
        </p:spPr>
        <p:txBody>
          <a:bodyPr/>
          <a:lstStyle>
            <a:lvl1pPr marL="0" indent="0" algn="l" fontAlgn="t">
              <a:buNone/>
              <a:defRPr sz="2400" b="1" baseline="0">
                <a:solidFill>
                  <a:schemeClr val="accent1"/>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This is the area for Subtitle text. It can also be used for intro text. If not used, move the title text box lower down the slide.</a:t>
            </a:r>
          </a:p>
        </p:txBody>
      </p:sp>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Tree>
    <p:extLst>
      <p:ext uri="{BB962C8B-B14F-4D97-AF65-F5344CB8AC3E}">
        <p14:creationId xmlns:p14="http://schemas.microsoft.com/office/powerpoint/2010/main" val="391647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Intro (No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6372" y="265490"/>
            <a:ext cx="1730829" cy="385109"/>
          </a:xfrm>
          <a:prstGeom prst="rect">
            <a:avLst/>
          </a:prstGeom>
        </p:spPr>
      </p:pic>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14" name="Title 1"/>
          <p:cNvSpPr>
            <a:spLocks noGrp="1"/>
          </p:cNvSpPr>
          <p:nvPr>
            <p:ph type="ctrTitle" hasCustomPrompt="1"/>
          </p:nvPr>
        </p:nvSpPr>
        <p:spPr>
          <a:xfrm>
            <a:off x="1108817" y="2119083"/>
            <a:ext cx="9047555" cy="1608187"/>
          </a:xfrm>
          <a:ln>
            <a:noFill/>
          </a:ln>
        </p:spPr>
        <p:txBody>
          <a:bodyPr anchor="t" anchorCtr="0">
            <a:noAutofit/>
          </a:bodyPr>
          <a:lstStyle>
            <a:lvl1pPr algn="l" fontAlgn="t">
              <a:lnSpc>
                <a:spcPct val="85000"/>
              </a:lnSpc>
              <a:defRPr sz="4500" b="1" baseline="0"/>
            </a:lvl1pPr>
          </a:lstStyle>
          <a:p>
            <a:r>
              <a:rPr lang="en-US" dirty="0"/>
              <a:t>Section intro slide. Text is top justified to nestle under the optional section number.</a:t>
            </a:r>
          </a:p>
        </p:txBody>
      </p:sp>
      <p:sp>
        <p:nvSpPr>
          <p:cNvPr id="15" name="Subtitle 2"/>
          <p:cNvSpPr>
            <a:spLocks noGrp="1"/>
          </p:cNvSpPr>
          <p:nvPr>
            <p:ph type="subTitle" idx="1" hasCustomPrompt="1"/>
          </p:nvPr>
        </p:nvSpPr>
        <p:spPr>
          <a:xfrm>
            <a:off x="1896292" y="3941114"/>
            <a:ext cx="8260081" cy="1134533"/>
          </a:xfrm>
          <a:ln>
            <a:noFill/>
          </a:ln>
        </p:spPr>
        <p:txBody>
          <a:bodyPr>
            <a:noAutofit/>
          </a:bodyPr>
          <a:lstStyle>
            <a:lvl1pPr marL="0" indent="0" algn="l" fontAlgn="t">
              <a:lnSpc>
                <a:spcPct val="100000"/>
              </a:lnSpc>
              <a:buNone/>
              <a:defRPr sz="2600" b="1" baseline="0">
                <a:solidFill>
                  <a:schemeClr val="tx2"/>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Indented Section Subtitle or section intro text. Remove if not needed.</a:t>
            </a:r>
          </a:p>
        </p:txBody>
      </p:sp>
      <p:sp>
        <p:nvSpPr>
          <p:cNvPr id="18" name="Slide Number Placeholder 5"/>
          <p:cNvSpPr>
            <a:spLocks noGrp="1"/>
          </p:cNvSpPr>
          <p:nvPr>
            <p:ph type="sldNum" sz="quarter" idx="12"/>
          </p:nvPr>
        </p:nvSpPr>
        <p:spPr>
          <a:xfrm>
            <a:off x="283656" y="6281254"/>
            <a:ext cx="407125" cy="292885"/>
          </a:xfrm>
        </p:spPr>
        <p:txBody>
          <a:bodyPr anchor="ctr" anchorCtr="1"/>
          <a:lstStyle>
            <a:lvl1pPr algn="l">
              <a:defRPr sz="1300" b="1">
                <a:solidFill>
                  <a:schemeClr val="accent1"/>
                </a:solidFill>
                <a:latin typeface="Trebuchet MS" charset="0"/>
                <a:ea typeface="Trebuchet MS" charset="0"/>
                <a:cs typeface="Trebuchet MS" charset="0"/>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259421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 Image Fade R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5686" y="265490"/>
            <a:ext cx="1730829" cy="385109"/>
          </a:xfrm>
          <a:prstGeom prst="rect">
            <a:avLst/>
          </a:prstGeom>
        </p:spPr>
      </p:pic>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14" name="Title 1"/>
          <p:cNvSpPr>
            <a:spLocks noGrp="1"/>
          </p:cNvSpPr>
          <p:nvPr>
            <p:ph type="ctrTitle" hasCustomPrompt="1"/>
          </p:nvPr>
        </p:nvSpPr>
        <p:spPr>
          <a:xfrm>
            <a:off x="1108818" y="2119083"/>
            <a:ext cx="8252897" cy="1608187"/>
          </a:xfrm>
          <a:ln>
            <a:noFill/>
          </a:ln>
        </p:spPr>
        <p:txBody>
          <a:bodyPr anchor="t" anchorCtr="0">
            <a:noAutofit/>
          </a:bodyPr>
          <a:lstStyle>
            <a:lvl1pPr algn="l" fontAlgn="t">
              <a:lnSpc>
                <a:spcPct val="85000"/>
              </a:lnSpc>
              <a:defRPr sz="4500" b="1" baseline="0"/>
            </a:lvl1pPr>
          </a:lstStyle>
          <a:p>
            <a:r>
              <a:rPr lang="en-US" dirty="0"/>
              <a:t>Section Title text is top justified to nestle under the section number, but can be altered.</a:t>
            </a:r>
          </a:p>
        </p:txBody>
      </p:sp>
      <p:sp>
        <p:nvSpPr>
          <p:cNvPr id="15" name="Subtitle 2"/>
          <p:cNvSpPr>
            <a:spLocks noGrp="1"/>
          </p:cNvSpPr>
          <p:nvPr>
            <p:ph type="subTitle" idx="1" hasCustomPrompt="1"/>
          </p:nvPr>
        </p:nvSpPr>
        <p:spPr>
          <a:xfrm>
            <a:off x="1896291" y="3941114"/>
            <a:ext cx="7151915" cy="1134533"/>
          </a:xfrm>
        </p:spPr>
        <p:txBody>
          <a:bodyPr>
            <a:noAutofit/>
          </a:bodyPr>
          <a:lstStyle>
            <a:lvl1pPr marL="0" indent="0" algn="l" fontAlgn="t">
              <a:lnSpc>
                <a:spcPct val="95000"/>
              </a:lnSpc>
              <a:buNone/>
              <a:defRPr sz="2600" b="1" baseline="0">
                <a:solidFill>
                  <a:schemeClr val="tx2"/>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Section Subtitle text. This indent is intentional, however it can be adjusted if necessary.</a:t>
            </a:r>
          </a:p>
        </p:txBody>
      </p:sp>
      <p:sp>
        <p:nvSpPr>
          <p:cNvPr id="18" name="Slide Number Placeholder 5"/>
          <p:cNvSpPr>
            <a:spLocks noGrp="1"/>
          </p:cNvSpPr>
          <p:nvPr>
            <p:ph type="sldNum" sz="quarter" idx="12"/>
          </p:nvPr>
        </p:nvSpPr>
        <p:spPr>
          <a:xfrm>
            <a:off x="366486" y="6277860"/>
            <a:ext cx="407125" cy="292885"/>
          </a:xfrm>
          <a:prstGeom prst="rect">
            <a:avLst/>
          </a:prstGeom>
        </p:spPr>
        <p:txBody>
          <a:bodyPr anchor="ctr" anchorCtr="1"/>
          <a:lstStyle>
            <a:lvl1pPr algn="l">
              <a:defRPr sz="1300" b="1">
                <a:solidFill>
                  <a:schemeClr val="bg1"/>
                </a:solidFill>
                <a:latin typeface="Trebuchet MS" charset="0"/>
                <a:ea typeface="Trebuchet MS" charset="0"/>
                <a:cs typeface="Trebuchet MS" charset="0"/>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3935244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Intro - Image Fade Lef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18" name="Slide Number Placeholder 5"/>
          <p:cNvSpPr>
            <a:spLocks noGrp="1"/>
          </p:cNvSpPr>
          <p:nvPr>
            <p:ph type="sldNum" sz="quarter" idx="12"/>
          </p:nvPr>
        </p:nvSpPr>
        <p:spPr>
          <a:xfrm>
            <a:off x="291404" y="6284944"/>
            <a:ext cx="407125" cy="292885"/>
          </a:xfrm>
        </p:spPr>
        <p:txBody>
          <a:bodyPr anchor="ctr" anchorCtr="1"/>
          <a:lstStyle>
            <a:lvl1pPr algn="l">
              <a:defRPr sz="1300" b="1">
                <a:solidFill>
                  <a:schemeClr val="bg1"/>
                </a:solidFill>
                <a:latin typeface="Trebuchet MS" charset="0"/>
                <a:ea typeface="Trebuchet MS" charset="0"/>
                <a:cs typeface="Trebuchet MS" charset="0"/>
              </a:defRPr>
            </a:lvl1pPr>
          </a:lstStyle>
          <a:p>
            <a:fld id="{EB5F17B8-507F-E644-928E-C5CCEC3C812F}" type="slidenum">
              <a:rPr lang="en-US" smtClean="0"/>
              <a:pPr/>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6372" y="265490"/>
            <a:ext cx="1730829" cy="385109"/>
          </a:xfrm>
          <a:prstGeom prst="rect">
            <a:avLst/>
          </a:prstGeom>
        </p:spPr>
      </p:pic>
      <p:sp>
        <p:nvSpPr>
          <p:cNvPr id="14" name="Title 1"/>
          <p:cNvSpPr>
            <a:spLocks noGrp="1"/>
          </p:cNvSpPr>
          <p:nvPr>
            <p:ph type="ctrTitle" hasCustomPrompt="1"/>
          </p:nvPr>
        </p:nvSpPr>
        <p:spPr>
          <a:xfrm>
            <a:off x="3675018" y="1600200"/>
            <a:ext cx="6061167" cy="2248989"/>
          </a:xfrm>
          <a:ln>
            <a:noFill/>
          </a:ln>
        </p:spPr>
        <p:txBody>
          <a:bodyPr anchor="t" anchorCtr="0">
            <a:noAutofit/>
          </a:bodyPr>
          <a:lstStyle>
            <a:lvl1pPr algn="l" fontAlgn="t">
              <a:lnSpc>
                <a:spcPct val="85000"/>
              </a:lnSpc>
              <a:defRPr sz="4500" b="1" baseline="0"/>
            </a:lvl1pPr>
          </a:lstStyle>
          <a:p>
            <a:r>
              <a:rPr lang="en-US" dirty="0"/>
              <a:t>Section intro slide. Text is top justified to nestle under the optional section number.</a:t>
            </a:r>
          </a:p>
        </p:txBody>
      </p:sp>
      <p:sp>
        <p:nvSpPr>
          <p:cNvPr id="15" name="Subtitle 2"/>
          <p:cNvSpPr>
            <a:spLocks noGrp="1"/>
          </p:cNvSpPr>
          <p:nvPr>
            <p:ph type="subTitle" idx="1" hasCustomPrompt="1"/>
          </p:nvPr>
        </p:nvSpPr>
        <p:spPr>
          <a:xfrm>
            <a:off x="4676502" y="4045616"/>
            <a:ext cx="6209215" cy="1134533"/>
          </a:xfrm>
          <a:ln>
            <a:noFill/>
          </a:ln>
        </p:spPr>
        <p:txBody>
          <a:bodyPr>
            <a:noAutofit/>
          </a:bodyPr>
          <a:lstStyle>
            <a:lvl1pPr marL="0" indent="0" algn="l" fontAlgn="t">
              <a:lnSpc>
                <a:spcPct val="100000"/>
              </a:lnSpc>
              <a:buNone/>
              <a:defRPr sz="2600" b="1" baseline="0">
                <a:solidFill>
                  <a:schemeClr val="tx2"/>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Indented Section Subtitle or section intro text. Remove if not needed.</a:t>
            </a:r>
          </a:p>
        </p:txBody>
      </p:sp>
    </p:spTree>
    <p:extLst>
      <p:ext uri="{BB962C8B-B14F-4D97-AF65-F5344CB8AC3E}">
        <p14:creationId xmlns:p14="http://schemas.microsoft.com/office/powerpoint/2010/main" val="1268240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Intro - Angle Cut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01560" y="265490"/>
            <a:ext cx="2324385" cy="517175"/>
          </a:xfrm>
          <a:prstGeom prst="rect">
            <a:avLst/>
          </a:prstGeom>
        </p:spPr>
      </p:pic>
      <p:sp>
        <p:nvSpPr>
          <p:cNvPr id="14" name="Title 1"/>
          <p:cNvSpPr>
            <a:spLocks noGrp="1"/>
          </p:cNvSpPr>
          <p:nvPr>
            <p:ph type="ctrTitle" hasCustomPrompt="1"/>
          </p:nvPr>
        </p:nvSpPr>
        <p:spPr>
          <a:xfrm>
            <a:off x="5860869" y="1821111"/>
            <a:ext cx="5765075" cy="2248989"/>
          </a:xfrm>
          <a:ln>
            <a:noFill/>
          </a:ln>
        </p:spPr>
        <p:txBody>
          <a:bodyPr anchor="t" anchorCtr="0">
            <a:noAutofit/>
          </a:bodyPr>
          <a:lstStyle>
            <a:lvl1pPr algn="l" fontAlgn="t">
              <a:lnSpc>
                <a:spcPct val="85000"/>
              </a:lnSpc>
              <a:defRPr sz="4500" b="1" baseline="0"/>
            </a:lvl1pPr>
          </a:lstStyle>
          <a:p>
            <a:r>
              <a:rPr lang="en-US" dirty="0"/>
              <a:t>Section intro slide with no subtitle. Text is top justified to nestle under optional section number.</a:t>
            </a:r>
          </a:p>
        </p:txBody>
      </p:sp>
      <p:sp>
        <p:nvSpPr>
          <p:cNvPr id="18" name="Slide Number Placeholder 5"/>
          <p:cNvSpPr>
            <a:spLocks noGrp="1"/>
          </p:cNvSpPr>
          <p:nvPr>
            <p:ph type="sldNum" sz="quarter" idx="12"/>
          </p:nvPr>
        </p:nvSpPr>
        <p:spPr>
          <a:xfrm>
            <a:off x="353400" y="6377934"/>
            <a:ext cx="407125" cy="292885"/>
          </a:xfrm>
        </p:spPr>
        <p:txBody>
          <a:bodyPr anchor="ctr" anchorCtr="1"/>
          <a:lstStyle>
            <a:lvl1pPr algn="l">
              <a:defRPr sz="1300" b="1">
                <a:solidFill>
                  <a:schemeClr val="bg1"/>
                </a:solidFill>
                <a:latin typeface="Trebuchet MS" charset="0"/>
                <a:ea typeface="Trebuchet MS" charset="0"/>
                <a:cs typeface="Trebuchet MS" charset="0"/>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209105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Slide - Angle Cut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74864" y="337173"/>
            <a:ext cx="2251081" cy="500865"/>
          </a:xfrm>
          <a:prstGeom prst="rect">
            <a:avLst/>
          </a:prstGeom>
        </p:spPr>
      </p:pic>
      <p:sp>
        <p:nvSpPr>
          <p:cNvPr id="11" name="Slide Number Placeholder 5"/>
          <p:cNvSpPr txBox="1">
            <a:spLocks/>
          </p:cNvSpPr>
          <p:nvPr userDrawn="1"/>
        </p:nvSpPr>
        <p:spPr>
          <a:xfrm>
            <a:off x="361148" y="6439927"/>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838201" y="365125"/>
            <a:ext cx="7025641" cy="1325563"/>
          </a:xfrm>
          <a:ln>
            <a:noFill/>
          </a:ln>
        </p:spPr>
        <p:txBody>
          <a:bodyPr/>
          <a:lstStyle>
            <a:lvl1pPr>
              <a:defRPr baseline="0"/>
            </a:lvl1pPr>
          </a:lstStyle>
          <a:p>
            <a:r>
              <a:rPr lang="en-US" dirty="0"/>
              <a:t>Content Slide w/angle cut photo on right side of page</a:t>
            </a:r>
          </a:p>
        </p:txBody>
      </p:sp>
      <p:sp>
        <p:nvSpPr>
          <p:cNvPr id="3" name="Content Placeholder 2"/>
          <p:cNvSpPr>
            <a:spLocks noGrp="1"/>
          </p:cNvSpPr>
          <p:nvPr>
            <p:ph idx="1" hasCustomPrompt="1"/>
          </p:nvPr>
        </p:nvSpPr>
        <p:spPr>
          <a:xfrm>
            <a:off x="838201" y="1825625"/>
            <a:ext cx="7025640" cy="4351339"/>
          </a:xfrm>
          <a:ln>
            <a:noFill/>
          </a:ln>
        </p:spPr>
        <p:txBody>
          <a:bodyPr/>
          <a:lstStyle>
            <a:lvl1pPr>
              <a:defRPr baseline="0"/>
            </a:lvl1pPr>
            <a:lvl2pPr>
              <a:defRPr baseline="0"/>
            </a:lvl2pPr>
            <a:lvl3pPr>
              <a:defRPr baseline="0"/>
            </a:lvl3pPr>
            <a:lvl4pPr>
              <a:defRPr baseline="0"/>
            </a:lvl4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Tree>
    <p:extLst>
      <p:ext uri="{BB962C8B-B14F-4D97-AF65-F5344CB8AC3E}">
        <p14:creationId xmlns:p14="http://schemas.microsoft.com/office/powerpoint/2010/main" val="200688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Slide - Small Image with Quote Area">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361148" y="6369200"/>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4720938" y="1175208"/>
            <a:ext cx="6905007" cy="1325563"/>
          </a:xfrm>
          <a:ln>
            <a:noFill/>
          </a:ln>
        </p:spPr>
        <p:txBody>
          <a:bodyPr/>
          <a:lstStyle>
            <a:lvl1pPr>
              <a:defRPr baseline="0"/>
            </a:lvl1pPr>
          </a:lstStyle>
          <a:p>
            <a:r>
              <a:rPr lang="en-US" dirty="0"/>
              <a:t>Content Slide with small photo and pull quote area.</a:t>
            </a:r>
          </a:p>
        </p:txBody>
      </p:sp>
      <p:sp>
        <p:nvSpPr>
          <p:cNvPr id="3" name="Content Placeholder 2"/>
          <p:cNvSpPr>
            <a:spLocks noGrp="1"/>
          </p:cNvSpPr>
          <p:nvPr>
            <p:ph idx="1" hasCustomPrompt="1"/>
          </p:nvPr>
        </p:nvSpPr>
        <p:spPr>
          <a:xfrm>
            <a:off x="4720938" y="2635707"/>
            <a:ext cx="6905007" cy="3811968"/>
          </a:xfrm>
          <a:ln>
            <a:noFill/>
          </a:ln>
        </p:spPr>
        <p:txBody>
          <a:bodyPr/>
          <a:lstStyle>
            <a:lvl1pPr>
              <a:defRPr baseline="0"/>
            </a:lvl1pPr>
            <a:lvl2pPr>
              <a:defRPr baseline="0"/>
            </a:lvl2pPr>
            <a:lvl3pPr>
              <a:defRPr baseline="0"/>
            </a:lvl3pPr>
            <a:lvl4pPr>
              <a:defRPr baseline="0"/>
            </a:lvl4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Tree>
    <p:extLst>
      <p:ext uri="{BB962C8B-B14F-4D97-AF65-F5344CB8AC3E}">
        <p14:creationId xmlns:p14="http://schemas.microsoft.com/office/powerpoint/2010/main" val="117570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a:ln w="0">
            <a:solidFill>
              <a:schemeClr val="bg2"/>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3E07B-1E64-EE42-9C34-730A2E670201}" type="datetime1">
              <a:rPr lang="en-US" smtClean="0"/>
              <a:t>9/6/2018</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F17B8-507F-E644-928E-C5CCEC3C812F}" type="slidenum">
              <a:rPr lang="en-US" smtClean="0"/>
              <a:t>‹#›</a:t>
            </a:fld>
            <a:endParaRPr lang="en-US"/>
          </a:p>
        </p:txBody>
      </p:sp>
    </p:spTree>
    <p:extLst>
      <p:ext uri="{BB962C8B-B14F-4D97-AF65-F5344CB8AC3E}">
        <p14:creationId xmlns:p14="http://schemas.microsoft.com/office/powerpoint/2010/main" val="1124694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l" defTabSz="914377" rtl="0" eaLnBrk="1" fontAlgn="t" latinLnBrk="0" hangingPunct="1">
        <a:lnSpc>
          <a:spcPct val="90000"/>
        </a:lnSpc>
        <a:spcBef>
          <a:spcPct val="0"/>
        </a:spcBef>
        <a:spcAft>
          <a:spcPts val="600"/>
        </a:spcAft>
        <a:buNone/>
        <a:defRPr sz="4500" b="1" kern="1200">
          <a:solidFill>
            <a:schemeClr val="tx1"/>
          </a:solidFill>
          <a:latin typeface="Corbel" charset="0"/>
          <a:ea typeface="Corbel" charset="0"/>
          <a:cs typeface="Corbel" charset="0"/>
        </a:defRPr>
      </a:lvl1pPr>
    </p:titleStyle>
    <p:bodyStyle>
      <a:lvl1pPr marL="0" indent="0" algn="l" defTabSz="914377" rtl="0" eaLnBrk="1" latinLnBrk="0" hangingPunct="1">
        <a:lnSpc>
          <a:spcPct val="90000"/>
        </a:lnSpc>
        <a:spcBef>
          <a:spcPts val="1000"/>
        </a:spcBef>
        <a:buFontTx/>
        <a:buNone/>
        <a:defRPr sz="2800" b="1"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1"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1"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mailto:mbeam@rpgroup.org" TargetMode="External"/><Relationship Id="rId2" Type="http://schemas.openxmlformats.org/officeDocument/2006/relationships/hyperlink" Target="mailto:rtiller@wested.org" TargetMode="Externa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2.png"/><Relationship Id="rId1" Type="http://schemas.openxmlformats.org/officeDocument/2006/relationships/slideLayout" Target="../slideLayouts/slideLayout10.xml"/><Relationship Id="rId5" Type="http://schemas.openxmlformats.org/officeDocument/2006/relationships/image" Target="../media/image17.emf"/><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2" name="TextBox 1">
            <a:extLst>
              <a:ext uri="{FF2B5EF4-FFF2-40B4-BE49-F238E27FC236}">
                <a16:creationId xmlns:a16="http://schemas.microsoft.com/office/drawing/2014/main" xmlns="" id="{B0CF0D77-58C6-4D18-A4AD-63763AEBA77E}"/>
              </a:ext>
            </a:extLst>
          </p:cNvPr>
          <p:cNvSpPr txBox="1"/>
          <p:nvPr/>
        </p:nvSpPr>
        <p:spPr>
          <a:xfrm>
            <a:off x="1422400" y="1905000"/>
            <a:ext cx="9652000" cy="3459480"/>
          </a:xfrm>
          <a:prstGeom prst="rect">
            <a:avLst/>
          </a:prstGeom>
        </p:spPr>
        <p:txBody>
          <a:bodyPr vert="horz" wrap="square" lIns="121920" tIns="60960" rIns="121920" bIns="60960" rtlCol="0">
            <a:normAutofit/>
          </a:bodyPr>
          <a:lstStyle/>
          <a:p>
            <a:pPr algn="ctr" defTabSz="1219170"/>
            <a:r>
              <a:rPr lang="en-US" sz="4800" b="1" dirty="0">
                <a:solidFill>
                  <a:srgbClr val="00B0F0"/>
                </a:solidFill>
              </a:rPr>
              <a:t>Student MIS Data Elements</a:t>
            </a:r>
          </a:p>
          <a:p>
            <a:pPr algn="ctr" defTabSz="1219170"/>
            <a:r>
              <a:rPr lang="en-US" sz="2200" b="1" dirty="0">
                <a:solidFill>
                  <a:srgbClr val="405461"/>
                </a:solidFill>
                <a:latin typeface="Calibri Light" panose="020F0302020204030204"/>
              </a:rPr>
              <a:t>Tracking Special Populations, Work Based Learning, and Preapprenticeship</a:t>
            </a:r>
          </a:p>
          <a:p>
            <a:pPr algn="ctr" defTabSz="1219170"/>
            <a:endParaRPr lang="en-US" sz="4800" b="1" dirty="0">
              <a:solidFill>
                <a:srgbClr val="405461"/>
              </a:solidFill>
              <a:latin typeface="Calibri Light" panose="020F0302020204030204"/>
            </a:endParaRPr>
          </a:p>
          <a:p>
            <a:pPr algn="ctr" defTabSz="1219170"/>
            <a:r>
              <a:rPr lang="en-US" b="1" dirty="0">
                <a:solidFill>
                  <a:srgbClr val="405461"/>
                </a:solidFill>
                <a:latin typeface="Calibri Light" panose="020F0302020204030204"/>
              </a:rPr>
              <a:t>Marc Beam, RP Group</a:t>
            </a:r>
          </a:p>
          <a:p>
            <a:pPr algn="ctr" defTabSz="1219170"/>
            <a:r>
              <a:rPr lang="en-US" b="1" dirty="0">
                <a:solidFill>
                  <a:srgbClr val="405461"/>
                </a:solidFill>
                <a:latin typeface="Calibri Light" panose="020F0302020204030204"/>
              </a:rPr>
              <a:t>Randal K Tillery, WestEd</a:t>
            </a:r>
          </a:p>
        </p:txBody>
      </p:sp>
    </p:spTree>
    <p:extLst>
      <p:ext uri="{BB962C8B-B14F-4D97-AF65-F5344CB8AC3E}">
        <p14:creationId xmlns:p14="http://schemas.microsoft.com/office/powerpoint/2010/main" val="178602409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402890" y="177800"/>
            <a:ext cx="1958715" cy="711200"/>
          </a:xfrm>
          <a:prstGeom prst="rect">
            <a:avLst/>
          </a:prstGeom>
        </p:spPr>
      </p:pic>
      <p:pic>
        <p:nvPicPr>
          <p:cNvPr id="2" name="Picture 1">
            <a:extLst>
              <a:ext uri="{FF2B5EF4-FFF2-40B4-BE49-F238E27FC236}">
                <a16:creationId xmlns:a16="http://schemas.microsoft.com/office/drawing/2014/main" xmlns="" id="{1636B4DE-47A7-45A4-BC12-5D60A56B84D9}"/>
              </a:ext>
            </a:extLst>
          </p:cNvPr>
          <p:cNvPicPr>
            <a:picLocks noChangeAspect="1"/>
          </p:cNvPicPr>
          <p:nvPr/>
        </p:nvPicPr>
        <p:blipFill>
          <a:blip r:embed="rId3"/>
          <a:stretch>
            <a:fillRect/>
          </a:stretch>
        </p:blipFill>
        <p:spPr>
          <a:xfrm>
            <a:off x="1364663" y="1535930"/>
            <a:ext cx="3978601" cy="3987308"/>
          </a:xfrm>
          <a:prstGeom prst="rect">
            <a:avLst/>
          </a:prstGeom>
        </p:spPr>
      </p:pic>
      <p:sp>
        <p:nvSpPr>
          <p:cNvPr id="8" name="TextBox 7">
            <a:extLst>
              <a:ext uri="{FF2B5EF4-FFF2-40B4-BE49-F238E27FC236}">
                <a16:creationId xmlns:a16="http://schemas.microsoft.com/office/drawing/2014/main" xmlns="" id="{8DBEB747-2FCC-484E-B8C5-7C2FE52B4D97}"/>
              </a:ext>
            </a:extLst>
          </p:cNvPr>
          <p:cNvSpPr txBox="1"/>
          <p:nvPr/>
        </p:nvSpPr>
        <p:spPr>
          <a:xfrm>
            <a:off x="5605154" y="1517641"/>
            <a:ext cx="5465379" cy="1417583"/>
          </a:xfrm>
          <a:prstGeom prst="rect">
            <a:avLst/>
          </a:prstGeom>
          <a:noFill/>
        </p:spPr>
        <p:txBody>
          <a:bodyPr vert="horz" wrap="square" lIns="91440" tIns="45720" rIns="91440" bIns="45720" rtlCol="0">
            <a:normAutofit/>
          </a:bodyPr>
          <a:lstStyle/>
          <a:p>
            <a:r>
              <a:rPr lang="en-US" sz="2400" b="1" dirty="0">
                <a:solidFill>
                  <a:srgbClr val="A20000"/>
                </a:solidFill>
              </a:rPr>
              <a:t>700,000 Adult Education Students served by K12 adult schools and college noncredit programs in 2016/2017</a:t>
            </a:r>
          </a:p>
        </p:txBody>
      </p:sp>
      <p:sp>
        <p:nvSpPr>
          <p:cNvPr id="5" name="Title 1">
            <a:extLst>
              <a:ext uri="{FF2B5EF4-FFF2-40B4-BE49-F238E27FC236}">
                <a16:creationId xmlns:a16="http://schemas.microsoft.com/office/drawing/2014/main" xmlns="" id="{A359D228-CB23-40F5-9910-09964C06B222}"/>
              </a:ext>
            </a:extLst>
          </p:cNvPr>
          <p:cNvSpPr>
            <a:spLocks noGrp="1"/>
          </p:cNvSpPr>
          <p:nvPr>
            <p:ph type="title"/>
          </p:nvPr>
        </p:nvSpPr>
        <p:spPr>
          <a:xfrm>
            <a:off x="0" y="964046"/>
            <a:ext cx="12192000" cy="496837"/>
          </a:xfrm>
        </p:spPr>
        <p:txBody>
          <a:bodyPr>
            <a:normAutofit fontScale="90000"/>
          </a:bodyPr>
          <a:lstStyle/>
          <a:p>
            <a:pPr algn="ctr"/>
            <a:r>
              <a:rPr lang="en-US" sz="3200" dirty="0">
                <a:solidFill>
                  <a:srgbClr val="00B0F0"/>
                </a:solidFill>
                <a:latin typeface="+mn-lt"/>
              </a:rPr>
              <a:t>Adult Education in California</a:t>
            </a:r>
          </a:p>
        </p:txBody>
      </p:sp>
    </p:spTree>
    <p:extLst>
      <p:ext uri="{BB962C8B-B14F-4D97-AF65-F5344CB8AC3E}">
        <p14:creationId xmlns:p14="http://schemas.microsoft.com/office/powerpoint/2010/main" val="313926548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402890" y="177800"/>
            <a:ext cx="1958715" cy="711200"/>
          </a:xfrm>
          <a:prstGeom prst="rect">
            <a:avLst/>
          </a:prstGeom>
        </p:spPr>
      </p:pic>
      <p:pic>
        <p:nvPicPr>
          <p:cNvPr id="3" name="Picture 2">
            <a:extLst>
              <a:ext uri="{FF2B5EF4-FFF2-40B4-BE49-F238E27FC236}">
                <a16:creationId xmlns:a16="http://schemas.microsoft.com/office/drawing/2014/main" xmlns="" id="{7458FC1F-343B-4650-B35B-F3E8C2941B4A}"/>
              </a:ext>
            </a:extLst>
          </p:cNvPr>
          <p:cNvPicPr>
            <a:picLocks noChangeAspect="1"/>
          </p:cNvPicPr>
          <p:nvPr/>
        </p:nvPicPr>
        <p:blipFill>
          <a:blip r:embed="rId3"/>
          <a:stretch>
            <a:fillRect/>
          </a:stretch>
        </p:blipFill>
        <p:spPr>
          <a:xfrm>
            <a:off x="647915" y="1519045"/>
            <a:ext cx="3816426" cy="2792210"/>
          </a:xfrm>
          <a:prstGeom prst="rect">
            <a:avLst/>
          </a:prstGeom>
        </p:spPr>
      </p:pic>
      <p:pic>
        <p:nvPicPr>
          <p:cNvPr id="5" name="Picture 4">
            <a:extLst>
              <a:ext uri="{FF2B5EF4-FFF2-40B4-BE49-F238E27FC236}">
                <a16:creationId xmlns:a16="http://schemas.microsoft.com/office/drawing/2014/main" xmlns="" id="{D260923F-E122-4DE5-BE3A-FD4F33B838FF}"/>
              </a:ext>
            </a:extLst>
          </p:cNvPr>
          <p:cNvPicPr>
            <a:picLocks noChangeAspect="1"/>
          </p:cNvPicPr>
          <p:nvPr/>
        </p:nvPicPr>
        <p:blipFill>
          <a:blip r:embed="rId4"/>
          <a:stretch>
            <a:fillRect/>
          </a:stretch>
        </p:blipFill>
        <p:spPr>
          <a:xfrm>
            <a:off x="4532240" y="1519045"/>
            <a:ext cx="3127519" cy="2792210"/>
          </a:xfrm>
          <a:prstGeom prst="rect">
            <a:avLst/>
          </a:prstGeom>
        </p:spPr>
      </p:pic>
      <p:pic>
        <p:nvPicPr>
          <p:cNvPr id="6" name="Picture 5">
            <a:extLst>
              <a:ext uri="{FF2B5EF4-FFF2-40B4-BE49-F238E27FC236}">
                <a16:creationId xmlns:a16="http://schemas.microsoft.com/office/drawing/2014/main" xmlns="" id="{D9174657-2EDB-4B54-9C32-45843A61A9FB}"/>
              </a:ext>
            </a:extLst>
          </p:cNvPr>
          <p:cNvPicPr>
            <a:picLocks noChangeAspect="1"/>
          </p:cNvPicPr>
          <p:nvPr/>
        </p:nvPicPr>
        <p:blipFill>
          <a:blip r:embed="rId5"/>
          <a:stretch>
            <a:fillRect/>
          </a:stretch>
        </p:blipFill>
        <p:spPr>
          <a:xfrm>
            <a:off x="7727658" y="1519045"/>
            <a:ext cx="3816427" cy="2792210"/>
          </a:xfrm>
          <a:prstGeom prst="rect">
            <a:avLst/>
          </a:prstGeom>
        </p:spPr>
      </p:pic>
      <p:sp>
        <p:nvSpPr>
          <p:cNvPr id="7" name="Title 1">
            <a:extLst>
              <a:ext uri="{FF2B5EF4-FFF2-40B4-BE49-F238E27FC236}">
                <a16:creationId xmlns:a16="http://schemas.microsoft.com/office/drawing/2014/main" xmlns="" id="{10765906-E199-4159-AA53-0E5D91DFB950}"/>
              </a:ext>
            </a:extLst>
          </p:cNvPr>
          <p:cNvSpPr>
            <a:spLocks noGrp="1"/>
          </p:cNvSpPr>
          <p:nvPr>
            <p:ph type="title"/>
          </p:nvPr>
        </p:nvSpPr>
        <p:spPr>
          <a:xfrm>
            <a:off x="0" y="751371"/>
            <a:ext cx="12192000" cy="496837"/>
          </a:xfrm>
        </p:spPr>
        <p:txBody>
          <a:bodyPr>
            <a:normAutofit fontScale="90000"/>
          </a:bodyPr>
          <a:lstStyle/>
          <a:p>
            <a:pPr algn="ctr"/>
            <a:r>
              <a:rPr lang="en-US" sz="3200" dirty="0">
                <a:solidFill>
                  <a:srgbClr val="00B0F0"/>
                </a:solidFill>
                <a:latin typeface="+mn-lt"/>
              </a:rPr>
              <a:t>Key Student Characteristics</a:t>
            </a:r>
          </a:p>
        </p:txBody>
      </p:sp>
      <p:sp>
        <p:nvSpPr>
          <p:cNvPr id="8" name="Title 1">
            <a:extLst>
              <a:ext uri="{FF2B5EF4-FFF2-40B4-BE49-F238E27FC236}">
                <a16:creationId xmlns:a16="http://schemas.microsoft.com/office/drawing/2014/main" xmlns="" id="{07E6C8C2-6540-4522-B285-B1B99EF13A52}"/>
              </a:ext>
            </a:extLst>
          </p:cNvPr>
          <p:cNvSpPr txBox="1">
            <a:spLocks/>
          </p:cNvSpPr>
          <p:nvPr/>
        </p:nvSpPr>
        <p:spPr>
          <a:xfrm>
            <a:off x="-1" y="4582092"/>
            <a:ext cx="12192000" cy="940884"/>
          </a:xfrm>
          <a:prstGeom prst="rect">
            <a:avLst/>
          </a:prstGeom>
          <a:ln w="0">
            <a:noFill/>
          </a:ln>
        </p:spPr>
        <p:txBody>
          <a:bodyPr vert="horz" lIns="91440" tIns="45720" rIns="91440" bIns="45720" rtlCol="0" anchor="ctr">
            <a:normAutofit fontScale="90000" lnSpcReduction="10000"/>
          </a:bodyPr>
          <a:lstStyle>
            <a:lvl1pPr algn="l" defTabSz="914377" rtl="0" eaLnBrk="1" fontAlgn="t" latinLnBrk="0" hangingPunct="1">
              <a:lnSpc>
                <a:spcPct val="90000"/>
              </a:lnSpc>
              <a:spcBef>
                <a:spcPct val="0"/>
              </a:spcBef>
              <a:spcAft>
                <a:spcPts val="600"/>
              </a:spcAft>
              <a:buNone/>
              <a:defRPr sz="4500" b="1" kern="1200" baseline="0">
                <a:solidFill>
                  <a:schemeClr val="tx1"/>
                </a:solidFill>
                <a:latin typeface="Corbel" charset="0"/>
                <a:ea typeface="Corbel" charset="0"/>
                <a:cs typeface="Corbel" charset="0"/>
              </a:defRPr>
            </a:lvl1pPr>
          </a:lstStyle>
          <a:p>
            <a:pPr algn="ctr"/>
            <a:r>
              <a:rPr lang="en-US" sz="3200" dirty="0">
                <a:solidFill>
                  <a:srgbClr val="00B0F0"/>
                </a:solidFill>
                <a:latin typeface="+mn-lt"/>
              </a:rPr>
              <a:t>Adult Ed Serves Disproportionately Large Numbers of </a:t>
            </a:r>
          </a:p>
          <a:p>
            <a:pPr algn="ctr"/>
            <a:r>
              <a:rPr lang="en-US" sz="3200" dirty="0">
                <a:solidFill>
                  <a:srgbClr val="00B0F0"/>
                </a:solidFill>
                <a:latin typeface="+mn-lt"/>
              </a:rPr>
              <a:t>Adults with Significant Barriers to Employment</a:t>
            </a:r>
          </a:p>
        </p:txBody>
      </p:sp>
    </p:spTree>
    <p:extLst>
      <p:ext uri="{BB962C8B-B14F-4D97-AF65-F5344CB8AC3E}">
        <p14:creationId xmlns:p14="http://schemas.microsoft.com/office/powerpoint/2010/main" val="189885331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xmlns="" id="{B26CD954-9168-45FE-9A99-B91955B0DDEA}"/>
              </a:ext>
            </a:extLst>
          </p:cNvPr>
          <p:cNvSpPr/>
          <p:nvPr/>
        </p:nvSpPr>
        <p:spPr>
          <a:xfrm>
            <a:off x="627287" y="2137770"/>
            <a:ext cx="2612055" cy="258245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20000"/>
                    <a:lumOff val="80000"/>
                  </a:schemeClr>
                </a:solidFill>
              </a:rPr>
              <a:t>Progress</a:t>
            </a:r>
          </a:p>
          <a:p>
            <a:pPr algn="ctr">
              <a:spcBef>
                <a:spcPts val="600"/>
              </a:spcBef>
            </a:pPr>
            <a:r>
              <a:rPr lang="en-US" b="1" dirty="0"/>
              <a:t>EFL Attainment</a:t>
            </a:r>
          </a:p>
          <a:p>
            <a:pPr algn="ctr">
              <a:spcBef>
                <a:spcPts val="600"/>
              </a:spcBef>
            </a:pPr>
            <a:r>
              <a:rPr lang="en-US" b="1" dirty="0"/>
              <a:t>Workforce Prep</a:t>
            </a:r>
          </a:p>
          <a:p>
            <a:pPr algn="ctr">
              <a:spcBef>
                <a:spcPts val="600"/>
              </a:spcBef>
            </a:pPr>
            <a:r>
              <a:rPr lang="en-US" b="1" dirty="0"/>
              <a:t>Occupation Skills</a:t>
            </a:r>
          </a:p>
        </p:txBody>
      </p:sp>
      <p:sp>
        <p:nvSpPr>
          <p:cNvPr id="10" name="Oval 9">
            <a:extLst>
              <a:ext uri="{FF2B5EF4-FFF2-40B4-BE49-F238E27FC236}">
                <a16:creationId xmlns:a16="http://schemas.microsoft.com/office/drawing/2014/main" xmlns="" id="{8F8F7D5A-C314-4131-A428-5EB0D413920E}"/>
              </a:ext>
            </a:extLst>
          </p:cNvPr>
          <p:cNvSpPr/>
          <p:nvPr/>
        </p:nvSpPr>
        <p:spPr>
          <a:xfrm>
            <a:off x="3395633" y="2137770"/>
            <a:ext cx="2612055" cy="2582459"/>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20000"/>
                    <a:lumOff val="80000"/>
                  </a:schemeClr>
                </a:solidFill>
              </a:rPr>
              <a:t>Transition</a:t>
            </a:r>
          </a:p>
          <a:p>
            <a:pPr algn="ctr">
              <a:spcBef>
                <a:spcPts val="600"/>
              </a:spcBef>
            </a:pPr>
            <a:r>
              <a:rPr lang="en-US" b="1" dirty="0"/>
              <a:t>ABE/ESL to ASE</a:t>
            </a:r>
          </a:p>
          <a:p>
            <a:pPr algn="ctr">
              <a:spcBef>
                <a:spcPts val="600"/>
              </a:spcBef>
            </a:pPr>
            <a:r>
              <a:rPr lang="en-US" b="1" dirty="0"/>
              <a:t>Transition to Postsecondary</a:t>
            </a:r>
          </a:p>
        </p:txBody>
      </p:sp>
      <p:sp>
        <p:nvSpPr>
          <p:cNvPr id="11" name="Oval 10">
            <a:extLst>
              <a:ext uri="{FF2B5EF4-FFF2-40B4-BE49-F238E27FC236}">
                <a16:creationId xmlns:a16="http://schemas.microsoft.com/office/drawing/2014/main" xmlns="" id="{7051131B-9650-43C4-8D0D-32BE4CFA6265}"/>
              </a:ext>
            </a:extLst>
          </p:cNvPr>
          <p:cNvSpPr/>
          <p:nvPr/>
        </p:nvSpPr>
        <p:spPr>
          <a:xfrm>
            <a:off x="6132899" y="2137770"/>
            <a:ext cx="2612055" cy="2582459"/>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20000"/>
                    <a:lumOff val="80000"/>
                  </a:schemeClr>
                </a:solidFill>
              </a:rPr>
              <a:t>Completion</a:t>
            </a:r>
          </a:p>
          <a:p>
            <a:pPr algn="ctr">
              <a:spcBef>
                <a:spcPts val="600"/>
              </a:spcBef>
            </a:pPr>
            <a:r>
              <a:rPr lang="en-US" dirty="0"/>
              <a:t> </a:t>
            </a:r>
            <a:r>
              <a:rPr lang="en-US" b="1" dirty="0"/>
              <a:t>Diploma or HSE</a:t>
            </a:r>
          </a:p>
          <a:p>
            <a:pPr algn="ctr">
              <a:spcBef>
                <a:spcPts val="600"/>
              </a:spcBef>
            </a:pPr>
            <a:r>
              <a:rPr lang="en-US" b="1" dirty="0"/>
              <a:t>Postsecondary Credentials</a:t>
            </a:r>
          </a:p>
        </p:txBody>
      </p:sp>
      <p:sp>
        <p:nvSpPr>
          <p:cNvPr id="6" name="Title 1">
            <a:extLst>
              <a:ext uri="{FF2B5EF4-FFF2-40B4-BE49-F238E27FC236}">
                <a16:creationId xmlns:a16="http://schemas.microsoft.com/office/drawing/2014/main" xmlns="" id="{B4D026F7-54AA-4E43-9656-57BD742B17CE}"/>
              </a:ext>
            </a:extLst>
          </p:cNvPr>
          <p:cNvSpPr>
            <a:spLocks noGrp="1"/>
          </p:cNvSpPr>
          <p:nvPr>
            <p:ph type="title"/>
          </p:nvPr>
        </p:nvSpPr>
        <p:spPr>
          <a:xfrm>
            <a:off x="0" y="1181139"/>
            <a:ext cx="12192000" cy="496837"/>
          </a:xfrm>
        </p:spPr>
        <p:txBody>
          <a:bodyPr>
            <a:normAutofit fontScale="90000"/>
          </a:bodyPr>
          <a:lstStyle/>
          <a:p>
            <a:pPr algn="ctr"/>
            <a:r>
              <a:rPr lang="en-US" sz="3200" dirty="0">
                <a:solidFill>
                  <a:srgbClr val="00B0F0"/>
                </a:solidFill>
                <a:latin typeface="+mn-lt"/>
              </a:rPr>
              <a:t>Disaggregating Outcomes for Different Kinds of Students</a:t>
            </a:r>
          </a:p>
        </p:txBody>
      </p:sp>
      <p:pic>
        <p:nvPicPr>
          <p:cNvPr id="7" name="Picture 6">
            <a:extLst>
              <a:ext uri="{FF2B5EF4-FFF2-40B4-BE49-F238E27FC236}">
                <a16:creationId xmlns:a16="http://schemas.microsoft.com/office/drawing/2014/main" xmlns="" id="{13D2E215-3122-4947-B8BC-ADB1D2454B69}"/>
              </a:ext>
            </a:extLst>
          </p:cNvPr>
          <p:cNvPicPr>
            <a:picLocks noChangeAspect="1"/>
          </p:cNvPicPr>
          <p:nvPr/>
        </p:nvPicPr>
        <p:blipFill>
          <a:blip r:embed="rId2"/>
          <a:stretch>
            <a:fillRect/>
          </a:stretch>
        </p:blipFill>
        <p:spPr>
          <a:xfrm>
            <a:off x="203200" y="177800"/>
            <a:ext cx="1958715" cy="711200"/>
          </a:xfrm>
          <a:prstGeom prst="rect">
            <a:avLst/>
          </a:prstGeom>
        </p:spPr>
      </p:pic>
      <p:sp>
        <p:nvSpPr>
          <p:cNvPr id="8" name="Oval 7">
            <a:extLst>
              <a:ext uri="{FF2B5EF4-FFF2-40B4-BE49-F238E27FC236}">
                <a16:creationId xmlns:a16="http://schemas.microsoft.com/office/drawing/2014/main" xmlns="" id="{FA4C37A9-DE74-4593-AE4A-3B9D60D9BEA9}"/>
              </a:ext>
            </a:extLst>
          </p:cNvPr>
          <p:cNvSpPr/>
          <p:nvPr/>
        </p:nvSpPr>
        <p:spPr>
          <a:xfrm>
            <a:off x="8870165" y="2137770"/>
            <a:ext cx="2612055" cy="258245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rPr>
              <a:t>Employment</a:t>
            </a:r>
          </a:p>
          <a:p>
            <a:pPr algn="ctr">
              <a:spcBef>
                <a:spcPts val="600"/>
              </a:spcBef>
            </a:pPr>
            <a:r>
              <a:rPr lang="en-US" dirty="0">
                <a:solidFill>
                  <a:schemeClr val="accent4">
                    <a:lumMod val="75000"/>
                  </a:schemeClr>
                </a:solidFill>
              </a:rPr>
              <a:t> </a:t>
            </a:r>
            <a:r>
              <a:rPr lang="en-US" b="1" dirty="0">
                <a:solidFill>
                  <a:schemeClr val="accent4">
                    <a:lumMod val="75000"/>
                  </a:schemeClr>
                </a:solidFill>
              </a:rPr>
              <a:t>Employment</a:t>
            </a:r>
          </a:p>
          <a:p>
            <a:pPr algn="ctr">
              <a:spcBef>
                <a:spcPts val="600"/>
              </a:spcBef>
            </a:pPr>
            <a:r>
              <a:rPr lang="en-US" b="1" dirty="0">
                <a:solidFill>
                  <a:schemeClr val="accent4">
                    <a:lumMod val="75000"/>
                  </a:schemeClr>
                </a:solidFill>
              </a:rPr>
              <a:t>Wage Gains</a:t>
            </a:r>
          </a:p>
          <a:p>
            <a:pPr algn="ctr">
              <a:spcBef>
                <a:spcPts val="600"/>
              </a:spcBef>
            </a:pPr>
            <a:r>
              <a:rPr lang="en-US" b="1" dirty="0">
                <a:solidFill>
                  <a:schemeClr val="accent4">
                    <a:lumMod val="75000"/>
                  </a:schemeClr>
                </a:solidFill>
              </a:rPr>
              <a:t>Living Wage</a:t>
            </a:r>
          </a:p>
        </p:txBody>
      </p:sp>
    </p:spTree>
    <p:extLst>
      <p:ext uri="{BB962C8B-B14F-4D97-AF65-F5344CB8AC3E}">
        <p14:creationId xmlns:p14="http://schemas.microsoft.com/office/powerpoint/2010/main" val="10291918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3D2E215-3122-4947-B8BC-ADB1D2454B69}"/>
              </a:ext>
            </a:extLst>
          </p:cNvPr>
          <p:cNvPicPr>
            <a:picLocks noChangeAspect="1"/>
          </p:cNvPicPr>
          <p:nvPr/>
        </p:nvPicPr>
        <p:blipFill>
          <a:blip r:embed="rId2"/>
          <a:stretch>
            <a:fillRect/>
          </a:stretch>
        </p:blipFill>
        <p:spPr>
          <a:xfrm>
            <a:off x="203201" y="177800"/>
            <a:ext cx="1958715" cy="711200"/>
          </a:xfrm>
          <a:prstGeom prst="rect">
            <a:avLst/>
          </a:prstGeom>
        </p:spPr>
      </p:pic>
      <p:pic>
        <p:nvPicPr>
          <p:cNvPr id="5" name="Picture 4">
            <a:extLst>
              <a:ext uri="{FF2B5EF4-FFF2-40B4-BE49-F238E27FC236}">
                <a16:creationId xmlns:a16="http://schemas.microsoft.com/office/drawing/2014/main" xmlns="" id="{9DD82E23-87A6-41B0-B1E6-4A1A65AC8C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829" y="889002"/>
            <a:ext cx="10041547" cy="5039951"/>
          </a:xfrm>
          <a:prstGeom prst="rect">
            <a:avLst/>
          </a:prstGeom>
        </p:spPr>
      </p:pic>
    </p:spTree>
    <p:extLst>
      <p:ext uri="{BB962C8B-B14F-4D97-AF65-F5344CB8AC3E}">
        <p14:creationId xmlns:p14="http://schemas.microsoft.com/office/powerpoint/2010/main" val="81744548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2" name="TextBox 1">
            <a:extLst>
              <a:ext uri="{FF2B5EF4-FFF2-40B4-BE49-F238E27FC236}">
                <a16:creationId xmlns:a16="http://schemas.microsoft.com/office/drawing/2014/main" xmlns="" id="{B0CF0D77-58C6-4D18-A4AD-63763AEBA77E}"/>
              </a:ext>
            </a:extLst>
          </p:cNvPr>
          <p:cNvSpPr txBox="1"/>
          <p:nvPr/>
        </p:nvSpPr>
        <p:spPr>
          <a:xfrm>
            <a:off x="0" y="559964"/>
            <a:ext cx="12192000" cy="711200"/>
          </a:xfrm>
          <a:prstGeom prst="rect">
            <a:avLst/>
          </a:prstGeom>
        </p:spPr>
        <p:txBody>
          <a:bodyPr vert="horz" wrap="square" lIns="121920" tIns="60960" rIns="121920" bIns="60960" rtlCol="0">
            <a:normAutofit lnSpcReduction="10000"/>
          </a:bodyPr>
          <a:lstStyle/>
          <a:p>
            <a:pPr algn="ctr" defTabSz="1219170">
              <a:lnSpc>
                <a:spcPct val="120000"/>
              </a:lnSpc>
            </a:pPr>
            <a:r>
              <a:rPr lang="en-US" sz="3600" b="1" dirty="0">
                <a:solidFill>
                  <a:srgbClr val="00B0F0"/>
                </a:solidFill>
              </a:rPr>
              <a:t>Adult Education and WIOA</a:t>
            </a:r>
          </a:p>
        </p:txBody>
      </p:sp>
      <p:sp>
        <p:nvSpPr>
          <p:cNvPr id="5" name="Rectangle 4">
            <a:extLst>
              <a:ext uri="{FF2B5EF4-FFF2-40B4-BE49-F238E27FC236}">
                <a16:creationId xmlns:a16="http://schemas.microsoft.com/office/drawing/2014/main" xmlns="" id="{1186BF8E-820C-4C90-B711-4BED1DB89FC4}"/>
              </a:ext>
            </a:extLst>
          </p:cNvPr>
          <p:cNvSpPr/>
          <p:nvPr/>
        </p:nvSpPr>
        <p:spPr>
          <a:xfrm>
            <a:off x="399234" y="1271164"/>
            <a:ext cx="11320380" cy="5155066"/>
          </a:xfrm>
          <a:prstGeom prst="rect">
            <a:avLst/>
          </a:prstGeom>
        </p:spPr>
        <p:txBody>
          <a:bodyPr wrap="square">
            <a:spAutoFit/>
          </a:bodyPr>
          <a:lstStyle/>
          <a:p>
            <a:pPr marL="1063625" indent="-606425" defTabSz="1219170">
              <a:lnSpc>
                <a:spcPct val="107000"/>
              </a:lnSpc>
              <a:spcBef>
                <a:spcPts val="1600"/>
              </a:spcBef>
              <a:buClr>
                <a:srgbClr val="2F5496"/>
              </a:buClr>
              <a:buFont typeface="+mj-lt"/>
              <a:buAutoNum type="arabicParenBoth"/>
            </a:pPr>
            <a:r>
              <a:rPr lang="en-US" sz="2400" dirty="0">
                <a:solidFill>
                  <a:srgbClr val="405461"/>
                </a:solidFill>
                <a:ea typeface="Calibri" panose="020F0502020204030204" pitchFamily="34" charset="0"/>
                <a:cs typeface="Calibri Light" panose="020F0302020204030204" pitchFamily="34" charset="0"/>
              </a:rPr>
              <a:t>Adult Education is governed under Title II of WIOA (AEFLA)</a:t>
            </a:r>
          </a:p>
          <a:p>
            <a:pPr marL="1063625" indent="-606425" defTabSz="1219170">
              <a:lnSpc>
                <a:spcPct val="107000"/>
              </a:lnSpc>
              <a:spcBef>
                <a:spcPts val="1600"/>
              </a:spcBef>
              <a:buClr>
                <a:srgbClr val="2F5496"/>
              </a:buClr>
              <a:buFont typeface="+mj-lt"/>
              <a:buAutoNum type="arabi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In CA over 80 million dollars of Title II funds to colleges and adult schools</a:t>
            </a:r>
          </a:p>
          <a:p>
            <a:pPr marL="1063625" indent="-606425" defTabSz="1219170">
              <a:lnSpc>
                <a:spcPct val="107000"/>
              </a:lnSpc>
              <a:spcBef>
                <a:spcPts val="1600"/>
              </a:spcBef>
              <a:buClr>
                <a:srgbClr val="2F5496"/>
              </a:buClr>
              <a:buFont typeface="+mj-lt"/>
              <a:buAutoNum type="arabicParenBoth"/>
            </a:pPr>
            <a:r>
              <a:rPr lang="en-US" sz="2400" dirty="0">
                <a:solidFill>
                  <a:srgbClr val="405461"/>
                </a:solidFill>
                <a:ea typeface="Calibri" panose="020F0502020204030204" pitchFamily="34" charset="0"/>
                <a:cs typeface="Calibri Light" panose="020F0302020204030204" pitchFamily="34" charset="0"/>
              </a:rPr>
              <a:t>Nearly all K12 adult schools and 20 community colleges required to report educational skills gains and outcomes through NRS for WIOA compliance</a:t>
            </a:r>
          </a:p>
          <a:p>
            <a:pPr marL="1063625" indent="-606425" defTabSz="1219170">
              <a:lnSpc>
                <a:spcPct val="107000"/>
              </a:lnSpc>
              <a:spcBef>
                <a:spcPts val="1600"/>
              </a:spcBef>
              <a:buClr>
                <a:srgbClr val="2F5496"/>
              </a:buClr>
              <a:buFont typeface="+mj-lt"/>
              <a:buAutoNum type="arabi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In AB104 alignment with WIOA is required for Adult Ed Program</a:t>
            </a:r>
          </a:p>
          <a:p>
            <a:pPr marL="1063625" indent="-606425" defTabSz="1219170">
              <a:lnSpc>
                <a:spcPct val="107000"/>
              </a:lnSpc>
              <a:spcBef>
                <a:spcPts val="1600"/>
              </a:spcBef>
              <a:buClr>
                <a:srgbClr val="2F5496"/>
              </a:buClr>
              <a:buFont typeface="+mj-lt"/>
              <a:buAutoNum type="arabi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In CA, state agencies are developing standards and guidance for co-enrollment into Adult Ed, WIOA, and other state programs – primary focus WIOA</a:t>
            </a:r>
          </a:p>
          <a:p>
            <a:pPr marL="1063625" indent="-606425" defTabSz="1219170">
              <a:lnSpc>
                <a:spcPct val="107000"/>
              </a:lnSpc>
              <a:spcBef>
                <a:spcPts val="1600"/>
              </a:spcBef>
              <a:buClr>
                <a:srgbClr val="2F5496"/>
              </a:buClr>
              <a:buFont typeface="+mj-lt"/>
              <a:buAutoNum type="arabi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Perkins reauthorization includes expanded definitions for special populations aligned to WIOA Barriers to employment</a:t>
            </a:r>
          </a:p>
          <a:p>
            <a:pPr marL="1976917" indent="-757748" defTabSz="1219170">
              <a:lnSpc>
                <a:spcPct val="107000"/>
              </a:lnSpc>
              <a:spcBef>
                <a:spcPts val="800"/>
              </a:spcBef>
              <a:buClr>
                <a:srgbClr val="2F5496"/>
              </a:buClr>
              <a:buFont typeface="+mj-lt"/>
              <a:buAutoNum type="alphaUcParenBoth"/>
            </a:pPr>
            <a:endParaRPr lang="en-US" sz="2400" dirty="0">
              <a:solidFill>
                <a:srgbClr val="405461"/>
              </a:solidFill>
              <a:latin typeface="Calibri" panose="020F0502020204030204"/>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08251169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2" name="TextBox 1">
            <a:extLst>
              <a:ext uri="{FF2B5EF4-FFF2-40B4-BE49-F238E27FC236}">
                <a16:creationId xmlns:a16="http://schemas.microsoft.com/office/drawing/2014/main" xmlns="" id="{B0CF0D77-58C6-4D18-A4AD-63763AEBA77E}"/>
              </a:ext>
            </a:extLst>
          </p:cNvPr>
          <p:cNvSpPr txBox="1"/>
          <p:nvPr/>
        </p:nvSpPr>
        <p:spPr>
          <a:xfrm>
            <a:off x="0" y="806852"/>
            <a:ext cx="12192000" cy="711200"/>
          </a:xfrm>
          <a:prstGeom prst="rect">
            <a:avLst/>
          </a:prstGeom>
        </p:spPr>
        <p:txBody>
          <a:bodyPr vert="horz" wrap="square" lIns="121920" tIns="60960" rIns="121920" bIns="60960" rtlCol="0">
            <a:normAutofit lnSpcReduction="10000"/>
          </a:bodyPr>
          <a:lstStyle/>
          <a:p>
            <a:pPr algn="ctr" defTabSz="1219170">
              <a:lnSpc>
                <a:spcPct val="120000"/>
              </a:lnSpc>
            </a:pPr>
            <a:r>
              <a:rPr lang="en-US" sz="3600" b="1" dirty="0">
                <a:solidFill>
                  <a:srgbClr val="00B0F0"/>
                </a:solidFill>
              </a:rPr>
              <a:t>WIOA Alignment in the CA Adult Ed Program</a:t>
            </a:r>
          </a:p>
        </p:txBody>
      </p:sp>
      <p:sp>
        <p:nvSpPr>
          <p:cNvPr id="5" name="Rectangle 4">
            <a:extLst>
              <a:ext uri="{FF2B5EF4-FFF2-40B4-BE49-F238E27FC236}">
                <a16:creationId xmlns:a16="http://schemas.microsoft.com/office/drawing/2014/main" xmlns="" id="{1186BF8E-820C-4C90-B711-4BED1DB89FC4}"/>
              </a:ext>
            </a:extLst>
          </p:cNvPr>
          <p:cNvSpPr/>
          <p:nvPr/>
        </p:nvSpPr>
        <p:spPr>
          <a:xfrm>
            <a:off x="4123944" y="1636924"/>
            <a:ext cx="7632246" cy="4554708"/>
          </a:xfrm>
          <a:prstGeom prst="rect">
            <a:avLst/>
          </a:prstGeom>
        </p:spPr>
        <p:txBody>
          <a:bodyPr wrap="square">
            <a:spAutoFit/>
          </a:bodyPr>
          <a:lstStyle/>
          <a:p>
            <a:pPr marL="1063625" indent="-606425" defTabSz="1219170">
              <a:lnSpc>
                <a:spcPct val="107000"/>
              </a:lnSpc>
              <a:spcBef>
                <a:spcPts val="1600"/>
              </a:spcBef>
              <a:buClr>
                <a:srgbClr val="2F5496"/>
              </a:buClr>
              <a:buFont typeface="+mj-lt"/>
              <a:buAutoNum type="arabicParenBoth"/>
            </a:pPr>
            <a:r>
              <a:rPr lang="en-US" sz="2400" dirty="0">
                <a:solidFill>
                  <a:srgbClr val="405461"/>
                </a:solidFill>
                <a:ea typeface="Calibri" panose="020F0502020204030204" pitchFamily="34" charset="0"/>
                <a:cs typeface="Calibri Light" panose="020F0302020204030204" pitchFamily="34" charset="0"/>
              </a:rPr>
              <a:t>Completion of Postsecondary Credentials</a:t>
            </a:r>
          </a:p>
          <a:p>
            <a:pPr marL="1063625" indent="-606425" defTabSz="1219170">
              <a:lnSpc>
                <a:spcPct val="107000"/>
              </a:lnSpc>
              <a:spcBef>
                <a:spcPts val="1600"/>
              </a:spcBef>
              <a:buClr>
                <a:srgbClr val="2F5496"/>
              </a:buClr>
              <a:buFont typeface="+mj-lt"/>
              <a:buAutoNum type="arabi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Measurable Skills Gains – EFL attainment and Occupational Skills Gains</a:t>
            </a:r>
          </a:p>
          <a:p>
            <a:pPr marL="1063625" indent="-606425" defTabSz="1219170">
              <a:lnSpc>
                <a:spcPct val="107000"/>
              </a:lnSpc>
              <a:spcBef>
                <a:spcPts val="1600"/>
              </a:spcBef>
              <a:buClr>
                <a:srgbClr val="2F5496"/>
              </a:buClr>
              <a:buFont typeface="+mj-lt"/>
              <a:buAutoNum type="arabicParenBoth"/>
            </a:pPr>
            <a:r>
              <a:rPr lang="en-US" sz="2400" dirty="0">
                <a:solidFill>
                  <a:srgbClr val="405461"/>
                </a:solidFill>
                <a:ea typeface="Calibri" panose="020F0502020204030204" pitchFamily="34" charset="0"/>
                <a:cs typeface="Calibri Light" panose="020F0302020204030204" pitchFamily="34" charset="0"/>
              </a:rPr>
              <a:t>Workforce Preparation – Definition and Metric for WP Milestone</a:t>
            </a:r>
          </a:p>
          <a:p>
            <a:pPr marL="1063625" indent="-606425" defTabSz="1219170">
              <a:lnSpc>
                <a:spcPct val="107000"/>
              </a:lnSpc>
              <a:spcBef>
                <a:spcPts val="1600"/>
              </a:spcBef>
              <a:buClr>
                <a:srgbClr val="2F5496"/>
              </a:buClr>
              <a:buFont typeface="+mj-lt"/>
              <a:buAutoNum type="arabi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Preapprenticeship Quality Standards</a:t>
            </a:r>
          </a:p>
          <a:p>
            <a:pPr marL="1063625" indent="-606425" defTabSz="1219170">
              <a:lnSpc>
                <a:spcPct val="107000"/>
              </a:lnSpc>
              <a:spcBef>
                <a:spcPts val="1600"/>
              </a:spcBef>
              <a:buClr>
                <a:srgbClr val="2F5496"/>
              </a:buClr>
              <a:buFont typeface="+mj-lt"/>
              <a:buAutoNum type="arabi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Adoption of 13 Populations with Barriers to Employment.</a:t>
            </a:r>
          </a:p>
          <a:p>
            <a:pPr marL="1976917" indent="-757748" defTabSz="1219170">
              <a:lnSpc>
                <a:spcPct val="107000"/>
              </a:lnSpc>
              <a:spcBef>
                <a:spcPts val="800"/>
              </a:spcBef>
              <a:buClr>
                <a:srgbClr val="2F5496"/>
              </a:buClr>
              <a:buFont typeface="+mj-lt"/>
              <a:buAutoNum type="alphaUcParenBoth"/>
            </a:pPr>
            <a:endParaRPr lang="en-US" sz="2400" dirty="0">
              <a:solidFill>
                <a:srgbClr val="405461"/>
              </a:solidFill>
              <a:latin typeface="Calibri" panose="020F0502020204030204"/>
              <a:ea typeface="Calibri" panose="020F05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xmlns="" id="{996014F8-7760-4E06-97D1-356A1F706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396" y="1636924"/>
            <a:ext cx="3197095" cy="4137418"/>
          </a:xfrm>
          <a:prstGeom prst="rect">
            <a:avLst/>
          </a:prstGeom>
        </p:spPr>
      </p:pic>
    </p:spTree>
    <p:extLst>
      <p:ext uri="{BB962C8B-B14F-4D97-AF65-F5344CB8AC3E}">
        <p14:creationId xmlns:p14="http://schemas.microsoft.com/office/powerpoint/2010/main" val="302546409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3" name="Oval 2">
            <a:extLst>
              <a:ext uri="{FF2B5EF4-FFF2-40B4-BE49-F238E27FC236}">
                <a16:creationId xmlns:a16="http://schemas.microsoft.com/office/drawing/2014/main" xmlns="" id="{D645E982-E50C-4B92-9E91-D27A7985101B}"/>
              </a:ext>
            </a:extLst>
          </p:cNvPr>
          <p:cNvSpPr/>
          <p:nvPr/>
        </p:nvSpPr>
        <p:spPr>
          <a:xfrm>
            <a:off x="1376855" y="1373566"/>
            <a:ext cx="2900855" cy="126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CC"/>
                </a:solidFill>
              </a:rPr>
              <a:t>Adult Education</a:t>
            </a:r>
          </a:p>
        </p:txBody>
      </p:sp>
      <p:sp>
        <p:nvSpPr>
          <p:cNvPr id="5" name="Oval 4">
            <a:extLst>
              <a:ext uri="{FF2B5EF4-FFF2-40B4-BE49-F238E27FC236}">
                <a16:creationId xmlns:a16="http://schemas.microsoft.com/office/drawing/2014/main" xmlns="" id="{419803A6-ADB6-45B9-BA54-D8B4B1ED8B41}"/>
              </a:ext>
            </a:extLst>
          </p:cNvPr>
          <p:cNvSpPr/>
          <p:nvPr/>
        </p:nvSpPr>
        <p:spPr>
          <a:xfrm>
            <a:off x="7509642" y="1373567"/>
            <a:ext cx="2900855" cy="126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CC"/>
                </a:solidFill>
              </a:rPr>
              <a:t>Community</a:t>
            </a:r>
          </a:p>
          <a:p>
            <a:pPr algn="ctr"/>
            <a:r>
              <a:rPr lang="en-US" sz="2400" b="1" dirty="0">
                <a:solidFill>
                  <a:srgbClr val="FFFFCC"/>
                </a:solidFill>
              </a:rPr>
              <a:t>Colleges</a:t>
            </a:r>
          </a:p>
        </p:txBody>
      </p:sp>
      <p:sp>
        <p:nvSpPr>
          <p:cNvPr id="6" name="Title 1">
            <a:extLst>
              <a:ext uri="{FF2B5EF4-FFF2-40B4-BE49-F238E27FC236}">
                <a16:creationId xmlns:a16="http://schemas.microsoft.com/office/drawing/2014/main" xmlns="" id="{34DBEB7D-26FA-41D1-A5B7-B74525F63A03}"/>
              </a:ext>
            </a:extLst>
          </p:cNvPr>
          <p:cNvSpPr>
            <a:spLocks noGrp="1"/>
          </p:cNvSpPr>
          <p:nvPr>
            <p:ph type="title"/>
          </p:nvPr>
        </p:nvSpPr>
        <p:spPr>
          <a:xfrm>
            <a:off x="0" y="662366"/>
            <a:ext cx="12192000" cy="496837"/>
          </a:xfrm>
        </p:spPr>
        <p:txBody>
          <a:bodyPr>
            <a:normAutofit fontScale="90000"/>
          </a:bodyPr>
          <a:lstStyle/>
          <a:p>
            <a:pPr algn="ctr"/>
            <a:r>
              <a:rPr lang="en-US" sz="3200" dirty="0">
                <a:solidFill>
                  <a:srgbClr val="00B0F0"/>
                </a:solidFill>
                <a:latin typeface="+mn-lt"/>
              </a:rPr>
              <a:t>Two Systems – Two Data Reporting Processes</a:t>
            </a:r>
          </a:p>
        </p:txBody>
      </p:sp>
      <p:sp>
        <p:nvSpPr>
          <p:cNvPr id="7" name="TextBox 6">
            <a:extLst>
              <a:ext uri="{FF2B5EF4-FFF2-40B4-BE49-F238E27FC236}">
                <a16:creationId xmlns:a16="http://schemas.microsoft.com/office/drawing/2014/main" xmlns="" id="{4C3791AF-5B5C-498C-B4D8-4ABD8F74AD58}"/>
              </a:ext>
            </a:extLst>
          </p:cNvPr>
          <p:cNvSpPr txBox="1"/>
          <p:nvPr/>
        </p:nvSpPr>
        <p:spPr>
          <a:xfrm>
            <a:off x="1027385" y="3194483"/>
            <a:ext cx="3760077" cy="865453"/>
          </a:xfrm>
          <a:prstGeom prst="rect">
            <a:avLst/>
          </a:prstGeom>
        </p:spPr>
        <p:txBody>
          <a:bodyPr vert="horz" wrap="square" lIns="91440" tIns="45720" rIns="91440" bIns="45720" rtlCol="0">
            <a:normAutofit/>
          </a:bodyPr>
          <a:lstStyle/>
          <a:p>
            <a:pPr algn="ctr"/>
            <a:r>
              <a:rPr lang="en-US" sz="2400" dirty="0">
                <a:solidFill>
                  <a:schemeClr val="accent2">
                    <a:lumMod val="75000"/>
                  </a:schemeClr>
                </a:solidFill>
              </a:rPr>
              <a:t>Data reporting through CASAS </a:t>
            </a:r>
            <a:r>
              <a:rPr lang="en-US" sz="2400" dirty="0" err="1">
                <a:solidFill>
                  <a:schemeClr val="accent2">
                    <a:lumMod val="75000"/>
                  </a:schemeClr>
                </a:solidFill>
              </a:rPr>
              <a:t>TOPSpro</a:t>
            </a:r>
            <a:r>
              <a:rPr lang="en-US" sz="2400" dirty="0">
                <a:solidFill>
                  <a:schemeClr val="accent2">
                    <a:lumMod val="75000"/>
                  </a:schemeClr>
                </a:solidFill>
              </a:rPr>
              <a:t> Enterprise </a:t>
            </a:r>
            <a:endParaRPr lang="en-US" sz="2800" b="1" dirty="0">
              <a:solidFill>
                <a:schemeClr val="accent2">
                  <a:lumMod val="75000"/>
                </a:schemeClr>
              </a:solidFill>
            </a:endParaRPr>
          </a:p>
        </p:txBody>
      </p:sp>
      <p:sp>
        <p:nvSpPr>
          <p:cNvPr id="9" name="TextBox 8">
            <a:extLst>
              <a:ext uri="{FF2B5EF4-FFF2-40B4-BE49-F238E27FC236}">
                <a16:creationId xmlns:a16="http://schemas.microsoft.com/office/drawing/2014/main" xmlns="" id="{A7A939A2-4D1C-425F-9071-7EF5977D2308}"/>
              </a:ext>
            </a:extLst>
          </p:cNvPr>
          <p:cNvSpPr txBox="1"/>
          <p:nvPr/>
        </p:nvSpPr>
        <p:spPr>
          <a:xfrm>
            <a:off x="6931572" y="3194483"/>
            <a:ext cx="4056993" cy="1636987"/>
          </a:xfrm>
          <a:prstGeom prst="rect">
            <a:avLst/>
          </a:prstGeom>
        </p:spPr>
        <p:txBody>
          <a:bodyPr vert="horz" wrap="square" lIns="91440" tIns="45720" rIns="91440" bIns="45720" rtlCol="0">
            <a:normAutofit/>
          </a:bodyPr>
          <a:lstStyle/>
          <a:p>
            <a:pPr algn="ctr"/>
            <a:r>
              <a:rPr lang="en-US" sz="2400" dirty="0">
                <a:solidFill>
                  <a:schemeClr val="accent2">
                    <a:lumMod val="75000"/>
                  </a:schemeClr>
                </a:solidFill>
              </a:rPr>
              <a:t>Data reported through regular MIS reporting by the colleges</a:t>
            </a:r>
            <a:endParaRPr lang="en-US" sz="2800" b="1" dirty="0">
              <a:solidFill>
                <a:schemeClr val="accent2">
                  <a:lumMod val="75000"/>
                </a:schemeClr>
              </a:solidFill>
            </a:endParaRPr>
          </a:p>
        </p:txBody>
      </p:sp>
      <p:sp>
        <p:nvSpPr>
          <p:cNvPr id="10" name="Oval 9">
            <a:extLst>
              <a:ext uri="{FF2B5EF4-FFF2-40B4-BE49-F238E27FC236}">
                <a16:creationId xmlns:a16="http://schemas.microsoft.com/office/drawing/2014/main" xmlns="" id="{45FB7A51-7C95-4673-BD65-87EED9F165FD}"/>
              </a:ext>
            </a:extLst>
          </p:cNvPr>
          <p:cNvSpPr/>
          <p:nvPr/>
        </p:nvSpPr>
        <p:spPr>
          <a:xfrm>
            <a:off x="4558862" y="1794912"/>
            <a:ext cx="2672255" cy="110528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CC"/>
                </a:solidFill>
              </a:rPr>
              <a:t>CC Noncredit</a:t>
            </a:r>
          </a:p>
          <a:p>
            <a:pPr algn="ctr"/>
            <a:r>
              <a:rPr lang="en-US" sz="2400" b="1" dirty="0">
                <a:solidFill>
                  <a:srgbClr val="FFFFCC"/>
                </a:solidFill>
              </a:rPr>
              <a:t>Programs</a:t>
            </a:r>
          </a:p>
        </p:txBody>
      </p:sp>
      <p:cxnSp>
        <p:nvCxnSpPr>
          <p:cNvPr id="12" name="Straight Arrow Connector 11">
            <a:extLst>
              <a:ext uri="{FF2B5EF4-FFF2-40B4-BE49-F238E27FC236}">
                <a16:creationId xmlns:a16="http://schemas.microsoft.com/office/drawing/2014/main" xmlns="" id="{CE405C9E-5BCE-4A4D-B4AC-F284C31A4A6E}"/>
              </a:ext>
            </a:extLst>
          </p:cNvPr>
          <p:cNvCxnSpPr>
            <a:stCxn id="10" idx="5"/>
          </p:cNvCxnSpPr>
          <p:nvPr/>
        </p:nvCxnSpPr>
        <p:spPr>
          <a:xfrm>
            <a:off x="6839774" y="2738330"/>
            <a:ext cx="496447" cy="54811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248B1DCB-6513-4C8A-9AF0-6DBDFBCD19C4}"/>
              </a:ext>
            </a:extLst>
          </p:cNvPr>
          <p:cNvCxnSpPr>
            <a:stCxn id="10" idx="3"/>
          </p:cNvCxnSpPr>
          <p:nvPr/>
        </p:nvCxnSpPr>
        <p:spPr>
          <a:xfrm flipH="1">
            <a:off x="4477407" y="2738330"/>
            <a:ext cx="472798" cy="590161"/>
          </a:xfrm>
          <a:prstGeom prst="straightConnector1">
            <a:avLst/>
          </a:prstGeom>
          <a:ln w="571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DCAB0491-3A8A-48A6-A49A-AFF10B9B4CDB}"/>
              </a:ext>
            </a:extLst>
          </p:cNvPr>
          <p:cNvSpPr txBox="1"/>
          <p:nvPr/>
        </p:nvSpPr>
        <p:spPr>
          <a:xfrm>
            <a:off x="1203436" y="4525692"/>
            <a:ext cx="9879092" cy="865453"/>
          </a:xfrm>
          <a:prstGeom prst="rect">
            <a:avLst/>
          </a:prstGeom>
        </p:spPr>
        <p:txBody>
          <a:bodyPr vert="horz" wrap="square" lIns="91440" tIns="45720" rIns="91440" bIns="45720" rtlCol="0">
            <a:normAutofit/>
          </a:bodyPr>
          <a:lstStyle/>
          <a:p>
            <a:pPr algn="ctr"/>
            <a:r>
              <a:rPr lang="en-US" sz="2400" dirty="0">
                <a:solidFill>
                  <a:schemeClr val="accent2">
                    <a:lumMod val="75000"/>
                  </a:schemeClr>
                </a:solidFill>
              </a:rPr>
              <a:t>New MIS Elements align data collected through </a:t>
            </a:r>
            <a:r>
              <a:rPr lang="en-US" sz="2400" dirty="0" err="1">
                <a:solidFill>
                  <a:schemeClr val="accent2">
                    <a:lumMod val="75000"/>
                  </a:schemeClr>
                </a:solidFill>
              </a:rPr>
              <a:t>TOPSpro</a:t>
            </a:r>
            <a:r>
              <a:rPr lang="en-US" sz="2400" dirty="0">
                <a:solidFill>
                  <a:schemeClr val="accent2">
                    <a:lumMod val="75000"/>
                  </a:schemeClr>
                </a:solidFill>
              </a:rPr>
              <a:t> and MIS and accurate display of data for both systems in the LaunchBoard AE Tab</a:t>
            </a:r>
            <a:endParaRPr lang="en-US" sz="2800" b="1" dirty="0">
              <a:solidFill>
                <a:schemeClr val="accent2">
                  <a:lumMod val="75000"/>
                </a:schemeClr>
              </a:solidFill>
            </a:endParaRPr>
          </a:p>
        </p:txBody>
      </p:sp>
    </p:spTree>
    <p:extLst>
      <p:ext uri="{BB962C8B-B14F-4D97-AF65-F5344CB8AC3E}">
        <p14:creationId xmlns:p14="http://schemas.microsoft.com/office/powerpoint/2010/main" val="34634804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6" name="TextBox 5">
            <a:extLst>
              <a:ext uri="{FF2B5EF4-FFF2-40B4-BE49-F238E27FC236}">
                <a16:creationId xmlns:a16="http://schemas.microsoft.com/office/drawing/2014/main" xmlns="" id="{E021A2AE-20EF-43BA-99BB-7776FFDA05D1}"/>
              </a:ext>
            </a:extLst>
          </p:cNvPr>
          <p:cNvSpPr txBox="1"/>
          <p:nvPr/>
        </p:nvSpPr>
        <p:spPr>
          <a:xfrm>
            <a:off x="0" y="851418"/>
            <a:ext cx="12192000" cy="711200"/>
          </a:xfrm>
          <a:prstGeom prst="rect">
            <a:avLst/>
          </a:prstGeom>
        </p:spPr>
        <p:txBody>
          <a:bodyPr vert="horz" wrap="square" lIns="121920" tIns="60960" rIns="121920" bIns="60960" rtlCol="0">
            <a:normAutofit/>
          </a:bodyPr>
          <a:lstStyle/>
          <a:p>
            <a:pPr algn="ctr" defTabSz="1219170">
              <a:lnSpc>
                <a:spcPct val="120000"/>
              </a:lnSpc>
            </a:pPr>
            <a:r>
              <a:rPr lang="en-US" sz="3400" b="1" dirty="0">
                <a:solidFill>
                  <a:srgbClr val="00B0F0"/>
                </a:solidFill>
              </a:rPr>
              <a:t>WIOA Populations w Barriers to Employment</a:t>
            </a:r>
          </a:p>
        </p:txBody>
      </p:sp>
      <p:sp>
        <p:nvSpPr>
          <p:cNvPr id="20" name="TextBox 19">
            <a:extLst>
              <a:ext uri="{FF2B5EF4-FFF2-40B4-BE49-F238E27FC236}">
                <a16:creationId xmlns:a16="http://schemas.microsoft.com/office/drawing/2014/main" xmlns="" id="{9E9F8E62-071C-4AF8-912A-F5A6D95C5B8B}"/>
              </a:ext>
            </a:extLst>
          </p:cNvPr>
          <p:cNvSpPr txBox="1"/>
          <p:nvPr/>
        </p:nvSpPr>
        <p:spPr>
          <a:xfrm>
            <a:off x="841248" y="1748268"/>
            <a:ext cx="5135880" cy="4076450"/>
          </a:xfrm>
          <a:prstGeom prst="rect">
            <a:avLst/>
          </a:prstGeom>
        </p:spPr>
        <p:txBody>
          <a:bodyPr vert="horz" wrap="square" lIns="121920" tIns="60960" rIns="121920" bIns="60960" rtlCol="0">
            <a:normAutofit/>
          </a:bodyPr>
          <a:lstStyle/>
          <a:p>
            <a:pPr marL="798513" indent="-514350" defTabSz="1219170">
              <a:lnSpc>
                <a:spcPct val="108000"/>
              </a:lnSpc>
              <a:spcBef>
                <a:spcPts val="600"/>
              </a:spcBef>
              <a:buFont typeface="+mj-lt"/>
              <a:buAutoNum type="arabicPeriod"/>
            </a:pPr>
            <a:r>
              <a:rPr lang="en-US" sz="3000" dirty="0">
                <a:solidFill>
                  <a:srgbClr val="405461"/>
                </a:solidFill>
              </a:rPr>
              <a:t>Displaced Homemaker</a:t>
            </a:r>
          </a:p>
          <a:p>
            <a:pPr marL="798513" indent="-514350" defTabSz="1219170">
              <a:lnSpc>
                <a:spcPct val="108000"/>
              </a:lnSpc>
              <a:buFont typeface="+mj-lt"/>
              <a:buAutoNum type="arabicPeriod"/>
            </a:pPr>
            <a:r>
              <a:rPr lang="en-US" sz="3000" dirty="0">
                <a:solidFill>
                  <a:srgbClr val="405461"/>
                </a:solidFill>
              </a:rPr>
              <a:t>Low Income</a:t>
            </a:r>
          </a:p>
          <a:p>
            <a:pPr marL="798513" indent="-514350" defTabSz="1219170">
              <a:lnSpc>
                <a:spcPct val="108000"/>
              </a:lnSpc>
              <a:buFont typeface="+mj-lt"/>
              <a:buAutoNum type="arabicPeriod"/>
            </a:pPr>
            <a:r>
              <a:rPr lang="en-US" sz="3000" dirty="0">
                <a:solidFill>
                  <a:srgbClr val="405461"/>
                </a:solidFill>
              </a:rPr>
              <a:t>Individual with Disability</a:t>
            </a:r>
          </a:p>
          <a:p>
            <a:pPr marL="798513" indent="-514350" defTabSz="1219170">
              <a:lnSpc>
                <a:spcPct val="108000"/>
              </a:lnSpc>
              <a:buFont typeface="+mj-lt"/>
              <a:buAutoNum type="arabicPeriod"/>
            </a:pPr>
            <a:r>
              <a:rPr lang="en-US" sz="3000" dirty="0">
                <a:solidFill>
                  <a:srgbClr val="405461"/>
                </a:solidFill>
              </a:rPr>
              <a:t>Ex-Offender</a:t>
            </a:r>
          </a:p>
          <a:p>
            <a:pPr marL="798513" indent="-514350" defTabSz="1219170">
              <a:lnSpc>
                <a:spcPct val="108000"/>
              </a:lnSpc>
              <a:buFont typeface="+mj-lt"/>
              <a:buAutoNum type="arabicPeriod"/>
            </a:pPr>
            <a:r>
              <a:rPr lang="en-US" sz="3000" dirty="0">
                <a:solidFill>
                  <a:srgbClr val="405461"/>
                </a:solidFill>
              </a:rPr>
              <a:t>Homeless Individual</a:t>
            </a:r>
          </a:p>
          <a:p>
            <a:pPr marL="798513" indent="-514350" defTabSz="1219170">
              <a:lnSpc>
                <a:spcPct val="108000"/>
              </a:lnSpc>
              <a:buFont typeface="+mj-lt"/>
              <a:buAutoNum type="arabicPeriod"/>
            </a:pPr>
            <a:r>
              <a:rPr lang="en-US" sz="3000" dirty="0">
                <a:solidFill>
                  <a:srgbClr val="405461"/>
                </a:solidFill>
              </a:rPr>
              <a:t>Foster Care Youth</a:t>
            </a:r>
          </a:p>
          <a:p>
            <a:pPr marL="798513" indent="-514350" defTabSz="1219170">
              <a:lnSpc>
                <a:spcPct val="108000"/>
              </a:lnSpc>
              <a:buFont typeface="+mj-lt"/>
              <a:buAutoNum type="arabicPeriod"/>
            </a:pPr>
            <a:r>
              <a:rPr lang="en-US" sz="3000" dirty="0">
                <a:solidFill>
                  <a:srgbClr val="405461"/>
                </a:solidFill>
              </a:rPr>
              <a:t>English Language Learner</a:t>
            </a:r>
          </a:p>
          <a:p>
            <a:pPr marL="514350" indent="-514350" defTabSz="1219170">
              <a:lnSpc>
                <a:spcPct val="108000"/>
              </a:lnSpc>
              <a:buFont typeface="+mj-lt"/>
              <a:buAutoNum type="arabicPeriod"/>
            </a:pPr>
            <a:endParaRPr lang="en-US" sz="3200" b="1" dirty="0">
              <a:solidFill>
                <a:srgbClr val="405461"/>
              </a:solidFill>
            </a:endParaRPr>
          </a:p>
        </p:txBody>
      </p:sp>
      <p:sp>
        <p:nvSpPr>
          <p:cNvPr id="21" name="TextBox 20">
            <a:extLst>
              <a:ext uri="{FF2B5EF4-FFF2-40B4-BE49-F238E27FC236}">
                <a16:creationId xmlns:a16="http://schemas.microsoft.com/office/drawing/2014/main" xmlns="" id="{806667FE-EAB9-492B-8731-4700AEBAD74D}"/>
              </a:ext>
            </a:extLst>
          </p:cNvPr>
          <p:cNvSpPr txBox="1"/>
          <p:nvPr/>
        </p:nvSpPr>
        <p:spPr>
          <a:xfrm>
            <a:off x="5598303" y="1748268"/>
            <a:ext cx="5877417" cy="4204465"/>
          </a:xfrm>
          <a:prstGeom prst="rect">
            <a:avLst/>
          </a:prstGeom>
        </p:spPr>
        <p:txBody>
          <a:bodyPr vert="horz" wrap="square" lIns="121920" tIns="60960" rIns="121920" bIns="60960" rtlCol="0">
            <a:normAutofit/>
          </a:bodyPr>
          <a:lstStyle/>
          <a:p>
            <a:pPr marL="798513" indent="-514350" defTabSz="1219170">
              <a:lnSpc>
                <a:spcPct val="108000"/>
              </a:lnSpc>
              <a:spcBef>
                <a:spcPts val="600"/>
              </a:spcBef>
              <a:buFont typeface="+mj-lt"/>
              <a:buAutoNum type="arabicPeriod" startAt="8"/>
            </a:pPr>
            <a:r>
              <a:rPr lang="en-US" sz="3000" dirty="0">
                <a:solidFill>
                  <a:srgbClr val="405461"/>
                </a:solidFill>
              </a:rPr>
              <a:t>Low Levels of Literacy</a:t>
            </a:r>
          </a:p>
          <a:p>
            <a:pPr marL="798513" indent="-514350" defTabSz="1219170">
              <a:lnSpc>
                <a:spcPct val="108000"/>
              </a:lnSpc>
              <a:buFont typeface="+mj-lt"/>
              <a:buAutoNum type="arabicPeriod" startAt="8"/>
            </a:pPr>
            <a:r>
              <a:rPr lang="en-US" sz="3000" dirty="0">
                <a:solidFill>
                  <a:srgbClr val="405461"/>
                </a:solidFill>
              </a:rPr>
              <a:t>Cultural Barriers</a:t>
            </a:r>
          </a:p>
          <a:p>
            <a:pPr marL="798513" indent="-514350" defTabSz="1219170">
              <a:lnSpc>
                <a:spcPct val="108000"/>
              </a:lnSpc>
              <a:buFont typeface="+mj-lt"/>
              <a:buAutoNum type="arabicPeriod" startAt="8"/>
            </a:pPr>
            <a:r>
              <a:rPr lang="en-US" sz="3000" dirty="0">
                <a:solidFill>
                  <a:srgbClr val="405461"/>
                </a:solidFill>
              </a:rPr>
              <a:t>Migrant Farmworker</a:t>
            </a:r>
          </a:p>
          <a:p>
            <a:pPr marL="798513" indent="-514350" defTabSz="1219170">
              <a:lnSpc>
                <a:spcPct val="108000"/>
              </a:lnSpc>
              <a:buFont typeface="+mj-lt"/>
              <a:buAutoNum type="arabicPeriod" startAt="8"/>
            </a:pPr>
            <a:r>
              <a:rPr lang="en-US" sz="3000" dirty="0">
                <a:solidFill>
                  <a:srgbClr val="405461"/>
                </a:solidFill>
              </a:rPr>
              <a:t>Exhausting TANF w/in 2 Years</a:t>
            </a:r>
          </a:p>
          <a:p>
            <a:pPr marL="798513" indent="-514350" defTabSz="1219170">
              <a:lnSpc>
                <a:spcPct val="108000"/>
              </a:lnSpc>
              <a:buFont typeface="+mj-lt"/>
              <a:buAutoNum type="arabicPeriod" startAt="8"/>
            </a:pPr>
            <a:r>
              <a:rPr lang="en-US" sz="3000" dirty="0">
                <a:solidFill>
                  <a:srgbClr val="405461"/>
                </a:solidFill>
              </a:rPr>
              <a:t>Single Parent</a:t>
            </a:r>
          </a:p>
          <a:p>
            <a:pPr marL="798513" indent="-514350" defTabSz="1219170">
              <a:lnSpc>
                <a:spcPct val="108000"/>
              </a:lnSpc>
              <a:buFont typeface="+mj-lt"/>
              <a:buAutoNum type="arabicPeriod" startAt="8"/>
            </a:pPr>
            <a:r>
              <a:rPr lang="en-US" sz="3000" dirty="0">
                <a:solidFill>
                  <a:srgbClr val="405461"/>
                </a:solidFill>
              </a:rPr>
              <a:t>Long Term Unemployed</a:t>
            </a:r>
          </a:p>
          <a:p>
            <a:pPr marL="514350" indent="-514350" defTabSz="1219170">
              <a:lnSpc>
                <a:spcPct val="108000"/>
              </a:lnSpc>
              <a:buFont typeface="+mj-lt"/>
              <a:buAutoNum type="arabicPeriod" startAt="8"/>
            </a:pPr>
            <a:endParaRPr lang="en-US" sz="3200" b="1" dirty="0">
              <a:solidFill>
                <a:srgbClr val="405461"/>
              </a:solidFill>
            </a:endParaRPr>
          </a:p>
        </p:txBody>
      </p:sp>
    </p:spTree>
    <p:extLst>
      <p:ext uri="{BB962C8B-B14F-4D97-AF65-F5344CB8AC3E}">
        <p14:creationId xmlns:p14="http://schemas.microsoft.com/office/powerpoint/2010/main" val="56739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6" name="TextBox 5">
            <a:extLst>
              <a:ext uri="{FF2B5EF4-FFF2-40B4-BE49-F238E27FC236}">
                <a16:creationId xmlns:a16="http://schemas.microsoft.com/office/drawing/2014/main" xmlns="" id="{E021A2AE-20EF-43BA-99BB-7776FFDA05D1}"/>
              </a:ext>
            </a:extLst>
          </p:cNvPr>
          <p:cNvSpPr txBox="1"/>
          <p:nvPr/>
        </p:nvSpPr>
        <p:spPr>
          <a:xfrm>
            <a:off x="0" y="590296"/>
            <a:ext cx="12192000" cy="711200"/>
          </a:xfrm>
          <a:prstGeom prst="rect">
            <a:avLst/>
          </a:prstGeom>
        </p:spPr>
        <p:txBody>
          <a:bodyPr vert="horz" wrap="square" lIns="121920" tIns="60960" rIns="121920" bIns="60960" rtlCol="0">
            <a:normAutofit/>
          </a:bodyPr>
          <a:lstStyle/>
          <a:p>
            <a:pPr algn="ctr" defTabSz="1219170">
              <a:lnSpc>
                <a:spcPct val="120000"/>
              </a:lnSpc>
            </a:pPr>
            <a:r>
              <a:rPr lang="en-US" sz="3400" b="1" dirty="0">
                <a:solidFill>
                  <a:srgbClr val="00B0F0"/>
                </a:solidFill>
              </a:rPr>
              <a:t>Data Collection for Barriers to Employment</a:t>
            </a:r>
          </a:p>
        </p:txBody>
      </p:sp>
      <p:sp>
        <p:nvSpPr>
          <p:cNvPr id="20" name="TextBox 19">
            <a:extLst>
              <a:ext uri="{FF2B5EF4-FFF2-40B4-BE49-F238E27FC236}">
                <a16:creationId xmlns:a16="http://schemas.microsoft.com/office/drawing/2014/main" xmlns="" id="{9E9F8E62-071C-4AF8-912A-F5A6D95C5B8B}"/>
              </a:ext>
            </a:extLst>
          </p:cNvPr>
          <p:cNvSpPr txBox="1"/>
          <p:nvPr/>
        </p:nvSpPr>
        <p:spPr>
          <a:xfrm>
            <a:off x="758952" y="1301496"/>
            <a:ext cx="10405872" cy="5270260"/>
          </a:xfrm>
          <a:prstGeom prst="rect">
            <a:avLst/>
          </a:prstGeom>
        </p:spPr>
        <p:txBody>
          <a:bodyPr vert="horz" wrap="square" lIns="121920" tIns="60960" rIns="121920" bIns="60960" rtlCol="0">
            <a:normAutofit/>
          </a:bodyPr>
          <a:lstStyle/>
          <a:p>
            <a:pPr marL="514350" indent="-514350" defTabSz="1219170">
              <a:lnSpc>
                <a:spcPct val="108000"/>
              </a:lnSpc>
              <a:spcBef>
                <a:spcPts val="600"/>
              </a:spcBef>
              <a:buFont typeface="+mj-lt"/>
              <a:buAutoNum type="arabicPeriod"/>
            </a:pPr>
            <a:r>
              <a:rPr lang="en-US" sz="3000" dirty="0">
                <a:solidFill>
                  <a:srgbClr val="405461"/>
                </a:solidFill>
              </a:rPr>
              <a:t>Will not be collected through CCC Apply</a:t>
            </a:r>
          </a:p>
          <a:p>
            <a:pPr marL="514350" indent="-514350" defTabSz="1219170">
              <a:lnSpc>
                <a:spcPct val="108000"/>
              </a:lnSpc>
              <a:spcBef>
                <a:spcPts val="600"/>
              </a:spcBef>
              <a:buFont typeface="+mj-lt"/>
              <a:buAutoNum type="arabicPeriod"/>
            </a:pPr>
            <a:r>
              <a:rPr lang="en-US" sz="3000" dirty="0">
                <a:solidFill>
                  <a:srgbClr val="405461"/>
                </a:solidFill>
              </a:rPr>
              <a:t>K12 adult schools and college noncredit programs should plan to use supplemental data collection</a:t>
            </a:r>
          </a:p>
          <a:p>
            <a:pPr marL="514350" indent="-514350" defTabSz="1219170">
              <a:lnSpc>
                <a:spcPct val="108000"/>
              </a:lnSpc>
              <a:spcBef>
                <a:spcPts val="600"/>
              </a:spcBef>
              <a:buFont typeface="+mj-lt"/>
              <a:buAutoNum type="arabicPeriod"/>
            </a:pPr>
            <a:r>
              <a:rPr lang="en-US" sz="3000" dirty="0">
                <a:solidFill>
                  <a:srgbClr val="405461"/>
                </a:solidFill>
              </a:rPr>
              <a:t>Part of student onboarding after application, or incorporation into other data collection such as VTEA survey processes</a:t>
            </a:r>
          </a:p>
          <a:p>
            <a:pPr marL="514350" indent="-514350" defTabSz="1219170">
              <a:lnSpc>
                <a:spcPct val="108000"/>
              </a:lnSpc>
              <a:spcBef>
                <a:spcPts val="600"/>
              </a:spcBef>
              <a:buFont typeface="+mj-lt"/>
              <a:buAutoNum type="arabicPeriod"/>
            </a:pPr>
            <a:r>
              <a:rPr lang="en-US" sz="3000" dirty="0">
                <a:solidFill>
                  <a:srgbClr val="405461"/>
                </a:solidFill>
              </a:rPr>
              <a:t>Generally barriers are self-reported by the student. Providers are not expected to conduct verification of barrier status</a:t>
            </a:r>
          </a:p>
          <a:p>
            <a:pPr marL="514350" indent="-514350" defTabSz="1219170">
              <a:lnSpc>
                <a:spcPct val="108000"/>
              </a:lnSpc>
              <a:spcBef>
                <a:spcPts val="600"/>
              </a:spcBef>
              <a:buFont typeface="+mj-lt"/>
              <a:buAutoNum type="arabicPeriod"/>
            </a:pPr>
            <a:r>
              <a:rPr lang="en-US" sz="3000" dirty="0">
                <a:solidFill>
                  <a:srgbClr val="405461"/>
                </a:solidFill>
              </a:rPr>
              <a:t>RP group is exploring development of common protocols for gathering barriers to employment data</a:t>
            </a:r>
          </a:p>
          <a:p>
            <a:pPr marL="514350" indent="-514350" defTabSz="1219170">
              <a:lnSpc>
                <a:spcPct val="108000"/>
              </a:lnSpc>
              <a:buFont typeface="+mj-lt"/>
              <a:buAutoNum type="arabicPeriod"/>
            </a:pPr>
            <a:endParaRPr lang="en-US" sz="3000" dirty="0">
              <a:solidFill>
                <a:srgbClr val="405461"/>
              </a:solidFill>
            </a:endParaRPr>
          </a:p>
        </p:txBody>
      </p:sp>
    </p:spTree>
    <p:extLst>
      <p:ext uri="{BB962C8B-B14F-4D97-AF65-F5344CB8AC3E}">
        <p14:creationId xmlns:p14="http://schemas.microsoft.com/office/powerpoint/2010/main" val="385844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0CF0D77-58C6-4D18-A4AD-63763AEBA77E}"/>
              </a:ext>
            </a:extLst>
          </p:cNvPr>
          <p:cNvSpPr txBox="1"/>
          <p:nvPr/>
        </p:nvSpPr>
        <p:spPr>
          <a:xfrm>
            <a:off x="0" y="914399"/>
            <a:ext cx="12192000" cy="5029200"/>
          </a:xfrm>
          <a:prstGeom prst="rect">
            <a:avLst/>
          </a:prstGeom>
        </p:spPr>
        <p:txBody>
          <a:bodyPr vert="horz" wrap="square" lIns="121920" tIns="60960" rIns="121920" bIns="60960" rtlCol="0">
            <a:normAutofit lnSpcReduction="10000"/>
          </a:bodyPr>
          <a:lstStyle/>
          <a:p>
            <a:pPr algn="ctr" defTabSz="1219170"/>
            <a:r>
              <a:rPr lang="en-US" sz="4800" b="1" dirty="0">
                <a:solidFill>
                  <a:srgbClr val="405461"/>
                </a:solidFill>
                <a:latin typeface="Calibri Light" panose="020F0302020204030204"/>
              </a:rPr>
              <a:t>MIS Data Reporting Changes to Support AEBG</a:t>
            </a:r>
          </a:p>
          <a:p>
            <a:pPr algn="ctr" defTabSz="1219170"/>
            <a:r>
              <a:rPr lang="en-US" sz="3600" b="1" dirty="0">
                <a:solidFill>
                  <a:srgbClr val="405461"/>
                </a:solidFill>
                <a:latin typeface="Calibri Light" panose="020F0302020204030204"/>
              </a:rPr>
              <a:t>(Effective beginning Summer 2018)</a:t>
            </a:r>
          </a:p>
          <a:p>
            <a:pPr algn="ctr" defTabSz="1219170"/>
            <a:endParaRPr lang="en-US" sz="4800" b="1" dirty="0">
              <a:solidFill>
                <a:srgbClr val="405461"/>
              </a:solidFill>
              <a:latin typeface="Calibri Light" panose="020F0302020204030204"/>
            </a:endParaRPr>
          </a:p>
          <a:p>
            <a:pPr marL="2057400" lvl="3" indent="-685800" defTabSz="1219170">
              <a:buFont typeface="Arial" panose="020B0604020202020204" pitchFamily="34" charset="0"/>
              <a:buChar char="•"/>
            </a:pPr>
            <a:r>
              <a:rPr lang="en-US" sz="4800" b="1" dirty="0">
                <a:solidFill>
                  <a:srgbClr val="405461"/>
                </a:solidFill>
                <a:latin typeface="Calibri Light" panose="020F0302020204030204"/>
              </a:rPr>
              <a:t>SB  </a:t>
            </a:r>
            <a:r>
              <a:rPr lang="en-US" sz="3900" b="1" dirty="0">
                <a:solidFill>
                  <a:srgbClr val="405461"/>
                </a:solidFill>
                <a:latin typeface="Calibri Light" panose="020F0302020204030204"/>
              </a:rPr>
              <a:t>update to 1 existing element</a:t>
            </a:r>
          </a:p>
          <a:p>
            <a:pPr marL="2057400" lvl="3" indent="-685800" defTabSz="1219170">
              <a:buFont typeface="Arial" panose="020B0604020202020204" pitchFamily="34" charset="0"/>
              <a:buChar char="•"/>
            </a:pPr>
            <a:r>
              <a:rPr lang="en-US" sz="4800" b="1" dirty="0">
                <a:solidFill>
                  <a:srgbClr val="405461"/>
                </a:solidFill>
                <a:latin typeface="Calibri Light" panose="020F0302020204030204"/>
              </a:rPr>
              <a:t>SC  </a:t>
            </a:r>
            <a:r>
              <a:rPr lang="en-US" sz="3900" b="1" dirty="0">
                <a:solidFill>
                  <a:srgbClr val="405461"/>
                </a:solidFill>
                <a:latin typeface="Calibri Light" panose="020F0302020204030204"/>
              </a:rPr>
              <a:t>1 new element</a:t>
            </a:r>
          </a:p>
          <a:p>
            <a:pPr marL="2057400" lvl="3" indent="-685800" defTabSz="1219170">
              <a:buFont typeface="Arial" panose="020B0604020202020204" pitchFamily="34" charset="0"/>
              <a:buChar char="•"/>
            </a:pPr>
            <a:r>
              <a:rPr lang="en-US" sz="4800" b="1" dirty="0">
                <a:solidFill>
                  <a:srgbClr val="405461"/>
                </a:solidFill>
                <a:latin typeface="Calibri Light" panose="020F0302020204030204"/>
              </a:rPr>
              <a:t>SG  </a:t>
            </a:r>
            <a:r>
              <a:rPr lang="en-US" sz="3900" b="1" dirty="0">
                <a:solidFill>
                  <a:srgbClr val="405461"/>
                </a:solidFill>
                <a:latin typeface="Calibri Light" panose="020F0302020204030204"/>
              </a:rPr>
              <a:t>8 new elements</a:t>
            </a:r>
          </a:p>
          <a:p>
            <a:pPr marL="2057400" lvl="3" indent="-685800" defTabSz="1219170">
              <a:buFont typeface="Arial" panose="020B0604020202020204" pitchFamily="34" charset="0"/>
              <a:buChar char="•"/>
            </a:pPr>
            <a:r>
              <a:rPr lang="en-US" sz="4800" b="1" dirty="0">
                <a:solidFill>
                  <a:srgbClr val="405461"/>
                </a:solidFill>
                <a:latin typeface="Calibri Light" panose="020F0302020204030204"/>
              </a:rPr>
              <a:t>SA  </a:t>
            </a:r>
            <a:r>
              <a:rPr lang="en-US" sz="3600" b="1" dirty="0">
                <a:solidFill>
                  <a:srgbClr val="405461"/>
                </a:solidFill>
                <a:latin typeface="Calibri Light" panose="020F0302020204030204"/>
              </a:rPr>
              <a:t>1 new element</a:t>
            </a:r>
          </a:p>
        </p:txBody>
      </p:sp>
    </p:spTree>
    <p:extLst>
      <p:ext uri="{BB962C8B-B14F-4D97-AF65-F5344CB8AC3E}">
        <p14:creationId xmlns:p14="http://schemas.microsoft.com/office/powerpoint/2010/main" val="258820000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2" name="TextBox 1">
            <a:extLst>
              <a:ext uri="{FF2B5EF4-FFF2-40B4-BE49-F238E27FC236}">
                <a16:creationId xmlns:a16="http://schemas.microsoft.com/office/drawing/2014/main" xmlns="" id="{B0CF0D77-58C6-4D18-A4AD-63763AEBA77E}"/>
              </a:ext>
            </a:extLst>
          </p:cNvPr>
          <p:cNvSpPr txBox="1"/>
          <p:nvPr/>
        </p:nvSpPr>
        <p:spPr>
          <a:xfrm>
            <a:off x="1016880" y="1436168"/>
            <a:ext cx="10158239" cy="4150815"/>
          </a:xfrm>
          <a:prstGeom prst="rect">
            <a:avLst/>
          </a:prstGeom>
        </p:spPr>
        <p:txBody>
          <a:bodyPr vert="horz" wrap="square" lIns="121920" tIns="60960" rIns="121920" bIns="60960" rtlCol="0">
            <a:normAutofit/>
          </a:bodyPr>
          <a:lstStyle/>
          <a:p>
            <a:pPr marL="461963" indent="-452438" defTabSz="1219170">
              <a:lnSpc>
                <a:spcPct val="120000"/>
              </a:lnSpc>
              <a:spcBef>
                <a:spcPts val="1200"/>
              </a:spcBef>
              <a:buClr>
                <a:schemeClr val="accent1"/>
              </a:buClr>
              <a:buFont typeface="+mj-lt"/>
              <a:buAutoNum type="arabicPeriod"/>
            </a:pPr>
            <a:r>
              <a:rPr lang="en-US" sz="2800" b="1" dirty="0">
                <a:solidFill>
                  <a:srgbClr val="00B0F0"/>
                </a:solidFill>
              </a:rPr>
              <a:t>Student Characteristics MIS Elements</a:t>
            </a:r>
          </a:p>
          <a:p>
            <a:pPr marL="923925" lvl="1" indent="-347663" defTabSz="1219170">
              <a:lnSpc>
                <a:spcPct val="120000"/>
              </a:lnSpc>
              <a:spcBef>
                <a:spcPts val="1200"/>
              </a:spcBef>
              <a:buClr>
                <a:schemeClr val="accent1"/>
              </a:buClr>
              <a:buSzPct val="125000"/>
              <a:buFont typeface="Arial" panose="020B0604020202020204" pitchFamily="34" charset="0"/>
              <a:buChar char="•"/>
            </a:pPr>
            <a:r>
              <a:rPr lang="en-US" sz="2800" b="1" dirty="0">
                <a:solidFill>
                  <a:srgbClr val="00B0F0"/>
                </a:solidFill>
              </a:rPr>
              <a:t>Special Populations w Barriers to Employment</a:t>
            </a:r>
          </a:p>
          <a:p>
            <a:pPr marL="923925" lvl="1" indent="-347663" defTabSz="1219170">
              <a:lnSpc>
                <a:spcPct val="120000"/>
              </a:lnSpc>
              <a:buClr>
                <a:schemeClr val="accent1"/>
              </a:buClr>
              <a:buSzPct val="125000"/>
              <a:buFont typeface="Arial" panose="020B0604020202020204" pitchFamily="34" charset="0"/>
              <a:buChar char="•"/>
            </a:pPr>
            <a:r>
              <a:rPr lang="en-US" sz="2800" b="1" dirty="0">
                <a:solidFill>
                  <a:srgbClr val="00B0F0"/>
                </a:solidFill>
              </a:rPr>
              <a:t>Work Based Learning</a:t>
            </a:r>
          </a:p>
          <a:p>
            <a:pPr marL="923925" lvl="1" indent="-347663" defTabSz="1219170">
              <a:lnSpc>
                <a:spcPct val="120000"/>
              </a:lnSpc>
              <a:buClr>
                <a:schemeClr val="accent1"/>
              </a:buClr>
              <a:buSzPct val="125000"/>
              <a:buFont typeface="Arial" panose="020B0604020202020204" pitchFamily="34" charset="0"/>
              <a:buChar char="•"/>
            </a:pPr>
            <a:r>
              <a:rPr lang="en-US" sz="2800" b="1" dirty="0">
                <a:solidFill>
                  <a:srgbClr val="00B0F0"/>
                </a:solidFill>
              </a:rPr>
              <a:t>Preapprenticeship</a:t>
            </a:r>
          </a:p>
          <a:p>
            <a:pPr marL="461963" indent="-452438" defTabSz="1219170">
              <a:lnSpc>
                <a:spcPct val="120000"/>
              </a:lnSpc>
              <a:spcBef>
                <a:spcPts val="1200"/>
              </a:spcBef>
              <a:buClr>
                <a:schemeClr val="accent1"/>
              </a:buClr>
              <a:buFont typeface="+mj-lt"/>
              <a:buAutoNum type="arabicPeriod"/>
            </a:pPr>
            <a:r>
              <a:rPr lang="en-US" sz="2800" b="1" dirty="0">
                <a:solidFill>
                  <a:srgbClr val="00B0F0"/>
                </a:solidFill>
              </a:rPr>
              <a:t>Alignment between Adult Education and WIOA</a:t>
            </a:r>
          </a:p>
          <a:p>
            <a:pPr marL="461963" indent="-452438" defTabSz="1219170">
              <a:lnSpc>
                <a:spcPct val="120000"/>
              </a:lnSpc>
              <a:spcBef>
                <a:spcPts val="1200"/>
              </a:spcBef>
              <a:buClr>
                <a:schemeClr val="accent1"/>
              </a:buClr>
              <a:buFont typeface="+mj-lt"/>
              <a:buAutoNum type="arabicPeriod"/>
            </a:pPr>
            <a:r>
              <a:rPr lang="en-US" sz="2800" b="1" dirty="0">
                <a:solidFill>
                  <a:srgbClr val="00B0F0"/>
                </a:solidFill>
              </a:rPr>
              <a:t>Challenges related to Data Collection</a:t>
            </a:r>
          </a:p>
        </p:txBody>
      </p:sp>
    </p:spTree>
    <p:extLst>
      <p:ext uri="{BB962C8B-B14F-4D97-AF65-F5344CB8AC3E}">
        <p14:creationId xmlns:p14="http://schemas.microsoft.com/office/powerpoint/2010/main" val="166797645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2365" y="914399"/>
            <a:ext cx="8267268" cy="4125367"/>
          </a:xfrm>
          <a:prstGeom prst="rect">
            <a:avLst/>
          </a:prstGeom>
        </p:spPr>
      </p:pic>
    </p:spTree>
    <p:extLst>
      <p:ext uri="{BB962C8B-B14F-4D97-AF65-F5344CB8AC3E}">
        <p14:creationId xmlns:p14="http://schemas.microsoft.com/office/powerpoint/2010/main" val="246569010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536" y="90296"/>
            <a:ext cx="6592220" cy="6239746"/>
          </a:xfrm>
          <a:prstGeom prst="rect">
            <a:avLst/>
          </a:prstGeom>
        </p:spPr>
      </p:pic>
    </p:spTree>
    <p:extLst>
      <p:ext uri="{BB962C8B-B14F-4D97-AF65-F5344CB8AC3E}">
        <p14:creationId xmlns:p14="http://schemas.microsoft.com/office/powerpoint/2010/main" val="247466731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26066" y="375138"/>
            <a:ext cx="7351923" cy="5486400"/>
          </a:xfrm>
          <a:prstGeom prst="rect">
            <a:avLst/>
          </a:prstGeom>
        </p:spPr>
      </p:pic>
    </p:spTree>
    <p:extLst>
      <p:ext uri="{BB962C8B-B14F-4D97-AF65-F5344CB8AC3E}">
        <p14:creationId xmlns:p14="http://schemas.microsoft.com/office/powerpoint/2010/main" val="214188870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395" y="995425"/>
            <a:ext cx="6563641" cy="2600688"/>
          </a:xfrm>
          <a:prstGeom prst="rect">
            <a:avLst/>
          </a:prstGeom>
        </p:spPr>
      </p:pic>
    </p:spTree>
    <p:extLst>
      <p:ext uri="{BB962C8B-B14F-4D97-AF65-F5344CB8AC3E}">
        <p14:creationId xmlns:p14="http://schemas.microsoft.com/office/powerpoint/2010/main" val="2841610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EEED811-1112-4C1E-B159-D423C97666EC}"/>
              </a:ext>
            </a:extLst>
          </p:cNvPr>
          <p:cNvSpPr txBox="1"/>
          <p:nvPr/>
        </p:nvSpPr>
        <p:spPr>
          <a:xfrm>
            <a:off x="2138172" y="2002536"/>
            <a:ext cx="7915656" cy="2852928"/>
          </a:xfrm>
          <a:prstGeom prst="rect">
            <a:avLst/>
          </a:prstGeom>
        </p:spPr>
        <p:txBody>
          <a:bodyPr vert="horz" wrap="square" lIns="91440" tIns="45720" rIns="91440" bIns="45720" rtlCol="0">
            <a:normAutofit/>
          </a:bodyPr>
          <a:lstStyle/>
          <a:p>
            <a:r>
              <a:rPr lang="en-US" sz="2800" dirty="0"/>
              <a:t>Because most of the data elements used for determination of economically disadvantaged status, such as eligibility for financial aid or CA promise grant status only apply to students in credit programs, it is recommended that SG14 be used for reporting of this status for noncredit students. </a:t>
            </a:r>
          </a:p>
        </p:txBody>
      </p:sp>
    </p:spTree>
    <p:extLst>
      <p:ext uri="{BB962C8B-B14F-4D97-AF65-F5344CB8AC3E}">
        <p14:creationId xmlns:p14="http://schemas.microsoft.com/office/powerpoint/2010/main" val="410776920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15058" y="351691"/>
            <a:ext cx="7533450" cy="5486400"/>
          </a:xfrm>
          <a:prstGeom prst="rect">
            <a:avLst/>
          </a:prstGeom>
        </p:spPr>
      </p:pic>
    </p:spTree>
    <p:extLst>
      <p:ext uri="{BB962C8B-B14F-4D97-AF65-F5344CB8AC3E}">
        <p14:creationId xmlns:p14="http://schemas.microsoft.com/office/powerpoint/2010/main" val="293190246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2363" y="914399"/>
            <a:ext cx="8267269" cy="3505322"/>
          </a:xfrm>
          <a:prstGeom prst="rect">
            <a:avLst/>
          </a:prstGeom>
        </p:spPr>
      </p:pic>
    </p:spTree>
    <p:extLst>
      <p:ext uri="{BB962C8B-B14F-4D97-AF65-F5344CB8AC3E}">
        <p14:creationId xmlns:p14="http://schemas.microsoft.com/office/powerpoint/2010/main" val="285718598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45981" y="281353"/>
            <a:ext cx="7943355" cy="5486400"/>
          </a:xfrm>
          <a:prstGeom prst="rect">
            <a:avLst/>
          </a:prstGeom>
        </p:spPr>
      </p:pic>
    </p:spTree>
    <p:extLst>
      <p:ext uri="{BB962C8B-B14F-4D97-AF65-F5344CB8AC3E}">
        <p14:creationId xmlns:p14="http://schemas.microsoft.com/office/powerpoint/2010/main" val="261783302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62362" y="914399"/>
            <a:ext cx="8267269" cy="4422989"/>
          </a:xfrm>
          <a:prstGeom prst="rect">
            <a:avLst/>
          </a:prstGeom>
        </p:spPr>
      </p:pic>
    </p:spTree>
    <p:extLst>
      <p:ext uri="{BB962C8B-B14F-4D97-AF65-F5344CB8AC3E}">
        <p14:creationId xmlns:p14="http://schemas.microsoft.com/office/powerpoint/2010/main" val="3285868232"/>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2361" y="914399"/>
            <a:ext cx="8267269" cy="4819818"/>
          </a:xfrm>
          <a:prstGeom prst="rect">
            <a:avLst/>
          </a:prstGeom>
        </p:spPr>
      </p:pic>
    </p:spTree>
    <p:extLst>
      <p:ext uri="{BB962C8B-B14F-4D97-AF65-F5344CB8AC3E}">
        <p14:creationId xmlns:p14="http://schemas.microsoft.com/office/powerpoint/2010/main" val="301069909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2" name="TextBox 1">
            <a:extLst>
              <a:ext uri="{FF2B5EF4-FFF2-40B4-BE49-F238E27FC236}">
                <a16:creationId xmlns:a16="http://schemas.microsoft.com/office/drawing/2014/main" xmlns="" id="{B0CF0D77-58C6-4D18-A4AD-63763AEBA77E}"/>
              </a:ext>
            </a:extLst>
          </p:cNvPr>
          <p:cNvSpPr txBox="1"/>
          <p:nvPr/>
        </p:nvSpPr>
        <p:spPr>
          <a:xfrm>
            <a:off x="0" y="773390"/>
            <a:ext cx="12192000" cy="591697"/>
          </a:xfrm>
          <a:prstGeom prst="rect">
            <a:avLst/>
          </a:prstGeom>
        </p:spPr>
        <p:txBody>
          <a:bodyPr vert="horz" wrap="square" lIns="121920" tIns="60960" rIns="121920" bIns="60960" rtlCol="0">
            <a:noAutofit/>
          </a:bodyPr>
          <a:lstStyle/>
          <a:p>
            <a:pPr marL="9525" algn="ctr" defTabSz="1219170">
              <a:lnSpc>
                <a:spcPct val="120000"/>
              </a:lnSpc>
              <a:spcBef>
                <a:spcPts val="1200"/>
              </a:spcBef>
              <a:buClr>
                <a:schemeClr val="accent1"/>
              </a:buClr>
            </a:pPr>
            <a:r>
              <a:rPr lang="en-US" sz="3200" b="1" dirty="0">
                <a:solidFill>
                  <a:srgbClr val="00B0F0"/>
                </a:solidFill>
              </a:rPr>
              <a:t>Audience</a:t>
            </a:r>
          </a:p>
        </p:txBody>
      </p:sp>
      <p:pic>
        <p:nvPicPr>
          <p:cNvPr id="5" name="Picture 4">
            <a:extLst>
              <a:ext uri="{FF2B5EF4-FFF2-40B4-BE49-F238E27FC236}">
                <a16:creationId xmlns:a16="http://schemas.microsoft.com/office/drawing/2014/main" xmlns="" id="{D656BF5B-407E-47EE-A13B-55C2565715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9228" y="1533249"/>
            <a:ext cx="5633544" cy="4225158"/>
          </a:xfrm>
          <a:prstGeom prst="rect">
            <a:avLst/>
          </a:prstGeom>
        </p:spPr>
      </p:pic>
    </p:spTree>
    <p:extLst>
      <p:ext uri="{BB962C8B-B14F-4D97-AF65-F5344CB8AC3E}">
        <p14:creationId xmlns:p14="http://schemas.microsoft.com/office/powerpoint/2010/main" val="2753586687"/>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EEED811-1112-4C1E-B159-D423C97666EC}"/>
              </a:ext>
            </a:extLst>
          </p:cNvPr>
          <p:cNvSpPr txBox="1"/>
          <p:nvPr/>
        </p:nvSpPr>
        <p:spPr>
          <a:xfrm>
            <a:off x="2758440" y="1572768"/>
            <a:ext cx="6675120" cy="2852928"/>
          </a:xfrm>
          <a:prstGeom prst="rect">
            <a:avLst/>
          </a:prstGeom>
        </p:spPr>
        <p:txBody>
          <a:bodyPr vert="horz" wrap="square" lIns="91440" tIns="45720" rIns="91440" bIns="45720" rtlCol="0">
            <a:normAutofit/>
          </a:bodyPr>
          <a:lstStyle/>
          <a:p>
            <a:r>
              <a:rPr lang="en-US" sz="2800" dirty="0"/>
              <a:t>A student is identified as having a cultural barrier based on their self identification and self perception. There is no additional formal criteria for making the determination that the student has a cultural barrier to employment.</a:t>
            </a:r>
          </a:p>
        </p:txBody>
      </p:sp>
    </p:spTree>
    <p:extLst>
      <p:ext uri="{BB962C8B-B14F-4D97-AF65-F5344CB8AC3E}">
        <p14:creationId xmlns:p14="http://schemas.microsoft.com/office/powerpoint/2010/main" val="3228355395"/>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57497" y="289168"/>
            <a:ext cx="7826534" cy="5486400"/>
          </a:xfrm>
          <a:prstGeom prst="rect">
            <a:avLst/>
          </a:prstGeom>
        </p:spPr>
      </p:pic>
    </p:spTree>
    <p:extLst>
      <p:ext uri="{BB962C8B-B14F-4D97-AF65-F5344CB8AC3E}">
        <p14:creationId xmlns:p14="http://schemas.microsoft.com/office/powerpoint/2010/main" val="3684261600"/>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1471" y="914399"/>
            <a:ext cx="8269048" cy="4672012"/>
          </a:xfrm>
          <a:prstGeom prst="rect">
            <a:avLst/>
          </a:prstGeom>
        </p:spPr>
      </p:pic>
    </p:spTree>
    <p:extLst>
      <p:ext uri="{BB962C8B-B14F-4D97-AF65-F5344CB8AC3E}">
        <p14:creationId xmlns:p14="http://schemas.microsoft.com/office/powerpoint/2010/main" val="1091907125"/>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6" name="TextBox 5">
            <a:extLst>
              <a:ext uri="{FF2B5EF4-FFF2-40B4-BE49-F238E27FC236}">
                <a16:creationId xmlns:a16="http://schemas.microsoft.com/office/drawing/2014/main" xmlns="" id="{E021A2AE-20EF-43BA-99BB-7776FFDA05D1}"/>
              </a:ext>
            </a:extLst>
          </p:cNvPr>
          <p:cNvSpPr txBox="1"/>
          <p:nvPr/>
        </p:nvSpPr>
        <p:spPr>
          <a:xfrm>
            <a:off x="0" y="796223"/>
            <a:ext cx="12192000" cy="711200"/>
          </a:xfrm>
          <a:prstGeom prst="rect">
            <a:avLst/>
          </a:prstGeom>
        </p:spPr>
        <p:txBody>
          <a:bodyPr vert="horz" wrap="square" lIns="121920" tIns="60960" rIns="121920" bIns="60960" rtlCol="0">
            <a:normAutofit/>
          </a:bodyPr>
          <a:lstStyle/>
          <a:p>
            <a:pPr algn="ctr" defTabSz="1219170">
              <a:lnSpc>
                <a:spcPct val="120000"/>
              </a:lnSpc>
            </a:pPr>
            <a:r>
              <a:rPr lang="en-US" sz="3000" b="1" dirty="0">
                <a:solidFill>
                  <a:srgbClr val="00B0F0"/>
                </a:solidFill>
              </a:rPr>
              <a:t>Preapprenticeship and WBL Status</a:t>
            </a:r>
          </a:p>
        </p:txBody>
      </p:sp>
      <p:sp>
        <p:nvSpPr>
          <p:cNvPr id="20" name="Rectangle 19">
            <a:extLst>
              <a:ext uri="{FF2B5EF4-FFF2-40B4-BE49-F238E27FC236}">
                <a16:creationId xmlns:a16="http://schemas.microsoft.com/office/drawing/2014/main" xmlns="" id="{85665AC4-8396-4A4F-B39B-2AFD9F57D36D}"/>
              </a:ext>
            </a:extLst>
          </p:cNvPr>
          <p:cNvSpPr/>
          <p:nvPr/>
        </p:nvSpPr>
        <p:spPr>
          <a:xfrm>
            <a:off x="435810" y="1507423"/>
            <a:ext cx="11320380" cy="3248390"/>
          </a:xfrm>
          <a:prstGeom prst="rect">
            <a:avLst/>
          </a:prstGeom>
        </p:spPr>
        <p:txBody>
          <a:bodyPr wrap="square">
            <a:spAutoFit/>
          </a:bodyPr>
          <a:lstStyle/>
          <a:p>
            <a:pPr marL="1063625" indent="-606425" defTabSz="1219170">
              <a:lnSpc>
                <a:spcPct val="107000"/>
              </a:lnSpc>
              <a:spcBef>
                <a:spcPts val="1600"/>
              </a:spcBef>
              <a:buClr>
                <a:srgbClr val="2F5496"/>
              </a:buClr>
              <a:buFont typeface="+mj-lt"/>
              <a:buAutoNum type="arabicParenBoth"/>
            </a:pPr>
            <a:r>
              <a:rPr lang="en-US" sz="2800" dirty="0">
                <a:solidFill>
                  <a:srgbClr val="405461"/>
                </a:solidFill>
                <a:ea typeface="Calibri" panose="020F0502020204030204" pitchFamily="34" charset="0"/>
                <a:cs typeface="Calibri Light" panose="020F0302020204030204" pitchFamily="34" charset="0"/>
              </a:rPr>
              <a:t>Colleges should create processes for tracking and entering these data elements for students in pre-apprenticeship or CTE programs.</a:t>
            </a:r>
            <a:endParaRPr lang="en-US" sz="2800" dirty="0">
              <a:solidFill>
                <a:srgbClr val="405461"/>
              </a:solidFill>
              <a:latin typeface="Calibri" panose="020F0502020204030204"/>
              <a:ea typeface="Calibri" panose="020F0502020204030204" pitchFamily="34" charset="0"/>
              <a:cs typeface="Calibri Light" panose="020F0302020204030204" pitchFamily="34" charset="0"/>
            </a:endParaRPr>
          </a:p>
          <a:p>
            <a:pPr marL="1063625" indent="-606425" defTabSz="1219170">
              <a:lnSpc>
                <a:spcPct val="107000"/>
              </a:lnSpc>
              <a:spcBef>
                <a:spcPts val="1600"/>
              </a:spcBef>
              <a:buClr>
                <a:srgbClr val="2F5496"/>
              </a:buClr>
              <a:buFont typeface="+mj-lt"/>
              <a:buAutoNum type="arabicParenBoth"/>
            </a:pPr>
            <a:r>
              <a:rPr lang="en-US" sz="2800" dirty="0">
                <a:solidFill>
                  <a:srgbClr val="405461"/>
                </a:solidFill>
                <a:ea typeface="Calibri" panose="020F0502020204030204" pitchFamily="34" charset="0"/>
                <a:cs typeface="Calibri Light" panose="020F0302020204030204" pitchFamily="34" charset="0"/>
              </a:rPr>
              <a:t>Use of these elements are required for capturing enrollment of students in pre-apprenticeship programs or for reporting occupational skill gains.</a:t>
            </a:r>
          </a:p>
          <a:p>
            <a:pPr marL="1063625" indent="-606425" defTabSz="1219170">
              <a:lnSpc>
                <a:spcPct val="107000"/>
              </a:lnSpc>
              <a:spcBef>
                <a:spcPts val="1600"/>
              </a:spcBef>
              <a:buClr>
                <a:srgbClr val="2F5496"/>
              </a:buClr>
              <a:buFont typeface="+mj-lt"/>
              <a:buAutoNum type="arabicParenBoth"/>
            </a:pPr>
            <a:endParaRPr lang="en-US" sz="2800" dirty="0">
              <a:solidFill>
                <a:srgbClr val="405461"/>
              </a:solidFill>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39511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62366" y="914399"/>
            <a:ext cx="8267267" cy="4633304"/>
          </a:xfrm>
          <a:prstGeom prst="rect">
            <a:avLst/>
          </a:prstGeom>
        </p:spPr>
      </p:pic>
    </p:spTree>
    <p:extLst>
      <p:ext uri="{BB962C8B-B14F-4D97-AF65-F5344CB8AC3E}">
        <p14:creationId xmlns:p14="http://schemas.microsoft.com/office/powerpoint/2010/main" val="2409885581"/>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31440" y="299142"/>
            <a:ext cx="8269048" cy="5316567"/>
          </a:xfrm>
          <a:prstGeom prst="rect">
            <a:avLst/>
          </a:prstGeom>
        </p:spPr>
      </p:pic>
    </p:spTree>
    <p:extLst>
      <p:ext uri="{BB962C8B-B14F-4D97-AF65-F5344CB8AC3E}">
        <p14:creationId xmlns:p14="http://schemas.microsoft.com/office/powerpoint/2010/main" val="410226538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0CF0D77-58C6-4D18-A4AD-63763AEBA77E}"/>
              </a:ext>
            </a:extLst>
          </p:cNvPr>
          <p:cNvSpPr txBox="1"/>
          <p:nvPr/>
        </p:nvSpPr>
        <p:spPr>
          <a:xfrm>
            <a:off x="0" y="2255760"/>
            <a:ext cx="12192000" cy="2346479"/>
          </a:xfrm>
          <a:prstGeom prst="rect">
            <a:avLst/>
          </a:prstGeom>
        </p:spPr>
        <p:txBody>
          <a:bodyPr vert="horz" wrap="square" lIns="121920" tIns="60960" rIns="121920" bIns="60960" rtlCol="0">
            <a:normAutofit/>
          </a:bodyPr>
          <a:lstStyle/>
          <a:p>
            <a:pPr algn="ctr" defTabSz="1219170"/>
            <a:r>
              <a:rPr lang="en-US" sz="4800" b="1" dirty="0">
                <a:solidFill>
                  <a:srgbClr val="0070C0"/>
                </a:solidFill>
                <a:latin typeface="Calibri" panose="020F0502020204030204" pitchFamily="34" charset="0"/>
                <a:cs typeface="Calibri" panose="020F0502020204030204" pitchFamily="34" charset="0"/>
              </a:rPr>
              <a:t>Questions</a:t>
            </a:r>
          </a:p>
          <a:p>
            <a:pPr algn="ctr" defTabSz="1219170"/>
            <a:endParaRPr lang="en-US" sz="4800" b="1" dirty="0">
              <a:solidFill>
                <a:srgbClr val="405461"/>
              </a:solidFill>
              <a:latin typeface="Calibri Light" panose="020F0302020204030204"/>
            </a:endParaRPr>
          </a:p>
          <a:p>
            <a:pPr algn="ctr" defTabSz="1219170"/>
            <a:r>
              <a:rPr lang="en-US" b="1" dirty="0">
                <a:solidFill>
                  <a:srgbClr val="405461"/>
                </a:solidFill>
                <a:latin typeface="Calibri Light" panose="020F0302020204030204"/>
              </a:rPr>
              <a:t>Randy Tillery: </a:t>
            </a:r>
            <a:r>
              <a:rPr lang="en-US" b="1" dirty="0">
                <a:solidFill>
                  <a:srgbClr val="405461"/>
                </a:solidFill>
                <a:latin typeface="Calibri Light" panose="020F0302020204030204"/>
                <a:hlinkClick r:id="rId2"/>
              </a:rPr>
              <a:t>rtiller@wested.org</a:t>
            </a:r>
            <a:endParaRPr lang="en-US" b="1" dirty="0">
              <a:solidFill>
                <a:srgbClr val="405461"/>
              </a:solidFill>
              <a:latin typeface="Calibri Light" panose="020F0302020204030204"/>
            </a:endParaRPr>
          </a:p>
          <a:p>
            <a:pPr algn="ctr" defTabSz="1219170"/>
            <a:r>
              <a:rPr lang="en-US" b="1" dirty="0">
                <a:solidFill>
                  <a:srgbClr val="405461"/>
                </a:solidFill>
                <a:latin typeface="Calibri Light" panose="020F0302020204030204"/>
              </a:rPr>
              <a:t>Marc Beam: </a:t>
            </a:r>
            <a:r>
              <a:rPr lang="en-US" b="1" dirty="0">
                <a:solidFill>
                  <a:srgbClr val="405461"/>
                </a:solidFill>
                <a:latin typeface="Calibri Light" panose="020F0302020204030204"/>
                <a:hlinkClick r:id="rId3"/>
              </a:rPr>
              <a:t>mbeam@rpgroup.org</a:t>
            </a:r>
            <a:endParaRPr lang="en-US" b="1" dirty="0">
              <a:solidFill>
                <a:srgbClr val="405461"/>
              </a:solidFill>
              <a:latin typeface="Calibri Light" panose="020F0302020204030204"/>
            </a:endParaRPr>
          </a:p>
          <a:p>
            <a:pPr algn="ctr" defTabSz="1219170"/>
            <a:endParaRPr lang="en-US" b="1" dirty="0">
              <a:solidFill>
                <a:srgbClr val="405461"/>
              </a:solidFill>
              <a:latin typeface="Calibri Light" panose="020F0302020204030204"/>
            </a:endParaRPr>
          </a:p>
        </p:txBody>
      </p:sp>
      <p:pic>
        <p:nvPicPr>
          <p:cNvPr id="3" name="Picture 2">
            <a:extLst>
              <a:ext uri="{FF2B5EF4-FFF2-40B4-BE49-F238E27FC236}">
                <a16:creationId xmlns:a16="http://schemas.microsoft.com/office/drawing/2014/main" xmlns="" id="{1ED7C44C-DA42-4097-BEC8-EF0E0958CD10}"/>
              </a:ext>
            </a:extLst>
          </p:cNvPr>
          <p:cNvPicPr>
            <a:picLocks noChangeAspect="1"/>
          </p:cNvPicPr>
          <p:nvPr/>
        </p:nvPicPr>
        <p:blipFill>
          <a:blip r:embed="rId4"/>
          <a:stretch>
            <a:fillRect/>
          </a:stretch>
        </p:blipFill>
        <p:spPr>
          <a:xfrm>
            <a:off x="395224" y="287528"/>
            <a:ext cx="1958715" cy="711200"/>
          </a:xfrm>
          <a:prstGeom prst="rect">
            <a:avLst/>
          </a:prstGeom>
        </p:spPr>
      </p:pic>
    </p:spTree>
    <p:extLst>
      <p:ext uri="{BB962C8B-B14F-4D97-AF65-F5344CB8AC3E}">
        <p14:creationId xmlns:p14="http://schemas.microsoft.com/office/powerpoint/2010/main" val="102295657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4BF37B5-FF72-4B43-A58F-D8EC454C6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572" y="889000"/>
            <a:ext cx="3972765" cy="5141226"/>
          </a:xfrm>
          <a:prstGeom prst="rect">
            <a:avLst/>
          </a:prstGeom>
        </p:spPr>
      </p:pic>
      <p:sp>
        <p:nvSpPr>
          <p:cNvPr id="8" name="TextBox 7">
            <a:extLst>
              <a:ext uri="{FF2B5EF4-FFF2-40B4-BE49-F238E27FC236}">
                <a16:creationId xmlns:a16="http://schemas.microsoft.com/office/drawing/2014/main" xmlns="" id="{5C29B142-8412-409F-BB17-02EB63E71914}"/>
              </a:ext>
            </a:extLst>
          </p:cNvPr>
          <p:cNvSpPr txBox="1"/>
          <p:nvPr/>
        </p:nvSpPr>
        <p:spPr>
          <a:xfrm>
            <a:off x="5605272" y="889000"/>
            <a:ext cx="4864608" cy="3156979"/>
          </a:xfrm>
          <a:prstGeom prst="rect">
            <a:avLst/>
          </a:prstGeom>
          <a:solidFill>
            <a:srgbClr val="FFFFCC"/>
          </a:solidFill>
          <a:ln>
            <a:solidFill>
              <a:schemeClr val="accent2">
                <a:lumMod val="60000"/>
                <a:lumOff val="40000"/>
              </a:schemeClr>
            </a:solidFill>
          </a:ln>
        </p:spPr>
        <p:txBody>
          <a:bodyPr vert="horz" wrap="square" lIns="91440" tIns="45720" rIns="91440" bIns="45720" rtlCol="0">
            <a:normAutofit lnSpcReduction="10000"/>
          </a:bodyPr>
          <a:lstStyle/>
          <a:p>
            <a:pPr algn="ctr"/>
            <a:r>
              <a:rPr lang="en-US" sz="2200" b="1" dirty="0">
                <a:solidFill>
                  <a:srgbClr val="C00000"/>
                </a:solidFill>
              </a:rPr>
              <a:t>Measuring Our Success Leg Report</a:t>
            </a:r>
          </a:p>
          <a:p>
            <a:pPr marL="342900" indent="-342900">
              <a:spcBef>
                <a:spcPts val="600"/>
              </a:spcBef>
              <a:buClr>
                <a:srgbClr val="C00000"/>
              </a:buClr>
              <a:buFont typeface="+mj-lt"/>
              <a:buAutoNum type="arabicPeriod"/>
            </a:pPr>
            <a:r>
              <a:rPr lang="en-US" b="1" dirty="0">
                <a:solidFill>
                  <a:schemeClr val="accent2">
                    <a:lumMod val="75000"/>
                  </a:schemeClr>
                </a:solidFill>
              </a:rPr>
              <a:t>Aligns definition of students, programs, and core measures for adult education for K12 adult ed and CC noncredit</a:t>
            </a:r>
          </a:p>
          <a:p>
            <a:pPr marL="342900" indent="-342900">
              <a:spcBef>
                <a:spcPts val="600"/>
              </a:spcBef>
              <a:buClr>
                <a:srgbClr val="C00000"/>
              </a:buClr>
              <a:buFont typeface="+mj-lt"/>
              <a:buAutoNum type="arabicPeriod"/>
            </a:pPr>
            <a:r>
              <a:rPr lang="en-US" b="1" dirty="0">
                <a:solidFill>
                  <a:schemeClr val="accent2">
                    <a:lumMod val="75000"/>
                  </a:schemeClr>
                </a:solidFill>
              </a:rPr>
              <a:t>Result of an 8 week field team process with 35 practitioners in 40 hours of meetings</a:t>
            </a:r>
          </a:p>
          <a:p>
            <a:pPr marL="342900" indent="-342900">
              <a:spcBef>
                <a:spcPts val="600"/>
              </a:spcBef>
              <a:buClr>
                <a:srgbClr val="C00000"/>
              </a:buClr>
              <a:buFont typeface="+mj-lt"/>
              <a:buAutoNum type="arabicPeriod"/>
            </a:pPr>
            <a:r>
              <a:rPr lang="en-US" b="1" dirty="0">
                <a:solidFill>
                  <a:schemeClr val="accent2">
                    <a:lumMod val="75000"/>
                  </a:schemeClr>
                </a:solidFill>
              </a:rPr>
              <a:t>Data collection and alignment of measures for student assessment, progress and success</a:t>
            </a:r>
          </a:p>
          <a:p>
            <a:pPr marL="342900" indent="-342900">
              <a:spcBef>
                <a:spcPts val="600"/>
              </a:spcBef>
              <a:buClr>
                <a:srgbClr val="C00000"/>
              </a:buClr>
              <a:buFont typeface="+mj-lt"/>
              <a:buAutoNum type="arabicPeriod"/>
            </a:pPr>
            <a:r>
              <a:rPr lang="en-US" b="1" dirty="0">
                <a:solidFill>
                  <a:schemeClr val="accent2">
                    <a:lumMod val="75000"/>
                  </a:schemeClr>
                </a:solidFill>
              </a:rPr>
              <a:t>How AE aligns with key WIOA metrics and definitions as well as </a:t>
            </a:r>
            <a:r>
              <a:rPr lang="en-US" b="1" dirty="0" err="1">
                <a:solidFill>
                  <a:schemeClr val="accent2">
                    <a:lumMod val="75000"/>
                  </a:schemeClr>
                </a:solidFill>
              </a:rPr>
              <a:t>perkins</a:t>
            </a:r>
            <a:r>
              <a:rPr lang="en-US" b="1" dirty="0">
                <a:solidFill>
                  <a:schemeClr val="accent2">
                    <a:lumMod val="75000"/>
                  </a:schemeClr>
                </a:solidFill>
              </a:rPr>
              <a:t>, Title IV, </a:t>
            </a:r>
            <a:r>
              <a:rPr lang="en-US" b="1" dirty="0" err="1">
                <a:solidFill>
                  <a:schemeClr val="accent2">
                    <a:lumMod val="75000"/>
                  </a:schemeClr>
                </a:solidFill>
              </a:rPr>
              <a:t>etc</a:t>
            </a:r>
            <a:endParaRPr lang="en-US" b="1" dirty="0">
              <a:solidFill>
                <a:schemeClr val="accent2">
                  <a:lumMod val="75000"/>
                </a:schemeClr>
              </a:solidFill>
            </a:endParaRPr>
          </a:p>
        </p:txBody>
      </p:sp>
      <p:sp>
        <p:nvSpPr>
          <p:cNvPr id="9" name="TextBox 8">
            <a:extLst>
              <a:ext uri="{FF2B5EF4-FFF2-40B4-BE49-F238E27FC236}">
                <a16:creationId xmlns:a16="http://schemas.microsoft.com/office/drawing/2014/main" xmlns="" id="{003A863C-24C3-40C6-9B79-2025BD523263}"/>
              </a:ext>
            </a:extLst>
          </p:cNvPr>
          <p:cNvSpPr txBox="1"/>
          <p:nvPr/>
        </p:nvSpPr>
        <p:spPr>
          <a:xfrm>
            <a:off x="5618081" y="4250707"/>
            <a:ext cx="4864608" cy="1779519"/>
          </a:xfrm>
          <a:prstGeom prst="rect">
            <a:avLst/>
          </a:prstGeom>
          <a:solidFill>
            <a:schemeClr val="tx2">
              <a:lumMod val="20000"/>
              <a:lumOff val="80000"/>
            </a:schemeClr>
          </a:solidFill>
          <a:ln>
            <a:solidFill>
              <a:schemeClr val="accent2">
                <a:lumMod val="60000"/>
                <a:lumOff val="40000"/>
              </a:schemeClr>
            </a:solidFill>
          </a:ln>
        </p:spPr>
        <p:txBody>
          <a:bodyPr vert="horz" wrap="square" lIns="91440" tIns="45720" rIns="91440" bIns="45720" rtlCol="0">
            <a:normAutofit/>
          </a:bodyPr>
          <a:lstStyle/>
          <a:p>
            <a:pPr algn="ctr"/>
            <a:r>
              <a:rPr lang="en-US" b="1" dirty="0">
                <a:solidFill>
                  <a:srgbClr val="C00000"/>
                </a:solidFill>
              </a:rPr>
              <a:t>And…</a:t>
            </a:r>
          </a:p>
          <a:p>
            <a:pPr marL="342900" indent="-342900">
              <a:spcBef>
                <a:spcPts val="600"/>
              </a:spcBef>
              <a:buClr>
                <a:srgbClr val="C00000"/>
              </a:buClr>
              <a:buFont typeface="+mj-lt"/>
              <a:buAutoNum type="arabicPeriod"/>
            </a:pPr>
            <a:r>
              <a:rPr lang="en-US" b="1" dirty="0">
                <a:solidFill>
                  <a:schemeClr val="accent2">
                    <a:lumMod val="75000"/>
                  </a:schemeClr>
                </a:solidFill>
              </a:rPr>
              <a:t>LaunchBoard AE Tab available to the field for planning &amp; measuring effectiveness Aug 31. </a:t>
            </a:r>
          </a:p>
          <a:p>
            <a:pPr marL="342900" indent="-342900">
              <a:spcBef>
                <a:spcPts val="600"/>
              </a:spcBef>
              <a:buClr>
                <a:srgbClr val="C00000"/>
              </a:buClr>
              <a:buFont typeface="+mj-lt"/>
              <a:buAutoNum type="arabicPeriod"/>
            </a:pPr>
            <a:r>
              <a:rPr lang="en-US" b="1" dirty="0">
                <a:solidFill>
                  <a:schemeClr val="accent2">
                    <a:lumMod val="75000"/>
                  </a:schemeClr>
                </a:solidFill>
              </a:rPr>
              <a:t>Adoption of AEP metrics as part of the simplified metrics tab</a:t>
            </a:r>
          </a:p>
        </p:txBody>
      </p:sp>
      <p:pic>
        <p:nvPicPr>
          <p:cNvPr id="5" name="Picture 4">
            <a:extLst>
              <a:ext uri="{FF2B5EF4-FFF2-40B4-BE49-F238E27FC236}">
                <a16:creationId xmlns:a16="http://schemas.microsoft.com/office/drawing/2014/main" xmlns="" id="{64F8567A-834E-4FCD-8B8D-7073D68352F3}"/>
              </a:ext>
            </a:extLst>
          </p:cNvPr>
          <p:cNvPicPr>
            <a:picLocks noChangeAspect="1"/>
          </p:cNvPicPr>
          <p:nvPr/>
        </p:nvPicPr>
        <p:blipFill>
          <a:blip r:embed="rId3"/>
          <a:stretch>
            <a:fillRect/>
          </a:stretch>
        </p:blipFill>
        <p:spPr>
          <a:xfrm>
            <a:off x="203200" y="177800"/>
            <a:ext cx="1958715" cy="711200"/>
          </a:xfrm>
          <a:prstGeom prst="rect">
            <a:avLst/>
          </a:prstGeom>
        </p:spPr>
      </p:pic>
    </p:spTree>
    <p:extLst>
      <p:ext uri="{BB962C8B-B14F-4D97-AF65-F5344CB8AC3E}">
        <p14:creationId xmlns:p14="http://schemas.microsoft.com/office/powerpoint/2010/main" val="24767902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4F8567A-834E-4FCD-8B8D-7073D68352F3}"/>
              </a:ext>
            </a:extLst>
          </p:cNvPr>
          <p:cNvPicPr>
            <a:picLocks noChangeAspect="1"/>
          </p:cNvPicPr>
          <p:nvPr/>
        </p:nvPicPr>
        <p:blipFill>
          <a:blip r:embed="rId2"/>
          <a:stretch>
            <a:fillRect/>
          </a:stretch>
        </p:blipFill>
        <p:spPr>
          <a:xfrm>
            <a:off x="203200" y="177800"/>
            <a:ext cx="1958715" cy="711200"/>
          </a:xfrm>
          <a:prstGeom prst="rect">
            <a:avLst/>
          </a:prstGeom>
        </p:spPr>
      </p:pic>
      <p:pic>
        <p:nvPicPr>
          <p:cNvPr id="4" name="Picture 3">
            <a:extLst>
              <a:ext uri="{FF2B5EF4-FFF2-40B4-BE49-F238E27FC236}">
                <a16:creationId xmlns:a16="http://schemas.microsoft.com/office/drawing/2014/main" xmlns="" id="{2B092AF2-A31F-4E8C-BEA6-60870F1899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82" y="1139777"/>
            <a:ext cx="3394471" cy="4273137"/>
          </a:xfrm>
          <a:prstGeom prst="rect">
            <a:avLst/>
          </a:prstGeom>
        </p:spPr>
      </p:pic>
      <p:pic>
        <p:nvPicPr>
          <p:cNvPr id="7" name="Picture 6">
            <a:extLst>
              <a:ext uri="{FF2B5EF4-FFF2-40B4-BE49-F238E27FC236}">
                <a16:creationId xmlns:a16="http://schemas.microsoft.com/office/drawing/2014/main" xmlns="" id="{42DABF64-8F79-4B11-BC20-5B15500897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5633" y="1139777"/>
            <a:ext cx="3394471" cy="4273138"/>
          </a:xfrm>
          <a:prstGeom prst="rect">
            <a:avLst/>
          </a:prstGeom>
          <a:ln>
            <a:noFill/>
          </a:ln>
        </p:spPr>
      </p:pic>
      <p:pic>
        <p:nvPicPr>
          <p:cNvPr id="13" name="Picture 12">
            <a:extLst>
              <a:ext uri="{FF2B5EF4-FFF2-40B4-BE49-F238E27FC236}">
                <a16:creationId xmlns:a16="http://schemas.microsoft.com/office/drawing/2014/main" xmlns="" id="{0274DF5F-ABEB-4F13-9A0E-D5189D3C2C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7784" y="1139777"/>
            <a:ext cx="3394471" cy="4273138"/>
          </a:xfrm>
          <a:prstGeom prst="rect">
            <a:avLst/>
          </a:prstGeom>
        </p:spPr>
      </p:pic>
      <p:sp>
        <p:nvSpPr>
          <p:cNvPr id="14" name="TextBox 13">
            <a:extLst>
              <a:ext uri="{FF2B5EF4-FFF2-40B4-BE49-F238E27FC236}">
                <a16:creationId xmlns:a16="http://schemas.microsoft.com/office/drawing/2014/main" xmlns="" id="{0DB11C25-4754-42B8-AEAD-A39577D76B7A}"/>
              </a:ext>
            </a:extLst>
          </p:cNvPr>
          <p:cNvSpPr txBox="1"/>
          <p:nvPr/>
        </p:nvSpPr>
        <p:spPr>
          <a:xfrm>
            <a:off x="-103132" y="533400"/>
            <a:ext cx="12192000" cy="809324"/>
          </a:xfrm>
          <a:prstGeom prst="rect">
            <a:avLst/>
          </a:prstGeom>
        </p:spPr>
        <p:txBody>
          <a:bodyPr vert="horz" wrap="square" lIns="121920" tIns="60960" rIns="121920" bIns="60960" rtlCol="0">
            <a:normAutofit/>
          </a:bodyPr>
          <a:lstStyle/>
          <a:p>
            <a:pPr algn="ctr" defTabSz="1219170"/>
            <a:r>
              <a:rPr lang="en-US" sz="3200" b="1" dirty="0">
                <a:solidFill>
                  <a:srgbClr val="00B0F0"/>
                </a:solidFill>
              </a:rPr>
              <a:t>Adult Education Data Element Dictionary</a:t>
            </a:r>
          </a:p>
        </p:txBody>
      </p:sp>
    </p:spTree>
    <p:extLst>
      <p:ext uri="{BB962C8B-B14F-4D97-AF65-F5344CB8AC3E}">
        <p14:creationId xmlns:p14="http://schemas.microsoft.com/office/powerpoint/2010/main" val="317422952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1" y="177800"/>
            <a:ext cx="1726184" cy="626769"/>
          </a:xfrm>
          <a:prstGeom prst="rect">
            <a:avLst/>
          </a:prstGeom>
        </p:spPr>
      </p:pic>
      <p:pic>
        <p:nvPicPr>
          <p:cNvPr id="3" name="Picture 2">
            <a:extLst>
              <a:ext uri="{FF2B5EF4-FFF2-40B4-BE49-F238E27FC236}">
                <a16:creationId xmlns:a16="http://schemas.microsoft.com/office/drawing/2014/main" xmlns="" id="{56E01AFC-925C-416A-900A-A454583B993B}"/>
              </a:ext>
            </a:extLst>
          </p:cNvPr>
          <p:cNvPicPr>
            <a:picLocks noChangeAspect="1"/>
          </p:cNvPicPr>
          <p:nvPr/>
        </p:nvPicPr>
        <p:blipFill rotWithShape="1">
          <a:blip r:embed="rId3"/>
          <a:srcRect l="21525" r="22675" b="2667"/>
          <a:stretch/>
        </p:blipFill>
        <p:spPr>
          <a:xfrm>
            <a:off x="2932176" y="416150"/>
            <a:ext cx="6327648" cy="6208579"/>
          </a:xfrm>
          <a:prstGeom prst="rect">
            <a:avLst/>
          </a:prstGeom>
        </p:spPr>
      </p:pic>
    </p:spTree>
    <p:extLst>
      <p:ext uri="{BB962C8B-B14F-4D97-AF65-F5344CB8AC3E}">
        <p14:creationId xmlns:p14="http://schemas.microsoft.com/office/powerpoint/2010/main" val="188271898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6" name="TextBox 5">
            <a:extLst>
              <a:ext uri="{FF2B5EF4-FFF2-40B4-BE49-F238E27FC236}">
                <a16:creationId xmlns:a16="http://schemas.microsoft.com/office/drawing/2014/main" xmlns="" id="{E021A2AE-20EF-43BA-99BB-7776FFDA05D1}"/>
              </a:ext>
            </a:extLst>
          </p:cNvPr>
          <p:cNvSpPr txBox="1"/>
          <p:nvPr/>
        </p:nvSpPr>
        <p:spPr>
          <a:xfrm>
            <a:off x="0" y="796223"/>
            <a:ext cx="12192000" cy="711200"/>
          </a:xfrm>
          <a:prstGeom prst="rect">
            <a:avLst/>
          </a:prstGeom>
        </p:spPr>
        <p:txBody>
          <a:bodyPr vert="horz" wrap="square" lIns="121920" tIns="60960" rIns="121920" bIns="60960" rtlCol="0">
            <a:normAutofit/>
          </a:bodyPr>
          <a:lstStyle/>
          <a:p>
            <a:pPr algn="ctr" defTabSz="1219170">
              <a:lnSpc>
                <a:spcPct val="120000"/>
              </a:lnSpc>
            </a:pPr>
            <a:r>
              <a:rPr lang="en-US" sz="3000" b="1" dirty="0">
                <a:solidFill>
                  <a:srgbClr val="00B0F0"/>
                </a:solidFill>
              </a:rPr>
              <a:t>Metrics related to Student Characteristics/Special Pops</a:t>
            </a:r>
          </a:p>
        </p:txBody>
      </p:sp>
      <p:sp>
        <p:nvSpPr>
          <p:cNvPr id="20" name="Rectangle 19">
            <a:extLst>
              <a:ext uri="{FF2B5EF4-FFF2-40B4-BE49-F238E27FC236}">
                <a16:creationId xmlns:a16="http://schemas.microsoft.com/office/drawing/2014/main" xmlns="" id="{85665AC4-8396-4A4F-B39B-2AFD9F57D36D}"/>
              </a:ext>
            </a:extLst>
          </p:cNvPr>
          <p:cNvSpPr/>
          <p:nvPr/>
        </p:nvSpPr>
        <p:spPr>
          <a:xfrm>
            <a:off x="435810" y="1507423"/>
            <a:ext cx="11320380" cy="4119782"/>
          </a:xfrm>
          <a:prstGeom prst="rect">
            <a:avLst/>
          </a:prstGeom>
        </p:spPr>
        <p:txBody>
          <a:bodyPr wrap="square">
            <a:spAutoFit/>
          </a:bodyPr>
          <a:lstStyle/>
          <a:p>
            <a:pPr marL="1063625" indent="-606425" defTabSz="1219170">
              <a:lnSpc>
                <a:spcPct val="107000"/>
              </a:lnSpc>
              <a:spcBef>
                <a:spcPts val="1600"/>
              </a:spcBef>
              <a:buClr>
                <a:srgbClr val="2F5496"/>
              </a:buClr>
              <a:buFont typeface="+mj-lt"/>
              <a:buAutoNum type="arabicParenBoth"/>
            </a:pPr>
            <a:r>
              <a:rPr lang="en-US" sz="2800" dirty="0">
                <a:solidFill>
                  <a:srgbClr val="405461"/>
                </a:solidFill>
                <a:ea typeface="Calibri" panose="020F0502020204030204" pitchFamily="34" charset="0"/>
                <a:cs typeface="Calibri Light" panose="020F0302020204030204" pitchFamily="34" charset="0"/>
              </a:rPr>
              <a:t>Workforce Entry/Reentry AEP Program Area (spec pops)</a:t>
            </a:r>
          </a:p>
          <a:p>
            <a:pPr marL="1063625" indent="-606425" defTabSz="1219170">
              <a:lnSpc>
                <a:spcPct val="107000"/>
              </a:lnSpc>
              <a:spcBef>
                <a:spcPts val="1600"/>
              </a:spcBef>
              <a:buClr>
                <a:srgbClr val="2F5496"/>
              </a:buClr>
              <a:buFont typeface="+mj-lt"/>
              <a:buAutoNum type="arabicParenBoth"/>
            </a:pPr>
            <a:r>
              <a:rPr lang="en-US" sz="2800" dirty="0">
                <a:solidFill>
                  <a:srgbClr val="405461"/>
                </a:solidFill>
                <a:latin typeface="Calibri" panose="020F0502020204030204"/>
                <a:ea typeface="Calibri" panose="020F0502020204030204" pitchFamily="34" charset="0"/>
                <a:cs typeface="Calibri Light" panose="020F0302020204030204" pitchFamily="34" charset="0"/>
              </a:rPr>
              <a:t>Preapprenticeship Training Programs (preapprenticeship flag)</a:t>
            </a:r>
          </a:p>
          <a:p>
            <a:pPr marL="1063625" indent="-606425" defTabSz="1219170">
              <a:lnSpc>
                <a:spcPct val="107000"/>
              </a:lnSpc>
              <a:spcBef>
                <a:spcPts val="1600"/>
              </a:spcBef>
              <a:buClr>
                <a:srgbClr val="2F5496"/>
              </a:buClr>
              <a:buFont typeface="+mj-lt"/>
              <a:buAutoNum type="arabicParenBoth"/>
            </a:pPr>
            <a:r>
              <a:rPr lang="en-US" sz="2800" dirty="0">
                <a:solidFill>
                  <a:srgbClr val="405461"/>
                </a:solidFill>
                <a:latin typeface="Calibri" panose="020F0502020204030204"/>
                <a:ea typeface="Calibri" panose="020F0502020204030204" pitchFamily="34" charset="0"/>
                <a:cs typeface="Calibri Light" panose="020F0302020204030204" pitchFamily="34" charset="0"/>
              </a:rPr>
              <a:t>Programs for Adults w Disabilities and Adults with Disabilities enrolled in ESL, ABE, ASE, or CTE programs</a:t>
            </a:r>
          </a:p>
          <a:p>
            <a:pPr marL="1063625" indent="-606425" defTabSz="1219170">
              <a:lnSpc>
                <a:spcPct val="107000"/>
              </a:lnSpc>
              <a:spcBef>
                <a:spcPts val="1600"/>
              </a:spcBef>
              <a:buClr>
                <a:srgbClr val="2F5496"/>
              </a:buClr>
              <a:buFont typeface="+mj-lt"/>
              <a:buAutoNum type="arabicParenBoth"/>
            </a:pPr>
            <a:r>
              <a:rPr lang="en-US" sz="2800" dirty="0">
                <a:solidFill>
                  <a:srgbClr val="405461"/>
                </a:solidFill>
                <a:ea typeface="Calibri" panose="020F0502020204030204" pitchFamily="34" charset="0"/>
                <a:cs typeface="Calibri Light" panose="020F0302020204030204" pitchFamily="34" charset="0"/>
              </a:rPr>
              <a:t>Attainment of an Occupational Skills Gain (WBL flag)</a:t>
            </a:r>
          </a:p>
          <a:p>
            <a:pPr marL="1063625" indent="-606425" defTabSz="1219170">
              <a:lnSpc>
                <a:spcPct val="107000"/>
              </a:lnSpc>
              <a:spcBef>
                <a:spcPts val="1600"/>
              </a:spcBef>
              <a:buClr>
                <a:srgbClr val="2F5496"/>
              </a:buClr>
              <a:buFont typeface="+mj-lt"/>
              <a:buAutoNum type="arabicParenBoth"/>
            </a:pPr>
            <a:r>
              <a:rPr lang="en-US" sz="2800" dirty="0">
                <a:solidFill>
                  <a:srgbClr val="405461"/>
                </a:solidFill>
                <a:latin typeface="Calibri" panose="020F0502020204030204"/>
                <a:ea typeface="Calibri" panose="020F0502020204030204" pitchFamily="34" charset="0"/>
                <a:cs typeface="Calibri Light" panose="020F0302020204030204" pitchFamily="34" charset="0"/>
              </a:rPr>
              <a:t>Disaggregation of enrollment and outcomes for all WIOA populations with barriers to employment</a:t>
            </a:r>
          </a:p>
        </p:txBody>
      </p:sp>
    </p:spTree>
    <p:extLst>
      <p:ext uri="{BB962C8B-B14F-4D97-AF65-F5344CB8AC3E}">
        <p14:creationId xmlns:p14="http://schemas.microsoft.com/office/powerpoint/2010/main" val="22774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pic>
        <p:nvPicPr>
          <p:cNvPr id="5" name="Picture 4">
            <a:extLst>
              <a:ext uri="{FF2B5EF4-FFF2-40B4-BE49-F238E27FC236}">
                <a16:creationId xmlns:a16="http://schemas.microsoft.com/office/drawing/2014/main" xmlns="" id="{9FA4E88E-04E3-4591-823B-712822BDFF21}"/>
              </a:ext>
            </a:extLst>
          </p:cNvPr>
          <p:cNvPicPr>
            <a:picLocks noChangeAspect="1"/>
          </p:cNvPicPr>
          <p:nvPr/>
        </p:nvPicPr>
        <p:blipFill rotWithShape="1">
          <a:blip r:embed="rId3">
            <a:extLst>
              <a:ext uri="{28A0092B-C50C-407E-A947-70E740481C1C}">
                <a14:useLocalDpi xmlns:a14="http://schemas.microsoft.com/office/drawing/2010/main" val="0"/>
              </a:ext>
            </a:extLst>
          </a:blip>
          <a:srcRect l="6509" t="7984" r="23119" b="22039"/>
          <a:stretch/>
        </p:blipFill>
        <p:spPr>
          <a:xfrm>
            <a:off x="2871627" y="1161897"/>
            <a:ext cx="6448746" cy="4104107"/>
          </a:xfrm>
          <a:prstGeom prst="rect">
            <a:avLst/>
          </a:prstGeom>
        </p:spPr>
      </p:pic>
    </p:spTree>
    <p:extLst>
      <p:ext uri="{BB962C8B-B14F-4D97-AF65-F5344CB8AC3E}">
        <p14:creationId xmlns:p14="http://schemas.microsoft.com/office/powerpoint/2010/main" val="43703304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6" name="TextBox 5">
            <a:extLst>
              <a:ext uri="{FF2B5EF4-FFF2-40B4-BE49-F238E27FC236}">
                <a16:creationId xmlns:a16="http://schemas.microsoft.com/office/drawing/2014/main" xmlns="" id="{7F75FF59-2DD4-496A-ABE9-9644851D96ED}"/>
              </a:ext>
            </a:extLst>
          </p:cNvPr>
          <p:cNvSpPr txBox="1"/>
          <p:nvPr/>
        </p:nvSpPr>
        <p:spPr>
          <a:xfrm>
            <a:off x="1830324" y="2237608"/>
            <a:ext cx="8531352" cy="1765055"/>
          </a:xfrm>
          <a:prstGeom prst="rect">
            <a:avLst/>
          </a:prstGeom>
          <a:noFill/>
        </p:spPr>
        <p:txBody>
          <a:bodyPr vert="horz" wrap="square" lIns="91440" tIns="45720" rIns="91440" bIns="45720" rtlCol="0">
            <a:normAutofit/>
          </a:bodyPr>
          <a:lstStyle/>
          <a:p>
            <a:r>
              <a:rPr lang="en-US" sz="3200" b="1" dirty="0">
                <a:solidFill>
                  <a:srgbClr val="A20000"/>
                </a:solidFill>
              </a:rPr>
              <a:t>Adult Education in California serves the most vulnerable populations with the most significant barriers to employment or educational success</a:t>
            </a:r>
          </a:p>
        </p:txBody>
      </p:sp>
    </p:spTree>
    <p:extLst>
      <p:ext uri="{BB962C8B-B14F-4D97-AF65-F5344CB8AC3E}">
        <p14:creationId xmlns:p14="http://schemas.microsoft.com/office/powerpoint/2010/main" val="864361676"/>
      </p:ext>
    </p:extLst>
  </p:cSld>
  <p:clrMapOvr>
    <a:masterClrMapping/>
  </p:clrMapOvr>
  <p:transition spd="med">
    <p:fade/>
  </p:transition>
</p:sld>
</file>

<file path=ppt/theme/theme1.xml><?xml version="1.0" encoding="utf-8"?>
<a:theme xmlns:a="http://schemas.openxmlformats.org/drawingml/2006/main" name="Base Slide">
  <a:themeElements>
    <a:clrScheme name="Custom 1">
      <a:dk1>
        <a:srgbClr val="405461"/>
      </a:dk1>
      <a:lt1>
        <a:srgbClr val="FFFFFF"/>
      </a:lt1>
      <a:dk2>
        <a:srgbClr val="005C8A"/>
      </a:dk2>
      <a:lt2>
        <a:srgbClr val="BBBAAB"/>
      </a:lt2>
      <a:accent1>
        <a:srgbClr val="137B7B"/>
      </a:accent1>
      <a:accent2>
        <a:srgbClr val="59809B"/>
      </a:accent2>
      <a:accent3>
        <a:srgbClr val="5DB7B0"/>
      </a:accent3>
      <a:accent4>
        <a:srgbClr val="1684A7"/>
      </a:accent4>
      <a:accent5>
        <a:srgbClr val="6D6D68"/>
      </a:accent5>
      <a:accent6>
        <a:srgbClr val="50B948"/>
      </a:accent6>
      <a:hlink>
        <a:srgbClr val="00C599"/>
      </a:hlink>
      <a:folHlink>
        <a:srgbClr val="7E9BC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defRPr dirty="0"/>
        </a:defPPr>
      </a:lstStyle>
    </a:txDef>
  </a:objectDefaults>
  <a:extraClrSchemeLst/>
  <a:extLst>
    <a:ext uri="{05A4C25C-085E-4340-85A3-A5531E510DB2}">
      <thm15:themeFamily xmlns:thm15="http://schemas.microsoft.com/office/thememl/2012/main" name="WestEd Agency Powerpoint Template - HS and POSTSECONDARY" id="{7DFA30E6-C27C-6640-9A6E-E009AC9C2BBA}" vid="{D20F524D-E69D-3440-8ABA-F93C9B1989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872FDC-D3F0-4571-8164-B41CDB66F89A}"/>
</file>

<file path=customXml/itemProps2.xml><?xml version="1.0" encoding="utf-8"?>
<ds:datastoreItem xmlns:ds="http://schemas.openxmlformats.org/officeDocument/2006/customXml" ds:itemID="{2FB1927B-CC73-49FC-B5D6-1614BA376592}"/>
</file>

<file path=customXml/itemProps3.xml><?xml version="1.0" encoding="utf-8"?>
<ds:datastoreItem xmlns:ds="http://schemas.openxmlformats.org/officeDocument/2006/customXml" ds:itemID="{5A6F7460-77BA-4B92-B4F0-AC750679A0A7}"/>
</file>

<file path=docProps/app.xml><?xml version="1.0" encoding="utf-8"?>
<Properties xmlns="http://schemas.openxmlformats.org/officeDocument/2006/extended-properties" xmlns:vt="http://schemas.openxmlformats.org/officeDocument/2006/docPropsVTypes">
  <TotalTime>11885</TotalTime>
  <Words>796</Words>
  <Application>Microsoft Office PowerPoint</Application>
  <PresentationFormat>Widescreen</PresentationFormat>
  <Paragraphs>106</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.AppleSystemUIFont</vt:lpstr>
      <vt:lpstr>Arial</vt:lpstr>
      <vt:lpstr>Calibri</vt:lpstr>
      <vt:lpstr>Calibri Light</vt:lpstr>
      <vt:lpstr>Corbel</vt:lpstr>
      <vt:lpstr>Meiryo-Bold</vt:lpstr>
      <vt:lpstr>Trebuchet MS</vt:lpstr>
      <vt:lpstr>Base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Adult Education in California</vt:lpstr>
      <vt:lpstr>Key Student Characteristics</vt:lpstr>
      <vt:lpstr>Disaggregating Outcomes for Different Kinds of Students</vt:lpstr>
      <vt:lpstr>PowerPoint Presentation</vt:lpstr>
      <vt:lpstr>PowerPoint Presentation</vt:lpstr>
      <vt:lpstr>PowerPoint Presentation</vt:lpstr>
      <vt:lpstr>Two Systems – Two Data Reporting Processes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Randal Tillery</dc:creator>
  <cp:lastModifiedBy>Veronica Parker</cp:lastModifiedBy>
  <cp:revision>198</cp:revision>
  <dcterms:created xsi:type="dcterms:W3CDTF">2017-08-29T18:09:48Z</dcterms:created>
  <dcterms:modified xsi:type="dcterms:W3CDTF">2018-09-06T16:35:10Z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