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handoutMasters/handoutMaster1.xml" ContentType="application/vnd.openxmlformats-officedocument.presentationml.handoutMaster+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diagrams/colors2.xml" ContentType="application/vnd.openxmlformats-officedocument.drawingml.diagramColors+xml"/>
  <Override PartName="/ppt/notesMasters/notesMaster1.xml" ContentType="application/vnd.openxmlformats-officedocument.presentationml.notesMaster+xml"/>
  <Override PartName="/ppt/diagrams/drawing2.xml" ContentType="application/vnd.ms-office.drawingml.diagramDrawing+xml"/>
  <Override PartName="/ppt/diagrams/drawing3.xml" ContentType="application/vnd.ms-office.drawingml.diagramDrawing+xml"/>
  <Override PartName="/ppt/diagrams/quickStyle3.xml" ContentType="application/vnd.openxmlformats-officedocument.drawingml.diagramStyle+xml"/>
  <Override PartName="/ppt/diagrams/layout3.xml" ContentType="application/vnd.openxmlformats-officedocument.drawingml.diagramLayout+xml"/>
  <Override PartName="/ppt/diagrams/colors3.xml" ContentType="application/vnd.openxmlformats-officedocument.drawingml.diagramCol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39" r:id="rId1"/>
  </p:sldMasterIdLst>
  <p:notesMasterIdLst>
    <p:notesMasterId r:id="rId20"/>
  </p:notesMasterIdLst>
  <p:handoutMasterIdLst>
    <p:handoutMasterId r:id="rId21"/>
  </p:handoutMasterIdLst>
  <p:sldIdLst>
    <p:sldId id="256" r:id="rId2"/>
    <p:sldId id="259" r:id="rId3"/>
    <p:sldId id="257" r:id="rId4"/>
    <p:sldId id="258" r:id="rId5"/>
    <p:sldId id="262" r:id="rId6"/>
    <p:sldId id="263" r:id="rId7"/>
    <p:sldId id="274" r:id="rId8"/>
    <p:sldId id="265" r:id="rId9"/>
    <p:sldId id="275" r:id="rId10"/>
    <p:sldId id="276" r:id="rId11"/>
    <p:sldId id="281" r:id="rId12"/>
    <p:sldId id="290" r:id="rId13"/>
    <p:sldId id="280" r:id="rId14"/>
    <p:sldId id="277" r:id="rId15"/>
    <p:sldId id="288" r:id="rId16"/>
    <p:sldId id="266" r:id="rId17"/>
    <p:sldId id="289" r:id="rId18"/>
    <p:sldId id="282"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75311" autoAdjust="0"/>
  </p:normalViewPr>
  <p:slideViewPr>
    <p:cSldViewPr snapToGrid="0">
      <p:cViewPr varScale="1">
        <p:scale>
          <a:sx n="83" d="100"/>
          <a:sy n="83" d="100"/>
        </p:scale>
        <p:origin x="1506" y="96"/>
      </p:cViewPr>
      <p:guideLst>
        <p:guide orient="horz" pos="2160"/>
        <p:guide pos="3840"/>
      </p:guideLst>
    </p:cSldViewPr>
  </p:slideViewPr>
  <p:notesTextViewPr>
    <p:cViewPr>
      <p:scale>
        <a:sx n="1" d="1"/>
        <a:sy n="1" d="1"/>
      </p:scale>
      <p:origin x="0" y="0"/>
    </p:cViewPr>
  </p:notesTextViewPr>
  <p:sorterViewPr>
    <p:cViewPr>
      <p:scale>
        <a:sx n="100" d="100"/>
        <a:sy n="100" d="100"/>
      </p:scale>
      <p:origin x="0" y="-38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2DCF9B-D148-4127-9639-EA6CEFE27242}" type="doc">
      <dgm:prSet loTypeId="urn:microsoft.com/office/officeart/2009/layout/CircleArrowProcess" loCatId="process" qsTypeId="urn:microsoft.com/office/officeart/2005/8/quickstyle/simple3" qsCatId="simple" csTypeId="urn:microsoft.com/office/officeart/2005/8/colors/accent2_5" csCatId="accent2" phldr="1"/>
      <dgm:spPr/>
      <dgm:t>
        <a:bodyPr/>
        <a:lstStyle/>
        <a:p>
          <a:endParaRPr lang="en-US"/>
        </a:p>
      </dgm:t>
    </dgm:pt>
    <dgm:pt modelId="{95307E61-51A0-4E36-9DE9-333F058797EB}">
      <dgm:prSet phldrT="[Text]"/>
      <dgm:spPr/>
      <dgm:t>
        <a:bodyPr/>
        <a:lstStyle/>
        <a:p>
          <a:r>
            <a:rPr lang="en-US" dirty="0"/>
            <a:t>Vocational ABE Math</a:t>
          </a:r>
        </a:p>
      </dgm:t>
    </dgm:pt>
    <dgm:pt modelId="{2FDB8C88-CD8B-4F5A-A7E4-006432876625}" type="parTrans" cxnId="{062B2980-C941-4924-8079-FEAF993F28CE}">
      <dgm:prSet/>
      <dgm:spPr/>
      <dgm:t>
        <a:bodyPr/>
        <a:lstStyle/>
        <a:p>
          <a:endParaRPr lang="en-US"/>
        </a:p>
      </dgm:t>
    </dgm:pt>
    <dgm:pt modelId="{9E001C61-A633-40C8-917B-4E30ECDC8F9F}" type="sibTrans" cxnId="{062B2980-C941-4924-8079-FEAF993F28CE}">
      <dgm:prSet/>
      <dgm:spPr/>
      <dgm:t>
        <a:bodyPr/>
        <a:lstStyle/>
        <a:p>
          <a:endParaRPr lang="en-US"/>
        </a:p>
      </dgm:t>
    </dgm:pt>
    <dgm:pt modelId="{C5B9D9EA-23B0-41A6-95B3-C5EC024248BE}">
      <dgm:prSet phldrT="[Text]"/>
      <dgm:spPr/>
      <dgm:t>
        <a:bodyPr/>
        <a:lstStyle/>
        <a:p>
          <a:r>
            <a:rPr lang="en-US" dirty="0"/>
            <a:t>CTE Photovoltaic</a:t>
          </a:r>
        </a:p>
      </dgm:t>
    </dgm:pt>
    <dgm:pt modelId="{BE18CE2E-D981-420B-8DC1-067714DCCC16}" type="parTrans" cxnId="{B0A99552-2421-437A-BE4B-AA8A54802A5D}">
      <dgm:prSet/>
      <dgm:spPr/>
      <dgm:t>
        <a:bodyPr/>
        <a:lstStyle/>
        <a:p>
          <a:endParaRPr lang="en-US"/>
        </a:p>
      </dgm:t>
    </dgm:pt>
    <dgm:pt modelId="{DEBBE1D9-7BD7-4A80-B756-AC8FEC878BEC}" type="sibTrans" cxnId="{B0A99552-2421-437A-BE4B-AA8A54802A5D}">
      <dgm:prSet/>
      <dgm:spPr/>
      <dgm:t>
        <a:bodyPr/>
        <a:lstStyle/>
        <a:p>
          <a:endParaRPr lang="en-US"/>
        </a:p>
      </dgm:t>
    </dgm:pt>
    <dgm:pt modelId="{8078B690-CDA5-4A54-A8C0-BE6F8A9132FB}">
      <dgm:prSet phldrT="[Text]"/>
      <dgm:spPr/>
      <dgm:t>
        <a:bodyPr/>
        <a:lstStyle/>
        <a:p>
          <a:r>
            <a:rPr lang="en-US" dirty="0"/>
            <a:t>Alternating Teaching model</a:t>
          </a:r>
        </a:p>
      </dgm:t>
    </dgm:pt>
    <dgm:pt modelId="{BE633CCB-40CA-491D-B7E7-9AB1F245E2BC}" type="parTrans" cxnId="{F0DE643A-BDB4-4F16-A04C-56D102091917}">
      <dgm:prSet/>
      <dgm:spPr/>
      <dgm:t>
        <a:bodyPr/>
        <a:lstStyle/>
        <a:p>
          <a:endParaRPr lang="en-US"/>
        </a:p>
      </dgm:t>
    </dgm:pt>
    <dgm:pt modelId="{206F2FC2-B52B-4098-9317-A16ABD0160BD}" type="sibTrans" cxnId="{F0DE643A-BDB4-4F16-A04C-56D102091917}">
      <dgm:prSet/>
      <dgm:spPr/>
      <dgm:t>
        <a:bodyPr/>
        <a:lstStyle/>
        <a:p>
          <a:endParaRPr lang="en-US"/>
        </a:p>
      </dgm:t>
    </dgm:pt>
    <dgm:pt modelId="{55B893FD-E273-47C1-ACF2-70BEAF165607}" type="pres">
      <dgm:prSet presAssocID="{152DCF9B-D148-4127-9639-EA6CEFE27242}" presName="Name0" presStyleCnt="0">
        <dgm:presLayoutVars>
          <dgm:chMax val="7"/>
          <dgm:chPref val="7"/>
          <dgm:dir/>
          <dgm:animLvl val="lvl"/>
        </dgm:presLayoutVars>
      </dgm:prSet>
      <dgm:spPr/>
      <dgm:t>
        <a:bodyPr/>
        <a:lstStyle/>
        <a:p>
          <a:endParaRPr lang="en-US"/>
        </a:p>
      </dgm:t>
    </dgm:pt>
    <dgm:pt modelId="{9327D071-A526-433C-A55A-73907F3F9206}" type="pres">
      <dgm:prSet presAssocID="{95307E61-51A0-4E36-9DE9-333F058797EB}" presName="Accent1" presStyleCnt="0"/>
      <dgm:spPr/>
    </dgm:pt>
    <dgm:pt modelId="{9727C474-9BC1-428F-8DC5-14352AE90C5A}" type="pres">
      <dgm:prSet presAssocID="{95307E61-51A0-4E36-9DE9-333F058797EB}" presName="Accent" presStyleLbl="node1" presStyleIdx="0" presStyleCnt="3"/>
      <dgm:spPr/>
    </dgm:pt>
    <dgm:pt modelId="{A4131461-D55F-405F-A320-53D3A4D4320F}" type="pres">
      <dgm:prSet presAssocID="{95307E61-51A0-4E36-9DE9-333F058797EB}" presName="Parent1" presStyleLbl="revTx" presStyleIdx="0" presStyleCnt="3">
        <dgm:presLayoutVars>
          <dgm:chMax val="1"/>
          <dgm:chPref val="1"/>
          <dgm:bulletEnabled val="1"/>
        </dgm:presLayoutVars>
      </dgm:prSet>
      <dgm:spPr/>
      <dgm:t>
        <a:bodyPr/>
        <a:lstStyle/>
        <a:p>
          <a:endParaRPr lang="en-US"/>
        </a:p>
      </dgm:t>
    </dgm:pt>
    <dgm:pt modelId="{98498954-BFC5-428B-93EA-BBBFF688E648}" type="pres">
      <dgm:prSet presAssocID="{C5B9D9EA-23B0-41A6-95B3-C5EC024248BE}" presName="Accent2" presStyleCnt="0"/>
      <dgm:spPr/>
    </dgm:pt>
    <dgm:pt modelId="{F8D15CB0-A9A7-4C07-BCFC-F571FCBEC7B5}" type="pres">
      <dgm:prSet presAssocID="{C5B9D9EA-23B0-41A6-95B3-C5EC024248BE}" presName="Accent" presStyleLbl="node1" presStyleIdx="1" presStyleCnt="3"/>
      <dgm:spPr/>
    </dgm:pt>
    <dgm:pt modelId="{9EB4B6D1-7B41-4356-AA7B-13FF2C35307A}" type="pres">
      <dgm:prSet presAssocID="{C5B9D9EA-23B0-41A6-95B3-C5EC024248BE}" presName="Parent2" presStyleLbl="revTx" presStyleIdx="1" presStyleCnt="3">
        <dgm:presLayoutVars>
          <dgm:chMax val="1"/>
          <dgm:chPref val="1"/>
          <dgm:bulletEnabled val="1"/>
        </dgm:presLayoutVars>
      </dgm:prSet>
      <dgm:spPr/>
      <dgm:t>
        <a:bodyPr/>
        <a:lstStyle/>
        <a:p>
          <a:endParaRPr lang="en-US"/>
        </a:p>
      </dgm:t>
    </dgm:pt>
    <dgm:pt modelId="{03764877-A263-439E-A5F7-EAD04C6D7677}" type="pres">
      <dgm:prSet presAssocID="{8078B690-CDA5-4A54-A8C0-BE6F8A9132FB}" presName="Accent3" presStyleCnt="0"/>
      <dgm:spPr/>
    </dgm:pt>
    <dgm:pt modelId="{FACB59EB-F7F2-4422-94CB-1CBA10B3207F}" type="pres">
      <dgm:prSet presAssocID="{8078B690-CDA5-4A54-A8C0-BE6F8A9132FB}" presName="Accent" presStyleLbl="node1" presStyleIdx="2" presStyleCnt="3"/>
      <dgm:spPr/>
    </dgm:pt>
    <dgm:pt modelId="{F450EFAA-A111-4BE1-B56D-AF273EA73388}" type="pres">
      <dgm:prSet presAssocID="{8078B690-CDA5-4A54-A8C0-BE6F8A9132FB}" presName="Parent3" presStyleLbl="revTx" presStyleIdx="2" presStyleCnt="3">
        <dgm:presLayoutVars>
          <dgm:chMax val="1"/>
          <dgm:chPref val="1"/>
          <dgm:bulletEnabled val="1"/>
        </dgm:presLayoutVars>
      </dgm:prSet>
      <dgm:spPr/>
      <dgm:t>
        <a:bodyPr/>
        <a:lstStyle/>
        <a:p>
          <a:endParaRPr lang="en-US"/>
        </a:p>
      </dgm:t>
    </dgm:pt>
  </dgm:ptLst>
  <dgm:cxnLst>
    <dgm:cxn modelId="{EFCE0BA2-9E63-432E-AD94-D527D3325EB2}" type="presOf" srcId="{152DCF9B-D148-4127-9639-EA6CEFE27242}" destId="{55B893FD-E273-47C1-ACF2-70BEAF165607}" srcOrd="0" destOrd="0" presId="urn:microsoft.com/office/officeart/2009/layout/CircleArrowProcess"/>
    <dgm:cxn modelId="{0C7B8E61-B122-4F02-A037-5121055A3CE7}" type="presOf" srcId="{95307E61-51A0-4E36-9DE9-333F058797EB}" destId="{A4131461-D55F-405F-A320-53D3A4D4320F}" srcOrd="0" destOrd="0" presId="urn:microsoft.com/office/officeart/2009/layout/CircleArrowProcess"/>
    <dgm:cxn modelId="{B0A99552-2421-437A-BE4B-AA8A54802A5D}" srcId="{152DCF9B-D148-4127-9639-EA6CEFE27242}" destId="{C5B9D9EA-23B0-41A6-95B3-C5EC024248BE}" srcOrd="1" destOrd="0" parTransId="{BE18CE2E-D981-420B-8DC1-067714DCCC16}" sibTransId="{DEBBE1D9-7BD7-4A80-B756-AC8FEC878BEC}"/>
    <dgm:cxn modelId="{70344B28-5456-4FED-90F2-7DC3F8A4A077}" type="presOf" srcId="{8078B690-CDA5-4A54-A8C0-BE6F8A9132FB}" destId="{F450EFAA-A111-4BE1-B56D-AF273EA73388}" srcOrd="0" destOrd="0" presId="urn:microsoft.com/office/officeart/2009/layout/CircleArrowProcess"/>
    <dgm:cxn modelId="{062B2980-C941-4924-8079-FEAF993F28CE}" srcId="{152DCF9B-D148-4127-9639-EA6CEFE27242}" destId="{95307E61-51A0-4E36-9DE9-333F058797EB}" srcOrd="0" destOrd="0" parTransId="{2FDB8C88-CD8B-4F5A-A7E4-006432876625}" sibTransId="{9E001C61-A633-40C8-917B-4E30ECDC8F9F}"/>
    <dgm:cxn modelId="{F0DE643A-BDB4-4F16-A04C-56D102091917}" srcId="{152DCF9B-D148-4127-9639-EA6CEFE27242}" destId="{8078B690-CDA5-4A54-A8C0-BE6F8A9132FB}" srcOrd="2" destOrd="0" parTransId="{BE633CCB-40CA-491D-B7E7-9AB1F245E2BC}" sibTransId="{206F2FC2-B52B-4098-9317-A16ABD0160BD}"/>
    <dgm:cxn modelId="{9900E656-5469-418C-9910-C57B784B17BE}" type="presOf" srcId="{C5B9D9EA-23B0-41A6-95B3-C5EC024248BE}" destId="{9EB4B6D1-7B41-4356-AA7B-13FF2C35307A}" srcOrd="0" destOrd="0" presId="urn:microsoft.com/office/officeart/2009/layout/CircleArrowProcess"/>
    <dgm:cxn modelId="{9CC2600E-8F84-4561-9851-711433030B4B}" type="presParOf" srcId="{55B893FD-E273-47C1-ACF2-70BEAF165607}" destId="{9327D071-A526-433C-A55A-73907F3F9206}" srcOrd="0" destOrd="0" presId="urn:microsoft.com/office/officeart/2009/layout/CircleArrowProcess"/>
    <dgm:cxn modelId="{8BECE86B-D8C6-4D9B-9FCF-BEE528854614}" type="presParOf" srcId="{9327D071-A526-433C-A55A-73907F3F9206}" destId="{9727C474-9BC1-428F-8DC5-14352AE90C5A}" srcOrd="0" destOrd="0" presId="urn:microsoft.com/office/officeart/2009/layout/CircleArrowProcess"/>
    <dgm:cxn modelId="{C4DD4BF1-CE6E-4806-A2C0-AA2793B8A00A}" type="presParOf" srcId="{55B893FD-E273-47C1-ACF2-70BEAF165607}" destId="{A4131461-D55F-405F-A320-53D3A4D4320F}" srcOrd="1" destOrd="0" presId="urn:microsoft.com/office/officeart/2009/layout/CircleArrowProcess"/>
    <dgm:cxn modelId="{BB18D025-F9DE-47A0-B70F-40BCEEF8EDD0}" type="presParOf" srcId="{55B893FD-E273-47C1-ACF2-70BEAF165607}" destId="{98498954-BFC5-428B-93EA-BBBFF688E648}" srcOrd="2" destOrd="0" presId="urn:microsoft.com/office/officeart/2009/layout/CircleArrowProcess"/>
    <dgm:cxn modelId="{F350B099-EC40-445D-88E0-4A50305C6E46}" type="presParOf" srcId="{98498954-BFC5-428B-93EA-BBBFF688E648}" destId="{F8D15CB0-A9A7-4C07-BCFC-F571FCBEC7B5}" srcOrd="0" destOrd="0" presId="urn:microsoft.com/office/officeart/2009/layout/CircleArrowProcess"/>
    <dgm:cxn modelId="{7641517E-F6E3-4A5B-9B76-F7FD996E33D6}" type="presParOf" srcId="{55B893FD-E273-47C1-ACF2-70BEAF165607}" destId="{9EB4B6D1-7B41-4356-AA7B-13FF2C35307A}" srcOrd="3" destOrd="0" presId="urn:microsoft.com/office/officeart/2009/layout/CircleArrowProcess"/>
    <dgm:cxn modelId="{C25CF1EF-D789-4FDC-AA15-F13A98583F13}" type="presParOf" srcId="{55B893FD-E273-47C1-ACF2-70BEAF165607}" destId="{03764877-A263-439E-A5F7-EAD04C6D7677}" srcOrd="4" destOrd="0" presId="urn:microsoft.com/office/officeart/2009/layout/CircleArrowProcess"/>
    <dgm:cxn modelId="{6B622843-3485-4A7F-8782-98AFCB7FBF94}" type="presParOf" srcId="{03764877-A263-439E-A5F7-EAD04C6D7677}" destId="{FACB59EB-F7F2-4422-94CB-1CBA10B3207F}" srcOrd="0" destOrd="0" presId="urn:microsoft.com/office/officeart/2009/layout/CircleArrowProcess"/>
    <dgm:cxn modelId="{8DC64B29-05FF-4E7F-A93F-493F5C96C1B3}" type="presParOf" srcId="{55B893FD-E273-47C1-ACF2-70BEAF165607}" destId="{F450EFAA-A111-4BE1-B56D-AF273EA73388}"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E763F0-932A-480A-AF1D-46FAC60681DD}" type="doc">
      <dgm:prSet loTypeId="urn:microsoft.com/office/officeart/2005/8/layout/hProcess3" loCatId="process" qsTypeId="urn:microsoft.com/office/officeart/2005/8/quickstyle/simple3" qsCatId="simple" csTypeId="urn:microsoft.com/office/officeart/2005/8/colors/accent2_2" csCatId="accent2" phldr="1"/>
      <dgm:spPr/>
      <dgm:t>
        <a:bodyPr/>
        <a:lstStyle/>
        <a:p>
          <a:endParaRPr lang="en-US"/>
        </a:p>
      </dgm:t>
    </dgm:pt>
    <dgm:pt modelId="{BF9F0D26-51D5-40B1-B013-EB7760A10C20}">
      <dgm:prSet phldrT="[Text]"/>
      <dgm:spPr/>
      <dgm:t>
        <a:bodyPr/>
        <a:lstStyle/>
        <a:p>
          <a:r>
            <a:rPr lang="en-US" dirty="0"/>
            <a:t>Identify </a:t>
          </a:r>
        </a:p>
      </dgm:t>
    </dgm:pt>
    <dgm:pt modelId="{146DD5C7-B247-400E-B8F7-3D69F6840ADA}" type="parTrans" cxnId="{75EC3C8E-53D3-4617-A8F5-C93201AA80C9}">
      <dgm:prSet/>
      <dgm:spPr/>
      <dgm:t>
        <a:bodyPr/>
        <a:lstStyle/>
        <a:p>
          <a:endParaRPr lang="en-US"/>
        </a:p>
      </dgm:t>
    </dgm:pt>
    <dgm:pt modelId="{019E94B7-DD28-4F36-9F28-2D00958B9016}" type="sibTrans" cxnId="{75EC3C8E-53D3-4617-A8F5-C93201AA80C9}">
      <dgm:prSet/>
      <dgm:spPr/>
      <dgm:t>
        <a:bodyPr/>
        <a:lstStyle/>
        <a:p>
          <a:endParaRPr lang="en-US"/>
        </a:p>
      </dgm:t>
    </dgm:pt>
    <dgm:pt modelId="{04D459DE-4112-425D-9577-ECCA99848BDF}">
      <dgm:prSet phldrT="[Text]"/>
      <dgm:spPr/>
      <dgm:t>
        <a:bodyPr/>
        <a:lstStyle/>
        <a:p>
          <a:r>
            <a:rPr lang="en-US" dirty="0"/>
            <a:t>Consult</a:t>
          </a:r>
        </a:p>
      </dgm:t>
    </dgm:pt>
    <dgm:pt modelId="{17AD3485-FD40-43B6-A2A4-F14B308C4384}" type="parTrans" cxnId="{D0943C3F-95A1-4A1B-B0EF-4EA2ADB6B0F6}">
      <dgm:prSet/>
      <dgm:spPr/>
    </dgm:pt>
    <dgm:pt modelId="{4B57D2CE-ACD0-43EC-8864-74C3E923F10D}" type="sibTrans" cxnId="{D0943C3F-95A1-4A1B-B0EF-4EA2ADB6B0F6}">
      <dgm:prSet/>
      <dgm:spPr/>
      <dgm:t>
        <a:bodyPr/>
        <a:lstStyle/>
        <a:p>
          <a:endParaRPr lang="en-US"/>
        </a:p>
      </dgm:t>
    </dgm:pt>
    <dgm:pt modelId="{32132FA5-DF09-4DF1-83D8-E4602FC24BDB}">
      <dgm:prSet phldrT="[Text]"/>
      <dgm:spPr/>
      <dgm:t>
        <a:bodyPr/>
        <a:lstStyle/>
        <a:p>
          <a:r>
            <a:rPr lang="en-US" sz="3200" dirty="0"/>
            <a:t>Identify ABE Courses that meet program and industry needs</a:t>
          </a:r>
        </a:p>
      </dgm:t>
    </dgm:pt>
    <dgm:pt modelId="{86FD21EA-2B27-4845-9449-30BF7E08016A}" type="parTrans" cxnId="{4854FB05-F62B-4911-A86A-9813B6907304}">
      <dgm:prSet/>
      <dgm:spPr/>
    </dgm:pt>
    <dgm:pt modelId="{5E124B91-EB0C-4093-900E-3915508E87B9}" type="sibTrans" cxnId="{4854FB05-F62B-4911-A86A-9813B6907304}">
      <dgm:prSet/>
      <dgm:spPr/>
    </dgm:pt>
    <dgm:pt modelId="{20142195-E825-4F06-8C9E-E237FE580638}">
      <dgm:prSet phldrT="[Text]"/>
      <dgm:spPr/>
      <dgm:t>
        <a:bodyPr/>
        <a:lstStyle/>
        <a:p>
          <a:r>
            <a:rPr lang="en-US" sz="2600" dirty="0"/>
            <a:t>Create </a:t>
          </a:r>
        </a:p>
      </dgm:t>
    </dgm:pt>
    <dgm:pt modelId="{57F972CB-A3A7-4BB3-A632-9BFC722F2F33}" type="parTrans" cxnId="{7D4A987A-0DFF-44CC-99F2-2F78FD4157BC}">
      <dgm:prSet/>
      <dgm:spPr/>
    </dgm:pt>
    <dgm:pt modelId="{73BA31B0-9C33-4F0F-8576-BE246A798C5A}" type="sibTrans" cxnId="{7D4A987A-0DFF-44CC-99F2-2F78FD4157BC}">
      <dgm:prSet/>
      <dgm:spPr/>
      <dgm:t>
        <a:bodyPr/>
        <a:lstStyle/>
        <a:p>
          <a:endParaRPr lang="en-US"/>
        </a:p>
      </dgm:t>
    </dgm:pt>
    <dgm:pt modelId="{F34B2CED-56FE-48F8-9449-24824F9AE78C}">
      <dgm:prSet phldrT="[Text]"/>
      <dgm:spPr/>
      <dgm:t>
        <a:bodyPr/>
        <a:lstStyle/>
        <a:p>
          <a:r>
            <a:rPr lang="en-US" sz="2600" dirty="0"/>
            <a:t>Create a professional learning community</a:t>
          </a:r>
        </a:p>
      </dgm:t>
    </dgm:pt>
    <dgm:pt modelId="{FC8F37F6-18B6-4A4F-8DA6-03382F055199}" type="parTrans" cxnId="{443441FF-1901-457E-9C0A-F7088ABE138B}">
      <dgm:prSet/>
      <dgm:spPr/>
    </dgm:pt>
    <dgm:pt modelId="{8F0B2C8B-A63D-4E78-BB51-80A11BE4D6CB}" type="sibTrans" cxnId="{443441FF-1901-457E-9C0A-F7088ABE138B}">
      <dgm:prSet/>
      <dgm:spPr/>
    </dgm:pt>
    <dgm:pt modelId="{25DA03D2-2249-4593-B7BB-FF86D02268E2}">
      <dgm:prSet phldrT="[Text]"/>
      <dgm:spPr/>
      <dgm:t>
        <a:bodyPr/>
        <a:lstStyle/>
        <a:p>
          <a:r>
            <a:rPr lang="en-US" sz="2600" dirty="0"/>
            <a:t>Adjust </a:t>
          </a:r>
        </a:p>
      </dgm:t>
    </dgm:pt>
    <dgm:pt modelId="{CF16A8F9-6D21-4F29-993F-B21276BA4BDB}" type="parTrans" cxnId="{A0F972D7-5AF5-4F84-9D59-2962F4910E81}">
      <dgm:prSet/>
      <dgm:spPr/>
    </dgm:pt>
    <dgm:pt modelId="{ADB0873E-AF79-4983-8752-FF4013773796}" type="sibTrans" cxnId="{A0F972D7-5AF5-4F84-9D59-2962F4910E81}">
      <dgm:prSet/>
      <dgm:spPr/>
      <dgm:t>
        <a:bodyPr/>
        <a:lstStyle/>
        <a:p>
          <a:endParaRPr lang="en-US"/>
        </a:p>
      </dgm:t>
    </dgm:pt>
    <dgm:pt modelId="{AE3789A7-22CC-411C-9BA9-CC1B42C145D6}">
      <dgm:prSet phldrT="[Text]"/>
      <dgm:spPr/>
      <dgm:t>
        <a:bodyPr/>
        <a:lstStyle/>
        <a:p>
          <a:r>
            <a:rPr lang="en-US" sz="2600" dirty="0"/>
            <a:t>Adjust Curriculum as needed</a:t>
          </a:r>
        </a:p>
      </dgm:t>
    </dgm:pt>
    <dgm:pt modelId="{3E321D95-B027-48EF-B4EB-105EB8F983F3}" type="parTrans" cxnId="{6D72A5C2-E26E-4A36-A430-8E1E94F65A69}">
      <dgm:prSet/>
      <dgm:spPr/>
    </dgm:pt>
    <dgm:pt modelId="{81C4A0BD-8EFE-4744-A59A-83694BCE0B44}" type="sibTrans" cxnId="{6D72A5C2-E26E-4A36-A430-8E1E94F65A69}">
      <dgm:prSet/>
      <dgm:spPr/>
    </dgm:pt>
    <dgm:pt modelId="{E592FCAD-A60F-46BD-8FAF-E3E7EC1B1D3D}">
      <dgm:prSet phldrT="[Text]"/>
      <dgm:spPr/>
      <dgm:t>
        <a:bodyPr/>
        <a:lstStyle/>
        <a:p>
          <a:r>
            <a:rPr lang="en-US" sz="2600" dirty="0"/>
            <a:t>Consult Industry Training Advisors</a:t>
          </a:r>
        </a:p>
      </dgm:t>
    </dgm:pt>
    <dgm:pt modelId="{055D05F7-9228-471A-87DB-BD9EEE1CD0CD}" type="parTrans" cxnId="{A0CC5CB6-6A52-4D6B-BE4A-F697A5E57FC0}">
      <dgm:prSet/>
      <dgm:spPr/>
    </dgm:pt>
    <dgm:pt modelId="{609E2AD9-4596-45AE-81D0-7DA1159D0722}" type="sibTrans" cxnId="{A0CC5CB6-6A52-4D6B-BE4A-F697A5E57FC0}">
      <dgm:prSet/>
      <dgm:spPr/>
    </dgm:pt>
    <dgm:pt modelId="{9F58169A-9F38-4D89-8B92-9EDBE1EC6D64}">
      <dgm:prSet phldrT="[Text]"/>
      <dgm:spPr/>
      <dgm:t>
        <a:bodyPr/>
        <a:lstStyle/>
        <a:p>
          <a:r>
            <a:rPr lang="en-US" sz="2600" dirty="0"/>
            <a:t>Develop a Course Outline</a:t>
          </a:r>
        </a:p>
      </dgm:t>
    </dgm:pt>
    <dgm:pt modelId="{9FCFEFB8-79DE-4943-BF80-9476E2DC24AA}" type="parTrans" cxnId="{7FD0227C-5D88-465B-ABB3-CB2A0AB87FDD}">
      <dgm:prSet/>
      <dgm:spPr/>
    </dgm:pt>
    <dgm:pt modelId="{2CADFCFE-A38C-4FEA-A6F3-455FA8A9DD8A}" type="sibTrans" cxnId="{7FD0227C-5D88-465B-ABB3-CB2A0AB87FDD}">
      <dgm:prSet/>
      <dgm:spPr/>
    </dgm:pt>
    <dgm:pt modelId="{177923AE-DA61-41DF-BCA2-F0A08EDDA80D}">
      <dgm:prSet phldrT="[Text]"/>
      <dgm:spPr/>
      <dgm:t>
        <a:bodyPr/>
        <a:lstStyle/>
        <a:p>
          <a:r>
            <a:rPr lang="en-US" sz="2600" dirty="0"/>
            <a:t>Develop </a:t>
          </a:r>
        </a:p>
      </dgm:t>
    </dgm:pt>
    <dgm:pt modelId="{80AC7D0C-39CC-4FDD-A05A-92171B279AE6}" type="parTrans" cxnId="{C97D4036-E324-43A5-8603-AF1C73A06C1E}">
      <dgm:prSet/>
      <dgm:spPr/>
    </dgm:pt>
    <dgm:pt modelId="{E33B2D60-0C2C-4142-8B16-D92AE5EFB1FC}" type="sibTrans" cxnId="{C97D4036-E324-43A5-8603-AF1C73A06C1E}">
      <dgm:prSet/>
      <dgm:spPr/>
      <dgm:t>
        <a:bodyPr/>
        <a:lstStyle/>
        <a:p>
          <a:endParaRPr lang="en-US"/>
        </a:p>
      </dgm:t>
    </dgm:pt>
    <dgm:pt modelId="{9E6FE139-2B3C-473C-9951-0B3E1EA818B0}">
      <dgm:prSet phldrT="[Text]"/>
      <dgm:spPr/>
      <dgm:t>
        <a:bodyPr/>
        <a:lstStyle/>
        <a:p>
          <a:r>
            <a:rPr lang="en-US" sz="2600" dirty="0"/>
            <a:t>Develop Math Curriculum</a:t>
          </a:r>
        </a:p>
      </dgm:t>
    </dgm:pt>
    <dgm:pt modelId="{D998EF12-9522-4DAB-9F1A-9896DA4C2F3F}" type="parTrans" cxnId="{2689CF93-CCCF-41C3-95F3-37AB3F5EC631}">
      <dgm:prSet/>
      <dgm:spPr/>
    </dgm:pt>
    <dgm:pt modelId="{5CAA7E58-FE03-44E7-8029-A88E293EF3A8}" type="sibTrans" cxnId="{2689CF93-CCCF-41C3-95F3-37AB3F5EC631}">
      <dgm:prSet/>
      <dgm:spPr/>
    </dgm:pt>
    <dgm:pt modelId="{731B35A1-72AB-4CF4-B7BF-42ACC5DDB8B3}">
      <dgm:prSet phldrT="[Text]"/>
      <dgm:spPr/>
      <dgm:t>
        <a:bodyPr/>
        <a:lstStyle/>
        <a:p>
          <a:endParaRPr lang="en-US" sz="2600" dirty="0"/>
        </a:p>
      </dgm:t>
    </dgm:pt>
    <dgm:pt modelId="{2CB7BC8B-41FB-43B7-9337-DBA14E89C238}" type="parTrans" cxnId="{E66A0993-43B5-45C4-A4DE-8C7A1450F0D6}">
      <dgm:prSet/>
      <dgm:spPr/>
    </dgm:pt>
    <dgm:pt modelId="{959E754C-3EDB-4495-A378-9606F3CA5F0F}" type="sibTrans" cxnId="{E66A0993-43B5-45C4-A4DE-8C7A1450F0D6}">
      <dgm:prSet/>
      <dgm:spPr/>
    </dgm:pt>
    <dgm:pt modelId="{0683EFBA-7534-4ADE-8A2D-445C6F098EB1}" type="pres">
      <dgm:prSet presAssocID="{6FE763F0-932A-480A-AF1D-46FAC60681DD}" presName="Name0" presStyleCnt="0">
        <dgm:presLayoutVars>
          <dgm:dir/>
          <dgm:animLvl val="lvl"/>
          <dgm:resizeHandles val="exact"/>
        </dgm:presLayoutVars>
      </dgm:prSet>
      <dgm:spPr/>
      <dgm:t>
        <a:bodyPr/>
        <a:lstStyle/>
        <a:p>
          <a:endParaRPr lang="en-US"/>
        </a:p>
      </dgm:t>
    </dgm:pt>
    <dgm:pt modelId="{9A94F80E-633E-408B-BC31-44ECC0457E98}" type="pres">
      <dgm:prSet presAssocID="{6FE763F0-932A-480A-AF1D-46FAC60681DD}" presName="dummy" presStyleCnt="0"/>
      <dgm:spPr/>
    </dgm:pt>
    <dgm:pt modelId="{F4E3861F-0574-4F1F-8A4E-3CF67DB771A7}" type="pres">
      <dgm:prSet presAssocID="{6FE763F0-932A-480A-AF1D-46FAC60681DD}" presName="linH" presStyleCnt="0"/>
      <dgm:spPr/>
    </dgm:pt>
    <dgm:pt modelId="{048B8504-F82A-432F-AC6F-A1898AFC97FC}" type="pres">
      <dgm:prSet presAssocID="{6FE763F0-932A-480A-AF1D-46FAC60681DD}" presName="padding1" presStyleCnt="0"/>
      <dgm:spPr/>
    </dgm:pt>
    <dgm:pt modelId="{946E8BF1-73BA-4706-B72D-48DE4918A584}" type="pres">
      <dgm:prSet presAssocID="{BF9F0D26-51D5-40B1-B013-EB7760A10C20}" presName="linV" presStyleCnt="0"/>
      <dgm:spPr/>
    </dgm:pt>
    <dgm:pt modelId="{47EDF68F-D944-4FE3-9ACB-AE9273A877E1}" type="pres">
      <dgm:prSet presAssocID="{BF9F0D26-51D5-40B1-B013-EB7760A10C20}" presName="spVertical1" presStyleCnt="0"/>
      <dgm:spPr/>
    </dgm:pt>
    <dgm:pt modelId="{E7D7DF13-E4B4-4DD4-AA55-81DAFD5BF5F6}" type="pres">
      <dgm:prSet presAssocID="{BF9F0D26-51D5-40B1-B013-EB7760A10C20}" presName="parTx" presStyleLbl="revTx" presStyleIdx="0" presStyleCnt="10">
        <dgm:presLayoutVars>
          <dgm:chMax val="0"/>
          <dgm:chPref val="0"/>
          <dgm:bulletEnabled val="1"/>
        </dgm:presLayoutVars>
      </dgm:prSet>
      <dgm:spPr/>
      <dgm:t>
        <a:bodyPr/>
        <a:lstStyle/>
        <a:p>
          <a:endParaRPr lang="en-US"/>
        </a:p>
      </dgm:t>
    </dgm:pt>
    <dgm:pt modelId="{C89FD347-E5EA-4D13-805F-7195203A097F}" type="pres">
      <dgm:prSet presAssocID="{BF9F0D26-51D5-40B1-B013-EB7760A10C20}" presName="spVertical2" presStyleCnt="0"/>
      <dgm:spPr/>
    </dgm:pt>
    <dgm:pt modelId="{2A0BAD5B-FE92-457B-B179-8A43B6B6DC1D}" type="pres">
      <dgm:prSet presAssocID="{BF9F0D26-51D5-40B1-B013-EB7760A10C20}" presName="spVertical3" presStyleCnt="0"/>
      <dgm:spPr/>
    </dgm:pt>
    <dgm:pt modelId="{560593FA-8079-4B63-9752-ACA998A003F1}" type="pres">
      <dgm:prSet presAssocID="{BF9F0D26-51D5-40B1-B013-EB7760A10C20}" presName="desTx" presStyleLbl="revTx" presStyleIdx="1" presStyleCnt="10">
        <dgm:presLayoutVars>
          <dgm:bulletEnabled val="1"/>
        </dgm:presLayoutVars>
      </dgm:prSet>
      <dgm:spPr/>
      <dgm:t>
        <a:bodyPr/>
        <a:lstStyle/>
        <a:p>
          <a:endParaRPr lang="en-US"/>
        </a:p>
      </dgm:t>
    </dgm:pt>
    <dgm:pt modelId="{E8DB1CCA-B0CB-41C1-94D4-04A0FB2F82BF}" type="pres">
      <dgm:prSet presAssocID="{019E94B7-DD28-4F36-9F28-2D00958B9016}" presName="space" presStyleCnt="0"/>
      <dgm:spPr/>
    </dgm:pt>
    <dgm:pt modelId="{C17577DE-2CD7-420E-89F6-8DEDD4513063}" type="pres">
      <dgm:prSet presAssocID="{20142195-E825-4F06-8C9E-E237FE580638}" presName="linV" presStyleCnt="0"/>
      <dgm:spPr/>
    </dgm:pt>
    <dgm:pt modelId="{B6C3A1CE-09F1-48D7-B0EB-183EFD3ECBA1}" type="pres">
      <dgm:prSet presAssocID="{20142195-E825-4F06-8C9E-E237FE580638}" presName="spVertical1" presStyleCnt="0"/>
      <dgm:spPr/>
    </dgm:pt>
    <dgm:pt modelId="{1E5EBCA0-1E2C-4181-A1F1-45CD86F9D147}" type="pres">
      <dgm:prSet presAssocID="{20142195-E825-4F06-8C9E-E237FE580638}" presName="parTx" presStyleLbl="revTx" presStyleIdx="2" presStyleCnt="10">
        <dgm:presLayoutVars>
          <dgm:chMax val="0"/>
          <dgm:chPref val="0"/>
          <dgm:bulletEnabled val="1"/>
        </dgm:presLayoutVars>
      </dgm:prSet>
      <dgm:spPr/>
      <dgm:t>
        <a:bodyPr/>
        <a:lstStyle/>
        <a:p>
          <a:endParaRPr lang="en-US"/>
        </a:p>
      </dgm:t>
    </dgm:pt>
    <dgm:pt modelId="{87C9A414-34CD-4668-8801-9E7EB9DA33A3}" type="pres">
      <dgm:prSet presAssocID="{20142195-E825-4F06-8C9E-E237FE580638}" presName="spVertical2" presStyleCnt="0"/>
      <dgm:spPr/>
    </dgm:pt>
    <dgm:pt modelId="{0D776E3E-0D8C-4E11-A9D5-5646D2FADB47}" type="pres">
      <dgm:prSet presAssocID="{20142195-E825-4F06-8C9E-E237FE580638}" presName="spVertical3" presStyleCnt="0"/>
      <dgm:spPr/>
    </dgm:pt>
    <dgm:pt modelId="{4DAD6214-8DB9-4311-8902-D2A4EE3DE8A2}" type="pres">
      <dgm:prSet presAssocID="{20142195-E825-4F06-8C9E-E237FE580638}" presName="desTx" presStyleLbl="revTx" presStyleIdx="3" presStyleCnt="10">
        <dgm:presLayoutVars>
          <dgm:bulletEnabled val="1"/>
        </dgm:presLayoutVars>
      </dgm:prSet>
      <dgm:spPr/>
      <dgm:t>
        <a:bodyPr/>
        <a:lstStyle/>
        <a:p>
          <a:endParaRPr lang="en-US"/>
        </a:p>
      </dgm:t>
    </dgm:pt>
    <dgm:pt modelId="{7ACA4B41-6535-4114-AD41-8E598EC34D1B}" type="pres">
      <dgm:prSet presAssocID="{73BA31B0-9C33-4F0F-8576-BE246A798C5A}" presName="space" presStyleCnt="0"/>
      <dgm:spPr/>
    </dgm:pt>
    <dgm:pt modelId="{B629A21F-3F35-4FE6-9B16-383847FCE4E8}" type="pres">
      <dgm:prSet presAssocID="{177923AE-DA61-41DF-BCA2-F0A08EDDA80D}" presName="linV" presStyleCnt="0"/>
      <dgm:spPr/>
    </dgm:pt>
    <dgm:pt modelId="{61D938D7-0418-4ED5-87E7-7BFBCFD4498E}" type="pres">
      <dgm:prSet presAssocID="{177923AE-DA61-41DF-BCA2-F0A08EDDA80D}" presName="spVertical1" presStyleCnt="0"/>
      <dgm:spPr/>
    </dgm:pt>
    <dgm:pt modelId="{48B4D1C3-9A9A-4729-B836-836C25B08BCC}" type="pres">
      <dgm:prSet presAssocID="{177923AE-DA61-41DF-BCA2-F0A08EDDA80D}" presName="parTx" presStyleLbl="revTx" presStyleIdx="4" presStyleCnt="10">
        <dgm:presLayoutVars>
          <dgm:chMax val="0"/>
          <dgm:chPref val="0"/>
          <dgm:bulletEnabled val="1"/>
        </dgm:presLayoutVars>
      </dgm:prSet>
      <dgm:spPr/>
      <dgm:t>
        <a:bodyPr/>
        <a:lstStyle/>
        <a:p>
          <a:endParaRPr lang="en-US"/>
        </a:p>
      </dgm:t>
    </dgm:pt>
    <dgm:pt modelId="{F0B7C04A-F455-43CC-A0C1-363CED32CCDA}" type="pres">
      <dgm:prSet presAssocID="{177923AE-DA61-41DF-BCA2-F0A08EDDA80D}" presName="spVertical2" presStyleCnt="0"/>
      <dgm:spPr/>
    </dgm:pt>
    <dgm:pt modelId="{3D00D1C5-2157-4B60-8A2A-CA5D8EB1417E}" type="pres">
      <dgm:prSet presAssocID="{177923AE-DA61-41DF-BCA2-F0A08EDDA80D}" presName="spVertical3" presStyleCnt="0"/>
      <dgm:spPr/>
    </dgm:pt>
    <dgm:pt modelId="{EA34F027-E491-454A-B713-37E27C71548C}" type="pres">
      <dgm:prSet presAssocID="{177923AE-DA61-41DF-BCA2-F0A08EDDA80D}" presName="desTx" presStyleLbl="revTx" presStyleIdx="5" presStyleCnt="10">
        <dgm:presLayoutVars>
          <dgm:bulletEnabled val="1"/>
        </dgm:presLayoutVars>
      </dgm:prSet>
      <dgm:spPr/>
      <dgm:t>
        <a:bodyPr/>
        <a:lstStyle/>
        <a:p>
          <a:endParaRPr lang="en-US"/>
        </a:p>
      </dgm:t>
    </dgm:pt>
    <dgm:pt modelId="{F6081017-F3CF-4818-BB44-724C279C73E7}" type="pres">
      <dgm:prSet presAssocID="{E33B2D60-0C2C-4142-8B16-D92AE5EFB1FC}" presName="space" presStyleCnt="0"/>
      <dgm:spPr/>
    </dgm:pt>
    <dgm:pt modelId="{DD49C945-FBD5-4CFC-9C8F-A4046B7EA232}" type="pres">
      <dgm:prSet presAssocID="{25DA03D2-2249-4593-B7BB-FF86D02268E2}" presName="linV" presStyleCnt="0"/>
      <dgm:spPr/>
    </dgm:pt>
    <dgm:pt modelId="{30F27736-216F-469E-AA7B-3CC65814A6BA}" type="pres">
      <dgm:prSet presAssocID="{25DA03D2-2249-4593-B7BB-FF86D02268E2}" presName="spVertical1" presStyleCnt="0"/>
      <dgm:spPr/>
    </dgm:pt>
    <dgm:pt modelId="{63F3B6D8-9B7A-4A4B-A487-97C52A874557}" type="pres">
      <dgm:prSet presAssocID="{25DA03D2-2249-4593-B7BB-FF86D02268E2}" presName="parTx" presStyleLbl="revTx" presStyleIdx="6" presStyleCnt="10">
        <dgm:presLayoutVars>
          <dgm:chMax val="0"/>
          <dgm:chPref val="0"/>
          <dgm:bulletEnabled val="1"/>
        </dgm:presLayoutVars>
      </dgm:prSet>
      <dgm:spPr/>
      <dgm:t>
        <a:bodyPr/>
        <a:lstStyle/>
        <a:p>
          <a:endParaRPr lang="en-US"/>
        </a:p>
      </dgm:t>
    </dgm:pt>
    <dgm:pt modelId="{F0FC10FC-C10F-47A4-A0F8-F8F791C5D6E9}" type="pres">
      <dgm:prSet presAssocID="{25DA03D2-2249-4593-B7BB-FF86D02268E2}" presName="spVertical2" presStyleCnt="0"/>
      <dgm:spPr/>
    </dgm:pt>
    <dgm:pt modelId="{0A66C899-3036-4859-860C-C4F8D88B1F73}" type="pres">
      <dgm:prSet presAssocID="{25DA03D2-2249-4593-B7BB-FF86D02268E2}" presName="spVertical3" presStyleCnt="0"/>
      <dgm:spPr/>
    </dgm:pt>
    <dgm:pt modelId="{BDDDDB54-EA52-47B1-AA5F-0B5EBFAB0E20}" type="pres">
      <dgm:prSet presAssocID="{25DA03D2-2249-4593-B7BB-FF86D02268E2}" presName="desTx" presStyleLbl="revTx" presStyleIdx="7" presStyleCnt="10">
        <dgm:presLayoutVars>
          <dgm:bulletEnabled val="1"/>
        </dgm:presLayoutVars>
      </dgm:prSet>
      <dgm:spPr/>
      <dgm:t>
        <a:bodyPr/>
        <a:lstStyle/>
        <a:p>
          <a:endParaRPr lang="en-US"/>
        </a:p>
      </dgm:t>
    </dgm:pt>
    <dgm:pt modelId="{FFCD71B6-2747-4515-8C8E-165B65945893}" type="pres">
      <dgm:prSet presAssocID="{ADB0873E-AF79-4983-8752-FF4013773796}" presName="space" presStyleCnt="0"/>
      <dgm:spPr/>
    </dgm:pt>
    <dgm:pt modelId="{4218B8DB-0ACD-432D-B059-80A3CC24F4D3}" type="pres">
      <dgm:prSet presAssocID="{04D459DE-4112-425D-9577-ECCA99848BDF}" presName="linV" presStyleCnt="0"/>
      <dgm:spPr/>
    </dgm:pt>
    <dgm:pt modelId="{F3175759-6DF4-4740-A5BB-72DA9E51CAAF}" type="pres">
      <dgm:prSet presAssocID="{04D459DE-4112-425D-9577-ECCA99848BDF}" presName="spVertical1" presStyleCnt="0"/>
      <dgm:spPr/>
    </dgm:pt>
    <dgm:pt modelId="{DFB921E5-F984-4322-ACF4-7C504A0A3680}" type="pres">
      <dgm:prSet presAssocID="{04D459DE-4112-425D-9577-ECCA99848BDF}" presName="parTx" presStyleLbl="revTx" presStyleIdx="8" presStyleCnt="10">
        <dgm:presLayoutVars>
          <dgm:chMax val="0"/>
          <dgm:chPref val="0"/>
          <dgm:bulletEnabled val="1"/>
        </dgm:presLayoutVars>
      </dgm:prSet>
      <dgm:spPr/>
      <dgm:t>
        <a:bodyPr/>
        <a:lstStyle/>
        <a:p>
          <a:endParaRPr lang="en-US"/>
        </a:p>
      </dgm:t>
    </dgm:pt>
    <dgm:pt modelId="{3571D413-0F24-4BE0-A9E9-B48A60C2D7DE}" type="pres">
      <dgm:prSet presAssocID="{04D459DE-4112-425D-9577-ECCA99848BDF}" presName="spVertical2" presStyleCnt="0"/>
      <dgm:spPr/>
    </dgm:pt>
    <dgm:pt modelId="{D8C250C8-1F43-42D7-9DC1-70AF2DC57CD0}" type="pres">
      <dgm:prSet presAssocID="{04D459DE-4112-425D-9577-ECCA99848BDF}" presName="spVertical3" presStyleCnt="0"/>
      <dgm:spPr/>
    </dgm:pt>
    <dgm:pt modelId="{55279B9C-1C0E-45A5-B2AA-E405FCF3A5E1}" type="pres">
      <dgm:prSet presAssocID="{04D459DE-4112-425D-9577-ECCA99848BDF}" presName="desTx" presStyleLbl="revTx" presStyleIdx="9" presStyleCnt="10">
        <dgm:presLayoutVars>
          <dgm:bulletEnabled val="1"/>
        </dgm:presLayoutVars>
      </dgm:prSet>
      <dgm:spPr/>
      <dgm:t>
        <a:bodyPr/>
        <a:lstStyle/>
        <a:p>
          <a:endParaRPr lang="en-US"/>
        </a:p>
      </dgm:t>
    </dgm:pt>
    <dgm:pt modelId="{99195F49-9ECD-4995-B1D7-2E1F02BEE955}" type="pres">
      <dgm:prSet presAssocID="{6FE763F0-932A-480A-AF1D-46FAC60681DD}" presName="padding2" presStyleCnt="0"/>
      <dgm:spPr/>
    </dgm:pt>
    <dgm:pt modelId="{968E30A3-9A97-4001-8DF1-6E87FF8ECCD8}" type="pres">
      <dgm:prSet presAssocID="{6FE763F0-932A-480A-AF1D-46FAC60681DD}" presName="negArrow" presStyleCnt="0"/>
      <dgm:spPr/>
    </dgm:pt>
    <dgm:pt modelId="{F12F1A21-46BE-4E80-B979-CCC22A43D4E3}" type="pres">
      <dgm:prSet presAssocID="{6FE763F0-932A-480A-AF1D-46FAC60681DD}" presName="backgroundArrow" presStyleLbl="node1" presStyleIdx="0" presStyleCnt="1"/>
      <dgm:spPr/>
    </dgm:pt>
  </dgm:ptLst>
  <dgm:cxnLst>
    <dgm:cxn modelId="{22046730-20C1-4CC5-A14D-744B242EBEB6}" type="presOf" srcId="{AE3789A7-22CC-411C-9BA9-CC1B42C145D6}" destId="{BDDDDB54-EA52-47B1-AA5F-0B5EBFAB0E20}" srcOrd="0" destOrd="0" presId="urn:microsoft.com/office/officeart/2005/8/layout/hProcess3"/>
    <dgm:cxn modelId="{C97D4036-E324-43A5-8603-AF1C73A06C1E}" srcId="{6FE763F0-932A-480A-AF1D-46FAC60681DD}" destId="{177923AE-DA61-41DF-BCA2-F0A08EDDA80D}" srcOrd="2" destOrd="0" parTransId="{80AC7D0C-39CC-4FDD-A05A-92171B279AE6}" sibTransId="{E33B2D60-0C2C-4142-8B16-D92AE5EFB1FC}"/>
    <dgm:cxn modelId="{7D4A987A-0DFF-44CC-99F2-2F78FD4157BC}" srcId="{6FE763F0-932A-480A-AF1D-46FAC60681DD}" destId="{20142195-E825-4F06-8C9E-E237FE580638}" srcOrd="1" destOrd="0" parTransId="{57F972CB-A3A7-4BB3-A632-9BFC722F2F33}" sibTransId="{73BA31B0-9C33-4F0F-8576-BE246A798C5A}"/>
    <dgm:cxn modelId="{71750B57-657C-4C5D-9EE2-4E9E0578BFCF}" type="presOf" srcId="{9E6FE139-2B3C-473C-9951-0B3E1EA818B0}" destId="{EA34F027-E491-454A-B713-37E27C71548C}" srcOrd="0" destOrd="1" presId="urn:microsoft.com/office/officeart/2005/8/layout/hProcess3"/>
    <dgm:cxn modelId="{7F83AEB8-9956-4656-B3DF-1C9DE6E83855}" type="presOf" srcId="{20142195-E825-4F06-8C9E-E237FE580638}" destId="{1E5EBCA0-1E2C-4181-A1F1-45CD86F9D147}" srcOrd="0" destOrd="0" presId="urn:microsoft.com/office/officeart/2005/8/layout/hProcess3"/>
    <dgm:cxn modelId="{2689CF93-CCCF-41C3-95F3-37AB3F5EC631}" srcId="{177923AE-DA61-41DF-BCA2-F0A08EDDA80D}" destId="{9E6FE139-2B3C-473C-9951-0B3E1EA818B0}" srcOrd="1" destOrd="0" parTransId="{D998EF12-9522-4DAB-9F1A-9896DA4C2F3F}" sibTransId="{5CAA7E58-FE03-44E7-8029-A88E293EF3A8}"/>
    <dgm:cxn modelId="{A0F972D7-5AF5-4F84-9D59-2962F4910E81}" srcId="{6FE763F0-932A-480A-AF1D-46FAC60681DD}" destId="{25DA03D2-2249-4593-B7BB-FF86D02268E2}" srcOrd="3" destOrd="0" parTransId="{CF16A8F9-6D21-4F29-993F-B21276BA4BDB}" sibTransId="{ADB0873E-AF79-4983-8752-FF4013773796}"/>
    <dgm:cxn modelId="{1C1D5A7E-F807-4454-B003-510F004C5354}" type="presOf" srcId="{9F58169A-9F38-4D89-8B92-9EDBE1EC6D64}" destId="{EA34F027-E491-454A-B713-37E27C71548C}" srcOrd="0" destOrd="0" presId="urn:microsoft.com/office/officeart/2005/8/layout/hProcess3"/>
    <dgm:cxn modelId="{714E7DDB-C5A3-4F01-9AF5-FBD8295DC156}" type="presOf" srcId="{04D459DE-4112-425D-9577-ECCA99848BDF}" destId="{DFB921E5-F984-4322-ACF4-7C504A0A3680}" srcOrd="0" destOrd="0" presId="urn:microsoft.com/office/officeart/2005/8/layout/hProcess3"/>
    <dgm:cxn modelId="{D0943C3F-95A1-4A1B-B0EF-4EA2ADB6B0F6}" srcId="{6FE763F0-932A-480A-AF1D-46FAC60681DD}" destId="{04D459DE-4112-425D-9577-ECCA99848BDF}" srcOrd="4" destOrd="0" parTransId="{17AD3485-FD40-43B6-A2A4-F14B308C4384}" sibTransId="{4B57D2CE-ACD0-43EC-8864-74C3E923F10D}"/>
    <dgm:cxn modelId="{CFA3D3BB-53C0-40EF-96AE-BBA7DF9C6580}" type="presOf" srcId="{E592FCAD-A60F-46BD-8FAF-E3E7EC1B1D3D}" destId="{55279B9C-1C0E-45A5-B2AA-E405FCF3A5E1}" srcOrd="0" destOrd="0" presId="urn:microsoft.com/office/officeart/2005/8/layout/hProcess3"/>
    <dgm:cxn modelId="{4854FB05-F62B-4911-A86A-9813B6907304}" srcId="{BF9F0D26-51D5-40B1-B013-EB7760A10C20}" destId="{32132FA5-DF09-4DF1-83D8-E4602FC24BDB}" srcOrd="0" destOrd="0" parTransId="{86FD21EA-2B27-4845-9449-30BF7E08016A}" sibTransId="{5E124B91-EB0C-4093-900E-3915508E87B9}"/>
    <dgm:cxn modelId="{5493108B-A82E-4F95-B53C-6186F02682F4}" type="presOf" srcId="{F34B2CED-56FE-48F8-9449-24824F9AE78C}" destId="{4DAD6214-8DB9-4311-8902-D2A4EE3DE8A2}" srcOrd="0" destOrd="0" presId="urn:microsoft.com/office/officeart/2005/8/layout/hProcess3"/>
    <dgm:cxn modelId="{6A6ED36A-DA87-4584-A083-FDA422B9C08B}" type="presOf" srcId="{BF9F0D26-51D5-40B1-B013-EB7760A10C20}" destId="{E7D7DF13-E4B4-4DD4-AA55-81DAFD5BF5F6}" srcOrd="0" destOrd="0" presId="urn:microsoft.com/office/officeart/2005/8/layout/hProcess3"/>
    <dgm:cxn modelId="{6D72A5C2-E26E-4A36-A430-8E1E94F65A69}" srcId="{25DA03D2-2249-4593-B7BB-FF86D02268E2}" destId="{AE3789A7-22CC-411C-9BA9-CC1B42C145D6}" srcOrd="0" destOrd="0" parTransId="{3E321D95-B027-48EF-B4EB-105EB8F983F3}" sibTransId="{81C4A0BD-8EFE-4744-A59A-83694BCE0B44}"/>
    <dgm:cxn modelId="{53FC9114-9A6E-47BA-9186-11F52E461A2E}" type="presOf" srcId="{731B35A1-72AB-4CF4-B7BF-42ACC5DDB8B3}" destId="{EA34F027-E491-454A-B713-37E27C71548C}" srcOrd="0" destOrd="2" presId="urn:microsoft.com/office/officeart/2005/8/layout/hProcess3"/>
    <dgm:cxn modelId="{A0CC5CB6-6A52-4D6B-BE4A-F697A5E57FC0}" srcId="{04D459DE-4112-425D-9577-ECCA99848BDF}" destId="{E592FCAD-A60F-46BD-8FAF-E3E7EC1B1D3D}" srcOrd="0" destOrd="0" parTransId="{055D05F7-9228-471A-87DB-BD9EEE1CD0CD}" sibTransId="{609E2AD9-4596-45AE-81D0-7DA1159D0722}"/>
    <dgm:cxn modelId="{443441FF-1901-457E-9C0A-F7088ABE138B}" srcId="{20142195-E825-4F06-8C9E-E237FE580638}" destId="{F34B2CED-56FE-48F8-9449-24824F9AE78C}" srcOrd="0" destOrd="0" parTransId="{FC8F37F6-18B6-4A4F-8DA6-03382F055199}" sibTransId="{8F0B2C8B-A63D-4E78-BB51-80A11BE4D6CB}"/>
    <dgm:cxn modelId="{A0E7C472-4053-4AE9-9A6C-5DA6E7EEDDD6}" type="presOf" srcId="{32132FA5-DF09-4DF1-83D8-E4602FC24BDB}" destId="{560593FA-8079-4B63-9752-ACA998A003F1}" srcOrd="0" destOrd="0" presId="urn:microsoft.com/office/officeart/2005/8/layout/hProcess3"/>
    <dgm:cxn modelId="{573FF198-F967-4C0E-AFF8-60E8A3DA0EB7}" type="presOf" srcId="{6FE763F0-932A-480A-AF1D-46FAC60681DD}" destId="{0683EFBA-7534-4ADE-8A2D-445C6F098EB1}" srcOrd="0" destOrd="0" presId="urn:microsoft.com/office/officeart/2005/8/layout/hProcess3"/>
    <dgm:cxn modelId="{35BEE53A-58C9-4E51-846B-5F60C3BDE3B5}" type="presOf" srcId="{177923AE-DA61-41DF-BCA2-F0A08EDDA80D}" destId="{48B4D1C3-9A9A-4729-B836-836C25B08BCC}" srcOrd="0" destOrd="0" presId="urn:microsoft.com/office/officeart/2005/8/layout/hProcess3"/>
    <dgm:cxn modelId="{7FD0227C-5D88-465B-ABB3-CB2A0AB87FDD}" srcId="{177923AE-DA61-41DF-BCA2-F0A08EDDA80D}" destId="{9F58169A-9F38-4D89-8B92-9EDBE1EC6D64}" srcOrd="0" destOrd="0" parTransId="{9FCFEFB8-79DE-4943-BF80-9476E2DC24AA}" sibTransId="{2CADFCFE-A38C-4FEA-A6F3-455FA8A9DD8A}"/>
    <dgm:cxn modelId="{E66A0993-43B5-45C4-A4DE-8C7A1450F0D6}" srcId="{177923AE-DA61-41DF-BCA2-F0A08EDDA80D}" destId="{731B35A1-72AB-4CF4-B7BF-42ACC5DDB8B3}" srcOrd="2" destOrd="0" parTransId="{2CB7BC8B-41FB-43B7-9337-DBA14E89C238}" sibTransId="{959E754C-3EDB-4495-A378-9606F3CA5F0F}"/>
    <dgm:cxn modelId="{75EC3C8E-53D3-4617-A8F5-C93201AA80C9}" srcId="{6FE763F0-932A-480A-AF1D-46FAC60681DD}" destId="{BF9F0D26-51D5-40B1-B013-EB7760A10C20}" srcOrd="0" destOrd="0" parTransId="{146DD5C7-B247-400E-B8F7-3D69F6840ADA}" sibTransId="{019E94B7-DD28-4F36-9F28-2D00958B9016}"/>
    <dgm:cxn modelId="{759E9332-BE38-45EA-A247-2FFA63C288A5}" type="presOf" srcId="{25DA03D2-2249-4593-B7BB-FF86D02268E2}" destId="{63F3B6D8-9B7A-4A4B-A487-97C52A874557}" srcOrd="0" destOrd="0" presId="urn:microsoft.com/office/officeart/2005/8/layout/hProcess3"/>
    <dgm:cxn modelId="{2B4EAFBD-8826-49F9-9D7D-6D09A201C4AF}" type="presParOf" srcId="{0683EFBA-7534-4ADE-8A2D-445C6F098EB1}" destId="{9A94F80E-633E-408B-BC31-44ECC0457E98}" srcOrd="0" destOrd="0" presId="urn:microsoft.com/office/officeart/2005/8/layout/hProcess3"/>
    <dgm:cxn modelId="{EB122F7F-EC40-40B9-9430-C1D0E834B324}" type="presParOf" srcId="{0683EFBA-7534-4ADE-8A2D-445C6F098EB1}" destId="{F4E3861F-0574-4F1F-8A4E-3CF67DB771A7}" srcOrd="1" destOrd="0" presId="urn:microsoft.com/office/officeart/2005/8/layout/hProcess3"/>
    <dgm:cxn modelId="{C9E1BD91-A3E0-4C0E-95FD-D55C833115CE}" type="presParOf" srcId="{F4E3861F-0574-4F1F-8A4E-3CF67DB771A7}" destId="{048B8504-F82A-432F-AC6F-A1898AFC97FC}" srcOrd="0" destOrd="0" presId="urn:microsoft.com/office/officeart/2005/8/layout/hProcess3"/>
    <dgm:cxn modelId="{50BA0598-B74C-4A00-8352-99C7DEA1245D}" type="presParOf" srcId="{F4E3861F-0574-4F1F-8A4E-3CF67DB771A7}" destId="{946E8BF1-73BA-4706-B72D-48DE4918A584}" srcOrd="1" destOrd="0" presId="urn:microsoft.com/office/officeart/2005/8/layout/hProcess3"/>
    <dgm:cxn modelId="{0F37D580-C322-4E47-A33A-EAFD29BE966F}" type="presParOf" srcId="{946E8BF1-73BA-4706-B72D-48DE4918A584}" destId="{47EDF68F-D944-4FE3-9ACB-AE9273A877E1}" srcOrd="0" destOrd="0" presId="urn:microsoft.com/office/officeart/2005/8/layout/hProcess3"/>
    <dgm:cxn modelId="{9A13B979-B6D7-4DF0-BDF9-04B421C06E60}" type="presParOf" srcId="{946E8BF1-73BA-4706-B72D-48DE4918A584}" destId="{E7D7DF13-E4B4-4DD4-AA55-81DAFD5BF5F6}" srcOrd="1" destOrd="0" presId="urn:microsoft.com/office/officeart/2005/8/layout/hProcess3"/>
    <dgm:cxn modelId="{FAC9CD4B-9002-4111-B082-07309A9C5A8F}" type="presParOf" srcId="{946E8BF1-73BA-4706-B72D-48DE4918A584}" destId="{C89FD347-E5EA-4D13-805F-7195203A097F}" srcOrd="2" destOrd="0" presId="urn:microsoft.com/office/officeart/2005/8/layout/hProcess3"/>
    <dgm:cxn modelId="{694B8460-2DB7-4386-9562-720930D948C6}" type="presParOf" srcId="{946E8BF1-73BA-4706-B72D-48DE4918A584}" destId="{2A0BAD5B-FE92-457B-B179-8A43B6B6DC1D}" srcOrd="3" destOrd="0" presId="urn:microsoft.com/office/officeart/2005/8/layout/hProcess3"/>
    <dgm:cxn modelId="{88969443-1C43-49F9-A9C7-17650C52E323}" type="presParOf" srcId="{946E8BF1-73BA-4706-B72D-48DE4918A584}" destId="{560593FA-8079-4B63-9752-ACA998A003F1}" srcOrd="4" destOrd="0" presId="urn:microsoft.com/office/officeart/2005/8/layout/hProcess3"/>
    <dgm:cxn modelId="{916B3605-4B59-4A66-90F9-A84FD0E15EE5}" type="presParOf" srcId="{F4E3861F-0574-4F1F-8A4E-3CF67DB771A7}" destId="{E8DB1CCA-B0CB-41C1-94D4-04A0FB2F82BF}" srcOrd="2" destOrd="0" presId="urn:microsoft.com/office/officeart/2005/8/layout/hProcess3"/>
    <dgm:cxn modelId="{B5795A2B-D4F9-4E93-ADFC-B104323F7782}" type="presParOf" srcId="{F4E3861F-0574-4F1F-8A4E-3CF67DB771A7}" destId="{C17577DE-2CD7-420E-89F6-8DEDD4513063}" srcOrd="3" destOrd="0" presId="urn:microsoft.com/office/officeart/2005/8/layout/hProcess3"/>
    <dgm:cxn modelId="{009791E6-DF55-4E91-A822-046FF5CD9D2C}" type="presParOf" srcId="{C17577DE-2CD7-420E-89F6-8DEDD4513063}" destId="{B6C3A1CE-09F1-48D7-B0EB-183EFD3ECBA1}" srcOrd="0" destOrd="0" presId="urn:microsoft.com/office/officeart/2005/8/layout/hProcess3"/>
    <dgm:cxn modelId="{63731159-9521-4284-BC42-A879EF232B57}" type="presParOf" srcId="{C17577DE-2CD7-420E-89F6-8DEDD4513063}" destId="{1E5EBCA0-1E2C-4181-A1F1-45CD86F9D147}" srcOrd="1" destOrd="0" presId="urn:microsoft.com/office/officeart/2005/8/layout/hProcess3"/>
    <dgm:cxn modelId="{32F068C9-F7D7-46C0-A5EA-65366B6E67B7}" type="presParOf" srcId="{C17577DE-2CD7-420E-89F6-8DEDD4513063}" destId="{87C9A414-34CD-4668-8801-9E7EB9DA33A3}" srcOrd="2" destOrd="0" presId="urn:microsoft.com/office/officeart/2005/8/layout/hProcess3"/>
    <dgm:cxn modelId="{F1620BB5-BA67-480E-A06D-CC3042269B37}" type="presParOf" srcId="{C17577DE-2CD7-420E-89F6-8DEDD4513063}" destId="{0D776E3E-0D8C-4E11-A9D5-5646D2FADB47}" srcOrd="3" destOrd="0" presId="urn:microsoft.com/office/officeart/2005/8/layout/hProcess3"/>
    <dgm:cxn modelId="{88295422-EE2F-4B92-8AB0-BDADAE8D0923}" type="presParOf" srcId="{C17577DE-2CD7-420E-89F6-8DEDD4513063}" destId="{4DAD6214-8DB9-4311-8902-D2A4EE3DE8A2}" srcOrd="4" destOrd="0" presId="urn:microsoft.com/office/officeart/2005/8/layout/hProcess3"/>
    <dgm:cxn modelId="{E3C4C1A7-A026-4A16-8361-1AC7E0AB7CAF}" type="presParOf" srcId="{F4E3861F-0574-4F1F-8A4E-3CF67DB771A7}" destId="{7ACA4B41-6535-4114-AD41-8E598EC34D1B}" srcOrd="4" destOrd="0" presId="urn:microsoft.com/office/officeart/2005/8/layout/hProcess3"/>
    <dgm:cxn modelId="{397CBB71-269F-4F57-9FD4-CDE700501946}" type="presParOf" srcId="{F4E3861F-0574-4F1F-8A4E-3CF67DB771A7}" destId="{B629A21F-3F35-4FE6-9B16-383847FCE4E8}" srcOrd="5" destOrd="0" presId="urn:microsoft.com/office/officeart/2005/8/layout/hProcess3"/>
    <dgm:cxn modelId="{1297AF62-730C-46A7-8C92-4838B8BA3B81}" type="presParOf" srcId="{B629A21F-3F35-4FE6-9B16-383847FCE4E8}" destId="{61D938D7-0418-4ED5-87E7-7BFBCFD4498E}" srcOrd="0" destOrd="0" presId="urn:microsoft.com/office/officeart/2005/8/layout/hProcess3"/>
    <dgm:cxn modelId="{7C4824A9-EDDA-4E35-BD42-E81C79BCF4BB}" type="presParOf" srcId="{B629A21F-3F35-4FE6-9B16-383847FCE4E8}" destId="{48B4D1C3-9A9A-4729-B836-836C25B08BCC}" srcOrd="1" destOrd="0" presId="urn:microsoft.com/office/officeart/2005/8/layout/hProcess3"/>
    <dgm:cxn modelId="{7C1A6DF0-0497-4E64-B3CA-8D08715F89E9}" type="presParOf" srcId="{B629A21F-3F35-4FE6-9B16-383847FCE4E8}" destId="{F0B7C04A-F455-43CC-A0C1-363CED32CCDA}" srcOrd="2" destOrd="0" presId="urn:microsoft.com/office/officeart/2005/8/layout/hProcess3"/>
    <dgm:cxn modelId="{4E25A73A-0D0F-4AA1-96C0-4AC7A8CF5A84}" type="presParOf" srcId="{B629A21F-3F35-4FE6-9B16-383847FCE4E8}" destId="{3D00D1C5-2157-4B60-8A2A-CA5D8EB1417E}" srcOrd="3" destOrd="0" presId="urn:microsoft.com/office/officeart/2005/8/layout/hProcess3"/>
    <dgm:cxn modelId="{563486F2-B179-4701-A51E-5DF5D7153217}" type="presParOf" srcId="{B629A21F-3F35-4FE6-9B16-383847FCE4E8}" destId="{EA34F027-E491-454A-B713-37E27C71548C}" srcOrd="4" destOrd="0" presId="urn:microsoft.com/office/officeart/2005/8/layout/hProcess3"/>
    <dgm:cxn modelId="{B9A3DA0F-7A05-411E-857D-4168A0FA3975}" type="presParOf" srcId="{F4E3861F-0574-4F1F-8A4E-3CF67DB771A7}" destId="{F6081017-F3CF-4818-BB44-724C279C73E7}" srcOrd="6" destOrd="0" presId="urn:microsoft.com/office/officeart/2005/8/layout/hProcess3"/>
    <dgm:cxn modelId="{CED9594E-E75C-44F7-9E4C-9350E5785362}" type="presParOf" srcId="{F4E3861F-0574-4F1F-8A4E-3CF67DB771A7}" destId="{DD49C945-FBD5-4CFC-9C8F-A4046B7EA232}" srcOrd="7" destOrd="0" presId="urn:microsoft.com/office/officeart/2005/8/layout/hProcess3"/>
    <dgm:cxn modelId="{C442030E-DC8B-4010-9D77-839FED30F40D}" type="presParOf" srcId="{DD49C945-FBD5-4CFC-9C8F-A4046B7EA232}" destId="{30F27736-216F-469E-AA7B-3CC65814A6BA}" srcOrd="0" destOrd="0" presId="urn:microsoft.com/office/officeart/2005/8/layout/hProcess3"/>
    <dgm:cxn modelId="{D2561170-F9B0-456C-9CEF-A7C273804373}" type="presParOf" srcId="{DD49C945-FBD5-4CFC-9C8F-A4046B7EA232}" destId="{63F3B6D8-9B7A-4A4B-A487-97C52A874557}" srcOrd="1" destOrd="0" presId="urn:microsoft.com/office/officeart/2005/8/layout/hProcess3"/>
    <dgm:cxn modelId="{C49F7253-4D22-44E9-B60B-E6036A069E18}" type="presParOf" srcId="{DD49C945-FBD5-4CFC-9C8F-A4046B7EA232}" destId="{F0FC10FC-C10F-47A4-A0F8-F8F791C5D6E9}" srcOrd="2" destOrd="0" presId="urn:microsoft.com/office/officeart/2005/8/layout/hProcess3"/>
    <dgm:cxn modelId="{7EDE7DDC-7B16-4176-80D4-75932E573D1F}" type="presParOf" srcId="{DD49C945-FBD5-4CFC-9C8F-A4046B7EA232}" destId="{0A66C899-3036-4859-860C-C4F8D88B1F73}" srcOrd="3" destOrd="0" presId="urn:microsoft.com/office/officeart/2005/8/layout/hProcess3"/>
    <dgm:cxn modelId="{1BFD3B7A-ED64-4209-AE74-AE3EA8A009A1}" type="presParOf" srcId="{DD49C945-FBD5-4CFC-9C8F-A4046B7EA232}" destId="{BDDDDB54-EA52-47B1-AA5F-0B5EBFAB0E20}" srcOrd="4" destOrd="0" presId="urn:microsoft.com/office/officeart/2005/8/layout/hProcess3"/>
    <dgm:cxn modelId="{B84F5953-9E82-4B38-AB1B-A9474C7431E8}" type="presParOf" srcId="{F4E3861F-0574-4F1F-8A4E-3CF67DB771A7}" destId="{FFCD71B6-2747-4515-8C8E-165B65945893}" srcOrd="8" destOrd="0" presId="urn:microsoft.com/office/officeart/2005/8/layout/hProcess3"/>
    <dgm:cxn modelId="{B9A3E6BA-86DE-492F-946A-FDCD139B24F1}" type="presParOf" srcId="{F4E3861F-0574-4F1F-8A4E-3CF67DB771A7}" destId="{4218B8DB-0ACD-432D-B059-80A3CC24F4D3}" srcOrd="9" destOrd="0" presId="urn:microsoft.com/office/officeart/2005/8/layout/hProcess3"/>
    <dgm:cxn modelId="{C6CA0BF2-B408-4214-825C-BDC9BA52C8D3}" type="presParOf" srcId="{4218B8DB-0ACD-432D-B059-80A3CC24F4D3}" destId="{F3175759-6DF4-4740-A5BB-72DA9E51CAAF}" srcOrd="0" destOrd="0" presId="urn:microsoft.com/office/officeart/2005/8/layout/hProcess3"/>
    <dgm:cxn modelId="{8CDF0B10-A2E3-4608-A3A2-3B3EFB8E0247}" type="presParOf" srcId="{4218B8DB-0ACD-432D-B059-80A3CC24F4D3}" destId="{DFB921E5-F984-4322-ACF4-7C504A0A3680}" srcOrd="1" destOrd="0" presId="urn:microsoft.com/office/officeart/2005/8/layout/hProcess3"/>
    <dgm:cxn modelId="{DDF6C245-3E14-4B2A-A248-BD2ECDD29935}" type="presParOf" srcId="{4218B8DB-0ACD-432D-B059-80A3CC24F4D3}" destId="{3571D413-0F24-4BE0-A9E9-B48A60C2D7DE}" srcOrd="2" destOrd="0" presId="urn:microsoft.com/office/officeart/2005/8/layout/hProcess3"/>
    <dgm:cxn modelId="{C5BE5392-DF2F-4AF5-BB05-AF5208F318A1}" type="presParOf" srcId="{4218B8DB-0ACD-432D-B059-80A3CC24F4D3}" destId="{D8C250C8-1F43-42D7-9DC1-70AF2DC57CD0}" srcOrd="3" destOrd="0" presId="urn:microsoft.com/office/officeart/2005/8/layout/hProcess3"/>
    <dgm:cxn modelId="{75188334-A743-479D-9D35-28A543E88850}" type="presParOf" srcId="{4218B8DB-0ACD-432D-B059-80A3CC24F4D3}" destId="{55279B9C-1C0E-45A5-B2AA-E405FCF3A5E1}" srcOrd="4" destOrd="0" presId="urn:microsoft.com/office/officeart/2005/8/layout/hProcess3"/>
    <dgm:cxn modelId="{F5733595-DCD9-450B-8E99-5AD135429931}" type="presParOf" srcId="{F4E3861F-0574-4F1F-8A4E-3CF67DB771A7}" destId="{99195F49-9ECD-4995-B1D7-2E1F02BEE955}" srcOrd="10" destOrd="0" presId="urn:microsoft.com/office/officeart/2005/8/layout/hProcess3"/>
    <dgm:cxn modelId="{17F5BD1D-495F-47AC-A0F3-62DED99CE095}" type="presParOf" srcId="{F4E3861F-0574-4F1F-8A4E-3CF67DB771A7}" destId="{968E30A3-9A97-4001-8DF1-6E87FF8ECCD8}" srcOrd="11" destOrd="0" presId="urn:microsoft.com/office/officeart/2005/8/layout/hProcess3"/>
    <dgm:cxn modelId="{73D1272E-3485-4032-84F7-356724814F19}" type="presParOf" srcId="{F4E3861F-0574-4F1F-8A4E-3CF67DB771A7}" destId="{F12F1A21-46BE-4E80-B979-CCC22A43D4E3}" srcOrd="12"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AEFCE9-9D14-4ECC-8B26-478873629DB8}" type="doc">
      <dgm:prSet loTypeId="urn:microsoft.com/office/officeart/2005/8/layout/pyramid2" loCatId="pyramid" qsTypeId="urn:microsoft.com/office/officeart/2005/8/quickstyle/simple3" qsCatId="simple" csTypeId="urn:microsoft.com/office/officeart/2005/8/colors/accent2_5" csCatId="accent2" phldr="1"/>
      <dgm:spPr/>
    </dgm:pt>
    <dgm:pt modelId="{9552D6E3-8EA2-4A77-B276-E3BE621B5433}">
      <dgm:prSet phldrT="[Text]"/>
      <dgm:spPr/>
      <dgm:t>
        <a:bodyPr/>
        <a:lstStyle/>
        <a:p>
          <a:r>
            <a:rPr lang="en-US" dirty="0"/>
            <a:t>Select high quality teaching staff</a:t>
          </a:r>
        </a:p>
      </dgm:t>
    </dgm:pt>
    <dgm:pt modelId="{878C935D-0B15-4F49-B94F-B4C6638A135B}" type="parTrans" cxnId="{66232D23-8B67-4076-837B-D806CACB3BBA}">
      <dgm:prSet/>
      <dgm:spPr/>
    </dgm:pt>
    <dgm:pt modelId="{7C6120BE-96F8-47AC-9331-068BC285CB0F}" type="sibTrans" cxnId="{66232D23-8B67-4076-837B-D806CACB3BBA}">
      <dgm:prSet/>
      <dgm:spPr/>
      <dgm:t>
        <a:bodyPr/>
        <a:lstStyle/>
        <a:p>
          <a:endParaRPr lang="en-US"/>
        </a:p>
      </dgm:t>
    </dgm:pt>
    <dgm:pt modelId="{7CCE82D9-8ABF-4E1E-9A40-E1EC0E21820B}">
      <dgm:prSet phldrT="[Text]"/>
      <dgm:spPr/>
      <dgm:t>
        <a:bodyPr/>
        <a:lstStyle/>
        <a:p>
          <a:r>
            <a:rPr lang="en-US" dirty="0"/>
            <a:t>Emphasize Pre-Apprenticeship Opportunities</a:t>
          </a:r>
        </a:p>
      </dgm:t>
    </dgm:pt>
    <dgm:pt modelId="{140602A6-7F59-4236-AC09-C890848D2CB4}" type="parTrans" cxnId="{1589BAE0-6CC4-45A1-993A-9E7C8783DD74}">
      <dgm:prSet/>
      <dgm:spPr/>
    </dgm:pt>
    <dgm:pt modelId="{FF818F64-AAB0-488F-A626-4258B066901A}" type="sibTrans" cxnId="{1589BAE0-6CC4-45A1-993A-9E7C8783DD74}">
      <dgm:prSet/>
      <dgm:spPr/>
      <dgm:t>
        <a:bodyPr/>
        <a:lstStyle/>
        <a:p>
          <a:endParaRPr lang="en-US"/>
        </a:p>
      </dgm:t>
    </dgm:pt>
    <dgm:pt modelId="{FF1A35FC-11C4-4F33-9EAE-851971E734D0}">
      <dgm:prSet phldrT="[Text]"/>
      <dgm:spPr/>
      <dgm:t>
        <a:bodyPr/>
        <a:lstStyle/>
        <a:p>
          <a:r>
            <a:rPr lang="en-US" dirty="0"/>
            <a:t>Provide Career Pathways</a:t>
          </a:r>
        </a:p>
      </dgm:t>
    </dgm:pt>
    <dgm:pt modelId="{393A050A-F76C-46A7-99FE-BBEF59A56029}" type="parTrans" cxnId="{2F9335E9-65D7-45AC-B4A3-DE2361D82B21}">
      <dgm:prSet/>
      <dgm:spPr/>
    </dgm:pt>
    <dgm:pt modelId="{F23B8E00-0B9C-40F0-A18D-454E582C4E46}" type="sibTrans" cxnId="{2F9335E9-65D7-45AC-B4A3-DE2361D82B21}">
      <dgm:prSet/>
      <dgm:spPr/>
    </dgm:pt>
    <dgm:pt modelId="{93AC6973-81F8-469E-B66E-4CEF5DAF9984}" type="pres">
      <dgm:prSet presAssocID="{AFAEFCE9-9D14-4ECC-8B26-478873629DB8}" presName="compositeShape" presStyleCnt="0">
        <dgm:presLayoutVars>
          <dgm:dir/>
          <dgm:resizeHandles/>
        </dgm:presLayoutVars>
      </dgm:prSet>
      <dgm:spPr/>
    </dgm:pt>
    <dgm:pt modelId="{D3AF46F5-849B-4D7B-B76E-687C69EBAAB7}" type="pres">
      <dgm:prSet presAssocID="{AFAEFCE9-9D14-4ECC-8B26-478873629DB8}" presName="pyramid" presStyleLbl="node1" presStyleIdx="0" presStyleCnt="1"/>
      <dgm:spPr/>
    </dgm:pt>
    <dgm:pt modelId="{C4C74D30-5D24-43B3-BAF6-088DAFF989AB}" type="pres">
      <dgm:prSet presAssocID="{AFAEFCE9-9D14-4ECC-8B26-478873629DB8}" presName="theList" presStyleCnt="0"/>
      <dgm:spPr/>
    </dgm:pt>
    <dgm:pt modelId="{74B53B1A-B178-47B0-BAD4-5B38D90355BC}" type="pres">
      <dgm:prSet presAssocID="{9552D6E3-8EA2-4A77-B276-E3BE621B5433}" presName="aNode" presStyleLbl="fgAcc1" presStyleIdx="0" presStyleCnt="3">
        <dgm:presLayoutVars>
          <dgm:bulletEnabled val="1"/>
        </dgm:presLayoutVars>
      </dgm:prSet>
      <dgm:spPr/>
      <dgm:t>
        <a:bodyPr/>
        <a:lstStyle/>
        <a:p>
          <a:endParaRPr lang="en-US"/>
        </a:p>
      </dgm:t>
    </dgm:pt>
    <dgm:pt modelId="{05597A76-B0B2-406C-950A-184230B6C3F6}" type="pres">
      <dgm:prSet presAssocID="{9552D6E3-8EA2-4A77-B276-E3BE621B5433}" presName="aSpace" presStyleCnt="0"/>
      <dgm:spPr/>
    </dgm:pt>
    <dgm:pt modelId="{6A998508-BB7F-4D05-A7BF-D86B4138F3C6}" type="pres">
      <dgm:prSet presAssocID="{7CCE82D9-8ABF-4E1E-9A40-E1EC0E21820B}" presName="aNode" presStyleLbl="fgAcc1" presStyleIdx="1" presStyleCnt="3">
        <dgm:presLayoutVars>
          <dgm:bulletEnabled val="1"/>
        </dgm:presLayoutVars>
      </dgm:prSet>
      <dgm:spPr/>
      <dgm:t>
        <a:bodyPr/>
        <a:lstStyle/>
        <a:p>
          <a:endParaRPr lang="en-US"/>
        </a:p>
      </dgm:t>
    </dgm:pt>
    <dgm:pt modelId="{810F10C1-72B5-4F83-B4BE-89678E1DFF3C}" type="pres">
      <dgm:prSet presAssocID="{7CCE82D9-8ABF-4E1E-9A40-E1EC0E21820B}" presName="aSpace" presStyleCnt="0"/>
      <dgm:spPr/>
    </dgm:pt>
    <dgm:pt modelId="{61062B7A-43F2-463D-8A4E-428A5F73BB08}" type="pres">
      <dgm:prSet presAssocID="{FF1A35FC-11C4-4F33-9EAE-851971E734D0}" presName="aNode" presStyleLbl="fgAcc1" presStyleIdx="2" presStyleCnt="3">
        <dgm:presLayoutVars>
          <dgm:bulletEnabled val="1"/>
        </dgm:presLayoutVars>
      </dgm:prSet>
      <dgm:spPr/>
      <dgm:t>
        <a:bodyPr/>
        <a:lstStyle/>
        <a:p>
          <a:endParaRPr lang="en-US"/>
        </a:p>
      </dgm:t>
    </dgm:pt>
    <dgm:pt modelId="{84518D94-8E7D-44B1-8AF0-4707B98BD26D}" type="pres">
      <dgm:prSet presAssocID="{FF1A35FC-11C4-4F33-9EAE-851971E734D0}" presName="aSpace" presStyleCnt="0"/>
      <dgm:spPr/>
    </dgm:pt>
  </dgm:ptLst>
  <dgm:cxnLst>
    <dgm:cxn modelId="{2F9335E9-65D7-45AC-B4A3-DE2361D82B21}" srcId="{AFAEFCE9-9D14-4ECC-8B26-478873629DB8}" destId="{FF1A35FC-11C4-4F33-9EAE-851971E734D0}" srcOrd="2" destOrd="0" parTransId="{393A050A-F76C-46A7-99FE-BBEF59A56029}" sibTransId="{F23B8E00-0B9C-40F0-A18D-454E582C4E46}"/>
    <dgm:cxn modelId="{1589BAE0-6CC4-45A1-993A-9E7C8783DD74}" srcId="{AFAEFCE9-9D14-4ECC-8B26-478873629DB8}" destId="{7CCE82D9-8ABF-4E1E-9A40-E1EC0E21820B}" srcOrd="1" destOrd="0" parTransId="{140602A6-7F59-4236-AC09-C890848D2CB4}" sibTransId="{FF818F64-AAB0-488F-A626-4258B066901A}"/>
    <dgm:cxn modelId="{09C18293-1FF0-4C60-B643-BFA4515C02CA}" type="presOf" srcId="{7CCE82D9-8ABF-4E1E-9A40-E1EC0E21820B}" destId="{6A998508-BB7F-4D05-A7BF-D86B4138F3C6}" srcOrd="0" destOrd="0" presId="urn:microsoft.com/office/officeart/2005/8/layout/pyramid2"/>
    <dgm:cxn modelId="{40E861E6-528E-4EC0-AEE9-3D7A58863303}" type="presOf" srcId="{FF1A35FC-11C4-4F33-9EAE-851971E734D0}" destId="{61062B7A-43F2-463D-8A4E-428A5F73BB08}" srcOrd="0" destOrd="0" presId="urn:microsoft.com/office/officeart/2005/8/layout/pyramid2"/>
    <dgm:cxn modelId="{9D446575-0290-4817-88E8-165929ADCE62}" type="presOf" srcId="{AFAEFCE9-9D14-4ECC-8B26-478873629DB8}" destId="{93AC6973-81F8-469E-B66E-4CEF5DAF9984}" srcOrd="0" destOrd="0" presId="urn:microsoft.com/office/officeart/2005/8/layout/pyramid2"/>
    <dgm:cxn modelId="{14358559-52DC-48BE-A003-DEA81EB6E386}" type="presOf" srcId="{9552D6E3-8EA2-4A77-B276-E3BE621B5433}" destId="{74B53B1A-B178-47B0-BAD4-5B38D90355BC}" srcOrd="0" destOrd="0" presId="urn:microsoft.com/office/officeart/2005/8/layout/pyramid2"/>
    <dgm:cxn modelId="{66232D23-8B67-4076-837B-D806CACB3BBA}" srcId="{AFAEFCE9-9D14-4ECC-8B26-478873629DB8}" destId="{9552D6E3-8EA2-4A77-B276-E3BE621B5433}" srcOrd="0" destOrd="0" parTransId="{878C935D-0B15-4F49-B94F-B4C6638A135B}" sibTransId="{7C6120BE-96F8-47AC-9331-068BC285CB0F}"/>
    <dgm:cxn modelId="{1E98C49A-AF05-4A66-A402-8D6EF1EA8B61}" type="presParOf" srcId="{93AC6973-81F8-469E-B66E-4CEF5DAF9984}" destId="{D3AF46F5-849B-4D7B-B76E-687C69EBAAB7}" srcOrd="0" destOrd="0" presId="urn:microsoft.com/office/officeart/2005/8/layout/pyramid2"/>
    <dgm:cxn modelId="{BD7792B3-E683-4E22-A14C-2E416A180DBB}" type="presParOf" srcId="{93AC6973-81F8-469E-B66E-4CEF5DAF9984}" destId="{C4C74D30-5D24-43B3-BAF6-088DAFF989AB}" srcOrd="1" destOrd="0" presId="urn:microsoft.com/office/officeart/2005/8/layout/pyramid2"/>
    <dgm:cxn modelId="{5D7CA539-5E38-48CC-A90F-15A8AA8894B5}" type="presParOf" srcId="{C4C74D30-5D24-43B3-BAF6-088DAFF989AB}" destId="{74B53B1A-B178-47B0-BAD4-5B38D90355BC}" srcOrd="0" destOrd="0" presId="urn:microsoft.com/office/officeart/2005/8/layout/pyramid2"/>
    <dgm:cxn modelId="{635F8AB9-EA4B-41C3-9DDB-26392280238F}" type="presParOf" srcId="{C4C74D30-5D24-43B3-BAF6-088DAFF989AB}" destId="{05597A76-B0B2-406C-950A-184230B6C3F6}" srcOrd="1" destOrd="0" presId="urn:microsoft.com/office/officeart/2005/8/layout/pyramid2"/>
    <dgm:cxn modelId="{E456C7FC-A541-4997-ACBE-4975A9E8E8CA}" type="presParOf" srcId="{C4C74D30-5D24-43B3-BAF6-088DAFF989AB}" destId="{6A998508-BB7F-4D05-A7BF-D86B4138F3C6}" srcOrd="2" destOrd="0" presId="urn:microsoft.com/office/officeart/2005/8/layout/pyramid2"/>
    <dgm:cxn modelId="{07445486-A04C-4E91-B90B-0F9C1076E567}" type="presParOf" srcId="{C4C74D30-5D24-43B3-BAF6-088DAFF989AB}" destId="{810F10C1-72B5-4F83-B4BE-89678E1DFF3C}" srcOrd="3" destOrd="0" presId="urn:microsoft.com/office/officeart/2005/8/layout/pyramid2"/>
    <dgm:cxn modelId="{C48427BB-F1CD-4A3F-A247-A4124CE84212}" type="presParOf" srcId="{C4C74D30-5D24-43B3-BAF6-088DAFF989AB}" destId="{61062B7A-43F2-463D-8A4E-428A5F73BB08}" srcOrd="4" destOrd="0" presId="urn:microsoft.com/office/officeart/2005/8/layout/pyramid2"/>
    <dgm:cxn modelId="{DB43CC21-F3A0-464A-BBFC-215F7ED9F320}" type="presParOf" srcId="{C4C74D30-5D24-43B3-BAF6-088DAFF989AB}" destId="{84518D94-8E7D-44B1-8AF0-4707B98BD26D}"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F788716E-7EFB-4C7B-8E8E-8582EA9982C0}" type="datetimeFigureOut">
              <a:rPr lang="en-US" smtClean="0"/>
              <a:t>9/12/2018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0CCBE973-EF75-455C-A9A5-231023CE3310}" type="slidenum">
              <a:rPr lang="en-US" smtClean="0"/>
              <a:t>‹#›</a:t>
            </a:fld>
            <a:endParaRPr lang="en-US"/>
          </a:p>
        </p:txBody>
      </p:sp>
    </p:spTree>
    <p:extLst>
      <p:ext uri="{BB962C8B-B14F-4D97-AF65-F5344CB8AC3E}">
        <p14:creationId xmlns:p14="http://schemas.microsoft.com/office/powerpoint/2010/main" val="3154556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F6A5A1D1-62ED-4232-AB2A-71929EDC0CA6}" type="datetimeFigureOut">
              <a:rPr lang="en-US"/>
              <a:t>9/12/2018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79B8126D-4306-45E9-8F0B-15145627D84D}" type="slidenum">
              <a:rPr lang="en-US"/>
              <a:t>‹#›</a:t>
            </a:fld>
            <a:endParaRPr lang="en-US"/>
          </a:p>
        </p:txBody>
      </p:sp>
    </p:spTree>
    <p:extLst>
      <p:ext uri="{BB962C8B-B14F-4D97-AF65-F5344CB8AC3E}">
        <p14:creationId xmlns:p14="http://schemas.microsoft.com/office/powerpoint/2010/main" val="1816992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dirty="0"/>
              <a:t>We step forward at this conference to share our experience with using ABE in conjunction with CTE to achieve the student learning outcomes expected, to improve basic skills, to improve technical training, to meet learning standards, and to complete pathways to employment and career advancement.</a:t>
            </a:r>
          </a:p>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1</a:t>
            </a:fld>
            <a:endParaRPr lang="en-US" dirty="0"/>
          </a:p>
        </p:txBody>
      </p:sp>
    </p:spTree>
    <p:extLst>
      <p:ext uri="{BB962C8B-B14F-4D97-AF65-F5344CB8AC3E}">
        <p14:creationId xmlns:p14="http://schemas.microsoft.com/office/powerpoint/2010/main" val="483452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a:t>
            </a:r>
            <a:r>
              <a:rPr lang="en-US" dirty="0" err="1"/>
              <a:t>Eneida</a:t>
            </a:r>
            <a:r>
              <a:rPr lang="en-US" dirty="0"/>
              <a:t> </a:t>
            </a:r>
            <a:r>
              <a:rPr lang="en-US" dirty="0" err="1"/>
              <a:t>Carbonell</a:t>
            </a:r>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10</a:t>
            </a:fld>
            <a:endParaRPr lang="en-US"/>
          </a:p>
        </p:txBody>
      </p:sp>
    </p:spTree>
    <p:extLst>
      <p:ext uri="{BB962C8B-B14F-4D97-AF65-F5344CB8AC3E}">
        <p14:creationId xmlns:p14="http://schemas.microsoft.com/office/powerpoint/2010/main" val="397151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a:buFont typeface="Arial"/>
              <a:buChar char="•"/>
            </a:pPr>
            <a:r>
              <a:rPr lang="en-US" dirty="0"/>
              <a:t>This model offers students the opportunity to accelerate learning through an integrated math and Photovoltaic CTE program using the Alternating Teaching Approach.  </a:t>
            </a:r>
          </a:p>
          <a:p>
            <a:pPr marL="174697" indent="-174697">
              <a:buFont typeface="Arial"/>
              <a:buChar char="•"/>
            </a:pPr>
            <a:r>
              <a:rPr lang="en-US" dirty="0"/>
              <a:t>Overall, data indicate consistently positive outcomes for students.</a:t>
            </a:r>
          </a:p>
          <a:p>
            <a:pPr marL="174697" indent="-174697">
              <a:buFont typeface="Arial"/>
              <a:buChar char="•"/>
            </a:pPr>
            <a:r>
              <a:rPr lang="en-US" dirty="0"/>
              <a:t>First, students who successfully complete the Vocational ABE Math course show significant CASAS learning gains with the average increase of 8.5 and the highest gain at 39.  </a:t>
            </a:r>
          </a:p>
          <a:p>
            <a:pPr marL="174697" indent="-174697">
              <a:buFont typeface="Arial"/>
              <a:buChar char="•"/>
            </a:pPr>
            <a:r>
              <a:rPr lang="en-US" dirty="0"/>
              <a:t>Higher learning gains indicate a greater likelihood of excelling in all three required Photovoltaic courses, including Energy Auditing, attempting the national certification exam, NABCEP, and earning a passing score.  We had an 18% increase in the passing rate. </a:t>
            </a:r>
          </a:p>
          <a:p>
            <a:pPr marL="174697" indent="-174697">
              <a:buChar char="•"/>
            </a:pPr>
            <a:r>
              <a:rPr lang="en-US" dirty="0"/>
              <a:t>Students enrolled in the VABE math and Photovoltaic training were more likely to complete the Photovoltaic program and meet industry standards to obtain employment.</a:t>
            </a:r>
          </a:p>
          <a:p>
            <a:pPr marL="174697" indent="-174697">
              <a:buChar char="•"/>
            </a:pPr>
            <a:r>
              <a:rPr lang="en-US" dirty="0"/>
              <a:t>Students who scored between 215 and 262 on the CASAS Post Test were more likely to master course competencies and attempt the NABCEP.</a:t>
            </a:r>
          </a:p>
          <a:p>
            <a:pPr marL="174697" indent="-174697">
              <a:buChar char="•"/>
            </a:pPr>
            <a:r>
              <a:rPr lang="en-US" dirty="0"/>
              <a:t>Collaboration among ABE and CTE is vital in implementing the Alternating Teaching Model approach and tracking student progress to assist with student success.</a:t>
            </a:r>
          </a:p>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13</a:t>
            </a:fld>
            <a:endParaRPr lang="en-US"/>
          </a:p>
        </p:txBody>
      </p:sp>
    </p:spTree>
    <p:extLst>
      <p:ext uri="{BB962C8B-B14F-4D97-AF65-F5344CB8AC3E}">
        <p14:creationId xmlns:p14="http://schemas.microsoft.com/office/powerpoint/2010/main" val="3538103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Mr. Ruiz</a:t>
            </a:r>
          </a:p>
        </p:txBody>
      </p:sp>
      <p:sp>
        <p:nvSpPr>
          <p:cNvPr id="4" name="Slide Number Placeholder 3"/>
          <p:cNvSpPr>
            <a:spLocks noGrp="1"/>
          </p:cNvSpPr>
          <p:nvPr>
            <p:ph type="sldNum" sz="quarter" idx="10"/>
          </p:nvPr>
        </p:nvSpPr>
        <p:spPr/>
        <p:txBody>
          <a:bodyPr/>
          <a:lstStyle/>
          <a:p>
            <a:fld id="{79B8126D-4306-45E9-8F0B-15145627D84D}" type="slidenum">
              <a:rPr lang="en-US"/>
              <a:t>14</a:t>
            </a:fld>
            <a:endParaRPr lang="en-US"/>
          </a:p>
        </p:txBody>
      </p:sp>
    </p:spTree>
    <p:extLst>
      <p:ext uri="{BB962C8B-B14F-4D97-AF65-F5344CB8AC3E}">
        <p14:creationId xmlns:p14="http://schemas.microsoft.com/office/powerpoint/2010/main" val="1329191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15</a:t>
            </a:fld>
            <a:endParaRPr lang="en-US"/>
          </a:p>
        </p:txBody>
      </p:sp>
    </p:spTree>
    <p:extLst>
      <p:ext uri="{BB962C8B-B14F-4D97-AF65-F5344CB8AC3E}">
        <p14:creationId xmlns:p14="http://schemas.microsoft.com/office/powerpoint/2010/main" val="3759393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63"/>
            <a:endParaRPr lang="en-US"/>
          </a:p>
          <a:p>
            <a:pPr marL="438063"/>
            <a:endParaRPr lang="en-US"/>
          </a:p>
        </p:txBody>
      </p:sp>
      <p:sp>
        <p:nvSpPr>
          <p:cNvPr id="4" name="Slide Number Placeholder 3"/>
          <p:cNvSpPr>
            <a:spLocks noGrp="1"/>
          </p:cNvSpPr>
          <p:nvPr>
            <p:ph type="sldNum" sz="quarter" idx="10"/>
          </p:nvPr>
        </p:nvSpPr>
        <p:spPr/>
        <p:txBody>
          <a:bodyPr/>
          <a:lstStyle/>
          <a:p>
            <a:fld id="{79B8126D-4306-45E9-8F0B-15145627D84D}" type="slidenum">
              <a:rPr lang="en-US"/>
              <a:t>16</a:t>
            </a:fld>
            <a:endParaRPr lang="en-US"/>
          </a:p>
        </p:txBody>
      </p:sp>
    </p:spTree>
    <p:extLst>
      <p:ext uri="{BB962C8B-B14F-4D97-AF65-F5344CB8AC3E}">
        <p14:creationId xmlns:p14="http://schemas.microsoft.com/office/powerpoint/2010/main" val="896485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63"/>
            <a:endParaRPr lang="en-US"/>
          </a:p>
          <a:p>
            <a:pPr marL="438063"/>
            <a:endParaRPr lang="en-US"/>
          </a:p>
        </p:txBody>
      </p:sp>
      <p:sp>
        <p:nvSpPr>
          <p:cNvPr id="4" name="Slide Number Placeholder 3"/>
          <p:cNvSpPr>
            <a:spLocks noGrp="1"/>
          </p:cNvSpPr>
          <p:nvPr>
            <p:ph type="sldNum" sz="quarter" idx="10"/>
          </p:nvPr>
        </p:nvSpPr>
        <p:spPr/>
        <p:txBody>
          <a:bodyPr/>
          <a:lstStyle/>
          <a:p>
            <a:fld id="{79B8126D-4306-45E9-8F0B-15145627D84D}" type="slidenum">
              <a:rPr lang="en-US"/>
              <a:t>17</a:t>
            </a:fld>
            <a:endParaRPr lang="en-US"/>
          </a:p>
        </p:txBody>
      </p:sp>
    </p:spTree>
    <p:extLst>
      <p:ext uri="{BB962C8B-B14F-4D97-AF65-F5344CB8AC3E}">
        <p14:creationId xmlns:p14="http://schemas.microsoft.com/office/powerpoint/2010/main" val="4238220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smtClean="0"/>
              <a:t>18</a:t>
            </a:fld>
            <a:endParaRPr lang="en-US"/>
          </a:p>
        </p:txBody>
      </p:sp>
    </p:spTree>
    <p:extLst>
      <p:ext uri="{BB962C8B-B14F-4D97-AF65-F5344CB8AC3E}">
        <p14:creationId xmlns:p14="http://schemas.microsoft.com/office/powerpoint/2010/main" val="3389244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2</a:t>
            </a:fld>
            <a:endParaRPr lang="en-US" dirty="0"/>
          </a:p>
        </p:txBody>
      </p:sp>
    </p:spTree>
    <p:extLst>
      <p:ext uri="{BB962C8B-B14F-4D97-AF65-F5344CB8AC3E}">
        <p14:creationId xmlns:p14="http://schemas.microsoft.com/office/powerpoint/2010/main" val="124585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37"/>
            <a:r>
              <a:rPr lang="en-US" dirty="0"/>
              <a:t>The purpose of this presentation is to provide a method to integrate ABE into CTE for Teachers and Administrators. The sincere intention of the panel of speakers is to guide others to reinvent our learning integration experiment at your campuses for all CTE programs to provide the best possible outcomes for your students at your schools. Each speaker represents the challenges and solutions we faced and also provides the basic models we used for others. </a:t>
            </a:r>
          </a:p>
          <a:p>
            <a:endParaRPr lang="en-US" dirty="0"/>
          </a:p>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3</a:t>
            </a:fld>
            <a:endParaRPr lang="en-US"/>
          </a:p>
        </p:txBody>
      </p:sp>
    </p:spTree>
    <p:extLst>
      <p:ext uri="{BB962C8B-B14F-4D97-AF65-F5344CB8AC3E}">
        <p14:creationId xmlns:p14="http://schemas.microsoft.com/office/powerpoint/2010/main" val="1819113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37"/>
            <a:r>
              <a:rPr lang="en-US" dirty="0"/>
              <a:t>What is our IET</a:t>
            </a:r>
            <a:r>
              <a:rPr lang="en-US" baseline="0" dirty="0"/>
              <a:t> </a:t>
            </a:r>
            <a:r>
              <a:rPr lang="en-US" dirty="0"/>
              <a:t>Alternating</a:t>
            </a:r>
            <a:r>
              <a:rPr lang="en-US" baseline="0" dirty="0"/>
              <a:t> Teaching model</a:t>
            </a:r>
            <a:r>
              <a:rPr lang="en-US" dirty="0"/>
              <a:t>? A VABE Math course combined with a Photovoltaic Installation CTE program.  The program also requires the commitment of two Non-Profit Organizations focused on job development for their candidates.  </a:t>
            </a:r>
          </a:p>
          <a:p>
            <a:pPr marL="438037"/>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4</a:t>
            </a:fld>
            <a:endParaRPr lang="en-US"/>
          </a:p>
        </p:txBody>
      </p:sp>
    </p:spTree>
    <p:extLst>
      <p:ext uri="{BB962C8B-B14F-4D97-AF65-F5344CB8AC3E}">
        <p14:creationId xmlns:p14="http://schemas.microsoft.com/office/powerpoint/2010/main" val="2755826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37"/>
            <a:r>
              <a:rPr lang="en-US" dirty="0"/>
              <a:t>Re-entry, At-Risk, At-Risk Youth, Non-college bound High School graduates and dropouts students</a:t>
            </a:r>
            <a:r>
              <a:rPr lang="en-US" baseline="0" dirty="0"/>
              <a:t> were</a:t>
            </a:r>
            <a:r>
              <a:rPr lang="en-US" dirty="0"/>
              <a:t> lacking the correct ABE and CTE skills for career path entry level jobs.  Identify the ABE courses that correspond to the CTE industry need.  LAUSD provided the means for a VABE Math course.</a:t>
            </a:r>
            <a:r>
              <a:rPr lang="en-US" baseline="0" dirty="0"/>
              <a:t> </a:t>
            </a:r>
            <a:r>
              <a:rPr lang="en-US" dirty="0"/>
              <a:t>Photovoltaic electricity and construction skills needed stronger math development for career pathways of union pre-apprenticeship and community college requirements. Other CTE fields might require Language Arts, ESL, or HISET courses. </a:t>
            </a:r>
          </a:p>
          <a:p>
            <a:pPr marL="438037"/>
            <a:endParaRPr lang="en-US" dirty="0"/>
          </a:p>
          <a:p>
            <a:pPr marL="438037"/>
            <a:endParaRPr lang="en-US" dirty="0"/>
          </a:p>
          <a:p>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5</a:t>
            </a:fld>
            <a:endParaRPr lang="en-US"/>
          </a:p>
        </p:txBody>
      </p:sp>
    </p:spTree>
    <p:extLst>
      <p:ext uri="{BB962C8B-B14F-4D97-AF65-F5344CB8AC3E}">
        <p14:creationId xmlns:p14="http://schemas.microsoft.com/office/powerpoint/2010/main" val="3140811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37"/>
            <a:r>
              <a:rPr lang="en-US" dirty="0"/>
              <a:t>Identify the ABE courses that correspond to the CTE industry need.  LAUSD provided the means for a VABE Math course and then we added Algebra designed with VABE in mind. Photovoltaic electricity and construction skills needed stronger math development for career pathways of union pre-apprenticeship and community college requirements. Other CTE fields might require Language Arts, ESL, or HISET courses. </a:t>
            </a:r>
          </a:p>
          <a:p>
            <a:pPr marL="438037"/>
            <a:endParaRPr lang="en-US" dirty="0">
              <a:solidFill>
                <a:srgbClr val="000000"/>
              </a:solidFill>
            </a:endParaRPr>
          </a:p>
          <a:p>
            <a:endParaRPr lang="en-US" dirty="0">
              <a:solidFill>
                <a:srgbClr val="000000"/>
              </a:solidFill>
            </a:endParaRPr>
          </a:p>
        </p:txBody>
      </p:sp>
      <p:sp>
        <p:nvSpPr>
          <p:cNvPr id="4" name="Slide Number Placeholder 3"/>
          <p:cNvSpPr>
            <a:spLocks noGrp="1"/>
          </p:cNvSpPr>
          <p:nvPr>
            <p:ph type="sldNum" sz="quarter" idx="10"/>
          </p:nvPr>
        </p:nvSpPr>
        <p:spPr/>
        <p:txBody>
          <a:bodyPr/>
          <a:lstStyle/>
          <a:p>
            <a:fld id="{79B8126D-4306-45E9-8F0B-15145627D84D}" type="slidenum">
              <a:rPr lang="en-US"/>
              <a:t>6</a:t>
            </a:fld>
            <a:endParaRPr lang="en-US"/>
          </a:p>
        </p:txBody>
      </p:sp>
    </p:spTree>
    <p:extLst>
      <p:ext uri="{BB962C8B-B14F-4D97-AF65-F5344CB8AC3E}">
        <p14:creationId xmlns:p14="http://schemas.microsoft.com/office/powerpoint/2010/main" val="2960749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37"/>
            <a:r>
              <a:rPr lang="en-US" dirty="0"/>
              <a:t>Once ABE courses our chosen, sequencing and scheduling to coordinate with CTE programs matriculation cycles. Implementation and inter-department coordination to achieve goals across ABE and CTE. PLC! Assessing progress of ABE with tests like CASAS or CTE industry certification tests. Continued work with CTE industry advisers to assess progress of ABE programs.</a:t>
            </a:r>
          </a:p>
        </p:txBody>
      </p:sp>
      <p:sp>
        <p:nvSpPr>
          <p:cNvPr id="4" name="Slide Number Placeholder 3"/>
          <p:cNvSpPr>
            <a:spLocks noGrp="1"/>
          </p:cNvSpPr>
          <p:nvPr>
            <p:ph type="sldNum" sz="quarter" idx="10"/>
          </p:nvPr>
        </p:nvSpPr>
        <p:spPr/>
        <p:txBody>
          <a:bodyPr/>
          <a:lstStyle/>
          <a:p>
            <a:fld id="{79B8126D-4306-45E9-8F0B-15145627D84D}" type="slidenum">
              <a:rPr lang="en-US"/>
              <a:t>7</a:t>
            </a:fld>
            <a:endParaRPr lang="en-US"/>
          </a:p>
        </p:txBody>
      </p:sp>
    </p:spTree>
    <p:extLst>
      <p:ext uri="{BB962C8B-B14F-4D97-AF65-F5344CB8AC3E}">
        <p14:creationId xmlns:p14="http://schemas.microsoft.com/office/powerpoint/2010/main" val="347001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8037"/>
            <a:r>
              <a:rPr lang="en-US" dirty="0"/>
              <a:t>Importance of pre-apprenticeship, teacher selection, and career pathways.</a:t>
            </a:r>
          </a:p>
          <a:p>
            <a:pPr marL="438037"/>
            <a:r>
              <a:rPr lang="en-US" dirty="0"/>
              <a:t>We empower</a:t>
            </a:r>
            <a:r>
              <a:rPr lang="en-US" baseline="0" dirty="0"/>
              <a:t> students by improving their ABE skills and improving career opportunities by providing them both at the same time. </a:t>
            </a:r>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8</a:t>
            </a:fld>
            <a:endParaRPr lang="en-US"/>
          </a:p>
        </p:txBody>
      </p:sp>
    </p:spTree>
    <p:extLst>
      <p:ext uri="{BB962C8B-B14F-4D97-AF65-F5344CB8AC3E}">
        <p14:creationId xmlns:p14="http://schemas.microsoft.com/office/powerpoint/2010/main" val="3420709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a:t>
            </a:r>
            <a:r>
              <a:rPr lang="en-US" dirty="0" err="1"/>
              <a:t>Lawerence</a:t>
            </a:r>
            <a:r>
              <a:rPr lang="en-US" dirty="0"/>
              <a:t> Calderon</a:t>
            </a:r>
          </a:p>
          <a:p>
            <a:r>
              <a:rPr lang="en-US" dirty="0"/>
              <a:t>PRE-APPRENTICESHIP:</a:t>
            </a:r>
          </a:p>
          <a:p>
            <a:r>
              <a:rPr lang="en-US" dirty="0"/>
              <a:t>CTE Photovoltaics COULD NOT KEEP UP WITH THE DEMAND OF THE INDUSTRY for ABE skills in new employees</a:t>
            </a:r>
          </a:p>
          <a:p>
            <a:r>
              <a:rPr lang="en-US" dirty="0"/>
              <a:t>UNION PREREQUISITE = ALGEBRA</a:t>
            </a:r>
          </a:p>
          <a:p>
            <a:r>
              <a:rPr lang="en-US" dirty="0"/>
              <a:t>IN ORDER TO INCREASE HIRING opportunities</a:t>
            </a:r>
          </a:p>
          <a:p>
            <a:r>
              <a:rPr lang="en-US" dirty="0"/>
              <a:t>CREATE EDUCATIONAL AND CAREER PATHWAYS WE NEEDED TO FILL THESE NEEDS.</a:t>
            </a:r>
          </a:p>
          <a:p>
            <a:r>
              <a:rPr lang="en-US" dirty="0"/>
              <a:t>OUR OUTCOME FOR PV-3 = FOCUS ON ADVANCE WIRING, SYSTEM SIZING AND DESIGN, WHICH REQUIRES MORE MATH, </a:t>
            </a:r>
          </a:p>
          <a:p>
            <a:r>
              <a:rPr lang="en-US" dirty="0"/>
              <a:t>(THROUGH OUR PLC) IT WAS DETERMINED THAT THE VABE MATH AND VABE ALGEBRA WAS NEEDED </a:t>
            </a:r>
          </a:p>
          <a:p>
            <a:r>
              <a:rPr lang="en-US" dirty="0"/>
              <a:t>TO FILL THE DEMAND OF THE INDUSTRY, THE UNIONS, AND HIGHER EDUCATION REQUIREMENTS </a:t>
            </a:r>
          </a:p>
          <a:p>
            <a:endParaRPr lang="en-US" dirty="0">
              <a:solidFill>
                <a:srgbClr val="FFFFFF"/>
              </a:solidFill>
            </a:endParaRPr>
          </a:p>
          <a:p>
            <a:pPr marL="438037"/>
            <a:endParaRPr lang="en-US" dirty="0"/>
          </a:p>
        </p:txBody>
      </p:sp>
      <p:sp>
        <p:nvSpPr>
          <p:cNvPr id="4" name="Slide Number Placeholder 3"/>
          <p:cNvSpPr>
            <a:spLocks noGrp="1"/>
          </p:cNvSpPr>
          <p:nvPr>
            <p:ph type="sldNum" sz="quarter" idx="10"/>
          </p:nvPr>
        </p:nvSpPr>
        <p:spPr/>
        <p:txBody>
          <a:bodyPr/>
          <a:lstStyle/>
          <a:p>
            <a:fld id="{79B8126D-4306-45E9-8F0B-15145627D84D}" type="slidenum">
              <a:rPr lang="en-US"/>
              <a:t>9</a:t>
            </a:fld>
            <a:endParaRPr lang="en-US"/>
          </a:p>
        </p:txBody>
      </p:sp>
    </p:spTree>
    <p:extLst>
      <p:ext uri="{BB962C8B-B14F-4D97-AF65-F5344CB8AC3E}">
        <p14:creationId xmlns:p14="http://schemas.microsoft.com/office/powerpoint/2010/main" val="3745526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925233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1311646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25724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2536736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6670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2032347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803864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310856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692061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70548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01880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50303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082190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93277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38206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9/12/2018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6812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9/12/2018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1924131533"/>
      </p:ext>
    </p:extLst>
  </p:cSld>
  <p:clrMap bg1="lt1" tx1="dk1" bg2="lt2" tx2="dk2" accent1="accent1" accent2="accent2" accent3="accent3" accent4="accent4" accent5="accent5" accent6="accent6" hlink="hlink" folHlink="folHlink"/>
  <p:sldLayoutIdLst>
    <p:sldLayoutId id="2147483940"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 id="2147483951" r:id="rId12"/>
    <p:sldLayoutId id="2147483952" r:id="rId13"/>
    <p:sldLayoutId id="2147483953" r:id="rId14"/>
    <p:sldLayoutId id="2147483954" r:id="rId15"/>
    <p:sldLayoutId id="214748395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Empowering CTE Students with ABE</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a:cs typeface="Arial"/>
              </a:rPr>
              <a:t>East Los Angeles Skills Center, LAUSD DACE</a:t>
            </a:r>
          </a:p>
          <a:p>
            <a:r>
              <a:rPr lang="en-US" dirty="0">
                <a:cs typeface="Arial"/>
              </a:rPr>
              <a:t>Photovoltaic Installer Program</a:t>
            </a:r>
          </a:p>
        </p:txBody>
      </p:sp>
    </p:spTree>
    <p:extLst>
      <p:ext uri="{BB962C8B-B14F-4D97-AF65-F5344CB8AC3E}">
        <p14:creationId xmlns:p14="http://schemas.microsoft.com/office/powerpoint/2010/main" val="3856144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677863" y="609600"/>
            <a:ext cx="9226550" cy="878438"/>
          </a:xfrm>
        </p:spPr>
        <p:txBody>
          <a:bodyPr>
            <a:noAutofit/>
          </a:bodyPr>
          <a:lstStyle/>
          <a:p>
            <a:r>
              <a:rPr lang="en-US" sz="4300" dirty="0">
                <a:solidFill>
                  <a:schemeClr val="tx1"/>
                </a:solidFill>
              </a:rPr>
              <a:t>Vocational ABE Component</a:t>
            </a:r>
            <a:r>
              <a:rPr lang="en-US" dirty="0">
                <a:solidFill>
                  <a:schemeClr val="tx1"/>
                </a:solidFill>
                <a:latin typeface="+mj-ea"/>
                <a:cs typeface="+mj-ea"/>
              </a:rPr>
              <a:t/>
            </a:r>
            <a:br>
              <a:rPr lang="en-US" dirty="0">
                <a:solidFill>
                  <a:schemeClr val="tx1"/>
                </a:solidFill>
                <a:latin typeface="+mj-ea"/>
                <a:cs typeface="+mj-ea"/>
              </a:rPr>
            </a:br>
            <a:endParaRPr lang="en-US" sz="4300" dirty="0">
              <a:solidFill>
                <a:schemeClr val="tx1"/>
              </a:solidFill>
            </a:endParaRPr>
          </a:p>
          <a:p>
            <a:endParaRPr lang="en-US" sz="4300" dirty="0">
              <a:solidFill>
                <a:schemeClr val="tx1"/>
              </a:solidFill>
            </a:endParaRPr>
          </a:p>
        </p:txBody>
      </p:sp>
      <p:sp>
        <p:nvSpPr>
          <p:cNvPr id="5" name="Content Placeholder 4">
            <a:extLst>
              <a:ext uri="{FF2B5EF4-FFF2-40B4-BE49-F238E27FC236}">
                <a16:creationId xmlns:a16="http://schemas.microsoft.com/office/drawing/2014/main" xmlns="" id="{B6D9AEAF-D0FE-4650-910A-1FFEE004A15A}"/>
              </a:ext>
            </a:extLst>
          </p:cNvPr>
          <p:cNvSpPr>
            <a:spLocks noGrp="1"/>
          </p:cNvSpPr>
          <p:nvPr>
            <p:ph idx="1"/>
          </p:nvPr>
        </p:nvSpPr>
        <p:spPr>
          <a:xfrm>
            <a:off x="677863" y="1497013"/>
            <a:ext cx="8658846" cy="4216400"/>
          </a:xfrm>
        </p:spPr>
        <p:txBody>
          <a:bodyPr vert="horz" lIns="91440" tIns="45720" rIns="91440" bIns="45720" rtlCol="0" anchor="t">
            <a:normAutofit fontScale="92500" lnSpcReduction="10000"/>
          </a:bodyPr>
          <a:lstStyle/>
          <a:p>
            <a:pPr>
              <a:lnSpc>
                <a:spcPct val="115000"/>
              </a:lnSpc>
            </a:pPr>
            <a:r>
              <a:rPr lang="en-US" sz="3600" dirty="0"/>
              <a:t>Regularly meet with PV instructors, advisors and administrators</a:t>
            </a:r>
            <a:endParaRPr lang="en-US" dirty="0"/>
          </a:p>
          <a:p>
            <a:pPr>
              <a:lnSpc>
                <a:spcPct val="115000"/>
              </a:lnSpc>
              <a:buFont typeface="Wingdings 3"/>
            </a:pPr>
            <a:r>
              <a:rPr lang="en-US" sz="3600" dirty="0"/>
              <a:t>Incorporate and integrate PV concepts and formulas in the Vocational ABE Math and Algebra 1A curriculum</a:t>
            </a:r>
          </a:p>
          <a:p>
            <a:pPr>
              <a:lnSpc>
                <a:spcPct val="115000"/>
              </a:lnSpc>
              <a:buFont typeface="Wingdings 3"/>
            </a:pPr>
            <a:r>
              <a:rPr lang="en-US" sz="3600" dirty="0"/>
              <a:t>Bridge from basic math skills to higher skills to be successful in PV</a:t>
            </a:r>
          </a:p>
          <a:p>
            <a:pPr>
              <a:lnSpc>
                <a:spcPct val="115000"/>
              </a:lnSpc>
              <a:buFont typeface="Wingdings 3"/>
            </a:pPr>
            <a:endParaRPr lang="en-US" sz="3600" dirty="0"/>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spTree>
    <p:extLst>
      <p:ext uri="{BB962C8B-B14F-4D97-AF65-F5344CB8AC3E}">
        <p14:creationId xmlns:p14="http://schemas.microsoft.com/office/powerpoint/2010/main" val="3553111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2" y="467914"/>
            <a:ext cx="10958855" cy="1320800"/>
          </a:xfrm>
        </p:spPr>
        <p:txBody>
          <a:bodyPr>
            <a:normAutofit fontScale="90000"/>
          </a:bodyPr>
          <a:lstStyle/>
          <a:p>
            <a:r>
              <a:rPr lang="en-US" sz="4300" dirty="0">
                <a:solidFill>
                  <a:schemeClr val="tx1"/>
                </a:solidFill>
              </a:rPr>
              <a:t>Compare and Contrast: </a:t>
            </a:r>
            <a:br>
              <a:rPr lang="en-US" sz="4300" dirty="0">
                <a:solidFill>
                  <a:schemeClr val="tx1"/>
                </a:solidFill>
              </a:rPr>
            </a:br>
            <a:r>
              <a:rPr lang="en-US" sz="4300" dirty="0">
                <a:solidFill>
                  <a:schemeClr val="tx1"/>
                </a:solidFill>
              </a:rPr>
              <a:t>A lesson in Contextualization</a:t>
            </a:r>
          </a:p>
        </p:txBody>
      </p:sp>
      <p:sp>
        <p:nvSpPr>
          <p:cNvPr id="5" name="Text Placeholder 4"/>
          <p:cNvSpPr>
            <a:spLocks noGrp="1"/>
          </p:cNvSpPr>
          <p:nvPr>
            <p:ph type="body" idx="1"/>
          </p:nvPr>
        </p:nvSpPr>
        <p:spPr/>
        <p:txBody>
          <a:bodyPr/>
          <a:lstStyle/>
          <a:p>
            <a:r>
              <a:rPr lang="en-US" dirty="0"/>
              <a:t>Basic Math Skill</a:t>
            </a:r>
          </a:p>
        </p:txBody>
      </p:sp>
      <p:sp>
        <p:nvSpPr>
          <p:cNvPr id="6" name="Content Placeholder 5"/>
          <p:cNvSpPr>
            <a:spLocks noGrp="1"/>
          </p:cNvSpPr>
          <p:nvPr>
            <p:ph sz="half" idx="2"/>
          </p:nvPr>
        </p:nvSpPr>
        <p:spPr/>
        <p:txBody>
          <a:bodyPr/>
          <a:lstStyle/>
          <a:p>
            <a:r>
              <a:rPr lang="en-US" dirty="0"/>
              <a:t>Five friends are having an extra- large pizza.  The pizza is sliced into 12 equal pieces.  One of them eats 4 slices leaving the remaining four to have only 2 slices each.  What fractional part of the pizza did the hungry one received as opposed to the other four? Did he really eat more than his four friends?</a:t>
            </a:r>
          </a:p>
          <a:p>
            <a:endParaRPr lang="en-US" dirty="0"/>
          </a:p>
        </p:txBody>
      </p:sp>
      <p:sp>
        <p:nvSpPr>
          <p:cNvPr id="7" name="Text Placeholder 6"/>
          <p:cNvSpPr>
            <a:spLocks noGrp="1"/>
          </p:cNvSpPr>
          <p:nvPr>
            <p:ph type="body" sz="quarter" idx="3"/>
          </p:nvPr>
        </p:nvSpPr>
        <p:spPr/>
        <p:txBody>
          <a:bodyPr/>
          <a:lstStyle/>
          <a:p>
            <a:r>
              <a:rPr lang="en-US" dirty="0"/>
              <a:t>Bridge Application Skill</a:t>
            </a:r>
          </a:p>
        </p:txBody>
      </p:sp>
      <p:sp>
        <p:nvSpPr>
          <p:cNvPr id="8" name="Content Placeholder 7"/>
          <p:cNvSpPr>
            <a:spLocks noGrp="1"/>
          </p:cNvSpPr>
          <p:nvPr>
            <p:ph sz="quarter" idx="4"/>
          </p:nvPr>
        </p:nvSpPr>
        <p:spPr/>
        <p:txBody>
          <a:bodyPr/>
          <a:lstStyle/>
          <a:p>
            <a:r>
              <a:rPr lang="en-US" dirty="0"/>
              <a:t>Jose has 20 feet of conduit.  To wire a new room, he needs six 3 1/8 foot pieces.  How much conduit will be left over?</a:t>
            </a:r>
          </a:p>
          <a:p>
            <a:endParaRPr lang="en-US" dirty="0"/>
          </a:p>
        </p:txBody>
      </p:sp>
      <p:sp>
        <p:nvSpPr>
          <p:cNvPr id="9" name="TextBox 8">
            <a:extLst>
              <a:ext uri="{FF2B5EF4-FFF2-40B4-BE49-F238E27FC236}">
                <a16:creationId xmlns:a16="http://schemas.microsoft.com/office/drawing/2014/main" xmlns="" id="{798A1B7C-1F0F-428F-8266-2FBB0D78E839}"/>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dirty="0"/>
              <a:t>EMPOWERING CTE STUDENTS WITH ABE</a:t>
            </a:r>
          </a:p>
        </p:txBody>
      </p:sp>
    </p:spTree>
    <p:extLst>
      <p:ext uri="{BB962C8B-B14F-4D97-AF65-F5344CB8AC3E}">
        <p14:creationId xmlns:p14="http://schemas.microsoft.com/office/powerpoint/2010/main" val="642426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637EF-9A9B-46C7-AC16-FE5424AABDF9}"/>
              </a:ext>
            </a:extLst>
          </p:cNvPr>
          <p:cNvSpPr>
            <a:spLocks noGrp="1"/>
          </p:cNvSpPr>
          <p:nvPr>
            <p:ph type="title"/>
          </p:nvPr>
        </p:nvSpPr>
        <p:spPr/>
        <p:txBody>
          <a:bodyPr/>
          <a:lstStyle/>
          <a:p>
            <a:r>
              <a:rPr lang="en-US" dirty="0"/>
              <a:t>Compare and Contrast</a:t>
            </a:r>
          </a:p>
        </p:txBody>
      </p:sp>
      <p:sp>
        <p:nvSpPr>
          <p:cNvPr id="4" name="Content Placeholder 3">
            <a:extLst>
              <a:ext uri="{FF2B5EF4-FFF2-40B4-BE49-F238E27FC236}">
                <a16:creationId xmlns:a16="http://schemas.microsoft.com/office/drawing/2014/main" xmlns="" id="{96558403-8D96-4758-8F09-41300F53F32A}"/>
              </a:ext>
            </a:extLst>
          </p:cNvPr>
          <p:cNvSpPr>
            <a:spLocks noGrp="1"/>
          </p:cNvSpPr>
          <p:nvPr>
            <p:ph sz="half" idx="2"/>
          </p:nvPr>
        </p:nvSpPr>
        <p:spPr>
          <a:xfrm>
            <a:off x="677334" y="1960304"/>
            <a:ext cx="4185623" cy="4288096"/>
          </a:xfrm>
        </p:spPr>
        <p:txBody>
          <a:bodyPr>
            <a:normAutofit fontScale="32500" lnSpcReduction="20000"/>
          </a:bodyPr>
          <a:lstStyle/>
          <a:p>
            <a:pPr marL="0" indent="0">
              <a:buNone/>
            </a:pPr>
            <a:r>
              <a:rPr lang="en-US" sz="4500" dirty="0"/>
              <a:t>VABE-Algebra 1A 2 application problems : </a:t>
            </a:r>
          </a:p>
          <a:p>
            <a:pPr marL="0" indent="0">
              <a:buNone/>
            </a:pPr>
            <a:r>
              <a:rPr lang="en-US" sz="4500" dirty="0"/>
              <a:t>Using Ohm's Law and the Power formula</a:t>
            </a:r>
            <a:br>
              <a:rPr lang="en-US" sz="4500" dirty="0"/>
            </a:br>
            <a:endParaRPr lang="en-US" sz="4500" dirty="0"/>
          </a:p>
          <a:p>
            <a:r>
              <a:rPr lang="en-US" sz="4500" dirty="0"/>
              <a:t>Ohm's Law: I = V/R (Current = Voltage/Resistance)</a:t>
            </a:r>
            <a:br>
              <a:rPr lang="en-US" sz="4500" dirty="0"/>
            </a:br>
            <a:endParaRPr lang="en-US" sz="4500" dirty="0"/>
          </a:p>
          <a:p>
            <a:r>
              <a:rPr lang="en-US" sz="4500" dirty="0"/>
              <a:t>A 120 v toaster has a resistance of 12 ohms. </a:t>
            </a:r>
            <a:br>
              <a:rPr lang="en-US" sz="4500" dirty="0"/>
            </a:br>
            <a:endParaRPr lang="en-US" sz="4500" dirty="0"/>
          </a:p>
          <a:p>
            <a:r>
              <a:rPr lang="en-US" sz="4500" dirty="0"/>
              <a:t>a.  Find the current in the toaster</a:t>
            </a:r>
          </a:p>
          <a:p>
            <a:r>
              <a:rPr lang="en-US" sz="4500" dirty="0"/>
              <a:t>b. What would the current be if their resistances were 10 ohms? 15 ohms? </a:t>
            </a:r>
          </a:p>
          <a:p>
            <a:r>
              <a:rPr lang="en-US" sz="4500" dirty="0"/>
              <a:t>c.  What relation can be drawn between the current and the resistance?</a:t>
            </a:r>
          </a:p>
          <a:p>
            <a:pPr marL="0" indent="0">
              <a:buNone/>
            </a:pPr>
            <a:r>
              <a:rPr lang="en-US" sz="2900" dirty="0"/>
              <a:t/>
            </a:r>
            <a:br>
              <a:rPr lang="en-US" sz="2900" dirty="0"/>
            </a:br>
            <a:endParaRPr lang="en-US" sz="2900" dirty="0"/>
          </a:p>
          <a:p>
            <a:endParaRPr lang="en-US" dirty="0"/>
          </a:p>
        </p:txBody>
      </p:sp>
      <p:sp>
        <p:nvSpPr>
          <p:cNvPr id="6" name="Content Placeholder 5">
            <a:extLst>
              <a:ext uri="{FF2B5EF4-FFF2-40B4-BE49-F238E27FC236}">
                <a16:creationId xmlns:a16="http://schemas.microsoft.com/office/drawing/2014/main" xmlns="" id="{4591AE0B-6200-4F59-B97B-543CC505726A}"/>
              </a:ext>
            </a:extLst>
          </p:cNvPr>
          <p:cNvSpPr>
            <a:spLocks noGrp="1"/>
          </p:cNvSpPr>
          <p:nvPr>
            <p:ph sz="quarter" idx="4"/>
          </p:nvPr>
        </p:nvSpPr>
        <p:spPr>
          <a:xfrm>
            <a:off x="5379672" y="1966302"/>
            <a:ext cx="4185617" cy="4595863"/>
          </a:xfrm>
        </p:spPr>
        <p:txBody>
          <a:bodyPr>
            <a:normAutofit fontScale="32500" lnSpcReduction="20000"/>
          </a:bodyPr>
          <a:lstStyle/>
          <a:p>
            <a:pPr marL="0" indent="0">
              <a:buNone/>
            </a:pPr>
            <a:r>
              <a:rPr lang="en-US" sz="5000" dirty="0"/>
              <a:t>The Power Formula:  P = I^2 x R (Power in Watts = Current Squared x Resistance)</a:t>
            </a:r>
          </a:p>
          <a:p>
            <a:pPr marL="0" indent="0">
              <a:buNone/>
            </a:pPr>
            <a:endParaRPr lang="en-US" sz="5000" dirty="0"/>
          </a:p>
          <a:p>
            <a:r>
              <a:rPr lang="en-US" sz="5000" dirty="0"/>
              <a:t>What is the resistance of an electric drill rated at 400 watts that draws a current of 1.67 amps?</a:t>
            </a:r>
          </a:p>
          <a:p>
            <a:r>
              <a:rPr lang="en-US" sz="5000" dirty="0"/>
              <a:t>2 amps? and of 2.5 amps?</a:t>
            </a:r>
          </a:p>
          <a:p>
            <a:r>
              <a:rPr lang="en-US" sz="5000" dirty="0"/>
              <a:t>a.  Draw a table and a graph of the current vs. resistance values.  Is this a linear or non-linear relationship?</a:t>
            </a:r>
          </a:p>
          <a:p>
            <a:endParaRPr lang="en-US" dirty="0"/>
          </a:p>
        </p:txBody>
      </p:sp>
      <p:sp>
        <p:nvSpPr>
          <p:cNvPr id="7" name="TextBox 6">
            <a:extLst>
              <a:ext uri="{FF2B5EF4-FFF2-40B4-BE49-F238E27FC236}">
                <a16:creationId xmlns:a16="http://schemas.microsoft.com/office/drawing/2014/main" xmlns="" id="{CA6A58AD-D4E1-40E2-9DC9-8A1CEE1EA5C0}"/>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dirty="0"/>
              <a:t>EMPOWERING CTE STUDENTS WITH ABE</a:t>
            </a:r>
          </a:p>
        </p:txBody>
      </p:sp>
    </p:spTree>
    <p:extLst>
      <p:ext uri="{BB962C8B-B14F-4D97-AF65-F5344CB8AC3E}">
        <p14:creationId xmlns:p14="http://schemas.microsoft.com/office/powerpoint/2010/main" val="312302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677863" y="609600"/>
            <a:ext cx="9226550" cy="878438"/>
          </a:xfrm>
        </p:spPr>
        <p:txBody>
          <a:bodyPr>
            <a:noAutofit/>
          </a:bodyPr>
          <a:lstStyle/>
          <a:p>
            <a:r>
              <a:rPr lang="en-US" sz="4300" dirty="0">
                <a:solidFill>
                  <a:schemeClr val="tx1"/>
                </a:solidFill>
              </a:rPr>
              <a:t>Outcomes</a:t>
            </a:r>
            <a:endParaRPr lang="en-US" dirty="0">
              <a:solidFill>
                <a:schemeClr val="tx1"/>
              </a:solidFill>
            </a:endParaRPr>
          </a:p>
        </p:txBody>
      </p:sp>
      <p:sp>
        <p:nvSpPr>
          <p:cNvPr id="5" name="Content Placeholder 4">
            <a:extLst>
              <a:ext uri="{FF2B5EF4-FFF2-40B4-BE49-F238E27FC236}">
                <a16:creationId xmlns:a16="http://schemas.microsoft.com/office/drawing/2014/main" xmlns="" id="{B6D9AEAF-D0FE-4650-910A-1FFEE004A15A}"/>
              </a:ext>
            </a:extLst>
          </p:cNvPr>
          <p:cNvSpPr>
            <a:spLocks noGrp="1"/>
          </p:cNvSpPr>
          <p:nvPr>
            <p:ph idx="1"/>
          </p:nvPr>
        </p:nvSpPr>
        <p:spPr>
          <a:xfrm>
            <a:off x="677863" y="1497013"/>
            <a:ext cx="8658846" cy="4216400"/>
          </a:xfrm>
        </p:spPr>
        <p:txBody>
          <a:bodyPr vert="horz" lIns="91440" tIns="45720" rIns="91440" bIns="45720" rtlCol="0" anchor="t">
            <a:normAutofit fontScale="92500" lnSpcReduction="10000"/>
          </a:bodyPr>
          <a:lstStyle/>
          <a:p>
            <a:pPr>
              <a:buFont typeface="Wingdings 3"/>
            </a:pPr>
            <a:r>
              <a:rPr lang="en-US" sz="3600" dirty="0"/>
              <a:t>Course completion </a:t>
            </a:r>
          </a:p>
          <a:p>
            <a:pPr lvl="1">
              <a:buFont typeface="Wingdings 3"/>
            </a:pPr>
            <a:r>
              <a:rPr lang="en-US" sz="3400" dirty="0"/>
              <a:t>95% Average Completer Rate</a:t>
            </a:r>
          </a:p>
          <a:p>
            <a:pPr>
              <a:buFont typeface="Wingdings 3"/>
            </a:pPr>
            <a:r>
              <a:rPr lang="en-US" sz="3600" dirty="0"/>
              <a:t>CASAS Gains </a:t>
            </a:r>
          </a:p>
          <a:p>
            <a:pPr>
              <a:buFont typeface="Wingdings 3"/>
            </a:pPr>
            <a:r>
              <a:rPr lang="en-US" sz="3600" dirty="0"/>
              <a:t>NABCEP Certification</a:t>
            </a:r>
          </a:p>
          <a:p>
            <a:pPr>
              <a:buFont typeface="Wingdings 3"/>
            </a:pPr>
            <a:r>
              <a:rPr lang="en-US" sz="3600" dirty="0"/>
              <a:t>Increased Job Placement</a:t>
            </a:r>
          </a:p>
          <a:p>
            <a:pPr>
              <a:buFont typeface="Wingdings 3"/>
            </a:pPr>
            <a:r>
              <a:rPr lang="en-US" sz="3600" dirty="0"/>
              <a:t>ABE+CTE meet industry requirements</a:t>
            </a:r>
          </a:p>
          <a:p>
            <a:pPr>
              <a:buFont typeface="Wingdings 3"/>
            </a:pPr>
            <a:r>
              <a:rPr lang="en-US" sz="3600" dirty="0"/>
              <a:t>Students are prepared to enter Unions</a:t>
            </a:r>
          </a:p>
          <a:p>
            <a:pPr>
              <a:buFont typeface="Wingdings 3"/>
            </a:pPr>
            <a:endParaRPr lang="en-US" sz="3600" dirty="0"/>
          </a:p>
          <a:p>
            <a:pPr>
              <a:buFont typeface="Wingdings 3"/>
            </a:pPr>
            <a:endParaRPr lang="en-US" sz="3600" dirty="0"/>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spTree>
    <p:extLst>
      <p:ext uri="{BB962C8B-B14F-4D97-AF65-F5344CB8AC3E}">
        <p14:creationId xmlns:p14="http://schemas.microsoft.com/office/powerpoint/2010/main" val="2786455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677863" y="609600"/>
            <a:ext cx="9226550" cy="878438"/>
          </a:xfrm>
        </p:spPr>
        <p:txBody>
          <a:bodyPr>
            <a:noAutofit/>
          </a:bodyPr>
          <a:lstStyle/>
          <a:p>
            <a:r>
              <a:rPr lang="en-US" sz="4300" dirty="0">
                <a:solidFill>
                  <a:schemeClr val="tx1"/>
                </a:solidFill>
              </a:rPr>
              <a:t>Outcomes </a:t>
            </a:r>
            <a:r>
              <a:rPr lang="en-US" sz="4300" dirty="0" err="1">
                <a:solidFill>
                  <a:schemeClr val="tx1"/>
                </a:solidFill>
              </a:rPr>
              <a:t>Cont</a:t>
            </a:r>
            <a:r>
              <a:rPr lang="en-US" sz="4300" dirty="0">
                <a:solidFill>
                  <a:schemeClr val="tx1"/>
                </a:solidFill>
              </a:rPr>
              <a:t>…</a:t>
            </a:r>
          </a:p>
        </p:txBody>
      </p:sp>
      <p:sp>
        <p:nvSpPr>
          <p:cNvPr id="5" name="Content Placeholder 4">
            <a:extLst>
              <a:ext uri="{FF2B5EF4-FFF2-40B4-BE49-F238E27FC236}">
                <a16:creationId xmlns:a16="http://schemas.microsoft.com/office/drawing/2014/main" xmlns="" id="{B6D9AEAF-D0FE-4650-910A-1FFEE004A15A}"/>
              </a:ext>
            </a:extLst>
          </p:cNvPr>
          <p:cNvSpPr>
            <a:spLocks noGrp="1"/>
          </p:cNvSpPr>
          <p:nvPr>
            <p:ph idx="1"/>
          </p:nvPr>
        </p:nvSpPr>
        <p:spPr>
          <a:xfrm>
            <a:off x="677863" y="1497013"/>
            <a:ext cx="8658846" cy="4216400"/>
          </a:xfrm>
        </p:spPr>
        <p:txBody>
          <a:bodyPr vert="horz" lIns="91440" tIns="45720" rIns="91440" bIns="45720" rtlCol="0" anchor="t">
            <a:normAutofit fontScale="92500" lnSpcReduction="20000"/>
          </a:bodyPr>
          <a:lstStyle/>
          <a:p>
            <a:r>
              <a:rPr lang="en-US" sz="3600" dirty="0"/>
              <a:t>Critical Thinking Kickstart</a:t>
            </a:r>
            <a:endParaRPr lang="en-US" dirty="0"/>
          </a:p>
          <a:p>
            <a:pPr>
              <a:buFont typeface="Wingdings 3"/>
            </a:pPr>
            <a:r>
              <a:rPr lang="en-US" sz="3600" dirty="0"/>
              <a:t>Stackable Certification</a:t>
            </a:r>
          </a:p>
          <a:p>
            <a:pPr lvl="1">
              <a:buFont typeface="Wingdings 3"/>
            </a:pPr>
            <a:r>
              <a:rPr lang="en-US" sz="3400" dirty="0"/>
              <a:t>Photovoltaic 1-3</a:t>
            </a:r>
          </a:p>
          <a:p>
            <a:pPr lvl="1">
              <a:buFont typeface="Wingdings 3"/>
            </a:pPr>
            <a:r>
              <a:rPr lang="en-US" sz="3400" dirty="0"/>
              <a:t>Energy Audit</a:t>
            </a:r>
          </a:p>
          <a:p>
            <a:pPr lvl="1">
              <a:buFont typeface="Wingdings 3"/>
            </a:pPr>
            <a:r>
              <a:rPr lang="en-US" sz="3400" dirty="0"/>
              <a:t>NABCEP (North American Board of Certified Energy Practitioners)</a:t>
            </a:r>
          </a:p>
          <a:p>
            <a:pPr lvl="1">
              <a:buFont typeface="Wingdings 3"/>
            </a:pPr>
            <a:r>
              <a:rPr lang="en-US" sz="3400" dirty="0"/>
              <a:t>OSHA-10</a:t>
            </a:r>
          </a:p>
          <a:p>
            <a:pPr>
              <a:buFont typeface="Wingdings 3"/>
            </a:pPr>
            <a:r>
              <a:rPr lang="en-US" sz="3600" dirty="0"/>
              <a:t>Future planning and curriculum</a:t>
            </a:r>
          </a:p>
          <a:p>
            <a:pPr>
              <a:buFont typeface="Wingdings 3"/>
            </a:pPr>
            <a:endParaRPr lang="en-US" sz="3600" dirty="0"/>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spTree>
    <p:extLst>
      <p:ext uri="{BB962C8B-B14F-4D97-AF65-F5344CB8AC3E}">
        <p14:creationId xmlns:p14="http://schemas.microsoft.com/office/powerpoint/2010/main" val="3007376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677863" y="609600"/>
            <a:ext cx="9226550" cy="878438"/>
          </a:xfrm>
        </p:spPr>
        <p:txBody>
          <a:bodyPr>
            <a:noAutofit/>
          </a:bodyPr>
          <a:lstStyle/>
          <a:p>
            <a:r>
              <a:rPr lang="en-US" sz="4300" dirty="0">
                <a:solidFill>
                  <a:schemeClr val="tx1"/>
                </a:solidFill>
              </a:rPr>
              <a:t>CASAS Outcomes</a:t>
            </a:r>
            <a:endParaRPr lang="en-US" dirty="0">
              <a:solidFill>
                <a:schemeClr val="tx1"/>
              </a:solidFill>
            </a:endParaRPr>
          </a:p>
        </p:txBody>
      </p:sp>
      <p:sp>
        <p:nvSpPr>
          <p:cNvPr id="5" name="Content Placeholder 4">
            <a:extLst>
              <a:ext uri="{FF2B5EF4-FFF2-40B4-BE49-F238E27FC236}">
                <a16:creationId xmlns:a16="http://schemas.microsoft.com/office/drawing/2014/main" xmlns="" id="{B6D9AEAF-D0FE-4650-910A-1FFEE004A15A}"/>
              </a:ext>
            </a:extLst>
          </p:cNvPr>
          <p:cNvSpPr>
            <a:spLocks noGrp="1"/>
          </p:cNvSpPr>
          <p:nvPr>
            <p:ph idx="1"/>
          </p:nvPr>
        </p:nvSpPr>
        <p:spPr>
          <a:xfrm>
            <a:off x="677863" y="1497013"/>
            <a:ext cx="8658846" cy="4216400"/>
          </a:xfrm>
        </p:spPr>
        <p:txBody>
          <a:bodyPr vert="horz" lIns="91440" tIns="45720" rIns="91440" bIns="45720" rtlCol="0" anchor="t">
            <a:normAutofit/>
          </a:bodyPr>
          <a:lstStyle/>
          <a:p>
            <a:pPr>
              <a:buFont typeface="Wingdings 3"/>
            </a:pPr>
            <a:r>
              <a:rPr lang="en-US" sz="3400" dirty="0"/>
              <a:t>91 Students 60 with Paired Tests</a:t>
            </a:r>
          </a:p>
          <a:p>
            <a:pPr lvl="1">
              <a:buFont typeface="Wingdings 3"/>
            </a:pPr>
            <a:r>
              <a:rPr lang="en-US" sz="3400" dirty="0"/>
              <a:t> 	21 Payment Points</a:t>
            </a:r>
          </a:p>
          <a:p>
            <a:pPr lvl="1">
              <a:buFont typeface="Wingdings 3"/>
            </a:pPr>
            <a:r>
              <a:rPr lang="en-US" sz="3400" dirty="0"/>
              <a:t>Scores between 215 and 262 increase</a:t>
            </a:r>
          </a:p>
          <a:p>
            <a:pPr lvl="1">
              <a:buFont typeface="Wingdings 3"/>
            </a:pPr>
            <a:r>
              <a:rPr lang="en-US" sz="3400" dirty="0"/>
              <a:t> 8.5 average increase CASAS Score</a:t>
            </a:r>
          </a:p>
          <a:p>
            <a:pPr lvl="2">
              <a:buFont typeface="Wingdings 3"/>
            </a:pPr>
            <a:r>
              <a:rPr lang="en-US" sz="3200" dirty="0"/>
              <a:t> 39 points highest</a:t>
            </a:r>
          </a:p>
          <a:p>
            <a:pPr>
              <a:buFont typeface="Wingdings 3"/>
            </a:pPr>
            <a:endParaRPr lang="en-US" sz="3600" dirty="0"/>
          </a:p>
          <a:p>
            <a:pPr>
              <a:buFont typeface="Wingdings 3"/>
            </a:pPr>
            <a:endParaRPr lang="en-US" sz="3600" dirty="0"/>
          </a:p>
        </p:txBody>
      </p:sp>
      <p:sp>
        <p:nvSpPr>
          <p:cNvPr id="6" name="TextBox 5">
            <a:extLst>
              <a:ext uri="{FF2B5EF4-FFF2-40B4-BE49-F238E27FC236}">
                <a16:creationId xmlns:a16="http://schemas.microsoft.com/office/drawing/2014/main" xmlns="" id="{882166C6-65BA-425B-A504-742989067881}"/>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dirty="0"/>
              <a:t>EMPOWERING CTE STUDENTS WITH ABE</a:t>
            </a:r>
          </a:p>
        </p:txBody>
      </p:sp>
    </p:spTree>
    <p:extLst>
      <p:ext uri="{BB962C8B-B14F-4D97-AF65-F5344CB8AC3E}">
        <p14:creationId xmlns:p14="http://schemas.microsoft.com/office/powerpoint/2010/main" val="2214752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p:txBody>
          <a:bodyPr>
            <a:normAutofit/>
          </a:bodyPr>
          <a:lstStyle/>
          <a:p>
            <a:r>
              <a:rPr lang="en-US" sz="4800" dirty="0">
                <a:solidFill>
                  <a:schemeClr val="tx1"/>
                </a:solidFill>
              </a:rPr>
              <a:t>Recap</a:t>
            </a:r>
          </a:p>
        </p:txBody>
      </p:sp>
      <p:sp>
        <p:nvSpPr>
          <p:cNvPr id="5" name="Text Placeholder 4">
            <a:extLst>
              <a:ext uri="{FF2B5EF4-FFF2-40B4-BE49-F238E27FC236}">
                <a16:creationId xmlns:a16="http://schemas.microsoft.com/office/drawing/2014/main" xmlns="" id="{6603F0D8-E709-41CB-8AA5-B642C58117FB}"/>
              </a:ext>
            </a:extLst>
          </p:cNvPr>
          <p:cNvSpPr>
            <a:spLocks noGrp="1"/>
          </p:cNvSpPr>
          <p:nvPr>
            <p:ph idx="1"/>
          </p:nvPr>
        </p:nvSpPr>
        <p:spPr>
          <a:xfrm>
            <a:off x="736402" y="1714500"/>
            <a:ext cx="8596668" cy="3880773"/>
          </a:xfrm>
        </p:spPr>
        <p:txBody>
          <a:bodyPr vert="horz" lIns="91440" tIns="45720" rIns="91440" bIns="45720" rtlCol="0" anchor="t">
            <a:normAutofit lnSpcReduction="10000"/>
          </a:bodyPr>
          <a:lstStyle/>
          <a:p>
            <a:r>
              <a:rPr lang="en-US" sz="2800" dirty="0"/>
              <a:t>Identify correct CTE courses with stakeholders</a:t>
            </a:r>
          </a:p>
          <a:p>
            <a:r>
              <a:rPr lang="en-US" sz="2800" dirty="0"/>
              <a:t>Create multiple entry points from ESL to ABE to CTE </a:t>
            </a:r>
          </a:p>
          <a:p>
            <a:r>
              <a:rPr lang="en-US" sz="2800" dirty="0"/>
              <a:t>Build a Professional Learning Community</a:t>
            </a:r>
          </a:p>
          <a:p>
            <a:pPr lvl="1"/>
            <a:r>
              <a:rPr lang="en-US" sz="2400" dirty="0"/>
              <a:t>To organize and implement integrated learning</a:t>
            </a:r>
          </a:p>
          <a:p>
            <a:pPr lvl="1"/>
            <a:r>
              <a:rPr lang="en-US" sz="2400" dirty="0"/>
              <a:t>To analyze, review, and improve plan</a:t>
            </a:r>
          </a:p>
          <a:p>
            <a:r>
              <a:rPr lang="en-US" sz="2800" dirty="0"/>
              <a:t>Identify the correct ABE course for each CTE program</a:t>
            </a:r>
          </a:p>
          <a:p>
            <a:pPr>
              <a:buClr>
                <a:srgbClr val="9E3611"/>
              </a:buClr>
            </a:pPr>
            <a:endParaRPr lang="en-US" sz="2000" dirty="0"/>
          </a:p>
        </p:txBody>
      </p:sp>
      <p:sp>
        <p:nvSpPr>
          <p:cNvPr id="7" name="TextBox 6">
            <a:extLst>
              <a:ext uri="{FF2B5EF4-FFF2-40B4-BE49-F238E27FC236}">
                <a16:creationId xmlns:a16="http://schemas.microsoft.com/office/drawing/2014/main" xmlns="" id="{EC821976-1FE1-4D60-A2DD-E7D1CAB1840E}"/>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dirty="0"/>
              <a:t>EMPOWERING CTE STUDENTS WITH ABE</a:t>
            </a:r>
          </a:p>
        </p:txBody>
      </p:sp>
    </p:spTree>
    <p:extLst>
      <p:ext uri="{BB962C8B-B14F-4D97-AF65-F5344CB8AC3E}">
        <p14:creationId xmlns:p14="http://schemas.microsoft.com/office/powerpoint/2010/main" val="4246110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p:txBody>
          <a:bodyPr>
            <a:normAutofit/>
          </a:bodyPr>
          <a:lstStyle/>
          <a:p>
            <a:r>
              <a:rPr lang="en-US" sz="4800" dirty="0">
                <a:solidFill>
                  <a:schemeClr val="tx1"/>
                </a:solidFill>
              </a:rPr>
              <a:t>Recap cont'd</a:t>
            </a:r>
          </a:p>
        </p:txBody>
      </p:sp>
      <p:sp>
        <p:nvSpPr>
          <p:cNvPr id="5" name="Text Placeholder 4">
            <a:extLst>
              <a:ext uri="{FF2B5EF4-FFF2-40B4-BE49-F238E27FC236}">
                <a16:creationId xmlns:a16="http://schemas.microsoft.com/office/drawing/2014/main" xmlns="" id="{6603F0D8-E709-41CB-8AA5-B642C58117FB}"/>
              </a:ext>
            </a:extLst>
          </p:cNvPr>
          <p:cNvSpPr>
            <a:spLocks noGrp="1"/>
          </p:cNvSpPr>
          <p:nvPr>
            <p:ph idx="1"/>
          </p:nvPr>
        </p:nvSpPr>
        <p:spPr>
          <a:xfrm>
            <a:off x="733674" y="1152525"/>
            <a:ext cx="8707783" cy="3881438"/>
          </a:xfrm>
        </p:spPr>
        <p:txBody>
          <a:bodyPr vert="horz" lIns="91440" tIns="45720" rIns="91440" bIns="45720" rtlCol="0" anchor="t">
            <a:noAutofit/>
          </a:bodyPr>
          <a:lstStyle/>
          <a:p>
            <a:pPr marL="0" lvl="1" indent="0">
              <a:buClr>
                <a:srgbClr val="9E3611"/>
              </a:buClr>
              <a:buNone/>
            </a:pPr>
            <a:endParaRPr lang="en-US" sz="3200" dirty="0"/>
          </a:p>
          <a:p>
            <a:r>
              <a:rPr lang="en-US" sz="3200" dirty="0"/>
              <a:t>Program a flexible pathway through ESL</a:t>
            </a:r>
            <a:r>
              <a:rPr lang="en-US" sz="3200" dirty="0">
                <a:solidFill>
                  <a:srgbClr val="404040"/>
                </a:solidFill>
              </a:rPr>
              <a:t> to ABE to CTE and then their career of further education and employment. </a:t>
            </a:r>
            <a:endParaRPr lang="en-US" sz="3200" dirty="0">
              <a:solidFill>
                <a:schemeClr val="tx1"/>
              </a:solidFill>
            </a:endParaRPr>
          </a:p>
          <a:p>
            <a:pPr lvl="1"/>
            <a:r>
              <a:rPr lang="en-US" sz="2800" dirty="0"/>
              <a:t>Review Schedule and Course Sequences</a:t>
            </a:r>
            <a:endParaRPr lang="en-US" sz="2800">
              <a:solidFill>
                <a:schemeClr val="tx1"/>
              </a:solidFill>
            </a:endParaRPr>
          </a:p>
          <a:p>
            <a:pPr lvl="1"/>
            <a:r>
              <a:rPr lang="en-US" sz="2800" dirty="0"/>
              <a:t>Assess, assess, and some more assessment</a:t>
            </a:r>
          </a:p>
          <a:p>
            <a:pPr lvl="1"/>
            <a:r>
              <a:rPr lang="en-US" sz="2800" dirty="0"/>
              <a:t>Schedule Trade Advisories</a:t>
            </a:r>
          </a:p>
          <a:p>
            <a:pPr lvl="1"/>
            <a:r>
              <a:rPr lang="en-US" sz="2800" dirty="0"/>
              <a:t>Increase educational and career advancement</a:t>
            </a:r>
          </a:p>
          <a:p>
            <a:endParaRPr lang="en-US" sz="3200" dirty="0"/>
          </a:p>
          <a:p>
            <a:endParaRPr lang="en-US" sz="3200" dirty="0"/>
          </a:p>
          <a:p>
            <a:pPr marL="342900" lvl="1" indent="-342900"/>
            <a:endParaRPr lang="en-US" sz="3200" dirty="0"/>
          </a:p>
          <a:p>
            <a:pPr>
              <a:buClr>
                <a:srgbClr val="9E3611"/>
              </a:buClr>
            </a:pPr>
            <a:endParaRPr lang="en-US" sz="2400" dirty="0"/>
          </a:p>
        </p:txBody>
      </p:sp>
      <p:sp>
        <p:nvSpPr>
          <p:cNvPr id="6" name="TextBox 5">
            <a:extLst>
              <a:ext uri="{FF2B5EF4-FFF2-40B4-BE49-F238E27FC236}">
                <a16:creationId xmlns:a16="http://schemas.microsoft.com/office/drawing/2014/main" xmlns="" id="{9AD6E17C-0265-42D0-8C73-F13BFC20E702}"/>
              </a:ext>
            </a:extLst>
          </p:cNvPr>
          <p:cNvSpPr txBox="1"/>
          <p:nvPr/>
        </p:nvSpPr>
        <p:spPr>
          <a:xfrm>
            <a:off x="5356975" y="6017567"/>
            <a:ext cx="6466429"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dirty="0"/>
              <a:t>SUCCESSFUL PATHWAYS TO SOLAR TRAINING </a:t>
            </a:r>
          </a:p>
        </p:txBody>
      </p:sp>
    </p:spTree>
    <p:extLst>
      <p:ext uri="{BB962C8B-B14F-4D97-AF65-F5344CB8AC3E}">
        <p14:creationId xmlns:p14="http://schemas.microsoft.com/office/powerpoint/2010/main" val="2790660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35200" y="804294"/>
            <a:ext cx="7721600" cy="5791201"/>
          </a:xfrm>
        </p:spPr>
      </p:pic>
      <p:sp>
        <p:nvSpPr>
          <p:cNvPr id="2" name="TextBox 1">
            <a:extLst>
              <a:ext uri="{FF2B5EF4-FFF2-40B4-BE49-F238E27FC236}">
                <a16:creationId xmlns:a16="http://schemas.microsoft.com/office/drawing/2014/main" xmlns="" id="{3D2DA65D-0745-4A9D-B443-2DEE0EDF966C}"/>
              </a:ext>
            </a:extLst>
          </p:cNvPr>
          <p:cNvSpPr txBox="1"/>
          <p:nvPr/>
        </p:nvSpPr>
        <p:spPr>
          <a:xfrm>
            <a:off x="502024" y="1866123"/>
            <a:ext cx="1201270" cy="2123658"/>
          </a:xfrm>
          <a:prstGeom prst="rect">
            <a:avLst/>
          </a:prstGeom>
          <a:noFill/>
        </p:spPr>
        <p:txBody>
          <a:bodyPr wrap="square" rtlCol="0">
            <a:spAutoFit/>
          </a:bodyPr>
          <a:lstStyle/>
          <a:p>
            <a:r>
              <a:rPr lang="en-US" sz="4400" dirty="0"/>
              <a:t>Q</a:t>
            </a:r>
          </a:p>
          <a:p>
            <a:r>
              <a:rPr lang="en-US" sz="4400" dirty="0"/>
              <a:t>&amp; </a:t>
            </a:r>
          </a:p>
          <a:p>
            <a:r>
              <a:rPr lang="en-US" sz="4400" dirty="0"/>
              <a:t>A</a:t>
            </a:r>
          </a:p>
        </p:txBody>
      </p:sp>
    </p:spTree>
    <p:extLst>
      <p:ext uri="{BB962C8B-B14F-4D97-AF65-F5344CB8AC3E}">
        <p14:creationId xmlns:p14="http://schemas.microsoft.com/office/powerpoint/2010/main" val="532465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p:txBody>
          <a:bodyPr>
            <a:normAutofit/>
          </a:bodyPr>
          <a:lstStyle/>
          <a:p>
            <a:r>
              <a:rPr lang="en-US" sz="4800" dirty="0">
                <a:solidFill>
                  <a:schemeClr val="tx1"/>
                </a:solidFill>
              </a:rPr>
              <a:t>Presenters</a:t>
            </a:r>
          </a:p>
        </p:txBody>
      </p:sp>
      <p:sp>
        <p:nvSpPr>
          <p:cNvPr id="3" name="Content Placeholder 2">
            <a:extLst>
              <a:ext uri="{FF2B5EF4-FFF2-40B4-BE49-F238E27FC236}">
                <a16:creationId xmlns:a16="http://schemas.microsoft.com/office/drawing/2014/main" xmlns="" id="{B9A78DA5-D7FD-46DC-A829-4FDD11525915}"/>
              </a:ext>
            </a:extLst>
          </p:cNvPr>
          <p:cNvSpPr>
            <a:spLocks noGrp="1"/>
          </p:cNvSpPr>
          <p:nvPr>
            <p:ph sz="half" idx="2"/>
          </p:nvPr>
        </p:nvSpPr>
        <p:spPr>
          <a:xfrm>
            <a:off x="677334" y="1323110"/>
            <a:ext cx="4997450" cy="4496548"/>
          </a:xfrm>
        </p:spPr>
        <p:txBody>
          <a:bodyPr vert="horz" lIns="91440" tIns="45720" rIns="91440" bIns="45720" rtlCol="0" anchor="t">
            <a:noAutofit/>
          </a:bodyPr>
          <a:lstStyle/>
          <a:p>
            <a:pPr>
              <a:lnSpc>
                <a:spcPct val="150000"/>
              </a:lnSpc>
            </a:pPr>
            <a:r>
              <a:rPr lang="en-US" sz="2400" b="1" dirty="0">
                <a:cs typeface="Arial"/>
              </a:rPr>
              <a:t>Edward Ruiz, </a:t>
            </a:r>
            <a:r>
              <a:rPr lang="en-US" sz="2400" dirty="0">
                <a:cs typeface="Arial"/>
              </a:rPr>
              <a:t>LAUSD-DACE Photovoltaics Instructor</a:t>
            </a:r>
            <a:endParaRPr lang="en-US" dirty="0"/>
          </a:p>
          <a:p>
            <a:pPr>
              <a:lnSpc>
                <a:spcPct val="150000"/>
              </a:lnSpc>
              <a:buClr>
                <a:srgbClr val="90C226"/>
              </a:buClr>
            </a:pPr>
            <a:r>
              <a:rPr lang="en-US" sz="2400" b="1" dirty="0">
                <a:cs typeface="Arial"/>
              </a:rPr>
              <a:t>Lawrence Calderon, </a:t>
            </a:r>
            <a:r>
              <a:rPr lang="en-US" sz="2400" dirty="0">
                <a:cs typeface="Arial"/>
              </a:rPr>
              <a:t>LAUSD-DACE Photovoltaics Instructor</a:t>
            </a:r>
          </a:p>
          <a:p>
            <a:pPr>
              <a:lnSpc>
                <a:spcPct val="150000"/>
              </a:lnSpc>
              <a:buClr>
                <a:srgbClr val="90C226"/>
              </a:buClr>
            </a:pPr>
            <a:r>
              <a:rPr lang="en-US" sz="2400" b="1" dirty="0">
                <a:cs typeface="Arial"/>
              </a:rPr>
              <a:t>Eneida </a:t>
            </a:r>
            <a:r>
              <a:rPr lang="en-US" sz="2400" b="1" dirty="0" err="1">
                <a:cs typeface="Arial"/>
              </a:rPr>
              <a:t>Carbonell</a:t>
            </a:r>
            <a:r>
              <a:rPr lang="en-US" sz="2400" b="1" dirty="0">
                <a:cs typeface="Arial"/>
              </a:rPr>
              <a:t>, </a:t>
            </a:r>
            <a:r>
              <a:rPr lang="en-US" sz="2400" dirty="0">
                <a:cs typeface="Arial"/>
              </a:rPr>
              <a:t>LAUSD-DACE Math Instructor</a:t>
            </a:r>
          </a:p>
          <a:p>
            <a:pPr>
              <a:lnSpc>
                <a:spcPct val="120000"/>
              </a:lnSpc>
              <a:buClr>
                <a:srgbClr val="90C226"/>
              </a:buClr>
            </a:pPr>
            <a:endParaRPr lang="en-US" sz="2400" dirty="0">
              <a:cs typeface="Arial"/>
            </a:endParaRPr>
          </a:p>
          <a:p>
            <a:pPr marL="0" indent="0">
              <a:lnSpc>
                <a:spcPct val="120000"/>
              </a:lnSpc>
              <a:buClr>
                <a:srgbClr val="90C226"/>
              </a:buClr>
              <a:buNone/>
            </a:pPr>
            <a:endParaRPr lang="en-US" sz="800" dirty="0">
              <a:cs typeface="Arial"/>
            </a:endParaRPr>
          </a:p>
          <a:p>
            <a:pPr marL="0" indent="0">
              <a:buClr>
                <a:srgbClr val="689D9B"/>
              </a:buClr>
              <a:buNone/>
            </a:pPr>
            <a:endParaRPr lang="en-US" sz="1600" dirty="0">
              <a:cs typeface="Arial"/>
            </a:endParaRPr>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dirty="0"/>
              <a:t>EMPOWERING CTE STUDENTS WITH ABE</a:t>
            </a:r>
          </a:p>
        </p:txBody>
      </p:sp>
      <p:sp>
        <p:nvSpPr>
          <p:cNvPr id="6" name="Content Placeholder 2">
            <a:extLst>
              <a:ext uri="{FF2B5EF4-FFF2-40B4-BE49-F238E27FC236}">
                <a16:creationId xmlns:a16="http://schemas.microsoft.com/office/drawing/2014/main" xmlns="" id="{18FA5271-8140-43C4-9E75-11A895F1CDA6}"/>
              </a:ext>
            </a:extLst>
          </p:cNvPr>
          <p:cNvSpPr txBox="1">
            <a:spLocks/>
          </p:cNvSpPr>
          <p:nvPr/>
        </p:nvSpPr>
        <p:spPr>
          <a:xfrm>
            <a:off x="5691188" y="1175039"/>
            <a:ext cx="4177471" cy="4582273"/>
          </a:xfrm>
          <a:prstGeom prst="rect">
            <a:avLst/>
          </a:prstGeom>
        </p:spPr>
        <p:txBody>
          <a:bodyPr vert="horz" lIns="91440" tIns="45720" rIns="91440" bIns="45720" rtlCol="0" anchor="t">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120000"/>
              </a:lnSpc>
            </a:pPr>
            <a:r>
              <a:rPr lang="en-US" sz="2400" b="1" dirty="0" err="1">
                <a:cs typeface="Arial"/>
              </a:rPr>
              <a:t>Jenisha</a:t>
            </a:r>
            <a:r>
              <a:rPr lang="en-US" sz="2400" b="1" dirty="0">
                <a:cs typeface="Arial"/>
              </a:rPr>
              <a:t> </a:t>
            </a:r>
            <a:r>
              <a:rPr lang="en-US" sz="2400" b="1" dirty="0" err="1">
                <a:cs typeface="Arial"/>
              </a:rPr>
              <a:t>Hasselberger</a:t>
            </a:r>
            <a:r>
              <a:rPr lang="en-US" sz="2400" b="1" dirty="0">
                <a:cs typeface="Arial"/>
              </a:rPr>
              <a:t>, LAUSD-DACE </a:t>
            </a:r>
            <a:r>
              <a:rPr lang="en-US" sz="2400" dirty="0">
                <a:cs typeface="Arial"/>
              </a:rPr>
              <a:t>Academic</a:t>
            </a:r>
            <a:r>
              <a:rPr lang="en-US" sz="2400" b="1" dirty="0">
                <a:cs typeface="Arial"/>
              </a:rPr>
              <a:t> </a:t>
            </a:r>
            <a:r>
              <a:rPr lang="en-US" sz="2400" dirty="0">
                <a:cs typeface="Arial"/>
              </a:rPr>
              <a:t>Advisor</a:t>
            </a:r>
          </a:p>
          <a:p>
            <a:pPr>
              <a:lnSpc>
                <a:spcPct val="120000"/>
              </a:lnSpc>
            </a:pPr>
            <a:r>
              <a:rPr lang="en-US" sz="2400" b="1" dirty="0">
                <a:cs typeface="Arial"/>
              </a:rPr>
              <a:t>Alma Alvarez, LAUSD-DACE </a:t>
            </a:r>
            <a:r>
              <a:rPr lang="en-US" sz="2400" dirty="0">
                <a:cs typeface="Arial"/>
              </a:rPr>
              <a:t>Assistant Principal of Operations</a:t>
            </a:r>
          </a:p>
          <a:p>
            <a:pPr>
              <a:lnSpc>
                <a:spcPct val="120000"/>
              </a:lnSpc>
            </a:pPr>
            <a:endParaRPr lang="en-US" sz="2400" dirty="0">
              <a:cs typeface="Arial"/>
            </a:endParaRPr>
          </a:p>
          <a:p>
            <a:pPr>
              <a:lnSpc>
                <a:spcPct val="120000"/>
              </a:lnSpc>
            </a:pPr>
            <a:endParaRPr lang="en-US" sz="2400" b="1" dirty="0"/>
          </a:p>
        </p:txBody>
      </p:sp>
    </p:spTree>
    <p:extLst>
      <p:ext uri="{BB962C8B-B14F-4D97-AF65-F5344CB8AC3E}">
        <p14:creationId xmlns:p14="http://schemas.microsoft.com/office/powerpoint/2010/main" val="2601585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p:txBody>
          <a:bodyPr>
            <a:normAutofit/>
          </a:bodyPr>
          <a:lstStyle/>
          <a:p>
            <a:r>
              <a:rPr lang="en-US" sz="4800" dirty="0">
                <a:solidFill>
                  <a:schemeClr val="tx1"/>
                </a:solidFill>
              </a:rPr>
              <a:t>Introduction</a:t>
            </a:r>
          </a:p>
        </p:txBody>
      </p:sp>
      <p:sp>
        <p:nvSpPr>
          <p:cNvPr id="3" name="Content Placeholder 2">
            <a:extLst>
              <a:ext uri="{FF2B5EF4-FFF2-40B4-BE49-F238E27FC236}">
                <a16:creationId xmlns:a16="http://schemas.microsoft.com/office/drawing/2014/main" xmlns="" id="{B9A78DA5-D7FD-46DC-A829-4FDD11525915}"/>
              </a:ext>
            </a:extLst>
          </p:cNvPr>
          <p:cNvSpPr>
            <a:spLocks noGrp="1"/>
          </p:cNvSpPr>
          <p:nvPr>
            <p:ph idx="1"/>
          </p:nvPr>
        </p:nvSpPr>
        <p:spPr>
          <a:xfrm>
            <a:off x="677334" y="1270000"/>
            <a:ext cx="8596668" cy="3880773"/>
          </a:xfrm>
        </p:spPr>
        <p:txBody>
          <a:bodyPr vert="horz" lIns="91440" tIns="45720" rIns="91440" bIns="45720" rtlCol="0" anchor="t">
            <a:normAutofit/>
          </a:bodyPr>
          <a:lstStyle/>
          <a:p>
            <a:pPr marL="457200" lvl="1" indent="-457200">
              <a:lnSpc>
                <a:spcPct val="150000"/>
              </a:lnSpc>
            </a:pPr>
            <a:r>
              <a:rPr lang="en-US" sz="3200" dirty="0">
                <a:cs typeface="Arial"/>
              </a:rPr>
              <a:t>Alternating Teaching Model</a:t>
            </a:r>
          </a:p>
          <a:p>
            <a:pPr marL="457200" lvl="1" indent="-457200">
              <a:lnSpc>
                <a:spcPct val="150000"/>
              </a:lnSpc>
              <a:buClr>
                <a:srgbClr val="90C226"/>
              </a:buClr>
            </a:pPr>
            <a:r>
              <a:rPr lang="en-US" sz="3200" dirty="0">
                <a:cs typeface="Arial"/>
              </a:rPr>
              <a:t>Professional Learning Community</a:t>
            </a:r>
          </a:p>
          <a:p>
            <a:pPr marL="457200" lvl="1" indent="-457200">
              <a:lnSpc>
                <a:spcPct val="150000"/>
              </a:lnSpc>
              <a:buClr>
                <a:srgbClr val="90C226"/>
              </a:buClr>
            </a:pPr>
            <a:r>
              <a:rPr lang="en-US" sz="3200" dirty="0">
                <a:cs typeface="Arial"/>
              </a:rPr>
              <a:t>Challenges and Outcomes</a:t>
            </a:r>
          </a:p>
          <a:p>
            <a:pPr>
              <a:buClr>
                <a:srgbClr val="689D9B"/>
              </a:buClr>
            </a:pPr>
            <a:endParaRPr lang="en-US" sz="2800" dirty="0">
              <a:cs typeface="Arial"/>
            </a:endParaRPr>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spTree>
    <p:extLst>
      <p:ext uri="{BB962C8B-B14F-4D97-AF65-F5344CB8AC3E}">
        <p14:creationId xmlns:p14="http://schemas.microsoft.com/office/powerpoint/2010/main" val="303495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7225145" y="1992048"/>
            <a:ext cx="3200400" cy="1737360"/>
          </a:xfrm>
        </p:spPr>
        <p:txBody>
          <a:bodyPr>
            <a:normAutofit/>
          </a:bodyPr>
          <a:lstStyle/>
          <a:p>
            <a:r>
              <a:rPr lang="en-US" sz="3600" dirty="0">
                <a:solidFill>
                  <a:schemeClr val="tx1"/>
                </a:solidFill>
              </a:rPr>
              <a:t>Alternating Teaching Model</a:t>
            </a:r>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graphicFrame>
        <p:nvGraphicFramePr>
          <p:cNvPr id="5" name="Diagram 4"/>
          <p:cNvGraphicFramePr/>
          <p:nvPr>
            <p:extLst>
              <p:ext uri="{D42A27DB-BD31-4B8C-83A1-F6EECF244321}">
                <p14:modId xmlns:p14="http://schemas.microsoft.com/office/powerpoint/2010/main" val="1076353593"/>
              </p:ext>
            </p:extLst>
          </p:nvPr>
        </p:nvGraphicFramePr>
        <p:xfrm>
          <a:off x="-1162480" y="285750"/>
          <a:ext cx="9161307" cy="5620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294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677863" y="609600"/>
            <a:ext cx="9227317" cy="1320800"/>
          </a:xfrm>
        </p:spPr>
        <p:txBody>
          <a:bodyPr>
            <a:noAutofit/>
          </a:bodyPr>
          <a:lstStyle/>
          <a:p>
            <a:r>
              <a:rPr lang="en-US" sz="4300" dirty="0">
                <a:solidFill>
                  <a:schemeClr val="tx1"/>
                </a:solidFill>
              </a:rPr>
              <a:t>Why the Alternating Teaching Model</a:t>
            </a:r>
          </a:p>
        </p:txBody>
      </p:sp>
      <p:sp>
        <p:nvSpPr>
          <p:cNvPr id="5" name="Content Placeholder 4">
            <a:extLst>
              <a:ext uri="{FF2B5EF4-FFF2-40B4-BE49-F238E27FC236}">
                <a16:creationId xmlns:a16="http://schemas.microsoft.com/office/drawing/2014/main" xmlns="" id="{B6D9AEAF-D0FE-4650-910A-1FFEE004A15A}"/>
              </a:ext>
            </a:extLst>
          </p:cNvPr>
          <p:cNvSpPr>
            <a:spLocks noGrp="1"/>
          </p:cNvSpPr>
          <p:nvPr>
            <p:ph idx="1"/>
          </p:nvPr>
        </p:nvSpPr>
        <p:spPr>
          <a:xfrm>
            <a:off x="677863" y="1832454"/>
            <a:ext cx="8596668" cy="3880773"/>
          </a:xfrm>
        </p:spPr>
        <p:txBody>
          <a:bodyPr vert="horz" lIns="91440" tIns="45720" rIns="91440" bIns="45720" rtlCol="0" anchor="t">
            <a:normAutofit/>
          </a:bodyPr>
          <a:lstStyle/>
          <a:p>
            <a:r>
              <a:rPr lang="en-US" sz="3600" dirty="0"/>
              <a:t>Re-entry, At-Risk, Non-college bound High School graduates, and Dropout students were lacking the Math and CTE skills for entry-level Photovoltaic jobs. </a:t>
            </a:r>
            <a:endParaRPr lang="en-US" dirty="0">
              <a:solidFill>
                <a:schemeClr val="tx1"/>
              </a:solidFill>
            </a:endParaRPr>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spTree>
    <p:extLst>
      <p:ext uri="{BB962C8B-B14F-4D97-AF65-F5344CB8AC3E}">
        <p14:creationId xmlns:p14="http://schemas.microsoft.com/office/powerpoint/2010/main" val="4155923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571615" y="482560"/>
            <a:ext cx="9118600" cy="708223"/>
          </a:xfrm>
        </p:spPr>
        <p:txBody>
          <a:bodyPr>
            <a:noAutofit/>
          </a:bodyPr>
          <a:lstStyle/>
          <a:p>
            <a:r>
              <a:rPr lang="en-US" sz="4300" dirty="0">
                <a:solidFill>
                  <a:schemeClr val="tx1"/>
                </a:solidFill>
              </a:rPr>
              <a:t>How to integrate ABE into CTE</a:t>
            </a:r>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graphicFrame>
        <p:nvGraphicFramePr>
          <p:cNvPr id="3" name="Diagram 4">
            <a:extLst>
              <a:ext uri="{FF2B5EF4-FFF2-40B4-BE49-F238E27FC236}">
                <a16:creationId xmlns:a16="http://schemas.microsoft.com/office/drawing/2014/main" xmlns="" id="{5E8D2C4C-D9FC-4DDD-8CF8-77B5B5BB33A0}"/>
              </a:ext>
            </a:extLst>
          </p:cNvPr>
          <p:cNvGraphicFramePr/>
          <p:nvPr>
            <p:extLst>
              <p:ext uri="{D42A27DB-BD31-4B8C-83A1-F6EECF244321}">
                <p14:modId xmlns:p14="http://schemas.microsoft.com/office/powerpoint/2010/main" val="2212195382"/>
              </p:ext>
            </p:extLst>
          </p:nvPr>
        </p:nvGraphicFramePr>
        <p:xfrm>
          <a:off x="0" y="1190625"/>
          <a:ext cx="10987088" cy="43517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3247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677863" y="609600"/>
            <a:ext cx="9226550" cy="856320"/>
          </a:xfrm>
        </p:spPr>
        <p:txBody>
          <a:bodyPr>
            <a:noAutofit/>
          </a:bodyPr>
          <a:lstStyle/>
          <a:p>
            <a:r>
              <a:rPr lang="en-US" sz="4300" dirty="0">
                <a:solidFill>
                  <a:schemeClr val="tx1"/>
                </a:solidFill>
              </a:rPr>
              <a:t>Implementation of ABE into CTE</a:t>
            </a:r>
          </a:p>
        </p:txBody>
      </p:sp>
      <p:sp>
        <p:nvSpPr>
          <p:cNvPr id="5" name="Content Placeholder 4">
            <a:extLst>
              <a:ext uri="{FF2B5EF4-FFF2-40B4-BE49-F238E27FC236}">
                <a16:creationId xmlns:a16="http://schemas.microsoft.com/office/drawing/2014/main" xmlns="" id="{B6D9AEAF-D0FE-4650-910A-1FFEE004A15A}"/>
              </a:ext>
            </a:extLst>
          </p:cNvPr>
          <p:cNvSpPr>
            <a:spLocks noGrp="1"/>
          </p:cNvSpPr>
          <p:nvPr>
            <p:ph idx="1"/>
          </p:nvPr>
        </p:nvSpPr>
        <p:spPr>
          <a:xfrm>
            <a:off x="677863" y="1831975"/>
            <a:ext cx="9237866" cy="3881438"/>
          </a:xfrm>
        </p:spPr>
        <p:txBody>
          <a:bodyPr vert="horz" lIns="91440" tIns="45720" rIns="91440" bIns="45720" rtlCol="0" anchor="t">
            <a:normAutofit lnSpcReduction="10000"/>
          </a:bodyPr>
          <a:lstStyle/>
          <a:p>
            <a:pPr marL="457200" lvl="1" indent="-182880">
              <a:lnSpc>
                <a:spcPct val="115000"/>
              </a:lnSpc>
              <a:spcBef>
                <a:spcPts val="400"/>
              </a:spcBef>
              <a:spcAft>
                <a:spcPts val="300"/>
              </a:spcAft>
            </a:pPr>
            <a:r>
              <a:rPr lang="en-US" sz="3600" dirty="0"/>
              <a:t>Develop Course Sequences that coordinate with CTE matriculation</a:t>
            </a:r>
          </a:p>
          <a:p>
            <a:pPr marL="457200" lvl="1" indent="-182880">
              <a:lnSpc>
                <a:spcPct val="115000"/>
              </a:lnSpc>
              <a:spcBef>
                <a:spcPts val="400"/>
              </a:spcBef>
              <a:spcAft>
                <a:spcPts val="300"/>
              </a:spcAft>
              <a:buFont typeface="Wingdings 3"/>
            </a:pPr>
            <a:r>
              <a:rPr lang="en-US" sz="3600" dirty="0"/>
              <a:t>Implement ABE+CTE Professional Learning Community</a:t>
            </a:r>
          </a:p>
          <a:p>
            <a:pPr marL="457200" lvl="1" indent="-182880">
              <a:lnSpc>
                <a:spcPct val="115000"/>
              </a:lnSpc>
              <a:spcBef>
                <a:spcPts val="400"/>
              </a:spcBef>
              <a:spcAft>
                <a:spcPts val="300"/>
              </a:spcAft>
              <a:buFont typeface="Wingdings 3"/>
            </a:pPr>
            <a:r>
              <a:rPr lang="en-US" sz="3600" dirty="0"/>
              <a:t>Assess, collect and analyze data</a:t>
            </a:r>
          </a:p>
          <a:p>
            <a:pPr marL="457200" lvl="1" indent="-182880">
              <a:lnSpc>
                <a:spcPct val="115000"/>
              </a:lnSpc>
              <a:spcBef>
                <a:spcPts val="400"/>
              </a:spcBef>
              <a:spcAft>
                <a:spcPts val="300"/>
              </a:spcAft>
              <a:buFont typeface="Wingdings 3"/>
            </a:pPr>
            <a:r>
              <a:rPr lang="en-US" sz="3600" dirty="0"/>
              <a:t>Continue to Consult Industry</a:t>
            </a:r>
          </a:p>
          <a:p>
            <a:pPr marL="182880" indent="-182880">
              <a:lnSpc>
                <a:spcPct val="115000"/>
              </a:lnSpc>
              <a:spcBef>
                <a:spcPts val="1200"/>
              </a:spcBef>
              <a:spcAft>
                <a:spcPts val="300"/>
              </a:spcAft>
              <a:buFont typeface="Wingdings 3"/>
            </a:pPr>
            <a:endParaRPr lang="en-US" sz="3600" dirty="0"/>
          </a:p>
          <a:p>
            <a:endParaRPr lang="en-US" sz="3600" dirty="0">
              <a:solidFill>
                <a:srgbClr val="404040"/>
              </a:solidFill>
            </a:endParaRPr>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spTree>
    <p:extLst>
      <p:ext uri="{BB962C8B-B14F-4D97-AF65-F5344CB8AC3E}">
        <p14:creationId xmlns:p14="http://schemas.microsoft.com/office/powerpoint/2010/main" val="3801953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771681" y="1600200"/>
            <a:ext cx="2856834" cy="1747838"/>
          </a:xfrm>
        </p:spPr>
        <p:txBody>
          <a:bodyPr>
            <a:noAutofit/>
          </a:bodyPr>
          <a:lstStyle/>
          <a:p>
            <a:pPr algn="ctr"/>
            <a:r>
              <a:rPr lang="en-US" sz="4300" dirty="0">
                <a:solidFill>
                  <a:schemeClr val="tx1"/>
                </a:solidFill>
              </a:rPr>
              <a:t>Recipe for Success</a:t>
            </a:r>
            <a:endParaRPr lang="en-US"/>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graphicFrame>
        <p:nvGraphicFramePr>
          <p:cNvPr id="3" name="Diagram 4">
            <a:extLst>
              <a:ext uri="{FF2B5EF4-FFF2-40B4-BE49-F238E27FC236}">
                <a16:creationId xmlns:a16="http://schemas.microsoft.com/office/drawing/2014/main" xmlns="" id="{A2F11969-8FA8-49DC-AA5B-51EC06414FC2}"/>
              </a:ext>
            </a:extLst>
          </p:cNvPr>
          <p:cNvGraphicFramePr/>
          <p:nvPr>
            <p:extLst>
              <p:ext uri="{D42A27DB-BD31-4B8C-83A1-F6EECF244321}">
                <p14:modId xmlns:p14="http://schemas.microsoft.com/office/powerpoint/2010/main" val="2265073167"/>
              </p:ext>
            </p:extLst>
          </p:nvPr>
        </p:nvGraphicFramePr>
        <p:xfrm>
          <a:off x="2696119" y="381000"/>
          <a:ext cx="7291389" cy="5202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6595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8C32E8-200D-447D-8DE2-5BEAAC03F940}"/>
              </a:ext>
            </a:extLst>
          </p:cNvPr>
          <p:cNvSpPr>
            <a:spLocks noGrp="1"/>
          </p:cNvSpPr>
          <p:nvPr>
            <p:ph type="title"/>
          </p:nvPr>
        </p:nvSpPr>
        <p:spPr>
          <a:xfrm>
            <a:off x="677863" y="609600"/>
            <a:ext cx="9226550" cy="878438"/>
          </a:xfrm>
        </p:spPr>
        <p:txBody>
          <a:bodyPr>
            <a:noAutofit/>
          </a:bodyPr>
          <a:lstStyle/>
          <a:p>
            <a:r>
              <a:rPr lang="en-US" sz="4300" dirty="0">
                <a:solidFill>
                  <a:schemeClr val="tx1"/>
                </a:solidFill>
              </a:rPr>
              <a:t>CTE Component</a:t>
            </a:r>
            <a:r>
              <a:rPr lang="en-US" dirty="0">
                <a:solidFill>
                  <a:schemeClr val="tx1"/>
                </a:solidFill>
                <a:latin typeface="+mj-ea"/>
                <a:cs typeface="+mj-ea"/>
              </a:rPr>
              <a:t/>
            </a:r>
            <a:br>
              <a:rPr lang="en-US" dirty="0">
                <a:solidFill>
                  <a:schemeClr val="tx1"/>
                </a:solidFill>
                <a:latin typeface="+mj-ea"/>
                <a:cs typeface="+mj-ea"/>
              </a:rPr>
            </a:br>
            <a:endParaRPr lang="en-US" sz="4300">
              <a:solidFill>
                <a:schemeClr val="tx1"/>
              </a:solidFill>
            </a:endParaRPr>
          </a:p>
          <a:p>
            <a:endParaRPr lang="en-US" sz="4300" dirty="0">
              <a:solidFill>
                <a:schemeClr val="tx1"/>
              </a:solidFill>
            </a:endParaRPr>
          </a:p>
        </p:txBody>
      </p:sp>
      <p:sp>
        <p:nvSpPr>
          <p:cNvPr id="5" name="Content Placeholder 4">
            <a:extLst>
              <a:ext uri="{FF2B5EF4-FFF2-40B4-BE49-F238E27FC236}">
                <a16:creationId xmlns:a16="http://schemas.microsoft.com/office/drawing/2014/main" xmlns="" id="{B6D9AEAF-D0FE-4650-910A-1FFEE004A15A}"/>
              </a:ext>
            </a:extLst>
          </p:cNvPr>
          <p:cNvSpPr>
            <a:spLocks noGrp="1"/>
          </p:cNvSpPr>
          <p:nvPr>
            <p:ph idx="1"/>
          </p:nvPr>
        </p:nvSpPr>
        <p:spPr>
          <a:xfrm>
            <a:off x="677863" y="1428750"/>
            <a:ext cx="8845205" cy="4216400"/>
          </a:xfrm>
        </p:spPr>
        <p:txBody>
          <a:bodyPr vert="horz" lIns="91440" tIns="45720" rIns="91440" bIns="45720" rtlCol="0" anchor="t">
            <a:noAutofit/>
          </a:bodyPr>
          <a:lstStyle/>
          <a:p>
            <a:pPr>
              <a:lnSpc>
                <a:spcPct val="135000"/>
              </a:lnSpc>
            </a:pPr>
            <a:r>
              <a:rPr lang="en-US" sz="2400" dirty="0"/>
              <a:t>Student population need</a:t>
            </a:r>
          </a:p>
          <a:p>
            <a:pPr>
              <a:lnSpc>
                <a:spcPct val="135000"/>
              </a:lnSpc>
              <a:buFont typeface="Wingdings 3"/>
            </a:pPr>
            <a:r>
              <a:rPr lang="en-US" sz="2400" dirty="0"/>
              <a:t>Photovoltaic Program could not keep up with demand of industry</a:t>
            </a:r>
          </a:p>
          <a:p>
            <a:pPr>
              <a:lnSpc>
                <a:spcPct val="135000"/>
              </a:lnSpc>
              <a:buFont typeface="Wingdings 3"/>
            </a:pPr>
            <a:r>
              <a:rPr lang="en-US" sz="2400" dirty="0"/>
              <a:t>Union Prerequisite: Algebra</a:t>
            </a:r>
          </a:p>
          <a:p>
            <a:pPr>
              <a:lnSpc>
                <a:spcPct val="135000"/>
              </a:lnSpc>
              <a:buFont typeface="Wingdings 3"/>
            </a:pPr>
            <a:r>
              <a:rPr lang="en-US" sz="2400" dirty="0"/>
              <a:t>Focus on Advanced Wiring System Sizing, Mechanical Design, and Troubleshooting required more math</a:t>
            </a:r>
          </a:p>
          <a:p>
            <a:pPr>
              <a:lnSpc>
                <a:spcPct val="135000"/>
              </a:lnSpc>
              <a:buFont typeface="Wingdings 3"/>
            </a:pPr>
            <a:r>
              <a:rPr lang="en-US" sz="2400" dirty="0"/>
              <a:t>Result: Vocational Math and Algebra integrated into Photovoltaic courses</a:t>
            </a:r>
          </a:p>
          <a:p>
            <a:pPr>
              <a:lnSpc>
                <a:spcPct val="135000"/>
              </a:lnSpc>
            </a:pPr>
            <a:endParaRPr lang="en-US" sz="3600" dirty="0"/>
          </a:p>
        </p:txBody>
      </p:sp>
      <p:sp>
        <p:nvSpPr>
          <p:cNvPr id="4" name="TextBox 3">
            <a:extLst>
              <a:ext uri="{FF2B5EF4-FFF2-40B4-BE49-F238E27FC236}">
                <a16:creationId xmlns:a16="http://schemas.microsoft.com/office/drawing/2014/main" xmlns="" id="{70CA6645-D64F-40BB-8FC8-CF2166A21D07}"/>
              </a:ext>
            </a:extLst>
          </p:cNvPr>
          <p:cNvSpPr txBox="1"/>
          <p:nvPr/>
        </p:nvSpPr>
        <p:spPr>
          <a:xfrm>
            <a:off x="5037999" y="5715748"/>
            <a:ext cx="6099853" cy="461665"/>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i="1"/>
              <a:t>EMPOWERING CTE STUDENTS WITH ABE</a:t>
            </a:r>
          </a:p>
        </p:txBody>
      </p:sp>
    </p:spTree>
    <p:extLst>
      <p:ext uri="{BB962C8B-B14F-4D97-AF65-F5344CB8AC3E}">
        <p14:creationId xmlns:p14="http://schemas.microsoft.com/office/powerpoint/2010/main" val="235415708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14E7CC524621418951E798A26C1086" ma:contentTypeVersion="9" ma:contentTypeDescription="Create a new document." ma:contentTypeScope="" ma:versionID="2288787c61babe554b90495c3789d7c5">
  <xsd:schema xmlns:xsd="http://www.w3.org/2001/XMLSchema" xmlns:xs="http://www.w3.org/2001/XMLSchema" xmlns:p="http://schemas.microsoft.com/office/2006/metadata/properties" xmlns:ns2="9682fde2-0d99-4585-8154-fdea48568b58" targetNamespace="http://schemas.microsoft.com/office/2006/metadata/properties" ma:root="true" ma:fieldsID="850a857e7bd06a26625db0263e2b387c" ns2:_="">
    <xsd:import namespace="9682fde2-0d99-4585-8154-fdea48568b5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2fde2-0d99-4585-8154-fdea48568b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CCDA93-80E4-4533-8E6F-8441A3E1A284}"/>
</file>

<file path=customXml/itemProps2.xml><?xml version="1.0" encoding="utf-8"?>
<ds:datastoreItem xmlns:ds="http://schemas.openxmlformats.org/officeDocument/2006/customXml" ds:itemID="{035EAEA9-CD27-4C42-9148-66F3FEB219A3}"/>
</file>

<file path=customXml/itemProps3.xml><?xml version="1.0" encoding="utf-8"?>
<ds:datastoreItem xmlns:ds="http://schemas.openxmlformats.org/officeDocument/2006/customXml" ds:itemID="{D0127532-0A0A-495E-AF9E-2DCA82CA4E6A}"/>
</file>

<file path=docProps/app.xml><?xml version="1.0" encoding="utf-8"?>
<Properties xmlns="http://schemas.openxmlformats.org/officeDocument/2006/extended-properties" xmlns:vt="http://schemas.openxmlformats.org/officeDocument/2006/docPropsVTypes">
  <Template>Facet</Template>
  <TotalTime>431</TotalTime>
  <Words>684</Words>
  <Application>Microsoft Office PowerPoint</Application>
  <PresentationFormat>Widescreen</PresentationFormat>
  <Paragraphs>172</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Trebuchet MS</vt:lpstr>
      <vt:lpstr>Wingdings 3</vt:lpstr>
      <vt:lpstr>Facet</vt:lpstr>
      <vt:lpstr>Empowering CTE Students with ABE</vt:lpstr>
      <vt:lpstr>Presenters</vt:lpstr>
      <vt:lpstr>Introduction</vt:lpstr>
      <vt:lpstr>Alternating Teaching Model</vt:lpstr>
      <vt:lpstr>Why the Alternating Teaching Model</vt:lpstr>
      <vt:lpstr>How to integrate ABE into CTE</vt:lpstr>
      <vt:lpstr>Implementation of ABE into CTE</vt:lpstr>
      <vt:lpstr>Recipe for Success</vt:lpstr>
      <vt:lpstr>CTE Component  </vt:lpstr>
      <vt:lpstr>Vocational ABE Component  </vt:lpstr>
      <vt:lpstr>Compare and Contrast:  A lesson in Contextualization</vt:lpstr>
      <vt:lpstr>Compare and Contrast</vt:lpstr>
      <vt:lpstr>Outcomes</vt:lpstr>
      <vt:lpstr>Outcomes Cont…</vt:lpstr>
      <vt:lpstr>CASAS Outcomes</vt:lpstr>
      <vt:lpstr>Recap</vt:lpstr>
      <vt:lpstr>Recap cont'd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CTE Students with ABE</dc:title>
  <dc:creator>Alma</dc:creator>
  <cp:lastModifiedBy>Veronica Parker</cp:lastModifiedBy>
  <cp:revision>487</cp:revision>
  <cp:lastPrinted>2018-09-06T15:24:49Z</cp:lastPrinted>
  <dcterms:modified xsi:type="dcterms:W3CDTF">2018-09-12T21:14:59Z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0x010100D914E7CC524621418951E798A26C1086</vt:lpwstr>
  </property>
</Properties>
</file>