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48" r:id="rId1"/>
    <p:sldMasterId id="2147483669" r:id="rId2"/>
  </p:sldMasterIdLst>
  <p:notesMasterIdLst>
    <p:notesMasterId r:id="rId29"/>
  </p:notesMasterIdLst>
  <p:sldIdLst>
    <p:sldId id="448" r:id="rId3"/>
    <p:sldId id="504" r:id="rId4"/>
    <p:sldId id="794" r:id="rId5"/>
    <p:sldId id="795" r:id="rId6"/>
    <p:sldId id="796" r:id="rId7"/>
    <p:sldId id="797" r:id="rId8"/>
    <p:sldId id="762" r:id="rId9"/>
    <p:sldId id="793" r:id="rId10"/>
    <p:sldId id="766" r:id="rId11"/>
    <p:sldId id="626" r:id="rId12"/>
    <p:sldId id="672" r:id="rId13"/>
    <p:sldId id="776" r:id="rId14"/>
    <p:sldId id="777" r:id="rId15"/>
    <p:sldId id="778" r:id="rId16"/>
    <p:sldId id="779" r:id="rId17"/>
    <p:sldId id="780" r:id="rId18"/>
    <p:sldId id="781" r:id="rId19"/>
    <p:sldId id="782" r:id="rId20"/>
    <p:sldId id="792" r:id="rId21"/>
    <p:sldId id="674" r:id="rId22"/>
    <p:sldId id="787" r:id="rId23"/>
    <p:sldId id="788" r:id="rId24"/>
    <p:sldId id="798" r:id="rId25"/>
    <p:sldId id="799" r:id="rId26"/>
    <p:sldId id="424" r:id="rId27"/>
    <p:sldId id="491" r:id="rId2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"/>
      </a:defRPr>
    </a:lvl1pPr>
    <a:lvl2pPr algn="ctr" defTabSz="584200">
      <a:defRPr sz="3600">
        <a:latin typeface="+mn-lt"/>
        <a:ea typeface="+mn-ea"/>
        <a:cs typeface="+mn-cs"/>
        <a:sym typeface="Helvetica"/>
      </a:defRPr>
    </a:lvl2pPr>
    <a:lvl3pPr algn="ctr" defTabSz="584200">
      <a:defRPr sz="3600">
        <a:latin typeface="+mn-lt"/>
        <a:ea typeface="+mn-ea"/>
        <a:cs typeface="+mn-cs"/>
        <a:sym typeface="Helvetica"/>
      </a:defRPr>
    </a:lvl3pPr>
    <a:lvl4pPr algn="ctr" defTabSz="584200">
      <a:defRPr sz="3600">
        <a:latin typeface="+mn-lt"/>
        <a:ea typeface="+mn-ea"/>
        <a:cs typeface="+mn-cs"/>
        <a:sym typeface="Helvetica"/>
      </a:defRPr>
    </a:lvl4pPr>
    <a:lvl5pPr algn="ctr" defTabSz="584200">
      <a:defRPr sz="3600">
        <a:latin typeface="+mn-lt"/>
        <a:ea typeface="+mn-ea"/>
        <a:cs typeface="+mn-cs"/>
        <a:sym typeface="Helvetica"/>
      </a:defRPr>
    </a:lvl5pPr>
    <a:lvl6pPr algn="ctr" defTabSz="584200">
      <a:defRPr sz="3600">
        <a:latin typeface="+mn-lt"/>
        <a:ea typeface="+mn-ea"/>
        <a:cs typeface="+mn-cs"/>
        <a:sym typeface="Helvetica"/>
      </a:defRPr>
    </a:lvl6pPr>
    <a:lvl7pPr algn="ctr" defTabSz="584200">
      <a:defRPr sz="3600">
        <a:latin typeface="+mn-lt"/>
        <a:ea typeface="+mn-ea"/>
        <a:cs typeface="+mn-cs"/>
        <a:sym typeface="Helvetica"/>
      </a:defRPr>
    </a:lvl7pPr>
    <a:lvl8pPr algn="ctr" defTabSz="584200">
      <a:defRPr sz="3600">
        <a:latin typeface="+mn-lt"/>
        <a:ea typeface="+mn-ea"/>
        <a:cs typeface="+mn-cs"/>
        <a:sym typeface="Helvetica"/>
      </a:defRPr>
    </a:lvl8pPr>
    <a:lvl9pPr algn="ctr" defTabSz="584200">
      <a:defRPr sz="36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8B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3" autoAdjust="0"/>
    <p:restoredTop sz="79607" autoAdjust="0"/>
  </p:normalViewPr>
  <p:slideViewPr>
    <p:cSldViewPr snapToGrid="0">
      <p:cViewPr varScale="1">
        <p:scale>
          <a:sx n="63" d="100"/>
          <a:sy n="63" d="100"/>
        </p:scale>
        <p:origin x="1554" y="66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325131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0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6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738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2360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677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7639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9475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2639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848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8" y="3108960"/>
            <a:ext cx="9253538" cy="2432304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 sz="3600"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5" y="1714955"/>
            <a:ext cx="2852864" cy="7100433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74719" y="1905025"/>
            <a:ext cx="8887143" cy="6910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2183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914" y="7790738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7913" y="1890489"/>
            <a:ext cx="11996738" cy="5852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4654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5125" y="2835275"/>
            <a:ext cx="6035675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81750" y="2835275"/>
            <a:ext cx="5980113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4954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65125" y="2962656"/>
            <a:ext cx="11996738" cy="5852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237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8" y="3108960"/>
            <a:ext cx="9253538" cy="2432304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 sz="3600"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3755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5" y="1714955"/>
            <a:ext cx="2852864" cy="7100433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74719" y="1905025"/>
            <a:ext cx="8887143" cy="6910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0481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914" y="7790738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7913" y="1890489"/>
            <a:ext cx="11996738" cy="5852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0167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005458"/>
            <a:ext cx="13004800" cy="75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" y="-21622"/>
            <a:ext cx="13004805" cy="17365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11968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5125" y="2835275"/>
            <a:ext cx="6035675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81750" y="2835275"/>
            <a:ext cx="5980113" cy="6170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546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B86_PPT.jpg"/>
          <p:cNvPicPr/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1625" y="0"/>
            <a:ext cx="1300155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1" r:id="rId4"/>
    <p:sldLayoutId id="2147483668" r:id="rId5"/>
    <p:sldLayoutId id="2147483660" r:id="rId6"/>
    <p:sldLayoutId id="2147483662" r:id="rId7"/>
    <p:sldLayoutId id="2147483663" r:id="rId8"/>
    <p:sldLayoutId id="2147483664" r:id="rId9"/>
  </p:sldLayoutIdLst>
  <p:transition spd="med"/>
  <p:hf hdr="0" ftr="0" dt="0"/>
  <p:txStyles>
    <p:titleStyle>
      <a:lvl1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1pPr>
      <a:lvl2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2pPr>
      <a:lvl3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3pPr>
      <a:lvl4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4pPr>
      <a:lvl5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5pPr>
      <a:lvl6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6pPr>
      <a:lvl7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7pPr>
      <a:lvl8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8pPr>
      <a:lvl9pPr algn="ctr" defTabSz="584200" eaLnBrk="1" hangingPunct="1">
        <a:defRPr sz="80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1pPr>
      <a:lvl2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2pPr>
      <a:lvl3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3pPr>
      <a:lvl4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4pPr>
      <a:lvl5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5pPr>
      <a:lvl6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6pPr>
      <a:lvl7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7pPr>
      <a:lvl8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8pPr>
      <a:lvl9pPr algn="ctr" defTabSz="584200" eaLnBrk="1" hangingPunct="1">
        <a:defRPr sz="32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050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aladulted.org/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6411" y="2683042"/>
            <a:ext cx="128483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AEBG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Webinar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2017-18 &amp; 2018-19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September 14, 2018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61B7A-31FA-4206-8E4E-60BFC11378D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30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7565" y="2346192"/>
            <a:ext cx="11996737" cy="1012829"/>
          </a:xfrm>
        </p:spPr>
        <p:txBody>
          <a:bodyPr/>
          <a:lstStyle/>
          <a:p>
            <a:r>
              <a:rPr lang="en-US" sz="5400" dirty="0" smtClean="0"/>
              <a:t>Expense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578087" y="7010400"/>
            <a:ext cx="9170504" cy="1804988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 smtClean="0"/>
          </a:p>
          <a:p>
            <a:pPr algn="l"/>
            <a:endParaRPr lang="en-US" sz="4800" dirty="0"/>
          </a:p>
        </p:txBody>
      </p:sp>
      <p:pic>
        <p:nvPicPr>
          <p:cNvPr id="4" name="Picture 3" descr="Imposte comunali 2014 : bene progressività e semplificazione procedure » La Gazzetta di Lucc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65" y="3486149"/>
            <a:ext cx="9946433" cy="438888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23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4Q Expenses-  2017-2018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3060440"/>
            <a:ext cx="12351026" cy="5754947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Must be positive numbers – no negatives…..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Expenditure </a:t>
            </a:r>
            <a:r>
              <a:rPr lang="en-US" sz="4000" dirty="0"/>
              <a:t>report cannot be submitted if expenditures exceed the allocated amount for a given object code (no negative balances</a:t>
            </a:r>
            <a:r>
              <a:rPr lang="en-US" sz="4000" dirty="0" smtClean="0"/>
              <a:t>).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/>
          </a:p>
          <a:p>
            <a:pPr algn="l"/>
            <a:endParaRPr lang="en-US" sz="40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83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6038" y="0"/>
            <a:ext cx="11996737" cy="652464"/>
          </a:xfrm>
        </p:spPr>
        <p:txBody>
          <a:bodyPr/>
          <a:lstStyle/>
          <a:p>
            <a:r>
              <a:rPr lang="en-US" sz="4000" dirty="0" smtClean="0"/>
              <a:t>Expenditure Reporting</a:t>
            </a:r>
          </a:p>
          <a:p>
            <a:r>
              <a:rPr lang="en-US" sz="4000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9" y="822960"/>
            <a:ext cx="12960841" cy="8930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78640" y="9204895"/>
            <a:ext cx="79248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12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66221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9914" y="0"/>
            <a:ext cx="11996737" cy="652464"/>
          </a:xfrm>
        </p:spPr>
        <p:txBody>
          <a:bodyPr/>
          <a:lstStyle/>
          <a:p>
            <a:r>
              <a:rPr lang="en-US" sz="4000" dirty="0" smtClean="0"/>
              <a:t>Expenditure Reporting</a:t>
            </a:r>
          </a:p>
          <a:p>
            <a:r>
              <a:rPr lang="en-US" sz="40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" y="777240"/>
            <a:ext cx="12951011" cy="8976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78640" y="9204895"/>
            <a:ext cx="79248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13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42596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8028" y="119139"/>
            <a:ext cx="11996737" cy="652464"/>
          </a:xfrm>
        </p:spPr>
        <p:txBody>
          <a:bodyPr/>
          <a:lstStyle/>
          <a:p>
            <a:r>
              <a:rPr lang="en-US" sz="4000" dirty="0" smtClean="0"/>
              <a:t>Expenditure Reporting</a:t>
            </a:r>
          </a:p>
          <a:p>
            <a:r>
              <a:rPr lang="en-US" sz="4000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920"/>
            <a:ext cx="13004800" cy="8869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78640" y="9204895"/>
            <a:ext cx="79248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14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44561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6947" y="0"/>
            <a:ext cx="11996737" cy="652464"/>
          </a:xfrm>
        </p:spPr>
        <p:txBody>
          <a:bodyPr/>
          <a:lstStyle/>
          <a:p>
            <a:r>
              <a:rPr lang="en-US" sz="4000" dirty="0" smtClean="0"/>
              <a:t>Expenditure Reporting</a:t>
            </a:r>
          </a:p>
          <a:p>
            <a:r>
              <a:rPr lang="en-US" sz="40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" y="773360"/>
            <a:ext cx="13004800" cy="8976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3400" y="9370129"/>
            <a:ext cx="79248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0000"/>
                </a:solidFill>
              </a:rPr>
              <a:t>15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60872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5634" y="0"/>
            <a:ext cx="11996737" cy="652464"/>
          </a:xfrm>
        </p:spPr>
        <p:txBody>
          <a:bodyPr/>
          <a:lstStyle/>
          <a:p>
            <a:r>
              <a:rPr lang="en-US" sz="4000" dirty="0" smtClean="0"/>
              <a:t>Expenditure Reporting</a:t>
            </a:r>
          </a:p>
          <a:p>
            <a:r>
              <a:rPr lang="en-US" sz="40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8438"/>
            <a:ext cx="13016766" cy="9045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76131" y="9110573"/>
            <a:ext cx="79248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0000"/>
                </a:solidFill>
              </a:rPr>
              <a:t>16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90648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5986" y="0"/>
            <a:ext cx="11996737" cy="652464"/>
          </a:xfrm>
        </p:spPr>
        <p:txBody>
          <a:bodyPr/>
          <a:lstStyle/>
          <a:p>
            <a:r>
              <a:rPr lang="en-US" sz="4000" dirty="0" smtClean="0"/>
              <a:t>Expenditure Reporting</a:t>
            </a:r>
          </a:p>
          <a:p>
            <a:r>
              <a:rPr lang="en-US" sz="40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7720"/>
            <a:ext cx="13004800" cy="8945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95919" y="9110573"/>
            <a:ext cx="79248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0000"/>
                </a:solidFill>
              </a:rPr>
              <a:t>17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98123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5865" y="0"/>
            <a:ext cx="11996737" cy="652464"/>
          </a:xfrm>
        </p:spPr>
        <p:txBody>
          <a:bodyPr/>
          <a:lstStyle/>
          <a:p>
            <a:r>
              <a:rPr lang="en-US" sz="4000" dirty="0" smtClean="0"/>
              <a:t>Expenditure Reporting</a:t>
            </a:r>
          </a:p>
          <a:p>
            <a:r>
              <a:rPr lang="en-US" sz="4000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13004799" cy="899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02440" y="9180334"/>
            <a:ext cx="79248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0000"/>
                </a:solidFill>
              </a:rPr>
              <a:t>18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8854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NOVA Targets</a:t>
            </a:r>
            <a:endParaRPr lang="en-US" dirty="0"/>
          </a:p>
        </p:txBody>
      </p:sp>
      <p:pic>
        <p:nvPicPr>
          <p:cNvPr id="5" name="Content Placeholder 4" descr="icon for &quot;learning &lt;strong&gt;targets&lt;/strong&gt;&quot; | Common core and Learning &lt;strong&gt;targets&lt;/strong&gt; | Pinterest | &lt;strong&gt;Target&lt;/strong&gt;, Learning ...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48" y="2962275"/>
            <a:ext cx="5853113" cy="58531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Maisto 1970 Chevy &lt;strong&gt;Nova&lt;/strong&gt; SS Coupe 1:18 : &lt;strong&gt;Target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61" y="3990023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20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78296" y="2773063"/>
            <a:ext cx="12616069" cy="6361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87672" indent="-487672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51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056623" indent="-406394" algn="l" defTabSz="13004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982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3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4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44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Technical Update</a:t>
            </a:r>
          </a:p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Budget Revisions</a:t>
            </a:r>
          </a:p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4Q Expense reporting</a:t>
            </a:r>
          </a:p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Target Spending</a:t>
            </a:r>
          </a:p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Close Out 16-17</a:t>
            </a:r>
          </a:p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18-19 Member Budget &amp; Workplan</a:t>
            </a:r>
          </a:p>
          <a:p>
            <a:pPr lvl="0"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n-lt"/>
              </a:rPr>
              <a:t>3 Year Plan Submission</a:t>
            </a:r>
          </a:p>
          <a:p>
            <a:pPr>
              <a:defRPr/>
            </a:pPr>
            <a:endParaRPr lang="en-US" sz="48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487672" marR="0" lvl="0" indent="-487672" algn="l" defTabSz="13004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551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310208-E609-48F3-88EB-3E2C3BBF9B83}"/>
              </a:ext>
            </a:extLst>
          </p:cNvPr>
          <p:cNvSpPr txBox="1"/>
          <p:nvPr/>
        </p:nvSpPr>
        <p:spPr>
          <a:xfrm>
            <a:off x="551543" y="1901974"/>
            <a:ext cx="10914743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Agenda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18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NOVA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5" y="2918564"/>
            <a:ext cx="12351026" cy="608765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To continue to spend down 16-17 carry over funds to 12-31-18 – you will need a corrective action plan. Same will apply to 17-18 carry over for June 30, 2019.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This is completed via the narrative </a:t>
            </a:r>
            <a:r>
              <a:rPr lang="en-US" sz="3600" dirty="0"/>
              <a:t>field for corrective action </a:t>
            </a:r>
            <a:r>
              <a:rPr lang="en-US" sz="3600" dirty="0" smtClean="0"/>
              <a:t>plan in the Q4 expenditure report. </a:t>
            </a:r>
          </a:p>
          <a:p>
            <a:pPr algn="l"/>
            <a:endParaRPr lang="en-US" sz="36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Header </a:t>
            </a:r>
            <a:r>
              <a:rPr lang="en-US" sz="3600" dirty="0"/>
              <a:t>title: “Corrective Action Plan: Expenditures fall below target. Please provide the action steps that will be taken to address this issue</a:t>
            </a:r>
            <a:r>
              <a:rPr lang="en-US" sz="3600" dirty="0" smtClean="0"/>
              <a:t>.”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l"/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34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NOVA Close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4" y="2918564"/>
            <a:ext cx="12607236" cy="608765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Keep in mind – AEBG/AEP funds still have a shelf life, they do expire, and we will be closing out every year.</a:t>
            </a:r>
          </a:p>
          <a:p>
            <a:pPr algn="l"/>
            <a:endParaRPr lang="en-US" sz="38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For example: 16-17 funding.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3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Target spending June 30, 2018 – fully expended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With a corrective action plan – can extend to 12/31/18.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All activities related to 16/17 funds must cease by 12/31/18 (which is the end of the 2</a:t>
            </a:r>
            <a:r>
              <a:rPr lang="en-US" sz="3800" baseline="30000" dirty="0" smtClean="0"/>
              <a:t>nd</a:t>
            </a:r>
            <a:r>
              <a:rPr lang="en-US" sz="3800" dirty="0" smtClean="0"/>
              <a:t> quarter of the SFY).</a:t>
            </a:r>
          </a:p>
          <a:p>
            <a:pPr algn="l"/>
            <a:r>
              <a:rPr lang="en-US" sz="3800" dirty="0" smtClean="0"/>
              <a:t>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38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3800" dirty="0" smtClean="0"/>
          </a:p>
          <a:p>
            <a:pPr algn="l"/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54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NOVA Close Out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4" y="2918564"/>
            <a:ext cx="12607236" cy="608765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Q2 expense reports are due 3/1/19 with consortium approval due by 3/31/19.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NOVA will close out 16-17 funds in April of 2019.  Each member will certify their close out.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Remaining 16-17 funds will be invoiced by the state and paid back by the member to the general fund.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The invoice process will take place in late April/May 2019.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State Accounting Offices will close the books on AEBG/AEP 16-17 funding in June 2019.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38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3800" dirty="0" smtClean="0"/>
          </a:p>
          <a:p>
            <a:pPr algn="l"/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60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18-19 Member Budget &amp; Workplan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4" y="2918564"/>
            <a:ext cx="12607236" cy="608765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Same as last year.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Click on the strategies listed in the annual plan.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Budget based on object codes.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Separate line for indirect at the member level.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Don’t combine the indirect for the member with the consortium administrative if you are a member holding funds for consortium activities.  Place on different line items.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38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3800" dirty="0" smtClean="0"/>
          </a:p>
          <a:p>
            <a:pPr algn="l"/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19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824" y="1714955"/>
            <a:ext cx="11996737" cy="1054749"/>
          </a:xfrm>
        </p:spPr>
        <p:txBody>
          <a:bodyPr/>
          <a:lstStyle/>
          <a:p>
            <a:r>
              <a:rPr lang="en-US" dirty="0" smtClean="0"/>
              <a:t>3 Year Planning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7564" y="2918564"/>
            <a:ext cx="12607236" cy="608765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Draft Guidance was released last week for comment.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Very few comments have been received.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Webinars and workshops roll out next month.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Process training cohorts (Human Center Design) have already started.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/>
              <a:t>Member resources required for the 3 year plan will be available through NOVA.  Part of the total expenses by program area (operational costs) exercise due March of 2019.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3800" dirty="0" smtClean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3800" dirty="0" smtClean="0"/>
          </a:p>
          <a:p>
            <a:pPr algn="l"/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25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sz="4400" u="sng" dirty="0" smtClean="0">
                <a:solidFill>
                  <a:schemeClr val="accent5"/>
                </a:solidFill>
              </a:rPr>
              <a:t>AEBG Web Site</a:t>
            </a:r>
            <a:endParaRPr lang="en-US" sz="4400" u="sng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8771" y="8155818"/>
            <a:ext cx="6228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https://caladulted.org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4" y="2608301"/>
            <a:ext cx="9878291" cy="53892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25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chemeClr val="accent5"/>
                </a:solidFill>
              </a:rPr>
              <a:t>AEBG TAP</a:t>
            </a:r>
            <a:endParaRPr lang="en-US" b="1" u="sng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/>
            <a:r>
              <a:rPr lang="en-US" sz="4400" dirty="0" smtClean="0"/>
              <a:t>The AEBG Technical Assistance Program (TAP) provides professional development resources for all AEBG agencies statewide.</a:t>
            </a:r>
          </a:p>
          <a:p>
            <a:pPr algn="l"/>
            <a:endParaRPr lang="en-US" sz="4400" dirty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660" y="6245113"/>
            <a:ext cx="7915244" cy="2177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78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78296" y="2773063"/>
            <a:ext cx="12616069" cy="6361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87672" indent="-487672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51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056623" indent="-406394" algn="l" defTabSz="13004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982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3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4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44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48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487672" marR="0" lvl="0" indent="-487672" algn="l" defTabSz="13004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551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310208-E609-48F3-88EB-3E2C3BBF9B83}"/>
              </a:ext>
            </a:extLst>
          </p:cNvPr>
          <p:cNvSpPr txBox="1"/>
          <p:nvPr/>
        </p:nvSpPr>
        <p:spPr>
          <a:xfrm>
            <a:off x="551543" y="1901974"/>
            <a:ext cx="10914743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Technical Update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&lt;strong&gt;Nova&lt;/strong&gt; remnant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67" y="3453384"/>
            <a:ext cx="7450666" cy="42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69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Deadline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4Q expense reporting and certification has been extended 30 days.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18-19 member budget &amp; workplans submission and certification has been extended 30 days.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Q1 expense reporting by members has not changed – still 12/1/18.</a:t>
            </a:r>
          </a:p>
          <a:p>
            <a:pPr algn="l"/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964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Deadline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4Q expense reporting was 9/1 </a:t>
            </a:r>
            <a:r>
              <a:rPr lang="en-US" sz="4000" i="1" dirty="0" smtClean="0"/>
              <a:t>now 10/1.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18-19 member budget &amp; workplans submission was 9/30 </a:t>
            </a:r>
            <a:r>
              <a:rPr lang="en-US" sz="4000" i="1" dirty="0" smtClean="0"/>
              <a:t>now 10/30</a:t>
            </a:r>
            <a:r>
              <a:rPr lang="en-US" sz="4000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Q1 expense reporting by members has not changed – still 12/1/18.</a:t>
            </a:r>
          </a:p>
          <a:p>
            <a:pPr algn="l"/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415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Deadline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Data &amp; Accountability funds – program ends 12/31/18.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Budget revisions are due by 12/17/18.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All activities end 12/31/18.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Final expense report due 1/31/19.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Close Out due February 2019.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All reporting in the Chancellor’s MIS </a:t>
            </a:r>
            <a:r>
              <a:rPr lang="en-US" sz="4000" dirty="0" err="1" smtClean="0"/>
              <a:t>webex</a:t>
            </a:r>
            <a:r>
              <a:rPr lang="en-US" sz="4000" dirty="0" smtClean="0"/>
              <a:t> system (old system).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Passwords are needed.</a:t>
            </a:r>
          </a:p>
          <a:p>
            <a:pPr algn="l"/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712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69" y="1967864"/>
            <a:ext cx="12801531" cy="692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83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464"/>
            <a:ext cx="13018825" cy="8991600"/>
          </a:xfrm>
          <a:prstGeom prst="rect">
            <a:avLst/>
          </a:prstGeom>
        </p:spPr>
      </p:pic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6947" y="0"/>
            <a:ext cx="11996737" cy="652464"/>
          </a:xfrm>
        </p:spPr>
        <p:txBody>
          <a:bodyPr/>
          <a:lstStyle/>
          <a:p>
            <a:r>
              <a:rPr lang="en-US" sz="4000" dirty="0" smtClean="0"/>
              <a:t>NOVA Release Notes</a:t>
            </a:r>
          </a:p>
          <a:p>
            <a:r>
              <a:rPr lang="en-US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6412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78296" y="3097763"/>
            <a:ext cx="12616069" cy="603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87672" indent="-487672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51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056623" indent="-406394" algn="l" defTabSz="13004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982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3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44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44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48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US" sz="40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487672" marR="0" lvl="0" indent="-487672" algn="l" defTabSz="13004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551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34" y="1622323"/>
            <a:ext cx="12693131" cy="7639664"/>
          </a:xfrm>
          <a:prstGeom prst="rect">
            <a:avLst/>
          </a:prstGeom>
        </p:spPr>
      </p:pic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2817" y="378189"/>
            <a:ext cx="11996737" cy="1012829"/>
          </a:xfrm>
        </p:spPr>
        <p:txBody>
          <a:bodyPr/>
          <a:lstStyle/>
          <a:p>
            <a:r>
              <a:rPr lang="en-US" sz="5400" dirty="0" smtClean="0"/>
              <a:t>Budget Revisions</a:t>
            </a:r>
          </a:p>
        </p:txBody>
      </p:sp>
    </p:spTree>
    <p:extLst>
      <p:ext uri="{BB962C8B-B14F-4D97-AF65-F5344CB8AC3E}">
        <p14:creationId xmlns:p14="http://schemas.microsoft.com/office/powerpoint/2010/main" val="2331083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D7EC5B69-16A0-412B-ABC8-A0499507A0AF}" vid="{6E4C4138-2140-4438-9A2C-123D12A425A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913392-816F-44E1-98C4-06C4E8001C11}"/>
</file>

<file path=customXml/itemProps2.xml><?xml version="1.0" encoding="utf-8"?>
<ds:datastoreItem xmlns:ds="http://schemas.openxmlformats.org/officeDocument/2006/customXml" ds:itemID="{002EB115-FDB6-4BBB-8502-966B746F5E3F}"/>
</file>

<file path=customXml/itemProps3.xml><?xml version="1.0" encoding="utf-8"?>
<ds:datastoreItem xmlns:ds="http://schemas.openxmlformats.org/officeDocument/2006/customXml" ds:itemID="{8892D9A2-D052-428C-BD5C-BA10D63FBA2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7367</TotalTime>
  <Words>656</Words>
  <Application>Microsoft Office PowerPoint</Application>
  <PresentationFormat>Custom</PresentationFormat>
  <Paragraphs>148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Helvetica Light</vt:lpstr>
      <vt:lpstr>Helvetica Neue</vt:lpstr>
      <vt:lpstr>Default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McGriff</dc:creator>
  <cp:lastModifiedBy>Veronica Parker</cp:lastModifiedBy>
  <cp:revision>427</cp:revision>
  <dcterms:created xsi:type="dcterms:W3CDTF">2015-10-20T12:37:10Z</dcterms:created>
  <dcterms:modified xsi:type="dcterms:W3CDTF">2018-09-14T15:04:26Z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