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s/slide2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35" r:id="rId2"/>
    <p:sldId id="347" r:id="rId3"/>
    <p:sldId id="406" r:id="rId4"/>
    <p:sldId id="441" r:id="rId5"/>
    <p:sldId id="442" r:id="rId6"/>
    <p:sldId id="443" r:id="rId7"/>
    <p:sldId id="405" r:id="rId8"/>
    <p:sldId id="407" r:id="rId9"/>
    <p:sldId id="383" r:id="rId10"/>
    <p:sldId id="408" r:id="rId11"/>
    <p:sldId id="384" r:id="rId12"/>
    <p:sldId id="409" r:id="rId13"/>
    <p:sldId id="415" r:id="rId14"/>
    <p:sldId id="410" r:id="rId15"/>
    <p:sldId id="416" r:id="rId16"/>
    <p:sldId id="411" r:id="rId17"/>
    <p:sldId id="417" r:id="rId18"/>
    <p:sldId id="412" r:id="rId19"/>
    <p:sldId id="418" r:id="rId20"/>
    <p:sldId id="413" r:id="rId21"/>
    <p:sldId id="440" r:id="rId22"/>
    <p:sldId id="444" r:id="rId23"/>
    <p:sldId id="445" r:id="rId24"/>
    <p:sldId id="373" r:id="rId25"/>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Template" id="{580FA112-2BAE-49F4-BD88-1FACDA97DBC5}">
          <p14:sldIdLst>
            <p14:sldId id="335"/>
            <p14:sldId id="347"/>
            <p14:sldId id="406"/>
            <p14:sldId id="441"/>
            <p14:sldId id="442"/>
            <p14:sldId id="443"/>
            <p14:sldId id="405"/>
            <p14:sldId id="407"/>
            <p14:sldId id="383"/>
            <p14:sldId id="408"/>
            <p14:sldId id="384"/>
            <p14:sldId id="409"/>
            <p14:sldId id="415"/>
            <p14:sldId id="410"/>
            <p14:sldId id="416"/>
            <p14:sldId id="411"/>
            <p14:sldId id="417"/>
            <p14:sldId id="412"/>
            <p14:sldId id="418"/>
            <p14:sldId id="413"/>
            <p14:sldId id="440"/>
            <p14:sldId id="444"/>
            <p14:sldId id="445"/>
            <p14:sldId id="373"/>
          </p14:sldIdLst>
        </p14:section>
      </p14:sectionLst>
    </p:ext>
    <p:ext uri="{EFAFB233-063F-42B5-8137-9DF3F51BA10A}">
      <p15:sldGuideLst xmlns:p15="http://schemas.microsoft.com/office/powerpoint/2012/main">
        <p15:guide id="1" orient="horz" pos="1620">
          <p15:clr>
            <a:srgbClr val="A4A3A4"/>
          </p15:clr>
        </p15:guide>
        <p15:guide id="2" orient="horz" pos="117">
          <p15:clr>
            <a:srgbClr val="A4A3A4"/>
          </p15:clr>
        </p15:guide>
        <p15:guide id="3" orient="horz" pos="491">
          <p15:clr>
            <a:srgbClr val="A4A3A4"/>
          </p15:clr>
        </p15:guide>
        <p15:guide id="4" orient="horz" pos="3123">
          <p15:clr>
            <a:srgbClr val="A4A3A4"/>
          </p15:clr>
        </p15:guide>
        <p15:guide id="5" orient="horz" pos="2916">
          <p15:clr>
            <a:srgbClr val="A4A3A4"/>
          </p15:clr>
        </p15:guide>
        <p15:guide id="6" orient="horz" pos="623">
          <p15:clr>
            <a:srgbClr val="A4A3A4"/>
          </p15:clr>
        </p15:guide>
        <p15:guide id="7" pos="5472">
          <p15:clr>
            <a:srgbClr val="A4A3A4"/>
          </p15:clr>
        </p15:guide>
        <p15:guide id="8" pos="462">
          <p15:clr>
            <a:srgbClr val="A4A3A4"/>
          </p15:clr>
        </p15:guide>
        <p15:guide id="9" pos="2882">
          <p15:clr>
            <a:srgbClr val="A4A3A4"/>
          </p15:clr>
        </p15:guide>
        <p15:guide id="10" pos="288">
          <p15:clr>
            <a:srgbClr val="A4A3A4"/>
          </p15:clr>
        </p15:guide>
        <p15:guide id="11" pos="3168">
          <p15:clr>
            <a:srgbClr val="A4A3A4"/>
          </p15:clr>
        </p15:guide>
        <p15:guide id="12" pos="2599">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404040"/>
    <a:srgbClr val="0A0A0A"/>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0" autoAdjust="0"/>
    <p:restoredTop sz="74645" autoAdjust="0"/>
  </p:normalViewPr>
  <p:slideViewPr>
    <p:cSldViewPr snapToGrid="0">
      <p:cViewPr varScale="1">
        <p:scale>
          <a:sx n="115" d="100"/>
          <a:sy n="115" d="100"/>
        </p:scale>
        <p:origin x="1530" y="96"/>
      </p:cViewPr>
      <p:guideLst>
        <p:guide orient="horz" pos="1620"/>
        <p:guide orient="horz" pos="117"/>
        <p:guide orient="horz" pos="491"/>
        <p:guide orient="horz" pos="3123"/>
        <p:guide orient="horz" pos="2916"/>
        <p:guide orient="horz" pos="623"/>
        <p:guide pos="5472"/>
        <p:guide pos="462"/>
        <p:guide pos="2882"/>
        <p:guide pos="288"/>
        <p:guide pos="3168"/>
        <p:guide pos="2599"/>
      </p:guideLst>
    </p:cSldViewPr>
  </p:slideViewPr>
  <p:notesTextViewPr>
    <p:cViewPr>
      <p:scale>
        <a:sx n="1" d="1"/>
        <a:sy n="1" d="1"/>
      </p:scale>
      <p:origin x="0" y="0"/>
    </p:cViewPr>
  </p:notesTextViewPr>
  <p:sorterViewPr>
    <p:cViewPr>
      <p:scale>
        <a:sx n="140" d="100"/>
        <a:sy n="140" d="100"/>
      </p:scale>
      <p:origin x="0" y="204"/>
    </p:cViewPr>
  </p:sorterViewPr>
  <p:notesViewPr>
    <p:cSldViewPr snapToGrid="0">
      <p:cViewPr varScale="1">
        <p:scale>
          <a:sx n="35" d="100"/>
          <a:sy n="35" d="100"/>
        </p:scale>
        <p:origin x="-2208"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97B99EB4-F009-43B6-83F5-D1E0437F5FAA}" type="datetimeFigureOut">
              <a:rPr lang="en-US" smtClean="0"/>
              <a:t>11/14/2018</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2868BFD-A34E-4236-961B-1E81A5E7DDFB}" type="slidenum">
              <a:rPr lang="en-US" smtClean="0"/>
              <a:t>‹#›</a:t>
            </a:fld>
            <a:endParaRPr lang="en-US"/>
          </a:p>
        </p:txBody>
      </p:sp>
    </p:spTree>
    <p:extLst>
      <p:ext uri="{BB962C8B-B14F-4D97-AF65-F5344CB8AC3E}">
        <p14:creationId xmlns:p14="http://schemas.microsoft.com/office/powerpoint/2010/main" val="170748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a:t>
            </a:fld>
            <a:endParaRPr lang="en-US"/>
          </a:p>
        </p:txBody>
      </p:sp>
    </p:spTree>
    <p:extLst>
      <p:ext uri="{BB962C8B-B14F-4D97-AF65-F5344CB8AC3E}">
        <p14:creationId xmlns:p14="http://schemas.microsoft.com/office/powerpoint/2010/main" val="67526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10</a:t>
            </a:fld>
            <a:endParaRPr lang="en-US"/>
          </a:p>
        </p:txBody>
      </p:sp>
    </p:spTree>
    <p:extLst>
      <p:ext uri="{BB962C8B-B14F-4D97-AF65-F5344CB8AC3E}">
        <p14:creationId xmlns:p14="http://schemas.microsoft.com/office/powerpoint/2010/main" val="120651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11</a:t>
            </a:fld>
            <a:endParaRPr lang="en-US"/>
          </a:p>
        </p:txBody>
      </p:sp>
    </p:spTree>
    <p:extLst>
      <p:ext uri="{BB962C8B-B14F-4D97-AF65-F5344CB8AC3E}">
        <p14:creationId xmlns:p14="http://schemas.microsoft.com/office/powerpoint/2010/main" val="339120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12</a:t>
            </a:fld>
            <a:endParaRPr lang="en-US"/>
          </a:p>
        </p:txBody>
      </p:sp>
    </p:spTree>
    <p:extLst>
      <p:ext uri="{BB962C8B-B14F-4D97-AF65-F5344CB8AC3E}">
        <p14:creationId xmlns:p14="http://schemas.microsoft.com/office/powerpoint/2010/main" val="390339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13</a:t>
            </a:fld>
            <a:endParaRPr lang="en-US"/>
          </a:p>
        </p:txBody>
      </p:sp>
    </p:spTree>
    <p:extLst>
      <p:ext uri="{BB962C8B-B14F-4D97-AF65-F5344CB8AC3E}">
        <p14:creationId xmlns:p14="http://schemas.microsoft.com/office/powerpoint/2010/main" val="53578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14</a:t>
            </a:fld>
            <a:endParaRPr lang="en-US"/>
          </a:p>
        </p:txBody>
      </p:sp>
    </p:spTree>
    <p:extLst>
      <p:ext uri="{BB962C8B-B14F-4D97-AF65-F5344CB8AC3E}">
        <p14:creationId xmlns:p14="http://schemas.microsoft.com/office/powerpoint/2010/main" val="4261905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15</a:t>
            </a:fld>
            <a:endParaRPr lang="en-US"/>
          </a:p>
        </p:txBody>
      </p:sp>
    </p:spTree>
    <p:extLst>
      <p:ext uri="{BB962C8B-B14F-4D97-AF65-F5344CB8AC3E}">
        <p14:creationId xmlns:p14="http://schemas.microsoft.com/office/powerpoint/2010/main" val="380430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16</a:t>
            </a:fld>
            <a:endParaRPr lang="en-US"/>
          </a:p>
        </p:txBody>
      </p:sp>
    </p:spTree>
    <p:extLst>
      <p:ext uri="{BB962C8B-B14F-4D97-AF65-F5344CB8AC3E}">
        <p14:creationId xmlns:p14="http://schemas.microsoft.com/office/powerpoint/2010/main" val="426417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17</a:t>
            </a:fld>
            <a:endParaRPr lang="en-US"/>
          </a:p>
        </p:txBody>
      </p:sp>
    </p:spTree>
    <p:extLst>
      <p:ext uri="{BB962C8B-B14F-4D97-AF65-F5344CB8AC3E}">
        <p14:creationId xmlns:p14="http://schemas.microsoft.com/office/powerpoint/2010/main" val="167086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18</a:t>
            </a:fld>
            <a:endParaRPr lang="en-US"/>
          </a:p>
        </p:txBody>
      </p:sp>
    </p:spTree>
    <p:extLst>
      <p:ext uri="{BB962C8B-B14F-4D97-AF65-F5344CB8AC3E}">
        <p14:creationId xmlns:p14="http://schemas.microsoft.com/office/powerpoint/2010/main" val="4173901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19</a:t>
            </a:fld>
            <a:endParaRPr lang="en-US"/>
          </a:p>
        </p:txBody>
      </p:sp>
    </p:spTree>
    <p:extLst>
      <p:ext uri="{BB962C8B-B14F-4D97-AF65-F5344CB8AC3E}">
        <p14:creationId xmlns:p14="http://schemas.microsoft.com/office/powerpoint/2010/main" val="21592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2</a:t>
            </a:fld>
            <a:endParaRPr lang="en-US"/>
          </a:p>
        </p:txBody>
      </p:sp>
    </p:spTree>
    <p:extLst>
      <p:ext uri="{BB962C8B-B14F-4D97-AF65-F5344CB8AC3E}">
        <p14:creationId xmlns:p14="http://schemas.microsoft.com/office/powerpoint/2010/main" val="1768473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20</a:t>
            </a:fld>
            <a:endParaRPr lang="en-US"/>
          </a:p>
        </p:txBody>
      </p:sp>
    </p:spTree>
    <p:extLst>
      <p:ext uri="{BB962C8B-B14F-4D97-AF65-F5344CB8AC3E}">
        <p14:creationId xmlns:p14="http://schemas.microsoft.com/office/powerpoint/2010/main" val="2406192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accent4">
                  <a:lumMod val="60000"/>
                  <a:lumOff val="40000"/>
                </a:schemeClr>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2868BFD-A34E-4236-961B-1E81A5E7DDFB}" type="slidenum">
              <a:rPr lang="en-US" smtClean="0"/>
              <a:t>21</a:t>
            </a:fld>
            <a:endParaRPr lang="en-US"/>
          </a:p>
        </p:txBody>
      </p:sp>
    </p:spTree>
    <p:extLst>
      <p:ext uri="{BB962C8B-B14F-4D97-AF65-F5344CB8AC3E}">
        <p14:creationId xmlns:p14="http://schemas.microsoft.com/office/powerpoint/2010/main" val="15610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5"/>
          </p:nvPr>
        </p:nvSpPr>
        <p:spPr/>
        <p:txBody>
          <a:bodyPr/>
          <a:lstStyle/>
          <a:p>
            <a:fld id="{E2868BFD-A34E-4236-961B-1E81A5E7DDFB}" type="slidenum">
              <a:rPr lang="en-US" smtClean="0"/>
              <a:t>22</a:t>
            </a:fld>
            <a:endParaRPr lang="en-US"/>
          </a:p>
        </p:txBody>
      </p:sp>
    </p:spTree>
    <p:extLst>
      <p:ext uri="{BB962C8B-B14F-4D97-AF65-F5344CB8AC3E}">
        <p14:creationId xmlns:p14="http://schemas.microsoft.com/office/powerpoint/2010/main" val="649976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23</a:t>
            </a:fld>
            <a:endParaRPr lang="en-US"/>
          </a:p>
        </p:txBody>
      </p:sp>
    </p:spTree>
    <p:extLst>
      <p:ext uri="{BB962C8B-B14F-4D97-AF65-F5344CB8AC3E}">
        <p14:creationId xmlns:p14="http://schemas.microsoft.com/office/powerpoint/2010/main" val="1784139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24</a:t>
            </a:fld>
            <a:endParaRPr lang="en-US"/>
          </a:p>
        </p:txBody>
      </p:sp>
    </p:spTree>
    <p:extLst>
      <p:ext uri="{BB962C8B-B14F-4D97-AF65-F5344CB8AC3E}">
        <p14:creationId xmlns:p14="http://schemas.microsoft.com/office/powerpoint/2010/main" val="212648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868BFD-A34E-4236-961B-1E81A5E7DDFB}" type="slidenum">
              <a:rPr lang="en-US" smtClean="0"/>
              <a:t>3</a:t>
            </a:fld>
            <a:endParaRPr lang="en-US"/>
          </a:p>
        </p:txBody>
      </p:sp>
    </p:spTree>
    <p:extLst>
      <p:ext uri="{BB962C8B-B14F-4D97-AF65-F5344CB8AC3E}">
        <p14:creationId xmlns:p14="http://schemas.microsoft.com/office/powerpoint/2010/main" val="305711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defTabSz="939164">
              <a:defRPr/>
            </a:pPr>
            <a:endParaRPr lang="en-US" baseline="0" dirty="0" smtClean="0"/>
          </a:p>
          <a:p>
            <a:pPr defTabSz="939164">
              <a:defRPr/>
            </a:pPr>
            <a:endParaRPr lang="en-US" dirty="0"/>
          </a:p>
        </p:txBody>
      </p:sp>
      <p:sp>
        <p:nvSpPr>
          <p:cNvPr id="4" name="Slide Number Placeholder 3"/>
          <p:cNvSpPr>
            <a:spLocks noGrp="1"/>
          </p:cNvSpPr>
          <p:nvPr>
            <p:ph type="sldNum" sz="quarter" idx="10"/>
          </p:nvPr>
        </p:nvSpPr>
        <p:spPr>
          <a:xfrm>
            <a:off x="4008708" y="8893297"/>
            <a:ext cx="3066732" cy="468154"/>
          </a:xfrm>
          <a:prstGeom prst="rect">
            <a:avLst/>
          </a:prstGeom>
        </p:spPr>
        <p:txBody>
          <a:bodyPr lIns="93917" tIns="46959" rIns="93917" bIns="46959"/>
          <a:lstStyle/>
          <a:p>
            <a:fld id="{2353FF0A-4D54-4F56-A761-0F6F2425624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33715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defTabSz="939164">
              <a:defRPr/>
            </a:pPr>
            <a:endParaRPr lang="en-US" dirty="0"/>
          </a:p>
        </p:txBody>
      </p:sp>
      <p:sp>
        <p:nvSpPr>
          <p:cNvPr id="4" name="Slide Number Placeholder 3"/>
          <p:cNvSpPr>
            <a:spLocks noGrp="1"/>
          </p:cNvSpPr>
          <p:nvPr>
            <p:ph type="sldNum" sz="quarter" idx="10"/>
          </p:nvPr>
        </p:nvSpPr>
        <p:spPr>
          <a:xfrm>
            <a:off x="4008708" y="8893297"/>
            <a:ext cx="3066732" cy="468154"/>
          </a:xfrm>
          <a:prstGeom prst="rect">
            <a:avLst/>
          </a:prstGeom>
        </p:spPr>
        <p:txBody>
          <a:bodyPr lIns="93917" tIns="46959" rIns="93917" bIns="46959"/>
          <a:lstStyle/>
          <a:p>
            <a:fld id="{2353FF0A-4D54-4F56-A761-0F6F2425624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2709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defTabSz="939164">
              <a:defRPr/>
            </a:pPr>
            <a:endParaRPr lang="en-US" dirty="0"/>
          </a:p>
        </p:txBody>
      </p:sp>
      <p:sp>
        <p:nvSpPr>
          <p:cNvPr id="4" name="Slide Number Placeholder 3"/>
          <p:cNvSpPr>
            <a:spLocks noGrp="1"/>
          </p:cNvSpPr>
          <p:nvPr>
            <p:ph type="sldNum" sz="quarter" idx="10"/>
          </p:nvPr>
        </p:nvSpPr>
        <p:spPr>
          <a:xfrm>
            <a:off x="4008708" y="8893297"/>
            <a:ext cx="3066732" cy="468154"/>
          </a:xfrm>
          <a:prstGeom prst="rect">
            <a:avLst/>
          </a:prstGeom>
        </p:spPr>
        <p:txBody>
          <a:bodyPr lIns="93917" tIns="46959" rIns="93917" bIns="46959"/>
          <a:lstStyle/>
          <a:p>
            <a:fld id="{2353FF0A-4D54-4F56-A761-0F6F2425624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4032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2868BFD-A34E-4236-961B-1E81A5E7DDFB}" type="slidenum">
              <a:rPr lang="en-US" smtClean="0"/>
              <a:t>7</a:t>
            </a:fld>
            <a:endParaRPr lang="en-US"/>
          </a:p>
        </p:txBody>
      </p:sp>
    </p:spTree>
    <p:extLst>
      <p:ext uri="{BB962C8B-B14F-4D97-AF65-F5344CB8AC3E}">
        <p14:creationId xmlns:p14="http://schemas.microsoft.com/office/powerpoint/2010/main" val="211872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8</a:t>
            </a:fld>
            <a:endParaRPr lang="en-US"/>
          </a:p>
        </p:txBody>
      </p:sp>
    </p:spTree>
    <p:extLst>
      <p:ext uri="{BB962C8B-B14F-4D97-AF65-F5344CB8AC3E}">
        <p14:creationId xmlns:p14="http://schemas.microsoft.com/office/powerpoint/2010/main" val="61251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8BFD-A34E-4236-961B-1E81A5E7DDFB}" type="slidenum">
              <a:rPr lang="en-US" smtClean="0"/>
              <a:t>9</a:t>
            </a:fld>
            <a:endParaRPr lang="en-US"/>
          </a:p>
        </p:txBody>
      </p:sp>
    </p:spTree>
    <p:extLst>
      <p:ext uri="{BB962C8B-B14F-4D97-AF65-F5344CB8AC3E}">
        <p14:creationId xmlns:p14="http://schemas.microsoft.com/office/powerpoint/2010/main" val="48418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4" name="Rectangle 3"/>
          <p:cNvSpPr/>
          <p:nvPr userDrawn="1"/>
        </p:nvSpPr>
        <p:spPr>
          <a:xfrm>
            <a:off x="181100" y="185738"/>
            <a:ext cx="8796645" cy="4772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41"/>
            <a:endParaRPr lang="en-US" dirty="0">
              <a:solidFill>
                <a:srgbClr val="00489A"/>
              </a:solidFill>
            </a:endParaRPr>
          </a:p>
        </p:txBody>
      </p:sp>
      <p:sp>
        <p:nvSpPr>
          <p:cNvPr id="6" name="Text Placeholder 6"/>
          <p:cNvSpPr>
            <a:spLocks noGrp="1"/>
          </p:cNvSpPr>
          <p:nvPr>
            <p:ph type="body" sz="quarter" idx="12" hasCustomPrompt="1"/>
          </p:nvPr>
        </p:nvSpPr>
        <p:spPr>
          <a:xfrm>
            <a:off x="733426" y="2649745"/>
            <a:ext cx="3186113" cy="276999"/>
          </a:xfrm>
        </p:spPr>
        <p:txBody>
          <a:bodyPr/>
          <a:lstStyle>
            <a:lvl1pPr marL="0" indent="0" algn="l">
              <a:defRPr sz="1800" baseline="0">
                <a:solidFill>
                  <a:srgbClr val="404040"/>
                </a:solidFill>
              </a:defRPr>
            </a:lvl1pPr>
          </a:lstStyle>
          <a:p>
            <a:pPr lvl="0"/>
            <a:r>
              <a:rPr lang="en-US" dirty="0"/>
              <a:t>Subhead / Customer Name</a:t>
            </a:r>
          </a:p>
        </p:txBody>
      </p:sp>
      <p:sp>
        <p:nvSpPr>
          <p:cNvPr id="8" name="Title 1"/>
          <p:cNvSpPr>
            <a:spLocks noGrp="1"/>
          </p:cNvSpPr>
          <p:nvPr>
            <p:ph type="title" hasCustomPrompt="1"/>
          </p:nvPr>
        </p:nvSpPr>
        <p:spPr>
          <a:xfrm>
            <a:off x="733426" y="2037463"/>
            <a:ext cx="4911724" cy="584769"/>
          </a:xfrm>
        </p:spPr>
        <p:txBody>
          <a:bodyPr wrap="square" anchor="b" anchorCtr="0">
            <a:spAutoFit/>
          </a:bodyPr>
          <a:lstStyle>
            <a:lvl1pPr marL="0" algn="l" defTabSz="914341" rtl="0" eaLnBrk="1" latinLnBrk="0" hangingPunct="1">
              <a:defRPr lang="en-US" sz="3200" b="1" kern="1200" cap="none" spc="-100" baseline="0" dirty="0">
                <a:solidFill>
                  <a:srgbClr val="9E2B6A"/>
                </a:solidFill>
                <a:latin typeface="+mn-lt"/>
                <a:ea typeface="+mn-ea"/>
                <a:cs typeface="+mn-cs"/>
              </a:defRPr>
            </a:lvl1pPr>
          </a:lstStyle>
          <a:p>
            <a:r>
              <a:rPr lang="en-US" dirty="0"/>
              <a:t>Title Goes Here</a:t>
            </a:r>
          </a:p>
        </p:txBody>
      </p:sp>
    </p:spTree>
    <p:extLst>
      <p:ext uri="{BB962C8B-B14F-4D97-AF65-F5344CB8AC3E}">
        <p14:creationId xmlns:p14="http://schemas.microsoft.com/office/powerpoint/2010/main" val="3917853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1a">
    <p:spTree>
      <p:nvGrpSpPr>
        <p:cNvPr id="1" name=""/>
        <p:cNvGrpSpPr/>
        <p:nvPr/>
      </p:nvGrpSpPr>
      <p:grpSpPr>
        <a:xfrm>
          <a:off x="0" y="0"/>
          <a:ext cx="0" cy="0"/>
          <a:chOff x="0" y="0"/>
          <a:chExt cx="0" cy="0"/>
        </a:xfrm>
      </p:grpSpPr>
      <p:sp>
        <p:nvSpPr>
          <p:cNvPr id="3" name="Rectangle 2"/>
          <p:cNvSpPr/>
          <p:nvPr userDrawn="1"/>
        </p:nvSpPr>
        <p:spPr>
          <a:xfrm>
            <a:off x="181100" y="185738"/>
            <a:ext cx="8796645" cy="4772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41"/>
            <a:endParaRPr lang="en-US" dirty="0">
              <a:solidFill>
                <a:schemeClr val="bg2"/>
              </a:solidFill>
            </a:endParaRPr>
          </a:p>
        </p:txBody>
      </p:sp>
      <p:sp>
        <p:nvSpPr>
          <p:cNvPr id="4" name="Text Placeholder 6"/>
          <p:cNvSpPr>
            <a:spLocks noGrp="1"/>
          </p:cNvSpPr>
          <p:nvPr>
            <p:ph type="body" sz="quarter" idx="12" hasCustomPrompt="1"/>
          </p:nvPr>
        </p:nvSpPr>
        <p:spPr>
          <a:xfrm>
            <a:off x="733426" y="1997812"/>
            <a:ext cx="4922307" cy="1879921"/>
          </a:xfrm>
        </p:spPr>
        <p:txBody>
          <a:bodyPr/>
          <a:lstStyle>
            <a:lvl1pPr algn="l">
              <a:defRPr sz="1800" baseline="0">
                <a:solidFill>
                  <a:srgbClr val="FFFFFF"/>
                </a:solidFill>
              </a:defRPr>
            </a:lvl1pPr>
          </a:lstStyle>
          <a:p>
            <a:pPr lvl="0"/>
            <a:r>
              <a:rPr lang="en-US" dirty="0"/>
              <a:t>Subhead / Customer Name</a:t>
            </a:r>
          </a:p>
        </p:txBody>
      </p:sp>
      <p:sp>
        <p:nvSpPr>
          <p:cNvPr id="5" name="Title 1"/>
          <p:cNvSpPr>
            <a:spLocks noGrp="1"/>
          </p:cNvSpPr>
          <p:nvPr>
            <p:ph type="title" hasCustomPrompt="1"/>
          </p:nvPr>
        </p:nvSpPr>
        <p:spPr>
          <a:xfrm>
            <a:off x="733426" y="1385530"/>
            <a:ext cx="4911724" cy="584769"/>
          </a:xfrm>
        </p:spPr>
        <p:txBody>
          <a:bodyPr wrap="square" anchor="b" anchorCtr="0">
            <a:spAutoFit/>
          </a:bodyPr>
          <a:lstStyle>
            <a:lvl1pPr marL="0" algn="l" defTabSz="914341" rtl="0" eaLnBrk="1" latinLnBrk="0" hangingPunct="1">
              <a:defRPr lang="en-US" sz="3200" b="1" kern="1200" cap="none" spc="-100" baseline="0" dirty="0">
                <a:solidFill>
                  <a:schemeClr val="bg1"/>
                </a:solidFill>
                <a:latin typeface="+mn-lt"/>
                <a:ea typeface="+mn-ea"/>
                <a:cs typeface="+mn-cs"/>
              </a:defRPr>
            </a:lvl1pPr>
          </a:lstStyle>
          <a:p>
            <a:r>
              <a:rPr lang="en-US" dirty="0"/>
              <a:t>Title Goes Here</a:t>
            </a:r>
          </a:p>
        </p:txBody>
      </p:sp>
    </p:spTree>
    <p:extLst>
      <p:ext uri="{BB962C8B-B14F-4D97-AF65-F5344CB8AC3E}">
        <p14:creationId xmlns:p14="http://schemas.microsoft.com/office/powerpoint/2010/main" val="41746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200"/>
              <a:t>Title Text</a:t>
            </a:r>
          </a:p>
        </p:txBody>
      </p:sp>
      <p:sp>
        <p:nvSpPr>
          <p:cNvPr id="19" name="Shape 19"/>
          <p:cNvSpPr>
            <a:spLocks noGrp="1"/>
          </p:cNvSpPr>
          <p:nvPr>
            <p:ph type="body" idx="1"/>
          </p:nvPr>
        </p:nvSpPr>
        <p:spPr>
          <a:xfrm>
            <a:off x="733426" y="1419820"/>
            <a:ext cx="5531575" cy="1641475"/>
          </a:xfrm>
          <a:prstGeom prst="rect">
            <a:avLst/>
          </a:prstGeom>
        </p:spPr>
        <p:txBody>
          <a:bodyPr/>
          <a:lstStyle/>
          <a:p>
            <a:pPr lvl="0">
              <a:defRPr sz="1800"/>
            </a:pPr>
            <a:r>
              <a:rPr sz="1800"/>
              <a:t>Body Level One</a:t>
            </a:r>
          </a:p>
          <a:p>
            <a:pPr lvl="1">
              <a:defRPr sz="1800"/>
            </a:pPr>
            <a:r>
              <a:rPr sz="1800"/>
              <a:t>Body Level Two</a:t>
            </a:r>
          </a:p>
          <a:p>
            <a:pPr lvl="2">
              <a:defRPr sz="1800"/>
            </a:pPr>
            <a:r>
              <a:rPr sz="1800"/>
              <a:t>Body Level Three</a:t>
            </a:r>
          </a:p>
          <a:p>
            <a:pPr lvl="3">
              <a:defRPr sz="1800"/>
            </a:pPr>
            <a:r>
              <a:rPr sz="1800"/>
              <a:t>Body Level Four</a:t>
            </a:r>
          </a:p>
          <a:p>
            <a:pPr lvl="4">
              <a:defRPr sz="1800"/>
            </a:pPr>
            <a:r>
              <a:rPr sz="1800"/>
              <a:t>Body Level Five</a:t>
            </a:r>
          </a:p>
        </p:txBody>
      </p:sp>
    </p:spTree>
    <p:extLst>
      <p:ext uri="{BB962C8B-B14F-4D97-AF65-F5344CB8AC3E}">
        <p14:creationId xmlns:p14="http://schemas.microsoft.com/office/powerpoint/2010/main" val="192497890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7E0D1976-0C59-419A-B5EA-D0A24898A63C}" type="datetimeFigureOut">
              <a:rPr lang="en-US">
                <a:solidFill>
                  <a:srgbClr val="0A0A0A"/>
                </a:solidFill>
              </a:rPr>
              <a:pPr/>
              <a:t>11/14/2018</a:t>
            </a:fld>
            <a:endParaRPr lang="en-US">
              <a:solidFill>
                <a:srgbClr val="0A0A0A"/>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srgbClr val="0A0A0A"/>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A00FCF5-2981-43C5-BD9E-DD754060B3E3}" type="slidenum">
              <a:rPr lang="en-US">
                <a:solidFill>
                  <a:srgbClr val="0A0A0A"/>
                </a:solidFill>
              </a:rPr>
              <a:pPr/>
              <a:t>‹#›</a:t>
            </a:fld>
            <a:endParaRPr lang="en-US">
              <a:solidFill>
                <a:srgbClr val="0A0A0A"/>
              </a:solidFill>
            </a:endParaRPr>
          </a:p>
        </p:txBody>
      </p:sp>
    </p:spTree>
    <p:extLst>
      <p:ext uri="{BB962C8B-B14F-4D97-AF65-F5344CB8AC3E}">
        <p14:creationId xmlns:p14="http://schemas.microsoft.com/office/powerpoint/2010/main" val="248222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3" name="Title 6"/>
          <p:cNvSpPr>
            <a:spLocks noGrp="1"/>
          </p:cNvSpPr>
          <p:nvPr>
            <p:ph type="title" hasCustomPrompt="1"/>
          </p:nvPr>
        </p:nvSpPr>
        <p:spPr>
          <a:xfrm>
            <a:off x="733424" y="667900"/>
            <a:ext cx="7698057" cy="419288"/>
          </a:xfrm>
          <a:prstGeom prst="rect">
            <a:avLst/>
          </a:prstGeom>
        </p:spPr>
        <p:txBody>
          <a:bodyPr>
            <a:noAutofit/>
          </a:bodyPr>
          <a:lstStyle>
            <a:lvl1pPr algn="l">
              <a:defRPr sz="2200" baseline="0">
                <a:solidFill>
                  <a:schemeClr val="accent5"/>
                </a:solidFill>
              </a:defRPr>
            </a:lvl1pPr>
          </a:lstStyle>
          <a:p>
            <a:r>
              <a:rPr lang="en-US" dirty="0"/>
              <a:t>T</a:t>
            </a:r>
            <a:r>
              <a:rPr lang="en-US" cap="none" dirty="0"/>
              <a:t>able of Contents</a:t>
            </a:r>
            <a:endParaRPr lang="en-US" dirty="0"/>
          </a:p>
        </p:txBody>
      </p:sp>
      <p:sp>
        <p:nvSpPr>
          <p:cNvPr id="10" name="Text Placeholder 8"/>
          <p:cNvSpPr>
            <a:spLocks noGrp="1"/>
          </p:cNvSpPr>
          <p:nvPr>
            <p:ph type="body" sz="quarter" idx="13" hasCustomPrompt="1"/>
          </p:nvPr>
        </p:nvSpPr>
        <p:spPr>
          <a:xfrm>
            <a:off x="733425" y="1430416"/>
            <a:ext cx="2670787" cy="2031325"/>
          </a:xfrm>
        </p:spPr>
        <p:txBody>
          <a:bodyPr/>
          <a:lstStyle>
            <a:lvl1pPr marL="285750" marR="0" indent="-285750" algn="l" defTabSz="816280" rtl="0" eaLnBrk="1" fontAlgn="auto" latinLnBrk="0" hangingPunct="1">
              <a:lnSpc>
                <a:spcPct val="100000"/>
              </a:lnSpc>
              <a:spcBef>
                <a:spcPts val="0"/>
              </a:spcBef>
              <a:spcAft>
                <a:spcPts val="2400"/>
              </a:spcAft>
              <a:buClr>
                <a:schemeClr val="accent5"/>
              </a:buClr>
              <a:buSzTx/>
              <a:buFont typeface="Arial"/>
              <a:buChar char="•"/>
              <a:tabLst/>
              <a:defRPr sz="1800" b="0" cap="none" baseline="0">
                <a:solidFill>
                  <a:srgbClr val="404040"/>
                </a:solidFill>
              </a:defRPr>
            </a:lvl1pPr>
            <a:lvl2pPr marL="1090613" indent="-176213">
              <a:spcAft>
                <a:spcPts val="160"/>
              </a:spcAft>
              <a:buClr>
                <a:srgbClr val="0096DB"/>
              </a:buClr>
              <a:buFont typeface="Arial" pitchFamily="34" charset="0"/>
              <a:buChar char="•"/>
              <a:defRPr sz="1800" cap="all" baseline="0">
                <a:solidFill>
                  <a:srgbClr val="404040"/>
                </a:solidFill>
              </a:defRPr>
            </a:lvl2pPr>
            <a:lvl3pPr marL="1090613" indent="-176213">
              <a:spcAft>
                <a:spcPts val="160"/>
              </a:spcAft>
              <a:buClr>
                <a:srgbClr val="0096DB"/>
              </a:buClr>
              <a:buFont typeface="Arial" pitchFamily="34" charset="0"/>
              <a:buChar char="•"/>
              <a:defRPr sz="1800" cap="all" baseline="0">
                <a:solidFill>
                  <a:srgbClr val="404040"/>
                </a:solidFill>
              </a:defRPr>
            </a:lvl3pPr>
            <a:lvl4pPr marL="176213" marR="0" indent="-176213" algn="l" defTabSz="836613" rtl="0" eaLnBrk="1" fontAlgn="auto" latinLnBrk="0" hangingPunct="1">
              <a:lnSpc>
                <a:spcPct val="100000"/>
              </a:lnSpc>
              <a:spcBef>
                <a:spcPts val="0"/>
              </a:spcBef>
              <a:spcAft>
                <a:spcPts val="160"/>
              </a:spcAft>
              <a:buClr>
                <a:srgbClr val="0096DB"/>
              </a:buClr>
              <a:buSzTx/>
              <a:buFont typeface="Arial" pitchFamily="34" charset="0"/>
              <a:buChar char="•"/>
              <a:tabLst/>
              <a:defRPr sz="1800" cap="all" baseline="0">
                <a:solidFill>
                  <a:srgbClr val="404040"/>
                </a:solidFill>
              </a:defRPr>
            </a:lvl4pPr>
            <a:lvl5pPr marL="1090613" indent="-176213">
              <a:spcAft>
                <a:spcPts val="160"/>
              </a:spcAft>
              <a:buClr>
                <a:srgbClr val="0096DB"/>
              </a:buClr>
              <a:buFont typeface="Arial" pitchFamily="34" charset="0"/>
              <a:buChar char="•"/>
              <a:defRPr sz="1800" cap="all" baseline="0">
                <a:solidFill>
                  <a:srgbClr val="404040"/>
                </a:solidFill>
              </a:defRPr>
            </a:lvl5pPr>
          </a:lstStyle>
          <a:p>
            <a:pPr lvl="0"/>
            <a:r>
              <a:rPr lang="en-US" dirty="0"/>
              <a:t>First Section</a:t>
            </a:r>
          </a:p>
          <a:p>
            <a:pPr lvl="0"/>
            <a:r>
              <a:rPr lang="en-US" dirty="0"/>
              <a:t>Second Section</a:t>
            </a:r>
          </a:p>
          <a:p>
            <a:pPr lvl="0"/>
            <a:r>
              <a:rPr lang="en-US" dirty="0"/>
              <a:t>Third Section</a:t>
            </a:r>
          </a:p>
          <a:p>
            <a:pPr lvl="0"/>
            <a:r>
              <a:rPr lang="en-US" dirty="0"/>
              <a:t>Fourth Section</a:t>
            </a:r>
          </a:p>
        </p:txBody>
      </p:sp>
    </p:spTree>
    <p:extLst>
      <p:ext uri="{BB962C8B-B14F-4D97-AF65-F5344CB8AC3E}">
        <p14:creationId xmlns:p14="http://schemas.microsoft.com/office/powerpoint/2010/main" val="202386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6"/>
          <p:cNvSpPr>
            <a:spLocks noGrp="1"/>
          </p:cNvSpPr>
          <p:nvPr>
            <p:ph type="title" hasCustomPrompt="1"/>
          </p:nvPr>
        </p:nvSpPr>
        <p:spPr>
          <a:xfrm>
            <a:off x="733424" y="667900"/>
            <a:ext cx="7698057" cy="419288"/>
          </a:xfrm>
          <a:prstGeom prst="rect">
            <a:avLst/>
          </a:prstGeom>
        </p:spPr>
        <p:txBody>
          <a:bodyPr>
            <a:noAutofit/>
          </a:bodyPr>
          <a:lstStyle>
            <a:lvl1pPr algn="l">
              <a:defRPr sz="2200" cap="none" baseline="0">
                <a:solidFill>
                  <a:srgbClr val="556393"/>
                </a:solidFill>
              </a:defRPr>
            </a:lvl1pPr>
          </a:lstStyle>
          <a:p>
            <a:r>
              <a:rPr lang="en-US" dirty="0"/>
              <a:t>Title Only Here</a:t>
            </a:r>
          </a:p>
        </p:txBody>
      </p:sp>
    </p:spTree>
    <p:extLst>
      <p:ext uri="{BB962C8B-B14F-4D97-AF65-F5344CB8AC3E}">
        <p14:creationId xmlns:p14="http://schemas.microsoft.com/office/powerpoint/2010/main" val="197577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ontent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733424" y="667900"/>
            <a:ext cx="7698057" cy="419288"/>
          </a:xfrm>
          <a:prstGeom prst="rect">
            <a:avLst/>
          </a:prstGeom>
        </p:spPr>
        <p:txBody>
          <a:bodyPr>
            <a:noAutofit/>
          </a:bodyPr>
          <a:lstStyle>
            <a:lvl1pPr algn="l">
              <a:defRPr sz="2200" cap="none">
                <a:solidFill>
                  <a:srgbClr val="556393"/>
                </a:solidFill>
              </a:defRPr>
            </a:lvl1pPr>
          </a:lstStyle>
          <a:p>
            <a:r>
              <a:rPr lang="en-US" dirty="0"/>
              <a:t>Click To Edit Master Title Style</a:t>
            </a:r>
          </a:p>
        </p:txBody>
      </p:sp>
      <p:sp>
        <p:nvSpPr>
          <p:cNvPr id="11" name="Text Placeholder 10"/>
          <p:cNvSpPr>
            <a:spLocks noGrp="1"/>
          </p:cNvSpPr>
          <p:nvPr>
            <p:ph type="body" sz="quarter" idx="10"/>
          </p:nvPr>
        </p:nvSpPr>
        <p:spPr>
          <a:xfrm>
            <a:off x="733424" y="1419822"/>
            <a:ext cx="7698057" cy="1678408"/>
          </a:xfrm>
        </p:spPr>
        <p:txBody>
          <a:bodyPr>
            <a:noAutofit/>
          </a:bodyPr>
          <a:lstStyle>
            <a:lvl1pPr marL="0" indent="0">
              <a:lnSpc>
                <a:spcPct val="110000"/>
              </a:lnSpc>
              <a:spcAft>
                <a:spcPts val="600"/>
              </a:spcAft>
              <a:defRPr>
                <a:solidFill>
                  <a:schemeClr val="tx2"/>
                </a:solidFill>
              </a:defRPr>
            </a:lvl1pPr>
            <a:lvl2pPr marL="115881" indent="0">
              <a:lnSpc>
                <a:spcPct val="110000"/>
              </a:lnSpc>
              <a:spcAft>
                <a:spcPts val="600"/>
              </a:spcAft>
              <a:defRPr>
                <a:solidFill>
                  <a:schemeClr val="tx2"/>
                </a:solidFill>
              </a:defRPr>
            </a:lvl2pPr>
            <a:lvl3pPr marL="346053" indent="0">
              <a:lnSpc>
                <a:spcPct val="110000"/>
              </a:lnSpc>
              <a:spcAft>
                <a:spcPts val="600"/>
              </a:spcAft>
              <a:defRPr>
                <a:solidFill>
                  <a:schemeClr val="tx2"/>
                </a:solidFill>
              </a:defRPr>
            </a:lvl3pPr>
            <a:lvl4pPr marL="568288" indent="0">
              <a:lnSpc>
                <a:spcPct val="110000"/>
              </a:lnSpc>
              <a:spcAft>
                <a:spcPts val="600"/>
              </a:spcAft>
              <a:defRPr sz="1500">
                <a:solidFill>
                  <a:schemeClr val="tx2"/>
                </a:solidFill>
              </a:defRPr>
            </a:lvl4pPr>
            <a:lvl5pPr marL="798462" indent="0">
              <a:lnSpc>
                <a:spcPct val="110000"/>
              </a:lnSpc>
              <a:spcAft>
                <a:spcPts val="600"/>
              </a:spcAft>
              <a:defRPr sz="15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1" hasCustomPrompt="1"/>
          </p:nvPr>
        </p:nvSpPr>
        <p:spPr>
          <a:xfrm>
            <a:off x="733425" y="462541"/>
            <a:ext cx="4572000" cy="161575"/>
          </a:xfrm>
        </p:spPr>
        <p:txBody>
          <a:bodyPr>
            <a:noAutofit/>
          </a:bodyPr>
          <a:lstStyle>
            <a:lvl1pPr marL="0" indent="0">
              <a:lnSpc>
                <a:spcPct val="110000"/>
              </a:lnSpc>
              <a:defRPr sz="1200" b="1">
                <a:solidFill>
                  <a:schemeClr val="tx2"/>
                </a:solidFill>
              </a:defRPr>
            </a:lvl1pPr>
            <a:lvl2pPr marL="115881" indent="0">
              <a:lnSpc>
                <a:spcPct val="110000"/>
              </a:lnSpc>
              <a:defRPr>
                <a:solidFill>
                  <a:srgbClr val="404040"/>
                </a:solidFill>
              </a:defRPr>
            </a:lvl2pPr>
            <a:lvl3pPr marL="346053" indent="0">
              <a:lnSpc>
                <a:spcPct val="110000"/>
              </a:lnSpc>
              <a:defRPr>
                <a:solidFill>
                  <a:srgbClr val="404040"/>
                </a:solidFill>
              </a:defRPr>
            </a:lvl3pPr>
            <a:lvl4pPr marL="568288" indent="0">
              <a:lnSpc>
                <a:spcPct val="110000"/>
              </a:lnSpc>
              <a:defRPr sz="1500">
                <a:solidFill>
                  <a:srgbClr val="404040"/>
                </a:solidFill>
              </a:defRPr>
            </a:lvl4pPr>
            <a:lvl5pPr marL="798462" indent="0">
              <a:lnSpc>
                <a:spcPct val="110000"/>
              </a:lnSpc>
              <a:defRPr sz="1500">
                <a:solidFill>
                  <a:srgbClr val="404040"/>
                </a:solidFill>
              </a:defRPr>
            </a:lvl5pPr>
          </a:lstStyle>
          <a:p>
            <a:pPr lvl="0"/>
            <a:r>
              <a:rPr lang="en-US" dirty="0"/>
              <a:t>SECTION NAME</a:t>
            </a:r>
          </a:p>
        </p:txBody>
      </p:sp>
    </p:spTree>
    <p:extLst>
      <p:ext uri="{BB962C8B-B14F-4D97-AF65-F5344CB8AC3E}">
        <p14:creationId xmlns:p14="http://schemas.microsoft.com/office/powerpoint/2010/main" val="30781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33425" y="1424777"/>
            <a:ext cx="3660752" cy="2971800"/>
          </a:xfrm>
        </p:spPr>
        <p:txBody>
          <a:bodyPr anchor="ctr" anchorCtr="0">
            <a:noAutofit/>
          </a:bodyPr>
          <a:lstStyle>
            <a:lvl1pPr marL="0" indent="0">
              <a:lnSpc>
                <a:spcPct val="100000"/>
              </a:lnSpc>
              <a:spcAft>
                <a:spcPts val="600"/>
              </a:spcAft>
              <a:buFont typeface="Arial" pitchFamily="34" charset="0"/>
              <a:buNone/>
              <a:tabLst/>
              <a:defRPr sz="1800">
                <a:solidFill>
                  <a:srgbClr val="404040"/>
                </a:solidFill>
              </a:defRPr>
            </a:lvl1pPr>
            <a:lvl2pPr marL="0" indent="0">
              <a:defRPr/>
            </a:lvl2pPr>
            <a:lvl3pPr marL="0" indent="0">
              <a:defRPr/>
            </a:lvl3pPr>
            <a:lvl4pPr marL="0" indent="0">
              <a:defRPr/>
            </a:lvl4pPr>
            <a:lvl5pPr marL="0" indent="0">
              <a:defRPr/>
            </a:lvl5pPr>
          </a:lstStyle>
          <a:p>
            <a:pPr lvl="0"/>
            <a:r>
              <a:rPr lang="en-US" dirty="0"/>
              <a:t>Click to edit Master text styles</a:t>
            </a:r>
          </a:p>
        </p:txBody>
      </p:sp>
      <p:sp>
        <p:nvSpPr>
          <p:cNvPr id="8" name="Picture Placeholder 7"/>
          <p:cNvSpPr>
            <a:spLocks noGrp="1"/>
          </p:cNvSpPr>
          <p:nvPr>
            <p:ph type="pic" sz="quarter" idx="13"/>
          </p:nvPr>
        </p:nvSpPr>
        <p:spPr>
          <a:xfrm>
            <a:off x="4702628" y="1424777"/>
            <a:ext cx="4441371" cy="2971800"/>
          </a:xfrm>
        </p:spPr>
        <p:txBody>
          <a:bodyPr>
            <a:noAutofit/>
          </a:bodyPr>
          <a:lstStyle>
            <a:lvl1pPr>
              <a:defRPr>
                <a:solidFill>
                  <a:srgbClr val="404040"/>
                </a:solidFill>
              </a:defRPr>
            </a:lvl1pPr>
          </a:lstStyle>
          <a:p>
            <a:endParaRPr lang="en-US" dirty="0"/>
          </a:p>
        </p:txBody>
      </p:sp>
      <p:sp>
        <p:nvSpPr>
          <p:cNvPr id="7" name="Title 6"/>
          <p:cNvSpPr>
            <a:spLocks noGrp="1"/>
          </p:cNvSpPr>
          <p:nvPr>
            <p:ph type="title" hasCustomPrompt="1"/>
          </p:nvPr>
        </p:nvSpPr>
        <p:spPr>
          <a:xfrm>
            <a:off x="733425" y="667900"/>
            <a:ext cx="7769309" cy="419288"/>
          </a:xfrm>
          <a:prstGeom prst="rect">
            <a:avLst/>
          </a:prstGeom>
        </p:spPr>
        <p:txBody>
          <a:bodyPr>
            <a:noAutofit/>
          </a:bodyPr>
          <a:lstStyle>
            <a:lvl1pPr algn="l">
              <a:defRPr sz="2200" cap="none">
                <a:solidFill>
                  <a:schemeClr val="accent5"/>
                </a:solidFill>
              </a:defRPr>
            </a:lvl1pPr>
          </a:lstStyle>
          <a:p>
            <a:r>
              <a:rPr lang="en-US" dirty="0"/>
              <a:t>Click To Edit Master Title Style</a:t>
            </a:r>
          </a:p>
        </p:txBody>
      </p:sp>
      <p:sp>
        <p:nvSpPr>
          <p:cNvPr id="6" name="Text Placeholder 10"/>
          <p:cNvSpPr>
            <a:spLocks noGrp="1"/>
          </p:cNvSpPr>
          <p:nvPr>
            <p:ph type="body" sz="quarter" idx="11" hasCustomPrompt="1"/>
          </p:nvPr>
        </p:nvSpPr>
        <p:spPr>
          <a:xfrm>
            <a:off x="733425" y="462541"/>
            <a:ext cx="4572000" cy="161575"/>
          </a:xfrm>
        </p:spPr>
        <p:txBody>
          <a:bodyPr>
            <a:noAutofit/>
          </a:bodyPr>
          <a:lstStyle>
            <a:lvl1pPr marL="0" indent="0">
              <a:lnSpc>
                <a:spcPct val="110000"/>
              </a:lnSpc>
              <a:defRPr sz="1200" b="1">
                <a:solidFill>
                  <a:schemeClr val="tx2"/>
                </a:solidFill>
              </a:defRPr>
            </a:lvl1pPr>
            <a:lvl2pPr marL="115881" indent="0">
              <a:lnSpc>
                <a:spcPct val="110000"/>
              </a:lnSpc>
              <a:defRPr>
                <a:solidFill>
                  <a:srgbClr val="404040"/>
                </a:solidFill>
              </a:defRPr>
            </a:lvl2pPr>
            <a:lvl3pPr marL="346053" indent="0">
              <a:lnSpc>
                <a:spcPct val="110000"/>
              </a:lnSpc>
              <a:defRPr>
                <a:solidFill>
                  <a:srgbClr val="404040"/>
                </a:solidFill>
              </a:defRPr>
            </a:lvl3pPr>
            <a:lvl4pPr marL="568288" indent="0">
              <a:lnSpc>
                <a:spcPct val="110000"/>
              </a:lnSpc>
              <a:defRPr sz="1500">
                <a:solidFill>
                  <a:srgbClr val="404040"/>
                </a:solidFill>
              </a:defRPr>
            </a:lvl4pPr>
            <a:lvl5pPr marL="798462" indent="0">
              <a:lnSpc>
                <a:spcPct val="110000"/>
              </a:lnSpc>
              <a:defRPr sz="1500">
                <a:solidFill>
                  <a:srgbClr val="404040"/>
                </a:solidFill>
              </a:defRPr>
            </a:lvl5pPr>
          </a:lstStyle>
          <a:p>
            <a:pPr lvl="0"/>
            <a:r>
              <a:rPr lang="en-US" dirty="0"/>
              <a:t>SECTION NAME</a:t>
            </a:r>
          </a:p>
        </p:txBody>
      </p:sp>
    </p:spTree>
    <p:extLst>
      <p:ext uri="{BB962C8B-B14F-4D97-AF65-F5344CB8AC3E}">
        <p14:creationId xmlns:p14="http://schemas.microsoft.com/office/powerpoint/2010/main" val="203532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x 2">
    <p:spTree>
      <p:nvGrpSpPr>
        <p:cNvPr id="1" name=""/>
        <p:cNvGrpSpPr/>
        <p:nvPr/>
      </p:nvGrpSpPr>
      <p:grpSpPr>
        <a:xfrm>
          <a:off x="0" y="0"/>
          <a:ext cx="0" cy="0"/>
          <a:chOff x="0" y="0"/>
          <a:chExt cx="0" cy="0"/>
        </a:xfrm>
      </p:grpSpPr>
      <p:sp>
        <p:nvSpPr>
          <p:cNvPr id="5" name="Text Placeholder 3"/>
          <p:cNvSpPr>
            <a:spLocks noGrp="1"/>
          </p:cNvSpPr>
          <p:nvPr>
            <p:ph type="body" sz="quarter" idx="12"/>
          </p:nvPr>
        </p:nvSpPr>
        <p:spPr>
          <a:xfrm>
            <a:off x="733424" y="1419821"/>
            <a:ext cx="3657600" cy="2986927"/>
          </a:xfrm>
        </p:spPr>
        <p:txBody>
          <a:bodyPr anchor="t" anchorCtr="0">
            <a:noAutofit/>
          </a:bodyPr>
          <a:lstStyle>
            <a:lvl1pPr marL="176213" indent="-176213">
              <a:lnSpc>
                <a:spcPct val="100000"/>
              </a:lnSpc>
              <a:spcAft>
                <a:spcPts val="600"/>
              </a:spcAft>
              <a:buClr>
                <a:schemeClr val="bg2"/>
              </a:buClr>
              <a:buFont typeface="Arial" pitchFamily="34" charset="0"/>
              <a:buChar char="•"/>
              <a:defRPr sz="1800">
                <a:solidFill>
                  <a:schemeClr val="tx2"/>
                </a:solidFill>
              </a:defRPr>
            </a:lvl1pPr>
            <a:lvl2pPr marL="0" indent="0">
              <a:defRPr/>
            </a:lvl2pPr>
            <a:lvl3pPr marL="0" indent="0">
              <a:defRPr/>
            </a:lvl3pPr>
            <a:lvl4pPr marL="0" indent="0">
              <a:defRPr/>
            </a:lvl4pPr>
            <a:lvl5pPr marL="0" indent="0">
              <a:defRPr/>
            </a:lvl5pPr>
          </a:lstStyle>
          <a:p>
            <a:pPr lvl="0"/>
            <a:r>
              <a:rPr lang="en-US" dirty="0"/>
              <a:t>Click to edit Master text styles</a:t>
            </a:r>
          </a:p>
        </p:txBody>
      </p:sp>
      <p:sp>
        <p:nvSpPr>
          <p:cNvPr id="10" name="Text Placeholder 3"/>
          <p:cNvSpPr>
            <a:spLocks noGrp="1"/>
          </p:cNvSpPr>
          <p:nvPr>
            <p:ph type="body" sz="quarter" idx="13"/>
          </p:nvPr>
        </p:nvSpPr>
        <p:spPr>
          <a:xfrm>
            <a:off x="4759325" y="1419821"/>
            <a:ext cx="3657600" cy="2986927"/>
          </a:xfrm>
        </p:spPr>
        <p:txBody>
          <a:bodyPr anchor="t" anchorCtr="0">
            <a:noAutofit/>
          </a:bodyPr>
          <a:lstStyle>
            <a:lvl1pPr marL="180975" indent="-180975">
              <a:lnSpc>
                <a:spcPct val="100000"/>
              </a:lnSpc>
              <a:spcAft>
                <a:spcPts val="600"/>
              </a:spcAft>
              <a:buClr>
                <a:schemeClr val="bg2"/>
              </a:buClr>
              <a:buFont typeface="Arial" pitchFamily="34" charset="0"/>
              <a:buChar char="•"/>
              <a:defRPr sz="1800">
                <a:solidFill>
                  <a:schemeClr val="tx2"/>
                </a:solidFill>
              </a:defRPr>
            </a:lvl1pPr>
            <a:lvl2pPr marL="0" indent="0">
              <a:defRPr/>
            </a:lvl2pPr>
            <a:lvl3pPr marL="0" indent="0">
              <a:defRPr/>
            </a:lvl3pPr>
            <a:lvl4pPr marL="0" indent="0">
              <a:defRPr/>
            </a:lvl4pPr>
            <a:lvl5pPr marL="0" indent="0">
              <a:defRPr/>
            </a:lvl5pPr>
          </a:lstStyle>
          <a:p>
            <a:pPr lvl="0"/>
            <a:r>
              <a:rPr lang="en-US" dirty="0"/>
              <a:t>Click to edit Master text styles</a:t>
            </a:r>
          </a:p>
        </p:txBody>
      </p:sp>
      <p:sp>
        <p:nvSpPr>
          <p:cNvPr id="8" name="Title 6"/>
          <p:cNvSpPr>
            <a:spLocks noGrp="1"/>
          </p:cNvSpPr>
          <p:nvPr>
            <p:ph type="title" hasCustomPrompt="1"/>
          </p:nvPr>
        </p:nvSpPr>
        <p:spPr>
          <a:xfrm>
            <a:off x="733425" y="667900"/>
            <a:ext cx="7718962" cy="419288"/>
          </a:xfrm>
          <a:prstGeom prst="rect">
            <a:avLst/>
          </a:prstGeom>
        </p:spPr>
        <p:txBody>
          <a:bodyPr>
            <a:noAutofit/>
          </a:bodyPr>
          <a:lstStyle>
            <a:lvl1pPr algn="l">
              <a:defRPr sz="2200" cap="none">
                <a:solidFill>
                  <a:schemeClr val="accent5"/>
                </a:solidFill>
              </a:defRPr>
            </a:lvl1pPr>
          </a:lstStyle>
          <a:p>
            <a:r>
              <a:rPr lang="en-US" dirty="0"/>
              <a:t>Click To Edit Master Title Style</a:t>
            </a:r>
          </a:p>
        </p:txBody>
      </p:sp>
      <p:sp>
        <p:nvSpPr>
          <p:cNvPr id="6" name="Text Placeholder 10"/>
          <p:cNvSpPr>
            <a:spLocks noGrp="1"/>
          </p:cNvSpPr>
          <p:nvPr>
            <p:ph type="body" sz="quarter" idx="11" hasCustomPrompt="1"/>
          </p:nvPr>
        </p:nvSpPr>
        <p:spPr>
          <a:xfrm>
            <a:off x="733425" y="462541"/>
            <a:ext cx="4572000" cy="161575"/>
          </a:xfrm>
        </p:spPr>
        <p:txBody>
          <a:bodyPr>
            <a:noAutofit/>
          </a:bodyPr>
          <a:lstStyle>
            <a:lvl1pPr marL="0" indent="0">
              <a:lnSpc>
                <a:spcPct val="110000"/>
              </a:lnSpc>
              <a:defRPr sz="1200" b="1">
                <a:solidFill>
                  <a:schemeClr val="tx2"/>
                </a:solidFill>
              </a:defRPr>
            </a:lvl1pPr>
            <a:lvl2pPr marL="115881" indent="0">
              <a:lnSpc>
                <a:spcPct val="110000"/>
              </a:lnSpc>
              <a:defRPr>
                <a:solidFill>
                  <a:srgbClr val="404040"/>
                </a:solidFill>
              </a:defRPr>
            </a:lvl2pPr>
            <a:lvl3pPr marL="346053" indent="0">
              <a:lnSpc>
                <a:spcPct val="110000"/>
              </a:lnSpc>
              <a:defRPr>
                <a:solidFill>
                  <a:srgbClr val="404040"/>
                </a:solidFill>
              </a:defRPr>
            </a:lvl3pPr>
            <a:lvl4pPr marL="568288" indent="0">
              <a:lnSpc>
                <a:spcPct val="110000"/>
              </a:lnSpc>
              <a:defRPr sz="1500">
                <a:solidFill>
                  <a:srgbClr val="404040"/>
                </a:solidFill>
              </a:defRPr>
            </a:lvl4pPr>
            <a:lvl5pPr marL="798462" indent="0">
              <a:lnSpc>
                <a:spcPct val="110000"/>
              </a:lnSpc>
              <a:defRPr sz="1500">
                <a:solidFill>
                  <a:srgbClr val="404040"/>
                </a:solidFill>
              </a:defRPr>
            </a:lvl5pPr>
          </a:lstStyle>
          <a:p>
            <a:pPr lvl="0"/>
            <a:r>
              <a:rPr lang="en-US" dirty="0"/>
              <a:t>SECTION NAME</a:t>
            </a:r>
          </a:p>
        </p:txBody>
      </p:sp>
    </p:spTree>
    <p:extLst>
      <p:ext uri="{BB962C8B-B14F-4D97-AF65-F5344CB8AC3E}">
        <p14:creationId xmlns:p14="http://schemas.microsoft.com/office/powerpoint/2010/main" val="295572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733427" y="1413164"/>
            <a:ext cx="2424941" cy="3215986"/>
          </a:xfrm>
        </p:spPr>
        <p:txBody>
          <a:bodyPr/>
          <a:lstStyle/>
          <a:p>
            <a:endParaRPr lang="en-US" dirty="0"/>
          </a:p>
        </p:txBody>
      </p:sp>
      <p:sp>
        <p:nvSpPr>
          <p:cNvPr id="7" name="Picture Placeholder 7"/>
          <p:cNvSpPr>
            <a:spLocks noGrp="1"/>
          </p:cNvSpPr>
          <p:nvPr>
            <p:ph type="pic" sz="quarter" idx="14"/>
          </p:nvPr>
        </p:nvSpPr>
        <p:spPr>
          <a:xfrm>
            <a:off x="3360451" y="1413164"/>
            <a:ext cx="2424941" cy="3215986"/>
          </a:xfrm>
        </p:spPr>
        <p:txBody>
          <a:bodyPr/>
          <a:lstStyle/>
          <a:p>
            <a:endParaRPr lang="en-US" dirty="0"/>
          </a:p>
        </p:txBody>
      </p:sp>
      <p:sp>
        <p:nvSpPr>
          <p:cNvPr id="8" name="Picture Placeholder 7"/>
          <p:cNvSpPr>
            <a:spLocks noGrp="1"/>
          </p:cNvSpPr>
          <p:nvPr>
            <p:ph type="pic" sz="quarter" idx="15"/>
          </p:nvPr>
        </p:nvSpPr>
        <p:spPr>
          <a:xfrm>
            <a:off x="5987479" y="1413164"/>
            <a:ext cx="2424941" cy="3215986"/>
          </a:xfrm>
        </p:spPr>
        <p:txBody>
          <a:bodyPr/>
          <a:lstStyle/>
          <a:p>
            <a:endParaRPr lang="en-US" dirty="0"/>
          </a:p>
        </p:txBody>
      </p:sp>
      <p:sp>
        <p:nvSpPr>
          <p:cNvPr id="11" name="Title 6"/>
          <p:cNvSpPr>
            <a:spLocks noGrp="1"/>
          </p:cNvSpPr>
          <p:nvPr>
            <p:ph type="title" hasCustomPrompt="1"/>
          </p:nvPr>
        </p:nvSpPr>
        <p:spPr>
          <a:xfrm>
            <a:off x="732844" y="667900"/>
            <a:ext cx="7718962" cy="419288"/>
          </a:xfrm>
          <a:prstGeom prst="rect">
            <a:avLst/>
          </a:prstGeom>
        </p:spPr>
        <p:txBody>
          <a:bodyPr>
            <a:noAutofit/>
          </a:bodyPr>
          <a:lstStyle>
            <a:lvl1pPr algn="l">
              <a:defRPr sz="2200" cap="none">
                <a:solidFill>
                  <a:schemeClr val="accent5"/>
                </a:solidFill>
              </a:defRPr>
            </a:lvl1pPr>
          </a:lstStyle>
          <a:p>
            <a:r>
              <a:rPr lang="en-US" dirty="0"/>
              <a:t>Click To Edit Master Title Style</a:t>
            </a:r>
          </a:p>
        </p:txBody>
      </p:sp>
      <p:sp>
        <p:nvSpPr>
          <p:cNvPr id="9" name="Text Placeholder 10"/>
          <p:cNvSpPr>
            <a:spLocks noGrp="1"/>
          </p:cNvSpPr>
          <p:nvPr>
            <p:ph type="body" sz="quarter" idx="11" hasCustomPrompt="1"/>
          </p:nvPr>
        </p:nvSpPr>
        <p:spPr>
          <a:xfrm>
            <a:off x="733425" y="462541"/>
            <a:ext cx="4572000" cy="161575"/>
          </a:xfrm>
        </p:spPr>
        <p:txBody>
          <a:bodyPr>
            <a:noAutofit/>
          </a:bodyPr>
          <a:lstStyle>
            <a:lvl1pPr marL="0" indent="0">
              <a:lnSpc>
                <a:spcPct val="110000"/>
              </a:lnSpc>
              <a:defRPr sz="1200" b="1">
                <a:solidFill>
                  <a:schemeClr val="tx2"/>
                </a:solidFill>
              </a:defRPr>
            </a:lvl1pPr>
            <a:lvl2pPr marL="115881" indent="0">
              <a:lnSpc>
                <a:spcPct val="110000"/>
              </a:lnSpc>
              <a:defRPr>
                <a:solidFill>
                  <a:srgbClr val="404040"/>
                </a:solidFill>
              </a:defRPr>
            </a:lvl2pPr>
            <a:lvl3pPr marL="346053" indent="0">
              <a:lnSpc>
                <a:spcPct val="110000"/>
              </a:lnSpc>
              <a:defRPr>
                <a:solidFill>
                  <a:srgbClr val="404040"/>
                </a:solidFill>
              </a:defRPr>
            </a:lvl3pPr>
            <a:lvl4pPr marL="568288" indent="0">
              <a:lnSpc>
                <a:spcPct val="110000"/>
              </a:lnSpc>
              <a:defRPr sz="1500">
                <a:solidFill>
                  <a:srgbClr val="404040"/>
                </a:solidFill>
              </a:defRPr>
            </a:lvl4pPr>
            <a:lvl5pPr marL="798462" indent="0">
              <a:lnSpc>
                <a:spcPct val="110000"/>
              </a:lnSpc>
              <a:defRPr sz="1500">
                <a:solidFill>
                  <a:srgbClr val="404040"/>
                </a:solidFill>
              </a:defRPr>
            </a:lvl5pPr>
          </a:lstStyle>
          <a:p>
            <a:pPr lvl="0"/>
            <a:r>
              <a:rPr lang="en-US" dirty="0"/>
              <a:t>SECTION NAME</a:t>
            </a:r>
          </a:p>
        </p:txBody>
      </p:sp>
    </p:spTree>
    <p:extLst>
      <p:ext uri="{BB962C8B-B14F-4D97-AF65-F5344CB8AC3E}">
        <p14:creationId xmlns:p14="http://schemas.microsoft.com/office/powerpoint/2010/main" val="91455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ple photo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 y="540795"/>
            <a:ext cx="2608262" cy="2030955"/>
          </a:xfrm>
        </p:spPr>
        <p:txBody>
          <a:bodyPr/>
          <a:lstStyle/>
          <a:p>
            <a:endParaRPr lang="en-US" dirty="0"/>
          </a:p>
        </p:txBody>
      </p:sp>
      <p:sp>
        <p:nvSpPr>
          <p:cNvPr id="4" name="Picture Placeholder 2"/>
          <p:cNvSpPr>
            <a:spLocks noGrp="1"/>
          </p:cNvSpPr>
          <p:nvPr>
            <p:ph type="pic" sz="quarter" idx="11"/>
          </p:nvPr>
        </p:nvSpPr>
        <p:spPr>
          <a:xfrm>
            <a:off x="3267869" y="540795"/>
            <a:ext cx="2608262" cy="2030955"/>
          </a:xfrm>
        </p:spPr>
        <p:txBody>
          <a:bodyPr/>
          <a:lstStyle/>
          <a:p>
            <a:endParaRPr lang="en-US"/>
          </a:p>
        </p:txBody>
      </p:sp>
      <p:sp>
        <p:nvSpPr>
          <p:cNvPr id="5" name="Picture Placeholder 2"/>
          <p:cNvSpPr>
            <a:spLocks noGrp="1"/>
          </p:cNvSpPr>
          <p:nvPr>
            <p:ph type="pic" sz="quarter" idx="12"/>
          </p:nvPr>
        </p:nvSpPr>
        <p:spPr>
          <a:xfrm>
            <a:off x="6097588" y="514350"/>
            <a:ext cx="2606040" cy="2030955"/>
          </a:xfrm>
        </p:spPr>
        <p:txBody>
          <a:bodyPr/>
          <a:lstStyle/>
          <a:p>
            <a:endParaRPr lang="en-US"/>
          </a:p>
        </p:txBody>
      </p:sp>
      <p:sp>
        <p:nvSpPr>
          <p:cNvPr id="6" name="Picture Placeholder 2"/>
          <p:cNvSpPr>
            <a:spLocks noGrp="1"/>
          </p:cNvSpPr>
          <p:nvPr>
            <p:ph type="pic" sz="quarter" idx="13"/>
          </p:nvPr>
        </p:nvSpPr>
        <p:spPr>
          <a:xfrm>
            <a:off x="457200" y="2816136"/>
            <a:ext cx="2608262" cy="2029968"/>
          </a:xfrm>
        </p:spPr>
        <p:txBody>
          <a:bodyPr/>
          <a:lstStyle/>
          <a:p>
            <a:endParaRPr lang="en-US" dirty="0"/>
          </a:p>
        </p:txBody>
      </p:sp>
      <p:sp>
        <p:nvSpPr>
          <p:cNvPr id="7" name="Picture Placeholder 2"/>
          <p:cNvSpPr>
            <a:spLocks noGrp="1"/>
          </p:cNvSpPr>
          <p:nvPr>
            <p:ph type="pic" sz="quarter" idx="14"/>
          </p:nvPr>
        </p:nvSpPr>
        <p:spPr>
          <a:xfrm>
            <a:off x="3267869" y="2816136"/>
            <a:ext cx="2608262" cy="2029968"/>
          </a:xfrm>
        </p:spPr>
        <p:txBody>
          <a:bodyPr/>
          <a:lstStyle/>
          <a:p>
            <a:endParaRPr lang="en-US"/>
          </a:p>
        </p:txBody>
      </p:sp>
      <p:sp>
        <p:nvSpPr>
          <p:cNvPr id="8" name="Picture Placeholder 2"/>
          <p:cNvSpPr>
            <a:spLocks noGrp="1"/>
          </p:cNvSpPr>
          <p:nvPr>
            <p:ph type="pic" sz="quarter" idx="15"/>
          </p:nvPr>
        </p:nvSpPr>
        <p:spPr>
          <a:xfrm>
            <a:off x="6097588" y="2816136"/>
            <a:ext cx="2608262" cy="2029968"/>
          </a:xfrm>
        </p:spPr>
        <p:txBody>
          <a:bodyPr/>
          <a:lstStyle/>
          <a:p>
            <a:endParaRPr lang="en-US"/>
          </a:p>
        </p:txBody>
      </p:sp>
    </p:spTree>
    <p:extLst>
      <p:ext uri="{BB962C8B-B14F-4D97-AF65-F5344CB8AC3E}">
        <p14:creationId xmlns:p14="http://schemas.microsoft.com/office/powerpoint/2010/main" val="312123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99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1581" y="667900"/>
            <a:ext cx="7689902" cy="423170"/>
          </a:xfrm>
          <a:prstGeom prst="rect">
            <a:avLst/>
          </a:prstGeom>
        </p:spPr>
        <p:txBody>
          <a:bodyPr vert="horz" lIns="0" tIns="45717" rIns="0" bIns="45717" rtlCol="0" anchor="ctr">
            <a:normAutofit/>
          </a:bodyPr>
          <a:lstStyle/>
          <a:p>
            <a:r>
              <a:rPr lang="en-US" dirty="0"/>
              <a:t>Click To Edit Master Title Style</a:t>
            </a:r>
          </a:p>
        </p:txBody>
      </p:sp>
      <p:sp>
        <p:nvSpPr>
          <p:cNvPr id="3" name="Text Placeholder 2"/>
          <p:cNvSpPr>
            <a:spLocks noGrp="1"/>
          </p:cNvSpPr>
          <p:nvPr>
            <p:ph type="body" idx="1"/>
          </p:nvPr>
        </p:nvSpPr>
        <p:spPr>
          <a:xfrm>
            <a:off x="733426" y="1419820"/>
            <a:ext cx="5531575" cy="1549142"/>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8288553"/>
      </p:ext>
    </p:extLst>
  </p:cSld>
  <p:clrMap bg1="lt1" tx1="dk1" bg2="lt2" tx2="dk2" accent1="accent1" accent2="accent2" accent3="accent3" accent4="accent4" accent5="accent5" accent6="accent6" hlink="hlink" folHlink="folHlink"/>
  <p:sldLayoutIdLst>
    <p:sldLayoutId id="2147483687" r:id="rId1"/>
    <p:sldLayoutId id="2147483662" r:id="rId2"/>
    <p:sldLayoutId id="2147483663" r:id="rId3"/>
    <p:sldLayoutId id="2147483664" r:id="rId4"/>
    <p:sldLayoutId id="2147483665" r:id="rId5"/>
    <p:sldLayoutId id="2147483667" r:id="rId6"/>
    <p:sldLayoutId id="2147483676" r:id="rId7"/>
    <p:sldLayoutId id="2147483677" r:id="rId8"/>
    <p:sldLayoutId id="2147483679" r:id="rId9"/>
    <p:sldLayoutId id="2147483688" r:id="rId10"/>
    <p:sldLayoutId id="2147483689" r:id="rId11"/>
    <p:sldLayoutId id="2147483690" r:id="rId12"/>
  </p:sldLayoutIdLst>
  <p:txStyles>
    <p:titleStyle>
      <a:lvl1pPr marL="0" algn="l" defTabSz="816280" rtl="0" eaLnBrk="1" latinLnBrk="0" hangingPunct="1">
        <a:spcBef>
          <a:spcPct val="0"/>
        </a:spcBef>
        <a:buNone/>
        <a:tabLst/>
        <a:defRPr kumimoji="0" lang="en-US" sz="2200" b="1" i="0" u="none" strike="noStrike" kern="1200" cap="none" spc="0" normalizeH="0" baseline="0" noProof="0" dirty="0">
          <a:ln>
            <a:noFill/>
          </a:ln>
          <a:solidFill>
            <a:srgbClr val="556393"/>
          </a:solidFill>
          <a:effectLst/>
          <a:uLnTx/>
          <a:uFillTx/>
          <a:latin typeface="+mn-lt"/>
          <a:ea typeface="+mn-ea"/>
          <a:cs typeface="+mn-cs"/>
        </a:defRPr>
      </a:lvl1pPr>
    </p:titleStyle>
    <p:bodyStyle>
      <a:lvl1pPr marL="306105" indent="-306105" algn="l" defTabSz="816280" rtl="0" eaLnBrk="1" latinLnBrk="0" hangingPunct="1">
        <a:lnSpc>
          <a:spcPct val="100000"/>
        </a:lnSpc>
        <a:spcBef>
          <a:spcPts val="0"/>
        </a:spcBef>
        <a:spcAft>
          <a:spcPts val="500"/>
        </a:spcAft>
        <a:buFont typeface="Arial" pitchFamily="34" charset="0"/>
        <a:buNone/>
        <a:tabLst>
          <a:tab pos="5486400" algn="l"/>
        </a:tabLst>
        <a:defRPr sz="2000" kern="1200">
          <a:solidFill>
            <a:schemeClr val="tx2"/>
          </a:solidFill>
          <a:latin typeface="+mn-lt"/>
          <a:ea typeface="+mn-ea"/>
          <a:cs typeface="+mn-cs"/>
        </a:defRPr>
      </a:lvl1pPr>
      <a:lvl2pPr marL="370125" indent="-188242" algn="l" defTabSz="816280" rtl="0" eaLnBrk="1" latinLnBrk="0" hangingPunct="1">
        <a:lnSpc>
          <a:spcPct val="100000"/>
        </a:lnSpc>
        <a:spcBef>
          <a:spcPts val="0"/>
        </a:spcBef>
        <a:spcAft>
          <a:spcPts val="500"/>
        </a:spcAft>
        <a:buFont typeface="Arial" pitchFamily="34" charset="0"/>
        <a:buNone/>
        <a:tabLst>
          <a:tab pos="5486400" algn="l"/>
        </a:tabLst>
        <a:defRPr sz="1800" kern="1200">
          <a:solidFill>
            <a:schemeClr val="tx2"/>
          </a:solidFill>
          <a:latin typeface="+mn-lt"/>
          <a:ea typeface="+mn-ea"/>
          <a:cs typeface="+mn-cs"/>
        </a:defRPr>
      </a:lvl2pPr>
      <a:lvl3pPr marL="550734" indent="-180610" algn="l" defTabSz="816280" rtl="0" eaLnBrk="1" latinLnBrk="0" hangingPunct="1">
        <a:lnSpc>
          <a:spcPct val="100000"/>
        </a:lnSpc>
        <a:spcBef>
          <a:spcPts val="0"/>
        </a:spcBef>
        <a:spcAft>
          <a:spcPts val="500"/>
        </a:spcAft>
        <a:buFont typeface="Arial" pitchFamily="34" charset="0"/>
        <a:buNone/>
        <a:tabLst>
          <a:tab pos="5486400" algn="l"/>
        </a:tabLst>
        <a:defRPr sz="1600" kern="1200">
          <a:solidFill>
            <a:schemeClr val="tx2"/>
          </a:solidFill>
          <a:latin typeface="+mn-lt"/>
          <a:ea typeface="+mn-ea"/>
          <a:cs typeface="+mn-cs"/>
        </a:defRPr>
      </a:lvl3pPr>
      <a:lvl4pPr marL="732616" indent="-181882" algn="l" defTabSz="816280" rtl="0" eaLnBrk="1" latinLnBrk="0" hangingPunct="1">
        <a:lnSpc>
          <a:spcPct val="100000"/>
        </a:lnSpc>
        <a:spcBef>
          <a:spcPts val="0"/>
        </a:spcBef>
        <a:spcAft>
          <a:spcPts val="500"/>
        </a:spcAft>
        <a:buFont typeface="Arial" pitchFamily="34" charset="0"/>
        <a:buNone/>
        <a:tabLst>
          <a:tab pos="5486400" algn="l"/>
        </a:tabLst>
        <a:defRPr sz="1500" kern="1200">
          <a:solidFill>
            <a:schemeClr val="tx2"/>
          </a:solidFill>
          <a:latin typeface="+mn-lt"/>
          <a:ea typeface="+mn-ea"/>
          <a:cs typeface="+mn-cs"/>
        </a:defRPr>
      </a:lvl4pPr>
      <a:lvl5pPr marL="1102741" indent="-370125" algn="l" defTabSz="816280" rtl="0" eaLnBrk="1" latinLnBrk="0" hangingPunct="1">
        <a:lnSpc>
          <a:spcPct val="100000"/>
        </a:lnSpc>
        <a:spcBef>
          <a:spcPts val="0"/>
        </a:spcBef>
        <a:spcAft>
          <a:spcPts val="5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80" rtl="0" eaLnBrk="1" latinLnBrk="0" hangingPunct="1">
        <a:defRPr sz="1600" kern="1200">
          <a:solidFill>
            <a:schemeClr val="tx1"/>
          </a:solidFill>
          <a:latin typeface="+mn-lt"/>
          <a:ea typeface="+mn-ea"/>
          <a:cs typeface="+mn-cs"/>
        </a:defRPr>
      </a:lvl1pPr>
      <a:lvl2pPr marL="408140" algn="l" defTabSz="816280" rtl="0" eaLnBrk="1" latinLnBrk="0" hangingPunct="1">
        <a:defRPr sz="1600" kern="1200">
          <a:solidFill>
            <a:schemeClr val="tx1"/>
          </a:solidFill>
          <a:latin typeface="+mn-lt"/>
          <a:ea typeface="+mn-ea"/>
          <a:cs typeface="+mn-cs"/>
        </a:defRPr>
      </a:lvl2pPr>
      <a:lvl3pPr marL="816280" algn="l" defTabSz="816280" rtl="0" eaLnBrk="1" latinLnBrk="0" hangingPunct="1">
        <a:defRPr sz="1600" kern="1200">
          <a:solidFill>
            <a:schemeClr val="tx1"/>
          </a:solidFill>
          <a:latin typeface="+mn-lt"/>
          <a:ea typeface="+mn-ea"/>
          <a:cs typeface="+mn-cs"/>
        </a:defRPr>
      </a:lvl3pPr>
      <a:lvl4pPr marL="1224422" algn="l" defTabSz="816280" rtl="0" eaLnBrk="1" latinLnBrk="0" hangingPunct="1">
        <a:defRPr sz="1600" kern="1200">
          <a:solidFill>
            <a:schemeClr val="tx1"/>
          </a:solidFill>
          <a:latin typeface="+mn-lt"/>
          <a:ea typeface="+mn-ea"/>
          <a:cs typeface="+mn-cs"/>
        </a:defRPr>
      </a:lvl4pPr>
      <a:lvl5pPr marL="1632562" algn="l" defTabSz="816280" rtl="0" eaLnBrk="1" latinLnBrk="0" hangingPunct="1">
        <a:defRPr sz="1600" kern="1200">
          <a:solidFill>
            <a:schemeClr val="tx1"/>
          </a:solidFill>
          <a:latin typeface="+mn-lt"/>
          <a:ea typeface="+mn-ea"/>
          <a:cs typeface="+mn-cs"/>
        </a:defRPr>
      </a:lvl5pPr>
      <a:lvl6pPr marL="2040702" algn="l" defTabSz="816280" rtl="0" eaLnBrk="1" latinLnBrk="0" hangingPunct="1">
        <a:defRPr sz="1600" kern="1200">
          <a:solidFill>
            <a:schemeClr val="tx1"/>
          </a:solidFill>
          <a:latin typeface="+mn-lt"/>
          <a:ea typeface="+mn-ea"/>
          <a:cs typeface="+mn-cs"/>
        </a:defRPr>
      </a:lvl6pPr>
      <a:lvl7pPr marL="2448842" algn="l" defTabSz="816280" rtl="0" eaLnBrk="1" latinLnBrk="0" hangingPunct="1">
        <a:defRPr sz="1600" kern="1200">
          <a:solidFill>
            <a:schemeClr val="tx1"/>
          </a:solidFill>
          <a:latin typeface="+mn-lt"/>
          <a:ea typeface="+mn-ea"/>
          <a:cs typeface="+mn-cs"/>
        </a:defRPr>
      </a:lvl7pPr>
      <a:lvl8pPr marL="2856983" algn="l" defTabSz="816280" rtl="0" eaLnBrk="1" latinLnBrk="0" hangingPunct="1">
        <a:defRPr sz="1600" kern="1200">
          <a:solidFill>
            <a:schemeClr val="tx1"/>
          </a:solidFill>
          <a:latin typeface="+mn-lt"/>
          <a:ea typeface="+mn-ea"/>
          <a:cs typeface="+mn-cs"/>
        </a:defRPr>
      </a:lvl8pPr>
      <a:lvl9pPr marL="3265124" algn="l" defTabSz="81628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CAcareerpathways@clasp.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mailto:jmortrude@clasp.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3" Type="http://schemas.openxmlformats.org/officeDocument/2006/relationships/image" Target="../media/image3.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7.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9.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352425"/>
            <a:ext cx="3429000" cy="978979"/>
          </a:xfrm>
          <a:prstGeom prst="rect">
            <a:avLst/>
          </a:prstGeom>
          <a:pattFill prst="pct5">
            <a:fgClr>
              <a:schemeClr val="accent3">
                <a:lumMod val="20000"/>
                <a:lumOff val="80000"/>
              </a:schemeClr>
            </a:fgClr>
            <a:bgClr>
              <a:schemeClr val="bg1"/>
            </a:bgClr>
          </a:pattFill>
        </p:spPr>
      </p:pic>
      <p:sp>
        <p:nvSpPr>
          <p:cNvPr id="5" name="Text Placeholder 4"/>
          <p:cNvSpPr>
            <a:spLocks noGrp="1"/>
          </p:cNvSpPr>
          <p:nvPr>
            <p:ph type="body" sz="quarter" idx="12"/>
          </p:nvPr>
        </p:nvSpPr>
        <p:spPr>
          <a:xfrm>
            <a:off x="733426" y="2649745"/>
            <a:ext cx="3186113" cy="553998"/>
          </a:xfrm>
        </p:spPr>
        <p:txBody>
          <a:bodyPr/>
          <a:lstStyle/>
          <a:p>
            <a:r>
              <a:rPr lang="en-US" dirty="0">
                <a:solidFill>
                  <a:schemeClr val="tx2"/>
                </a:solidFill>
              </a:rPr>
              <a:t>Partnering to Build                   Adult Career Pathways</a:t>
            </a:r>
          </a:p>
        </p:txBody>
      </p:sp>
      <p:sp>
        <p:nvSpPr>
          <p:cNvPr id="4" name="Title 3"/>
          <p:cNvSpPr>
            <a:spLocks noGrp="1"/>
          </p:cNvSpPr>
          <p:nvPr>
            <p:ph type="title"/>
          </p:nvPr>
        </p:nvSpPr>
        <p:spPr>
          <a:xfrm>
            <a:off x="733426" y="1545019"/>
            <a:ext cx="4062509" cy="1097089"/>
          </a:xfrm>
        </p:spPr>
        <p:txBody>
          <a:bodyPr/>
          <a:lstStyle/>
          <a:p>
            <a:r>
              <a:rPr lang="en-US" dirty="0"/>
              <a:t>Adult Education Program</a:t>
            </a:r>
          </a:p>
        </p:txBody>
      </p:sp>
      <p:grpSp>
        <p:nvGrpSpPr>
          <p:cNvPr id="11" name="Group 10"/>
          <p:cNvGrpSpPr/>
          <p:nvPr/>
        </p:nvGrpSpPr>
        <p:grpSpPr>
          <a:xfrm>
            <a:off x="5676901" y="1219199"/>
            <a:ext cx="2585722" cy="2760644"/>
            <a:chOff x="5676901" y="1219199"/>
            <a:chExt cx="2585722" cy="2760644"/>
          </a:xfrm>
        </p:grpSpPr>
        <p:sp>
          <p:nvSpPr>
            <p:cNvPr id="13" name="Isosceles Triangle 12"/>
            <p:cNvSpPr/>
            <p:nvPr/>
          </p:nvSpPr>
          <p:spPr>
            <a:xfrm rot="7200000">
              <a:off x="5562601" y="1571076"/>
              <a:ext cx="1566334" cy="1337734"/>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6184903" y="1219199"/>
              <a:ext cx="1566334" cy="133773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rot="14400000" flipV="1">
              <a:off x="5562601" y="2290232"/>
              <a:ext cx="1566334" cy="1337734"/>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10800000" flipV="1">
              <a:off x="6184903" y="2642109"/>
              <a:ext cx="1566334" cy="133773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rot="7200000" flipV="1">
              <a:off x="6810589" y="2290232"/>
              <a:ext cx="1566334" cy="133773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rot="14400000">
              <a:off x="6810588" y="1579542"/>
              <a:ext cx="1566334" cy="1337734"/>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666750" y="3434427"/>
            <a:ext cx="2381250" cy="461665"/>
          </a:xfrm>
          <a:prstGeom prst="rect">
            <a:avLst/>
          </a:prstGeom>
          <a:noFill/>
        </p:spPr>
        <p:txBody>
          <a:bodyPr wrap="square" rtlCol="0">
            <a:spAutoFit/>
          </a:bodyPr>
          <a:lstStyle/>
          <a:p>
            <a:r>
              <a:rPr lang="en-US" sz="1200" dirty="0">
                <a:solidFill>
                  <a:schemeClr val="tx2"/>
                </a:solidFill>
              </a:rPr>
              <a:t>CACareerPathways.CLASP.org</a:t>
            </a:r>
          </a:p>
          <a:p>
            <a:r>
              <a:rPr lang="en-US" sz="1200" dirty="0">
                <a:solidFill>
                  <a:schemeClr val="tx2"/>
                </a:solidFill>
              </a:rPr>
              <a:t>November 2018</a:t>
            </a:r>
          </a:p>
        </p:txBody>
      </p:sp>
    </p:spTree>
    <p:extLst>
      <p:ext uri="{BB962C8B-B14F-4D97-AF65-F5344CB8AC3E}">
        <p14:creationId xmlns:p14="http://schemas.microsoft.com/office/powerpoint/2010/main" val="2095271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5" y="667900"/>
            <a:ext cx="1781176" cy="419288"/>
          </a:xfrm>
        </p:spPr>
        <p:txBody>
          <a:bodyPr/>
          <a:lstStyle/>
          <a:p>
            <a:r>
              <a:rPr lang="en-US" sz="2800" dirty="0">
                <a:solidFill>
                  <a:schemeClr val="accent4"/>
                </a:solidFill>
              </a:rPr>
              <a:t>Sector</a:t>
            </a:r>
            <a:endParaRPr lang="en-US" sz="2400" dirty="0">
              <a:solidFill>
                <a:schemeClr val="accent4"/>
              </a:solidFill>
            </a:endParaRPr>
          </a:p>
        </p:txBody>
      </p:sp>
      <p:sp>
        <p:nvSpPr>
          <p:cNvPr id="2" name="Text Placeholder 1"/>
          <p:cNvSpPr>
            <a:spLocks noGrp="1"/>
          </p:cNvSpPr>
          <p:nvPr>
            <p:ph type="body" sz="quarter" idx="10"/>
          </p:nvPr>
        </p:nvSpPr>
        <p:spPr>
          <a:xfrm>
            <a:off x="733424" y="1419821"/>
            <a:ext cx="4185709" cy="2957445"/>
          </a:xfrm>
        </p:spPr>
        <p:txBody>
          <a:bodyPr/>
          <a:lstStyle/>
          <a:p>
            <a:r>
              <a:rPr lang="en-US" sz="1600" dirty="0"/>
              <a:t>Focusing on an industry with a skills shortage, engaging employers based on occupational targets, and producing skills that are portable and support occupational mobility.</a:t>
            </a:r>
          </a:p>
          <a:p>
            <a:endParaRPr lang="en-US" sz="1600" b="1" dirty="0"/>
          </a:p>
          <a:p>
            <a:r>
              <a:rPr lang="en-US" sz="1600" b="1" dirty="0"/>
              <a:t>Guiding questions:</a:t>
            </a:r>
            <a:r>
              <a:rPr lang="en-US" sz="1600" dirty="0"/>
              <a:t> What workforce need in the regional/state economy will the career pathway address? How will the skills created be portable and relevant over time?</a:t>
            </a:r>
          </a:p>
        </p:txBody>
      </p:sp>
      <p:sp>
        <p:nvSpPr>
          <p:cNvPr id="19" name="Isosceles Triangle 18"/>
          <p:cNvSpPr/>
          <p:nvPr/>
        </p:nvSpPr>
        <p:spPr>
          <a:xfrm rot="7200000">
            <a:off x="5562601" y="1571076"/>
            <a:ext cx="1566334" cy="133773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p:txBody>
          <a:bodyPr/>
          <a:lstStyle/>
          <a:p>
            <a:r>
              <a:rPr lang="en-US" dirty="0"/>
              <a:t>CALIFORNIA CAREER PATHWAYS</a:t>
            </a:r>
          </a:p>
        </p:txBody>
      </p:sp>
    </p:spTree>
    <p:extLst>
      <p:ext uri="{BB962C8B-B14F-4D97-AF65-F5344CB8AC3E}">
        <p14:creationId xmlns:p14="http://schemas.microsoft.com/office/powerpoint/2010/main" val="112496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4" y="658375"/>
            <a:ext cx="7698057" cy="419288"/>
          </a:xfrm>
        </p:spPr>
        <p:txBody>
          <a:bodyPr/>
          <a:lstStyle/>
          <a:p>
            <a:r>
              <a:rPr lang="en-US" sz="2800" dirty="0">
                <a:solidFill>
                  <a:schemeClr val="accent5"/>
                </a:solidFill>
              </a:rPr>
              <a:t>Design</a:t>
            </a:r>
          </a:p>
        </p:txBody>
      </p:sp>
      <p:sp>
        <p:nvSpPr>
          <p:cNvPr id="12" name="Isosceles Triangle 11"/>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Isosceles Triangle 12"/>
          <p:cNvSpPr/>
          <p:nvPr/>
        </p:nvSpPr>
        <p:spPr>
          <a:xfrm rot="10800000">
            <a:off x="6184903" y="1219199"/>
            <a:ext cx="1566334" cy="133773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Isosceles Triangle 13"/>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7" name="Isosceles Triangle 16"/>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Isosceles Triangle 17"/>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Text Placeholder 5"/>
          <p:cNvSpPr>
            <a:spLocks noGrp="1"/>
          </p:cNvSpPr>
          <p:nvPr>
            <p:ph type="body" sz="quarter" idx="11"/>
          </p:nvPr>
        </p:nvSpPr>
        <p:spPr>
          <a:xfrm>
            <a:off x="733425" y="461963"/>
            <a:ext cx="8134350" cy="223837"/>
          </a:xfrm>
        </p:spPr>
        <p:txBody>
          <a:bodyPr/>
          <a:lstStyle/>
          <a:p>
            <a:r>
              <a:rPr lang="en-US" dirty="0"/>
              <a:t>CONNECTING THE WORK</a:t>
            </a:r>
          </a:p>
          <a:p>
            <a:endParaRPr lang="en-US" dirty="0"/>
          </a:p>
        </p:txBody>
      </p:sp>
      <p:sp>
        <p:nvSpPr>
          <p:cNvPr id="19" name="Text Placeholder 1"/>
          <p:cNvSpPr txBox="1">
            <a:spLocks/>
          </p:cNvSpPr>
          <p:nvPr/>
        </p:nvSpPr>
        <p:spPr>
          <a:xfrm>
            <a:off x="723899" y="1047750"/>
            <a:ext cx="5429252" cy="4010025"/>
          </a:xfrm>
          <a:prstGeom prst="rect">
            <a:avLst/>
          </a:prstGeom>
        </p:spPr>
        <p:txBody>
          <a:bodyPr vert="horz" wrap="square" lIns="0" tIns="0" rIns="0" bIns="0" numCol="1" rtlCol="0">
            <a:noAutofit/>
          </a:bodyPr>
          <a:lstStyle>
            <a:lvl1pPr marL="0" indent="0" algn="l" defTabSz="816280" rtl="0" eaLnBrk="1" latinLnBrk="0" hangingPunct="1">
              <a:lnSpc>
                <a:spcPct val="110000"/>
              </a:lnSpc>
              <a:spcBef>
                <a:spcPts val="0"/>
              </a:spcBef>
              <a:spcAft>
                <a:spcPts val="600"/>
              </a:spcAft>
              <a:buFont typeface="Arial" pitchFamily="34" charset="0"/>
              <a:buNone/>
              <a:tabLst>
                <a:tab pos="5486400" algn="l"/>
              </a:tabLst>
              <a:defRPr sz="2000" kern="1200">
                <a:solidFill>
                  <a:schemeClr val="tx2"/>
                </a:solidFill>
                <a:latin typeface="+mn-lt"/>
                <a:ea typeface="+mn-ea"/>
                <a:cs typeface="+mn-cs"/>
              </a:defRPr>
            </a:lvl1pPr>
            <a:lvl2pPr marL="115881" indent="0" algn="l" defTabSz="816280" rtl="0" eaLnBrk="1" latinLnBrk="0" hangingPunct="1">
              <a:lnSpc>
                <a:spcPct val="110000"/>
              </a:lnSpc>
              <a:spcBef>
                <a:spcPts val="0"/>
              </a:spcBef>
              <a:spcAft>
                <a:spcPts val="600"/>
              </a:spcAft>
              <a:buFont typeface="Arial" pitchFamily="34" charset="0"/>
              <a:buNone/>
              <a:tabLst>
                <a:tab pos="5486400" algn="l"/>
              </a:tabLst>
              <a:defRPr sz="1800" kern="1200">
                <a:solidFill>
                  <a:schemeClr val="tx2"/>
                </a:solidFill>
                <a:latin typeface="+mn-lt"/>
                <a:ea typeface="+mn-ea"/>
                <a:cs typeface="+mn-cs"/>
              </a:defRPr>
            </a:lvl2pPr>
            <a:lvl3pPr marL="346053" indent="0" algn="l" defTabSz="816280" rtl="0" eaLnBrk="1" latinLnBrk="0" hangingPunct="1">
              <a:lnSpc>
                <a:spcPct val="110000"/>
              </a:lnSpc>
              <a:spcBef>
                <a:spcPts val="0"/>
              </a:spcBef>
              <a:spcAft>
                <a:spcPts val="600"/>
              </a:spcAft>
              <a:buFont typeface="Arial" pitchFamily="34" charset="0"/>
              <a:buNone/>
              <a:tabLst>
                <a:tab pos="5486400" algn="l"/>
              </a:tabLst>
              <a:defRPr sz="1600" kern="1200">
                <a:solidFill>
                  <a:schemeClr val="tx2"/>
                </a:solidFill>
                <a:latin typeface="+mn-lt"/>
                <a:ea typeface="+mn-ea"/>
                <a:cs typeface="+mn-cs"/>
              </a:defRPr>
            </a:lvl3pPr>
            <a:lvl4pPr marL="568288"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4pPr>
            <a:lvl5pPr marL="798462"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00000"/>
              </a:lnSpc>
            </a:pPr>
            <a:r>
              <a:rPr lang="en-US" sz="1200" b="1" dirty="0"/>
              <a:t>Alliance for Quality Career Pathways Framework</a:t>
            </a:r>
            <a:r>
              <a:rPr lang="en-US" sz="1200" dirty="0"/>
              <a:t> </a:t>
            </a:r>
          </a:p>
          <a:p>
            <a:pPr>
              <a:lnSpc>
                <a:spcPct val="100000"/>
              </a:lnSpc>
            </a:pPr>
            <a:r>
              <a:rPr lang="en-US" sz="1200" i="1" dirty="0"/>
              <a:t>     </a:t>
            </a:r>
            <a:r>
              <a:rPr lang="en-US" sz="1200" dirty="0"/>
              <a:t>Multiple entry/exit points</a:t>
            </a:r>
          </a:p>
          <a:p>
            <a:pPr>
              <a:lnSpc>
                <a:spcPct val="100000"/>
              </a:lnSpc>
            </a:pPr>
            <a:r>
              <a:rPr lang="en-US" sz="1200" b="1" dirty="0"/>
              <a:t>CA Workforce Development Board Strategic Plan</a:t>
            </a:r>
            <a:endParaRPr lang="en-US" sz="1200" dirty="0"/>
          </a:p>
          <a:p>
            <a:pPr>
              <a:lnSpc>
                <a:spcPct val="100000"/>
              </a:lnSpc>
            </a:pPr>
            <a:r>
              <a:rPr lang="en-US" sz="1200" i="1" dirty="0"/>
              <a:t>     </a:t>
            </a:r>
            <a:r>
              <a:rPr lang="en-US" sz="1200" dirty="0"/>
              <a:t>Stackable credentials; concurrent enrollment</a:t>
            </a:r>
          </a:p>
          <a:p>
            <a:pPr>
              <a:lnSpc>
                <a:spcPct val="100000"/>
              </a:lnSpc>
            </a:pPr>
            <a:r>
              <a:rPr lang="en-US" sz="1200" b="1" dirty="0"/>
              <a:t>Federal Interagency Career Pathway Toolkit</a:t>
            </a:r>
            <a:r>
              <a:rPr lang="en-US" sz="1200" dirty="0"/>
              <a:t> </a:t>
            </a:r>
          </a:p>
          <a:p>
            <a:pPr>
              <a:lnSpc>
                <a:spcPct val="100000"/>
              </a:lnSpc>
            </a:pPr>
            <a:r>
              <a:rPr lang="en-US" sz="1200" i="1" dirty="0"/>
              <a:t>     </a:t>
            </a:r>
            <a:r>
              <a:rPr lang="en-US" sz="1200" dirty="0"/>
              <a:t>Clear sequences of courses and credentials</a:t>
            </a:r>
          </a:p>
          <a:p>
            <a:pPr>
              <a:lnSpc>
                <a:spcPct val="100000"/>
              </a:lnSpc>
            </a:pPr>
            <a:r>
              <a:rPr lang="en-US" sz="1200" b="1" dirty="0"/>
              <a:t>Linked Learning Approach and Core Components </a:t>
            </a:r>
            <a:endParaRPr lang="en-US" sz="1200" dirty="0"/>
          </a:p>
          <a:p>
            <a:pPr>
              <a:lnSpc>
                <a:spcPct val="100000"/>
              </a:lnSpc>
            </a:pPr>
            <a:r>
              <a:rPr lang="en-US" sz="1200" i="1" dirty="0"/>
              <a:t>     </a:t>
            </a:r>
            <a:r>
              <a:rPr lang="en-US" sz="1200" dirty="0"/>
              <a:t>Rigorous academics and technical training</a:t>
            </a:r>
          </a:p>
          <a:p>
            <a:pPr>
              <a:lnSpc>
                <a:spcPct val="100000"/>
              </a:lnSpc>
            </a:pPr>
            <a:r>
              <a:rPr lang="en-US" sz="1200" b="1" dirty="0"/>
              <a:t>Pathways to Prosperity Network</a:t>
            </a:r>
            <a:endParaRPr lang="en-US" sz="1200" dirty="0"/>
          </a:p>
          <a:p>
            <a:pPr>
              <a:lnSpc>
                <a:spcPct val="100000"/>
              </a:lnSpc>
            </a:pPr>
            <a:r>
              <a:rPr lang="en-US" sz="1200" i="1" dirty="0"/>
              <a:t>     </a:t>
            </a:r>
            <a:r>
              <a:rPr lang="en-US" sz="1200" dirty="0"/>
              <a:t>Integrate high school and community college curricula</a:t>
            </a:r>
          </a:p>
          <a:p>
            <a:pPr>
              <a:lnSpc>
                <a:spcPct val="100000"/>
              </a:lnSpc>
            </a:pPr>
            <a:r>
              <a:rPr lang="en-US" sz="1200" b="1" dirty="0"/>
              <a:t>Perkins Programs of Study</a:t>
            </a:r>
            <a:endParaRPr lang="en-US" sz="1200" dirty="0"/>
          </a:p>
          <a:p>
            <a:pPr>
              <a:lnSpc>
                <a:spcPct val="100000"/>
              </a:lnSpc>
            </a:pPr>
            <a:r>
              <a:rPr lang="en-US" sz="1200" i="1" dirty="0"/>
              <a:t>     </a:t>
            </a:r>
            <a:r>
              <a:rPr lang="en-US" sz="1200" dirty="0"/>
              <a:t>Multiple entry/exit points; secondary/postsecondary sequence</a:t>
            </a:r>
          </a:p>
          <a:p>
            <a:pPr>
              <a:lnSpc>
                <a:spcPct val="100000"/>
              </a:lnSpc>
            </a:pPr>
            <a:r>
              <a:rPr lang="en-US" sz="1200" b="1" dirty="0"/>
              <a:t>Strong Workforce Task Force </a:t>
            </a:r>
            <a:endParaRPr lang="en-US" sz="1200" dirty="0"/>
          </a:p>
          <a:p>
            <a:pPr>
              <a:lnSpc>
                <a:spcPct val="100000"/>
              </a:lnSpc>
            </a:pPr>
            <a:r>
              <a:rPr lang="en-US" sz="1200" dirty="0"/>
              <a:t>     On-ramps and off-ramps</a:t>
            </a:r>
          </a:p>
          <a:p>
            <a:pPr>
              <a:lnSpc>
                <a:spcPct val="100000"/>
              </a:lnSpc>
            </a:pPr>
            <a:r>
              <a:rPr lang="en-US" sz="1200" b="1" dirty="0"/>
              <a:t>WIOA &amp; HEA</a:t>
            </a:r>
            <a:endParaRPr lang="en-US" sz="1200" dirty="0"/>
          </a:p>
          <a:p>
            <a:pPr>
              <a:lnSpc>
                <a:spcPct val="100000"/>
              </a:lnSpc>
            </a:pPr>
            <a:r>
              <a:rPr lang="en-US" sz="1200" i="1" dirty="0"/>
              <a:t>     </a:t>
            </a:r>
            <a:r>
              <a:rPr lang="en-US" sz="1200" dirty="0"/>
              <a:t>Full range of secondary &amp; postsecondary options and credentials</a:t>
            </a:r>
          </a:p>
          <a:p>
            <a:pPr>
              <a:lnSpc>
                <a:spcPct val="100000"/>
              </a:lnSpc>
            </a:pPr>
            <a:endParaRPr lang="en-US" sz="1200" dirty="0"/>
          </a:p>
          <a:p>
            <a:pPr>
              <a:lnSpc>
                <a:spcPct val="100000"/>
              </a:lnSpc>
            </a:pPr>
            <a:endParaRPr lang="en-US" sz="1200" dirty="0"/>
          </a:p>
        </p:txBody>
      </p:sp>
      <p:sp>
        <p:nvSpPr>
          <p:cNvPr id="21" name="Isosceles Triangle 20"/>
          <p:cNvSpPr>
            <a:spLocks noChangeAspect="1"/>
          </p:cNvSpPr>
          <p:nvPr/>
        </p:nvSpPr>
        <p:spPr>
          <a:xfrm rot="10800000" flipH="1">
            <a:off x="733425" y="1373193"/>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Isosceles Triangle 21"/>
          <p:cNvSpPr>
            <a:spLocks noChangeAspect="1"/>
          </p:cNvSpPr>
          <p:nvPr/>
        </p:nvSpPr>
        <p:spPr>
          <a:xfrm rot="10800000" flipH="1">
            <a:off x="733425" y="1889662"/>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Isosceles Triangle 22"/>
          <p:cNvSpPr>
            <a:spLocks noChangeAspect="1"/>
          </p:cNvSpPr>
          <p:nvPr/>
        </p:nvSpPr>
        <p:spPr>
          <a:xfrm rot="10800000" flipH="1">
            <a:off x="733426" y="2434702"/>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Isosceles Triangle 23"/>
          <p:cNvSpPr>
            <a:spLocks noChangeAspect="1"/>
          </p:cNvSpPr>
          <p:nvPr/>
        </p:nvSpPr>
        <p:spPr>
          <a:xfrm rot="10800000" flipH="1">
            <a:off x="733425" y="2930531"/>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Isosceles Triangle 24"/>
          <p:cNvSpPr>
            <a:spLocks noChangeAspect="1"/>
          </p:cNvSpPr>
          <p:nvPr/>
        </p:nvSpPr>
        <p:spPr>
          <a:xfrm rot="10800000" flipH="1">
            <a:off x="733425" y="3449643"/>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Isosceles Triangle 25"/>
          <p:cNvSpPr>
            <a:spLocks noChangeAspect="1"/>
          </p:cNvSpPr>
          <p:nvPr/>
        </p:nvSpPr>
        <p:spPr>
          <a:xfrm rot="10800000" flipH="1">
            <a:off x="729679" y="3973373"/>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Isosceles Triangle 26"/>
          <p:cNvSpPr>
            <a:spLocks noChangeAspect="1"/>
          </p:cNvSpPr>
          <p:nvPr/>
        </p:nvSpPr>
        <p:spPr>
          <a:xfrm rot="10800000" flipH="1">
            <a:off x="733425" y="4487868"/>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Isosceles Triangle 27"/>
          <p:cNvSpPr>
            <a:spLocks noChangeAspect="1"/>
          </p:cNvSpPr>
          <p:nvPr/>
        </p:nvSpPr>
        <p:spPr>
          <a:xfrm rot="10800000" flipH="1">
            <a:off x="733425" y="4964115"/>
            <a:ext cx="76201" cy="6508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126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4" y="658375"/>
            <a:ext cx="7698057" cy="419288"/>
          </a:xfrm>
        </p:spPr>
        <p:txBody>
          <a:bodyPr/>
          <a:lstStyle/>
          <a:p>
            <a:r>
              <a:rPr lang="en-US" sz="2800" dirty="0">
                <a:solidFill>
                  <a:schemeClr val="accent5"/>
                </a:solidFill>
              </a:rPr>
              <a:t>Design</a:t>
            </a:r>
          </a:p>
        </p:txBody>
      </p:sp>
      <p:sp>
        <p:nvSpPr>
          <p:cNvPr id="2" name="Text Placeholder 1"/>
          <p:cNvSpPr>
            <a:spLocks noGrp="1"/>
          </p:cNvSpPr>
          <p:nvPr>
            <p:ph type="body" sz="quarter" idx="10"/>
          </p:nvPr>
        </p:nvSpPr>
        <p:spPr>
          <a:xfrm>
            <a:off x="733424" y="1419821"/>
            <a:ext cx="4455264" cy="2957445"/>
          </a:xfrm>
        </p:spPr>
        <p:txBody>
          <a:bodyPr/>
          <a:lstStyle/>
          <a:p>
            <a:r>
              <a:rPr lang="en-US" sz="1600" dirty="0"/>
              <a:t>Building the pathway for a defined population </a:t>
            </a:r>
            <a:br>
              <a:rPr lang="en-US" sz="1600" dirty="0"/>
            </a:br>
            <a:r>
              <a:rPr lang="en-US" sz="1600" dirty="0"/>
              <a:t>of participants; addressing starting skills levels, featuring course and credential sequencing, providing multiple entry and exit points as well as alignment across settings, and awarding credentials that stack, supporting educational and economic mobility.</a:t>
            </a:r>
          </a:p>
          <a:p>
            <a:endParaRPr lang="en-US" sz="1600" b="1" dirty="0"/>
          </a:p>
          <a:p>
            <a:r>
              <a:rPr lang="en-US" sz="1600" b="1" dirty="0"/>
              <a:t>Guiding questions:</a:t>
            </a:r>
            <a:r>
              <a:rPr lang="en-US" sz="1600" dirty="0"/>
              <a:t> Who is the career pathway intended to serve and how will it do so? How is the pathway designed from a participant perspective? How do the educational components connect as participants move between settings and stages?</a:t>
            </a:r>
          </a:p>
        </p:txBody>
      </p:sp>
      <p:sp>
        <p:nvSpPr>
          <p:cNvPr id="6" name="Text Placeholder 5"/>
          <p:cNvSpPr>
            <a:spLocks noGrp="1"/>
          </p:cNvSpPr>
          <p:nvPr>
            <p:ph type="body" sz="quarter" idx="11"/>
          </p:nvPr>
        </p:nvSpPr>
        <p:spPr/>
        <p:txBody>
          <a:bodyPr/>
          <a:lstStyle/>
          <a:p>
            <a:r>
              <a:rPr lang="en-US" dirty="0"/>
              <a:t>CALIFORNIA CAREER PATHWAYS</a:t>
            </a:r>
          </a:p>
        </p:txBody>
      </p:sp>
      <p:sp>
        <p:nvSpPr>
          <p:cNvPr id="19" name="Isosceles Triangle 18"/>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6184903" y="1219199"/>
            <a:ext cx="1566334" cy="133773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38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4" y="658375"/>
            <a:ext cx="7698057" cy="419288"/>
          </a:xfrm>
        </p:spPr>
        <p:txBody>
          <a:bodyPr/>
          <a:lstStyle/>
          <a:p>
            <a:r>
              <a:rPr lang="en-US" sz="2800" dirty="0">
                <a:solidFill>
                  <a:schemeClr val="accent6"/>
                </a:solidFill>
              </a:rPr>
              <a:t>Partnership</a:t>
            </a:r>
          </a:p>
        </p:txBody>
      </p:sp>
      <p:sp>
        <p:nvSpPr>
          <p:cNvPr id="22" name="Isosceles Triangle 21"/>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Isosceles Triangle 22"/>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Isosceles Triangle 23"/>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Isosceles Triangle 24"/>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Isosceles Triangle 25"/>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Isosceles Triangle 26"/>
          <p:cNvSpPr/>
          <p:nvPr/>
        </p:nvSpPr>
        <p:spPr>
          <a:xfrm rot="14400000">
            <a:off x="6810588" y="1579542"/>
            <a:ext cx="1566334" cy="1337734"/>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5"/>
          <p:cNvSpPr>
            <a:spLocks noGrp="1"/>
          </p:cNvSpPr>
          <p:nvPr>
            <p:ph type="body" sz="quarter" idx="11"/>
          </p:nvPr>
        </p:nvSpPr>
        <p:spPr>
          <a:xfrm>
            <a:off x="733425" y="461963"/>
            <a:ext cx="8096250" cy="195262"/>
          </a:xfrm>
        </p:spPr>
        <p:txBody>
          <a:bodyPr/>
          <a:lstStyle/>
          <a:p>
            <a:r>
              <a:rPr lang="en-US" dirty="0"/>
              <a:t>CONNECTING THE WORK</a:t>
            </a:r>
          </a:p>
          <a:p>
            <a:endParaRPr lang="en-US" dirty="0"/>
          </a:p>
        </p:txBody>
      </p:sp>
      <p:sp>
        <p:nvSpPr>
          <p:cNvPr id="11" name="Text Placeholder 1"/>
          <p:cNvSpPr txBox="1">
            <a:spLocks/>
          </p:cNvSpPr>
          <p:nvPr/>
        </p:nvSpPr>
        <p:spPr>
          <a:xfrm>
            <a:off x="723899" y="1028700"/>
            <a:ext cx="5429252" cy="4010025"/>
          </a:xfrm>
          <a:prstGeom prst="rect">
            <a:avLst/>
          </a:prstGeom>
        </p:spPr>
        <p:txBody>
          <a:bodyPr vert="horz" wrap="square" lIns="0" tIns="0" rIns="0" bIns="0" numCol="1" rtlCol="0">
            <a:noAutofit/>
          </a:bodyPr>
          <a:lstStyle>
            <a:lvl1pPr marL="0" indent="0" algn="l" defTabSz="816280" rtl="0" eaLnBrk="1" latinLnBrk="0" hangingPunct="1">
              <a:lnSpc>
                <a:spcPct val="110000"/>
              </a:lnSpc>
              <a:spcBef>
                <a:spcPts val="0"/>
              </a:spcBef>
              <a:spcAft>
                <a:spcPts val="600"/>
              </a:spcAft>
              <a:buFont typeface="Arial" pitchFamily="34" charset="0"/>
              <a:buNone/>
              <a:tabLst>
                <a:tab pos="5486400" algn="l"/>
              </a:tabLst>
              <a:defRPr sz="2000" kern="1200">
                <a:solidFill>
                  <a:schemeClr val="tx2"/>
                </a:solidFill>
                <a:latin typeface="+mn-lt"/>
                <a:ea typeface="+mn-ea"/>
                <a:cs typeface="+mn-cs"/>
              </a:defRPr>
            </a:lvl1pPr>
            <a:lvl2pPr marL="115881" indent="0" algn="l" defTabSz="816280" rtl="0" eaLnBrk="1" latinLnBrk="0" hangingPunct="1">
              <a:lnSpc>
                <a:spcPct val="110000"/>
              </a:lnSpc>
              <a:spcBef>
                <a:spcPts val="0"/>
              </a:spcBef>
              <a:spcAft>
                <a:spcPts val="600"/>
              </a:spcAft>
              <a:buFont typeface="Arial" pitchFamily="34" charset="0"/>
              <a:buNone/>
              <a:tabLst>
                <a:tab pos="5486400" algn="l"/>
              </a:tabLst>
              <a:defRPr sz="1800" kern="1200">
                <a:solidFill>
                  <a:schemeClr val="tx2"/>
                </a:solidFill>
                <a:latin typeface="+mn-lt"/>
                <a:ea typeface="+mn-ea"/>
                <a:cs typeface="+mn-cs"/>
              </a:defRPr>
            </a:lvl2pPr>
            <a:lvl3pPr marL="346053" indent="0" algn="l" defTabSz="816280" rtl="0" eaLnBrk="1" latinLnBrk="0" hangingPunct="1">
              <a:lnSpc>
                <a:spcPct val="110000"/>
              </a:lnSpc>
              <a:spcBef>
                <a:spcPts val="0"/>
              </a:spcBef>
              <a:spcAft>
                <a:spcPts val="600"/>
              </a:spcAft>
              <a:buFont typeface="Arial" pitchFamily="34" charset="0"/>
              <a:buNone/>
              <a:tabLst>
                <a:tab pos="5486400" algn="l"/>
              </a:tabLst>
              <a:defRPr sz="1600" kern="1200">
                <a:solidFill>
                  <a:schemeClr val="tx2"/>
                </a:solidFill>
                <a:latin typeface="+mn-lt"/>
                <a:ea typeface="+mn-ea"/>
                <a:cs typeface="+mn-cs"/>
              </a:defRPr>
            </a:lvl3pPr>
            <a:lvl4pPr marL="568288"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4pPr>
            <a:lvl5pPr marL="798462"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00000"/>
              </a:lnSpc>
            </a:pPr>
            <a:r>
              <a:rPr lang="en-US" sz="1200" b="1" dirty="0"/>
              <a:t>Alliance for Quality Career Pathways Framework</a:t>
            </a:r>
            <a:r>
              <a:rPr lang="en-US" sz="1200" dirty="0"/>
              <a:t> </a:t>
            </a:r>
          </a:p>
          <a:p>
            <a:pPr>
              <a:lnSpc>
                <a:spcPct val="100000"/>
              </a:lnSpc>
            </a:pPr>
            <a:r>
              <a:rPr lang="en-US" sz="1200" i="1" dirty="0"/>
              <a:t>      </a:t>
            </a:r>
            <a:r>
              <a:rPr lang="en-US" sz="1200" dirty="0"/>
              <a:t>Vision, strategy, resources, policies </a:t>
            </a:r>
          </a:p>
          <a:p>
            <a:pPr>
              <a:lnSpc>
                <a:spcPct val="100000"/>
              </a:lnSpc>
            </a:pPr>
            <a:r>
              <a:rPr lang="en-US" sz="1200" b="1" dirty="0"/>
              <a:t>CA Workforce Development Board Strategic Plan</a:t>
            </a:r>
            <a:endParaRPr lang="en-US" sz="1200" dirty="0"/>
          </a:p>
          <a:p>
            <a:pPr>
              <a:lnSpc>
                <a:spcPct val="100000"/>
              </a:lnSpc>
            </a:pPr>
            <a:r>
              <a:rPr lang="en-US" sz="1200" dirty="0"/>
              <a:t>     Common vision, goals, and language; clarify roles &amp; responsibilities</a:t>
            </a:r>
          </a:p>
          <a:p>
            <a:pPr>
              <a:lnSpc>
                <a:spcPct val="100000"/>
              </a:lnSpc>
            </a:pPr>
            <a:r>
              <a:rPr lang="en-US" sz="1200" b="1" dirty="0"/>
              <a:t>Federal Interagency Career Pathway Toolkit</a:t>
            </a:r>
            <a:r>
              <a:rPr lang="en-US" sz="1200" dirty="0"/>
              <a:t> </a:t>
            </a:r>
          </a:p>
          <a:p>
            <a:pPr>
              <a:lnSpc>
                <a:spcPct val="100000"/>
              </a:lnSpc>
            </a:pPr>
            <a:r>
              <a:rPr lang="en-US" sz="1200" i="1" dirty="0"/>
              <a:t>     </a:t>
            </a:r>
            <a:r>
              <a:rPr lang="en-US" sz="1200" dirty="0"/>
              <a:t>Cross-agency leadership; high level support</a:t>
            </a:r>
          </a:p>
          <a:p>
            <a:pPr>
              <a:lnSpc>
                <a:spcPct val="100000"/>
              </a:lnSpc>
            </a:pPr>
            <a:r>
              <a:rPr lang="en-US" sz="1200" b="1" dirty="0"/>
              <a:t>Linked Learning Approach and Core Components </a:t>
            </a:r>
            <a:endParaRPr lang="en-US" sz="1200" dirty="0"/>
          </a:p>
          <a:p>
            <a:pPr>
              <a:lnSpc>
                <a:spcPct val="100000"/>
              </a:lnSpc>
            </a:pPr>
            <a:r>
              <a:rPr lang="en-US" sz="1200" i="1" dirty="0"/>
              <a:t>     </a:t>
            </a:r>
            <a:r>
              <a:rPr lang="en-US" sz="1200" dirty="0"/>
              <a:t>Advisory board of stakeholders; practitioner community of practice</a:t>
            </a:r>
            <a:endParaRPr lang="en-US" sz="1200" b="1" dirty="0"/>
          </a:p>
          <a:p>
            <a:pPr>
              <a:lnSpc>
                <a:spcPct val="100000"/>
              </a:lnSpc>
            </a:pPr>
            <a:r>
              <a:rPr lang="en-US" sz="1200" b="1" dirty="0"/>
              <a:t>Pathways to Prosperity Network</a:t>
            </a:r>
            <a:endParaRPr lang="en-US" sz="1200" dirty="0"/>
          </a:p>
          <a:p>
            <a:pPr>
              <a:lnSpc>
                <a:spcPct val="100000"/>
              </a:lnSpc>
            </a:pPr>
            <a:r>
              <a:rPr lang="en-US" sz="1200" i="1" dirty="0"/>
              <a:t>     </a:t>
            </a:r>
            <a:r>
              <a:rPr lang="en-US" sz="1200" dirty="0"/>
              <a:t>Integrate high school and community college curricula</a:t>
            </a:r>
          </a:p>
          <a:p>
            <a:pPr>
              <a:lnSpc>
                <a:spcPct val="100000"/>
              </a:lnSpc>
            </a:pPr>
            <a:r>
              <a:rPr lang="en-US" sz="1200" b="1" dirty="0"/>
              <a:t>Perkins Programs of Study</a:t>
            </a:r>
            <a:endParaRPr lang="en-US" sz="1200" dirty="0"/>
          </a:p>
          <a:p>
            <a:pPr>
              <a:lnSpc>
                <a:spcPct val="100000"/>
              </a:lnSpc>
            </a:pPr>
            <a:r>
              <a:rPr lang="en-US" sz="1200" i="1" dirty="0"/>
              <a:t>     </a:t>
            </a:r>
            <a:r>
              <a:rPr lang="en-US" sz="1200" dirty="0"/>
              <a:t>Stakeholder engagement in needs assessment &amp; planning</a:t>
            </a:r>
          </a:p>
          <a:p>
            <a:pPr>
              <a:lnSpc>
                <a:spcPct val="100000"/>
              </a:lnSpc>
            </a:pPr>
            <a:r>
              <a:rPr lang="en-US" sz="1200" b="1" dirty="0"/>
              <a:t>Strong Workforce Taskforce </a:t>
            </a:r>
            <a:endParaRPr lang="en-US" sz="1200" dirty="0"/>
          </a:p>
          <a:p>
            <a:pPr>
              <a:lnSpc>
                <a:spcPct val="100000"/>
              </a:lnSpc>
            </a:pPr>
            <a:r>
              <a:rPr lang="en-US" sz="1200" dirty="0"/>
              <a:t>     K12, postsecondary, workforce system, employers</a:t>
            </a:r>
          </a:p>
          <a:p>
            <a:pPr>
              <a:lnSpc>
                <a:spcPct val="100000"/>
              </a:lnSpc>
            </a:pPr>
            <a:r>
              <a:rPr lang="en-US" sz="1200" b="1" dirty="0"/>
              <a:t>WIOA </a:t>
            </a:r>
          </a:p>
          <a:p>
            <a:pPr>
              <a:lnSpc>
                <a:spcPct val="100000"/>
              </a:lnSpc>
            </a:pPr>
            <a:r>
              <a:rPr lang="en-US" sz="1200" b="1" dirty="0"/>
              <a:t>     </a:t>
            </a:r>
            <a:r>
              <a:rPr lang="en-US" sz="1200" dirty="0"/>
              <a:t>Local boards convene education partners to develop &amp; implement</a:t>
            </a:r>
          </a:p>
          <a:p>
            <a:pPr>
              <a:lnSpc>
                <a:spcPct val="100000"/>
              </a:lnSpc>
            </a:pPr>
            <a:endParaRPr lang="en-US" sz="1200" dirty="0"/>
          </a:p>
          <a:p>
            <a:pPr>
              <a:lnSpc>
                <a:spcPct val="100000"/>
              </a:lnSpc>
            </a:pPr>
            <a:endParaRPr lang="en-US" sz="1200" dirty="0"/>
          </a:p>
        </p:txBody>
      </p:sp>
      <p:sp>
        <p:nvSpPr>
          <p:cNvPr id="14" name="Isosceles Triangle 13"/>
          <p:cNvSpPr>
            <a:spLocks noChangeAspect="1"/>
          </p:cNvSpPr>
          <p:nvPr/>
        </p:nvSpPr>
        <p:spPr>
          <a:xfrm rot="14400000">
            <a:off x="730816" y="1356962"/>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Isosceles Triangle 14"/>
          <p:cNvSpPr>
            <a:spLocks noChangeAspect="1"/>
          </p:cNvSpPr>
          <p:nvPr/>
        </p:nvSpPr>
        <p:spPr>
          <a:xfrm rot="14400000">
            <a:off x="730814" y="1889970"/>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a:spLocks noChangeAspect="1"/>
          </p:cNvSpPr>
          <p:nvPr/>
        </p:nvSpPr>
        <p:spPr>
          <a:xfrm rot="14400000">
            <a:off x="736120" y="2401134"/>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7" name="Isosceles Triangle 16"/>
          <p:cNvSpPr>
            <a:spLocks noChangeAspect="1"/>
          </p:cNvSpPr>
          <p:nvPr/>
        </p:nvSpPr>
        <p:spPr>
          <a:xfrm rot="14400000">
            <a:off x="736121" y="2918519"/>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Isosceles Triangle 17"/>
          <p:cNvSpPr>
            <a:spLocks noChangeAspect="1"/>
          </p:cNvSpPr>
          <p:nvPr/>
        </p:nvSpPr>
        <p:spPr>
          <a:xfrm rot="14400000">
            <a:off x="730817" y="3442938"/>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a:spLocks noChangeAspect="1"/>
          </p:cNvSpPr>
          <p:nvPr/>
        </p:nvSpPr>
        <p:spPr>
          <a:xfrm rot="14400000">
            <a:off x="730521" y="3950410"/>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Isosceles Triangle 19"/>
          <p:cNvSpPr>
            <a:spLocks noChangeAspect="1"/>
          </p:cNvSpPr>
          <p:nvPr/>
        </p:nvSpPr>
        <p:spPr>
          <a:xfrm rot="14400000">
            <a:off x="730522" y="4462111"/>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Isosceles Triangle 20"/>
          <p:cNvSpPr>
            <a:spLocks noChangeAspect="1"/>
          </p:cNvSpPr>
          <p:nvPr/>
        </p:nvSpPr>
        <p:spPr>
          <a:xfrm rot="14400000">
            <a:off x="730817" y="4983481"/>
            <a:ext cx="91440" cy="91440"/>
          </a:xfrm>
          <a:prstGeom prst="triangle">
            <a:avLst/>
          </a:prstGeom>
          <a:solidFill>
            <a:srgbClr val="E7A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8647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4" y="658375"/>
            <a:ext cx="7698057" cy="419288"/>
          </a:xfrm>
        </p:spPr>
        <p:txBody>
          <a:bodyPr/>
          <a:lstStyle/>
          <a:p>
            <a:r>
              <a:rPr lang="en-US" sz="2800" dirty="0">
                <a:solidFill>
                  <a:schemeClr val="accent6"/>
                </a:solidFill>
              </a:rPr>
              <a:t>Partnership</a:t>
            </a:r>
          </a:p>
        </p:txBody>
      </p:sp>
      <p:sp>
        <p:nvSpPr>
          <p:cNvPr id="2" name="Text Placeholder 1"/>
          <p:cNvSpPr>
            <a:spLocks noGrp="1"/>
          </p:cNvSpPr>
          <p:nvPr>
            <p:ph type="body" sz="quarter" idx="10"/>
          </p:nvPr>
        </p:nvSpPr>
        <p:spPr>
          <a:xfrm>
            <a:off x="733424" y="1419821"/>
            <a:ext cx="4185709" cy="2957445"/>
          </a:xfrm>
        </p:spPr>
        <p:txBody>
          <a:bodyPr/>
          <a:lstStyle/>
          <a:p>
            <a:r>
              <a:rPr lang="en-US" sz="1600" dirty="0"/>
              <a:t>Forming and maintaining collaborations based on shared goals and aligned responsibilities, with defined leadership, governance, and funding.</a:t>
            </a:r>
          </a:p>
          <a:p>
            <a:endParaRPr lang="en-US" sz="1600" b="1" dirty="0"/>
          </a:p>
          <a:p>
            <a:r>
              <a:rPr lang="en-US" sz="1600" b="1" dirty="0"/>
              <a:t>Guiding questions:</a:t>
            </a:r>
            <a:r>
              <a:rPr lang="en-US" sz="1600" dirty="0"/>
              <a:t> Who comes together to create, implement, and sustain the career pathway? What resources and responsibilities does each player bring? How do partners find  common language as well as articulate and pursue shared goals, while meeting their individual accountabilities?</a:t>
            </a:r>
          </a:p>
        </p:txBody>
      </p:sp>
      <p:sp>
        <p:nvSpPr>
          <p:cNvPr id="6" name="Text Placeholder 5"/>
          <p:cNvSpPr>
            <a:spLocks noGrp="1"/>
          </p:cNvSpPr>
          <p:nvPr>
            <p:ph type="body" sz="quarter" idx="11"/>
          </p:nvPr>
        </p:nvSpPr>
        <p:spPr/>
        <p:txBody>
          <a:bodyPr/>
          <a:lstStyle/>
          <a:p>
            <a:r>
              <a:rPr lang="en-US" dirty="0"/>
              <a:t>CALIFORNIA CAREER PATHWAYS</a:t>
            </a:r>
          </a:p>
        </p:txBody>
      </p:sp>
      <p:sp>
        <p:nvSpPr>
          <p:cNvPr id="19" name="Isosceles Triangle 18"/>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14400000">
            <a:off x="6810588" y="1579542"/>
            <a:ext cx="1566334" cy="1337734"/>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83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3"/>
                </a:solidFill>
              </a:rPr>
              <a:t>Delivery</a:t>
            </a:r>
          </a:p>
        </p:txBody>
      </p:sp>
      <p:sp>
        <p:nvSpPr>
          <p:cNvPr id="12" name="Isosceles Triangle 11"/>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Isosceles Triangle 12"/>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Isosceles Triangle 13"/>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Isosceles Triangle 22"/>
          <p:cNvSpPr/>
          <p:nvPr/>
        </p:nvSpPr>
        <p:spPr>
          <a:xfrm rot="7200000" flipV="1">
            <a:off x="6810589" y="2290232"/>
            <a:ext cx="1566334" cy="133773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Isosceles Triangle 23"/>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7" name="Text Placeholder 5"/>
          <p:cNvSpPr>
            <a:spLocks noGrp="1"/>
          </p:cNvSpPr>
          <p:nvPr>
            <p:ph type="body" sz="quarter" idx="11"/>
          </p:nvPr>
        </p:nvSpPr>
        <p:spPr>
          <a:xfrm>
            <a:off x="733425" y="461963"/>
            <a:ext cx="8286750" cy="204787"/>
          </a:xfrm>
        </p:spPr>
        <p:txBody>
          <a:bodyPr/>
          <a:lstStyle/>
          <a:p>
            <a:r>
              <a:rPr lang="en-US" dirty="0"/>
              <a:t>CONNECTING THE WORK</a:t>
            </a:r>
          </a:p>
          <a:p>
            <a:endParaRPr lang="en-US" dirty="0"/>
          </a:p>
        </p:txBody>
      </p:sp>
      <p:sp>
        <p:nvSpPr>
          <p:cNvPr id="11" name="Text Placeholder 1"/>
          <p:cNvSpPr txBox="1">
            <a:spLocks/>
          </p:cNvSpPr>
          <p:nvPr/>
        </p:nvSpPr>
        <p:spPr>
          <a:xfrm>
            <a:off x="754558" y="1079241"/>
            <a:ext cx="5812370" cy="4010025"/>
          </a:xfrm>
          <a:prstGeom prst="rect">
            <a:avLst/>
          </a:prstGeom>
        </p:spPr>
        <p:txBody>
          <a:bodyPr vert="horz" wrap="square" lIns="0" tIns="0" rIns="0" bIns="0" numCol="1" rtlCol="0">
            <a:noAutofit/>
          </a:bodyPr>
          <a:lstStyle>
            <a:lvl1pPr marL="0" indent="0" algn="l" defTabSz="816280" rtl="0" eaLnBrk="1" latinLnBrk="0" hangingPunct="1">
              <a:lnSpc>
                <a:spcPct val="110000"/>
              </a:lnSpc>
              <a:spcBef>
                <a:spcPts val="0"/>
              </a:spcBef>
              <a:spcAft>
                <a:spcPts val="600"/>
              </a:spcAft>
              <a:buFont typeface="Arial" pitchFamily="34" charset="0"/>
              <a:buNone/>
              <a:tabLst>
                <a:tab pos="5486400" algn="l"/>
              </a:tabLst>
              <a:defRPr sz="2000" kern="1200">
                <a:solidFill>
                  <a:schemeClr val="tx2"/>
                </a:solidFill>
                <a:latin typeface="+mn-lt"/>
                <a:ea typeface="+mn-ea"/>
                <a:cs typeface="+mn-cs"/>
              </a:defRPr>
            </a:lvl1pPr>
            <a:lvl2pPr marL="115881" indent="0" algn="l" defTabSz="816280" rtl="0" eaLnBrk="1" latinLnBrk="0" hangingPunct="1">
              <a:lnSpc>
                <a:spcPct val="110000"/>
              </a:lnSpc>
              <a:spcBef>
                <a:spcPts val="0"/>
              </a:spcBef>
              <a:spcAft>
                <a:spcPts val="600"/>
              </a:spcAft>
              <a:buFont typeface="Arial" pitchFamily="34" charset="0"/>
              <a:buNone/>
              <a:tabLst>
                <a:tab pos="5486400" algn="l"/>
              </a:tabLst>
              <a:defRPr sz="1800" kern="1200">
                <a:solidFill>
                  <a:schemeClr val="tx2"/>
                </a:solidFill>
                <a:latin typeface="+mn-lt"/>
                <a:ea typeface="+mn-ea"/>
                <a:cs typeface="+mn-cs"/>
              </a:defRPr>
            </a:lvl2pPr>
            <a:lvl3pPr marL="346053" indent="0" algn="l" defTabSz="816280" rtl="0" eaLnBrk="1" latinLnBrk="0" hangingPunct="1">
              <a:lnSpc>
                <a:spcPct val="110000"/>
              </a:lnSpc>
              <a:spcBef>
                <a:spcPts val="0"/>
              </a:spcBef>
              <a:spcAft>
                <a:spcPts val="600"/>
              </a:spcAft>
              <a:buFont typeface="Arial" pitchFamily="34" charset="0"/>
              <a:buNone/>
              <a:tabLst>
                <a:tab pos="5486400" algn="l"/>
              </a:tabLst>
              <a:defRPr sz="1600" kern="1200">
                <a:solidFill>
                  <a:schemeClr val="tx2"/>
                </a:solidFill>
                <a:latin typeface="+mn-lt"/>
                <a:ea typeface="+mn-ea"/>
                <a:cs typeface="+mn-cs"/>
              </a:defRPr>
            </a:lvl3pPr>
            <a:lvl4pPr marL="568288"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4pPr>
            <a:lvl5pPr marL="798462"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00000"/>
              </a:lnSpc>
            </a:pPr>
            <a:r>
              <a:rPr lang="en-US" sz="1200" b="1" dirty="0"/>
              <a:t>Alliance for Quality Career Pathways Framework</a:t>
            </a:r>
            <a:r>
              <a:rPr lang="en-US" sz="1200" dirty="0"/>
              <a:t> </a:t>
            </a:r>
          </a:p>
          <a:p>
            <a:pPr>
              <a:lnSpc>
                <a:spcPct val="100000"/>
              </a:lnSpc>
            </a:pPr>
            <a:r>
              <a:rPr lang="en-US" sz="1200" i="1" dirty="0"/>
              <a:t>     </a:t>
            </a:r>
            <a:r>
              <a:rPr lang="en-US" sz="1200" dirty="0"/>
              <a:t>Participant-focused education &amp; training; employment services, work experiences</a:t>
            </a:r>
          </a:p>
          <a:p>
            <a:pPr>
              <a:lnSpc>
                <a:spcPct val="100000"/>
              </a:lnSpc>
            </a:pPr>
            <a:r>
              <a:rPr lang="en-US" sz="1200" b="1" dirty="0"/>
              <a:t>CA Workforce Development Board Strategic Plan</a:t>
            </a:r>
          </a:p>
          <a:p>
            <a:pPr>
              <a:lnSpc>
                <a:spcPct val="100000"/>
              </a:lnSpc>
            </a:pPr>
            <a:r>
              <a:rPr lang="en-US" sz="1200" b="1" dirty="0"/>
              <a:t>     </a:t>
            </a:r>
            <a:r>
              <a:rPr lang="en-US" sz="1200" dirty="0"/>
              <a:t>Effective CTE, contextualized adult basic education</a:t>
            </a:r>
          </a:p>
          <a:p>
            <a:pPr>
              <a:lnSpc>
                <a:spcPct val="100000"/>
              </a:lnSpc>
            </a:pPr>
            <a:r>
              <a:rPr lang="en-US" sz="1200" b="1" dirty="0"/>
              <a:t> Federal Interagency Career Pathway Toolkit</a:t>
            </a:r>
            <a:r>
              <a:rPr lang="en-US" sz="1200" dirty="0"/>
              <a:t> </a:t>
            </a:r>
          </a:p>
          <a:p>
            <a:pPr>
              <a:lnSpc>
                <a:spcPct val="100000"/>
              </a:lnSpc>
            </a:pPr>
            <a:r>
              <a:rPr lang="en-US" sz="1200" i="1" dirty="0"/>
              <a:t>     </a:t>
            </a:r>
            <a:r>
              <a:rPr lang="en-US" sz="1200" dirty="0"/>
              <a:t>Sequenced education &amp; training, work-based learning</a:t>
            </a:r>
          </a:p>
          <a:p>
            <a:pPr>
              <a:lnSpc>
                <a:spcPct val="100000"/>
              </a:lnSpc>
            </a:pPr>
            <a:r>
              <a:rPr lang="en-US" sz="1200" b="1" dirty="0"/>
              <a:t>Linked Learning Approach and Core Components </a:t>
            </a:r>
            <a:endParaRPr lang="en-US" sz="1200" dirty="0"/>
          </a:p>
          <a:p>
            <a:pPr>
              <a:lnSpc>
                <a:spcPct val="100000"/>
              </a:lnSpc>
            </a:pPr>
            <a:r>
              <a:rPr lang="en-US" sz="1200" dirty="0"/>
              <a:t>     Work-based learning focus integrates academics &amp; technical skills</a:t>
            </a:r>
            <a:endParaRPr lang="en-US" sz="1200" b="1" dirty="0"/>
          </a:p>
          <a:p>
            <a:pPr>
              <a:lnSpc>
                <a:spcPct val="100000"/>
              </a:lnSpc>
            </a:pPr>
            <a:r>
              <a:rPr lang="en-US" sz="1200" b="1" dirty="0"/>
              <a:t>Pathways to Prosperity Network</a:t>
            </a:r>
            <a:endParaRPr lang="en-US" sz="1200" dirty="0"/>
          </a:p>
          <a:p>
            <a:pPr>
              <a:lnSpc>
                <a:spcPct val="100000"/>
              </a:lnSpc>
            </a:pPr>
            <a:r>
              <a:rPr lang="en-US" sz="1200" i="1" dirty="0"/>
              <a:t>     </a:t>
            </a:r>
            <a:r>
              <a:rPr lang="en-US" sz="1200" dirty="0"/>
              <a:t>Integrate academic &amp; CTE with work-based learning</a:t>
            </a:r>
          </a:p>
          <a:p>
            <a:pPr>
              <a:lnSpc>
                <a:spcPct val="100000"/>
              </a:lnSpc>
            </a:pPr>
            <a:r>
              <a:rPr lang="en-US" sz="1200" b="1" dirty="0"/>
              <a:t>Perkins Programs of Study</a:t>
            </a:r>
            <a:endParaRPr lang="en-US" sz="1200" dirty="0"/>
          </a:p>
          <a:p>
            <a:pPr>
              <a:lnSpc>
                <a:spcPct val="100000"/>
              </a:lnSpc>
            </a:pPr>
            <a:r>
              <a:rPr lang="en-US" sz="1200" i="1" dirty="0"/>
              <a:t>     </a:t>
            </a:r>
            <a:r>
              <a:rPr lang="en-US" sz="1200" dirty="0"/>
              <a:t>Content progresses in occupational specificity</a:t>
            </a:r>
          </a:p>
          <a:p>
            <a:pPr>
              <a:lnSpc>
                <a:spcPct val="100000"/>
              </a:lnSpc>
            </a:pPr>
            <a:r>
              <a:rPr lang="en-US" sz="1200" b="1" dirty="0"/>
              <a:t>Strong Workforce Taskforce </a:t>
            </a:r>
            <a:endParaRPr lang="en-US" sz="1200" dirty="0"/>
          </a:p>
          <a:p>
            <a:pPr>
              <a:lnSpc>
                <a:spcPct val="100000"/>
              </a:lnSpc>
            </a:pPr>
            <a:r>
              <a:rPr lang="en-US" sz="1200" dirty="0"/>
              <a:t>     Academic &amp; technical skills contextualized in real-world applications</a:t>
            </a:r>
          </a:p>
          <a:p>
            <a:pPr>
              <a:lnSpc>
                <a:spcPct val="100000"/>
              </a:lnSpc>
            </a:pPr>
            <a:r>
              <a:rPr lang="en-US" sz="1200" b="1" dirty="0"/>
              <a:t>WIOA &amp; Higher Education Act &amp; Perkins V</a:t>
            </a:r>
          </a:p>
          <a:p>
            <a:pPr>
              <a:lnSpc>
                <a:spcPct val="100000"/>
              </a:lnSpc>
            </a:pPr>
            <a:r>
              <a:rPr lang="en-US" sz="1200" b="1" dirty="0"/>
              <a:t>     </a:t>
            </a:r>
            <a:r>
              <a:rPr lang="en-US" sz="1200" dirty="0"/>
              <a:t>Integrated career services, contextualized education &amp; training</a:t>
            </a:r>
          </a:p>
          <a:p>
            <a:pPr>
              <a:lnSpc>
                <a:spcPct val="100000"/>
              </a:lnSpc>
            </a:pPr>
            <a:endParaRPr lang="en-US" sz="1200" dirty="0"/>
          </a:p>
          <a:p>
            <a:pPr>
              <a:lnSpc>
                <a:spcPct val="100000"/>
              </a:lnSpc>
            </a:pPr>
            <a:endParaRPr lang="en-US" sz="1200" dirty="0"/>
          </a:p>
        </p:txBody>
      </p:sp>
      <p:sp>
        <p:nvSpPr>
          <p:cNvPr id="18" name="Isosceles Triangle 17"/>
          <p:cNvSpPr>
            <a:spLocks noChangeAspect="1"/>
          </p:cNvSpPr>
          <p:nvPr/>
        </p:nvSpPr>
        <p:spPr>
          <a:xfrm rot="7200000" flipV="1">
            <a:off x="723128" y="1383205"/>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a:spLocks noChangeAspect="1"/>
          </p:cNvSpPr>
          <p:nvPr/>
        </p:nvSpPr>
        <p:spPr>
          <a:xfrm rot="7200000" flipV="1">
            <a:off x="723129" y="1911565"/>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Isosceles Triangle 19"/>
          <p:cNvSpPr>
            <a:spLocks noChangeAspect="1"/>
          </p:cNvSpPr>
          <p:nvPr/>
        </p:nvSpPr>
        <p:spPr>
          <a:xfrm rot="7200000" flipV="1">
            <a:off x="723128" y="2442361"/>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Isosceles Triangle 20"/>
          <p:cNvSpPr>
            <a:spLocks noChangeAspect="1"/>
          </p:cNvSpPr>
          <p:nvPr/>
        </p:nvSpPr>
        <p:spPr>
          <a:xfrm rot="7200000" flipV="1">
            <a:off x="723127" y="2954025"/>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Isosceles Triangle 21"/>
          <p:cNvSpPr>
            <a:spLocks noChangeAspect="1"/>
          </p:cNvSpPr>
          <p:nvPr/>
        </p:nvSpPr>
        <p:spPr>
          <a:xfrm rot="7200000" flipV="1">
            <a:off x="723131" y="3469375"/>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Isosceles Triangle 24"/>
          <p:cNvSpPr>
            <a:spLocks noChangeAspect="1"/>
          </p:cNvSpPr>
          <p:nvPr/>
        </p:nvSpPr>
        <p:spPr>
          <a:xfrm rot="7200000" flipV="1">
            <a:off x="723127" y="3986839"/>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Isosceles Triangle 25"/>
          <p:cNvSpPr>
            <a:spLocks noChangeAspect="1"/>
          </p:cNvSpPr>
          <p:nvPr/>
        </p:nvSpPr>
        <p:spPr>
          <a:xfrm rot="7200000" flipV="1">
            <a:off x="723126" y="4507600"/>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Isosceles Triangle 26"/>
          <p:cNvSpPr>
            <a:spLocks noChangeAspect="1"/>
          </p:cNvSpPr>
          <p:nvPr/>
        </p:nvSpPr>
        <p:spPr>
          <a:xfrm rot="7200000" flipV="1">
            <a:off x="741982" y="4974325"/>
            <a:ext cx="107066" cy="9144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1575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chemeClr val="accent3"/>
                </a:solidFill>
              </a:rPr>
              <a:t>Delivery</a:t>
            </a:r>
          </a:p>
        </p:txBody>
      </p:sp>
      <p:sp>
        <p:nvSpPr>
          <p:cNvPr id="2" name="Text Placeholder 1"/>
          <p:cNvSpPr>
            <a:spLocks noGrp="1"/>
          </p:cNvSpPr>
          <p:nvPr>
            <p:ph type="body" sz="quarter" idx="10"/>
          </p:nvPr>
        </p:nvSpPr>
        <p:spPr>
          <a:xfrm>
            <a:off x="733424" y="1419821"/>
            <a:ext cx="4185709" cy="2957445"/>
          </a:xfrm>
        </p:spPr>
        <p:txBody>
          <a:bodyPr/>
          <a:lstStyle/>
          <a:p>
            <a:r>
              <a:rPr lang="en-US" sz="1600" dirty="0"/>
              <a:t>Using participant-focused, evidence-based practices that incorporate contextualized instruction, concurrent remediation, dual enrollment, competency-based education, work-based learning, integrated education, and training.</a:t>
            </a:r>
          </a:p>
          <a:p>
            <a:endParaRPr lang="en-US" sz="1600" b="1" dirty="0"/>
          </a:p>
          <a:p>
            <a:r>
              <a:rPr lang="en-US" sz="1600" b="1" dirty="0"/>
              <a:t>Guiding questions:</a:t>
            </a:r>
            <a:r>
              <a:rPr lang="en-US" sz="1600" dirty="0"/>
              <a:t> What instructional strategies will be used to produce results from the career pathway? How does the pathway make use of academic and occupational skill building and work-based learning approaches?</a:t>
            </a:r>
          </a:p>
        </p:txBody>
      </p:sp>
      <p:sp>
        <p:nvSpPr>
          <p:cNvPr id="6" name="Text Placeholder 5"/>
          <p:cNvSpPr>
            <a:spLocks noGrp="1"/>
          </p:cNvSpPr>
          <p:nvPr>
            <p:ph type="body" sz="quarter" idx="11"/>
          </p:nvPr>
        </p:nvSpPr>
        <p:spPr/>
        <p:txBody>
          <a:bodyPr/>
          <a:lstStyle/>
          <a:p>
            <a:r>
              <a:rPr lang="en-US" dirty="0"/>
              <a:t>CALIFORNIA CAREER PATHWAYS</a:t>
            </a:r>
          </a:p>
        </p:txBody>
      </p:sp>
      <p:sp>
        <p:nvSpPr>
          <p:cNvPr id="19" name="Isosceles Triangle 18"/>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rot="7200000" flipV="1">
            <a:off x="6810589" y="2290232"/>
            <a:ext cx="1566334" cy="133773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27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4" y="639325"/>
            <a:ext cx="7698057" cy="419288"/>
          </a:xfrm>
        </p:spPr>
        <p:txBody>
          <a:bodyPr/>
          <a:lstStyle/>
          <a:p>
            <a:r>
              <a:rPr lang="en-US" sz="2800" dirty="0">
                <a:solidFill>
                  <a:schemeClr val="accent1"/>
                </a:solidFill>
              </a:rPr>
              <a:t>Supports</a:t>
            </a:r>
          </a:p>
        </p:txBody>
      </p:sp>
      <p:sp>
        <p:nvSpPr>
          <p:cNvPr id="12" name="Isosceles Triangle 11"/>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Isosceles Triangle 12"/>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Isosceles Triangle 13"/>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Isosceles Triangle 14"/>
          <p:cNvSpPr/>
          <p:nvPr/>
        </p:nvSpPr>
        <p:spPr>
          <a:xfrm rot="10800000" flipV="1">
            <a:off x="6184903" y="2642109"/>
            <a:ext cx="1566334" cy="133773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Isosceles Triangle 22"/>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Isosceles Triangle 23"/>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5"/>
          <p:cNvSpPr>
            <a:spLocks noGrp="1"/>
          </p:cNvSpPr>
          <p:nvPr>
            <p:ph type="body" sz="quarter" idx="11"/>
          </p:nvPr>
        </p:nvSpPr>
        <p:spPr>
          <a:xfrm>
            <a:off x="733425" y="461963"/>
            <a:ext cx="8858250" cy="166687"/>
          </a:xfrm>
        </p:spPr>
        <p:txBody>
          <a:bodyPr/>
          <a:lstStyle/>
          <a:p>
            <a:r>
              <a:rPr lang="en-US" dirty="0"/>
              <a:t>CONNECTING THE WORK</a:t>
            </a:r>
          </a:p>
          <a:p>
            <a:endParaRPr lang="en-US" dirty="0"/>
          </a:p>
        </p:txBody>
      </p:sp>
      <p:sp>
        <p:nvSpPr>
          <p:cNvPr id="17" name="Text Placeholder 1"/>
          <p:cNvSpPr txBox="1">
            <a:spLocks/>
          </p:cNvSpPr>
          <p:nvPr/>
        </p:nvSpPr>
        <p:spPr>
          <a:xfrm>
            <a:off x="755650" y="1018645"/>
            <a:ext cx="5429252" cy="4010025"/>
          </a:xfrm>
          <a:prstGeom prst="rect">
            <a:avLst/>
          </a:prstGeom>
        </p:spPr>
        <p:txBody>
          <a:bodyPr vert="horz" wrap="square" lIns="0" tIns="0" rIns="0" bIns="0" numCol="1" rtlCol="0">
            <a:noAutofit/>
          </a:bodyPr>
          <a:lstStyle>
            <a:lvl1pPr marL="0" indent="0" algn="l" defTabSz="816280" rtl="0" eaLnBrk="1" latinLnBrk="0" hangingPunct="1">
              <a:lnSpc>
                <a:spcPct val="110000"/>
              </a:lnSpc>
              <a:spcBef>
                <a:spcPts val="0"/>
              </a:spcBef>
              <a:spcAft>
                <a:spcPts val="600"/>
              </a:spcAft>
              <a:buFont typeface="Arial" pitchFamily="34" charset="0"/>
              <a:buNone/>
              <a:tabLst>
                <a:tab pos="5486400" algn="l"/>
              </a:tabLst>
              <a:defRPr sz="2000" kern="1200">
                <a:solidFill>
                  <a:schemeClr val="tx2"/>
                </a:solidFill>
                <a:latin typeface="+mn-lt"/>
                <a:ea typeface="+mn-ea"/>
                <a:cs typeface="+mn-cs"/>
              </a:defRPr>
            </a:lvl1pPr>
            <a:lvl2pPr marL="115881" indent="0" algn="l" defTabSz="816280" rtl="0" eaLnBrk="1" latinLnBrk="0" hangingPunct="1">
              <a:lnSpc>
                <a:spcPct val="110000"/>
              </a:lnSpc>
              <a:spcBef>
                <a:spcPts val="0"/>
              </a:spcBef>
              <a:spcAft>
                <a:spcPts val="600"/>
              </a:spcAft>
              <a:buFont typeface="Arial" pitchFamily="34" charset="0"/>
              <a:buNone/>
              <a:tabLst>
                <a:tab pos="5486400" algn="l"/>
              </a:tabLst>
              <a:defRPr sz="1800" kern="1200">
                <a:solidFill>
                  <a:schemeClr val="tx2"/>
                </a:solidFill>
                <a:latin typeface="+mn-lt"/>
                <a:ea typeface="+mn-ea"/>
                <a:cs typeface="+mn-cs"/>
              </a:defRPr>
            </a:lvl2pPr>
            <a:lvl3pPr marL="346053" indent="0" algn="l" defTabSz="816280" rtl="0" eaLnBrk="1" latinLnBrk="0" hangingPunct="1">
              <a:lnSpc>
                <a:spcPct val="110000"/>
              </a:lnSpc>
              <a:spcBef>
                <a:spcPts val="0"/>
              </a:spcBef>
              <a:spcAft>
                <a:spcPts val="600"/>
              </a:spcAft>
              <a:buFont typeface="Arial" pitchFamily="34" charset="0"/>
              <a:buNone/>
              <a:tabLst>
                <a:tab pos="5486400" algn="l"/>
              </a:tabLst>
              <a:defRPr sz="1600" kern="1200">
                <a:solidFill>
                  <a:schemeClr val="tx2"/>
                </a:solidFill>
                <a:latin typeface="+mn-lt"/>
                <a:ea typeface="+mn-ea"/>
                <a:cs typeface="+mn-cs"/>
              </a:defRPr>
            </a:lvl3pPr>
            <a:lvl4pPr marL="568288"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4pPr>
            <a:lvl5pPr marL="798462"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00000"/>
              </a:lnSpc>
            </a:pPr>
            <a:r>
              <a:rPr lang="en-US" sz="1200" b="1" dirty="0"/>
              <a:t>Alliance for Quality Career Pathways Framework</a:t>
            </a:r>
            <a:r>
              <a:rPr lang="en-US" sz="1200" dirty="0"/>
              <a:t> </a:t>
            </a:r>
          </a:p>
          <a:p>
            <a:pPr>
              <a:lnSpc>
                <a:spcPct val="100000"/>
              </a:lnSpc>
            </a:pPr>
            <a:r>
              <a:rPr lang="en-US" sz="1200" i="1" dirty="0"/>
              <a:t>     </a:t>
            </a:r>
            <a:r>
              <a:rPr lang="en-US" sz="1200" dirty="0"/>
              <a:t>Support services and career navigation</a:t>
            </a:r>
          </a:p>
          <a:p>
            <a:pPr>
              <a:lnSpc>
                <a:spcPct val="100000"/>
              </a:lnSpc>
            </a:pPr>
            <a:r>
              <a:rPr lang="en-US" sz="1200" b="1" dirty="0"/>
              <a:t>CA Workforce Development Board Strategic Plan</a:t>
            </a:r>
            <a:endParaRPr lang="en-US" sz="1200" dirty="0"/>
          </a:p>
          <a:p>
            <a:pPr>
              <a:lnSpc>
                <a:spcPct val="100000"/>
              </a:lnSpc>
            </a:pPr>
            <a:r>
              <a:rPr lang="en-US" sz="1200" dirty="0"/>
              <a:t>     Guidance, strategies, and incentives to provide supports</a:t>
            </a:r>
          </a:p>
          <a:p>
            <a:pPr>
              <a:lnSpc>
                <a:spcPct val="100000"/>
              </a:lnSpc>
            </a:pPr>
            <a:r>
              <a:rPr lang="en-US" sz="1200" b="1" dirty="0"/>
              <a:t>Federal Interagency Career Pathway Toolkit</a:t>
            </a:r>
            <a:r>
              <a:rPr lang="en-US" sz="1200" dirty="0"/>
              <a:t> </a:t>
            </a:r>
          </a:p>
          <a:p>
            <a:pPr>
              <a:lnSpc>
                <a:spcPct val="100000"/>
              </a:lnSpc>
            </a:pPr>
            <a:r>
              <a:rPr lang="en-US" sz="1200" i="1" dirty="0"/>
              <a:t>     </a:t>
            </a:r>
            <a:r>
              <a:rPr lang="en-US" sz="1200" dirty="0"/>
              <a:t>Academic and non-academic supports </a:t>
            </a:r>
          </a:p>
          <a:p>
            <a:pPr>
              <a:lnSpc>
                <a:spcPct val="100000"/>
              </a:lnSpc>
            </a:pPr>
            <a:r>
              <a:rPr lang="en-US" sz="1200" b="1" dirty="0"/>
              <a:t>Linked Learning Approach and Core Components </a:t>
            </a:r>
            <a:endParaRPr lang="en-US" sz="1200" dirty="0"/>
          </a:p>
          <a:p>
            <a:pPr>
              <a:lnSpc>
                <a:spcPct val="100000"/>
              </a:lnSpc>
            </a:pPr>
            <a:r>
              <a:rPr lang="en-US" sz="1200" i="1" dirty="0"/>
              <a:t>     </a:t>
            </a:r>
            <a:r>
              <a:rPr lang="en-US" sz="1200" dirty="0"/>
              <a:t>Comprehensive, personalized supports </a:t>
            </a:r>
          </a:p>
          <a:p>
            <a:pPr>
              <a:lnSpc>
                <a:spcPct val="100000"/>
              </a:lnSpc>
            </a:pPr>
            <a:r>
              <a:rPr lang="en-US" sz="1200" b="1" dirty="0"/>
              <a:t>Pathways to Prosperity Network</a:t>
            </a:r>
            <a:endParaRPr lang="en-US" sz="1200" dirty="0"/>
          </a:p>
          <a:p>
            <a:pPr>
              <a:lnSpc>
                <a:spcPct val="100000"/>
              </a:lnSpc>
            </a:pPr>
            <a:r>
              <a:rPr lang="en-US" sz="1200" i="1" dirty="0"/>
              <a:t>     </a:t>
            </a:r>
            <a:r>
              <a:rPr lang="en-US" sz="1200" dirty="0"/>
              <a:t>Career advising </a:t>
            </a:r>
          </a:p>
          <a:p>
            <a:pPr>
              <a:lnSpc>
                <a:spcPct val="100000"/>
              </a:lnSpc>
            </a:pPr>
            <a:r>
              <a:rPr lang="en-US" sz="1200" b="1" dirty="0"/>
              <a:t>Perkins Programs of Study</a:t>
            </a:r>
            <a:endParaRPr lang="en-US" sz="1200" dirty="0"/>
          </a:p>
          <a:p>
            <a:pPr>
              <a:lnSpc>
                <a:spcPct val="100000"/>
              </a:lnSpc>
            </a:pPr>
            <a:r>
              <a:rPr lang="en-US" sz="1200" i="1" dirty="0"/>
              <a:t>     </a:t>
            </a:r>
            <a:r>
              <a:rPr lang="en-US" sz="1200" dirty="0"/>
              <a:t>Career guidance; direct supports for special populations</a:t>
            </a:r>
          </a:p>
          <a:p>
            <a:pPr>
              <a:lnSpc>
                <a:spcPct val="100000"/>
              </a:lnSpc>
            </a:pPr>
            <a:r>
              <a:rPr lang="en-US" sz="1200" b="1" dirty="0"/>
              <a:t>Strong Workforce Taskforce </a:t>
            </a:r>
            <a:endParaRPr lang="en-US" sz="1200" dirty="0"/>
          </a:p>
          <a:p>
            <a:pPr>
              <a:lnSpc>
                <a:spcPct val="100000"/>
              </a:lnSpc>
            </a:pPr>
            <a:r>
              <a:rPr lang="en-US" sz="1200" dirty="0"/>
              <a:t>     Career navigation, academic supports and wrap around services</a:t>
            </a:r>
          </a:p>
          <a:p>
            <a:pPr>
              <a:lnSpc>
                <a:spcPct val="100000"/>
              </a:lnSpc>
            </a:pPr>
            <a:r>
              <a:rPr lang="en-US" sz="1200" b="1" dirty="0"/>
              <a:t>WIOA &amp; Higher Education Act &amp; Perkins V</a:t>
            </a:r>
          </a:p>
          <a:p>
            <a:pPr>
              <a:lnSpc>
                <a:spcPct val="100000"/>
              </a:lnSpc>
            </a:pPr>
            <a:r>
              <a:rPr lang="en-US" sz="1200" b="1" dirty="0"/>
              <a:t>     </a:t>
            </a:r>
            <a:r>
              <a:rPr lang="en-US" sz="1200" dirty="0"/>
              <a:t>Counseling and other services for individual achievement in education &amp; career goals</a:t>
            </a:r>
          </a:p>
          <a:p>
            <a:pPr>
              <a:lnSpc>
                <a:spcPct val="100000"/>
              </a:lnSpc>
            </a:pPr>
            <a:endParaRPr lang="en-US" sz="1200" dirty="0"/>
          </a:p>
        </p:txBody>
      </p:sp>
      <p:sp>
        <p:nvSpPr>
          <p:cNvPr id="18" name="Isosceles Triangle 17"/>
          <p:cNvSpPr>
            <a:spLocks noChangeAspect="1"/>
          </p:cNvSpPr>
          <p:nvPr/>
        </p:nvSpPr>
        <p:spPr>
          <a:xfrm rot="10800000" flipV="1">
            <a:off x="766677" y="1321070"/>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a:spLocks noChangeAspect="1"/>
          </p:cNvSpPr>
          <p:nvPr/>
        </p:nvSpPr>
        <p:spPr>
          <a:xfrm rot="10800000" flipV="1">
            <a:off x="766677" y="1851870"/>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Isosceles Triangle 19"/>
          <p:cNvSpPr>
            <a:spLocks noChangeAspect="1"/>
          </p:cNvSpPr>
          <p:nvPr/>
        </p:nvSpPr>
        <p:spPr>
          <a:xfrm rot="10800000" flipV="1">
            <a:off x="766677" y="2368820"/>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Isosceles Triangle 20"/>
          <p:cNvSpPr>
            <a:spLocks noChangeAspect="1"/>
          </p:cNvSpPr>
          <p:nvPr/>
        </p:nvSpPr>
        <p:spPr>
          <a:xfrm rot="10800000" flipV="1">
            <a:off x="766677" y="2879995"/>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Isosceles Triangle 21"/>
          <p:cNvSpPr>
            <a:spLocks noChangeAspect="1"/>
          </p:cNvSpPr>
          <p:nvPr/>
        </p:nvSpPr>
        <p:spPr>
          <a:xfrm rot="10800000" flipV="1">
            <a:off x="766677" y="3407045"/>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Isosceles Triangle 24"/>
          <p:cNvSpPr>
            <a:spLocks noChangeAspect="1"/>
          </p:cNvSpPr>
          <p:nvPr/>
        </p:nvSpPr>
        <p:spPr>
          <a:xfrm rot="10800000" flipV="1">
            <a:off x="766677" y="3919341"/>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Isosceles Triangle 25"/>
          <p:cNvSpPr>
            <a:spLocks noChangeAspect="1"/>
          </p:cNvSpPr>
          <p:nvPr/>
        </p:nvSpPr>
        <p:spPr>
          <a:xfrm rot="10800000" flipV="1">
            <a:off x="766677" y="4445270"/>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Isosceles Triangle 26"/>
          <p:cNvSpPr>
            <a:spLocks noChangeAspect="1"/>
          </p:cNvSpPr>
          <p:nvPr/>
        </p:nvSpPr>
        <p:spPr>
          <a:xfrm rot="10800000" flipV="1">
            <a:off x="766677" y="4954375"/>
            <a:ext cx="107066" cy="9144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8273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424" y="639325"/>
            <a:ext cx="7698057" cy="419288"/>
          </a:xfrm>
        </p:spPr>
        <p:txBody>
          <a:bodyPr/>
          <a:lstStyle/>
          <a:p>
            <a:r>
              <a:rPr lang="en-US" sz="2800" dirty="0">
                <a:solidFill>
                  <a:schemeClr val="accent1"/>
                </a:solidFill>
              </a:rPr>
              <a:t>Supports</a:t>
            </a:r>
          </a:p>
        </p:txBody>
      </p:sp>
      <p:sp>
        <p:nvSpPr>
          <p:cNvPr id="2" name="Text Placeholder 1"/>
          <p:cNvSpPr>
            <a:spLocks noGrp="1"/>
          </p:cNvSpPr>
          <p:nvPr>
            <p:ph type="body" sz="quarter" idx="10"/>
          </p:nvPr>
        </p:nvSpPr>
        <p:spPr>
          <a:xfrm>
            <a:off x="733424" y="1419821"/>
            <a:ext cx="4185709" cy="2957445"/>
          </a:xfrm>
        </p:spPr>
        <p:txBody>
          <a:bodyPr/>
          <a:lstStyle/>
          <a:p>
            <a:r>
              <a:rPr lang="en-US" sz="1600" dirty="0"/>
              <a:t>Providing participants with services based on individual assessment of needs and including active advising, career navigation, case coordination, and referrals to specialized suppliers.</a:t>
            </a:r>
          </a:p>
          <a:p>
            <a:endParaRPr lang="en-US" sz="1600" dirty="0"/>
          </a:p>
          <a:p>
            <a:r>
              <a:rPr lang="en-US" sz="1600" b="1" dirty="0"/>
              <a:t>Guiding questions:</a:t>
            </a:r>
            <a:r>
              <a:rPr lang="en-US" sz="1600" dirty="0"/>
              <a:t> How does the career pathway address the holistic needs of participants to enhance their success? How is equity considered in providing differentiated supports for individual participants?</a:t>
            </a:r>
          </a:p>
        </p:txBody>
      </p:sp>
      <p:sp>
        <p:nvSpPr>
          <p:cNvPr id="6" name="Text Placeholder 5"/>
          <p:cNvSpPr>
            <a:spLocks noGrp="1"/>
          </p:cNvSpPr>
          <p:nvPr>
            <p:ph type="body" sz="quarter" idx="11"/>
          </p:nvPr>
        </p:nvSpPr>
        <p:spPr/>
        <p:txBody>
          <a:bodyPr/>
          <a:lstStyle/>
          <a:p>
            <a:r>
              <a:rPr lang="en-US" dirty="0"/>
              <a:t>CALIFORNIA CAREER PATHWAYS</a:t>
            </a:r>
          </a:p>
        </p:txBody>
      </p:sp>
      <p:sp>
        <p:nvSpPr>
          <p:cNvPr id="19" name="Isosceles Triangle 18"/>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V="1">
            <a:off x="6184903" y="2642109"/>
            <a:ext cx="1566334" cy="133773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0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chemeClr val="accent2"/>
                </a:solidFill>
              </a:rPr>
              <a:t>Measurement</a:t>
            </a:r>
          </a:p>
        </p:txBody>
      </p:sp>
      <p:sp>
        <p:nvSpPr>
          <p:cNvPr id="11" name="Isosceles Triangle 10"/>
          <p:cNvSpPr/>
          <p:nvPr/>
        </p:nvSpPr>
        <p:spPr>
          <a:xfrm rot="14400000" flipV="1">
            <a:off x="5562601" y="2290232"/>
            <a:ext cx="1566334" cy="1337734"/>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Isosceles Triangle 14"/>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7" name="Isosceles Triangle 16"/>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Isosceles Triangle 19"/>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Isosceles Triangle 20"/>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5"/>
          <p:cNvSpPr>
            <a:spLocks noGrp="1"/>
          </p:cNvSpPr>
          <p:nvPr>
            <p:ph type="body" sz="quarter" idx="11"/>
          </p:nvPr>
        </p:nvSpPr>
        <p:spPr>
          <a:xfrm>
            <a:off x="733425" y="461963"/>
            <a:ext cx="8705850" cy="166687"/>
          </a:xfrm>
        </p:spPr>
        <p:txBody>
          <a:bodyPr/>
          <a:lstStyle/>
          <a:p>
            <a:r>
              <a:rPr lang="en-US" dirty="0"/>
              <a:t>CONNECTING THE WORK</a:t>
            </a:r>
          </a:p>
          <a:p>
            <a:endParaRPr lang="en-US" dirty="0"/>
          </a:p>
        </p:txBody>
      </p:sp>
      <p:sp>
        <p:nvSpPr>
          <p:cNvPr id="14" name="Text Placeholder 1"/>
          <p:cNvSpPr txBox="1">
            <a:spLocks/>
          </p:cNvSpPr>
          <p:nvPr/>
        </p:nvSpPr>
        <p:spPr>
          <a:xfrm>
            <a:off x="755650" y="1066270"/>
            <a:ext cx="5429252" cy="4010025"/>
          </a:xfrm>
          <a:prstGeom prst="rect">
            <a:avLst/>
          </a:prstGeom>
        </p:spPr>
        <p:txBody>
          <a:bodyPr vert="horz" wrap="square" lIns="0" tIns="0" rIns="0" bIns="0" numCol="1" rtlCol="0">
            <a:noAutofit/>
          </a:bodyPr>
          <a:lstStyle>
            <a:lvl1pPr marL="0" indent="0" algn="l" defTabSz="816280" rtl="0" eaLnBrk="1" latinLnBrk="0" hangingPunct="1">
              <a:lnSpc>
                <a:spcPct val="110000"/>
              </a:lnSpc>
              <a:spcBef>
                <a:spcPts val="0"/>
              </a:spcBef>
              <a:spcAft>
                <a:spcPts val="600"/>
              </a:spcAft>
              <a:buFont typeface="Arial" pitchFamily="34" charset="0"/>
              <a:buNone/>
              <a:tabLst>
                <a:tab pos="5486400" algn="l"/>
              </a:tabLst>
              <a:defRPr sz="2000" kern="1200">
                <a:solidFill>
                  <a:schemeClr val="tx2"/>
                </a:solidFill>
                <a:latin typeface="+mn-lt"/>
                <a:ea typeface="+mn-ea"/>
                <a:cs typeface="+mn-cs"/>
              </a:defRPr>
            </a:lvl1pPr>
            <a:lvl2pPr marL="115881" indent="0" algn="l" defTabSz="816280" rtl="0" eaLnBrk="1" latinLnBrk="0" hangingPunct="1">
              <a:lnSpc>
                <a:spcPct val="110000"/>
              </a:lnSpc>
              <a:spcBef>
                <a:spcPts val="0"/>
              </a:spcBef>
              <a:spcAft>
                <a:spcPts val="600"/>
              </a:spcAft>
              <a:buFont typeface="Arial" pitchFamily="34" charset="0"/>
              <a:buNone/>
              <a:tabLst>
                <a:tab pos="5486400" algn="l"/>
              </a:tabLst>
              <a:defRPr sz="1800" kern="1200">
                <a:solidFill>
                  <a:schemeClr val="tx2"/>
                </a:solidFill>
                <a:latin typeface="+mn-lt"/>
                <a:ea typeface="+mn-ea"/>
                <a:cs typeface="+mn-cs"/>
              </a:defRPr>
            </a:lvl2pPr>
            <a:lvl3pPr marL="346053" indent="0" algn="l" defTabSz="816280" rtl="0" eaLnBrk="1" latinLnBrk="0" hangingPunct="1">
              <a:lnSpc>
                <a:spcPct val="110000"/>
              </a:lnSpc>
              <a:spcBef>
                <a:spcPts val="0"/>
              </a:spcBef>
              <a:spcAft>
                <a:spcPts val="600"/>
              </a:spcAft>
              <a:buFont typeface="Arial" pitchFamily="34" charset="0"/>
              <a:buNone/>
              <a:tabLst>
                <a:tab pos="5486400" algn="l"/>
              </a:tabLst>
              <a:defRPr sz="1600" kern="1200">
                <a:solidFill>
                  <a:schemeClr val="tx2"/>
                </a:solidFill>
                <a:latin typeface="+mn-lt"/>
                <a:ea typeface="+mn-ea"/>
                <a:cs typeface="+mn-cs"/>
              </a:defRPr>
            </a:lvl3pPr>
            <a:lvl4pPr marL="568288"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4pPr>
            <a:lvl5pPr marL="798462" indent="0" algn="l" defTabSz="816280" rtl="0" eaLnBrk="1" latinLnBrk="0" hangingPunct="1">
              <a:lnSpc>
                <a:spcPct val="110000"/>
              </a:lnSpc>
              <a:spcBef>
                <a:spcPts val="0"/>
              </a:spcBef>
              <a:spcAft>
                <a:spcPts val="6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00000"/>
              </a:lnSpc>
            </a:pPr>
            <a:r>
              <a:rPr lang="en-US" sz="1200" b="1" dirty="0"/>
              <a:t>Alliance for Quality Career Pathways Framework</a:t>
            </a:r>
            <a:r>
              <a:rPr lang="en-US" sz="1200" dirty="0"/>
              <a:t> </a:t>
            </a:r>
          </a:p>
          <a:p>
            <a:pPr>
              <a:lnSpc>
                <a:spcPct val="100000"/>
              </a:lnSpc>
            </a:pPr>
            <a:r>
              <a:rPr lang="en-US" sz="1200" i="1" dirty="0"/>
              <a:t>     </a:t>
            </a:r>
            <a:r>
              <a:rPr lang="en-US" sz="1200" dirty="0"/>
              <a:t>Data &amp; shared measures to assess, demonstrate, &amp; improve</a:t>
            </a:r>
          </a:p>
          <a:p>
            <a:pPr>
              <a:lnSpc>
                <a:spcPct val="100000"/>
              </a:lnSpc>
            </a:pPr>
            <a:r>
              <a:rPr lang="en-US" sz="1200" b="1" dirty="0"/>
              <a:t>CA Workforce Development Board Strategic Plan</a:t>
            </a:r>
            <a:endParaRPr lang="en-US" sz="1200" dirty="0"/>
          </a:p>
          <a:p>
            <a:pPr>
              <a:lnSpc>
                <a:spcPct val="100000"/>
              </a:lnSpc>
            </a:pPr>
            <a:r>
              <a:rPr lang="en-US" sz="1200" dirty="0"/>
              <a:t>     Develop common cross-system metrics; develop data capacity</a:t>
            </a:r>
          </a:p>
          <a:p>
            <a:pPr>
              <a:lnSpc>
                <a:spcPct val="100000"/>
              </a:lnSpc>
            </a:pPr>
            <a:r>
              <a:rPr lang="en-US" sz="1200" b="1" dirty="0"/>
              <a:t>Federal Interagency Career Pathway Toolkit</a:t>
            </a:r>
            <a:r>
              <a:rPr lang="en-US" sz="1200" dirty="0"/>
              <a:t> </a:t>
            </a:r>
          </a:p>
          <a:p>
            <a:pPr>
              <a:lnSpc>
                <a:spcPct val="100000"/>
              </a:lnSpc>
            </a:pPr>
            <a:r>
              <a:rPr lang="en-US" sz="1200" i="1" dirty="0"/>
              <a:t>     </a:t>
            </a:r>
            <a:r>
              <a:rPr lang="en-US" sz="1200" dirty="0"/>
              <a:t>Support continuous improvement </a:t>
            </a:r>
          </a:p>
          <a:p>
            <a:pPr>
              <a:lnSpc>
                <a:spcPct val="100000"/>
              </a:lnSpc>
            </a:pPr>
            <a:r>
              <a:rPr lang="en-US" sz="1200" b="1" dirty="0"/>
              <a:t>Linked Learning Approach and Core Components </a:t>
            </a:r>
            <a:endParaRPr lang="en-US" sz="1200" dirty="0"/>
          </a:p>
          <a:p>
            <a:pPr>
              <a:lnSpc>
                <a:spcPct val="100000"/>
              </a:lnSpc>
            </a:pPr>
            <a:r>
              <a:rPr lang="en-US" sz="1200" i="1" dirty="0"/>
              <a:t>     </a:t>
            </a:r>
            <a:r>
              <a:rPr lang="en-US" sz="1200" dirty="0"/>
              <a:t>Student success outcomes to inform and improve practices</a:t>
            </a:r>
          </a:p>
          <a:p>
            <a:pPr>
              <a:lnSpc>
                <a:spcPct val="100000"/>
              </a:lnSpc>
            </a:pPr>
            <a:r>
              <a:rPr lang="en-US" sz="1200" b="1" dirty="0"/>
              <a:t>Pathways to Prosperity Network</a:t>
            </a:r>
            <a:endParaRPr lang="en-US" sz="1200" dirty="0"/>
          </a:p>
          <a:p>
            <a:pPr>
              <a:lnSpc>
                <a:spcPct val="100000"/>
              </a:lnSpc>
            </a:pPr>
            <a:r>
              <a:rPr lang="en-US" sz="1200" i="1" dirty="0"/>
              <a:t>     </a:t>
            </a:r>
            <a:r>
              <a:rPr lang="en-US" sz="1200" dirty="0"/>
              <a:t>Early College Design common metrics</a:t>
            </a:r>
          </a:p>
          <a:p>
            <a:pPr>
              <a:lnSpc>
                <a:spcPct val="100000"/>
              </a:lnSpc>
            </a:pPr>
            <a:r>
              <a:rPr lang="en-US" sz="1200" b="1" dirty="0"/>
              <a:t>Perkins Programs of Study</a:t>
            </a:r>
            <a:endParaRPr lang="en-US" sz="1200" dirty="0"/>
          </a:p>
          <a:p>
            <a:pPr>
              <a:lnSpc>
                <a:spcPct val="100000"/>
              </a:lnSpc>
            </a:pPr>
            <a:r>
              <a:rPr lang="en-US" sz="1200" i="1" dirty="0"/>
              <a:t>     </a:t>
            </a:r>
            <a:r>
              <a:rPr lang="en-US" sz="1200" dirty="0"/>
              <a:t>Secondary and postsecondary metrics; disaggregated reporting</a:t>
            </a:r>
          </a:p>
          <a:p>
            <a:pPr>
              <a:lnSpc>
                <a:spcPct val="100000"/>
              </a:lnSpc>
            </a:pPr>
            <a:r>
              <a:rPr lang="en-US" sz="1200" b="1" dirty="0"/>
              <a:t>Strong Workforce Taskforce </a:t>
            </a:r>
            <a:endParaRPr lang="en-US" sz="1200" dirty="0"/>
          </a:p>
          <a:p>
            <a:pPr>
              <a:lnSpc>
                <a:spcPct val="100000"/>
              </a:lnSpc>
            </a:pPr>
            <a:r>
              <a:rPr lang="en-US" sz="1200" dirty="0"/>
              <a:t>     Aligned outcomes and reporting of student success</a:t>
            </a:r>
          </a:p>
          <a:p>
            <a:pPr>
              <a:lnSpc>
                <a:spcPct val="100000"/>
              </a:lnSpc>
            </a:pPr>
            <a:r>
              <a:rPr lang="en-US" sz="1200" b="1" dirty="0"/>
              <a:t>WIOA </a:t>
            </a:r>
          </a:p>
          <a:p>
            <a:pPr>
              <a:lnSpc>
                <a:spcPct val="100000"/>
              </a:lnSpc>
            </a:pPr>
            <a:r>
              <a:rPr lang="en-US" sz="1200" b="1" dirty="0"/>
              <a:t>     </a:t>
            </a:r>
            <a:r>
              <a:rPr lang="en-US" sz="1200" dirty="0"/>
              <a:t>WIOA common measures; Eligible training provider reporting</a:t>
            </a:r>
          </a:p>
          <a:p>
            <a:pPr>
              <a:lnSpc>
                <a:spcPct val="100000"/>
              </a:lnSpc>
            </a:pPr>
            <a:endParaRPr lang="en-US" sz="1200" dirty="0"/>
          </a:p>
        </p:txBody>
      </p:sp>
      <p:sp>
        <p:nvSpPr>
          <p:cNvPr id="16" name="Isosceles Triangle 15"/>
          <p:cNvSpPr>
            <a:spLocks noChangeAspect="1"/>
          </p:cNvSpPr>
          <p:nvPr/>
        </p:nvSpPr>
        <p:spPr>
          <a:xfrm rot="14400000" flipV="1">
            <a:off x="795778" y="1351758"/>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Isosceles Triangle 17"/>
          <p:cNvSpPr>
            <a:spLocks noChangeAspect="1"/>
          </p:cNvSpPr>
          <p:nvPr/>
        </p:nvSpPr>
        <p:spPr>
          <a:xfrm rot="14400000" flipV="1">
            <a:off x="795778" y="1872127"/>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Isosceles Triangle 21"/>
          <p:cNvSpPr>
            <a:spLocks noChangeAspect="1"/>
          </p:cNvSpPr>
          <p:nvPr/>
        </p:nvSpPr>
        <p:spPr>
          <a:xfrm rot="14400000" flipV="1">
            <a:off x="795778" y="2403892"/>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Isosceles Triangle 22"/>
          <p:cNvSpPr>
            <a:spLocks noChangeAspect="1"/>
          </p:cNvSpPr>
          <p:nvPr/>
        </p:nvSpPr>
        <p:spPr>
          <a:xfrm rot="14400000" flipV="1">
            <a:off x="795777" y="2913380"/>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Isosceles Triangle 23"/>
          <p:cNvSpPr>
            <a:spLocks noChangeAspect="1"/>
          </p:cNvSpPr>
          <p:nvPr/>
        </p:nvSpPr>
        <p:spPr>
          <a:xfrm rot="14400000" flipV="1">
            <a:off x="795777" y="3437734"/>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Isosceles Triangle 24"/>
          <p:cNvSpPr>
            <a:spLocks noChangeAspect="1"/>
          </p:cNvSpPr>
          <p:nvPr/>
        </p:nvSpPr>
        <p:spPr>
          <a:xfrm rot="14400000" flipV="1">
            <a:off x="795777" y="3957177"/>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Isosceles Triangle 25"/>
          <p:cNvSpPr>
            <a:spLocks noChangeAspect="1"/>
          </p:cNvSpPr>
          <p:nvPr/>
        </p:nvSpPr>
        <p:spPr>
          <a:xfrm rot="14400000" flipV="1">
            <a:off x="795778" y="4475958"/>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Isosceles Triangle 26"/>
          <p:cNvSpPr>
            <a:spLocks noChangeAspect="1"/>
          </p:cNvSpPr>
          <p:nvPr/>
        </p:nvSpPr>
        <p:spPr>
          <a:xfrm rot="14400000" flipV="1">
            <a:off x="795776" y="4977707"/>
            <a:ext cx="107066" cy="9144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9301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733426" y="2649746"/>
            <a:ext cx="4892933" cy="2259593"/>
          </a:xfrm>
        </p:spPr>
        <p:txBody>
          <a:bodyPr/>
          <a:lstStyle/>
          <a:p>
            <a:r>
              <a:rPr lang="en-US" dirty="0"/>
              <a:t>Background – CA CP Past &amp; Present</a:t>
            </a:r>
          </a:p>
          <a:p>
            <a:r>
              <a:rPr lang="en-US" dirty="0"/>
              <a:t>Deriving the Six Elements – Major CP Frameworks</a:t>
            </a:r>
          </a:p>
          <a:p>
            <a:r>
              <a:rPr lang="en-US" dirty="0"/>
              <a:t>Scope the Tool Directory</a:t>
            </a:r>
          </a:p>
          <a:p>
            <a:r>
              <a:rPr lang="en-US" dirty="0"/>
              <a:t>Demonstrate the Tool Comparison Function</a:t>
            </a:r>
          </a:p>
          <a:p>
            <a:r>
              <a:rPr lang="en-US" dirty="0"/>
              <a:t>Imagining Use – CA Co-Enrollment Guidance &amp; Braided Funding Worksheet</a:t>
            </a:r>
          </a:p>
          <a:p>
            <a:endParaRPr lang="en-US" dirty="0"/>
          </a:p>
        </p:txBody>
      </p:sp>
      <p:sp>
        <p:nvSpPr>
          <p:cNvPr id="5" name="Title 4"/>
          <p:cNvSpPr>
            <a:spLocks noGrp="1"/>
          </p:cNvSpPr>
          <p:nvPr>
            <p:ph type="title"/>
          </p:nvPr>
        </p:nvSpPr>
        <p:spPr>
          <a:xfrm>
            <a:off x="733425" y="1967931"/>
            <a:ext cx="5372099" cy="584769"/>
          </a:xfrm>
        </p:spPr>
        <p:txBody>
          <a:bodyPr/>
          <a:lstStyle/>
          <a:p>
            <a:r>
              <a:rPr lang="en-US" dirty="0"/>
              <a:t>AGENDA</a:t>
            </a:r>
          </a:p>
        </p:txBody>
      </p:sp>
      <p:grpSp>
        <p:nvGrpSpPr>
          <p:cNvPr id="4" name="Group 3"/>
          <p:cNvGrpSpPr>
            <a:grpSpLocks noChangeAspect="1"/>
          </p:cNvGrpSpPr>
          <p:nvPr/>
        </p:nvGrpSpPr>
        <p:grpSpPr>
          <a:xfrm>
            <a:off x="7151401" y="3204444"/>
            <a:ext cx="1284693" cy="1371600"/>
            <a:chOff x="5676901" y="1219199"/>
            <a:chExt cx="2585722" cy="2760644"/>
          </a:xfrm>
        </p:grpSpPr>
        <p:sp>
          <p:nvSpPr>
            <p:cNvPr id="7" name="Isosceles Triangle 6"/>
            <p:cNvSpPr/>
            <p:nvPr/>
          </p:nvSpPr>
          <p:spPr>
            <a:xfrm rot="7200000">
              <a:off x="5562601" y="1571076"/>
              <a:ext cx="1566334" cy="1337734"/>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6184903" y="1219199"/>
              <a:ext cx="1566334" cy="133773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14400000" flipV="1">
              <a:off x="5562601" y="2290232"/>
              <a:ext cx="1566334" cy="1337734"/>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rot="10800000" flipV="1">
              <a:off x="6184903" y="2642109"/>
              <a:ext cx="1566334" cy="133773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rot="7200000" flipV="1">
              <a:off x="6810589" y="2290232"/>
              <a:ext cx="1566334" cy="133773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rot="14400000">
              <a:off x="6810588" y="1579542"/>
              <a:ext cx="1566334" cy="1337734"/>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50" y="390133"/>
            <a:ext cx="1803400" cy="746516"/>
          </a:xfrm>
          <a:prstGeom prst="rect">
            <a:avLst/>
          </a:prstGeom>
        </p:spPr>
      </p:pic>
    </p:spTree>
    <p:extLst>
      <p:ext uri="{BB962C8B-B14F-4D97-AF65-F5344CB8AC3E}">
        <p14:creationId xmlns:p14="http://schemas.microsoft.com/office/powerpoint/2010/main" val="2531994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chemeClr val="accent2"/>
                </a:solidFill>
              </a:rPr>
              <a:t>Measurement</a:t>
            </a:r>
          </a:p>
        </p:txBody>
      </p:sp>
      <p:sp>
        <p:nvSpPr>
          <p:cNvPr id="2" name="Text Placeholder 1"/>
          <p:cNvSpPr>
            <a:spLocks noGrp="1"/>
          </p:cNvSpPr>
          <p:nvPr>
            <p:ph type="body" sz="quarter" idx="10"/>
          </p:nvPr>
        </p:nvSpPr>
        <p:spPr>
          <a:xfrm>
            <a:off x="733424" y="1419821"/>
            <a:ext cx="4185709" cy="2957445"/>
          </a:xfrm>
        </p:spPr>
        <p:txBody>
          <a:bodyPr/>
          <a:lstStyle/>
          <a:p>
            <a:r>
              <a:rPr lang="en-US" sz="1600" dirty="0"/>
              <a:t>Tracking progress through shared use of data, selection of metrics, and commitment to formative and summative assessment to inform continuous improvement.</a:t>
            </a:r>
          </a:p>
          <a:p>
            <a:endParaRPr lang="en-US" sz="1600" b="1" dirty="0"/>
          </a:p>
          <a:p>
            <a:r>
              <a:rPr lang="en-US" sz="1600" b="1" dirty="0"/>
              <a:t>Guiding questions:</a:t>
            </a:r>
            <a:r>
              <a:rPr lang="en-US" sz="1600" dirty="0"/>
              <a:t> How is success defined for the career pathway? How is data assembled to assess  success? What is the approach to continuous improvement?</a:t>
            </a:r>
          </a:p>
        </p:txBody>
      </p:sp>
      <p:sp>
        <p:nvSpPr>
          <p:cNvPr id="6" name="Text Placeholder 5"/>
          <p:cNvSpPr>
            <a:spLocks noGrp="1"/>
          </p:cNvSpPr>
          <p:nvPr>
            <p:ph type="body" sz="quarter" idx="11"/>
          </p:nvPr>
        </p:nvSpPr>
        <p:spPr/>
        <p:txBody>
          <a:bodyPr/>
          <a:lstStyle/>
          <a:p>
            <a:r>
              <a:rPr lang="en-US" dirty="0"/>
              <a:t>CALIFORNIA CAREER PATHWAYS</a:t>
            </a:r>
          </a:p>
        </p:txBody>
      </p:sp>
      <p:sp>
        <p:nvSpPr>
          <p:cNvPr id="19" name="Isosceles Triangle 18"/>
          <p:cNvSpPr/>
          <p:nvPr/>
        </p:nvSpPr>
        <p:spPr>
          <a:xfrm rot="7200000">
            <a:off x="5562601" y="1571076"/>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14400000" flipV="1">
            <a:off x="5562601" y="2290232"/>
            <a:ext cx="1566334" cy="1337734"/>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92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uilding_Strong_Systems_-_An_Introduction_to_the_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4292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EED446A-17DC-4360-91AD-2676715EE071}"/>
              </a:ext>
            </a:extLst>
          </p:cNvPr>
          <p:cNvSpPr/>
          <p:nvPr/>
        </p:nvSpPr>
        <p:spPr>
          <a:xfrm>
            <a:off x="533401" y="1119673"/>
            <a:ext cx="7985448" cy="3455943"/>
          </a:xfrm>
          <a:prstGeom prst="rect">
            <a:avLst/>
          </a:prstGeom>
          <a:pattFill prst="pct10">
            <a:fgClr>
              <a:schemeClr val="accent2">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C7EDE9FC-6CB6-4496-930C-AD39E5D26D98}"/>
              </a:ext>
            </a:extLst>
          </p:cNvPr>
          <p:cNvSpPr>
            <a:spLocks noGrp="1"/>
          </p:cNvSpPr>
          <p:nvPr>
            <p:ph type="title"/>
          </p:nvPr>
        </p:nvSpPr>
        <p:spPr>
          <a:xfrm>
            <a:off x="733424" y="667899"/>
            <a:ext cx="7985448" cy="451773"/>
          </a:xfrm>
        </p:spPr>
        <p:txBody>
          <a:bodyPr/>
          <a:lstStyle/>
          <a:p>
            <a:r>
              <a:rPr lang="en-US" sz="2800" dirty="0"/>
              <a:t>California Policy Making to Support Career Pathways</a:t>
            </a:r>
          </a:p>
        </p:txBody>
      </p:sp>
      <p:sp>
        <p:nvSpPr>
          <p:cNvPr id="3" name="Text Placeholder 2">
            <a:extLst>
              <a:ext uri="{FF2B5EF4-FFF2-40B4-BE49-F238E27FC236}">
                <a16:creationId xmlns="" xmlns:a16="http://schemas.microsoft.com/office/drawing/2014/main" id="{96B550C6-02BF-4C7E-B969-713C544ED185}"/>
              </a:ext>
            </a:extLst>
          </p:cNvPr>
          <p:cNvSpPr>
            <a:spLocks noGrp="1"/>
          </p:cNvSpPr>
          <p:nvPr>
            <p:ph type="body" sz="quarter" idx="13"/>
          </p:nvPr>
        </p:nvSpPr>
        <p:spPr>
          <a:xfrm>
            <a:off x="733425" y="1430416"/>
            <a:ext cx="6481763" cy="2985433"/>
          </a:xfrm>
        </p:spPr>
        <p:txBody>
          <a:bodyPr/>
          <a:lstStyle/>
          <a:p>
            <a:r>
              <a:rPr lang="en-US" sz="2400" dirty="0"/>
              <a:t>CWDB Co-Enrollment Initiative – CA Plan</a:t>
            </a:r>
          </a:p>
          <a:p>
            <a:r>
              <a:rPr lang="en-US" sz="2400" dirty="0"/>
              <a:t>EDD Directives </a:t>
            </a:r>
          </a:p>
          <a:p>
            <a:r>
              <a:rPr lang="en-US" sz="2400" dirty="0"/>
              <a:t>AEP Field Teams</a:t>
            </a:r>
          </a:p>
          <a:p>
            <a:r>
              <a:rPr lang="en-US" sz="2400" dirty="0"/>
              <a:t>CDE WIOA title II Performance Accountability</a:t>
            </a:r>
          </a:p>
          <a:p>
            <a:endParaRPr lang="en-US" dirty="0"/>
          </a:p>
        </p:txBody>
      </p:sp>
    </p:spTree>
    <p:extLst>
      <p:ext uri="{BB962C8B-B14F-4D97-AF65-F5344CB8AC3E}">
        <p14:creationId xmlns:p14="http://schemas.microsoft.com/office/powerpoint/2010/main" val="1887791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249E2F-09D6-49C3-ABB7-D03AF04E7300}"/>
              </a:ext>
            </a:extLst>
          </p:cNvPr>
          <p:cNvSpPr>
            <a:spLocks noGrp="1"/>
          </p:cNvSpPr>
          <p:nvPr>
            <p:ph type="title"/>
          </p:nvPr>
        </p:nvSpPr>
        <p:spPr/>
        <p:txBody>
          <a:bodyPr/>
          <a:lstStyle/>
          <a:p>
            <a:r>
              <a:rPr lang="en-US" dirty="0"/>
              <a:t>California Braided Funding Worksheet</a:t>
            </a:r>
          </a:p>
        </p:txBody>
      </p:sp>
      <p:pic>
        <p:nvPicPr>
          <p:cNvPr id="4" name="Picture 3">
            <a:extLst>
              <a:ext uri="{FF2B5EF4-FFF2-40B4-BE49-F238E27FC236}">
                <a16:creationId xmlns="" xmlns:a16="http://schemas.microsoft.com/office/drawing/2014/main" id="{C8322DB7-36FD-4F29-90A9-3F2CBB041EA9}"/>
              </a:ext>
            </a:extLst>
          </p:cNvPr>
          <p:cNvPicPr>
            <a:picLocks noChangeAspect="1"/>
          </p:cNvPicPr>
          <p:nvPr/>
        </p:nvPicPr>
        <p:blipFill>
          <a:blip r:embed="rId3"/>
          <a:stretch>
            <a:fillRect/>
          </a:stretch>
        </p:blipFill>
        <p:spPr>
          <a:xfrm>
            <a:off x="0" y="99822"/>
            <a:ext cx="9144000" cy="4943856"/>
          </a:xfrm>
          <a:prstGeom prst="rect">
            <a:avLst/>
          </a:prstGeom>
        </p:spPr>
      </p:pic>
    </p:spTree>
    <p:extLst>
      <p:ext uri="{BB962C8B-B14F-4D97-AF65-F5344CB8AC3E}">
        <p14:creationId xmlns:p14="http://schemas.microsoft.com/office/powerpoint/2010/main" val="2129896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us know what you think!</a:t>
            </a:r>
          </a:p>
        </p:txBody>
      </p:sp>
      <p:sp>
        <p:nvSpPr>
          <p:cNvPr id="3" name="Text Placeholder 2"/>
          <p:cNvSpPr>
            <a:spLocks noGrp="1"/>
          </p:cNvSpPr>
          <p:nvPr>
            <p:ph type="body" sz="quarter" idx="10"/>
          </p:nvPr>
        </p:nvSpPr>
        <p:spPr/>
        <p:txBody>
          <a:bodyPr/>
          <a:lstStyle/>
          <a:p>
            <a:r>
              <a:rPr lang="en-US" dirty="0"/>
              <a:t>Questions?  Comments?  Feedback?</a:t>
            </a:r>
            <a:endParaRPr lang="en-US" dirty="0">
              <a:hlinkClick r:id="rId3"/>
            </a:endParaRPr>
          </a:p>
          <a:p>
            <a:r>
              <a:rPr lang="en-US" dirty="0">
                <a:hlinkClick r:id="rId3"/>
              </a:rPr>
              <a:t>CAcareerpathways@clasp.org</a:t>
            </a:r>
            <a:r>
              <a:rPr lang="en-US" dirty="0"/>
              <a:t> </a:t>
            </a:r>
          </a:p>
          <a:p>
            <a:r>
              <a:rPr lang="en-US" dirty="0">
                <a:hlinkClick r:id="rId4"/>
              </a:rPr>
              <a:t>jmortrude@clasp.org</a:t>
            </a:r>
            <a:r>
              <a:rPr lang="en-US" dirty="0"/>
              <a:t> </a:t>
            </a:r>
          </a:p>
          <a:p>
            <a:endParaRPr lang="en-US" dirty="0"/>
          </a:p>
          <a:p>
            <a:r>
              <a:rPr lang="en-US" dirty="0"/>
              <a:t>Thanks! </a:t>
            </a:r>
          </a:p>
          <a:p>
            <a:r>
              <a:rPr lang="en-US" dirty="0"/>
              <a:t>Judy Mortrude, Senior Policy Advisor</a:t>
            </a:r>
          </a:p>
          <a:p>
            <a:r>
              <a:rPr lang="en-US" dirty="0"/>
              <a:t>Center for Law and Social Policy – CLASP </a:t>
            </a:r>
          </a:p>
        </p:txBody>
      </p:sp>
      <p:sp>
        <p:nvSpPr>
          <p:cNvPr id="4" name="Text Placeholder 3"/>
          <p:cNvSpPr>
            <a:spLocks noGrp="1"/>
          </p:cNvSpPr>
          <p:nvPr>
            <p:ph type="body" sz="quarter" idx="11"/>
          </p:nvPr>
        </p:nvSpPr>
        <p:spPr/>
        <p:txBody>
          <a:bodyPr/>
          <a:lstStyle/>
          <a:p>
            <a:r>
              <a:rPr lang="en-US" dirty="0"/>
              <a:t>CALIFORNIA CAREER PATHWAYS</a:t>
            </a:r>
          </a:p>
        </p:txBody>
      </p:sp>
      <p:grpSp>
        <p:nvGrpSpPr>
          <p:cNvPr id="5" name="Group 4"/>
          <p:cNvGrpSpPr>
            <a:grpSpLocks noChangeAspect="1"/>
          </p:cNvGrpSpPr>
          <p:nvPr/>
        </p:nvGrpSpPr>
        <p:grpSpPr>
          <a:xfrm>
            <a:off x="7151401" y="3204444"/>
            <a:ext cx="1284693" cy="1371600"/>
            <a:chOff x="5676901" y="1219199"/>
            <a:chExt cx="2585722" cy="2760644"/>
          </a:xfrm>
        </p:grpSpPr>
        <p:sp>
          <p:nvSpPr>
            <p:cNvPr id="6" name="Isosceles Triangle 5"/>
            <p:cNvSpPr/>
            <p:nvPr/>
          </p:nvSpPr>
          <p:spPr>
            <a:xfrm rot="7200000">
              <a:off x="5562601" y="1571076"/>
              <a:ext cx="1566334" cy="1337734"/>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6184903" y="1219199"/>
              <a:ext cx="1566334" cy="133773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p:cNvSpPr/>
            <p:nvPr/>
          </p:nvSpPr>
          <p:spPr>
            <a:xfrm rot="14400000" flipV="1">
              <a:off x="5562601" y="2290232"/>
              <a:ext cx="1566334" cy="1337734"/>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10800000" flipV="1">
              <a:off x="6184903" y="2642109"/>
              <a:ext cx="1566334" cy="133773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rot="7200000" flipV="1">
              <a:off x="6810589" y="2290232"/>
              <a:ext cx="1566334" cy="133773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rot="14400000">
              <a:off x="6810588" y="1579542"/>
              <a:ext cx="1566334" cy="1337734"/>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1434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4523448" y="828675"/>
            <a:ext cx="3848100" cy="3923150"/>
          </a:xfrm>
          <a:prstGeom prst="ellipse">
            <a:avLst/>
          </a:prstGeom>
          <a:noFill/>
          <a:ln>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CL_IG_14j.png"/>
          <p:cNvPicPr/>
          <p:nvPr/>
        </p:nvPicPr>
        <p:blipFill rotWithShape="1">
          <a:blip r:embed="rId3">
            <a:extLst>
              <a:ext uri="{BEBA8EAE-BF5A-486C-A8C5-ECC9F3942E4B}">
                <a14:imgProps xmlns:a14="http://schemas.microsoft.com/office/drawing/2010/main">
                  <a14:imgLayer r:embed="rId4">
                    <a14:imgEffect>
                      <a14:colorTemperature colorTemp="10750"/>
                    </a14:imgEffect>
                    <a14:imgEffect>
                      <a14:saturation sat="200000"/>
                    </a14:imgEffect>
                  </a14:imgLayer>
                </a14:imgProps>
              </a:ext>
            </a:extLst>
          </a:blip>
          <a:srcRect l="45626" t="18889" r="39478" b="61666"/>
          <a:stretch/>
        </p:blipFill>
        <p:spPr>
          <a:xfrm>
            <a:off x="4171950" y="971549"/>
            <a:ext cx="1362076" cy="1000125"/>
          </a:xfrm>
          <a:prstGeom prst="rect">
            <a:avLst/>
          </a:prstGeom>
          <a:ln w="3175">
            <a:miter lim="400000"/>
          </a:ln>
        </p:spPr>
      </p:pic>
      <p:sp>
        <p:nvSpPr>
          <p:cNvPr id="2" name="Title 1"/>
          <p:cNvSpPr>
            <a:spLocks noGrp="1"/>
          </p:cNvSpPr>
          <p:nvPr>
            <p:ph type="title"/>
          </p:nvPr>
        </p:nvSpPr>
        <p:spPr/>
        <p:txBody>
          <a:bodyPr anchor="t">
            <a:noAutofit/>
          </a:bodyPr>
          <a:lstStyle/>
          <a:p>
            <a:r>
              <a:rPr lang="en-US" sz="2400" dirty="0"/>
              <a:t>Shared Vision, STRONG SYSTEMS</a:t>
            </a:r>
            <a:br>
              <a:rPr lang="en-US" sz="2400" dirty="0"/>
            </a:br>
            <a:endParaRPr lang="en-US" sz="2400" dirty="0"/>
          </a:p>
        </p:txBody>
      </p:sp>
      <p:pic>
        <p:nvPicPr>
          <p:cNvPr id="4" name="CL_IG_14l.png"/>
          <p:cNvPicPr/>
          <p:nvPr/>
        </p:nvPicPr>
        <p:blipFill rotWithShape="1">
          <a:blip r:embed="rId5">
            <a:extLst/>
          </a:blip>
          <a:srcRect l="60521" t="28333" r="18541" b="27963"/>
          <a:stretch/>
        </p:blipFill>
        <p:spPr>
          <a:xfrm>
            <a:off x="5534026" y="1666298"/>
            <a:ext cx="1914526" cy="2247901"/>
          </a:xfrm>
          <a:prstGeom prst="rect">
            <a:avLst/>
          </a:prstGeom>
          <a:ln w="3175">
            <a:miter lim="400000"/>
          </a:ln>
        </p:spPr>
      </p:pic>
      <p:pic>
        <p:nvPicPr>
          <p:cNvPr id="5" name="CL_IG_14k.png"/>
          <p:cNvPicPr/>
          <p:nvPr/>
        </p:nvPicPr>
        <p:blipFill rotWithShape="1">
          <a:blip r:embed="rId6">
            <a:extLst>
              <a:ext uri="{BEBA8EAE-BF5A-486C-A8C5-ECC9F3942E4B}">
                <a14:imgProps xmlns:a14="http://schemas.microsoft.com/office/drawing/2010/main">
                  <a14:imgLayer r:embed="rId7">
                    <a14:imgEffect>
                      <a14:colorTemperature colorTemp="10750"/>
                    </a14:imgEffect>
                    <a14:imgEffect>
                      <a14:saturation sat="200000"/>
                    </a14:imgEffect>
                  </a14:imgLayer>
                </a14:imgProps>
              </a:ext>
            </a:extLst>
          </a:blip>
          <a:srcRect l="56678" t="4630" r="29374" b="72406"/>
          <a:stretch/>
        </p:blipFill>
        <p:spPr>
          <a:xfrm>
            <a:off x="5172075" y="238125"/>
            <a:ext cx="1275423" cy="1181100"/>
          </a:xfrm>
          <a:prstGeom prst="rect">
            <a:avLst/>
          </a:prstGeom>
          <a:ln w="3175">
            <a:miter lim="400000"/>
          </a:ln>
        </p:spPr>
      </p:pic>
      <p:pic>
        <p:nvPicPr>
          <p:cNvPr id="7" name="CL_IG_14i.png"/>
          <p:cNvPicPr/>
          <p:nvPr/>
        </p:nvPicPr>
        <p:blipFill rotWithShape="1">
          <a:blip r:embed="rId8">
            <a:extLst>
              <a:ext uri="{BEBA8EAE-BF5A-486C-A8C5-ECC9F3942E4B}">
                <a14:imgProps xmlns:a14="http://schemas.microsoft.com/office/drawing/2010/main">
                  <a14:imgLayer r:embed="rId9">
                    <a14:imgEffect>
                      <a14:colorTemperature colorTemp="10750"/>
                    </a14:imgEffect>
                    <a14:imgEffect>
                      <a14:saturation sat="200000"/>
                    </a14:imgEffect>
                  </a14:imgLayer>
                </a14:imgProps>
              </a:ext>
            </a:extLst>
          </a:blip>
          <a:srcRect l="41771" t="40555" r="43958" b="39074"/>
          <a:stretch/>
        </p:blipFill>
        <p:spPr>
          <a:xfrm>
            <a:off x="3819525" y="2085975"/>
            <a:ext cx="1304925" cy="1047750"/>
          </a:xfrm>
          <a:prstGeom prst="rect">
            <a:avLst/>
          </a:prstGeom>
          <a:ln w="3175">
            <a:miter lim="400000"/>
          </a:ln>
        </p:spPr>
      </p:pic>
      <p:pic>
        <p:nvPicPr>
          <p:cNvPr id="8" name="CL_IG_14h.png"/>
          <p:cNvPicPr/>
          <p:nvPr/>
        </p:nvPicPr>
        <p:blipFill rotWithShape="1">
          <a:blip r:embed="rId10">
            <a:extLst>
              <a:ext uri="{BEBA8EAE-BF5A-486C-A8C5-ECC9F3942E4B}">
                <a14:imgProps xmlns:a14="http://schemas.microsoft.com/office/drawing/2010/main">
                  <a14:imgLayer r:embed="rId11">
                    <a14:imgEffect>
                      <a14:colorTemperature colorTemp="10750"/>
                    </a14:imgEffect>
                    <a14:imgEffect>
                      <a14:saturation sat="200000"/>
                    </a14:imgEffect>
                  </a14:imgLayer>
                </a14:imgProps>
              </a:ext>
            </a:extLst>
          </a:blip>
          <a:srcRect l="46042" t="62778" r="39791" b="17778"/>
          <a:stretch/>
        </p:blipFill>
        <p:spPr>
          <a:xfrm>
            <a:off x="4143375" y="3228974"/>
            <a:ext cx="1295400" cy="1000125"/>
          </a:xfrm>
          <a:prstGeom prst="rect">
            <a:avLst/>
          </a:prstGeom>
          <a:ln w="3175">
            <a:miter lim="400000"/>
          </a:ln>
        </p:spPr>
      </p:pic>
      <p:pic>
        <p:nvPicPr>
          <p:cNvPr id="9" name="CL_IG_14g.png"/>
          <p:cNvPicPr/>
          <p:nvPr/>
        </p:nvPicPr>
        <p:blipFill rotWithShape="1">
          <a:blip r:embed="rId12">
            <a:extLst>
              <a:ext uri="{BEBA8EAE-BF5A-486C-A8C5-ECC9F3942E4B}">
                <a14:imgProps xmlns:a14="http://schemas.microsoft.com/office/drawing/2010/main">
                  <a14:imgLayer r:embed="rId13">
                    <a14:imgEffect>
                      <a14:colorTemperature colorTemp="10750"/>
                    </a14:imgEffect>
                    <a14:imgEffect>
                      <a14:saturation sat="200000"/>
                    </a14:imgEffect>
                  </a14:imgLayer>
                </a14:imgProps>
              </a:ext>
            </a:extLst>
          </a:blip>
          <a:srcRect l="56563" t="76853" r="28750" b="4629"/>
          <a:stretch/>
        </p:blipFill>
        <p:spPr>
          <a:xfrm>
            <a:off x="5104472" y="4095750"/>
            <a:ext cx="1343026" cy="952500"/>
          </a:xfrm>
          <a:prstGeom prst="rect">
            <a:avLst/>
          </a:prstGeom>
          <a:ln w="3175">
            <a:miter lim="400000"/>
          </a:ln>
        </p:spPr>
      </p:pic>
      <p:pic>
        <p:nvPicPr>
          <p:cNvPr id="10" name="CL_IG_14f.png"/>
          <p:cNvPicPr/>
          <p:nvPr/>
        </p:nvPicPr>
        <p:blipFill rotWithShape="1">
          <a:blip r:embed="rId14">
            <a:extLst>
              <a:ext uri="{BEBA8EAE-BF5A-486C-A8C5-ECC9F3942E4B}">
                <a14:imgProps xmlns:a14="http://schemas.microsoft.com/office/drawing/2010/main">
                  <a14:imgLayer r:embed="rId15">
                    <a14:imgEffect>
                      <a14:colorTemperature colorTemp="10750"/>
                    </a14:imgEffect>
                    <a14:imgEffect>
                      <a14:saturation sat="200000"/>
                    </a14:imgEffect>
                  </a14:imgLayer>
                </a14:imgProps>
              </a:ext>
            </a:extLst>
          </a:blip>
          <a:srcRect l="70104" t="76297" r="16563" b="4258"/>
          <a:stretch/>
        </p:blipFill>
        <p:spPr>
          <a:xfrm>
            <a:off x="6543674" y="4071937"/>
            <a:ext cx="1219201" cy="1000125"/>
          </a:xfrm>
          <a:prstGeom prst="rect">
            <a:avLst/>
          </a:prstGeom>
          <a:ln w="3175">
            <a:miter lim="400000"/>
          </a:ln>
        </p:spPr>
      </p:pic>
      <p:pic>
        <p:nvPicPr>
          <p:cNvPr id="11" name="CL_IG_14e.png"/>
          <p:cNvPicPr/>
          <p:nvPr/>
        </p:nvPicPr>
        <p:blipFill rotWithShape="1">
          <a:blip r:embed="rId16">
            <a:extLst>
              <a:ext uri="{BEBA8EAE-BF5A-486C-A8C5-ECC9F3942E4B}">
                <a14:imgProps xmlns:a14="http://schemas.microsoft.com/office/drawing/2010/main">
                  <a14:imgLayer r:embed="rId17">
                    <a14:imgEffect>
                      <a14:colorTemperature colorTemp="10750"/>
                    </a14:imgEffect>
                    <a14:imgEffect>
                      <a14:saturation sat="200000"/>
                    </a14:imgEffect>
                  </a14:imgLayer>
                </a14:imgProps>
              </a:ext>
            </a:extLst>
          </a:blip>
          <a:srcRect l="80729" t="62963" r="5417" b="15925"/>
          <a:stretch/>
        </p:blipFill>
        <p:spPr>
          <a:xfrm>
            <a:off x="7434264" y="3257549"/>
            <a:ext cx="1266826" cy="1085850"/>
          </a:xfrm>
          <a:prstGeom prst="rect">
            <a:avLst/>
          </a:prstGeom>
          <a:ln w="3175">
            <a:miter lim="400000"/>
          </a:ln>
        </p:spPr>
      </p:pic>
      <p:pic>
        <p:nvPicPr>
          <p:cNvPr id="12" name="CL_IG_14d.png"/>
          <p:cNvPicPr/>
          <p:nvPr/>
        </p:nvPicPr>
        <p:blipFill rotWithShape="1">
          <a:blip r:embed="rId18">
            <a:extLst>
              <a:ext uri="{BEBA8EAE-BF5A-486C-A8C5-ECC9F3942E4B}">
                <a14:imgProps xmlns:a14="http://schemas.microsoft.com/office/drawing/2010/main">
                  <a14:imgLayer r:embed="rId19">
                    <a14:imgEffect>
                      <a14:colorTemperature colorTemp="10750"/>
                    </a14:imgEffect>
                    <a14:imgEffect>
                      <a14:saturation sat="200000"/>
                    </a14:imgEffect>
                  </a14:imgLayer>
                </a14:imgProps>
              </a:ext>
            </a:extLst>
          </a:blip>
          <a:srcRect l="85625" t="40185" r="1458" b="37963"/>
          <a:stretch/>
        </p:blipFill>
        <p:spPr>
          <a:xfrm>
            <a:off x="7829550" y="2066925"/>
            <a:ext cx="1181100" cy="1123950"/>
          </a:xfrm>
          <a:prstGeom prst="rect">
            <a:avLst/>
          </a:prstGeom>
          <a:ln w="3175">
            <a:miter lim="400000"/>
          </a:ln>
        </p:spPr>
      </p:pic>
      <p:pic>
        <p:nvPicPr>
          <p:cNvPr id="13" name="CL_IG_14c.png"/>
          <p:cNvPicPr/>
          <p:nvPr/>
        </p:nvPicPr>
        <p:blipFill rotWithShape="1">
          <a:blip r:embed="rId20">
            <a:extLst>
              <a:ext uri="{BEBA8EAE-BF5A-486C-A8C5-ECC9F3942E4B}">
                <a14:imgProps xmlns:a14="http://schemas.microsoft.com/office/drawing/2010/main">
                  <a14:imgLayer r:embed="rId21">
                    <a14:imgEffect>
                      <a14:colorTemperature colorTemp="10750"/>
                    </a14:imgEffect>
                    <a14:imgEffect>
                      <a14:saturation sat="300000"/>
                    </a14:imgEffect>
                  </a14:imgLayer>
                </a14:imgProps>
              </a:ext>
            </a:extLst>
          </a:blip>
          <a:srcRect l="81146" t="19259" r="5208" b="61482"/>
          <a:stretch/>
        </p:blipFill>
        <p:spPr>
          <a:xfrm>
            <a:off x="7443789" y="981074"/>
            <a:ext cx="1247776" cy="990600"/>
          </a:xfrm>
          <a:prstGeom prst="rect">
            <a:avLst/>
          </a:prstGeom>
          <a:ln w="3175">
            <a:miter lim="400000"/>
          </a:ln>
        </p:spPr>
      </p:pic>
      <p:pic>
        <p:nvPicPr>
          <p:cNvPr id="14" name="CL_IG_14b.png"/>
          <p:cNvPicPr/>
          <p:nvPr/>
        </p:nvPicPr>
        <p:blipFill rotWithShape="1">
          <a:blip r:embed="rId22">
            <a:extLst>
              <a:ext uri="{BEBA8EAE-BF5A-486C-A8C5-ECC9F3942E4B}">
                <a14:imgProps xmlns:a14="http://schemas.microsoft.com/office/drawing/2010/main">
                  <a14:imgLayer r:embed="rId23">
                    <a14:imgEffect>
                      <a14:colorTemperature colorTemp="10750"/>
                    </a14:imgEffect>
                    <a14:imgEffect>
                      <a14:saturation sat="200000"/>
                    </a14:imgEffect>
                  </a14:imgLayer>
                </a14:imgProps>
              </a:ext>
            </a:extLst>
          </a:blip>
          <a:srcRect l="69792" t="4815" r="16146" b="75926"/>
          <a:stretch/>
        </p:blipFill>
        <p:spPr>
          <a:xfrm>
            <a:off x="6381748" y="238125"/>
            <a:ext cx="1285875" cy="990600"/>
          </a:xfrm>
          <a:prstGeom prst="rect">
            <a:avLst/>
          </a:prstGeom>
          <a:ln w="3175">
            <a:miter lim="400000"/>
          </a:ln>
        </p:spPr>
      </p:pic>
      <p:sp>
        <p:nvSpPr>
          <p:cNvPr id="16" name="Text Placeholder 1"/>
          <p:cNvSpPr txBox="1">
            <a:spLocks/>
          </p:cNvSpPr>
          <p:nvPr/>
        </p:nvSpPr>
        <p:spPr>
          <a:xfrm>
            <a:off x="666750" y="405391"/>
            <a:ext cx="4572000" cy="161575"/>
          </a:xfrm>
          <a:prstGeom prst="rect">
            <a:avLst/>
          </a:prstGeom>
        </p:spPr>
        <p:txBody>
          <a:bodyPr/>
          <a:lstStyle>
            <a:lvl1pPr marL="306105" indent="-306105" algn="l" defTabSz="816280" rtl="0" eaLnBrk="1" latinLnBrk="0" hangingPunct="1">
              <a:lnSpc>
                <a:spcPct val="100000"/>
              </a:lnSpc>
              <a:spcBef>
                <a:spcPts val="0"/>
              </a:spcBef>
              <a:spcAft>
                <a:spcPts val="500"/>
              </a:spcAft>
              <a:buFont typeface="Arial" pitchFamily="34" charset="0"/>
              <a:buNone/>
              <a:tabLst>
                <a:tab pos="5486400" algn="l"/>
              </a:tabLst>
              <a:defRPr sz="2000" kern="1200">
                <a:solidFill>
                  <a:schemeClr val="tx2"/>
                </a:solidFill>
                <a:latin typeface="+mn-lt"/>
                <a:ea typeface="+mn-ea"/>
                <a:cs typeface="+mn-cs"/>
              </a:defRPr>
            </a:lvl1pPr>
            <a:lvl2pPr marL="370125" indent="-188242" algn="l" defTabSz="816280" rtl="0" eaLnBrk="1" latinLnBrk="0" hangingPunct="1">
              <a:lnSpc>
                <a:spcPct val="100000"/>
              </a:lnSpc>
              <a:spcBef>
                <a:spcPts val="0"/>
              </a:spcBef>
              <a:spcAft>
                <a:spcPts val="500"/>
              </a:spcAft>
              <a:buFont typeface="Arial" pitchFamily="34" charset="0"/>
              <a:buNone/>
              <a:tabLst>
                <a:tab pos="5486400" algn="l"/>
              </a:tabLst>
              <a:defRPr sz="1800" kern="1200">
                <a:solidFill>
                  <a:schemeClr val="tx2"/>
                </a:solidFill>
                <a:latin typeface="+mn-lt"/>
                <a:ea typeface="+mn-ea"/>
                <a:cs typeface="+mn-cs"/>
              </a:defRPr>
            </a:lvl2pPr>
            <a:lvl3pPr marL="550734" indent="-180610" algn="l" defTabSz="816280" rtl="0" eaLnBrk="1" latinLnBrk="0" hangingPunct="1">
              <a:lnSpc>
                <a:spcPct val="100000"/>
              </a:lnSpc>
              <a:spcBef>
                <a:spcPts val="0"/>
              </a:spcBef>
              <a:spcAft>
                <a:spcPts val="500"/>
              </a:spcAft>
              <a:buFont typeface="Arial" pitchFamily="34" charset="0"/>
              <a:buNone/>
              <a:tabLst>
                <a:tab pos="5486400" algn="l"/>
              </a:tabLst>
              <a:defRPr sz="1600" kern="1200">
                <a:solidFill>
                  <a:schemeClr val="tx2"/>
                </a:solidFill>
                <a:latin typeface="+mn-lt"/>
                <a:ea typeface="+mn-ea"/>
                <a:cs typeface="+mn-cs"/>
              </a:defRPr>
            </a:lvl3pPr>
            <a:lvl4pPr marL="732616" indent="-181882" algn="l" defTabSz="816280" rtl="0" eaLnBrk="1" latinLnBrk="0" hangingPunct="1">
              <a:lnSpc>
                <a:spcPct val="100000"/>
              </a:lnSpc>
              <a:spcBef>
                <a:spcPts val="0"/>
              </a:spcBef>
              <a:spcAft>
                <a:spcPts val="500"/>
              </a:spcAft>
              <a:buFont typeface="Arial" pitchFamily="34" charset="0"/>
              <a:buNone/>
              <a:tabLst>
                <a:tab pos="5486400" algn="l"/>
              </a:tabLst>
              <a:defRPr sz="1500" kern="1200">
                <a:solidFill>
                  <a:schemeClr val="tx2"/>
                </a:solidFill>
                <a:latin typeface="+mn-lt"/>
                <a:ea typeface="+mn-ea"/>
                <a:cs typeface="+mn-cs"/>
              </a:defRPr>
            </a:lvl4pPr>
            <a:lvl5pPr marL="1102741" indent="-370125" algn="l" defTabSz="816280" rtl="0" eaLnBrk="1" latinLnBrk="0" hangingPunct="1">
              <a:lnSpc>
                <a:spcPct val="100000"/>
              </a:lnSpc>
              <a:spcBef>
                <a:spcPts val="0"/>
              </a:spcBef>
              <a:spcAft>
                <a:spcPts val="5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200" b="1" dirty="0"/>
              <a:t>ALLIANCE FOR QUALITY CAREER PATHWAYS</a:t>
            </a:r>
          </a:p>
        </p:txBody>
      </p:sp>
    </p:spTree>
    <p:extLst>
      <p:ext uri="{BB962C8B-B14F-4D97-AF65-F5344CB8AC3E}">
        <p14:creationId xmlns:p14="http://schemas.microsoft.com/office/powerpoint/2010/main" val="22088580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fade">
                                      <p:cBhvr>
                                        <p:cTn id="7" dur="700"/>
                                        <p:tgtEl>
                                          <p:spTgt spid="4"/>
                                        </p:tgtEl>
                                      </p:cBhvr>
                                    </p:animEffect>
                                  </p:childTnLst>
                                </p:cTn>
                              </p:par>
                            </p:childTnLst>
                          </p:cTn>
                        </p:par>
                        <p:par>
                          <p:cTn id="8" fill="hold">
                            <p:stCondLst>
                              <p:cond delay="700"/>
                            </p:stCondLst>
                            <p:childTnLst>
                              <p:par>
                                <p:cTn id="9" presetID="10" presetClass="entr" presetSubtype="0"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fade">
                                      <p:cBhvr>
                                        <p:cTn id="11" dur="499"/>
                                        <p:tgtEl>
                                          <p:spTgt spid="5"/>
                                        </p:tgtEl>
                                      </p:cBhvr>
                                    </p:animEffect>
                                  </p:childTnLst>
                                </p:cTn>
                              </p:par>
                            </p:childTnLst>
                          </p:cTn>
                        </p:par>
                        <p:par>
                          <p:cTn id="12" fill="hold">
                            <p:stCondLst>
                              <p:cond delay="1199"/>
                            </p:stCondLst>
                            <p:childTnLst>
                              <p:par>
                                <p:cTn id="13" presetID="10" presetClass="entr" presetSubtype="0" fill="hold" grpId="0" nodeType="afterEffect">
                                  <p:stCondLst>
                                    <p:cond delay="0"/>
                                  </p:stCondLst>
                                  <p:iterate>
                                    <p:tmAbs val="0"/>
                                  </p:iterate>
                                  <p:childTnLst>
                                    <p:set>
                                      <p:cBhvr>
                                        <p:cTn id="14" fill="hold"/>
                                        <p:tgtEl>
                                          <p:spTgt spid="6"/>
                                        </p:tgtEl>
                                        <p:attrNameLst>
                                          <p:attrName>style.visibility</p:attrName>
                                        </p:attrNameLst>
                                      </p:cBhvr>
                                      <p:to>
                                        <p:strVal val="visible"/>
                                      </p:to>
                                    </p:set>
                                    <p:animEffect transition="in" filter="fade">
                                      <p:cBhvr>
                                        <p:cTn id="15" dur="499"/>
                                        <p:tgtEl>
                                          <p:spTgt spid="6"/>
                                        </p:tgtEl>
                                      </p:cBhvr>
                                    </p:animEffect>
                                  </p:childTnLst>
                                </p:cTn>
                              </p:par>
                            </p:childTnLst>
                          </p:cTn>
                        </p:par>
                        <p:par>
                          <p:cTn id="16" fill="hold">
                            <p:stCondLst>
                              <p:cond delay="1698"/>
                            </p:stCondLst>
                            <p:childTnLst>
                              <p:par>
                                <p:cTn id="17" presetID="10" presetClass="entr" presetSubtype="0" fill="hold" grpId="0" nodeType="afterEffect">
                                  <p:stCondLst>
                                    <p:cond delay="0"/>
                                  </p:stCondLst>
                                  <p:iterate>
                                    <p:tmAbs val="0"/>
                                  </p:iterate>
                                  <p:childTnLst>
                                    <p:set>
                                      <p:cBhvr>
                                        <p:cTn id="18" fill="hold"/>
                                        <p:tgtEl>
                                          <p:spTgt spid="7"/>
                                        </p:tgtEl>
                                        <p:attrNameLst>
                                          <p:attrName>style.visibility</p:attrName>
                                        </p:attrNameLst>
                                      </p:cBhvr>
                                      <p:to>
                                        <p:strVal val="visible"/>
                                      </p:to>
                                    </p:set>
                                    <p:animEffect transition="in" filter="fade">
                                      <p:cBhvr>
                                        <p:cTn id="19" dur="499"/>
                                        <p:tgtEl>
                                          <p:spTgt spid="7"/>
                                        </p:tgtEl>
                                      </p:cBhvr>
                                    </p:animEffect>
                                  </p:childTnLst>
                                </p:cTn>
                              </p:par>
                            </p:childTnLst>
                          </p:cTn>
                        </p:par>
                        <p:par>
                          <p:cTn id="20" fill="hold">
                            <p:stCondLst>
                              <p:cond delay="2197"/>
                            </p:stCondLst>
                            <p:childTnLst>
                              <p:par>
                                <p:cTn id="21" presetID="10" presetClass="entr" presetSubtype="0" fill="hold" grpId="0" nodeType="afterEffect">
                                  <p:stCondLst>
                                    <p:cond delay="0"/>
                                  </p:stCondLst>
                                  <p:iterate>
                                    <p:tmAbs val="0"/>
                                  </p:iterate>
                                  <p:childTnLst>
                                    <p:set>
                                      <p:cBhvr>
                                        <p:cTn id="22" fill="hold"/>
                                        <p:tgtEl>
                                          <p:spTgt spid="8"/>
                                        </p:tgtEl>
                                        <p:attrNameLst>
                                          <p:attrName>style.visibility</p:attrName>
                                        </p:attrNameLst>
                                      </p:cBhvr>
                                      <p:to>
                                        <p:strVal val="visible"/>
                                      </p:to>
                                    </p:set>
                                    <p:animEffect transition="in" filter="fade">
                                      <p:cBhvr>
                                        <p:cTn id="23" dur="499"/>
                                        <p:tgtEl>
                                          <p:spTgt spid="8"/>
                                        </p:tgtEl>
                                      </p:cBhvr>
                                    </p:animEffect>
                                  </p:childTnLst>
                                </p:cTn>
                              </p:par>
                            </p:childTnLst>
                          </p:cTn>
                        </p:par>
                        <p:par>
                          <p:cTn id="24" fill="hold">
                            <p:stCondLst>
                              <p:cond delay="2696"/>
                            </p:stCondLst>
                            <p:childTnLst>
                              <p:par>
                                <p:cTn id="25" presetID="10" presetClass="entr" presetSubtype="0" fill="hold" grpId="0" nodeType="afterEffect">
                                  <p:stCondLst>
                                    <p:cond delay="0"/>
                                  </p:stCondLst>
                                  <p:iterate>
                                    <p:tmAbs val="0"/>
                                  </p:iterate>
                                  <p:childTnLst>
                                    <p:set>
                                      <p:cBhvr>
                                        <p:cTn id="26" fill="hold"/>
                                        <p:tgtEl>
                                          <p:spTgt spid="9"/>
                                        </p:tgtEl>
                                        <p:attrNameLst>
                                          <p:attrName>style.visibility</p:attrName>
                                        </p:attrNameLst>
                                      </p:cBhvr>
                                      <p:to>
                                        <p:strVal val="visible"/>
                                      </p:to>
                                    </p:set>
                                    <p:animEffect transition="in" filter="fade">
                                      <p:cBhvr>
                                        <p:cTn id="27" dur="499"/>
                                        <p:tgtEl>
                                          <p:spTgt spid="9"/>
                                        </p:tgtEl>
                                      </p:cBhvr>
                                    </p:animEffect>
                                  </p:childTnLst>
                                </p:cTn>
                              </p:par>
                            </p:childTnLst>
                          </p:cTn>
                        </p:par>
                        <p:par>
                          <p:cTn id="28" fill="hold">
                            <p:stCondLst>
                              <p:cond delay="3195"/>
                            </p:stCondLst>
                            <p:childTnLst>
                              <p:par>
                                <p:cTn id="29" presetID="10" presetClass="entr" presetSubtype="0" fill="hold" grpId="0" nodeType="afterEffect">
                                  <p:stCondLst>
                                    <p:cond delay="0"/>
                                  </p:stCondLst>
                                  <p:iterate>
                                    <p:tmAbs val="0"/>
                                  </p:iterate>
                                  <p:childTnLst>
                                    <p:set>
                                      <p:cBhvr>
                                        <p:cTn id="30" fill="hold"/>
                                        <p:tgtEl>
                                          <p:spTgt spid="10"/>
                                        </p:tgtEl>
                                        <p:attrNameLst>
                                          <p:attrName>style.visibility</p:attrName>
                                        </p:attrNameLst>
                                      </p:cBhvr>
                                      <p:to>
                                        <p:strVal val="visible"/>
                                      </p:to>
                                    </p:set>
                                    <p:animEffect transition="in" filter="fade">
                                      <p:cBhvr>
                                        <p:cTn id="31" dur="499"/>
                                        <p:tgtEl>
                                          <p:spTgt spid="10"/>
                                        </p:tgtEl>
                                      </p:cBhvr>
                                    </p:animEffect>
                                  </p:childTnLst>
                                </p:cTn>
                              </p:par>
                            </p:childTnLst>
                          </p:cTn>
                        </p:par>
                        <p:par>
                          <p:cTn id="32" fill="hold">
                            <p:stCondLst>
                              <p:cond delay="3694"/>
                            </p:stCondLst>
                            <p:childTnLst>
                              <p:par>
                                <p:cTn id="33" presetID="10" presetClass="entr" presetSubtype="0" fill="hold" grpId="0" nodeType="afterEffect">
                                  <p:stCondLst>
                                    <p:cond delay="0"/>
                                  </p:stCondLst>
                                  <p:iterate>
                                    <p:tmAbs val="0"/>
                                  </p:iterate>
                                  <p:childTnLst>
                                    <p:set>
                                      <p:cBhvr>
                                        <p:cTn id="34" fill="hold"/>
                                        <p:tgtEl>
                                          <p:spTgt spid="11"/>
                                        </p:tgtEl>
                                        <p:attrNameLst>
                                          <p:attrName>style.visibility</p:attrName>
                                        </p:attrNameLst>
                                      </p:cBhvr>
                                      <p:to>
                                        <p:strVal val="visible"/>
                                      </p:to>
                                    </p:set>
                                    <p:animEffect transition="in" filter="fade">
                                      <p:cBhvr>
                                        <p:cTn id="35" dur="499"/>
                                        <p:tgtEl>
                                          <p:spTgt spid="11"/>
                                        </p:tgtEl>
                                      </p:cBhvr>
                                    </p:animEffect>
                                  </p:childTnLst>
                                </p:cTn>
                              </p:par>
                            </p:childTnLst>
                          </p:cTn>
                        </p:par>
                        <p:par>
                          <p:cTn id="36" fill="hold">
                            <p:stCondLst>
                              <p:cond delay="4193"/>
                            </p:stCondLst>
                            <p:childTnLst>
                              <p:par>
                                <p:cTn id="37" presetID="10" presetClass="entr" presetSubtype="0" fill="hold" grpId="0" nodeType="afterEffect">
                                  <p:stCondLst>
                                    <p:cond delay="0"/>
                                  </p:stCondLst>
                                  <p:iterate>
                                    <p:tmAbs val="0"/>
                                  </p:iterate>
                                  <p:childTnLst>
                                    <p:set>
                                      <p:cBhvr>
                                        <p:cTn id="38" fill="hold"/>
                                        <p:tgtEl>
                                          <p:spTgt spid="12"/>
                                        </p:tgtEl>
                                        <p:attrNameLst>
                                          <p:attrName>style.visibility</p:attrName>
                                        </p:attrNameLst>
                                      </p:cBhvr>
                                      <p:to>
                                        <p:strVal val="visible"/>
                                      </p:to>
                                    </p:set>
                                    <p:animEffect transition="in" filter="fade">
                                      <p:cBhvr>
                                        <p:cTn id="39" dur="499"/>
                                        <p:tgtEl>
                                          <p:spTgt spid="12"/>
                                        </p:tgtEl>
                                      </p:cBhvr>
                                    </p:animEffect>
                                  </p:childTnLst>
                                </p:cTn>
                              </p:par>
                            </p:childTnLst>
                          </p:cTn>
                        </p:par>
                        <p:par>
                          <p:cTn id="40" fill="hold">
                            <p:stCondLst>
                              <p:cond delay="4692"/>
                            </p:stCondLst>
                            <p:childTnLst>
                              <p:par>
                                <p:cTn id="41" presetID="10" presetClass="entr" presetSubtype="0" fill="hold" grpId="0" nodeType="afterEffect">
                                  <p:stCondLst>
                                    <p:cond delay="0"/>
                                  </p:stCondLst>
                                  <p:iterate>
                                    <p:tmAbs val="0"/>
                                  </p:iterate>
                                  <p:childTnLst>
                                    <p:set>
                                      <p:cBhvr>
                                        <p:cTn id="42" fill="hold"/>
                                        <p:tgtEl>
                                          <p:spTgt spid="13"/>
                                        </p:tgtEl>
                                        <p:attrNameLst>
                                          <p:attrName>style.visibility</p:attrName>
                                        </p:attrNameLst>
                                      </p:cBhvr>
                                      <p:to>
                                        <p:strVal val="visible"/>
                                      </p:to>
                                    </p:set>
                                    <p:animEffect transition="in" filter="fade">
                                      <p:cBhvr>
                                        <p:cTn id="43" dur="499"/>
                                        <p:tgtEl>
                                          <p:spTgt spid="13"/>
                                        </p:tgtEl>
                                      </p:cBhvr>
                                    </p:animEffect>
                                  </p:childTnLst>
                                </p:cTn>
                              </p:par>
                            </p:childTnLst>
                          </p:cTn>
                        </p:par>
                        <p:par>
                          <p:cTn id="44" fill="hold">
                            <p:stCondLst>
                              <p:cond delay="5191"/>
                            </p:stCondLst>
                            <p:childTnLst>
                              <p:par>
                                <p:cTn id="45" presetID="10" presetClass="entr" presetSubtype="0" fill="hold" grpId="0" nodeType="afterEffect">
                                  <p:stCondLst>
                                    <p:cond delay="0"/>
                                  </p:stCondLst>
                                  <p:iterate>
                                    <p:tmAbs val="0"/>
                                  </p:iterate>
                                  <p:childTnLst>
                                    <p:set>
                                      <p:cBhvr>
                                        <p:cTn id="46" fill="hold"/>
                                        <p:tgtEl>
                                          <p:spTgt spid="14"/>
                                        </p:tgtEl>
                                        <p:attrNameLst>
                                          <p:attrName>style.visibility</p:attrName>
                                        </p:attrNameLst>
                                      </p:cBhvr>
                                      <p:to>
                                        <p:strVal val="visible"/>
                                      </p:to>
                                    </p:set>
                                    <p:animEffect transition="in" filter="fade">
                                      <p:cBhvr>
                                        <p:cTn id="47" dur="499"/>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4" grpId="0" animBg="1" advAuto="0"/>
      <p:bldP spid="5" grpId="0" animBg="1" advAuto="0"/>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567884"/>
            <a:ext cx="7898083" cy="423170"/>
          </a:xfrm>
        </p:spPr>
        <p:txBody>
          <a:bodyPr>
            <a:noAutofit/>
          </a:bodyPr>
          <a:lstStyle/>
          <a:p>
            <a:pPr defTabSz="914341">
              <a:defRPr/>
            </a:pPr>
            <a:r>
              <a:rPr lang="en-US" altLang="en-US" sz="3200" spc="-100" dirty="0">
                <a:solidFill>
                  <a:srgbClr val="425988"/>
                </a:solidFill>
              </a:rPr>
              <a:t>Career Pathway Programs</a:t>
            </a:r>
            <a:endParaRPr lang="en-US" sz="3200" spc="-100" dirty="0">
              <a:solidFill>
                <a:srgbClr val="425988"/>
              </a:solidFill>
            </a:endParaRPr>
          </a:p>
        </p:txBody>
      </p:sp>
      <p:pic>
        <p:nvPicPr>
          <p:cNvPr id="4" name="Content Placeholder 3">
            <a:extLst>
              <a:ext uri="{FF2B5EF4-FFF2-40B4-BE49-F238E27FC236}">
                <a16:creationId xmlns="" xmlns:a16="http://schemas.microsoft.com/office/drawing/2014/main" id="{69F1F4DC-8CD8-446A-9759-A95A6418B02F}"/>
              </a:ext>
            </a:extLst>
          </p:cNvPr>
          <p:cNvPicPr>
            <a:picLocks noGrp="1" noChangeAspect="1"/>
          </p:cNvPicPr>
          <p:nvPr>
            <p:ph idx="1"/>
          </p:nvPr>
        </p:nvPicPr>
        <p:blipFill>
          <a:blip r:embed="rId3"/>
          <a:stretch>
            <a:fillRect/>
          </a:stretch>
        </p:blipFill>
        <p:spPr>
          <a:xfrm>
            <a:off x="1238660" y="1197768"/>
            <a:ext cx="6666680" cy="3383638"/>
          </a:xfrm>
          <a:prstGeom prst="rect">
            <a:avLst/>
          </a:prstGeom>
        </p:spPr>
      </p:pic>
      <p:sp>
        <p:nvSpPr>
          <p:cNvPr id="3" name="TextBox 2"/>
          <p:cNvSpPr txBox="1"/>
          <p:nvPr/>
        </p:nvSpPr>
        <p:spPr>
          <a:xfrm>
            <a:off x="685800" y="4581406"/>
            <a:ext cx="8153400" cy="369332"/>
          </a:xfrm>
          <a:prstGeom prst="rect">
            <a:avLst/>
          </a:prstGeom>
          <a:noFill/>
        </p:spPr>
        <p:txBody>
          <a:bodyPr wrap="square" rtlCol="0">
            <a:spAutoFit/>
          </a:bodyPr>
          <a:lstStyle/>
          <a:p>
            <a:pPr algn="r"/>
            <a:r>
              <a:rPr lang="en-US" altLang="en-US" spc="-100" dirty="0">
                <a:solidFill>
                  <a:srgbClr val="425988"/>
                </a:solidFill>
              </a:rPr>
              <a:t>Workforce Innovation and Opportunity Act (WIOA) &amp; Higher Education Act (HEA) &amp; Perkins V</a:t>
            </a:r>
            <a:endParaRPr lang="en-US" dirty="0">
              <a:solidFill>
                <a:srgbClr val="0A0A0A"/>
              </a:solidFill>
            </a:endParaRPr>
          </a:p>
        </p:txBody>
      </p:sp>
    </p:spTree>
    <p:extLst>
      <p:ext uri="{BB962C8B-B14F-4D97-AF65-F5344CB8AC3E}">
        <p14:creationId xmlns:p14="http://schemas.microsoft.com/office/powerpoint/2010/main" val="880405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 xmlns:a16="http://schemas.microsoft.com/office/drawing/2014/main" id="{9F81CA91-42FA-4CA6-8B21-01AE4C42F44C}"/>
              </a:ext>
            </a:extLst>
          </p:cNvPr>
          <p:cNvPicPr>
            <a:picLocks noGrp="1" noChangeAspect="1"/>
          </p:cNvPicPr>
          <p:nvPr>
            <p:ph idx="1"/>
          </p:nvPr>
        </p:nvPicPr>
        <p:blipFill>
          <a:blip r:embed="rId3"/>
          <a:stretch>
            <a:fillRect/>
          </a:stretch>
        </p:blipFill>
        <p:spPr>
          <a:xfrm>
            <a:off x="885825" y="1252537"/>
            <a:ext cx="7843838" cy="3317165"/>
          </a:xfrm>
          <a:prstGeom prst="rect">
            <a:avLst/>
          </a:prstGeom>
        </p:spPr>
      </p:pic>
      <p:sp>
        <p:nvSpPr>
          <p:cNvPr id="4" name="TextBox 3"/>
          <p:cNvSpPr txBox="1"/>
          <p:nvPr/>
        </p:nvSpPr>
        <p:spPr>
          <a:xfrm>
            <a:off x="685800" y="4581406"/>
            <a:ext cx="8153400" cy="369332"/>
          </a:xfrm>
          <a:prstGeom prst="rect">
            <a:avLst/>
          </a:prstGeom>
          <a:noFill/>
        </p:spPr>
        <p:txBody>
          <a:bodyPr wrap="square" rtlCol="0">
            <a:spAutoFit/>
          </a:bodyPr>
          <a:lstStyle/>
          <a:p>
            <a:pPr algn="r"/>
            <a:r>
              <a:rPr lang="en-US" spc="-100" dirty="0">
                <a:solidFill>
                  <a:srgbClr val="425988"/>
                </a:solidFill>
              </a:rPr>
              <a:t>US Department of Education, Advancing CTE in Career Pathways</a:t>
            </a:r>
            <a:endParaRPr lang="en-US" dirty="0">
              <a:solidFill>
                <a:srgbClr val="0A0A0A"/>
              </a:solidFill>
            </a:endParaRPr>
          </a:p>
        </p:txBody>
      </p:sp>
      <p:sp>
        <p:nvSpPr>
          <p:cNvPr id="8" name="Title 1">
            <a:extLst>
              <a:ext uri="{FF2B5EF4-FFF2-40B4-BE49-F238E27FC236}">
                <a16:creationId xmlns="" xmlns:a16="http://schemas.microsoft.com/office/drawing/2014/main" id="{163851D8-68CF-4A3F-B5FA-3F24C18CA1ED}"/>
              </a:ext>
            </a:extLst>
          </p:cNvPr>
          <p:cNvSpPr>
            <a:spLocks noGrp="1"/>
          </p:cNvSpPr>
          <p:nvPr>
            <p:ph type="title"/>
          </p:nvPr>
        </p:nvSpPr>
        <p:spPr>
          <a:xfrm>
            <a:off x="533401" y="567884"/>
            <a:ext cx="7898083" cy="423170"/>
          </a:xfrm>
        </p:spPr>
        <p:txBody>
          <a:bodyPr>
            <a:noAutofit/>
          </a:bodyPr>
          <a:lstStyle/>
          <a:p>
            <a:pPr defTabSz="914341">
              <a:defRPr/>
            </a:pPr>
            <a:r>
              <a:rPr lang="en-US" altLang="en-US" sz="3200" spc="-100" dirty="0">
                <a:solidFill>
                  <a:srgbClr val="425988"/>
                </a:solidFill>
              </a:rPr>
              <a:t>Career Pathway Pathways</a:t>
            </a:r>
            <a:endParaRPr lang="en-US" sz="3200" spc="-100" dirty="0">
              <a:solidFill>
                <a:srgbClr val="425988"/>
              </a:solidFill>
            </a:endParaRPr>
          </a:p>
        </p:txBody>
      </p:sp>
    </p:spTree>
    <p:extLst>
      <p:ext uri="{BB962C8B-B14F-4D97-AF65-F5344CB8AC3E}">
        <p14:creationId xmlns:p14="http://schemas.microsoft.com/office/powerpoint/2010/main" val="3083688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12D7A94-78F7-4871-B426-F27A63BCB2B9}"/>
              </a:ext>
            </a:extLst>
          </p:cNvPr>
          <p:cNvSpPr/>
          <p:nvPr/>
        </p:nvSpPr>
        <p:spPr>
          <a:xfrm>
            <a:off x="533401" y="1119673"/>
            <a:ext cx="7985448" cy="3455943"/>
          </a:xfrm>
          <a:prstGeom prst="rect">
            <a:avLst/>
          </a:prstGeom>
          <a:pattFill prst="pct10">
            <a:fgClr>
              <a:schemeClr val="accent2">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 xmlns:a16="http://schemas.microsoft.com/office/drawing/2014/main" id="{163851D8-68CF-4A3F-B5FA-3F24C18CA1ED}"/>
              </a:ext>
            </a:extLst>
          </p:cNvPr>
          <p:cNvSpPr>
            <a:spLocks noGrp="1"/>
          </p:cNvSpPr>
          <p:nvPr>
            <p:ph type="title"/>
          </p:nvPr>
        </p:nvSpPr>
        <p:spPr>
          <a:xfrm>
            <a:off x="533401" y="567884"/>
            <a:ext cx="7898083" cy="423170"/>
          </a:xfrm>
        </p:spPr>
        <p:txBody>
          <a:bodyPr>
            <a:noAutofit/>
          </a:bodyPr>
          <a:lstStyle/>
          <a:p>
            <a:pPr defTabSz="914341">
              <a:defRPr/>
            </a:pPr>
            <a:r>
              <a:rPr lang="en-US" altLang="en-US" sz="3200" spc="-100" dirty="0">
                <a:solidFill>
                  <a:srgbClr val="425988"/>
                </a:solidFill>
              </a:rPr>
              <a:t>Career Pathway Systems</a:t>
            </a:r>
            <a:endParaRPr lang="en-US" sz="3200" spc="-100" dirty="0">
              <a:solidFill>
                <a:srgbClr val="425988"/>
              </a:solidFill>
            </a:endParaRPr>
          </a:p>
        </p:txBody>
      </p:sp>
      <p:sp>
        <p:nvSpPr>
          <p:cNvPr id="5" name="Content Placeholder 4">
            <a:extLst>
              <a:ext uri="{FF2B5EF4-FFF2-40B4-BE49-F238E27FC236}">
                <a16:creationId xmlns="" xmlns:a16="http://schemas.microsoft.com/office/drawing/2014/main" id="{025A9163-2EC1-43A9-926E-CDFA28D86320}"/>
              </a:ext>
            </a:extLst>
          </p:cNvPr>
          <p:cNvSpPr>
            <a:spLocks noGrp="1"/>
          </p:cNvSpPr>
          <p:nvPr>
            <p:ph idx="1"/>
          </p:nvPr>
        </p:nvSpPr>
        <p:spPr>
          <a:xfrm>
            <a:off x="733426" y="1419820"/>
            <a:ext cx="7698058" cy="2600712"/>
          </a:xfrm>
        </p:spPr>
        <p:txBody>
          <a:bodyPr/>
          <a:lstStyle/>
          <a:p>
            <a:pPr marL="0" indent="0"/>
            <a:r>
              <a:rPr lang="en-US" sz="2400" dirty="0"/>
              <a:t>AEP Field Team – Integrated Education &amp; Training/Pathways</a:t>
            </a:r>
          </a:p>
          <a:p>
            <a:r>
              <a:rPr lang="en-US" dirty="0"/>
              <a:t>#1  </a:t>
            </a:r>
            <a:r>
              <a:rPr lang="en-US" b="1" dirty="0"/>
              <a:t>Build Cross-Agency Partnerships and Clarify Roles</a:t>
            </a:r>
            <a:r>
              <a:rPr lang="en-US" dirty="0"/>
              <a:t> </a:t>
            </a:r>
          </a:p>
          <a:p>
            <a:r>
              <a:rPr lang="en-US" dirty="0"/>
              <a:t>#2  </a:t>
            </a:r>
            <a:r>
              <a:rPr lang="en-US" b="1" dirty="0"/>
              <a:t>Identify Industry Sectors and Engage Employers</a:t>
            </a:r>
            <a:r>
              <a:rPr lang="en-US" dirty="0"/>
              <a:t>   </a:t>
            </a:r>
          </a:p>
          <a:p>
            <a:r>
              <a:rPr lang="en-US" dirty="0"/>
              <a:t>#3 </a:t>
            </a:r>
            <a:r>
              <a:rPr lang="en-US" b="1" dirty="0"/>
              <a:t> Design Education and Training Program</a:t>
            </a:r>
          </a:p>
          <a:p>
            <a:r>
              <a:rPr lang="en-US" dirty="0"/>
              <a:t>#4  </a:t>
            </a:r>
            <a:r>
              <a:rPr lang="en-US" b="1" dirty="0"/>
              <a:t>Identify Funding Needs and Sources</a:t>
            </a:r>
          </a:p>
          <a:p>
            <a:r>
              <a:rPr lang="en-US" dirty="0"/>
              <a:t>#5  </a:t>
            </a:r>
            <a:r>
              <a:rPr lang="en-US" b="1" dirty="0"/>
              <a:t>Align Policies and Programs</a:t>
            </a:r>
            <a:r>
              <a:rPr lang="en-US" dirty="0"/>
              <a:t>. </a:t>
            </a:r>
          </a:p>
          <a:p>
            <a:r>
              <a:rPr lang="en-US" dirty="0"/>
              <a:t>#6 </a:t>
            </a:r>
            <a:r>
              <a:rPr lang="en-US" b="1" dirty="0"/>
              <a:t> Measure Systems Change and Performance</a:t>
            </a:r>
            <a:endParaRPr lang="en-US" dirty="0"/>
          </a:p>
        </p:txBody>
      </p:sp>
    </p:spTree>
    <p:extLst>
      <p:ext uri="{BB962C8B-B14F-4D97-AF65-F5344CB8AC3E}">
        <p14:creationId xmlns:p14="http://schemas.microsoft.com/office/powerpoint/2010/main" val="4183198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3023" y="1419821"/>
            <a:ext cx="3888029" cy="1384995"/>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dirty="0">
                <a:solidFill>
                  <a:srgbClr val="FFFFFF"/>
                </a:solidFill>
              </a:rPr>
              <a:t>Pathways to Prosperity Network</a:t>
            </a:r>
          </a:p>
          <a:p>
            <a:pPr marL="285750" indent="-285750">
              <a:spcAft>
                <a:spcPts val="1200"/>
              </a:spcAft>
              <a:buFont typeface="Arial" panose="020B0604020202020204" pitchFamily="34" charset="0"/>
              <a:buChar char="•"/>
            </a:pPr>
            <a:r>
              <a:rPr lang="en-US" sz="1600" dirty="0">
                <a:solidFill>
                  <a:srgbClr val="FFFFFF"/>
                </a:solidFill>
              </a:rPr>
              <a:t>Perkins Program of Study</a:t>
            </a:r>
          </a:p>
          <a:p>
            <a:pPr marL="285750" indent="-285750">
              <a:spcAft>
                <a:spcPts val="1200"/>
              </a:spcAft>
              <a:buFont typeface="Arial" panose="020B0604020202020204" pitchFamily="34" charset="0"/>
              <a:buChar char="•"/>
            </a:pPr>
            <a:r>
              <a:rPr lang="en-US" sz="1600" dirty="0">
                <a:solidFill>
                  <a:srgbClr val="FFFFFF"/>
                </a:solidFill>
              </a:rPr>
              <a:t>Workforce Innovation &amp; Opportunity Act California Implementation Work Group</a:t>
            </a:r>
          </a:p>
        </p:txBody>
      </p:sp>
      <p:grpSp>
        <p:nvGrpSpPr>
          <p:cNvPr id="19" name="Group 18"/>
          <p:cNvGrpSpPr>
            <a:grpSpLocks noChangeAspect="1"/>
          </p:cNvGrpSpPr>
          <p:nvPr/>
        </p:nvGrpSpPr>
        <p:grpSpPr>
          <a:xfrm>
            <a:off x="7151401" y="3204444"/>
            <a:ext cx="1284693" cy="1371600"/>
            <a:chOff x="5676901" y="1219199"/>
            <a:chExt cx="2585722" cy="2760644"/>
          </a:xfrm>
        </p:grpSpPr>
        <p:sp>
          <p:nvSpPr>
            <p:cNvPr id="20" name="Isosceles Triangle 19"/>
            <p:cNvSpPr/>
            <p:nvPr/>
          </p:nvSpPr>
          <p:spPr>
            <a:xfrm rot="7200000">
              <a:off x="5562601" y="1571076"/>
              <a:ext cx="1566334" cy="1337734"/>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Isosceles Triangle 20"/>
            <p:cNvSpPr/>
            <p:nvPr/>
          </p:nvSpPr>
          <p:spPr>
            <a:xfrm rot="10800000">
              <a:off x="6184903" y="1219199"/>
              <a:ext cx="1566334" cy="133773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Isosceles Triangle 21"/>
            <p:cNvSpPr/>
            <p:nvPr/>
          </p:nvSpPr>
          <p:spPr>
            <a:xfrm rot="14400000" flipV="1">
              <a:off x="5562601" y="2290232"/>
              <a:ext cx="1566334" cy="1337734"/>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Isosceles Triangle 22"/>
            <p:cNvSpPr/>
            <p:nvPr/>
          </p:nvSpPr>
          <p:spPr>
            <a:xfrm rot="10800000" flipV="1">
              <a:off x="6184903" y="2642109"/>
              <a:ext cx="1566334" cy="133773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Isosceles Triangle 23"/>
            <p:cNvSpPr/>
            <p:nvPr/>
          </p:nvSpPr>
          <p:spPr>
            <a:xfrm rot="7200000" flipV="1">
              <a:off x="6810589" y="2290232"/>
              <a:ext cx="1566334" cy="133773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Isosceles Triangle 24"/>
            <p:cNvSpPr/>
            <p:nvPr/>
          </p:nvSpPr>
          <p:spPr>
            <a:xfrm rot="14400000">
              <a:off x="6810588" y="1579542"/>
              <a:ext cx="1566334" cy="1337734"/>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26" name="Title 3"/>
          <p:cNvSpPr txBox="1">
            <a:spLocks/>
          </p:cNvSpPr>
          <p:nvPr/>
        </p:nvSpPr>
        <p:spPr>
          <a:xfrm>
            <a:off x="733424" y="502419"/>
            <a:ext cx="7698057" cy="584769"/>
          </a:xfrm>
          <a:prstGeom prst="rect">
            <a:avLst/>
          </a:prstGeom>
        </p:spPr>
        <p:txBody>
          <a:bodyPr vert="horz" wrap="square" lIns="0" tIns="45717" rIns="0" bIns="45717" rtlCol="0" anchor="b" anchorCtr="0">
            <a:spAutoFit/>
          </a:bodyPr>
          <a:lstStyle>
            <a:lvl1pPr marL="0" algn="l" defTabSz="914341" rtl="0" eaLnBrk="1" latinLnBrk="0" hangingPunct="1">
              <a:spcBef>
                <a:spcPct val="0"/>
              </a:spcBef>
              <a:buNone/>
              <a:tabLst/>
              <a:defRPr kumimoji="0" lang="en-US" sz="3200" b="1" i="0" u="none" strike="noStrike" kern="1200" cap="none" spc="-100" normalizeH="0" baseline="0" noProof="0" dirty="0">
                <a:ln>
                  <a:noFill/>
                </a:ln>
                <a:solidFill>
                  <a:schemeClr val="bg1"/>
                </a:solidFill>
                <a:effectLst/>
                <a:uLnTx/>
                <a:uFillTx/>
                <a:latin typeface="+mn-lt"/>
                <a:ea typeface="+mn-ea"/>
                <a:cs typeface="+mn-cs"/>
              </a:defRPr>
            </a:lvl1pPr>
          </a:lstStyle>
          <a:p>
            <a:r>
              <a:rPr>
                <a:solidFill>
                  <a:srgbClr val="FFFFFF"/>
                </a:solidFill>
              </a:rPr>
              <a:t>Connecting the Work</a:t>
            </a:r>
          </a:p>
        </p:txBody>
      </p:sp>
      <p:sp>
        <p:nvSpPr>
          <p:cNvPr id="27" name="Text Placeholder 1"/>
          <p:cNvSpPr txBox="1">
            <a:spLocks/>
          </p:cNvSpPr>
          <p:nvPr/>
        </p:nvSpPr>
        <p:spPr>
          <a:xfrm>
            <a:off x="667589" y="1419820"/>
            <a:ext cx="4079491" cy="3002890"/>
          </a:xfrm>
          <a:prstGeom prst="rect">
            <a:avLst/>
          </a:prstGeom>
        </p:spPr>
        <p:txBody>
          <a:bodyPr/>
          <a:lstStyle>
            <a:lvl1pPr marL="306105" indent="-306105" algn="l" defTabSz="816280" rtl="0" eaLnBrk="1" latinLnBrk="0" hangingPunct="1">
              <a:lnSpc>
                <a:spcPct val="100000"/>
              </a:lnSpc>
              <a:spcBef>
                <a:spcPts val="0"/>
              </a:spcBef>
              <a:spcAft>
                <a:spcPts val="500"/>
              </a:spcAft>
              <a:buFont typeface="Arial" pitchFamily="34" charset="0"/>
              <a:buNone/>
              <a:tabLst>
                <a:tab pos="5486400" algn="l"/>
              </a:tabLst>
              <a:defRPr sz="2000" kern="1200">
                <a:solidFill>
                  <a:schemeClr val="tx2"/>
                </a:solidFill>
                <a:latin typeface="+mn-lt"/>
                <a:ea typeface="+mn-ea"/>
                <a:cs typeface="+mn-cs"/>
              </a:defRPr>
            </a:lvl1pPr>
            <a:lvl2pPr marL="370125" indent="-188242" algn="l" defTabSz="816280" rtl="0" eaLnBrk="1" latinLnBrk="0" hangingPunct="1">
              <a:lnSpc>
                <a:spcPct val="100000"/>
              </a:lnSpc>
              <a:spcBef>
                <a:spcPts val="0"/>
              </a:spcBef>
              <a:spcAft>
                <a:spcPts val="500"/>
              </a:spcAft>
              <a:buFont typeface="Arial" pitchFamily="34" charset="0"/>
              <a:buNone/>
              <a:tabLst>
                <a:tab pos="5486400" algn="l"/>
              </a:tabLst>
              <a:defRPr sz="1800" kern="1200">
                <a:solidFill>
                  <a:schemeClr val="tx2"/>
                </a:solidFill>
                <a:latin typeface="+mn-lt"/>
                <a:ea typeface="+mn-ea"/>
                <a:cs typeface="+mn-cs"/>
              </a:defRPr>
            </a:lvl2pPr>
            <a:lvl3pPr marL="550734" indent="-180610" algn="l" defTabSz="816280" rtl="0" eaLnBrk="1" latinLnBrk="0" hangingPunct="1">
              <a:lnSpc>
                <a:spcPct val="100000"/>
              </a:lnSpc>
              <a:spcBef>
                <a:spcPts val="0"/>
              </a:spcBef>
              <a:spcAft>
                <a:spcPts val="500"/>
              </a:spcAft>
              <a:buFont typeface="Arial" pitchFamily="34" charset="0"/>
              <a:buNone/>
              <a:tabLst>
                <a:tab pos="5486400" algn="l"/>
              </a:tabLst>
              <a:defRPr sz="1600" kern="1200">
                <a:solidFill>
                  <a:schemeClr val="tx2"/>
                </a:solidFill>
                <a:latin typeface="+mn-lt"/>
                <a:ea typeface="+mn-ea"/>
                <a:cs typeface="+mn-cs"/>
              </a:defRPr>
            </a:lvl3pPr>
            <a:lvl4pPr marL="732616" indent="-181882" algn="l" defTabSz="816280" rtl="0" eaLnBrk="1" latinLnBrk="0" hangingPunct="1">
              <a:lnSpc>
                <a:spcPct val="100000"/>
              </a:lnSpc>
              <a:spcBef>
                <a:spcPts val="0"/>
              </a:spcBef>
              <a:spcAft>
                <a:spcPts val="500"/>
              </a:spcAft>
              <a:buFont typeface="Arial" pitchFamily="34" charset="0"/>
              <a:buNone/>
              <a:tabLst>
                <a:tab pos="5486400" algn="l"/>
              </a:tabLst>
              <a:defRPr sz="1500" kern="1200">
                <a:solidFill>
                  <a:schemeClr val="tx2"/>
                </a:solidFill>
                <a:latin typeface="+mn-lt"/>
                <a:ea typeface="+mn-ea"/>
                <a:cs typeface="+mn-cs"/>
              </a:defRPr>
            </a:lvl4pPr>
            <a:lvl5pPr marL="1102741" indent="-370125" algn="l" defTabSz="816280" rtl="0" eaLnBrk="1" latinLnBrk="0" hangingPunct="1">
              <a:lnSpc>
                <a:spcPct val="100000"/>
              </a:lnSpc>
              <a:spcBef>
                <a:spcPts val="0"/>
              </a:spcBef>
              <a:spcAft>
                <a:spcPts val="500"/>
              </a:spcAft>
              <a:buFont typeface="Arial" pitchFamily="34" charset="0"/>
              <a:buNone/>
              <a:tabLst>
                <a:tab pos="5486400" algn="l"/>
              </a:tabLst>
              <a:defRPr sz="1500" kern="1200">
                <a:solidFill>
                  <a:schemeClr val="tx2"/>
                </a:solidFill>
                <a:latin typeface="+mn-lt"/>
                <a:ea typeface="+mn-ea"/>
                <a:cs typeface="+mn-cs"/>
              </a:defRPr>
            </a:lvl5pPr>
            <a:lvl6pPr marL="224477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1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053"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94" indent="-204070" algn="l" defTabSz="81628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spcAft>
                <a:spcPts val="1200"/>
              </a:spcAft>
              <a:buFont typeface="Arial"/>
              <a:buChar char="•"/>
            </a:pPr>
            <a:r>
              <a:rPr lang="en-US" sz="1600" dirty="0">
                <a:solidFill>
                  <a:srgbClr val="FFFFFF"/>
                </a:solidFill>
              </a:rPr>
              <a:t>Alliance for Quality Career Pathways Framework</a:t>
            </a:r>
          </a:p>
          <a:p>
            <a:pPr marL="285750" indent="-285750">
              <a:spcAft>
                <a:spcPts val="1200"/>
              </a:spcAft>
              <a:buFont typeface="Arial"/>
              <a:buChar char="•"/>
            </a:pPr>
            <a:r>
              <a:rPr lang="en-US" sz="1600" dirty="0">
                <a:solidFill>
                  <a:srgbClr val="FFFFFF"/>
                </a:solidFill>
              </a:rPr>
              <a:t>Strong Workforce Task Force - California Board of Governors </a:t>
            </a:r>
          </a:p>
          <a:p>
            <a:pPr marL="285750" indent="-285750">
              <a:spcAft>
                <a:spcPts val="1200"/>
              </a:spcAft>
              <a:buFont typeface="Arial"/>
              <a:buChar char="•"/>
            </a:pPr>
            <a:r>
              <a:rPr lang="en-US" sz="1600" dirty="0">
                <a:solidFill>
                  <a:srgbClr val="FFFFFF"/>
                </a:solidFill>
              </a:rPr>
              <a:t>California Workforce Development Board Strategic Plan</a:t>
            </a:r>
          </a:p>
          <a:p>
            <a:pPr marL="285750" indent="-285750">
              <a:spcAft>
                <a:spcPts val="1200"/>
              </a:spcAft>
              <a:buFont typeface="Arial"/>
              <a:buChar char="•"/>
            </a:pPr>
            <a:r>
              <a:rPr lang="en-US" sz="1600" dirty="0">
                <a:solidFill>
                  <a:srgbClr val="FFFFFF"/>
                </a:solidFill>
              </a:rPr>
              <a:t>Federal Interagency Career Pathways Toolkit</a:t>
            </a:r>
          </a:p>
          <a:p>
            <a:pPr marL="285750" indent="-285750">
              <a:spcAft>
                <a:spcPts val="1200"/>
              </a:spcAft>
              <a:buFont typeface="Arial"/>
              <a:buChar char="•"/>
            </a:pPr>
            <a:r>
              <a:rPr lang="en-US" sz="1600" dirty="0">
                <a:solidFill>
                  <a:srgbClr val="FFFFFF"/>
                </a:solidFill>
              </a:rPr>
              <a:t>Federal Legislation – WIOA &amp; HEA &amp; Perkins</a:t>
            </a:r>
          </a:p>
          <a:p>
            <a:pPr marL="285750" indent="-285750">
              <a:spcAft>
                <a:spcPts val="1200"/>
              </a:spcAft>
              <a:buFont typeface="Arial"/>
              <a:buChar char="•"/>
            </a:pPr>
            <a:r>
              <a:rPr lang="en-US" sz="1600" dirty="0">
                <a:solidFill>
                  <a:srgbClr val="FFFFFF"/>
                </a:solidFill>
              </a:rPr>
              <a:t>Linked Learning Approach and Core Components</a:t>
            </a:r>
          </a:p>
          <a:p>
            <a:pPr marL="285750" indent="-285750">
              <a:spcAft>
                <a:spcPts val="1200"/>
              </a:spcAft>
              <a:buFont typeface="Arial"/>
              <a:buChar char="•"/>
            </a:pPr>
            <a:endParaRPr lang="en-US" sz="1600" dirty="0">
              <a:solidFill>
                <a:srgbClr val="404040"/>
              </a:solidFill>
            </a:endParaRPr>
          </a:p>
        </p:txBody>
      </p:sp>
    </p:spTree>
    <p:extLst>
      <p:ext uri="{BB962C8B-B14F-4D97-AF65-F5344CB8AC3E}">
        <p14:creationId xmlns:p14="http://schemas.microsoft.com/office/powerpoint/2010/main" val="1881797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Strong Systems: Core Elements</a:t>
            </a:r>
          </a:p>
        </p:txBody>
      </p:sp>
      <p:sp>
        <p:nvSpPr>
          <p:cNvPr id="2" name="Text Placeholder 1"/>
          <p:cNvSpPr>
            <a:spLocks noGrp="1"/>
          </p:cNvSpPr>
          <p:nvPr>
            <p:ph type="body" sz="quarter" idx="10"/>
          </p:nvPr>
        </p:nvSpPr>
        <p:spPr>
          <a:xfrm>
            <a:off x="733424" y="1419822"/>
            <a:ext cx="3847043" cy="1678408"/>
          </a:xfrm>
        </p:spPr>
        <p:txBody>
          <a:bodyPr/>
          <a:lstStyle/>
          <a:p>
            <a:r>
              <a:rPr lang="en-US" sz="1600" dirty="0"/>
              <a:t>While career pathways programs take multiple forms, the most effective and sustainable pathways operate within systems that address six core elements.</a:t>
            </a:r>
          </a:p>
        </p:txBody>
      </p:sp>
      <p:sp>
        <p:nvSpPr>
          <p:cNvPr id="6" name="Text Placeholder 5"/>
          <p:cNvSpPr>
            <a:spLocks noGrp="1"/>
          </p:cNvSpPr>
          <p:nvPr>
            <p:ph type="body" sz="quarter" idx="11"/>
          </p:nvPr>
        </p:nvSpPr>
        <p:spPr/>
        <p:txBody>
          <a:bodyPr/>
          <a:lstStyle/>
          <a:p>
            <a:r>
              <a:rPr lang="en-US" dirty="0"/>
              <a:t>CALIFORNIA CAREER PATHWAYS</a:t>
            </a:r>
          </a:p>
        </p:txBody>
      </p:sp>
      <p:sp>
        <p:nvSpPr>
          <p:cNvPr id="11" name="Isosceles Triangle 10"/>
          <p:cNvSpPr/>
          <p:nvPr/>
        </p:nvSpPr>
        <p:spPr>
          <a:xfrm rot="7200000">
            <a:off x="5562601" y="1571076"/>
            <a:ext cx="1566334" cy="1337734"/>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6184903" y="1219199"/>
            <a:ext cx="1566334" cy="133773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rot="14400000" flipV="1">
            <a:off x="5562601" y="2290232"/>
            <a:ext cx="1566334" cy="1337734"/>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rot="10800000" flipV="1">
            <a:off x="6184903" y="2642109"/>
            <a:ext cx="1566334" cy="133773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rot="7200000" flipV="1">
            <a:off x="6810589" y="2290232"/>
            <a:ext cx="1566334" cy="133773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14400000">
            <a:off x="6810588" y="1579542"/>
            <a:ext cx="1566334" cy="1337734"/>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3"/>
          <p:cNvSpPr txBox="1">
            <a:spLocks/>
          </p:cNvSpPr>
          <p:nvPr/>
        </p:nvSpPr>
        <p:spPr>
          <a:xfrm rot="17993540">
            <a:off x="4794906" y="1585751"/>
            <a:ext cx="1588699" cy="419288"/>
          </a:xfrm>
          <a:prstGeom prst="rect">
            <a:avLst/>
          </a:prstGeom>
        </p:spPr>
        <p:txBody>
          <a:bodyPr vert="horz" lIns="0" tIns="45717" rIns="0" bIns="45717" rtlCol="0" anchor="ctr">
            <a:noAutofit/>
          </a:bodyPr>
          <a:lstStyle>
            <a:lvl1pPr marL="0" algn="l" defTabSz="816280" rtl="0" eaLnBrk="1" latinLnBrk="0" hangingPunct="1">
              <a:spcBef>
                <a:spcPct val="0"/>
              </a:spcBef>
              <a:buNone/>
              <a:tabLst/>
              <a:defRPr kumimoji="0" lang="en-US" sz="2200" b="1" i="0" u="none" strike="noStrike" kern="1200" cap="none" spc="0" normalizeH="0" baseline="0" noProof="0">
                <a:ln>
                  <a:noFill/>
                </a:ln>
                <a:solidFill>
                  <a:srgbClr val="556393"/>
                </a:solidFill>
                <a:effectLst/>
                <a:uLnTx/>
                <a:uFillTx/>
                <a:latin typeface="+mn-lt"/>
                <a:ea typeface="+mn-ea"/>
                <a:cs typeface="+mn-cs"/>
              </a:defRPr>
            </a:lvl1pPr>
          </a:lstStyle>
          <a:p>
            <a:pPr algn="ctr"/>
            <a:r>
              <a:rPr lang="en-US" sz="1200" dirty="0">
                <a:solidFill>
                  <a:schemeClr val="accent4"/>
                </a:solidFill>
              </a:rPr>
              <a:t>SECTOR</a:t>
            </a:r>
          </a:p>
        </p:txBody>
      </p:sp>
      <p:sp>
        <p:nvSpPr>
          <p:cNvPr id="18" name="Title 3"/>
          <p:cNvSpPr txBox="1">
            <a:spLocks/>
          </p:cNvSpPr>
          <p:nvPr/>
        </p:nvSpPr>
        <p:spPr>
          <a:xfrm>
            <a:off x="6184903" y="799911"/>
            <a:ext cx="1566334" cy="419288"/>
          </a:xfrm>
          <a:prstGeom prst="rect">
            <a:avLst/>
          </a:prstGeom>
        </p:spPr>
        <p:txBody>
          <a:bodyPr vert="horz" lIns="0" tIns="45717" rIns="0" bIns="45717" rtlCol="0" anchor="ctr">
            <a:noAutofit/>
          </a:bodyPr>
          <a:lstStyle>
            <a:lvl1pPr marL="0" algn="l" defTabSz="816280" rtl="0" eaLnBrk="1" latinLnBrk="0" hangingPunct="1">
              <a:spcBef>
                <a:spcPct val="0"/>
              </a:spcBef>
              <a:buNone/>
              <a:tabLst/>
              <a:defRPr kumimoji="0" lang="en-US" sz="2200" b="1" i="0" u="none" strike="noStrike" kern="1200" cap="none" spc="0" normalizeH="0" baseline="0" noProof="0">
                <a:ln>
                  <a:noFill/>
                </a:ln>
                <a:solidFill>
                  <a:srgbClr val="556393"/>
                </a:solidFill>
                <a:effectLst/>
                <a:uLnTx/>
                <a:uFillTx/>
                <a:latin typeface="+mn-lt"/>
                <a:ea typeface="+mn-ea"/>
                <a:cs typeface="+mn-cs"/>
              </a:defRPr>
            </a:lvl1pPr>
          </a:lstStyle>
          <a:p>
            <a:pPr algn="ctr"/>
            <a:r>
              <a:rPr lang="en-US" sz="1200" dirty="0">
                <a:solidFill>
                  <a:schemeClr val="accent5"/>
                </a:solidFill>
              </a:rPr>
              <a:t>DESIGN</a:t>
            </a:r>
          </a:p>
        </p:txBody>
      </p:sp>
      <p:sp>
        <p:nvSpPr>
          <p:cNvPr id="25" name="Title 3"/>
          <p:cNvSpPr txBox="1">
            <a:spLocks/>
          </p:cNvSpPr>
          <p:nvPr/>
        </p:nvSpPr>
        <p:spPr>
          <a:xfrm rot="3605174">
            <a:off x="7577469" y="1595065"/>
            <a:ext cx="1566334" cy="419288"/>
          </a:xfrm>
          <a:prstGeom prst="rect">
            <a:avLst/>
          </a:prstGeom>
        </p:spPr>
        <p:txBody>
          <a:bodyPr vert="horz" lIns="0" tIns="45717" rIns="0" bIns="45717" rtlCol="0" anchor="ctr">
            <a:noAutofit/>
          </a:bodyPr>
          <a:lstStyle>
            <a:lvl1pPr marL="0" algn="l" defTabSz="816280" rtl="0" eaLnBrk="1" latinLnBrk="0" hangingPunct="1">
              <a:spcBef>
                <a:spcPct val="0"/>
              </a:spcBef>
              <a:buNone/>
              <a:tabLst/>
              <a:defRPr kumimoji="0" lang="en-US" sz="2200" b="1" i="0" u="none" strike="noStrike" kern="1200" cap="none" spc="0" normalizeH="0" baseline="0" noProof="0">
                <a:ln>
                  <a:noFill/>
                </a:ln>
                <a:solidFill>
                  <a:srgbClr val="556393"/>
                </a:solidFill>
                <a:effectLst/>
                <a:uLnTx/>
                <a:uFillTx/>
                <a:latin typeface="+mn-lt"/>
                <a:ea typeface="+mn-ea"/>
                <a:cs typeface="+mn-cs"/>
              </a:defRPr>
            </a:lvl1pPr>
          </a:lstStyle>
          <a:p>
            <a:pPr algn="ctr"/>
            <a:r>
              <a:rPr lang="en-US" sz="1200" dirty="0">
                <a:solidFill>
                  <a:schemeClr val="accent6"/>
                </a:solidFill>
              </a:rPr>
              <a:t>PARTNERSHIP</a:t>
            </a:r>
          </a:p>
        </p:txBody>
      </p:sp>
      <p:sp>
        <p:nvSpPr>
          <p:cNvPr id="26" name="Title 3"/>
          <p:cNvSpPr txBox="1">
            <a:spLocks/>
          </p:cNvSpPr>
          <p:nvPr/>
        </p:nvSpPr>
        <p:spPr>
          <a:xfrm rot="3605174">
            <a:off x="4800731" y="3192622"/>
            <a:ext cx="1566334" cy="419288"/>
          </a:xfrm>
          <a:prstGeom prst="rect">
            <a:avLst/>
          </a:prstGeom>
        </p:spPr>
        <p:txBody>
          <a:bodyPr vert="horz" lIns="0" tIns="45717" rIns="0" bIns="45717" rtlCol="0" anchor="ctr">
            <a:noAutofit/>
          </a:bodyPr>
          <a:lstStyle>
            <a:lvl1pPr marL="0" algn="l" defTabSz="816280" rtl="0" eaLnBrk="1" latinLnBrk="0" hangingPunct="1">
              <a:spcBef>
                <a:spcPct val="0"/>
              </a:spcBef>
              <a:buNone/>
              <a:tabLst/>
              <a:defRPr kumimoji="0" lang="en-US" sz="2200" b="1" i="0" u="none" strike="noStrike" kern="1200" cap="none" spc="0" normalizeH="0" baseline="0" noProof="0">
                <a:ln>
                  <a:noFill/>
                </a:ln>
                <a:solidFill>
                  <a:srgbClr val="556393"/>
                </a:solidFill>
                <a:effectLst/>
                <a:uLnTx/>
                <a:uFillTx/>
                <a:latin typeface="+mn-lt"/>
                <a:ea typeface="+mn-ea"/>
                <a:cs typeface="+mn-cs"/>
              </a:defRPr>
            </a:lvl1pPr>
          </a:lstStyle>
          <a:p>
            <a:pPr algn="ctr"/>
            <a:r>
              <a:rPr lang="en-US" sz="1200" dirty="0">
                <a:solidFill>
                  <a:schemeClr val="accent2"/>
                </a:solidFill>
              </a:rPr>
              <a:t>MEASUREMENT</a:t>
            </a:r>
          </a:p>
        </p:txBody>
      </p:sp>
      <p:sp>
        <p:nvSpPr>
          <p:cNvPr id="27" name="Title 3"/>
          <p:cNvSpPr txBox="1">
            <a:spLocks/>
          </p:cNvSpPr>
          <p:nvPr/>
        </p:nvSpPr>
        <p:spPr>
          <a:xfrm>
            <a:off x="6184903" y="3971591"/>
            <a:ext cx="1566334" cy="419288"/>
          </a:xfrm>
          <a:prstGeom prst="rect">
            <a:avLst/>
          </a:prstGeom>
        </p:spPr>
        <p:txBody>
          <a:bodyPr vert="horz" lIns="0" tIns="45717" rIns="0" bIns="45717" rtlCol="0" anchor="ctr">
            <a:noAutofit/>
          </a:bodyPr>
          <a:lstStyle>
            <a:lvl1pPr marL="0" algn="l" defTabSz="816280" rtl="0" eaLnBrk="1" latinLnBrk="0" hangingPunct="1">
              <a:spcBef>
                <a:spcPct val="0"/>
              </a:spcBef>
              <a:buNone/>
              <a:tabLst/>
              <a:defRPr kumimoji="0" lang="en-US" sz="2200" b="1" i="0" u="none" strike="noStrike" kern="1200" cap="none" spc="0" normalizeH="0" baseline="0" noProof="0">
                <a:ln>
                  <a:noFill/>
                </a:ln>
                <a:solidFill>
                  <a:srgbClr val="556393"/>
                </a:solidFill>
                <a:effectLst/>
                <a:uLnTx/>
                <a:uFillTx/>
                <a:latin typeface="+mn-lt"/>
                <a:ea typeface="+mn-ea"/>
                <a:cs typeface="+mn-cs"/>
              </a:defRPr>
            </a:lvl1pPr>
          </a:lstStyle>
          <a:p>
            <a:pPr algn="ctr"/>
            <a:r>
              <a:rPr lang="en-US" sz="1200" dirty="0">
                <a:solidFill>
                  <a:schemeClr val="accent1"/>
                </a:solidFill>
              </a:rPr>
              <a:t>SUPPORTS</a:t>
            </a:r>
          </a:p>
        </p:txBody>
      </p:sp>
      <p:sp>
        <p:nvSpPr>
          <p:cNvPr id="28" name="Title 3"/>
          <p:cNvSpPr txBox="1">
            <a:spLocks/>
          </p:cNvSpPr>
          <p:nvPr/>
        </p:nvSpPr>
        <p:spPr>
          <a:xfrm rot="17993540">
            <a:off x="7560928" y="3192621"/>
            <a:ext cx="1588699" cy="419288"/>
          </a:xfrm>
          <a:prstGeom prst="rect">
            <a:avLst/>
          </a:prstGeom>
        </p:spPr>
        <p:txBody>
          <a:bodyPr vert="horz" lIns="0" tIns="45717" rIns="0" bIns="45717" rtlCol="0" anchor="ctr">
            <a:noAutofit/>
          </a:bodyPr>
          <a:lstStyle>
            <a:lvl1pPr marL="0" algn="l" defTabSz="816280" rtl="0" eaLnBrk="1" latinLnBrk="0" hangingPunct="1">
              <a:spcBef>
                <a:spcPct val="0"/>
              </a:spcBef>
              <a:buNone/>
              <a:tabLst/>
              <a:defRPr kumimoji="0" lang="en-US" sz="2200" b="1" i="0" u="none" strike="noStrike" kern="1200" cap="none" spc="0" normalizeH="0" baseline="0" noProof="0">
                <a:ln>
                  <a:noFill/>
                </a:ln>
                <a:solidFill>
                  <a:srgbClr val="556393"/>
                </a:solidFill>
                <a:effectLst/>
                <a:uLnTx/>
                <a:uFillTx/>
                <a:latin typeface="+mn-lt"/>
                <a:ea typeface="+mn-ea"/>
                <a:cs typeface="+mn-cs"/>
              </a:defRPr>
            </a:lvl1pPr>
          </a:lstStyle>
          <a:p>
            <a:pPr algn="ctr"/>
            <a:r>
              <a:rPr lang="en-US" sz="1200" dirty="0">
                <a:solidFill>
                  <a:schemeClr val="accent3"/>
                </a:solidFill>
              </a:rPr>
              <a:t>DELIVERY</a:t>
            </a:r>
          </a:p>
        </p:txBody>
      </p:sp>
    </p:spTree>
    <p:extLst>
      <p:ext uri="{BB962C8B-B14F-4D97-AF65-F5344CB8AC3E}">
        <p14:creationId xmlns:p14="http://schemas.microsoft.com/office/powerpoint/2010/main" val="174033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chemeClr val="accent4"/>
                </a:solidFill>
              </a:rPr>
              <a:t>Sector</a:t>
            </a:r>
            <a:endParaRPr lang="en-US" dirty="0">
              <a:solidFill>
                <a:schemeClr val="accent4"/>
              </a:solidFill>
            </a:endParaRPr>
          </a:p>
        </p:txBody>
      </p:sp>
      <p:sp>
        <p:nvSpPr>
          <p:cNvPr id="2" name="Text Placeholder 1"/>
          <p:cNvSpPr>
            <a:spLocks noGrp="1"/>
          </p:cNvSpPr>
          <p:nvPr>
            <p:ph type="body" sz="quarter" idx="10"/>
          </p:nvPr>
        </p:nvSpPr>
        <p:spPr>
          <a:xfrm>
            <a:off x="755650" y="1030286"/>
            <a:ext cx="5429252" cy="4010025"/>
          </a:xfrm>
        </p:spPr>
        <p:txBody>
          <a:bodyPr numCol="1"/>
          <a:lstStyle/>
          <a:p>
            <a:pPr>
              <a:lnSpc>
                <a:spcPct val="100000"/>
              </a:lnSpc>
            </a:pPr>
            <a:r>
              <a:rPr lang="en-US" sz="1200" b="1" dirty="0"/>
              <a:t>Alliance for Quality Career Pathways Framework</a:t>
            </a:r>
            <a:r>
              <a:rPr lang="en-US" sz="1200" dirty="0"/>
              <a:t> </a:t>
            </a:r>
          </a:p>
          <a:p>
            <a:pPr>
              <a:lnSpc>
                <a:spcPct val="100000"/>
              </a:lnSpc>
            </a:pPr>
            <a:r>
              <a:rPr lang="en-US" sz="1200" i="1" dirty="0"/>
              <a:t>     </a:t>
            </a:r>
            <a:r>
              <a:rPr lang="en-US" sz="1200" dirty="0"/>
              <a:t>Engage employers; integrate sector strategies</a:t>
            </a:r>
          </a:p>
          <a:p>
            <a:pPr>
              <a:lnSpc>
                <a:spcPct val="100000"/>
              </a:lnSpc>
            </a:pPr>
            <a:r>
              <a:rPr lang="en-US" sz="1200" b="1" dirty="0"/>
              <a:t>CA Workforce Development Board Strategic Plan</a:t>
            </a:r>
            <a:endParaRPr lang="en-US" sz="1200" dirty="0"/>
          </a:p>
          <a:p>
            <a:pPr>
              <a:lnSpc>
                <a:spcPct val="100000"/>
              </a:lnSpc>
            </a:pPr>
            <a:r>
              <a:rPr lang="en-US" sz="1200" i="1" dirty="0"/>
              <a:t>     </a:t>
            </a:r>
            <a:r>
              <a:rPr lang="en-US" sz="1200" dirty="0"/>
              <a:t>Align pathways to growing and emerging industries</a:t>
            </a:r>
          </a:p>
          <a:p>
            <a:pPr>
              <a:lnSpc>
                <a:spcPct val="100000"/>
              </a:lnSpc>
            </a:pPr>
            <a:r>
              <a:rPr lang="en-US" sz="1200" b="1" dirty="0"/>
              <a:t>Federal Interagency Career Pathway Toolkit</a:t>
            </a:r>
            <a:r>
              <a:rPr lang="en-US" sz="1200" dirty="0"/>
              <a:t> </a:t>
            </a:r>
          </a:p>
          <a:p>
            <a:pPr>
              <a:lnSpc>
                <a:spcPct val="100000"/>
              </a:lnSpc>
            </a:pPr>
            <a:r>
              <a:rPr lang="en-US" sz="1200" i="1" dirty="0"/>
              <a:t>     </a:t>
            </a:r>
            <a:r>
              <a:rPr lang="en-US" sz="1200" dirty="0"/>
              <a:t>Industry partners are co-investors</a:t>
            </a:r>
          </a:p>
          <a:p>
            <a:pPr>
              <a:lnSpc>
                <a:spcPct val="100000"/>
              </a:lnSpc>
            </a:pPr>
            <a:r>
              <a:rPr lang="en-US" sz="1200" b="1" dirty="0"/>
              <a:t>Linked Learning Approach and Core Components </a:t>
            </a:r>
            <a:endParaRPr lang="en-US" sz="1200" dirty="0"/>
          </a:p>
          <a:p>
            <a:pPr>
              <a:lnSpc>
                <a:spcPct val="100000"/>
              </a:lnSpc>
            </a:pPr>
            <a:r>
              <a:rPr lang="en-US" sz="1200" i="1" dirty="0"/>
              <a:t>     </a:t>
            </a:r>
            <a:r>
              <a:rPr lang="en-US" sz="1200" dirty="0"/>
              <a:t>Industry sector themes</a:t>
            </a:r>
            <a:endParaRPr lang="en-US" sz="1200" b="1" dirty="0"/>
          </a:p>
          <a:p>
            <a:pPr>
              <a:lnSpc>
                <a:spcPct val="100000"/>
              </a:lnSpc>
            </a:pPr>
            <a:r>
              <a:rPr lang="en-US" sz="1200" b="1" dirty="0"/>
              <a:t>Pathways to Prosperity Network</a:t>
            </a:r>
            <a:endParaRPr lang="en-US" sz="1200" dirty="0"/>
          </a:p>
          <a:p>
            <a:pPr>
              <a:lnSpc>
                <a:spcPct val="100000"/>
              </a:lnSpc>
            </a:pPr>
            <a:r>
              <a:rPr lang="en-US" sz="1200" i="1" dirty="0"/>
              <a:t>     </a:t>
            </a:r>
            <a:r>
              <a:rPr lang="en-US" sz="1200" dirty="0"/>
              <a:t>Growing sectors of the economy</a:t>
            </a:r>
          </a:p>
          <a:p>
            <a:pPr>
              <a:lnSpc>
                <a:spcPct val="100000"/>
              </a:lnSpc>
            </a:pPr>
            <a:r>
              <a:rPr lang="en-US" sz="1200" b="1" dirty="0"/>
              <a:t>Perkins Programs of Study</a:t>
            </a:r>
            <a:endParaRPr lang="en-US" sz="1200" dirty="0"/>
          </a:p>
          <a:p>
            <a:pPr>
              <a:lnSpc>
                <a:spcPct val="100000"/>
              </a:lnSpc>
            </a:pPr>
            <a:r>
              <a:rPr lang="en-US" sz="1200" i="1" dirty="0"/>
              <a:t>     </a:t>
            </a:r>
            <a:r>
              <a:rPr lang="en-US" sz="1200" dirty="0"/>
              <a:t>Aligned with needs of industry</a:t>
            </a:r>
          </a:p>
          <a:p>
            <a:pPr>
              <a:lnSpc>
                <a:spcPct val="100000"/>
              </a:lnSpc>
            </a:pPr>
            <a:r>
              <a:rPr lang="en-US" sz="1200" b="1" dirty="0"/>
              <a:t>Strong Workforce Task Force </a:t>
            </a:r>
            <a:endParaRPr lang="en-US" sz="1200" dirty="0"/>
          </a:p>
          <a:p>
            <a:pPr>
              <a:lnSpc>
                <a:spcPct val="100000"/>
              </a:lnSpc>
            </a:pPr>
            <a:r>
              <a:rPr lang="en-US" sz="1200" i="1" dirty="0"/>
              <a:t>     </a:t>
            </a:r>
            <a:r>
              <a:rPr lang="en-US" sz="1200" dirty="0"/>
              <a:t>Alignment between colleges and industry</a:t>
            </a:r>
          </a:p>
          <a:p>
            <a:pPr>
              <a:lnSpc>
                <a:spcPct val="100000"/>
              </a:lnSpc>
            </a:pPr>
            <a:r>
              <a:rPr lang="en-US" sz="1200" b="1" dirty="0"/>
              <a:t>WIOA &amp; Higher Education Act </a:t>
            </a:r>
          </a:p>
          <a:p>
            <a:pPr>
              <a:lnSpc>
                <a:spcPct val="100000"/>
              </a:lnSpc>
            </a:pPr>
            <a:r>
              <a:rPr lang="en-US" sz="1200" b="1" dirty="0"/>
              <a:t>     </a:t>
            </a:r>
            <a:r>
              <a:rPr lang="en-US" sz="1200" dirty="0"/>
              <a:t>Align with skills &amp; needs of industries</a:t>
            </a:r>
          </a:p>
          <a:p>
            <a:pPr>
              <a:lnSpc>
                <a:spcPct val="100000"/>
              </a:lnSpc>
            </a:pPr>
            <a:endParaRPr lang="en-US" sz="1200" dirty="0"/>
          </a:p>
          <a:p>
            <a:pPr>
              <a:lnSpc>
                <a:spcPct val="100000"/>
              </a:lnSpc>
            </a:pPr>
            <a:endParaRPr lang="en-US" sz="1200" dirty="0"/>
          </a:p>
        </p:txBody>
      </p:sp>
      <p:sp>
        <p:nvSpPr>
          <p:cNvPr id="6" name="Text Placeholder 5"/>
          <p:cNvSpPr>
            <a:spLocks noGrp="1"/>
          </p:cNvSpPr>
          <p:nvPr>
            <p:ph type="body" sz="quarter" idx="11"/>
          </p:nvPr>
        </p:nvSpPr>
        <p:spPr>
          <a:xfrm>
            <a:off x="733424" y="462541"/>
            <a:ext cx="7991476" cy="213734"/>
          </a:xfrm>
        </p:spPr>
        <p:txBody>
          <a:bodyPr/>
          <a:lstStyle/>
          <a:p>
            <a:r>
              <a:rPr lang="en-US" dirty="0"/>
              <a:t>CONNECTING THE WORK</a:t>
            </a:r>
          </a:p>
        </p:txBody>
      </p:sp>
      <p:sp>
        <p:nvSpPr>
          <p:cNvPr id="12" name="Isosceles Triangle 11"/>
          <p:cNvSpPr/>
          <p:nvPr/>
        </p:nvSpPr>
        <p:spPr>
          <a:xfrm rot="7200000">
            <a:off x="5562601" y="1571076"/>
            <a:ext cx="1566334" cy="133773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Isosceles Triangle 12"/>
          <p:cNvSpPr/>
          <p:nvPr/>
        </p:nvSpPr>
        <p:spPr>
          <a:xfrm rot="10800000">
            <a:off x="6184903" y="121919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Isosceles Triangle 13"/>
          <p:cNvSpPr/>
          <p:nvPr/>
        </p:nvSpPr>
        <p:spPr>
          <a:xfrm rot="14400000" flipV="1">
            <a:off x="5562601"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Isosceles Triangle 14"/>
          <p:cNvSpPr/>
          <p:nvPr/>
        </p:nvSpPr>
        <p:spPr>
          <a:xfrm rot="10800000" flipV="1">
            <a:off x="6184903" y="2642109"/>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p:nvPr/>
        </p:nvSpPr>
        <p:spPr>
          <a:xfrm rot="7200000" flipV="1">
            <a:off x="6810589" y="229023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7" name="Isosceles Triangle 16"/>
          <p:cNvSpPr/>
          <p:nvPr/>
        </p:nvSpPr>
        <p:spPr>
          <a:xfrm rot="14400000">
            <a:off x="6810588" y="1579542"/>
            <a:ext cx="1566334" cy="13377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Isosceles Triangle 10"/>
          <p:cNvSpPr/>
          <p:nvPr/>
        </p:nvSpPr>
        <p:spPr>
          <a:xfrm rot="7200000">
            <a:off x="780736" y="1373708"/>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Isosceles Triangle 17"/>
          <p:cNvSpPr/>
          <p:nvPr/>
        </p:nvSpPr>
        <p:spPr>
          <a:xfrm rot="7200000">
            <a:off x="780737" y="1902153"/>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p:nvPr/>
        </p:nvSpPr>
        <p:spPr>
          <a:xfrm rot="7200000">
            <a:off x="780735" y="2402986"/>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Isosceles Triangle 19"/>
          <p:cNvSpPr/>
          <p:nvPr/>
        </p:nvSpPr>
        <p:spPr>
          <a:xfrm rot="7200000">
            <a:off x="780736" y="2921929"/>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Isosceles Triangle 20"/>
          <p:cNvSpPr/>
          <p:nvPr/>
        </p:nvSpPr>
        <p:spPr>
          <a:xfrm rot="7200000">
            <a:off x="780738" y="3448917"/>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Isosceles Triangle 21"/>
          <p:cNvSpPr/>
          <p:nvPr/>
        </p:nvSpPr>
        <p:spPr>
          <a:xfrm rot="7200000">
            <a:off x="780733" y="3952198"/>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Isosceles Triangle 22"/>
          <p:cNvSpPr/>
          <p:nvPr/>
        </p:nvSpPr>
        <p:spPr>
          <a:xfrm rot="7200000">
            <a:off x="780738" y="4993209"/>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Isosceles Triangle 23"/>
          <p:cNvSpPr/>
          <p:nvPr/>
        </p:nvSpPr>
        <p:spPr>
          <a:xfrm rot="7200000">
            <a:off x="780738" y="4488383"/>
            <a:ext cx="96172" cy="66984"/>
          </a:xfrm>
          <a:prstGeom prst="triangle">
            <a:avLst/>
          </a:prstGeom>
          <a:solidFill>
            <a:srgbClr val="6F1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9230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theme/theme1.xml><?xml version="1.0" encoding="utf-8"?>
<a:theme xmlns:a="http://schemas.openxmlformats.org/drawingml/2006/main" name="Clasp">
  <a:themeElements>
    <a:clrScheme name="Custom 2">
      <a:dk1>
        <a:srgbClr val="0A0A0A"/>
      </a:dk1>
      <a:lt1>
        <a:srgbClr val="FFFFFF"/>
      </a:lt1>
      <a:dk2>
        <a:srgbClr val="404040"/>
      </a:dk2>
      <a:lt2>
        <a:srgbClr val="58596B"/>
      </a:lt2>
      <a:accent1>
        <a:srgbClr val="8EAA61"/>
      </a:accent1>
      <a:accent2>
        <a:srgbClr val="9E2B6A"/>
      </a:accent2>
      <a:accent3>
        <a:srgbClr val="BC6124"/>
      </a:accent3>
      <a:accent4>
        <a:srgbClr val="6F1200"/>
      </a:accent4>
      <a:accent5>
        <a:srgbClr val="556393"/>
      </a:accent5>
      <a:accent6>
        <a:srgbClr val="E7A722"/>
      </a:accent6>
      <a:hlink>
        <a:srgbClr val="8D1484"/>
      </a:hlink>
      <a:folHlink>
        <a:srgbClr val="008E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E7494F-D048-4B24-B0E7-5E0B7C19BEFC}"/>
</file>

<file path=customXml/itemProps2.xml><?xml version="1.0" encoding="utf-8"?>
<ds:datastoreItem xmlns:ds="http://schemas.openxmlformats.org/officeDocument/2006/customXml" ds:itemID="{0927A631-E066-4E68-AA94-BF5A4D0711A2}"/>
</file>

<file path=customXml/itemProps3.xml><?xml version="1.0" encoding="utf-8"?>
<ds:datastoreItem xmlns:ds="http://schemas.openxmlformats.org/officeDocument/2006/customXml" ds:itemID="{E8386A3A-F7A0-4241-BDF3-FE4BCFA5C270}"/>
</file>

<file path=docProps/app.xml><?xml version="1.0" encoding="utf-8"?>
<Properties xmlns="http://schemas.openxmlformats.org/officeDocument/2006/extended-properties" xmlns:vt="http://schemas.openxmlformats.org/officeDocument/2006/docPropsVTypes">
  <Template/>
  <TotalTime>11763</TotalTime>
  <Words>1239</Words>
  <Application>Microsoft Office PowerPoint</Application>
  <PresentationFormat>On-screen Show (16:9)</PresentationFormat>
  <Paragraphs>220</Paragraphs>
  <Slides>24</Slides>
  <Notes>24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Clasp</vt:lpstr>
      <vt:lpstr>Adult Education Program</vt:lpstr>
      <vt:lpstr>AGENDA</vt:lpstr>
      <vt:lpstr>Shared Vision, STRONG SYSTEMS </vt:lpstr>
      <vt:lpstr>Career Pathway Programs</vt:lpstr>
      <vt:lpstr>Career Pathway Pathways</vt:lpstr>
      <vt:lpstr>Career Pathway Systems</vt:lpstr>
      <vt:lpstr>PowerPoint Presentation</vt:lpstr>
      <vt:lpstr>Strong Systems: Core Elements</vt:lpstr>
      <vt:lpstr>Sector</vt:lpstr>
      <vt:lpstr>Sector</vt:lpstr>
      <vt:lpstr>Design</vt:lpstr>
      <vt:lpstr>Design</vt:lpstr>
      <vt:lpstr>Partnership</vt:lpstr>
      <vt:lpstr>Partnership</vt:lpstr>
      <vt:lpstr>Delivery</vt:lpstr>
      <vt:lpstr>Delivery</vt:lpstr>
      <vt:lpstr>Supports</vt:lpstr>
      <vt:lpstr>Supports</vt:lpstr>
      <vt:lpstr>Measurement</vt:lpstr>
      <vt:lpstr>Measurement</vt:lpstr>
      <vt:lpstr>PowerPoint Presentation</vt:lpstr>
      <vt:lpstr>California Policy Making to Support Career Pathways</vt:lpstr>
      <vt:lpstr>California Braided Funding Worksheet</vt:lpstr>
      <vt:lpstr>Let us know what you think!</vt:lpstr>
    </vt:vector>
  </TitlesOfParts>
  <Company>Steelcase,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 Rosser</dc:creator>
  <cp:lastModifiedBy>Veronica Parker</cp:lastModifiedBy>
  <cp:revision>229</cp:revision>
  <cp:lastPrinted>2017-02-10T18:45:22Z</cp:lastPrinted>
  <dcterms:created xsi:type="dcterms:W3CDTF">2014-11-18T23:18:14Z</dcterms:created>
  <dcterms:modified xsi:type="dcterms:W3CDTF">2018-11-14T22:49:21Z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pdeheza</vt:lpwstr>
  </property>
  <property fmtid="{D5CDD505-2E9C-101B-9397-08002B2CF9AE}" pid="3" name="Offisync_ServerID">
    <vt:lpwstr>3c86f410-e5ee-43a0-8899-674b631325a0</vt:lpwstr>
  </property>
  <property fmtid="{D5CDD505-2E9C-101B-9397-08002B2CF9AE}" pid="4" name="Offisync_UpdateToken">
    <vt:lpwstr>4</vt:lpwstr>
  </property>
  <property fmtid="{D5CDD505-2E9C-101B-9397-08002B2CF9AE}" pid="5" name="Offisync_UniqueId">
    <vt:lpwstr>15874</vt:lpwstr>
  </property>
  <property fmtid="{D5CDD505-2E9C-101B-9397-08002B2CF9AE}" pid="6" name="Jive_VersionGuid">
    <vt:lpwstr>dbb72995-7c41-4ea2-949b-19abf4fe411c</vt:lpwstr>
  </property>
  <property fmtid="{D5CDD505-2E9C-101B-9397-08002B2CF9AE}" pid="7" name="Offisync_ProviderInitializationData">
    <vt:lpwstr>https://spark.steelcase.com</vt:lpwstr>
  </property>
  <property fmtid="{D5CDD505-2E9C-101B-9397-08002B2CF9AE}" pid="8" name="ContentTypeId">
    <vt:lpwstr>0x010100D914E7CC524621418951E798A26C1086</vt:lpwstr>
  </property>
</Properties>
</file>