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2" r:id="rId2"/>
  </p:sldMasterIdLst>
  <p:notesMasterIdLst>
    <p:notesMasterId r:id="rId22"/>
  </p:notesMasterIdLst>
  <p:sldIdLst>
    <p:sldId id="448" r:id="rId3"/>
    <p:sldId id="710" r:id="rId4"/>
    <p:sldId id="713" r:id="rId5"/>
    <p:sldId id="717" r:id="rId6"/>
    <p:sldId id="720" r:id="rId7"/>
    <p:sldId id="716" r:id="rId8"/>
    <p:sldId id="709" r:id="rId9"/>
    <p:sldId id="711" r:id="rId10"/>
    <p:sldId id="728" r:id="rId11"/>
    <p:sldId id="722" r:id="rId12"/>
    <p:sldId id="719" r:id="rId13"/>
    <p:sldId id="671" r:id="rId14"/>
    <p:sldId id="723" r:id="rId15"/>
    <p:sldId id="727" r:id="rId16"/>
    <p:sldId id="725" r:id="rId17"/>
    <p:sldId id="397" r:id="rId18"/>
    <p:sldId id="724" r:id="rId19"/>
    <p:sldId id="582" r:id="rId20"/>
    <p:sldId id="68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2" autoAdjust="0"/>
    <p:restoredTop sz="87312" autoAdjust="0"/>
  </p:normalViewPr>
  <p:slideViewPr>
    <p:cSldViewPr>
      <p:cViewPr varScale="1">
        <p:scale>
          <a:sx n="97" d="100"/>
          <a:sy n="97" d="100"/>
        </p:scale>
        <p:origin x="205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2970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920CF-6138-4B9D-972D-F1D3BDACB49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CFC6B-3D44-48C2-9323-6574F9E01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10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ites.org/documents/logmod.htm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935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200" i="1" dirty="0"/>
              <a:t>“A logic model’s purpose is to communicate the underlying ‘theory’ or set of assumptions or hypotheses that program proponents have about why the program will work, or about why it is a good solution to an identified problem”</a:t>
            </a:r>
          </a:p>
          <a:p>
            <a:pPr marL="0" indent="0" algn="ctr">
              <a:buNone/>
            </a:pPr>
            <a:r>
              <a:rPr lang="en-US" sz="900" i="1" dirty="0">
                <a:hlinkClick r:id="rId3"/>
              </a:rPr>
              <a:t>http://www.insites.org/documents/logmod.htm</a:t>
            </a:r>
            <a:endParaRPr lang="en-US" sz="9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CFC6B-3D44-48C2-9323-6574F9E0187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22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1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241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>
            <a:extLst>
              <a:ext uri="{FF2B5EF4-FFF2-40B4-BE49-F238E27FC236}">
                <a16:creationId xmlns:a16="http://schemas.microsoft.com/office/drawing/2014/main" xmlns="" id="{E5794D1D-7C0F-7E4C-87E9-B1494A39D6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4563" eaLnBrk="0" hangingPunct="0">
              <a:defRPr sz="1600">
                <a:solidFill>
                  <a:schemeClr val="tx1"/>
                </a:solidFill>
                <a:latin typeface="HandelGotDBol" pitchFamily="34" charset="0"/>
                <a:ea typeface="ＭＳ Ｐゴシック" panose="020B0600070205080204" pitchFamily="34" charset="-128"/>
              </a:defRPr>
            </a:lvl1pPr>
            <a:lvl2pPr marL="37920613" indent="-37463413" defTabSz="944563" eaLnBrk="0" hangingPunct="0">
              <a:defRPr sz="1600">
                <a:solidFill>
                  <a:schemeClr val="tx1"/>
                </a:solidFill>
                <a:latin typeface="HandelGotDBol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HandelGotDBol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HandelGotDBol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HandelGotDBol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andelGotDBol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andelGotDBol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andelGotDBol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andelGotDBol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8DE5DEF-27FE-B144-BED0-F93C8A00FDC2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16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46435" name="Rectangle 2">
            <a:extLst>
              <a:ext uri="{FF2B5EF4-FFF2-40B4-BE49-F238E27FC236}">
                <a16:creationId xmlns:a16="http://schemas.microsoft.com/office/drawing/2014/main" xmlns="" id="{7F1D0D87-755E-9A48-8BAF-3FD796B99B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>
            <a:extLst>
              <a:ext uri="{FF2B5EF4-FFF2-40B4-BE49-F238E27FC236}">
                <a16:creationId xmlns:a16="http://schemas.microsoft.com/office/drawing/2014/main" xmlns="" id="{987537F7-1EED-C54F-9C83-41992FB079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6386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>
            <a:extLst>
              <a:ext uri="{FF2B5EF4-FFF2-40B4-BE49-F238E27FC236}">
                <a16:creationId xmlns:a16="http://schemas.microsoft.com/office/drawing/2014/main" xmlns="" id="{56A5353C-A8E6-D640-8F6D-2019D2BD56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4563" eaLnBrk="0" hangingPunct="0">
              <a:defRPr sz="1600">
                <a:solidFill>
                  <a:schemeClr val="tx1"/>
                </a:solidFill>
                <a:latin typeface="HandelGotDBol" pitchFamily="34" charset="0"/>
                <a:ea typeface="ＭＳ Ｐゴシック" panose="020B0600070205080204" pitchFamily="34" charset="-128"/>
              </a:defRPr>
            </a:lvl1pPr>
            <a:lvl2pPr marL="37920613" indent="-37463413" defTabSz="944563" eaLnBrk="0" hangingPunct="0">
              <a:defRPr sz="1600">
                <a:solidFill>
                  <a:schemeClr val="tx1"/>
                </a:solidFill>
                <a:latin typeface="HandelGotDBol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HandelGotDBol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HandelGotDBol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HandelGotDBol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andelGotDBol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andelGotDBol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andelGotDBol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andelGotDBol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C70BF8A-1657-1946-94BE-F1BF91733D15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17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40291" name="Rectangle 2">
            <a:extLst>
              <a:ext uri="{FF2B5EF4-FFF2-40B4-BE49-F238E27FC236}">
                <a16:creationId xmlns:a16="http://schemas.microsoft.com/office/drawing/2014/main" xmlns="" id="{C038BFA7-F367-2F42-BEF8-B4E2002561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>
            <a:extLst>
              <a:ext uri="{FF2B5EF4-FFF2-40B4-BE49-F238E27FC236}">
                <a16:creationId xmlns:a16="http://schemas.microsoft.com/office/drawing/2014/main" xmlns="" id="{99322B6D-3FF8-6749-960A-B2EBD795F8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0118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54812"/>
            <a:ext cx="8001000" cy="7512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399"/>
            <a:ext cx="8001000" cy="3276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356350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8CA87F64-2E9E-4DB9-984E-6F0A14005BF4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356350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F7C1A330-382B-4131-A4D3-838724BB49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image3.jpeg">
            <a:extLst>
              <a:ext uri="{FF2B5EF4-FFF2-40B4-BE49-F238E27FC236}">
                <a16:creationId xmlns:a16="http://schemas.microsoft.com/office/drawing/2014/main" xmlns="" id="{06D257F3-87DD-3B43-8D49-FDE0796925DA}"/>
              </a:ext>
            </a:extLst>
          </p:cNvPr>
          <p:cNvPicPr/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144000" cy="1357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2.jpeg">
            <a:extLst>
              <a:ext uri="{FF2B5EF4-FFF2-40B4-BE49-F238E27FC236}">
                <a16:creationId xmlns:a16="http://schemas.microsoft.com/office/drawing/2014/main" xmlns="" id="{6DD46EA7-D85F-3248-9F6A-BB9F9B446480}"/>
              </a:ext>
            </a:extLst>
          </p:cNvPr>
          <p:cNvPicPr/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144" y="6094574"/>
            <a:ext cx="9144000" cy="7512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414820" y="2185987"/>
            <a:ext cx="6506394" cy="1710214"/>
          </a:xfrm>
          <a:prstGeom prst="rect">
            <a:avLst/>
          </a:prstGeom>
        </p:spPr>
        <p:txBody>
          <a:bodyPr/>
          <a:lstStyle>
            <a:lvl1pPr>
              <a:defRPr sz="3375" b="1">
                <a:solidFill>
                  <a:schemeClr val="bg1"/>
                </a:solidFill>
              </a:defRPr>
            </a:lvl1pPr>
            <a:lvl2pPr>
              <a:defRPr sz="2531" b="1"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361B7A-31FA-4206-8E4E-60BFC11378D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4948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6331963"/>
            <a:ext cx="9144000" cy="528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15203"/>
            <a:ext cx="9144004" cy="122103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7221" y="1205828"/>
            <a:ext cx="2005920" cy="4992492"/>
          </a:xfrm>
          <a:prstGeom prst="rect">
            <a:avLst/>
          </a:prstGeom>
        </p:spPr>
        <p:txBody>
          <a:bodyPr/>
          <a:lstStyle>
            <a:lvl1pPr>
              <a:defRPr sz="337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443162" y="1339471"/>
            <a:ext cx="6248772" cy="48588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66">
                <a:solidFill>
                  <a:schemeClr val="bg1"/>
                </a:solidFill>
              </a:defRPr>
            </a:lvl1pPr>
          </a:lstStyle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2378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6331963"/>
            <a:ext cx="9144000" cy="528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15203"/>
            <a:ext cx="9144004" cy="122103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0565" y="5477863"/>
            <a:ext cx="8435206" cy="787279"/>
          </a:xfrm>
          <a:prstGeom prst="rect">
            <a:avLst/>
          </a:prstGeom>
        </p:spPr>
        <p:txBody>
          <a:bodyPr/>
          <a:lstStyle>
            <a:lvl1pPr>
              <a:defRPr sz="337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30564" y="1329250"/>
            <a:ext cx="8435206" cy="41152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66">
                <a:solidFill>
                  <a:schemeClr val="bg1"/>
                </a:solidFill>
              </a:defRPr>
            </a:lvl1pPr>
          </a:lstStyle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47924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6331963"/>
            <a:ext cx="9144000" cy="528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15203"/>
            <a:ext cx="9144004" cy="122103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7220" y="1205828"/>
            <a:ext cx="8435206" cy="787279"/>
          </a:xfrm>
          <a:prstGeom prst="rect">
            <a:avLst/>
          </a:prstGeom>
        </p:spPr>
        <p:txBody>
          <a:bodyPr/>
          <a:lstStyle>
            <a:lvl1pPr>
              <a:defRPr sz="337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56729" y="1993553"/>
            <a:ext cx="4243834" cy="4338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487168" y="1993553"/>
            <a:ext cx="4204767" cy="4338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266">
                <a:solidFill>
                  <a:schemeClr val="bg1"/>
                </a:solidFill>
              </a:defRPr>
            </a:lvl1pPr>
          </a:lstStyle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0188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A87F64-2E9E-4DB9-984E-6F0A14005BF4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1A330-382B-4131-A4D3-838724BB49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D6E86125-13DA-B04E-8D49-D862C5BC5956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09600" y="2133600"/>
            <a:ext cx="80772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6331963"/>
            <a:ext cx="9144000" cy="528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15203"/>
            <a:ext cx="9144004" cy="122103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7220" y="1205828"/>
            <a:ext cx="8435206" cy="787279"/>
          </a:xfrm>
          <a:prstGeom prst="rect">
            <a:avLst/>
          </a:prstGeom>
        </p:spPr>
        <p:txBody>
          <a:bodyPr/>
          <a:lstStyle>
            <a:lvl1pPr>
              <a:defRPr sz="337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6729" y="2083118"/>
            <a:ext cx="8435206" cy="41152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66">
                <a:solidFill>
                  <a:schemeClr val="bg1"/>
                </a:solidFill>
              </a:defRPr>
            </a:lvl1pPr>
          </a:lstStyle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64280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6331963"/>
            <a:ext cx="9144000" cy="528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15203"/>
            <a:ext cx="9144004" cy="122103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7221" y="1205828"/>
            <a:ext cx="2005920" cy="4992492"/>
          </a:xfrm>
          <a:prstGeom prst="rect">
            <a:avLst/>
          </a:prstGeom>
        </p:spPr>
        <p:txBody>
          <a:bodyPr/>
          <a:lstStyle>
            <a:lvl1pPr>
              <a:defRPr sz="337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443162" y="1339471"/>
            <a:ext cx="6248772" cy="48588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66">
                <a:solidFill>
                  <a:schemeClr val="bg1"/>
                </a:solidFill>
              </a:defRPr>
            </a:lvl1pPr>
          </a:lstStyle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11371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414820" y="2185987"/>
            <a:ext cx="6506394" cy="1710214"/>
          </a:xfrm>
          <a:prstGeom prst="rect">
            <a:avLst/>
          </a:prstGeom>
        </p:spPr>
        <p:txBody>
          <a:bodyPr/>
          <a:lstStyle>
            <a:lvl1pPr>
              <a:defRPr sz="3375" b="1">
                <a:solidFill>
                  <a:schemeClr val="bg1"/>
                </a:solidFill>
              </a:defRPr>
            </a:lvl1pPr>
            <a:lvl2pPr>
              <a:defRPr sz="2531" b="1"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361B7A-31FA-4206-8E4E-60BFC11378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70856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6331963"/>
            <a:ext cx="9144000" cy="528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15203"/>
            <a:ext cx="9144004" cy="122103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7221" y="1205828"/>
            <a:ext cx="2005920" cy="4992492"/>
          </a:xfrm>
          <a:prstGeom prst="rect">
            <a:avLst/>
          </a:prstGeom>
        </p:spPr>
        <p:txBody>
          <a:bodyPr/>
          <a:lstStyle>
            <a:lvl1pPr>
              <a:defRPr sz="337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443162" y="1339471"/>
            <a:ext cx="6248772" cy="48588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66">
                <a:solidFill>
                  <a:schemeClr val="bg1"/>
                </a:solidFill>
              </a:defRPr>
            </a:lvl1pPr>
          </a:lstStyle>
          <a:p>
            <a:fld id="{34361B7A-31FA-4206-8E4E-60BFC11378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18769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6331963"/>
            <a:ext cx="9144000" cy="528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15203"/>
            <a:ext cx="9144004" cy="122103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0565" y="5477863"/>
            <a:ext cx="8435206" cy="787279"/>
          </a:xfrm>
          <a:prstGeom prst="rect">
            <a:avLst/>
          </a:prstGeom>
        </p:spPr>
        <p:txBody>
          <a:bodyPr/>
          <a:lstStyle>
            <a:lvl1pPr>
              <a:defRPr sz="337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30564" y="1329250"/>
            <a:ext cx="8435206" cy="41152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66">
                <a:solidFill>
                  <a:schemeClr val="bg1"/>
                </a:solidFill>
              </a:defRPr>
            </a:lvl1pPr>
          </a:lstStyle>
          <a:p>
            <a:fld id="{34361B7A-31FA-4206-8E4E-60BFC11378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10956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6331963"/>
            <a:ext cx="9144000" cy="528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15203"/>
            <a:ext cx="9144004" cy="122103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7220" y="1205828"/>
            <a:ext cx="8435206" cy="787279"/>
          </a:xfrm>
          <a:prstGeom prst="rect">
            <a:avLst/>
          </a:prstGeom>
        </p:spPr>
        <p:txBody>
          <a:bodyPr/>
          <a:lstStyle>
            <a:lvl1pPr>
              <a:defRPr sz="3375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56729" y="1993553"/>
            <a:ext cx="4243834" cy="4338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487168" y="1993553"/>
            <a:ext cx="4204767" cy="4338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266">
                <a:solidFill>
                  <a:schemeClr val="bg1"/>
                </a:solidFill>
              </a:defRPr>
            </a:lvl1pPr>
          </a:lstStyle>
          <a:p>
            <a:fld id="{34361B7A-31FA-4206-8E4E-60BFC11378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21439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6331963"/>
            <a:ext cx="9144000" cy="528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15203"/>
            <a:ext cx="9144004" cy="122103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7220" y="1205828"/>
            <a:ext cx="8435206" cy="787279"/>
          </a:xfrm>
          <a:prstGeom prst="rect">
            <a:avLst/>
          </a:prstGeom>
        </p:spPr>
        <p:txBody>
          <a:bodyPr/>
          <a:lstStyle>
            <a:lvl1pPr>
              <a:defRPr sz="337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6729" y="2083118"/>
            <a:ext cx="8435206" cy="41152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66">
                <a:solidFill>
                  <a:schemeClr val="bg1"/>
                </a:solidFill>
              </a:defRPr>
            </a:lvl1pPr>
          </a:lstStyle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36398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1371600"/>
            <a:ext cx="8077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33600"/>
            <a:ext cx="80772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8CA87F64-2E9E-4DB9-984E-6F0A14005BF4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F7C1A330-382B-4131-A4D3-838724BB49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8" r:id="rId3"/>
    <p:sldLayoutId id="2147483701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B86_PPT.jpg"/>
          <p:cNvPicPr/>
          <p:nvPr/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1143" y="0"/>
            <a:ext cx="914171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58397" y="6356821"/>
            <a:ext cx="2057177" cy="365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61B7A-31FA-4206-8E4E-60BFC11378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45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</p:sldLayoutIdLst>
  <p:transition spd="med"/>
  <p:txStyles>
    <p:titleStyle>
      <a:lvl1pPr algn="ctr" defTabSz="410751" eaLnBrk="1" hangingPunct="1">
        <a:defRPr sz="5625">
          <a:latin typeface="Helvetica Light"/>
          <a:ea typeface="Helvetica Light"/>
          <a:cs typeface="Helvetica Light"/>
          <a:sym typeface="Helvetica Light"/>
        </a:defRPr>
      </a:lvl1pPr>
      <a:lvl2pPr algn="ctr" defTabSz="410751" eaLnBrk="1" hangingPunct="1">
        <a:defRPr sz="5625">
          <a:latin typeface="Helvetica Light"/>
          <a:ea typeface="Helvetica Light"/>
          <a:cs typeface="Helvetica Light"/>
          <a:sym typeface="Helvetica Light"/>
        </a:defRPr>
      </a:lvl2pPr>
      <a:lvl3pPr algn="ctr" defTabSz="410751" eaLnBrk="1" hangingPunct="1">
        <a:defRPr sz="5625">
          <a:latin typeface="Helvetica Light"/>
          <a:ea typeface="Helvetica Light"/>
          <a:cs typeface="Helvetica Light"/>
          <a:sym typeface="Helvetica Light"/>
        </a:defRPr>
      </a:lvl3pPr>
      <a:lvl4pPr algn="ctr" defTabSz="410751" eaLnBrk="1" hangingPunct="1">
        <a:defRPr sz="5625">
          <a:latin typeface="Helvetica Light"/>
          <a:ea typeface="Helvetica Light"/>
          <a:cs typeface="Helvetica Light"/>
          <a:sym typeface="Helvetica Light"/>
        </a:defRPr>
      </a:lvl4pPr>
      <a:lvl5pPr algn="ctr" defTabSz="410751" eaLnBrk="1" hangingPunct="1">
        <a:defRPr sz="5625">
          <a:latin typeface="Helvetica Light"/>
          <a:ea typeface="Helvetica Light"/>
          <a:cs typeface="Helvetica Light"/>
          <a:sym typeface="Helvetica Light"/>
        </a:defRPr>
      </a:lvl5pPr>
      <a:lvl6pPr algn="ctr" defTabSz="410751" eaLnBrk="1" hangingPunct="1">
        <a:defRPr sz="5625">
          <a:latin typeface="Helvetica Light"/>
          <a:ea typeface="Helvetica Light"/>
          <a:cs typeface="Helvetica Light"/>
          <a:sym typeface="Helvetica Light"/>
        </a:defRPr>
      </a:lvl6pPr>
      <a:lvl7pPr algn="ctr" defTabSz="410751" eaLnBrk="1" hangingPunct="1">
        <a:defRPr sz="5625">
          <a:latin typeface="Helvetica Light"/>
          <a:ea typeface="Helvetica Light"/>
          <a:cs typeface="Helvetica Light"/>
          <a:sym typeface="Helvetica Light"/>
        </a:defRPr>
      </a:lvl7pPr>
      <a:lvl8pPr algn="ctr" defTabSz="410751" eaLnBrk="1" hangingPunct="1">
        <a:defRPr sz="5625">
          <a:latin typeface="Helvetica Light"/>
          <a:ea typeface="Helvetica Light"/>
          <a:cs typeface="Helvetica Light"/>
          <a:sym typeface="Helvetica Light"/>
        </a:defRPr>
      </a:lvl8pPr>
      <a:lvl9pPr algn="ctr" defTabSz="410751" eaLnBrk="1" hangingPunct="1">
        <a:defRPr sz="5625"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algn="ctr" defTabSz="410751" eaLnBrk="1" hangingPunct="1">
        <a:defRPr sz="2250">
          <a:latin typeface="Helvetica Light"/>
          <a:ea typeface="Helvetica Light"/>
          <a:cs typeface="Helvetica Light"/>
          <a:sym typeface="Helvetica Light"/>
        </a:defRPr>
      </a:lvl1pPr>
      <a:lvl2pPr algn="ctr" defTabSz="410751" eaLnBrk="1" hangingPunct="1">
        <a:defRPr sz="2250">
          <a:latin typeface="Helvetica Light"/>
          <a:ea typeface="Helvetica Light"/>
          <a:cs typeface="Helvetica Light"/>
          <a:sym typeface="Helvetica Light"/>
        </a:defRPr>
      </a:lvl2pPr>
      <a:lvl3pPr algn="ctr" defTabSz="410751" eaLnBrk="1" hangingPunct="1">
        <a:defRPr sz="2250">
          <a:latin typeface="Helvetica Light"/>
          <a:ea typeface="Helvetica Light"/>
          <a:cs typeface="Helvetica Light"/>
          <a:sym typeface="Helvetica Light"/>
        </a:defRPr>
      </a:lvl3pPr>
      <a:lvl4pPr algn="ctr" defTabSz="410751" eaLnBrk="1" hangingPunct="1">
        <a:defRPr sz="2250">
          <a:latin typeface="Helvetica Light"/>
          <a:ea typeface="Helvetica Light"/>
          <a:cs typeface="Helvetica Light"/>
          <a:sym typeface="Helvetica Light"/>
        </a:defRPr>
      </a:lvl4pPr>
      <a:lvl5pPr algn="ctr" defTabSz="410751" eaLnBrk="1" hangingPunct="1">
        <a:defRPr sz="2250">
          <a:latin typeface="Helvetica Light"/>
          <a:ea typeface="Helvetica Light"/>
          <a:cs typeface="Helvetica Light"/>
          <a:sym typeface="Helvetica Light"/>
        </a:defRPr>
      </a:lvl5pPr>
      <a:lvl6pPr algn="ctr" defTabSz="410751" eaLnBrk="1" hangingPunct="1">
        <a:defRPr sz="2250">
          <a:latin typeface="Helvetica Light"/>
          <a:ea typeface="Helvetica Light"/>
          <a:cs typeface="Helvetica Light"/>
          <a:sym typeface="Helvetica Light"/>
        </a:defRPr>
      </a:lvl6pPr>
      <a:lvl7pPr algn="ctr" defTabSz="410751" eaLnBrk="1" hangingPunct="1">
        <a:defRPr sz="2250">
          <a:latin typeface="Helvetica Light"/>
          <a:ea typeface="Helvetica Light"/>
          <a:cs typeface="Helvetica Light"/>
          <a:sym typeface="Helvetica Light"/>
        </a:defRPr>
      </a:lvl7pPr>
      <a:lvl8pPr algn="ctr" defTabSz="410751" eaLnBrk="1" hangingPunct="1">
        <a:defRPr sz="2250">
          <a:latin typeface="Helvetica Light"/>
          <a:ea typeface="Helvetica Light"/>
          <a:cs typeface="Helvetica Light"/>
          <a:sym typeface="Helvetica Light"/>
        </a:defRPr>
      </a:lvl8pPr>
      <a:lvl9pPr algn="ctr" defTabSz="410751" eaLnBrk="1" hangingPunct="1">
        <a:defRPr sz="2250"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algn="r" defTabSz="410751" eaLnBrk="1" hangingPunct="1">
        <a:defRPr sz="844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algn="r" defTabSz="410751" eaLnBrk="1" hangingPunct="1">
        <a:defRPr sz="844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algn="r" defTabSz="410751" eaLnBrk="1" hangingPunct="1">
        <a:defRPr sz="844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algn="r" defTabSz="410751" eaLnBrk="1" hangingPunct="1">
        <a:defRPr sz="844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algn="r" defTabSz="410751" eaLnBrk="1" hangingPunct="1">
        <a:defRPr sz="844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algn="r" defTabSz="410751" eaLnBrk="1" hangingPunct="1">
        <a:defRPr sz="844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algn="r" defTabSz="410751" eaLnBrk="1" hangingPunct="1">
        <a:defRPr sz="844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algn="r" defTabSz="410751" eaLnBrk="1" hangingPunct="1">
        <a:defRPr sz="844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algn="r" defTabSz="410751" eaLnBrk="1" hangingPunct="1">
        <a:defRPr sz="844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9977" y="2641803"/>
            <a:ext cx="9034024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0751"/>
            <a:r>
              <a:rPr lang="en-US" sz="3375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sym typeface="Helvetica"/>
              </a:rPr>
              <a:t>Logic Modeling Webinar</a:t>
            </a:r>
          </a:p>
          <a:p>
            <a:pPr algn="ctr" defTabSz="410751"/>
            <a:r>
              <a:rPr lang="en-US" sz="3375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sym typeface="Helvetica"/>
              </a:rPr>
              <a:t>November 30, 2018</a:t>
            </a:r>
          </a:p>
        </p:txBody>
      </p:sp>
    </p:spTree>
    <p:extLst>
      <p:ext uri="{BB962C8B-B14F-4D97-AF65-F5344CB8AC3E}">
        <p14:creationId xmlns:p14="http://schemas.microsoft.com/office/powerpoint/2010/main" val="57944427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4BC4602-5FDA-A24D-AEEB-BBFAE80A37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6729" y="1324254"/>
            <a:ext cx="8435206" cy="61684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AEP Logic Model Components,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F21DF4-E341-F94A-B8FD-BC24B68E497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396" y="1941098"/>
            <a:ext cx="8435206" cy="4115201"/>
          </a:xfrm>
        </p:spPr>
        <p:txBody>
          <a:bodyPr/>
          <a:lstStyle/>
          <a:p>
            <a:r>
              <a:rPr lang="en-US" sz="2000" b="1" dirty="0"/>
              <a:t>Assumptions: </a:t>
            </a:r>
            <a:r>
              <a:rPr lang="en-US" sz="2000" dirty="0"/>
              <a:t>Beliefs / values that buttress your planned approach</a:t>
            </a:r>
            <a:endParaRPr lang="en-US" sz="2000" b="1" dirty="0"/>
          </a:p>
          <a:p>
            <a:r>
              <a:rPr lang="en-US" sz="2000" b="1" dirty="0"/>
              <a:t>External Factors: </a:t>
            </a:r>
            <a:r>
              <a:rPr lang="en-US" sz="2000" dirty="0"/>
              <a:t>Contextual factors that could impact the success of your project or program (i.e., “interrupters”)</a:t>
            </a:r>
          </a:p>
          <a:p>
            <a:endParaRPr lang="en-US" sz="20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0071DDE7-ED9C-6645-98B4-20AB47B3A9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730926"/>
              </p:ext>
            </p:extLst>
          </p:nvPr>
        </p:nvGraphicFramePr>
        <p:xfrm>
          <a:off x="621195" y="3920101"/>
          <a:ext cx="8077199" cy="801751"/>
        </p:xfrm>
        <a:graphic>
          <a:graphicData uri="http://schemas.openxmlformats.org/drawingml/2006/table">
            <a:tbl>
              <a:tblPr firstRow="1" firstCol="1" bandRow="1"/>
              <a:tblGrid>
                <a:gridCol w="1320193">
                  <a:extLst>
                    <a:ext uri="{9D8B030D-6E8A-4147-A177-3AD203B41FA5}">
                      <a16:colId xmlns:a16="http://schemas.microsoft.com/office/drawing/2014/main" xmlns="" val="2300662775"/>
                    </a:ext>
                  </a:extLst>
                </a:gridCol>
                <a:gridCol w="1359484">
                  <a:extLst>
                    <a:ext uri="{9D8B030D-6E8A-4147-A177-3AD203B41FA5}">
                      <a16:colId xmlns:a16="http://schemas.microsoft.com/office/drawing/2014/main" xmlns="" val="1370210481"/>
                    </a:ext>
                  </a:extLst>
                </a:gridCol>
                <a:gridCol w="1359484">
                  <a:extLst>
                    <a:ext uri="{9D8B030D-6E8A-4147-A177-3AD203B41FA5}">
                      <a16:colId xmlns:a16="http://schemas.microsoft.com/office/drawing/2014/main" xmlns="" val="1362971372"/>
                    </a:ext>
                  </a:extLst>
                </a:gridCol>
                <a:gridCol w="1319070">
                  <a:extLst>
                    <a:ext uri="{9D8B030D-6E8A-4147-A177-3AD203B41FA5}">
                      <a16:colId xmlns:a16="http://schemas.microsoft.com/office/drawing/2014/main" xmlns="" val="3911295833"/>
                    </a:ext>
                  </a:extLst>
                </a:gridCol>
                <a:gridCol w="1359484">
                  <a:extLst>
                    <a:ext uri="{9D8B030D-6E8A-4147-A177-3AD203B41FA5}">
                      <a16:colId xmlns:a16="http://schemas.microsoft.com/office/drawing/2014/main" xmlns="" val="984504166"/>
                    </a:ext>
                  </a:extLst>
                </a:gridCol>
                <a:gridCol w="1359484">
                  <a:extLst>
                    <a:ext uri="{9D8B030D-6E8A-4147-A177-3AD203B41FA5}">
                      <a16:colId xmlns:a16="http://schemas.microsoft.com/office/drawing/2014/main" xmlns="" val="3109032578"/>
                    </a:ext>
                  </a:extLst>
                </a:gridCol>
              </a:tblGrid>
              <a:tr h="7872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Avenir Roman" panose="02000503020000020003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Inputs</a:t>
                      </a:r>
                      <a:endParaRPr lang="en-US" sz="2000" dirty="0">
                        <a:solidFill>
                          <a:srgbClr val="404040"/>
                        </a:solidFill>
                        <a:effectLst/>
                        <a:latin typeface="Avenir Next" panose="020B0503020202020204" pitchFamily="34" charset="0"/>
                        <a:ea typeface="Lato"/>
                        <a:cs typeface="Lato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Avenir Roman" panose="02000503020000020003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Activities</a:t>
                      </a:r>
                      <a:endParaRPr lang="en-US" sz="2000" dirty="0">
                        <a:solidFill>
                          <a:srgbClr val="404040"/>
                        </a:solidFill>
                        <a:effectLst/>
                        <a:latin typeface="Avenir Next" panose="020B0503020202020204" pitchFamily="34" charset="0"/>
                        <a:ea typeface="Lato"/>
                        <a:cs typeface="Lato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1E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Avenir Roman" panose="02000503020000020003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Outputs</a:t>
                      </a:r>
                      <a:endParaRPr lang="en-US" sz="2000" dirty="0">
                        <a:solidFill>
                          <a:srgbClr val="404040"/>
                        </a:solidFill>
                        <a:effectLst/>
                        <a:latin typeface="Avenir Next" panose="020B0503020202020204" pitchFamily="34" charset="0"/>
                        <a:ea typeface="Lato"/>
                        <a:cs typeface="Lato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3F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Avenir Roman" panose="02000503020000020003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Immediate (Short-Term) Outcomes</a:t>
                      </a:r>
                      <a:endParaRPr lang="en-US" sz="2000" dirty="0">
                        <a:solidFill>
                          <a:srgbClr val="404040"/>
                        </a:solidFill>
                        <a:effectLst/>
                        <a:latin typeface="Avenir Next" panose="020B0503020202020204" pitchFamily="34" charset="0"/>
                        <a:ea typeface="Lato"/>
                        <a:cs typeface="Lato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60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Avenir Roman" panose="02000503020000020003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Intermediate Outcomes</a:t>
                      </a:r>
                      <a:endParaRPr lang="en-US" sz="2000">
                        <a:solidFill>
                          <a:srgbClr val="404040"/>
                        </a:solidFill>
                        <a:effectLst/>
                        <a:latin typeface="Avenir Next" panose="020B0503020202020204" pitchFamily="34" charset="0"/>
                        <a:ea typeface="Lato"/>
                        <a:cs typeface="Lato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2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Avenir Roman" panose="02000503020000020003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Long-Term Outcomes / Impact</a:t>
                      </a:r>
                      <a:endParaRPr lang="en-US" sz="2000" dirty="0">
                        <a:solidFill>
                          <a:srgbClr val="404040"/>
                        </a:solidFill>
                        <a:effectLst/>
                        <a:latin typeface="Avenir Next" panose="020B0503020202020204" pitchFamily="34" charset="0"/>
                        <a:ea typeface="Lato"/>
                        <a:cs typeface="Lato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8017860"/>
                  </a:ext>
                </a:extLst>
              </a:tr>
            </a:tbl>
          </a:graphicData>
        </a:graphic>
      </p:graphicFrame>
      <p:sp>
        <p:nvSpPr>
          <p:cNvPr id="9" name="Right Arrow 8">
            <a:extLst>
              <a:ext uri="{FF2B5EF4-FFF2-40B4-BE49-F238E27FC236}">
                <a16:creationId xmlns:a16="http://schemas.microsoft.com/office/drawing/2014/main" xmlns="" id="{408731BD-0097-864A-ADC8-6D4007628AEF}"/>
              </a:ext>
            </a:extLst>
          </p:cNvPr>
          <p:cNvSpPr/>
          <p:nvPr/>
        </p:nvSpPr>
        <p:spPr>
          <a:xfrm>
            <a:off x="621196" y="3386701"/>
            <a:ext cx="198120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B472B1-AFB3-FF43-AEED-40F00974D75B}"/>
              </a:ext>
            </a:extLst>
          </p:cNvPr>
          <p:cNvSpPr txBox="1"/>
          <p:nvPr/>
        </p:nvSpPr>
        <p:spPr>
          <a:xfrm>
            <a:off x="1193737" y="3145449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Inputs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xmlns="" id="{A86C5017-6E54-ED4D-9766-4AFC281D901F}"/>
              </a:ext>
            </a:extLst>
          </p:cNvPr>
          <p:cNvSpPr/>
          <p:nvPr/>
        </p:nvSpPr>
        <p:spPr>
          <a:xfrm>
            <a:off x="4659794" y="3386701"/>
            <a:ext cx="4032141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CD0C78D-80DF-1F45-A4F7-E00219F901BB}"/>
              </a:ext>
            </a:extLst>
          </p:cNvPr>
          <p:cNvSpPr txBox="1"/>
          <p:nvPr/>
        </p:nvSpPr>
        <p:spPr>
          <a:xfrm>
            <a:off x="6099103" y="3149978"/>
            <a:ext cx="1153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Outcomes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C22D167-74BA-AD44-8E85-5A0EAA17A536}"/>
              </a:ext>
            </a:extLst>
          </p:cNvPr>
          <p:cNvSpPr/>
          <p:nvPr/>
        </p:nvSpPr>
        <p:spPr>
          <a:xfrm>
            <a:off x="2732677" y="3385930"/>
            <a:ext cx="1795738" cy="380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B74286D-DA17-7142-9672-344B0289762F}"/>
              </a:ext>
            </a:extLst>
          </p:cNvPr>
          <p:cNvSpPr txBox="1"/>
          <p:nvPr/>
        </p:nvSpPr>
        <p:spPr>
          <a:xfrm>
            <a:off x="3150920" y="3161153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Outputs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6D5F953B-C30E-CF4E-A744-D363C1791E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594085"/>
              </p:ext>
            </p:extLst>
          </p:nvPr>
        </p:nvGraphicFramePr>
        <p:xfrm>
          <a:off x="4758023" y="5474388"/>
          <a:ext cx="3933912" cy="366395"/>
        </p:xfrm>
        <a:graphic>
          <a:graphicData uri="http://schemas.openxmlformats.org/drawingml/2006/table">
            <a:tbl>
              <a:tblPr firstRow="1" firstCol="1" bandRow="1"/>
              <a:tblGrid>
                <a:gridCol w="3933912">
                  <a:extLst>
                    <a:ext uri="{9D8B030D-6E8A-4147-A177-3AD203B41FA5}">
                      <a16:colId xmlns:a16="http://schemas.microsoft.com/office/drawing/2014/main" xmlns="" val="1349836324"/>
                    </a:ext>
                  </a:extLst>
                </a:gridCol>
              </a:tblGrid>
              <a:tr h="3663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Avenir Roman" panose="02000503020000020003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External Factors</a:t>
                      </a:r>
                      <a:endParaRPr lang="en-US" sz="1400" dirty="0">
                        <a:solidFill>
                          <a:srgbClr val="404040"/>
                        </a:solidFill>
                        <a:effectLst/>
                        <a:latin typeface="Avenir Next" panose="020B0503020202020204" pitchFamily="34" charset="0"/>
                        <a:ea typeface="Lato"/>
                        <a:cs typeface="Lato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1954325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C3158B8A-E48E-D24B-A2FB-F5CE3DD89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809308"/>
              </p:ext>
            </p:extLst>
          </p:nvPr>
        </p:nvGraphicFramePr>
        <p:xfrm>
          <a:off x="615298" y="5474389"/>
          <a:ext cx="4038599" cy="366395"/>
        </p:xfrm>
        <a:graphic>
          <a:graphicData uri="http://schemas.openxmlformats.org/drawingml/2006/table">
            <a:tbl>
              <a:tblPr firstRow="1" firstCol="1" bandRow="1"/>
              <a:tblGrid>
                <a:gridCol w="4038599">
                  <a:extLst>
                    <a:ext uri="{9D8B030D-6E8A-4147-A177-3AD203B41FA5}">
                      <a16:colId xmlns:a16="http://schemas.microsoft.com/office/drawing/2014/main" xmlns="" val="1672407013"/>
                    </a:ext>
                  </a:extLst>
                </a:gridCol>
              </a:tblGrid>
              <a:tr h="3663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Avenir Roman" panose="02000503020000020003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Assumptions</a:t>
                      </a:r>
                      <a:endParaRPr lang="en-US" sz="1400" dirty="0">
                        <a:solidFill>
                          <a:srgbClr val="404040"/>
                        </a:solidFill>
                        <a:effectLst/>
                        <a:latin typeface="Avenir Next" panose="020B0503020202020204" pitchFamily="34" charset="0"/>
                        <a:ea typeface="Lato"/>
                        <a:cs typeface="Lato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8105898"/>
                  </a:ext>
                </a:extLst>
              </a:tr>
            </a:tbl>
          </a:graphicData>
        </a:graphic>
      </p:graphicFrame>
      <p:sp>
        <p:nvSpPr>
          <p:cNvPr id="20" name="Up Arrow 19">
            <a:extLst>
              <a:ext uri="{FF2B5EF4-FFF2-40B4-BE49-F238E27FC236}">
                <a16:creationId xmlns:a16="http://schemas.microsoft.com/office/drawing/2014/main" xmlns="" id="{36DD3643-A131-924B-8B7A-5CCD7EA395FE}"/>
              </a:ext>
            </a:extLst>
          </p:cNvPr>
          <p:cNvSpPr/>
          <p:nvPr/>
        </p:nvSpPr>
        <p:spPr>
          <a:xfrm>
            <a:off x="2205804" y="4945465"/>
            <a:ext cx="526873" cy="3350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>
            <a:extLst>
              <a:ext uri="{FF2B5EF4-FFF2-40B4-BE49-F238E27FC236}">
                <a16:creationId xmlns:a16="http://schemas.microsoft.com/office/drawing/2014/main" xmlns="" id="{C4219B0D-8B75-0A4D-BAC8-E690F466CD1E}"/>
              </a:ext>
            </a:extLst>
          </p:cNvPr>
          <p:cNvSpPr/>
          <p:nvPr/>
        </p:nvSpPr>
        <p:spPr>
          <a:xfrm>
            <a:off x="6461542" y="4945466"/>
            <a:ext cx="526873" cy="3350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>
            <a:extLst>
              <a:ext uri="{FF2B5EF4-FFF2-40B4-BE49-F238E27FC236}">
                <a16:creationId xmlns:a16="http://schemas.microsoft.com/office/drawing/2014/main" xmlns="" id="{D8A6AAD5-D2B6-9A48-A673-B968304FF7EA}"/>
              </a:ext>
            </a:extLst>
          </p:cNvPr>
          <p:cNvSpPr/>
          <p:nvPr/>
        </p:nvSpPr>
        <p:spPr>
          <a:xfrm rot="10800000">
            <a:off x="6984745" y="5093898"/>
            <a:ext cx="526873" cy="3350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>
            <a:extLst>
              <a:ext uri="{FF2B5EF4-FFF2-40B4-BE49-F238E27FC236}">
                <a16:creationId xmlns:a16="http://schemas.microsoft.com/office/drawing/2014/main" xmlns="" id="{40B1A37D-8107-D54A-B008-2E784C88BAA9}"/>
              </a:ext>
            </a:extLst>
          </p:cNvPr>
          <p:cNvSpPr/>
          <p:nvPr/>
        </p:nvSpPr>
        <p:spPr>
          <a:xfrm rot="10800000">
            <a:off x="2732677" y="5053222"/>
            <a:ext cx="526873" cy="3350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2697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58BB2A5-621D-5746-BB0B-659A3786FC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4397" y="3035360"/>
            <a:ext cx="8435206" cy="78727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Let’s look at some examples, shall we?</a:t>
            </a:r>
          </a:p>
        </p:txBody>
      </p:sp>
    </p:spTree>
    <p:extLst>
      <p:ext uri="{BB962C8B-B14F-4D97-AF65-F5344CB8AC3E}">
        <p14:creationId xmlns:p14="http://schemas.microsoft.com/office/powerpoint/2010/main" val="158043134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">
            <a:extLst>
              <a:ext uri="{FF2B5EF4-FFF2-40B4-BE49-F238E27FC236}">
                <a16:creationId xmlns:a16="http://schemas.microsoft.com/office/drawing/2014/main" xmlns="" id="{B76EBD64-9A6D-E44F-B1F8-4E16EA9EC0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1207944"/>
            <a:ext cx="2371679" cy="5119146"/>
          </a:xfrm>
          <a:solidFill>
            <a:schemeClr val="bg1">
              <a:lumMod val="95000"/>
            </a:schemeClr>
          </a:solidFill>
        </p:spPr>
        <p:txBody>
          <a:bodyPr vert="horz" wrap="square" lIns="128588" tIns="128588" rIns="128588" bIns="128588" numCol="1" anchor="ctr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Sample Logic Model: Dusk to Dawn Project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9325D8E-206E-584A-BC76-0678FA791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978281"/>
            <a:ext cx="5079863" cy="490143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67091F-A64C-2E4D-AB23-F811571AC9F4}"/>
              </a:ext>
            </a:extLst>
          </p:cNvPr>
          <p:cNvSpPr txBox="1"/>
          <p:nvPr/>
        </p:nvSpPr>
        <p:spPr>
          <a:xfrm>
            <a:off x="2743200" y="5940623"/>
            <a:ext cx="6240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https://</a:t>
            </a:r>
            <a:r>
              <a:rPr lang="en-US" sz="1400" i="1" dirty="0" err="1"/>
              <a:t>news.nnlm.gov</a:t>
            </a:r>
            <a:r>
              <a:rPr lang="en-US" sz="1400" i="1" dirty="0"/>
              <a:t>/neo/2017/06/02/logic-model-hack-constructing-proposals/</a:t>
            </a:r>
          </a:p>
        </p:txBody>
      </p:sp>
    </p:spTree>
    <p:extLst>
      <p:ext uri="{BB962C8B-B14F-4D97-AF65-F5344CB8AC3E}">
        <p14:creationId xmlns:p14="http://schemas.microsoft.com/office/powerpoint/2010/main" val="94312536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81F3038-6B0D-5546-B253-6C2A95DDD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484" y="1905000"/>
            <a:ext cx="6208295" cy="36576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1C1FD544-3961-0144-BBEF-1A9FC2BA2C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1207944"/>
            <a:ext cx="2371679" cy="5119146"/>
          </a:xfrm>
          <a:solidFill>
            <a:schemeClr val="bg1">
              <a:lumMod val="95000"/>
            </a:schemeClr>
          </a:solidFill>
        </p:spPr>
        <p:txBody>
          <a:bodyPr vert="horz" wrap="square" lIns="128588" tIns="128588" rIns="128588" bIns="128588" numCol="1" anchor="ctr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Sample Logic Model: Physical Activity–Based Employee Wellness Program for Mass Transit Workers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7274B62-D608-1740-A953-3F04EB0DA10D}"/>
              </a:ext>
            </a:extLst>
          </p:cNvPr>
          <p:cNvSpPr txBox="1"/>
          <p:nvPr/>
        </p:nvSpPr>
        <p:spPr>
          <a:xfrm>
            <a:off x="2678484" y="5867400"/>
            <a:ext cx="34678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https://</a:t>
            </a:r>
            <a:r>
              <a:rPr lang="en-US" sz="1200" i="1" dirty="0" err="1"/>
              <a:t>www.cdc.gov</a:t>
            </a:r>
            <a:r>
              <a:rPr lang="en-US" sz="1200" i="1" dirty="0"/>
              <a:t>/</a:t>
            </a:r>
            <a:r>
              <a:rPr lang="en-US" sz="1200" i="1" dirty="0" err="1"/>
              <a:t>pcd</a:t>
            </a:r>
            <a:r>
              <a:rPr lang="en-US" sz="1200" i="1" dirty="0"/>
              <a:t>/issues/2014/14_0124.htm</a:t>
            </a:r>
          </a:p>
        </p:txBody>
      </p:sp>
    </p:spTree>
    <p:extLst>
      <p:ext uri="{BB962C8B-B14F-4D97-AF65-F5344CB8AC3E}">
        <p14:creationId xmlns:p14="http://schemas.microsoft.com/office/powerpoint/2010/main" val="9302544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1C1FD544-3961-0144-BBEF-1A9FC2BA2C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1207944"/>
            <a:ext cx="2371679" cy="5119146"/>
          </a:xfrm>
          <a:solidFill>
            <a:schemeClr val="bg1">
              <a:lumMod val="95000"/>
            </a:schemeClr>
          </a:solidFill>
        </p:spPr>
        <p:txBody>
          <a:bodyPr vert="horz" wrap="square" lIns="128588" tIns="128588" rIns="128588" bIns="128588" numCol="1" anchor="ctr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Sample Logic Model: Elementary School Science Program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7274B62-D608-1740-A953-3F04EB0DA10D}"/>
              </a:ext>
            </a:extLst>
          </p:cNvPr>
          <p:cNvSpPr txBox="1"/>
          <p:nvPr/>
        </p:nvSpPr>
        <p:spPr>
          <a:xfrm>
            <a:off x="2678484" y="5867400"/>
            <a:ext cx="4483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https://</a:t>
            </a:r>
            <a:r>
              <a:rPr lang="en-US" sz="1200" i="1" dirty="0" err="1"/>
              <a:t>ies.ed.gov</a:t>
            </a:r>
            <a:r>
              <a:rPr lang="en-US" sz="1200" i="1" dirty="0"/>
              <a:t>/</a:t>
            </a:r>
            <a:r>
              <a:rPr lang="en-US" sz="1200" i="1" dirty="0" err="1"/>
              <a:t>ncee</a:t>
            </a:r>
            <a:r>
              <a:rPr lang="en-US" sz="1200" i="1" dirty="0"/>
              <a:t>/</a:t>
            </a:r>
            <a:r>
              <a:rPr lang="en-US" sz="1200" i="1" dirty="0" err="1"/>
              <a:t>edlabs</a:t>
            </a:r>
            <a:r>
              <a:rPr lang="en-US" sz="1200" i="1" dirty="0"/>
              <a:t>/regions/pacific/pdf/REL_2014007.pdf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31027EA2-70F0-9A41-AC64-98125C367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496" y="1905000"/>
            <a:ext cx="6765503" cy="282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930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88ACE3-DCE8-F347-B2E1-16C93A96E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Logic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11774B-0D42-8D49-8634-BBD50B6CD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Complex programs may warrant several “nested” logic models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The most common ways of organizing these are by </a:t>
            </a:r>
            <a:r>
              <a:rPr lang="en-US" altLang="en-US" b="1" dirty="0">
                <a:ea typeface="ＭＳ Ｐゴシック" panose="020B0600070205080204" pitchFamily="34" charset="-128"/>
              </a:rPr>
              <a:t>component</a:t>
            </a:r>
            <a:r>
              <a:rPr lang="en-US" altLang="en-US" dirty="0">
                <a:ea typeface="ＭＳ Ｐゴシック" panose="020B0600070205080204" pitchFamily="34" charset="-128"/>
              </a:rPr>
              <a:t> or </a:t>
            </a:r>
            <a:r>
              <a:rPr lang="en-US" altLang="en-US" b="1" dirty="0">
                <a:ea typeface="ＭＳ Ｐゴシック" panose="020B0600070205080204" pitchFamily="34" charset="-128"/>
              </a:rPr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232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7796D92A-7CD4-3C41-B4F3-DB4D47FE7E1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AC07A9CE-07B9-E44C-B1D0-4BD61A5034E7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45411" name="Footer Placeholder 4">
            <a:extLst>
              <a:ext uri="{FF2B5EF4-FFF2-40B4-BE49-F238E27FC236}">
                <a16:creationId xmlns:a16="http://schemas.microsoft.com/office/drawing/2014/main" xmlns="" id="{237AABA0-AAE4-C946-AF69-045EF6B59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HandelGotDBol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HandelGotDBol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HandelGotDBol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HandelGotDBol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HandelGotDBol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andelGotDBol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andelGotDBol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andelGotDBol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andelGotDBol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HandelGotDMed" pitchFamily="2" charset="0"/>
              </a:rPr>
              <a:t>University of Wisconsin-Extension, Program Development and Evaluation</a:t>
            </a:r>
          </a:p>
        </p:txBody>
      </p:sp>
      <p:pic>
        <p:nvPicPr>
          <p:cNvPr id="145413" name="Picture 3" descr="muli example">
            <a:extLst>
              <a:ext uri="{FF2B5EF4-FFF2-40B4-BE49-F238E27FC236}">
                <a16:creationId xmlns:a16="http://schemas.microsoft.com/office/drawing/2014/main" xmlns="" id="{BE3137EB-1D95-7E4A-9DF3-F17173FDC336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"/>
          <a:stretch/>
        </p:blipFill>
        <p:spPr bwMode="auto">
          <a:xfrm>
            <a:off x="1828800" y="3276600"/>
            <a:ext cx="5745162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FF6E9100-690C-F449-BA95-3A975FF86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05000"/>
            <a:ext cx="8001000" cy="75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14350" indent="-457200">
              <a:lnSpc>
                <a:spcPct val="90000"/>
              </a:lnSpc>
            </a:pPr>
            <a:r>
              <a:rPr lang="en-US" altLang="en-US" sz="3200" b="1" dirty="0">
                <a:ea typeface="ＭＳ Ｐゴシック" panose="020B0600070205080204" pitchFamily="34" charset="-128"/>
              </a:rPr>
              <a:t>Multi-component </a:t>
            </a:r>
            <a:r>
              <a:rPr lang="en-US" altLang="en-US" sz="3200" dirty="0">
                <a:ea typeface="ＭＳ Ｐゴシック" panose="020B0600070205080204" pitchFamily="34" charset="-128"/>
              </a:rPr>
              <a:t>models depict various components (goals, sites, target populations) within a single comprehensive initiative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8C97F42-9BB1-0541-8E9D-48C37A0E086A}"/>
              </a:ext>
            </a:extLst>
          </p:cNvPr>
          <p:cNvSpPr txBox="1"/>
          <p:nvPr/>
        </p:nvSpPr>
        <p:spPr>
          <a:xfrm>
            <a:off x="609600" y="5791200"/>
            <a:ext cx="50626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https://</a:t>
            </a:r>
            <a:r>
              <a:rPr lang="en-US" sz="1100" i="1" dirty="0" err="1"/>
              <a:t>lmcourse.ces.uwex.edu</a:t>
            </a:r>
            <a:r>
              <a:rPr lang="en-US" sz="1100" i="1" dirty="0"/>
              <a:t>/Module_1_pages/M1_Section4/HTML/m1s4p04.htm</a:t>
            </a:r>
          </a:p>
        </p:txBody>
      </p:sp>
    </p:spTree>
    <p:extLst>
      <p:ext uri="{BB962C8B-B14F-4D97-AF65-F5344CB8AC3E}">
        <p14:creationId xmlns:p14="http://schemas.microsoft.com/office/powerpoint/2010/main" val="658570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5DFBDD6D-F775-E24C-BE26-24A8EE01CAF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06063EB9-5886-4B48-876C-041EC33AFA57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39267" name="Footer Placeholder 4">
            <a:extLst>
              <a:ext uri="{FF2B5EF4-FFF2-40B4-BE49-F238E27FC236}">
                <a16:creationId xmlns:a16="http://schemas.microsoft.com/office/drawing/2014/main" xmlns="" id="{514F7200-840F-5848-995F-956DE228D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HandelGotDBol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HandelGotDBol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HandelGotDBol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HandelGotDBol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HandelGotDBol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andelGotDBol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andelGotDBol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andelGotDBol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andelGotDBol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HandelGotDMed" pitchFamily="2" charset="0"/>
              </a:rPr>
              <a:t>University of Wisconsin-Extension, Program Development and Evaluation</a:t>
            </a:r>
          </a:p>
        </p:txBody>
      </p:sp>
      <p:sp>
        <p:nvSpPr>
          <p:cNvPr id="139268" name="Rectangle 2">
            <a:extLst>
              <a:ext uri="{FF2B5EF4-FFF2-40B4-BE49-F238E27FC236}">
                <a16:creationId xmlns:a16="http://schemas.microsoft.com/office/drawing/2014/main" xmlns="" id="{FF164E46-1856-D442-A274-F74C6A0BE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799" y="1828800"/>
            <a:ext cx="8001000" cy="751219"/>
          </a:xfrm>
        </p:spPr>
        <p:txBody>
          <a:bodyPr/>
          <a:lstStyle/>
          <a:p>
            <a:pPr marL="514350" indent="-457200">
              <a:lnSpc>
                <a:spcPct val="90000"/>
              </a:lnSpc>
            </a:pPr>
            <a:r>
              <a:rPr lang="en-US" altLang="en-US" sz="3200" b="1" dirty="0">
                <a:ea typeface="ＭＳ Ｐゴシック" panose="020B0600070205080204" pitchFamily="34" charset="-128"/>
              </a:rPr>
              <a:t>Multi-level: </a:t>
            </a:r>
            <a:r>
              <a:rPr lang="en-US" altLang="en-US" sz="3200" dirty="0">
                <a:ea typeface="ＭＳ Ｐゴシック" panose="020B0600070205080204" pitchFamily="34" charset="-128"/>
              </a:rPr>
              <a:t>models are linked to depict varying levels relative to the system as a whole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B54F998-4ECF-D04B-8D67-26E1195BB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409" y="3081006"/>
            <a:ext cx="4959181" cy="22415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5777653-7E19-2C45-8A80-C528D2B9A780}"/>
              </a:ext>
            </a:extLst>
          </p:cNvPr>
          <p:cNvSpPr txBox="1"/>
          <p:nvPr/>
        </p:nvSpPr>
        <p:spPr>
          <a:xfrm>
            <a:off x="609600" y="5791200"/>
            <a:ext cx="50626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https://</a:t>
            </a:r>
            <a:r>
              <a:rPr lang="en-US" sz="1100" i="1" dirty="0" err="1"/>
              <a:t>lmcourse.ces.uwex.edu</a:t>
            </a:r>
            <a:r>
              <a:rPr lang="en-US" sz="1100" i="1" dirty="0"/>
              <a:t>/Module_1_pages/M1_Section4/HTML/m1s4p04.htm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3E2B963-40C0-AB41-9BC4-67E548EF4C29}"/>
              </a:ext>
            </a:extLst>
          </p:cNvPr>
          <p:cNvSpPr txBox="1"/>
          <p:nvPr/>
        </p:nvSpPr>
        <p:spPr>
          <a:xfrm>
            <a:off x="6094659" y="2618789"/>
            <a:ext cx="2820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Hint: This could easily be adapted to Consortium, Agency, and Program (or Program </a:t>
            </a:r>
            <a:r>
              <a:rPr lang="en-US" dirty="0">
                <a:sym typeface="Wingdings" pitchFamily="2" charset="2"/>
              </a:rPr>
              <a:t> agency)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578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>
            <a:extLst>
              <a:ext uri="{FF2B5EF4-FFF2-40B4-BE49-F238E27FC236}">
                <a16:creationId xmlns:a16="http://schemas.microsoft.com/office/drawing/2014/main" xmlns="" id="{361DA618-51ED-584C-803A-942D597EB4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8162925" cy="762000"/>
          </a:xfrm>
        </p:spPr>
        <p:txBody>
          <a:bodyPr/>
          <a:lstStyle/>
          <a:p>
            <a:pPr algn="ctr"/>
            <a:r>
              <a:rPr lang="en-US" altLang="en-US" dirty="0"/>
              <a:t>Logic Model Resources</a:t>
            </a:r>
          </a:p>
        </p:txBody>
      </p:sp>
      <p:sp>
        <p:nvSpPr>
          <p:cNvPr id="545795" name="Rectangle 3">
            <a:extLst>
              <a:ext uri="{FF2B5EF4-FFF2-40B4-BE49-F238E27FC236}">
                <a16:creationId xmlns:a16="http://schemas.microsoft.com/office/drawing/2014/main" xmlns="" id="{7D908118-327F-D44F-B406-44EDED6025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8001000" cy="3276601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altLang="en-US" sz="1600" b="1" dirty="0" err="1"/>
              <a:t>W.K.Kellogg</a:t>
            </a:r>
            <a:r>
              <a:rPr lang="en-US" altLang="en-US" sz="1600" b="1" dirty="0"/>
              <a:t> Foundation Logic Model Development Guide</a:t>
            </a:r>
            <a:br>
              <a:rPr lang="en-US" altLang="en-US" sz="1600" b="1" dirty="0"/>
            </a:br>
            <a:r>
              <a:rPr lang="en-US" altLang="en-US" sz="1600" i="1" dirty="0" err="1"/>
              <a:t>www.wkkf.org</a:t>
            </a:r>
            <a:r>
              <a:rPr lang="en-US" altLang="en-US" sz="1600" i="1" dirty="0"/>
              <a:t>/Pubs/Tools/Evaluation/Pub3669.pdf</a:t>
            </a:r>
            <a:endParaRPr lang="en-US" altLang="en-US" sz="1600" b="1" i="1" dirty="0"/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altLang="en-US" sz="1600" b="1" dirty="0"/>
              <a:t>UWEX Online resources &amp; course on developing logic models and evaluation plans</a:t>
            </a:r>
            <a:br>
              <a:rPr lang="en-US" altLang="en-US" sz="1600" b="1" dirty="0"/>
            </a:br>
            <a:r>
              <a:rPr lang="en-US" altLang="en-US" sz="1600" i="1" dirty="0" err="1"/>
              <a:t>www.uwex.edu</a:t>
            </a:r>
            <a:r>
              <a:rPr lang="en-US" altLang="en-US" sz="1600" i="1" dirty="0"/>
              <a:t>/</a:t>
            </a:r>
            <a:r>
              <a:rPr lang="en-US" altLang="en-US" sz="1600" i="1" dirty="0" err="1"/>
              <a:t>ces</a:t>
            </a:r>
            <a:r>
              <a:rPr lang="en-US" altLang="en-US" sz="1600" i="1" dirty="0"/>
              <a:t>/</a:t>
            </a:r>
            <a:r>
              <a:rPr lang="en-US" altLang="en-US" sz="1600" i="1" dirty="0" err="1"/>
              <a:t>pdande</a:t>
            </a:r>
            <a:r>
              <a:rPr lang="en-US" altLang="en-US" sz="1600" i="1" dirty="0"/>
              <a:t>/evaluation/</a:t>
            </a:r>
            <a:r>
              <a:rPr lang="en-US" altLang="en-US" sz="1600" i="1" dirty="0" err="1"/>
              <a:t>evallogicmodel.html</a:t>
            </a:r>
            <a:r>
              <a:rPr lang="en-US" altLang="en-US" sz="1600" b="1" dirty="0"/>
              <a:t/>
            </a:r>
            <a:br>
              <a:rPr lang="en-US" altLang="en-US" sz="1600" b="1" dirty="0"/>
            </a:br>
            <a:r>
              <a:rPr lang="en-US" altLang="en-US" sz="1600" dirty="0"/>
              <a:t>www1.uwex.edu/</a:t>
            </a:r>
            <a:r>
              <a:rPr lang="en-US" altLang="en-US" sz="1600" dirty="0" err="1"/>
              <a:t>ces</a:t>
            </a:r>
            <a:r>
              <a:rPr lang="en-US" altLang="en-US" sz="1600" dirty="0"/>
              <a:t>/</a:t>
            </a:r>
            <a:r>
              <a:rPr lang="en-US" altLang="en-US" sz="1600" dirty="0" err="1"/>
              <a:t>lmcourse</a:t>
            </a:r>
            <a:r>
              <a:rPr lang="en-US" altLang="en-US" sz="1600" dirty="0"/>
              <a:t>/</a:t>
            </a:r>
            <a:endParaRPr lang="en-US" altLang="en-US" sz="1600" b="1" dirty="0"/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altLang="en-US" sz="1600" b="1" dirty="0"/>
              <a:t>Logic Model Tools.</a:t>
            </a:r>
            <a:r>
              <a:rPr lang="en-US" altLang="en-US" sz="1600" dirty="0"/>
              <a:t> A comprehensive list provided by the CDC. </a:t>
            </a:r>
            <a:r>
              <a:rPr lang="en-US" altLang="en-US" sz="1600" i="1" dirty="0" err="1"/>
              <a:t>www.cdc.gov</a:t>
            </a:r>
            <a:r>
              <a:rPr lang="en-US" altLang="en-US" sz="1600" i="1" dirty="0"/>
              <a:t>/</a:t>
            </a:r>
            <a:r>
              <a:rPr lang="en-US" altLang="en-US" sz="1600" i="1" dirty="0" err="1"/>
              <a:t>eval</a:t>
            </a:r>
            <a:r>
              <a:rPr lang="en-US" altLang="en-US" sz="1600" i="1" dirty="0"/>
              <a:t>/resources.htm#logic%20model</a:t>
            </a:r>
            <a:endParaRPr lang="en-US" altLang="en-US" sz="1600" b="1" i="1" dirty="0"/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altLang="en-US" sz="1600" b="1" dirty="0"/>
              <a:t>Community Tool Box</a:t>
            </a:r>
            <a:br>
              <a:rPr lang="en-US" altLang="en-US" sz="1600" b="1" dirty="0"/>
            </a:br>
            <a:r>
              <a:rPr lang="en-US" altLang="en-US" sz="1600" i="1" dirty="0" err="1"/>
              <a:t>ctb.ku.edu</a:t>
            </a:r>
            <a:r>
              <a:rPr lang="en-US" altLang="en-US" sz="1600" i="1" dirty="0"/>
              <a:t>/tools/</a:t>
            </a:r>
            <a:r>
              <a:rPr lang="en-US" altLang="en-US" sz="1600" i="1" dirty="0" err="1"/>
              <a:t>en</a:t>
            </a:r>
            <a:r>
              <a:rPr lang="en-US" altLang="en-US" sz="1600" i="1" dirty="0"/>
              <a:t>/sub_section_examples_1877.htm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altLang="en-US" sz="1600" b="1" dirty="0"/>
              <a:t>Evaluating Program Effectiveness – Planning Guide (NRS)</a:t>
            </a: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en-US" altLang="en-US" sz="1600" i="1" dirty="0"/>
              <a:t>https://</a:t>
            </a:r>
            <a:r>
              <a:rPr lang="en-US" altLang="en-US" sz="1600" i="1" dirty="0" err="1"/>
              <a:t>caladulted.org</a:t>
            </a:r>
            <a:r>
              <a:rPr lang="en-US" altLang="en-US" sz="1600" i="1" dirty="0"/>
              <a:t>/</a:t>
            </a:r>
            <a:r>
              <a:rPr lang="en-US" altLang="en-US" sz="1600" i="1" dirty="0" err="1"/>
              <a:t>DownloadFile</a:t>
            </a:r>
            <a:r>
              <a:rPr lang="en-US" altLang="en-US" sz="1600" i="1" dirty="0"/>
              <a:t>/589</a:t>
            </a:r>
            <a:endParaRPr lang="en-US" altLang="en-US" sz="1600" b="1" dirty="0"/>
          </a:p>
          <a:p>
            <a:pPr>
              <a:lnSpc>
                <a:spcPct val="80000"/>
              </a:lnSpc>
            </a:pP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479181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chemeClr val="accent5"/>
                </a:solidFill>
              </a:rPr>
              <a:t>AEBG TAP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l"/>
            <a:r>
              <a:rPr lang="en-US" sz="3094" dirty="0"/>
              <a:t>The AEBG Technical Assistance Program (TAP) provides professional development resources for all AEBG agencies statewide.</a:t>
            </a:r>
          </a:p>
          <a:p>
            <a:pPr algn="l"/>
            <a:endParaRPr lang="en-US" sz="3094" dirty="0"/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370" y="4391095"/>
            <a:ext cx="5565406" cy="15311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1B7A-31FA-4206-8E4E-60BFC11378D7}" type="slidenum">
              <a:rPr lang="en-US" smtClean="0">
                <a:solidFill>
                  <a:srgbClr val="FFFFFF"/>
                </a:solidFill>
              </a:rPr>
              <a:pPr/>
              <a:t>19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02571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51DE077-B643-1D4A-B726-AE07F6BE57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4397" y="1458854"/>
            <a:ext cx="8435206" cy="62297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What is a Logic Model?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DEACCC-D02C-CF4B-8F3B-8340C2951D2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859" y="2083118"/>
            <a:ext cx="7905788" cy="3098482"/>
          </a:xfrm>
        </p:spPr>
        <p:txBody>
          <a:bodyPr/>
          <a:lstStyle/>
          <a:p>
            <a:r>
              <a:rPr lang="en-US" sz="2400" dirty="0"/>
              <a:t>A logic model is a </a:t>
            </a:r>
            <a:r>
              <a:rPr lang="en-US" sz="2400" b="1" dirty="0"/>
              <a:t>systematic</a:t>
            </a:r>
            <a:r>
              <a:rPr lang="en-US" sz="2400" dirty="0"/>
              <a:t> and </a:t>
            </a:r>
            <a:r>
              <a:rPr lang="en-US" sz="2400" b="1" dirty="0"/>
              <a:t>visual</a:t>
            </a:r>
            <a:r>
              <a:rPr lang="en-US" sz="2400" dirty="0"/>
              <a:t> way to present and share your understanding of the </a:t>
            </a:r>
            <a:r>
              <a:rPr lang="en-US" sz="2400" b="1" dirty="0"/>
              <a:t>relationships</a:t>
            </a:r>
            <a:r>
              <a:rPr lang="en-US" sz="2400" dirty="0"/>
              <a:t> among the </a:t>
            </a:r>
            <a:r>
              <a:rPr lang="en-US" sz="2400" b="1" dirty="0"/>
              <a:t>resources</a:t>
            </a:r>
            <a:r>
              <a:rPr lang="en-US" sz="2400" dirty="0"/>
              <a:t> you have to operate your program, the </a:t>
            </a:r>
            <a:r>
              <a:rPr lang="en-US" sz="2400" b="1" dirty="0"/>
              <a:t>activities</a:t>
            </a:r>
            <a:r>
              <a:rPr lang="en-US" sz="2400" dirty="0"/>
              <a:t> you plan, and </a:t>
            </a:r>
            <a:r>
              <a:rPr lang="en-US" sz="2400" b="1" dirty="0"/>
              <a:t>the changes or results</a:t>
            </a:r>
            <a:r>
              <a:rPr lang="en-US" sz="2400" dirty="0"/>
              <a:t> you hope to achieve</a:t>
            </a:r>
          </a:p>
          <a:p>
            <a:r>
              <a:rPr lang="en-US" sz="2400" dirty="0"/>
              <a:t>Simply put, a logic model is a visual expression of how you believe your program will work and the results you expect to achieve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7776736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4170EBE-1A62-AF41-AB21-781F097A8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are lots of complex examples</a:t>
            </a:r>
          </a:p>
        </p:txBody>
      </p:sp>
      <p:pic>
        <p:nvPicPr>
          <p:cNvPr id="5" name="Content Placeholder 4" descr="A screen shot of a computer&#10;&#10;Description automatically generated">
            <a:extLst>
              <a:ext uri="{FF2B5EF4-FFF2-40B4-BE49-F238E27FC236}">
                <a16:creationId xmlns:a16="http://schemas.microsoft.com/office/drawing/2014/main" xmlns="" id="{B656AABF-AEE4-F54C-AF14-5B12DD5192F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966" y="1676400"/>
            <a:ext cx="5316067" cy="4743354"/>
          </a:xfrm>
        </p:spPr>
      </p:pic>
    </p:spTree>
    <p:extLst>
      <p:ext uri="{BB962C8B-B14F-4D97-AF65-F5344CB8AC3E}">
        <p14:creationId xmlns:p14="http://schemas.microsoft.com/office/powerpoint/2010/main" val="321124535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8C4027C-1909-044E-84A4-7B234DCC37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0835" y="1371600"/>
            <a:ext cx="8581979" cy="60159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But all logic models are essentially a chain of inputs, outputs, and outcomes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3D554EC0-37F3-7D40-AF3D-194097D16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876304"/>
              </p:ext>
            </p:extLst>
          </p:nvPr>
        </p:nvGraphicFramePr>
        <p:xfrm>
          <a:off x="1706338" y="3781936"/>
          <a:ext cx="1320193" cy="787279"/>
        </p:xfrm>
        <a:graphic>
          <a:graphicData uri="http://schemas.openxmlformats.org/drawingml/2006/table">
            <a:tbl>
              <a:tblPr firstRow="1" firstCol="1" bandRow="1"/>
              <a:tblGrid>
                <a:gridCol w="1320193">
                  <a:extLst>
                    <a:ext uri="{9D8B030D-6E8A-4147-A177-3AD203B41FA5}">
                      <a16:colId xmlns:a16="http://schemas.microsoft.com/office/drawing/2014/main" xmlns="" val="1401244956"/>
                    </a:ext>
                  </a:extLst>
                </a:gridCol>
              </a:tblGrid>
              <a:tr h="7872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Avenir Roman" panose="02000503020000020003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Inputs</a:t>
                      </a:r>
                      <a:endParaRPr lang="en-US" sz="2000" dirty="0">
                        <a:solidFill>
                          <a:srgbClr val="404040"/>
                        </a:solidFill>
                        <a:effectLst/>
                        <a:latin typeface="Avenir Next" panose="020B0503020202020204" pitchFamily="34" charset="0"/>
                        <a:ea typeface="Lato"/>
                        <a:cs typeface="Lato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137758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4F119D81-7338-2B46-ACF9-F53C31E4B0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149666"/>
              </p:ext>
            </p:extLst>
          </p:nvPr>
        </p:nvGraphicFramePr>
        <p:xfrm>
          <a:off x="6056853" y="3781936"/>
          <a:ext cx="1359484" cy="787279"/>
        </p:xfrm>
        <a:graphic>
          <a:graphicData uri="http://schemas.openxmlformats.org/drawingml/2006/table">
            <a:tbl>
              <a:tblPr firstRow="1" firstCol="1" bandRow="1"/>
              <a:tblGrid>
                <a:gridCol w="1359484">
                  <a:extLst>
                    <a:ext uri="{9D8B030D-6E8A-4147-A177-3AD203B41FA5}">
                      <a16:colId xmlns:a16="http://schemas.microsoft.com/office/drawing/2014/main" xmlns="" val="4256797552"/>
                    </a:ext>
                  </a:extLst>
                </a:gridCol>
              </a:tblGrid>
              <a:tr h="7872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Avenir Roman" panose="02000503020000020003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Outcomes</a:t>
                      </a:r>
                      <a:endParaRPr lang="en-US" sz="2000" dirty="0">
                        <a:solidFill>
                          <a:srgbClr val="404040"/>
                        </a:solidFill>
                        <a:effectLst/>
                        <a:latin typeface="Avenir Next" panose="020B0503020202020204" pitchFamily="34" charset="0"/>
                        <a:ea typeface="Lato"/>
                        <a:cs typeface="Lato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3276828"/>
                  </a:ext>
                </a:extLst>
              </a:tr>
            </a:tbl>
          </a:graphicData>
        </a:graphic>
      </p:graphicFrame>
      <p:sp>
        <p:nvSpPr>
          <p:cNvPr id="16" name="Right Arrow 15">
            <a:extLst>
              <a:ext uri="{FF2B5EF4-FFF2-40B4-BE49-F238E27FC236}">
                <a16:creationId xmlns:a16="http://schemas.microsoft.com/office/drawing/2014/main" xmlns="" id="{C2FDEA2E-45DB-EC46-888C-05E6EEA813B6}"/>
              </a:ext>
            </a:extLst>
          </p:cNvPr>
          <p:cNvSpPr/>
          <p:nvPr/>
        </p:nvSpPr>
        <p:spPr>
          <a:xfrm>
            <a:off x="5498604" y="4023175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3009C707-5FC2-6749-8CFB-743599296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977508"/>
              </p:ext>
            </p:extLst>
          </p:nvPr>
        </p:nvGraphicFramePr>
        <p:xfrm>
          <a:off x="3885671" y="3781936"/>
          <a:ext cx="1359484" cy="787279"/>
        </p:xfrm>
        <a:graphic>
          <a:graphicData uri="http://schemas.openxmlformats.org/drawingml/2006/table">
            <a:tbl>
              <a:tblPr firstRow="1" firstCol="1" bandRow="1"/>
              <a:tblGrid>
                <a:gridCol w="1359484">
                  <a:extLst>
                    <a:ext uri="{9D8B030D-6E8A-4147-A177-3AD203B41FA5}">
                      <a16:colId xmlns:a16="http://schemas.microsoft.com/office/drawing/2014/main" xmlns="" val="3945731849"/>
                    </a:ext>
                  </a:extLst>
                </a:gridCol>
              </a:tblGrid>
              <a:tr h="7872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Avenir Roman" panose="02000503020000020003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Outputs</a:t>
                      </a:r>
                      <a:endParaRPr lang="en-US" sz="2000" dirty="0">
                        <a:solidFill>
                          <a:srgbClr val="404040"/>
                        </a:solidFill>
                        <a:effectLst/>
                        <a:latin typeface="Avenir Next" panose="020B0503020202020204" pitchFamily="34" charset="0"/>
                        <a:ea typeface="Lato"/>
                        <a:cs typeface="Lato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3F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4938747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B1F1806-C060-724B-AB30-EDDF252E722C}"/>
              </a:ext>
            </a:extLst>
          </p:cNvPr>
          <p:cNvSpPr txBox="1"/>
          <p:nvPr/>
        </p:nvSpPr>
        <p:spPr>
          <a:xfrm>
            <a:off x="1295400" y="3048489"/>
            <a:ext cx="2142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What we will provide or do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325141A-D537-6B4D-8DDC-11974516EDD0}"/>
              </a:ext>
            </a:extLst>
          </p:cNvPr>
          <p:cNvSpPr txBox="1"/>
          <p:nvPr/>
        </p:nvSpPr>
        <p:spPr>
          <a:xfrm>
            <a:off x="3740834" y="2777286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What we expect to see as a result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454B032-97F4-DF48-9F45-BA177BF6559A}"/>
              </a:ext>
            </a:extLst>
          </p:cNvPr>
          <p:cNvSpPr txBox="1"/>
          <p:nvPr/>
        </p:nvSpPr>
        <p:spPr>
          <a:xfrm>
            <a:off x="5803404" y="277655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change that logically follows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xmlns="" id="{D16EAEDE-2D45-0249-94F4-B77EB884594E}"/>
              </a:ext>
            </a:extLst>
          </p:cNvPr>
          <p:cNvSpPr/>
          <p:nvPr/>
        </p:nvSpPr>
        <p:spPr>
          <a:xfrm>
            <a:off x="3301747" y="4023175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8020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8C4027C-1909-044E-84A4-7B234DCC37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0835" y="1371600"/>
            <a:ext cx="8581979" cy="60159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It is often valuable to include contextual information</a:t>
            </a: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xmlns="" id="{7F95AEE3-F937-4E47-8397-6992C9886B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368607"/>
              </p:ext>
            </p:extLst>
          </p:nvPr>
        </p:nvGraphicFramePr>
        <p:xfrm>
          <a:off x="1706338" y="3596186"/>
          <a:ext cx="1320193" cy="787279"/>
        </p:xfrm>
        <a:graphic>
          <a:graphicData uri="http://schemas.openxmlformats.org/drawingml/2006/table">
            <a:tbl>
              <a:tblPr firstRow="1" firstCol="1" bandRow="1"/>
              <a:tblGrid>
                <a:gridCol w="1320193">
                  <a:extLst>
                    <a:ext uri="{9D8B030D-6E8A-4147-A177-3AD203B41FA5}">
                      <a16:colId xmlns:a16="http://schemas.microsoft.com/office/drawing/2014/main" xmlns="" val="1401244956"/>
                    </a:ext>
                  </a:extLst>
                </a:gridCol>
              </a:tblGrid>
              <a:tr h="7872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Avenir Roman" panose="02000503020000020003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Inputs</a:t>
                      </a:r>
                      <a:endParaRPr lang="en-US" sz="2000" dirty="0">
                        <a:solidFill>
                          <a:srgbClr val="404040"/>
                        </a:solidFill>
                        <a:effectLst/>
                        <a:latin typeface="Avenir Next" panose="020B0503020202020204" pitchFamily="34" charset="0"/>
                        <a:ea typeface="Lato"/>
                        <a:cs typeface="Lato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1377580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xmlns="" id="{C28D6757-9045-6D40-B9BC-4B27BE26F7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2548"/>
              </p:ext>
            </p:extLst>
          </p:nvPr>
        </p:nvGraphicFramePr>
        <p:xfrm>
          <a:off x="6056853" y="3596186"/>
          <a:ext cx="1359484" cy="787279"/>
        </p:xfrm>
        <a:graphic>
          <a:graphicData uri="http://schemas.openxmlformats.org/drawingml/2006/table">
            <a:tbl>
              <a:tblPr firstRow="1" firstCol="1" bandRow="1"/>
              <a:tblGrid>
                <a:gridCol w="1359484">
                  <a:extLst>
                    <a:ext uri="{9D8B030D-6E8A-4147-A177-3AD203B41FA5}">
                      <a16:colId xmlns:a16="http://schemas.microsoft.com/office/drawing/2014/main" xmlns="" val="4256797552"/>
                    </a:ext>
                  </a:extLst>
                </a:gridCol>
              </a:tblGrid>
              <a:tr h="7872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Avenir Roman" panose="02000503020000020003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Outcomes</a:t>
                      </a:r>
                      <a:endParaRPr lang="en-US" sz="2000" dirty="0">
                        <a:solidFill>
                          <a:srgbClr val="404040"/>
                        </a:solidFill>
                        <a:effectLst/>
                        <a:latin typeface="Avenir Next" panose="020B0503020202020204" pitchFamily="34" charset="0"/>
                        <a:ea typeface="Lato"/>
                        <a:cs typeface="Lato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3276828"/>
                  </a:ext>
                </a:extLst>
              </a:tr>
            </a:tbl>
          </a:graphicData>
        </a:graphic>
      </p:graphicFrame>
      <p:sp>
        <p:nvSpPr>
          <p:cNvPr id="43" name="Right Arrow 42">
            <a:extLst>
              <a:ext uri="{FF2B5EF4-FFF2-40B4-BE49-F238E27FC236}">
                <a16:creationId xmlns:a16="http://schemas.microsoft.com/office/drawing/2014/main" xmlns="" id="{55378133-62CA-2C47-9B05-A753AF2745F1}"/>
              </a:ext>
            </a:extLst>
          </p:cNvPr>
          <p:cNvSpPr/>
          <p:nvPr/>
        </p:nvSpPr>
        <p:spPr>
          <a:xfrm rot="16200000">
            <a:off x="2283166" y="4519821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xmlns="" id="{1463FB59-F5D0-4142-AE98-44A8CC2CA56F}"/>
              </a:ext>
            </a:extLst>
          </p:cNvPr>
          <p:cNvSpPr/>
          <p:nvPr/>
        </p:nvSpPr>
        <p:spPr>
          <a:xfrm>
            <a:off x="5498604" y="3837425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xmlns="" id="{9E2C350B-22C2-F747-A1DE-2795EB86CF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4776"/>
              </p:ext>
            </p:extLst>
          </p:nvPr>
        </p:nvGraphicFramePr>
        <p:xfrm>
          <a:off x="3885671" y="3596186"/>
          <a:ext cx="1359484" cy="787279"/>
        </p:xfrm>
        <a:graphic>
          <a:graphicData uri="http://schemas.openxmlformats.org/drawingml/2006/table">
            <a:tbl>
              <a:tblPr firstRow="1" firstCol="1" bandRow="1"/>
              <a:tblGrid>
                <a:gridCol w="1359484">
                  <a:extLst>
                    <a:ext uri="{9D8B030D-6E8A-4147-A177-3AD203B41FA5}">
                      <a16:colId xmlns:a16="http://schemas.microsoft.com/office/drawing/2014/main" xmlns="" val="3945731849"/>
                    </a:ext>
                  </a:extLst>
                </a:gridCol>
              </a:tblGrid>
              <a:tr h="7872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Avenir Roman" panose="02000503020000020003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Outputs</a:t>
                      </a:r>
                      <a:endParaRPr lang="en-US" sz="2000" dirty="0">
                        <a:solidFill>
                          <a:srgbClr val="404040"/>
                        </a:solidFill>
                        <a:effectLst/>
                        <a:latin typeface="Avenir Next" panose="020B0503020202020204" pitchFamily="34" charset="0"/>
                        <a:ea typeface="Lato"/>
                        <a:cs typeface="Lato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3F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493874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24D5953-C95B-194C-989F-9150792405FA}"/>
              </a:ext>
            </a:extLst>
          </p:cNvPr>
          <p:cNvSpPr txBox="1"/>
          <p:nvPr/>
        </p:nvSpPr>
        <p:spPr>
          <a:xfrm>
            <a:off x="1295400" y="2862739"/>
            <a:ext cx="2142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What we will provide or do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C7D5717-3902-A347-A551-A23A873C66C9}"/>
              </a:ext>
            </a:extLst>
          </p:cNvPr>
          <p:cNvSpPr txBox="1"/>
          <p:nvPr/>
        </p:nvSpPr>
        <p:spPr>
          <a:xfrm>
            <a:off x="3740834" y="2591536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What we expect to see as a result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B71EAFF-98CF-3F45-9C32-FFD0CAA85559}"/>
              </a:ext>
            </a:extLst>
          </p:cNvPr>
          <p:cNvSpPr txBox="1"/>
          <p:nvPr/>
        </p:nvSpPr>
        <p:spPr>
          <a:xfrm>
            <a:off x="5803404" y="25908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change that logically follows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E400D3A0-19EF-114C-941E-D15590513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960720"/>
              </p:ext>
            </p:extLst>
          </p:nvPr>
        </p:nvGraphicFramePr>
        <p:xfrm>
          <a:off x="1576199" y="5022015"/>
          <a:ext cx="5915328" cy="601597"/>
        </p:xfrm>
        <a:graphic>
          <a:graphicData uri="http://schemas.openxmlformats.org/drawingml/2006/table">
            <a:tbl>
              <a:tblPr firstRow="1" firstCol="1" bandRow="1"/>
              <a:tblGrid>
                <a:gridCol w="5915328">
                  <a:extLst>
                    <a:ext uri="{9D8B030D-6E8A-4147-A177-3AD203B41FA5}">
                      <a16:colId xmlns:a16="http://schemas.microsoft.com/office/drawing/2014/main" xmlns="" val="1401244956"/>
                    </a:ext>
                  </a:extLst>
                </a:gridCol>
              </a:tblGrid>
              <a:tr h="6015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venir Roman" panose="02000503020000020003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Assumptions / External Factors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Lato"/>
                        <a:cs typeface="Lato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1377580"/>
                  </a:ext>
                </a:extLst>
              </a:tr>
            </a:tbl>
          </a:graphicData>
        </a:graphic>
      </p:graphicFrame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F89F0FEF-A574-2644-AFBD-7D3B568AEF27}"/>
              </a:ext>
            </a:extLst>
          </p:cNvPr>
          <p:cNvSpPr/>
          <p:nvPr/>
        </p:nvSpPr>
        <p:spPr>
          <a:xfrm>
            <a:off x="3301747" y="3798779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xmlns="" id="{C48D7E9D-51D5-2E47-9248-FBA2BDC7A273}"/>
              </a:ext>
            </a:extLst>
          </p:cNvPr>
          <p:cNvSpPr/>
          <p:nvPr/>
        </p:nvSpPr>
        <p:spPr>
          <a:xfrm rot="16200000">
            <a:off x="4373385" y="4542983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xmlns="" id="{BE36F3AB-F0E7-7E43-A40D-79ACF0BF8279}"/>
              </a:ext>
            </a:extLst>
          </p:cNvPr>
          <p:cNvSpPr/>
          <p:nvPr/>
        </p:nvSpPr>
        <p:spPr>
          <a:xfrm rot="16200000">
            <a:off x="6500927" y="4580859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9582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8C4027C-1909-044E-84A4-7B234DCC37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7220" y="1221856"/>
            <a:ext cx="8435206" cy="60159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It can be helpful to think about the relationships between components as a series of </a:t>
            </a:r>
            <a:r>
              <a:rPr lang="en-US" sz="2400" b="1" dirty="0"/>
              <a:t>If – Then </a:t>
            </a:r>
            <a:r>
              <a:rPr lang="en-US" sz="2400" dirty="0"/>
              <a:t>statements</a:t>
            </a:r>
          </a:p>
        </p:txBody>
      </p:sp>
      <p:sp>
        <p:nvSpPr>
          <p:cNvPr id="13" name="Curved Down Arrow 12">
            <a:extLst>
              <a:ext uri="{FF2B5EF4-FFF2-40B4-BE49-F238E27FC236}">
                <a16:creationId xmlns:a16="http://schemas.microsoft.com/office/drawing/2014/main" xmlns="" id="{64611596-80EA-DF4C-8D5B-FB06502A110B}"/>
              </a:ext>
            </a:extLst>
          </p:cNvPr>
          <p:cNvSpPr/>
          <p:nvPr/>
        </p:nvSpPr>
        <p:spPr>
          <a:xfrm>
            <a:off x="2412820" y="3124200"/>
            <a:ext cx="2082979" cy="601597"/>
          </a:xfrm>
          <a:prstGeom prst="curvedDownArrow">
            <a:avLst>
              <a:gd name="adj1" fmla="val 25000"/>
              <a:gd name="adj2" fmla="val 73115"/>
              <a:gd name="adj3" fmla="val 408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07486D0-EAA2-9845-B874-E28F96DCBF1C}"/>
              </a:ext>
            </a:extLst>
          </p:cNvPr>
          <p:cNvSpPr txBox="1"/>
          <p:nvPr/>
        </p:nvSpPr>
        <p:spPr>
          <a:xfrm>
            <a:off x="3835042" y="2819400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C198582-DDA8-4E45-A880-CAB0DD42EA3D}"/>
              </a:ext>
            </a:extLst>
          </p:cNvPr>
          <p:cNvSpPr txBox="1"/>
          <p:nvPr/>
        </p:nvSpPr>
        <p:spPr>
          <a:xfrm>
            <a:off x="2253162" y="28194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If</a:t>
            </a:r>
          </a:p>
        </p:txBody>
      </p:sp>
      <p:sp>
        <p:nvSpPr>
          <p:cNvPr id="22" name="Curved Up Arrow 21">
            <a:extLst>
              <a:ext uri="{FF2B5EF4-FFF2-40B4-BE49-F238E27FC236}">
                <a16:creationId xmlns:a16="http://schemas.microsoft.com/office/drawing/2014/main" xmlns="" id="{C3381CC2-1EAB-B74B-89AF-539F4F1A6168}"/>
              </a:ext>
            </a:extLst>
          </p:cNvPr>
          <p:cNvSpPr/>
          <p:nvPr/>
        </p:nvSpPr>
        <p:spPr>
          <a:xfrm>
            <a:off x="4691426" y="4648200"/>
            <a:ext cx="2057937" cy="601597"/>
          </a:xfrm>
          <a:prstGeom prst="curvedUpArrow">
            <a:avLst>
              <a:gd name="adj1" fmla="val 25000"/>
              <a:gd name="adj2" fmla="val 64359"/>
              <a:gd name="adj3" fmla="val 390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9A73517-0C49-564F-84C5-796E96EBAF99}"/>
              </a:ext>
            </a:extLst>
          </p:cNvPr>
          <p:cNvSpPr txBox="1"/>
          <p:nvPr/>
        </p:nvSpPr>
        <p:spPr>
          <a:xfrm>
            <a:off x="4531767" y="5201743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If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BD17622-34F7-F44C-AF0D-7099D7670578}"/>
              </a:ext>
            </a:extLst>
          </p:cNvPr>
          <p:cNvSpPr txBox="1"/>
          <p:nvPr/>
        </p:nvSpPr>
        <p:spPr>
          <a:xfrm>
            <a:off x="6088605" y="5207192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64A76E4-D861-E046-9224-C8950622775C}"/>
              </a:ext>
            </a:extLst>
          </p:cNvPr>
          <p:cNvSpPr txBox="1"/>
          <p:nvPr/>
        </p:nvSpPr>
        <p:spPr>
          <a:xfrm>
            <a:off x="7015016" y="4841832"/>
            <a:ext cx="1943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/>
              <a:t>If</a:t>
            </a:r>
            <a:r>
              <a:rPr lang="en-US" sz="1200" i="1" dirty="0"/>
              <a:t> our activities yield the outputs we expect, </a:t>
            </a:r>
            <a:r>
              <a:rPr lang="en-US" sz="1200" b="1" i="1" dirty="0"/>
              <a:t>then</a:t>
            </a:r>
            <a:r>
              <a:rPr lang="en-US" sz="1200" i="1" dirty="0"/>
              <a:t> we anticipate participants and communities will benefit and change in these ways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xmlns="" id="{BDA29C5A-5E8A-3243-BFCF-6565C6BD4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386265"/>
              </p:ext>
            </p:extLst>
          </p:nvPr>
        </p:nvGraphicFramePr>
        <p:xfrm>
          <a:off x="1611683" y="3796827"/>
          <a:ext cx="1320193" cy="787279"/>
        </p:xfrm>
        <a:graphic>
          <a:graphicData uri="http://schemas.openxmlformats.org/drawingml/2006/table">
            <a:tbl>
              <a:tblPr firstRow="1" firstCol="1" bandRow="1"/>
              <a:tblGrid>
                <a:gridCol w="1320193">
                  <a:extLst>
                    <a:ext uri="{9D8B030D-6E8A-4147-A177-3AD203B41FA5}">
                      <a16:colId xmlns:a16="http://schemas.microsoft.com/office/drawing/2014/main" xmlns="" val="1401244956"/>
                    </a:ext>
                  </a:extLst>
                </a:gridCol>
              </a:tblGrid>
              <a:tr h="7872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Avenir Roman" panose="02000503020000020003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Inputs</a:t>
                      </a:r>
                      <a:endParaRPr lang="en-US" sz="2000" dirty="0">
                        <a:solidFill>
                          <a:srgbClr val="404040"/>
                        </a:solidFill>
                        <a:effectLst/>
                        <a:latin typeface="Avenir Next" panose="020B0503020202020204" pitchFamily="34" charset="0"/>
                        <a:ea typeface="Lato"/>
                        <a:cs typeface="Lato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1377580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xmlns="" id="{07CBEA01-352A-7A4D-BA57-1C372F6E6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428299"/>
              </p:ext>
            </p:extLst>
          </p:nvPr>
        </p:nvGraphicFramePr>
        <p:xfrm>
          <a:off x="5962198" y="3796827"/>
          <a:ext cx="1359484" cy="787279"/>
        </p:xfrm>
        <a:graphic>
          <a:graphicData uri="http://schemas.openxmlformats.org/drawingml/2006/table">
            <a:tbl>
              <a:tblPr firstRow="1" firstCol="1" bandRow="1"/>
              <a:tblGrid>
                <a:gridCol w="1359484">
                  <a:extLst>
                    <a:ext uri="{9D8B030D-6E8A-4147-A177-3AD203B41FA5}">
                      <a16:colId xmlns:a16="http://schemas.microsoft.com/office/drawing/2014/main" xmlns="" val="4256797552"/>
                    </a:ext>
                  </a:extLst>
                </a:gridCol>
              </a:tblGrid>
              <a:tr h="7872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Avenir Roman" panose="02000503020000020003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Outcomes</a:t>
                      </a:r>
                      <a:endParaRPr lang="en-US" sz="2000" dirty="0">
                        <a:solidFill>
                          <a:srgbClr val="404040"/>
                        </a:solidFill>
                        <a:effectLst/>
                        <a:latin typeface="Avenir Next" panose="020B0503020202020204" pitchFamily="34" charset="0"/>
                        <a:ea typeface="Lato"/>
                        <a:cs typeface="Lato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3276828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xmlns="" id="{98C6B007-721B-1A43-987A-AE24CAC56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770519"/>
              </p:ext>
            </p:extLst>
          </p:nvPr>
        </p:nvGraphicFramePr>
        <p:xfrm>
          <a:off x="3791016" y="3796827"/>
          <a:ext cx="1359484" cy="787279"/>
        </p:xfrm>
        <a:graphic>
          <a:graphicData uri="http://schemas.openxmlformats.org/drawingml/2006/table">
            <a:tbl>
              <a:tblPr firstRow="1" firstCol="1" bandRow="1"/>
              <a:tblGrid>
                <a:gridCol w="1359484">
                  <a:extLst>
                    <a:ext uri="{9D8B030D-6E8A-4147-A177-3AD203B41FA5}">
                      <a16:colId xmlns:a16="http://schemas.microsoft.com/office/drawing/2014/main" xmlns="" val="3945731849"/>
                    </a:ext>
                  </a:extLst>
                </a:gridCol>
              </a:tblGrid>
              <a:tr h="7872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Avenir Roman" panose="02000503020000020003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Outputs</a:t>
                      </a:r>
                      <a:endParaRPr lang="en-US" sz="2000" dirty="0">
                        <a:solidFill>
                          <a:srgbClr val="404040"/>
                        </a:solidFill>
                        <a:effectLst/>
                        <a:latin typeface="Avenir Next" panose="020B0503020202020204" pitchFamily="34" charset="0"/>
                        <a:ea typeface="Lato"/>
                        <a:cs typeface="Lato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3F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4938747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8F993CB9-BBE3-6745-92D5-E5D5CDB09854}"/>
              </a:ext>
            </a:extLst>
          </p:cNvPr>
          <p:cNvSpPr txBox="1"/>
          <p:nvPr/>
        </p:nvSpPr>
        <p:spPr>
          <a:xfrm>
            <a:off x="255253" y="2251583"/>
            <a:ext cx="1943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/>
              <a:t>If</a:t>
            </a:r>
            <a:r>
              <a:rPr lang="en-US" sz="1200" i="1" dirty="0"/>
              <a:t> we have the resources and conduct these activities, </a:t>
            </a:r>
            <a:r>
              <a:rPr lang="en-US" sz="1200" b="1" i="1" dirty="0"/>
              <a:t>then</a:t>
            </a:r>
            <a:r>
              <a:rPr lang="en-US" sz="1200" i="1" dirty="0"/>
              <a:t> they would yield these direct results / products</a:t>
            </a:r>
          </a:p>
        </p:txBody>
      </p:sp>
    </p:spTree>
    <p:extLst>
      <p:ext uri="{BB962C8B-B14F-4D97-AF65-F5344CB8AC3E}">
        <p14:creationId xmlns:p14="http://schemas.microsoft.com/office/powerpoint/2010/main" val="372685657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49AE7C58-4E27-D44D-BD37-0C67DC4790D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67784"/>
            <a:ext cx="5881019" cy="411084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xmlns="" id="{4A96E905-DCAC-BC4E-9BDE-2C36C41EBA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6729" y="1324253"/>
            <a:ext cx="8435206" cy="78727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AEP Logic Model Template</a:t>
            </a:r>
          </a:p>
        </p:txBody>
      </p:sp>
    </p:spTree>
    <p:extLst>
      <p:ext uri="{BB962C8B-B14F-4D97-AF65-F5344CB8AC3E}">
        <p14:creationId xmlns:p14="http://schemas.microsoft.com/office/powerpoint/2010/main" val="356578717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4BC4602-5FDA-A24D-AEEB-BBFAE80A37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6729" y="1324253"/>
            <a:ext cx="8435206" cy="78727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AEP Logic Model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F21DF4-E341-F94A-B8FD-BC24B68E497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396" y="1941097"/>
            <a:ext cx="8435206" cy="4115202"/>
          </a:xfrm>
        </p:spPr>
        <p:txBody>
          <a:bodyPr/>
          <a:lstStyle/>
          <a:p>
            <a:r>
              <a:rPr lang="en-US" sz="2000" b="1" dirty="0"/>
              <a:t>Inputs: </a:t>
            </a:r>
            <a:r>
              <a:rPr lang="en-US" sz="2000" dirty="0"/>
              <a:t>the resources you have (or need) to do your work (i.e., students, faculty, facilities, etc.)</a:t>
            </a:r>
          </a:p>
          <a:p>
            <a:r>
              <a:rPr lang="en-US" sz="2000" b="1" dirty="0"/>
              <a:t>Activities: </a:t>
            </a:r>
            <a:r>
              <a:rPr lang="en-US" sz="2000" dirty="0"/>
              <a:t>what you plan to do to bring about change using the inputs (resources) you have </a:t>
            </a:r>
          </a:p>
          <a:p>
            <a:r>
              <a:rPr lang="en-US" sz="2000" b="1" dirty="0"/>
              <a:t>Outputs:</a:t>
            </a:r>
            <a:r>
              <a:rPr lang="en-US" sz="2000" dirty="0"/>
              <a:t> the direct products of your program activities (i.e., # of students enrolled in programs, % of target population reached, etc.)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0071DDE7-ED9C-6645-98B4-20AB47B3A9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997501"/>
              </p:ext>
            </p:extLst>
          </p:nvPr>
        </p:nvGraphicFramePr>
        <p:xfrm>
          <a:off x="533400" y="4746469"/>
          <a:ext cx="8077199" cy="801751"/>
        </p:xfrm>
        <a:graphic>
          <a:graphicData uri="http://schemas.openxmlformats.org/drawingml/2006/table">
            <a:tbl>
              <a:tblPr firstRow="1" firstCol="1" bandRow="1"/>
              <a:tblGrid>
                <a:gridCol w="1320193">
                  <a:extLst>
                    <a:ext uri="{9D8B030D-6E8A-4147-A177-3AD203B41FA5}">
                      <a16:colId xmlns:a16="http://schemas.microsoft.com/office/drawing/2014/main" xmlns="" val="2300662775"/>
                    </a:ext>
                  </a:extLst>
                </a:gridCol>
                <a:gridCol w="1359484">
                  <a:extLst>
                    <a:ext uri="{9D8B030D-6E8A-4147-A177-3AD203B41FA5}">
                      <a16:colId xmlns:a16="http://schemas.microsoft.com/office/drawing/2014/main" xmlns="" val="1370210481"/>
                    </a:ext>
                  </a:extLst>
                </a:gridCol>
                <a:gridCol w="1359484">
                  <a:extLst>
                    <a:ext uri="{9D8B030D-6E8A-4147-A177-3AD203B41FA5}">
                      <a16:colId xmlns:a16="http://schemas.microsoft.com/office/drawing/2014/main" xmlns="" val="1362971372"/>
                    </a:ext>
                  </a:extLst>
                </a:gridCol>
                <a:gridCol w="1319070">
                  <a:extLst>
                    <a:ext uri="{9D8B030D-6E8A-4147-A177-3AD203B41FA5}">
                      <a16:colId xmlns:a16="http://schemas.microsoft.com/office/drawing/2014/main" xmlns="" val="3911295833"/>
                    </a:ext>
                  </a:extLst>
                </a:gridCol>
                <a:gridCol w="1359484">
                  <a:extLst>
                    <a:ext uri="{9D8B030D-6E8A-4147-A177-3AD203B41FA5}">
                      <a16:colId xmlns:a16="http://schemas.microsoft.com/office/drawing/2014/main" xmlns="" val="984504166"/>
                    </a:ext>
                  </a:extLst>
                </a:gridCol>
                <a:gridCol w="1359484">
                  <a:extLst>
                    <a:ext uri="{9D8B030D-6E8A-4147-A177-3AD203B41FA5}">
                      <a16:colId xmlns:a16="http://schemas.microsoft.com/office/drawing/2014/main" xmlns="" val="3109032578"/>
                    </a:ext>
                  </a:extLst>
                </a:gridCol>
              </a:tblGrid>
              <a:tr h="7872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Avenir Roman" panose="02000503020000020003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Inputs</a:t>
                      </a:r>
                      <a:endParaRPr lang="en-US" sz="2000" dirty="0">
                        <a:solidFill>
                          <a:srgbClr val="404040"/>
                        </a:solidFill>
                        <a:effectLst/>
                        <a:latin typeface="Avenir Next" panose="020B0503020202020204" pitchFamily="34" charset="0"/>
                        <a:ea typeface="Lato"/>
                        <a:cs typeface="Lato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Avenir Roman" panose="02000503020000020003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Activities</a:t>
                      </a:r>
                      <a:endParaRPr lang="en-US" sz="2000" dirty="0">
                        <a:solidFill>
                          <a:srgbClr val="404040"/>
                        </a:solidFill>
                        <a:effectLst/>
                        <a:latin typeface="Avenir Next" panose="020B0503020202020204" pitchFamily="34" charset="0"/>
                        <a:ea typeface="Lato"/>
                        <a:cs typeface="Lato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1E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Avenir Roman" panose="02000503020000020003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Outputs</a:t>
                      </a:r>
                      <a:endParaRPr lang="en-US" sz="2000" dirty="0">
                        <a:solidFill>
                          <a:srgbClr val="404040"/>
                        </a:solidFill>
                        <a:effectLst/>
                        <a:latin typeface="Avenir Next" panose="020B0503020202020204" pitchFamily="34" charset="0"/>
                        <a:ea typeface="Lato"/>
                        <a:cs typeface="Lato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3F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Avenir Roman" panose="02000503020000020003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Immediate (Short-Term) Outcomes</a:t>
                      </a:r>
                      <a:endParaRPr lang="en-US" sz="2000" dirty="0">
                        <a:solidFill>
                          <a:srgbClr val="404040"/>
                        </a:solidFill>
                        <a:effectLst/>
                        <a:latin typeface="Avenir Next" panose="020B0503020202020204" pitchFamily="34" charset="0"/>
                        <a:ea typeface="Lato"/>
                        <a:cs typeface="Lato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60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Avenir Roman" panose="02000503020000020003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Intermediate Outcomes</a:t>
                      </a:r>
                      <a:endParaRPr lang="en-US" sz="2000">
                        <a:solidFill>
                          <a:srgbClr val="404040"/>
                        </a:solidFill>
                        <a:effectLst/>
                        <a:latin typeface="Avenir Next" panose="020B0503020202020204" pitchFamily="34" charset="0"/>
                        <a:ea typeface="Lato"/>
                        <a:cs typeface="Lato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2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Avenir Roman" panose="02000503020000020003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Long-Term Outcomes / Impact</a:t>
                      </a:r>
                      <a:endParaRPr lang="en-US" sz="2000" dirty="0">
                        <a:solidFill>
                          <a:srgbClr val="404040"/>
                        </a:solidFill>
                        <a:effectLst/>
                        <a:latin typeface="Avenir Next" panose="020B0503020202020204" pitchFamily="34" charset="0"/>
                        <a:ea typeface="Lato"/>
                        <a:cs typeface="Lato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8017860"/>
                  </a:ext>
                </a:extLst>
              </a:tr>
            </a:tbl>
          </a:graphicData>
        </a:graphic>
      </p:graphicFrame>
      <p:sp>
        <p:nvSpPr>
          <p:cNvPr id="9" name="Right Arrow 8">
            <a:extLst>
              <a:ext uri="{FF2B5EF4-FFF2-40B4-BE49-F238E27FC236}">
                <a16:creationId xmlns:a16="http://schemas.microsoft.com/office/drawing/2014/main" xmlns="" id="{408731BD-0097-864A-ADC8-6D4007628AEF}"/>
              </a:ext>
            </a:extLst>
          </p:cNvPr>
          <p:cNvSpPr/>
          <p:nvPr/>
        </p:nvSpPr>
        <p:spPr>
          <a:xfrm>
            <a:off x="533401" y="4213069"/>
            <a:ext cx="198120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B472B1-AFB3-FF43-AEED-40F00974D75B}"/>
              </a:ext>
            </a:extLst>
          </p:cNvPr>
          <p:cNvSpPr txBox="1"/>
          <p:nvPr/>
        </p:nvSpPr>
        <p:spPr>
          <a:xfrm>
            <a:off x="1105942" y="3971817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Inputs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xmlns="" id="{A86C5017-6E54-ED4D-9766-4AFC281D901F}"/>
              </a:ext>
            </a:extLst>
          </p:cNvPr>
          <p:cNvSpPr/>
          <p:nvPr/>
        </p:nvSpPr>
        <p:spPr>
          <a:xfrm>
            <a:off x="4571999" y="4213069"/>
            <a:ext cx="4032141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CD0C78D-80DF-1F45-A4F7-E00219F901BB}"/>
              </a:ext>
            </a:extLst>
          </p:cNvPr>
          <p:cNvSpPr txBox="1"/>
          <p:nvPr/>
        </p:nvSpPr>
        <p:spPr>
          <a:xfrm>
            <a:off x="6011308" y="3976346"/>
            <a:ext cx="1153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Outcomes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C22D167-74BA-AD44-8E85-5A0EAA17A536}"/>
              </a:ext>
            </a:extLst>
          </p:cNvPr>
          <p:cNvSpPr/>
          <p:nvPr/>
        </p:nvSpPr>
        <p:spPr>
          <a:xfrm>
            <a:off x="2644882" y="4212298"/>
            <a:ext cx="1795738" cy="380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B74286D-DA17-7142-9672-344B0289762F}"/>
              </a:ext>
            </a:extLst>
          </p:cNvPr>
          <p:cNvSpPr txBox="1"/>
          <p:nvPr/>
        </p:nvSpPr>
        <p:spPr>
          <a:xfrm>
            <a:off x="3123166" y="3945598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Outputs</a:t>
            </a:r>
          </a:p>
        </p:txBody>
      </p:sp>
    </p:spTree>
    <p:extLst>
      <p:ext uri="{BB962C8B-B14F-4D97-AF65-F5344CB8AC3E}">
        <p14:creationId xmlns:p14="http://schemas.microsoft.com/office/powerpoint/2010/main" val="43483721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4BC4602-5FDA-A24D-AEEB-BBFAE80A37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6729" y="1324253"/>
            <a:ext cx="8435206" cy="78727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AEP Logic Model Components,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F21DF4-E341-F94A-B8FD-BC24B68E497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396" y="1941097"/>
            <a:ext cx="8435206" cy="4115202"/>
          </a:xfrm>
        </p:spPr>
        <p:txBody>
          <a:bodyPr/>
          <a:lstStyle/>
          <a:p>
            <a:r>
              <a:rPr lang="en-US" sz="1500" b="1" dirty="0"/>
              <a:t>Outcomes</a:t>
            </a:r>
            <a:r>
              <a:rPr lang="en-US" sz="1500" dirty="0"/>
              <a:t>: the changes (or benefits) expected as a result</a:t>
            </a:r>
          </a:p>
          <a:p>
            <a:pPr lvl="1"/>
            <a:r>
              <a:rPr lang="en-US" sz="1500" b="1" dirty="0"/>
              <a:t>Immediate (Short-Term): </a:t>
            </a:r>
            <a:r>
              <a:rPr lang="en-US" sz="1500" dirty="0"/>
              <a:t>Specific changes in participants’ awareness, knowledge, skills, status and level of functioning that serve as a precondition for intermediate / long-term outcomes.</a:t>
            </a:r>
          </a:p>
          <a:p>
            <a:pPr lvl="1"/>
            <a:r>
              <a:rPr lang="en-US" sz="1500" b="1" dirty="0"/>
              <a:t>Intermediate Outcomes: </a:t>
            </a:r>
            <a:r>
              <a:rPr lang="en-US" sz="1500" dirty="0"/>
              <a:t>Like short term outcomes, but more often focused on changes in b</a:t>
            </a:r>
            <a:r>
              <a:rPr lang="en-US" altLang="en-US" sz="1500" dirty="0"/>
              <a:t>ehavior, decision-making, or policies</a:t>
            </a:r>
            <a:endParaRPr lang="en-US" sz="1500" dirty="0"/>
          </a:p>
          <a:p>
            <a:pPr lvl="1"/>
            <a:r>
              <a:rPr lang="en-US" sz="1500" b="1" dirty="0"/>
              <a:t>Long-Term Outcomes (Impact): </a:t>
            </a:r>
            <a:r>
              <a:rPr lang="en-US" sz="1500" dirty="0"/>
              <a:t>Lasting changes with organizational, community or systems-level benefits (e.g., improved social conditions, reduced rate of a particular health outcome). </a:t>
            </a:r>
            <a:endParaRPr lang="en-US" sz="1500" b="1" dirty="0"/>
          </a:p>
          <a:p>
            <a:pPr lvl="1"/>
            <a:endParaRPr lang="en-US" sz="1500" b="1" dirty="0"/>
          </a:p>
          <a:p>
            <a:endParaRPr lang="en-US" sz="15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0071DDE7-ED9C-6645-98B4-20AB47B3A95F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4746469"/>
          <a:ext cx="8077199" cy="801751"/>
        </p:xfrm>
        <a:graphic>
          <a:graphicData uri="http://schemas.openxmlformats.org/drawingml/2006/table">
            <a:tbl>
              <a:tblPr firstRow="1" firstCol="1" bandRow="1"/>
              <a:tblGrid>
                <a:gridCol w="1320193">
                  <a:extLst>
                    <a:ext uri="{9D8B030D-6E8A-4147-A177-3AD203B41FA5}">
                      <a16:colId xmlns:a16="http://schemas.microsoft.com/office/drawing/2014/main" xmlns="" val="2300662775"/>
                    </a:ext>
                  </a:extLst>
                </a:gridCol>
                <a:gridCol w="1359484">
                  <a:extLst>
                    <a:ext uri="{9D8B030D-6E8A-4147-A177-3AD203B41FA5}">
                      <a16:colId xmlns:a16="http://schemas.microsoft.com/office/drawing/2014/main" xmlns="" val="1370210481"/>
                    </a:ext>
                  </a:extLst>
                </a:gridCol>
                <a:gridCol w="1359484">
                  <a:extLst>
                    <a:ext uri="{9D8B030D-6E8A-4147-A177-3AD203B41FA5}">
                      <a16:colId xmlns:a16="http://schemas.microsoft.com/office/drawing/2014/main" xmlns="" val="1362971372"/>
                    </a:ext>
                  </a:extLst>
                </a:gridCol>
                <a:gridCol w="1319070">
                  <a:extLst>
                    <a:ext uri="{9D8B030D-6E8A-4147-A177-3AD203B41FA5}">
                      <a16:colId xmlns:a16="http://schemas.microsoft.com/office/drawing/2014/main" xmlns="" val="3911295833"/>
                    </a:ext>
                  </a:extLst>
                </a:gridCol>
                <a:gridCol w="1359484">
                  <a:extLst>
                    <a:ext uri="{9D8B030D-6E8A-4147-A177-3AD203B41FA5}">
                      <a16:colId xmlns:a16="http://schemas.microsoft.com/office/drawing/2014/main" xmlns="" val="984504166"/>
                    </a:ext>
                  </a:extLst>
                </a:gridCol>
                <a:gridCol w="1359484">
                  <a:extLst>
                    <a:ext uri="{9D8B030D-6E8A-4147-A177-3AD203B41FA5}">
                      <a16:colId xmlns:a16="http://schemas.microsoft.com/office/drawing/2014/main" xmlns="" val="3109032578"/>
                    </a:ext>
                  </a:extLst>
                </a:gridCol>
              </a:tblGrid>
              <a:tr h="7872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Avenir Roman" panose="02000503020000020003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Inputs</a:t>
                      </a:r>
                      <a:endParaRPr lang="en-US" sz="2000" dirty="0">
                        <a:solidFill>
                          <a:srgbClr val="404040"/>
                        </a:solidFill>
                        <a:effectLst/>
                        <a:latin typeface="Avenir Next" panose="020B0503020202020204" pitchFamily="34" charset="0"/>
                        <a:ea typeface="Lato"/>
                        <a:cs typeface="Lato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Avenir Roman" panose="02000503020000020003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Activities</a:t>
                      </a:r>
                      <a:endParaRPr lang="en-US" sz="2000" dirty="0">
                        <a:solidFill>
                          <a:srgbClr val="404040"/>
                        </a:solidFill>
                        <a:effectLst/>
                        <a:latin typeface="Avenir Next" panose="020B0503020202020204" pitchFamily="34" charset="0"/>
                        <a:ea typeface="Lato"/>
                        <a:cs typeface="Lato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1E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Avenir Roman" panose="02000503020000020003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Outputs</a:t>
                      </a:r>
                      <a:endParaRPr lang="en-US" sz="2000" dirty="0">
                        <a:solidFill>
                          <a:srgbClr val="404040"/>
                        </a:solidFill>
                        <a:effectLst/>
                        <a:latin typeface="Avenir Next" panose="020B0503020202020204" pitchFamily="34" charset="0"/>
                        <a:ea typeface="Lato"/>
                        <a:cs typeface="Lato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3F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Avenir Roman" panose="02000503020000020003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Immediate (Short-Term) Outcomes</a:t>
                      </a:r>
                      <a:endParaRPr lang="en-US" sz="2000" dirty="0">
                        <a:solidFill>
                          <a:srgbClr val="404040"/>
                        </a:solidFill>
                        <a:effectLst/>
                        <a:latin typeface="Avenir Next" panose="020B0503020202020204" pitchFamily="34" charset="0"/>
                        <a:ea typeface="Lato"/>
                        <a:cs typeface="Lato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60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Avenir Roman" panose="02000503020000020003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Intermediate Outcomes</a:t>
                      </a:r>
                      <a:endParaRPr lang="en-US" sz="2000">
                        <a:solidFill>
                          <a:srgbClr val="404040"/>
                        </a:solidFill>
                        <a:effectLst/>
                        <a:latin typeface="Avenir Next" panose="020B0503020202020204" pitchFamily="34" charset="0"/>
                        <a:ea typeface="Lato"/>
                        <a:cs typeface="Lato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82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Avenir Roman" panose="02000503020000020003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Long-Term Outcomes / Impact</a:t>
                      </a:r>
                      <a:endParaRPr lang="en-US" sz="2000" dirty="0">
                        <a:solidFill>
                          <a:srgbClr val="404040"/>
                        </a:solidFill>
                        <a:effectLst/>
                        <a:latin typeface="Avenir Next" panose="020B0503020202020204" pitchFamily="34" charset="0"/>
                        <a:ea typeface="Lato"/>
                        <a:cs typeface="Lato"/>
                      </a:endParaRPr>
                    </a:p>
                  </a:txBody>
                  <a:tcPr marL="36830" marR="36830" marT="36830" marB="3683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8017860"/>
                  </a:ext>
                </a:extLst>
              </a:tr>
            </a:tbl>
          </a:graphicData>
        </a:graphic>
      </p:graphicFrame>
      <p:sp>
        <p:nvSpPr>
          <p:cNvPr id="9" name="Right Arrow 8">
            <a:extLst>
              <a:ext uri="{FF2B5EF4-FFF2-40B4-BE49-F238E27FC236}">
                <a16:creationId xmlns:a16="http://schemas.microsoft.com/office/drawing/2014/main" xmlns="" id="{408731BD-0097-864A-ADC8-6D4007628AEF}"/>
              </a:ext>
            </a:extLst>
          </p:cNvPr>
          <p:cNvSpPr/>
          <p:nvPr/>
        </p:nvSpPr>
        <p:spPr>
          <a:xfrm>
            <a:off x="533401" y="4213069"/>
            <a:ext cx="198120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B472B1-AFB3-FF43-AEED-40F00974D75B}"/>
              </a:ext>
            </a:extLst>
          </p:cNvPr>
          <p:cNvSpPr txBox="1"/>
          <p:nvPr/>
        </p:nvSpPr>
        <p:spPr>
          <a:xfrm>
            <a:off x="1105942" y="3971817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Inputs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xmlns="" id="{A86C5017-6E54-ED4D-9766-4AFC281D901F}"/>
              </a:ext>
            </a:extLst>
          </p:cNvPr>
          <p:cNvSpPr/>
          <p:nvPr/>
        </p:nvSpPr>
        <p:spPr>
          <a:xfrm>
            <a:off x="4571999" y="4213069"/>
            <a:ext cx="4032141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CD0C78D-80DF-1F45-A4F7-E00219F901BB}"/>
              </a:ext>
            </a:extLst>
          </p:cNvPr>
          <p:cNvSpPr txBox="1"/>
          <p:nvPr/>
        </p:nvSpPr>
        <p:spPr>
          <a:xfrm>
            <a:off x="6011308" y="3976346"/>
            <a:ext cx="1153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Outcomes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C22D167-74BA-AD44-8E85-5A0EAA17A536}"/>
              </a:ext>
            </a:extLst>
          </p:cNvPr>
          <p:cNvSpPr/>
          <p:nvPr/>
        </p:nvSpPr>
        <p:spPr>
          <a:xfrm>
            <a:off x="2644882" y="4212298"/>
            <a:ext cx="1795738" cy="380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B74286D-DA17-7142-9672-344B0289762F}"/>
              </a:ext>
            </a:extLst>
          </p:cNvPr>
          <p:cNvSpPr txBox="1"/>
          <p:nvPr/>
        </p:nvSpPr>
        <p:spPr>
          <a:xfrm>
            <a:off x="3123166" y="3945598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Outputs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A20C02-AC62-1B46-A6F8-AE266E0748E0}"/>
              </a:ext>
            </a:extLst>
          </p:cNvPr>
          <p:cNvSpPr txBox="1"/>
          <p:nvPr/>
        </p:nvSpPr>
        <p:spPr>
          <a:xfrm>
            <a:off x="507572" y="5980175"/>
            <a:ext cx="66463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/>
              <a:t>https://</a:t>
            </a:r>
            <a:r>
              <a:rPr lang="en-US" sz="1050" i="1" dirty="0" err="1"/>
              <a:t>www.wkkf.org</a:t>
            </a:r>
            <a:r>
              <a:rPr lang="en-US" sz="1050" i="1" dirty="0"/>
              <a:t>/resource-directory/resource/2017/11/</a:t>
            </a:r>
            <a:r>
              <a:rPr lang="en-US" sz="1050" i="1" dirty="0" err="1"/>
              <a:t>wk</a:t>
            </a:r>
            <a:r>
              <a:rPr lang="en-US" sz="1050" i="1" dirty="0"/>
              <a:t>-</a:t>
            </a:r>
            <a:r>
              <a:rPr lang="en-US" sz="1050" i="1" dirty="0" err="1"/>
              <a:t>kellogg</a:t>
            </a:r>
            <a:r>
              <a:rPr lang="en-US" sz="1050" i="1" dirty="0"/>
              <a:t>-foundation-step-by-step-guide-to-evaluation</a:t>
            </a:r>
          </a:p>
        </p:txBody>
      </p:sp>
    </p:spTree>
    <p:extLst>
      <p:ext uri="{BB962C8B-B14F-4D97-AF65-F5344CB8AC3E}">
        <p14:creationId xmlns:p14="http://schemas.microsoft.com/office/powerpoint/2010/main" val="299485838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VDE Office of Research PP Template 10.27.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1" id="{D7EC5B69-16A0-412B-ABC8-A0499507A0AF}" vid="{6E4C4138-2140-4438-9A2C-123D12A425A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4E7CC524621418951E798A26C1086" ma:contentTypeVersion="9" ma:contentTypeDescription="Create a new document." ma:contentTypeScope="" ma:versionID="2288787c61babe554b90495c3789d7c5">
  <xsd:schema xmlns:xsd="http://www.w3.org/2001/XMLSchema" xmlns:xs="http://www.w3.org/2001/XMLSchema" xmlns:p="http://schemas.microsoft.com/office/2006/metadata/properties" xmlns:ns2="9682fde2-0d99-4585-8154-fdea48568b58" targetNamespace="http://schemas.microsoft.com/office/2006/metadata/properties" ma:root="true" ma:fieldsID="850a857e7bd06a26625db0263e2b387c" ns2:_="">
    <xsd:import namespace="9682fde2-0d99-4585-8154-fdea48568b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2fde2-0d99-4585-8154-fdea48568b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7BCCA0-1AD6-44D4-86D9-34A2BECEB42B}"/>
</file>

<file path=customXml/itemProps2.xml><?xml version="1.0" encoding="utf-8"?>
<ds:datastoreItem xmlns:ds="http://schemas.openxmlformats.org/officeDocument/2006/customXml" ds:itemID="{2DD5CC1A-B136-41C8-B11B-1BA65F46638B}"/>
</file>

<file path=customXml/itemProps3.xml><?xml version="1.0" encoding="utf-8"?>
<ds:datastoreItem xmlns:ds="http://schemas.openxmlformats.org/officeDocument/2006/customXml" ds:itemID="{F9C6F003-EF89-4B50-A84E-6C934883DF31}"/>
</file>

<file path=docProps/app.xml><?xml version="1.0" encoding="utf-8"?>
<Properties xmlns="http://schemas.openxmlformats.org/officeDocument/2006/extended-properties" xmlns:vt="http://schemas.openxmlformats.org/officeDocument/2006/docPropsVTypes">
  <Template>WVDE Office of Research PP Template 10.27.11.pptx</Template>
  <TotalTime>1601</TotalTime>
  <Words>728</Words>
  <Application>Microsoft Office PowerPoint</Application>
  <PresentationFormat>On-screen Show (4:3)</PresentationFormat>
  <Paragraphs>112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ＭＳ Ｐゴシック</vt:lpstr>
      <vt:lpstr>Arial</vt:lpstr>
      <vt:lpstr>Avenir Next</vt:lpstr>
      <vt:lpstr>Avenir Roman</vt:lpstr>
      <vt:lpstr>Calibri</vt:lpstr>
      <vt:lpstr>HandelGotDMed</vt:lpstr>
      <vt:lpstr>Helvetica</vt:lpstr>
      <vt:lpstr>Helvetica Light</vt:lpstr>
      <vt:lpstr>Lato</vt:lpstr>
      <vt:lpstr>Times New Roman</vt:lpstr>
      <vt:lpstr>Wingdings</vt:lpstr>
      <vt:lpstr>WVDE Office of Research PP Template 10.27.11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Nested Logic Models</vt:lpstr>
      <vt:lpstr>PowerPoint Presentation</vt:lpstr>
      <vt:lpstr>Multi-level: models are linked to depict varying levels relative to the system as a whole</vt:lpstr>
      <vt:lpstr>Logic Model Resources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jbarth</dc:creator>
  <cp:lastModifiedBy>Veronica Parker</cp:lastModifiedBy>
  <cp:revision>115</cp:revision>
  <dcterms:created xsi:type="dcterms:W3CDTF">2012-02-28T21:29:24Z</dcterms:created>
  <dcterms:modified xsi:type="dcterms:W3CDTF">2018-11-30T19:16:19Z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0x010100D914E7CC524621418951E798A26C1086</vt:lpwstr>
  </property>
</Properties>
</file>