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 id="2147483669" r:id="rId2"/>
  </p:sldMasterIdLst>
  <p:notesMasterIdLst>
    <p:notesMasterId r:id="rId47"/>
  </p:notesMasterIdLst>
  <p:sldIdLst>
    <p:sldId id="448" r:id="rId3"/>
    <p:sldId id="504" r:id="rId4"/>
    <p:sldId id="802" r:id="rId5"/>
    <p:sldId id="826" r:id="rId6"/>
    <p:sldId id="851" r:id="rId7"/>
    <p:sldId id="827" r:id="rId8"/>
    <p:sldId id="828" r:id="rId9"/>
    <p:sldId id="829" r:id="rId10"/>
    <p:sldId id="830" r:id="rId11"/>
    <p:sldId id="854" r:id="rId12"/>
    <p:sldId id="855" r:id="rId13"/>
    <p:sldId id="832" r:id="rId14"/>
    <p:sldId id="833" r:id="rId15"/>
    <p:sldId id="834" r:id="rId16"/>
    <p:sldId id="852" r:id="rId17"/>
    <p:sldId id="835" r:id="rId18"/>
    <p:sldId id="818" r:id="rId19"/>
    <p:sldId id="819" r:id="rId20"/>
    <p:sldId id="837" r:id="rId21"/>
    <p:sldId id="820" r:id="rId22"/>
    <p:sldId id="821" r:id="rId23"/>
    <p:sldId id="838" r:id="rId24"/>
    <p:sldId id="822" r:id="rId25"/>
    <p:sldId id="823" r:id="rId26"/>
    <p:sldId id="824" r:id="rId27"/>
    <p:sldId id="825" r:id="rId28"/>
    <p:sldId id="836" r:id="rId29"/>
    <p:sldId id="839" r:id="rId30"/>
    <p:sldId id="840" r:id="rId31"/>
    <p:sldId id="841" r:id="rId32"/>
    <p:sldId id="842" r:id="rId33"/>
    <p:sldId id="843" r:id="rId34"/>
    <p:sldId id="844" r:id="rId35"/>
    <p:sldId id="856" r:id="rId36"/>
    <p:sldId id="857" r:id="rId37"/>
    <p:sldId id="845" r:id="rId38"/>
    <p:sldId id="846" r:id="rId39"/>
    <p:sldId id="847" r:id="rId40"/>
    <p:sldId id="848" r:id="rId41"/>
    <p:sldId id="850" r:id="rId42"/>
    <p:sldId id="853" r:id="rId43"/>
    <p:sldId id="858" r:id="rId44"/>
    <p:sldId id="424" r:id="rId45"/>
    <p:sldId id="491" r:id="rId46"/>
  </p:sldIdLst>
  <p:sldSz cx="13004800" cy="9753600"/>
  <p:notesSz cx="6858000" cy="9144000"/>
  <p:defaultTextStyle>
    <a:lvl1pPr algn="ctr" defTabSz="584200">
      <a:defRPr sz="3600">
        <a:latin typeface="+mn-lt"/>
        <a:ea typeface="+mn-ea"/>
        <a:cs typeface="+mn-cs"/>
        <a:sym typeface="Helvetica"/>
      </a:defRPr>
    </a:lvl1pPr>
    <a:lvl2pPr algn="ctr" defTabSz="584200">
      <a:defRPr sz="3600">
        <a:latin typeface="+mn-lt"/>
        <a:ea typeface="+mn-ea"/>
        <a:cs typeface="+mn-cs"/>
        <a:sym typeface="Helvetica"/>
      </a:defRPr>
    </a:lvl2pPr>
    <a:lvl3pPr algn="ctr" defTabSz="584200">
      <a:defRPr sz="3600">
        <a:latin typeface="+mn-lt"/>
        <a:ea typeface="+mn-ea"/>
        <a:cs typeface="+mn-cs"/>
        <a:sym typeface="Helvetica"/>
      </a:defRPr>
    </a:lvl3pPr>
    <a:lvl4pPr algn="ctr" defTabSz="584200">
      <a:defRPr sz="3600">
        <a:latin typeface="+mn-lt"/>
        <a:ea typeface="+mn-ea"/>
        <a:cs typeface="+mn-cs"/>
        <a:sym typeface="Helvetica"/>
      </a:defRPr>
    </a:lvl4pPr>
    <a:lvl5pPr algn="ctr" defTabSz="584200">
      <a:defRPr sz="3600">
        <a:latin typeface="+mn-lt"/>
        <a:ea typeface="+mn-ea"/>
        <a:cs typeface="+mn-cs"/>
        <a:sym typeface="Helvetica"/>
      </a:defRPr>
    </a:lvl5pPr>
    <a:lvl6pPr algn="ctr" defTabSz="584200">
      <a:defRPr sz="3600">
        <a:latin typeface="+mn-lt"/>
        <a:ea typeface="+mn-ea"/>
        <a:cs typeface="+mn-cs"/>
        <a:sym typeface="Helvetica"/>
      </a:defRPr>
    </a:lvl6pPr>
    <a:lvl7pPr algn="ctr" defTabSz="584200">
      <a:defRPr sz="3600">
        <a:latin typeface="+mn-lt"/>
        <a:ea typeface="+mn-ea"/>
        <a:cs typeface="+mn-cs"/>
        <a:sym typeface="Helvetica"/>
      </a:defRPr>
    </a:lvl7pPr>
    <a:lvl8pPr algn="ctr" defTabSz="584200">
      <a:defRPr sz="3600">
        <a:latin typeface="+mn-lt"/>
        <a:ea typeface="+mn-ea"/>
        <a:cs typeface="+mn-cs"/>
        <a:sym typeface="Helvetica"/>
      </a:defRPr>
    </a:lvl8pPr>
    <a:lvl9pPr algn="ctr" defTabSz="584200">
      <a:defRPr sz="3600">
        <a:latin typeface="+mn-lt"/>
        <a:ea typeface="+mn-ea"/>
        <a:cs typeface="+mn-cs"/>
        <a:sym typeface="Helvetic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8B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14" autoAdjust="0"/>
    <p:restoredTop sz="79607" autoAdjust="0"/>
  </p:normalViewPr>
  <p:slideViewPr>
    <p:cSldViewPr snapToGrid="0">
      <p:cViewPr varScale="1">
        <p:scale>
          <a:sx n="63" d="100"/>
          <a:sy n="63" d="100"/>
        </p:scale>
        <p:origin x="1566" y="66"/>
      </p:cViewPr>
      <p:guideLst>
        <p:guide orient="horz" pos="3072"/>
        <p:guide pos="409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3251319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1852301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40348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68432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6355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40087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174426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428504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200940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190325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144236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11770218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0713465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93574954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65125" y="2962656"/>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345237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150375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560481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770167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168546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B86_PPT.jpg"/>
          <p:cNvPicPr/>
          <p:nvPr/>
        </p:nvPicPr>
        <p:blipFill>
          <a:blip r:embed="rId11" cstate="print">
            <a:extLst/>
          </a:blip>
          <a:stretch>
            <a:fillRect/>
          </a:stretch>
        </p:blipFill>
        <p:spPr>
          <a:xfrm>
            <a:off x="1625" y="0"/>
            <a:ext cx="13001550" cy="9753600"/>
          </a:xfrm>
          <a:prstGeom prst="rect">
            <a:avLst/>
          </a:prstGeom>
          <a:ln w="12700">
            <a:miter lim="400000"/>
          </a:ln>
        </p:spPr>
      </p:pic>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4361B7A-31FA-4206-8E4E-60BFC11378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1" r:id="rId4"/>
    <p:sldLayoutId id="2147483668" r:id="rId5"/>
    <p:sldLayoutId id="2147483660" r:id="rId6"/>
    <p:sldLayoutId id="2147483662" r:id="rId7"/>
    <p:sldLayoutId id="2147483663" r:id="rId8"/>
    <p:sldLayoutId id="2147483664" r:id="rId9"/>
  </p:sldLayoutIdLst>
  <p:transition spd="med"/>
  <p:hf hdr="0" ftr="0" dt="0"/>
  <p:txStyles>
    <p:title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p:titleStyle>
    <p:bodyStyle>
      <a:lvl1pPr algn="ctr" defTabSz="584200" eaLnBrk="1" hangingPunct="1">
        <a:defRPr sz="32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p:bodyStyle>
    <p:otherStyle>
      <a:lvl1pPr algn="r" defTabSz="584200" eaLnBrk="1" hangingPunct="1">
        <a:defRPr sz="1200">
          <a:solidFill>
            <a:schemeClr val="tx1"/>
          </a:solidFill>
          <a:latin typeface="+mn-lt"/>
          <a:ea typeface="+mn-ea"/>
          <a:cs typeface="+mn-cs"/>
          <a:sym typeface="Helvetica Light"/>
        </a:defRPr>
      </a:lvl1pPr>
      <a:lvl2pPr algn="r" defTabSz="584200" eaLnBrk="1" hangingPunct="1">
        <a:defRPr sz="1200">
          <a:solidFill>
            <a:schemeClr val="tx1"/>
          </a:solidFill>
          <a:latin typeface="+mn-lt"/>
          <a:ea typeface="+mn-ea"/>
          <a:cs typeface="+mn-cs"/>
          <a:sym typeface="Helvetica Light"/>
        </a:defRPr>
      </a:lvl2pPr>
      <a:lvl3pPr algn="r" defTabSz="584200" eaLnBrk="1" hangingPunct="1">
        <a:defRPr sz="1200">
          <a:solidFill>
            <a:schemeClr val="tx1"/>
          </a:solidFill>
          <a:latin typeface="+mn-lt"/>
          <a:ea typeface="+mn-ea"/>
          <a:cs typeface="+mn-cs"/>
          <a:sym typeface="Helvetica Light"/>
        </a:defRPr>
      </a:lvl3pPr>
      <a:lvl4pPr algn="r" defTabSz="584200" eaLnBrk="1" hangingPunct="1">
        <a:defRPr sz="1200">
          <a:solidFill>
            <a:schemeClr val="tx1"/>
          </a:solidFill>
          <a:latin typeface="+mn-lt"/>
          <a:ea typeface="+mn-ea"/>
          <a:cs typeface="+mn-cs"/>
          <a:sym typeface="Helvetica Light"/>
        </a:defRPr>
      </a:lvl4pPr>
      <a:lvl5pPr algn="r" defTabSz="584200" eaLnBrk="1" hangingPunct="1">
        <a:defRPr sz="1200">
          <a:solidFill>
            <a:schemeClr val="tx1"/>
          </a:solidFill>
          <a:latin typeface="+mn-lt"/>
          <a:ea typeface="+mn-ea"/>
          <a:cs typeface="+mn-cs"/>
          <a:sym typeface="Helvetica Light"/>
        </a:defRPr>
      </a:lvl5pPr>
      <a:lvl6pPr algn="r" defTabSz="584200" eaLnBrk="1" hangingPunct="1">
        <a:defRPr sz="1200">
          <a:solidFill>
            <a:schemeClr val="tx1"/>
          </a:solidFill>
          <a:latin typeface="+mn-lt"/>
          <a:ea typeface="+mn-ea"/>
          <a:cs typeface="+mn-cs"/>
          <a:sym typeface="Helvetica Light"/>
        </a:defRPr>
      </a:lvl6pPr>
      <a:lvl7pPr algn="r" defTabSz="584200" eaLnBrk="1" hangingPunct="1">
        <a:defRPr sz="1200">
          <a:solidFill>
            <a:schemeClr val="tx1"/>
          </a:solidFill>
          <a:latin typeface="+mn-lt"/>
          <a:ea typeface="+mn-ea"/>
          <a:cs typeface="+mn-cs"/>
          <a:sym typeface="Helvetica Light"/>
        </a:defRPr>
      </a:lvl7pPr>
      <a:lvl8pPr algn="r" defTabSz="584200" eaLnBrk="1" hangingPunct="1">
        <a:defRPr sz="1200">
          <a:solidFill>
            <a:schemeClr val="tx1"/>
          </a:solidFill>
          <a:latin typeface="+mn-lt"/>
          <a:ea typeface="+mn-ea"/>
          <a:cs typeface="+mn-cs"/>
          <a:sym typeface="Helvetica Light"/>
        </a:defRPr>
      </a:lvl8pPr>
      <a:lvl9pPr algn="r" defTabSz="584200" eaLnBrk="1" hangingPunct="1">
        <a:defRPr sz="12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707">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85005028"/>
      </p:ext>
    </p:extLst>
  </p:cSld>
  <p:clrMap bg1="lt1" tx1="dk1" bg2="lt2" tx2="dk2" accent1="accent1" accent2="accent2" accent3="accent3" accent4="accent4" accent5="accent5" accent6="accent6" hlink="hlink" folHlink="folHlink"/>
  <p:hf hdr="0" ftr="0" dt="0"/>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aladulted.org/"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caladulted.org/DownloadFile/652"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caladulted.org/DownloadFile/652"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411" y="2683042"/>
            <a:ext cx="12848389" cy="3046988"/>
          </a:xfrm>
          <a:prstGeom prst="rect">
            <a:avLst/>
          </a:prstGeom>
        </p:spPr>
        <p:txBody>
          <a:bodyPr wrap="square">
            <a:spAutoFit/>
          </a:bodyPr>
          <a:lstStyle/>
          <a:p>
            <a:r>
              <a:rPr lang="en-US" sz="4800" b="1" dirty="0" smtClean="0">
                <a:solidFill>
                  <a:schemeClr val="bg1"/>
                </a:solidFill>
                <a:effectLst>
                  <a:outerShdw blurRad="38100" dist="38100" dir="2700000" algn="tl">
                    <a:srgbClr val="000000">
                      <a:alpha val="43137"/>
                    </a:srgbClr>
                  </a:outerShdw>
                </a:effectLst>
              </a:rPr>
              <a:t>AEP NOVA Webinar</a:t>
            </a:r>
          </a:p>
          <a:p>
            <a:r>
              <a:rPr lang="en-US" sz="4800" b="1" dirty="0" smtClean="0">
                <a:solidFill>
                  <a:schemeClr val="bg1"/>
                </a:solidFill>
                <a:effectLst>
                  <a:outerShdw blurRad="38100" dist="38100" dir="2700000" algn="tl">
                    <a:srgbClr val="000000">
                      <a:alpha val="43137"/>
                    </a:srgbClr>
                  </a:outerShdw>
                </a:effectLst>
              </a:rPr>
              <a:t>Program Area Submission</a:t>
            </a:r>
          </a:p>
          <a:p>
            <a:r>
              <a:rPr lang="en-US" sz="4800" b="1" dirty="0" smtClean="0">
                <a:solidFill>
                  <a:schemeClr val="bg1"/>
                </a:solidFill>
                <a:effectLst>
                  <a:outerShdw blurRad="38100" dist="38100" dir="2700000" algn="tl">
                    <a:srgbClr val="000000">
                      <a:alpha val="43137"/>
                    </a:srgbClr>
                  </a:outerShdw>
                </a:effectLst>
              </a:rPr>
              <a:t>For 17-18 Data</a:t>
            </a:r>
            <a:endParaRPr lang="en-US" sz="4800" b="1" dirty="0">
              <a:solidFill>
                <a:schemeClr val="bg1"/>
              </a:solidFill>
              <a:effectLst>
                <a:outerShdw blurRad="38100" dist="38100" dir="2700000" algn="tl">
                  <a:srgbClr val="000000">
                    <a:alpha val="43137"/>
                  </a:srgbClr>
                </a:outerShdw>
              </a:effectLst>
            </a:endParaRPr>
          </a:p>
          <a:p>
            <a:r>
              <a:rPr lang="en-US" sz="4800" dirty="0" smtClean="0">
                <a:solidFill>
                  <a:schemeClr val="bg1"/>
                </a:solidFill>
              </a:rPr>
              <a:t>January 11, 2019</a:t>
            </a:r>
            <a:endParaRPr lang="en-US" sz="4800" dirty="0">
              <a:solidFill>
                <a:schemeClr val="bg1"/>
              </a:solidFill>
            </a:endParaRPr>
          </a:p>
        </p:txBody>
      </p:sp>
      <p:sp>
        <p:nvSpPr>
          <p:cNvPr id="2" name="Slide Number Placeholder 1"/>
          <p:cNvSpPr>
            <a:spLocks noGrp="1"/>
          </p:cNvSpPr>
          <p:nvPr>
            <p:ph type="sldNum" sz="quarter" idx="11"/>
          </p:nvPr>
        </p:nvSpPr>
        <p:spPr/>
        <p:txBody>
          <a:bodyPr/>
          <a:lstStyle/>
          <a:p>
            <a:fld id="{34361B7A-31FA-4206-8E4E-60BFC11378D7}" type="slidenum">
              <a:rPr lang="en-US" smtClean="0"/>
              <a:pPr/>
              <a:t>1</a:t>
            </a:fld>
            <a:endParaRPr lang="en-US" dirty="0"/>
          </a:p>
        </p:txBody>
      </p:sp>
    </p:spTree>
    <p:extLst>
      <p:ext uri="{BB962C8B-B14F-4D97-AF65-F5344CB8AC3E}">
        <p14:creationId xmlns:p14="http://schemas.microsoft.com/office/powerpoint/2010/main" val="350833034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AEP Program Hours</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10</a:t>
            </a:fld>
            <a:endParaRPr lang="en-US" dirty="0">
              <a:solidFill>
                <a:srgbClr val="FFFFFF"/>
              </a:solidFill>
            </a:endParaRPr>
          </a:p>
        </p:txBody>
      </p:sp>
      <p:pic>
        <p:nvPicPr>
          <p:cNvPr id="5" name="Content Placeholder 4"/>
          <p:cNvPicPr>
            <a:picLocks noGrp="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914399" y="2789694"/>
            <a:ext cx="5997845" cy="3177153"/>
          </a:xfrm>
          <a:prstGeom prst="rect">
            <a:avLst/>
          </a:prstGeom>
          <a:noFill/>
          <a:ln>
            <a:solidFill>
              <a:schemeClr val="accent1"/>
            </a:solidFill>
          </a:ln>
        </p:spPr>
      </p:pic>
      <p:sp>
        <p:nvSpPr>
          <p:cNvPr id="6" name="TextBox 5"/>
          <p:cNvSpPr txBox="1"/>
          <p:nvPr/>
        </p:nvSpPr>
        <p:spPr>
          <a:xfrm>
            <a:off x="2293749" y="6421905"/>
            <a:ext cx="10321870" cy="1764586"/>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a:rPr>
              <a:t>In TE, go to Reports – State Reports – California – AEP</a:t>
            </a:r>
            <a:r>
              <a:rPr kumimoji="0" lang="en-US" sz="3600" b="0" i="0" u="none" strike="noStrike" cap="none" spc="0" normalizeH="0" dirty="0" smtClean="0">
                <a:ln>
                  <a:noFill/>
                </a:ln>
                <a:solidFill>
                  <a:srgbClr val="000000"/>
                </a:solidFill>
                <a:effectLst/>
                <a:uFillTx/>
                <a:latin typeface="+mn-lt"/>
                <a:ea typeface="+mn-ea"/>
                <a:cs typeface="+mn-cs"/>
                <a:sym typeface="Helvetica"/>
              </a:rPr>
              <a:t> Program Hours to generate a NOVA </a:t>
            </a:r>
          </a:p>
          <a:p>
            <a:pPr marL="0" marR="0" indent="0" algn="l" defTabSz="584200" rtl="0" fontAlgn="auto" latinLnBrk="1" hangingPunct="0">
              <a:lnSpc>
                <a:spcPct val="100000"/>
              </a:lnSpc>
              <a:spcBef>
                <a:spcPts val="0"/>
              </a:spcBef>
              <a:spcAft>
                <a:spcPts val="0"/>
              </a:spcAft>
              <a:buClrTx/>
              <a:buSzTx/>
              <a:buFontTx/>
              <a:buNone/>
              <a:tabLst/>
            </a:pPr>
            <a:r>
              <a:rPr lang="en-US" dirty="0" smtClean="0">
                <a:solidFill>
                  <a:srgbClr val="000000"/>
                </a:solidFill>
              </a:rPr>
              <a:t>c</a:t>
            </a:r>
            <a:r>
              <a:rPr lang="en-US" baseline="0" dirty="0" smtClean="0">
                <a:solidFill>
                  <a:srgbClr val="000000"/>
                </a:solidFill>
              </a:rPr>
              <a:t>ompatible</a:t>
            </a:r>
            <a:r>
              <a:rPr lang="en-US" dirty="0" smtClean="0">
                <a:solidFill>
                  <a:srgbClr val="000000"/>
                </a:solidFill>
              </a:rPr>
              <a:t> view of hours of instruction.</a:t>
            </a:r>
            <a:endParaRPr kumimoji="0" lang="en-US" sz="36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23898342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AEP Program Hours</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11</a:t>
            </a:fld>
            <a:endParaRPr lang="en-US" dirty="0">
              <a:solidFill>
                <a:srgbClr val="FFFFFF"/>
              </a:solidFill>
            </a:endParaRPr>
          </a:p>
        </p:txBody>
      </p:sp>
      <p:sp>
        <p:nvSpPr>
          <p:cNvPr id="8" name="TextBox 7"/>
          <p:cNvSpPr txBox="1"/>
          <p:nvPr/>
        </p:nvSpPr>
        <p:spPr>
          <a:xfrm>
            <a:off x="1193369" y="7010840"/>
            <a:ext cx="10430359" cy="1764586"/>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a:rPr>
              <a:t>AEP</a:t>
            </a:r>
            <a:r>
              <a:rPr kumimoji="0" lang="en-US" sz="3600" b="0" i="0" u="none" strike="noStrike" cap="none" spc="0" normalizeH="0" dirty="0" smtClean="0">
                <a:ln>
                  <a:noFill/>
                </a:ln>
                <a:solidFill>
                  <a:srgbClr val="000000"/>
                </a:solidFill>
                <a:effectLst/>
                <a:uFillTx/>
                <a:latin typeface="+mn-lt"/>
                <a:ea typeface="+mn-ea"/>
                <a:cs typeface="+mn-cs"/>
                <a:sym typeface="Helvetica"/>
              </a:rPr>
              <a:t> Program Hours includes options to generate a simple view for NOVA, or views with more details</a:t>
            </a:r>
            <a:r>
              <a:rPr lang="en-US" dirty="0">
                <a:solidFill>
                  <a:srgbClr val="000000"/>
                </a:solidFill>
              </a:rPr>
              <a:t> </a:t>
            </a:r>
            <a:r>
              <a:rPr lang="en-US" dirty="0" smtClean="0">
                <a:solidFill>
                  <a:srgbClr val="000000"/>
                </a:solidFill>
              </a:rPr>
              <a:t>about number of enrollees.</a:t>
            </a:r>
            <a:endParaRPr kumimoji="0" lang="en-US" sz="3600" b="0" i="0" u="none" strike="noStrike" cap="none" spc="0" normalizeH="0" baseline="0" dirty="0">
              <a:ln>
                <a:noFill/>
              </a:ln>
              <a:solidFill>
                <a:srgbClr val="000000"/>
              </a:solidFill>
              <a:effectLst/>
              <a:uFillTx/>
              <a:latin typeface="+mn-lt"/>
              <a:ea typeface="+mn-ea"/>
              <a:cs typeface="+mn-cs"/>
              <a:sym typeface="Helvetica"/>
            </a:endParaRPr>
          </a:p>
        </p:txBody>
      </p:sp>
      <p:pic>
        <p:nvPicPr>
          <p:cNvPr id="9" name="Picture 8"/>
          <p:cNvPicPr>
            <a:picLocks noChangeAspect="1"/>
          </p:cNvPicPr>
          <p:nvPr/>
        </p:nvPicPr>
        <p:blipFill>
          <a:blip r:embed="rId2"/>
          <a:stretch>
            <a:fillRect/>
          </a:stretch>
        </p:blipFill>
        <p:spPr>
          <a:xfrm>
            <a:off x="6005917" y="2820692"/>
            <a:ext cx="5881283" cy="4022132"/>
          </a:xfrm>
          <a:prstGeom prst="rect">
            <a:avLst/>
          </a:prstGeom>
          <a:ln>
            <a:solidFill>
              <a:schemeClr val="accent1"/>
            </a:solidFill>
          </a:ln>
        </p:spPr>
      </p:pic>
      <p:pic>
        <p:nvPicPr>
          <p:cNvPr id="7" name="Content Placeholder 6"/>
          <p:cNvPicPr>
            <a:picLocks noGrp="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650930" y="4076053"/>
            <a:ext cx="5688860" cy="1143500"/>
          </a:xfrm>
          <a:prstGeom prst="rect">
            <a:avLst/>
          </a:prstGeom>
          <a:noFill/>
          <a:ln>
            <a:solidFill>
              <a:schemeClr val="accent1"/>
            </a:solidFill>
          </a:ln>
        </p:spPr>
      </p:pic>
    </p:spTree>
    <p:extLst>
      <p:ext uri="{BB962C8B-B14F-4D97-AF65-F5344CB8AC3E}">
        <p14:creationId xmlns:p14="http://schemas.microsoft.com/office/powerpoint/2010/main" val="32229630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Operational Costs</a:t>
            </a:r>
          </a:p>
          <a:p>
            <a:endParaRPr lang="en-US" dirty="0"/>
          </a:p>
        </p:txBody>
      </p:sp>
      <p:sp>
        <p:nvSpPr>
          <p:cNvPr id="3" name="Content Placeholder 2"/>
          <p:cNvSpPr>
            <a:spLocks noGrp="1"/>
          </p:cNvSpPr>
          <p:nvPr>
            <p:ph sz="quarter" idx="11"/>
          </p:nvPr>
        </p:nvSpPr>
        <p:spPr/>
        <p:txBody>
          <a:bodyPr/>
          <a:lstStyle/>
          <a:p>
            <a:pPr marL="457200" indent="-457200" algn="l">
              <a:buFont typeface="Arial" panose="020B0604020202020204" pitchFamily="34" charset="0"/>
              <a:buChar char="•"/>
            </a:pPr>
            <a:r>
              <a:rPr lang="en-US" dirty="0"/>
              <a:t>The term “operational costs” is defined as the true cost of running </a:t>
            </a:r>
            <a:r>
              <a:rPr lang="en-US" dirty="0" smtClean="0"/>
              <a:t>adult education </a:t>
            </a:r>
            <a:r>
              <a:rPr lang="en-US" dirty="0"/>
              <a:t>programs.  </a:t>
            </a:r>
            <a:endParaRPr lang="en-US" dirty="0" smtClean="0"/>
          </a:p>
          <a:p>
            <a:pPr algn="l"/>
            <a:endParaRPr lang="en-US" dirty="0"/>
          </a:p>
          <a:p>
            <a:pPr marL="457200" indent="-457200" algn="l">
              <a:buFont typeface="Arial" panose="020B0604020202020204" pitchFamily="34" charset="0"/>
              <a:buChar char="•"/>
            </a:pPr>
            <a:r>
              <a:rPr lang="en-US" dirty="0" smtClean="0"/>
              <a:t>This </a:t>
            </a:r>
            <a:r>
              <a:rPr lang="en-US" dirty="0"/>
              <a:t>includes space, utilities, custodial, overhead, equipment, as well as the normal day-to-day operational costs (instructional, classified, benefits, supplies, etc.).  </a:t>
            </a:r>
            <a:endParaRPr lang="en-US" dirty="0" smtClean="0"/>
          </a:p>
          <a:p>
            <a:pPr algn="l"/>
            <a:endParaRPr lang="en-US" dirty="0"/>
          </a:p>
          <a:p>
            <a:pPr marL="457200" indent="-457200" algn="l">
              <a:buFont typeface="Arial" panose="020B0604020202020204" pitchFamily="34" charset="0"/>
              <a:buChar char="•"/>
            </a:pPr>
            <a:r>
              <a:rPr lang="en-US" dirty="0"/>
              <a:t>Operational costs also includes administrative costs, which would include administrators who oversee all areas of adult education/noncredit programs.  </a:t>
            </a:r>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12</a:t>
            </a:fld>
            <a:endParaRPr lang="en-US" dirty="0">
              <a:solidFill>
                <a:srgbClr val="FFFFFF"/>
              </a:solidFill>
            </a:endParaRPr>
          </a:p>
        </p:txBody>
      </p:sp>
    </p:spTree>
    <p:extLst>
      <p:ext uri="{BB962C8B-B14F-4D97-AF65-F5344CB8AC3E}">
        <p14:creationId xmlns:p14="http://schemas.microsoft.com/office/powerpoint/2010/main" val="117244995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Operational </a:t>
            </a:r>
            <a:r>
              <a:rPr lang="en-US" dirty="0" smtClean="0"/>
              <a:t>Costs (cont.)</a:t>
            </a:r>
            <a:endParaRPr lang="en-US" dirty="0"/>
          </a:p>
          <a:p>
            <a:endParaRPr lang="en-US" dirty="0"/>
          </a:p>
        </p:txBody>
      </p:sp>
      <p:sp>
        <p:nvSpPr>
          <p:cNvPr id="3" name="Content Placeholder 2"/>
          <p:cNvSpPr>
            <a:spLocks noGrp="1"/>
          </p:cNvSpPr>
          <p:nvPr>
            <p:ph sz="quarter" idx="11"/>
          </p:nvPr>
        </p:nvSpPr>
        <p:spPr>
          <a:xfrm>
            <a:off x="365124" y="2658533"/>
            <a:ext cx="12436475" cy="6156855"/>
          </a:xfrm>
        </p:spPr>
        <p:txBody>
          <a:bodyPr/>
          <a:lstStyle/>
          <a:p>
            <a:pPr marL="457200" indent="-457200" algn="l">
              <a:buFont typeface="Arial" panose="020B0604020202020204" pitchFamily="34" charset="0"/>
              <a:buChar char="•"/>
            </a:pPr>
            <a:r>
              <a:rPr lang="en-US" sz="3800" dirty="0"/>
              <a:t>In some districts, </a:t>
            </a:r>
            <a:r>
              <a:rPr lang="en-US" sz="3800" dirty="0" smtClean="0"/>
              <a:t>these </a:t>
            </a:r>
            <a:r>
              <a:rPr lang="en-US" sz="3800" dirty="0"/>
              <a:t>costs may be difficult to separate or identify specifically to the adult education/noncredit programs. We encourage districts to prorate these costs and use an allocation methodology that would estimate the true cost of running the adult education/noncredit </a:t>
            </a:r>
            <a:r>
              <a:rPr lang="en-US" sz="3800" dirty="0" smtClean="0"/>
              <a:t>program.</a:t>
            </a:r>
          </a:p>
          <a:p>
            <a:pPr algn="l"/>
            <a:endParaRPr lang="en-US" sz="3800" dirty="0" smtClean="0"/>
          </a:p>
          <a:p>
            <a:pPr marL="457200" indent="-457200" algn="l">
              <a:buFont typeface="Arial" panose="020B0604020202020204" pitchFamily="34" charset="0"/>
              <a:buChar char="•"/>
            </a:pPr>
            <a:r>
              <a:rPr lang="en-US" sz="3800" dirty="0" smtClean="0"/>
              <a:t>The allocation methodology must aligned with what is used by your district accounting office (or meets their approval).</a:t>
            </a:r>
            <a:endParaRPr lang="en-US" sz="38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296906175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Fund Sources</a:t>
            </a:r>
            <a:endParaRPr lang="en-US" dirty="0"/>
          </a:p>
          <a:p>
            <a:endParaRPr lang="en-US" dirty="0"/>
          </a:p>
        </p:txBody>
      </p:sp>
      <p:sp>
        <p:nvSpPr>
          <p:cNvPr id="3" name="Content Placeholder 2"/>
          <p:cNvSpPr>
            <a:spLocks noGrp="1"/>
          </p:cNvSpPr>
          <p:nvPr>
            <p:ph sz="quarter" idx="11"/>
          </p:nvPr>
        </p:nvSpPr>
        <p:spPr/>
        <p:txBody>
          <a:bodyPr/>
          <a:lstStyle/>
          <a:p>
            <a:pPr marL="457200" indent="-457200" algn="l">
              <a:buFont typeface="Arial" panose="020B0604020202020204" pitchFamily="34" charset="0"/>
              <a:buChar char="•"/>
            </a:pPr>
            <a:r>
              <a:rPr lang="en-US" sz="4000" dirty="0"/>
              <a:t>Not only will districts enter the true cost of running </a:t>
            </a:r>
            <a:r>
              <a:rPr lang="en-US" sz="4000" dirty="0" smtClean="0"/>
              <a:t>adult education </a:t>
            </a:r>
            <a:r>
              <a:rPr lang="en-US" sz="4000" dirty="0"/>
              <a:t>programs, they will also enter into NOVA the various fund sources that contributed to these operational costs</a:t>
            </a:r>
            <a:r>
              <a:rPr lang="en-US" sz="4000" dirty="0" smtClean="0"/>
              <a:t>.</a:t>
            </a:r>
          </a:p>
          <a:p>
            <a:pPr marL="457200" indent="-457200" algn="l">
              <a:buFont typeface="Arial" panose="020B0604020202020204" pitchFamily="34" charset="0"/>
              <a:buChar char="•"/>
            </a:pPr>
            <a:r>
              <a:rPr lang="en-US" sz="4000" dirty="0" smtClean="0"/>
              <a:t>Not limited to the six main fund sources from AB104 – </a:t>
            </a:r>
            <a:r>
              <a:rPr lang="en-US" sz="4000" dirty="0" err="1" smtClean="0"/>
              <a:t>ec</a:t>
            </a:r>
            <a:r>
              <a:rPr lang="en-US" sz="4000" dirty="0"/>
              <a:t> 84916 (</a:t>
            </a:r>
            <a:r>
              <a:rPr lang="en-US" sz="4000" dirty="0" smtClean="0"/>
              <a:t>a-f).  </a:t>
            </a:r>
            <a:endParaRPr lang="en-US" sz="4000" dirty="0"/>
          </a:p>
          <a:p>
            <a:pPr marL="457200" indent="-457200" algn="l">
              <a:buFont typeface="Arial" panose="020B0604020202020204" pitchFamily="34" charset="0"/>
              <a:buChar char="•"/>
            </a:pPr>
            <a:r>
              <a:rPr lang="en-US" sz="4000" dirty="0" smtClean="0"/>
              <a:t>Also include fees, contracted services, WIOA I, Strong Workforce, student </a:t>
            </a:r>
            <a:r>
              <a:rPr lang="en-US" sz="4000" dirty="0"/>
              <a:t>s</a:t>
            </a:r>
            <a:r>
              <a:rPr lang="en-US" sz="4000" dirty="0" smtClean="0"/>
              <a:t>upports, grants, in-kind, donations, etc.</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14</a:t>
            </a:fld>
            <a:endParaRPr lang="en-US" dirty="0">
              <a:solidFill>
                <a:srgbClr val="FFFFFF"/>
              </a:solidFill>
            </a:endParaRPr>
          </a:p>
        </p:txBody>
      </p:sp>
    </p:spTree>
    <p:extLst>
      <p:ext uri="{BB962C8B-B14F-4D97-AF65-F5344CB8AC3E}">
        <p14:creationId xmlns:p14="http://schemas.microsoft.com/office/powerpoint/2010/main" val="215113033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485445"/>
          </a:xfrm>
        </p:spPr>
        <p:txBody>
          <a:bodyPr/>
          <a:lstStyle/>
          <a:p>
            <a:r>
              <a:rPr lang="en-US" dirty="0" smtClean="0"/>
              <a:t>2017-18 </a:t>
            </a:r>
            <a:r>
              <a:rPr lang="en-US" dirty="0"/>
              <a:t>Budget Bill Requirement Google Group</a:t>
            </a:r>
          </a:p>
        </p:txBody>
      </p:sp>
      <p:sp>
        <p:nvSpPr>
          <p:cNvPr id="3" name="Content Placeholder 2"/>
          <p:cNvSpPr>
            <a:spLocks noGrp="1"/>
          </p:cNvSpPr>
          <p:nvPr>
            <p:ph sz="quarter" idx="11"/>
          </p:nvPr>
        </p:nvSpPr>
        <p:spPr>
          <a:xfrm>
            <a:off x="365125" y="3386668"/>
            <a:ext cx="12453408" cy="5428720"/>
          </a:xfrm>
        </p:spPr>
        <p:txBody>
          <a:bodyPr/>
          <a:lstStyle/>
          <a:p>
            <a:pPr algn="l"/>
            <a:r>
              <a:rPr lang="en-US" sz="3400" dirty="0"/>
              <a:t>The purpose of this group is to provide Consortia an opportunity to engage in peer-to-peer networking on the topic of the </a:t>
            </a:r>
            <a:r>
              <a:rPr lang="en-US" sz="3400" dirty="0" smtClean="0"/>
              <a:t>2017-18 </a:t>
            </a:r>
            <a:r>
              <a:rPr lang="en-US" sz="3400" dirty="0"/>
              <a:t>Budget Bill </a:t>
            </a:r>
            <a:r>
              <a:rPr lang="en-US" sz="3400" dirty="0" smtClean="0"/>
              <a:t>Requirement.  All members were invited to:</a:t>
            </a:r>
          </a:p>
          <a:p>
            <a:pPr algn="l"/>
            <a:endParaRPr lang="en-US" sz="3400" dirty="0"/>
          </a:p>
          <a:p>
            <a:pPr marL="457200" indent="-457200" algn="l">
              <a:buFont typeface="Arial" panose="020B0604020202020204" pitchFamily="34" charset="0"/>
              <a:buChar char="•"/>
            </a:pPr>
            <a:r>
              <a:rPr lang="en-US" sz="3400" dirty="0" smtClean="0"/>
              <a:t>Share </a:t>
            </a:r>
            <a:r>
              <a:rPr lang="en-US" sz="3400" dirty="0"/>
              <a:t>best </a:t>
            </a:r>
            <a:r>
              <a:rPr lang="en-US" sz="3400" dirty="0" smtClean="0"/>
              <a:t>practices</a:t>
            </a:r>
          </a:p>
          <a:p>
            <a:pPr marL="457200" indent="-457200" algn="l">
              <a:buFont typeface="Arial" panose="020B0604020202020204" pitchFamily="34" charset="0"/>
              <a:buChar char="•"/>
            </a:pPr>
            <a:r>
              <a:rPr lang="en-US" sz="3400" dirty="0"/>
              <a:t>P</a:t>
            </a:r>
            <a:r>
              <a:rPr lang="en-US" sz="3400" dirty="0" smtClean="0"/>
              <a:t>ost questions</a:t>
            </a:r>
          </a:p>
          <a:p>
            <a:pPr marL="457200" indent="-457200" algn="l">
              <a:buFont typeface="Arial" panose="020B0604020202020204" pitchFamily="34" charset="0"/>
              <a:buChar char="•"/>
            </a:pPr>
            <a:r>
              <a:rPr lang="en-US" sz="3400" dirty="0"/>
              <a:t>R</a:t>
            </a:r>
            <a:r>
              <a:rPr lang="en-US" sz="3400" dirty="0" smtClean="0"/>
              <a:t>eceive </a:t>
            </a:r>
            <a:r>
              <a:rPr lang="en-US" sz="3400" dirty="0"/>
              <a:t>feedback from the </a:t>
            </a:r>
            <a:r>
              <a:rPr lang="en-US" sz="3400" dirty="0" smtClean="0"/>
              <a:t>field</a:t>
            </a:r>
          </a:p>
          <a:p>
            <a:pPr marL="457200" indent="-457200" algn="l">
              <a:buFont typeface="Arial" panose="020B0604020202020204" pitchFamily="34" charset="0"/>
              <a:buChar char="•"/>
            </a:pPr>
            <a:r>
              <a:rPr lang="en-US" sz="3400" dirty="0" smtClean="0"/>
              <a:t>Communicate with the state office</a:t>
            </a:r>
          </a:p>
          <a:p>
            <a:pPr marL="457200" indent="-457200" algn="l">
              <a:buFont typeface="Arial" panose="020B0604020202020204" pitchFamily="34" charset="0"/>
              <a:buChar char="•"/>
            </a:pPr>
            <a:endParaRPr lang="en-US" sz="3400" dirty="0"/>
          </a:p>
          <a:p>
            <a:pPr algn="l"/>
            <a:r>
              <a:rPr lang="en-US" sz="3400" dirty="0" smtClean="0"/>
              <a:t>If you would like to be re-invited or invited, please contact TAP.</a:t>
            </a:r>
            <a:endParaRPr lang="en-US" sz="34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15</a:t>
            </a:fld>
            <a:endParaRPr lang="en-US" dirty="0">
              <a:solidFill>
                <a:srgbClr val="FFFFFF"/>
              </a:solidFill>
            </a:endParaRPr>
          </a:p>
        </p:txBody>
      </p:sp>
    </p:spTree>
    <p:extLst>
      <p:ext uri="{BB962C8B-B14F-4D97-AF65-F5344CB8AC3E}">
        <p14:creationId xmlns:p14="http://schemas.microsoft.com/office/powerpoint/2010/main" val="6501332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NOVA Input</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16</a:t>
            </a:fld>
            <a:endParaRPr lang="en-US" dirty="0">
              <a:solidFill>
                <a:srgbClr val="FFFFFF"/>
              </a:solidFill>
            </a:endParaRPr>
          </a:p>
        </p:txBody>
      </p:sp>
      <p:pic>
        <p:nvPicPr>
          <p:cNvPr id="6" name="Content Placeholder 5" descr="File:Cassiopeia A Spitzer Crop.jpg - Wikimedia Commons"/>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610644" y="3031331"/>
            <a:ext cx="7505700" cy="5715000"/>
          </a:xfrm>
        </p:spPr>
      </p:pic>
    </p:spTree>
    <p:extLst>
      <p:ext uri="{BB962C8B-B14F-4D97-AF65-F5344CB8AC3E}">
        <p14:creationId xmlns:p14="http://schemas.microsoft.com/office/powerpoint/2010/main" val="118979782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75634" y="0"/>
            <a:ext cx="11996737" cy="652464"/>
          </a:xfrm>
        </p:spPr>
        <p:txBody>
          <a:bodyPr/>
          <a:lstStyle/>
          <a:p>
            <a:r>
              <a:rPr lang="en-US" sz="4000" dirty="0" smtClean="0"/>
              <a:t>Program Area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17</a:t>
            </a:fld>
            <a:endParaRPr lang="en-US" dirty="0">
              <a:solidFill>
                <a:srgbClr val="FFFFFF"/>
              </a:solidFill>
            </a:endParaRPr>
          </a:p>
        </p:txBody>
      </p:sp>
      <p:sp>
        <p:nvSpPr>
          <p:cNvPr id="6" name="TextBox 5"/>
          <p:cNvSpPr txBox="1"/>
          <p:nvPr/>
        </p:nvSpPr>
        <p:spPr>
          <a:xfrm>
            <a:off x="11976131"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13</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4" name="Picture 3"/>
          <p:cNvPicPr>
            <a:picLocks noChangeAspect="1"/>
          </p:cNvPicPr>
          <p:nvPr/>
        </p:nvPicPr>
        <p:blipFill>
          <a:blip r:embed="rId3"/>
          <a:stretch>
            <a:fillRect/>
          </a:stretch>
        </p:blipFill>
        <p:spPr>
          <a:xfrm>
            <a:off x="0" y="1401095"/>
            <a:ext cx="12861915" cy="6710517"/>
          </a:xfrm>
          <a:prstGeom prst="rect">
            <a:avLst/>
          </a:prstGeom>
        </p:spPr>
      </p:pic>
    </p:spTree>
    <p:extLst>
      <p:ext uri="{BB962C8B-B14F-4D97-AF65-F5344CB8AC3E}">
        <p14:creationId xmlns:p14="http://schemas.microsoft.com/office/powerpoint/2010/main" val="18458262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75634" y="0"/>
            <a:ext cx="11996737" cy="652464"/>
          </a:xfrm>
        </p:spPr>
        <p:txBody>
          <a:bodyPr/>
          <a:lstStyle/>
          <a:p>
            <a:r>
              <a:rPr lang="en-US" sz="4000" dirty="0" smtClean="0"/>
              <a:t>Program Area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18</a:t>
            </a:fld>
            <a:endParaRPr lang="en-US" dirty="0">
              <a:solidFill>
                <a:srgbClr val="FFFFFF"/>
              </a:solidFill>
            </a:endParaRPr>
          </a:p>
        </p:txBody>
      </p:sp>
      <p:sp>
        <p:nvSpPr>
          <p:cNvPr id="6" name="TextBox 5"/>
          <p:cNvSpPr txBox="1"/>
          <p:nvPr/>
        </p:nvSpPr>
        <p:spPr>
          <a:xfrm>
            <a:off x="11976131"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14</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2" name="Picture 1"/>
          <p:cNvPicPr>
            <a:picLocks noChangeAspect="1"/>
          </p:cNvPicPr>
          <p:nvPr/>
        </p:nvPicPr>
        <p:blipFill>
          <a:blip r:embed="rId3"/>
          <a:stretch>
            <a:fillRect/>
          </a:stretch>
        </p:blipFill>
        <p:spPr>
          <a:xfrm>
            <a:off x="126204" y="1489280"/>
            <a:ext cx="12754361" cy="6873055"/>
          </a:xfrm>
          <a:prstGeom prst="rect">
            <a:avLst/>
          </a:prstGeom>
        </p:spPr>
      </p:pic>
    </p:spTree>
    <p:extLst>
      <p:ext uri="{BB962C8B-B14F-4D97-AF65-F5344CB8AC3E}">
        <p14:creationId xmlns:p14="http://schemas.microsoft.com/office/powerpoint/2010/main" val="280824726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75634" y="0"/>
            <a:ext cx="11996737" cy="652464"/>
          </a:xfrm>
        </p:spPr>
        <p:txBody>
          <a:bodyPr/>
          <a:lstStyle/>
          <a:p>
            <a:r>
              <a:rPr lang="en-US" sz="4000" dirty="0" smtClean="0"/>
              <a:t>Program Area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19</a:t>
            </a:fld>
            <a:endParaRPr lang="en-US" dirty="0">
              <a:solidFill>
                <a:srgbClr val="FFFFFF"/>
              </a:solidFill>
            </a:endParaRPr>
          </a:p>
        </p:txBody>
      </p:sp>
      <p:sp>
        <p:nvSpPr>
          <p:cNvPr id="6" name="TextBox 5"/>
          <p:cNvSpPr txBox="1"/>
          <p:nvPr/>
        </p:nvSpPr>
        <p:spPr>
          <a:xfrm>
            <a:off x="11976131"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15</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4" name="Picture 3"/>
          <p:cNvPicPr>
            <a:picLocks noChangeAspect="1"/>
          </p:cNvPicPr>
          <p:nvPr/>
        </p:nvPicPr>
        <p:blipFill>
          <a:blip r:embed="rId3"/>
          <a:stretch>
            <a:fillRect/>
          </a:stretch>
        </p:blipFill>
        <p:spPr>
          <a:xfrm>
            <a:off x="200249" y="1250317"/>
            <a:ext cx="12624259" cy="7326123"/>
          </a:xfrm>
          <a:prstGeom prst="rect">
            <a:avLst/>
          </a:prstGeom>
        </p:spPr>
      </p:pic>
    </p:spTree>
    <p:extLst>
      <p:ext uri="{BB962C8B-B14F-4D97-AF65-F5344CB8AC3E}">
        <p14:creationId xmlns:p14="http://schemas.microsoft.com/office/powerpoint/2010/main" val="260110290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48799" y="2592232"/>
            <a:ext cx="12616069" cy="6361043"/>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lvl="0">
              <a:defRPr/>
            </a:pPr>
            <a:endParaRPr lang="en-US" sz="4200" dirty="0" smtClean="0">
              <a:solidFill>
                <a:sysClr val="windowText" lastClr="000000"/>
              </a:solidFill>
              <a:latin typeface="+mn-lt"/>
            </a:endParaRPr>
          </a:p>
          <a:p>
            <a:pPr>
              <a:defRPr/>
            </a:pPr>
            <a:r>
              <a:rPr lang="en-US" sz="4200" dirty="0" smtClean="0">
                <a:solidFill>
                  <a:sysClr val="windowText" lastClr="000000"/>
                </a:solidFill>
                <a:latin typeface="+mn-lt"/>
              </a:rPr>
              <a:t>Requirements</a:t>
            </a:r>
          </a:p>
          <a:p>
            <a:pPr>
              <a:defRPr/>
            </a:pPr>
            <a:r>
              <a:rPr lang="en-US" sz="4200" dirty="0" smtClean="0">
                <a:solidFill>
                  <a:sysClr val="windowText" lastClr="000000"/>
                </a:solidFill>
                <a:latin typeface="+mn-lt"/>
              </a:rPr>
              <a:t>Hours of Instruction</a:t>
            </a:r>
          </a:p>
          <a:p>
            <a:pPr>
              <a:defRPr/>
            </a:pPr>
            <a:r>
              <a:rPr lang="en-US" sz="4200" dirty="0" smtClean="0">
                <a:solidFill>
                  <a:sysClr val="windowText" lastClr="000000"/>
                </a:solidFill>
                <a:latin typeface="+mn-lt"/>
              </a:rPr>
              <a:t>Operating Costs</a:t>
            </a:r>
          </a:p>
          <a:p>
            <a:pPr>
              <a:defRPr/>
            </a:pPr>
            <a:r>
              <a:rPr lang="en-US" sz="4200" dirty="0" smtClean="0">
                <a:solidFill>
                  <a:sysClr val="windowText" lastClr="000000"/>
                </a:solidFill>
                <a:latin typeface="+mn-lt"/>
              </a:rPr>
              <a:t>Fund Sources</a:t>
            </a:r>
          </a:p>
          <a:p>
            <a:pPr>
              <a:defRPr/>
            </a:pPr>
            <a:r>
              <a:rPr lang="en-US" sz="4200" dirty="0" smtClean="0">
                <a:solidFill>
                  <a:sysClr val="windowText" lastClr="000000"/>
                </a:solidFill>
                <a:latin typeface="+mn-lt"/>
              </a:rPr>
              <a:t>NOVA Processing</a:t>
            </a:r>
          </a:p>
          <a:p>
            <a:pPr>
              <a:defRPr/>
            </a:pPr>
            <a:r>
              <a:rPr lang="en-US" sz="4200" dirty="0" smtClean="0">
                <a:solidFill>
                  <a:sysClr val="windowText" lastClr="000000"/>
                </a:solidFill>
                <a:latin typeface="+mn-lt"/>
              </a:rPr>
              <a:t>FAQs</a:t>
            </a:r>
          </a:p>
          <a:p>
            <a:pPr>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6" name="TextBox 5">
            <a:extLst>
              <a:ext uri="{FF2B5EF4-FFF2-40B4-BE49-F238E27FC236}">
                <a16:creationId xmlns:a16="http://schemas.microsoft.com/office/drawing/2014/main" xmlns="" id="{26310208-E609-48F3-88EB-3E2C3BBF9B83}"/>
              </a:ext>
            </a:extLst>
          </p:cNvPr>
          <p:cNvSpPr txBox="1"/>
          <p:nvPr/>
        </p:nvSpPr>
        <p:spPr>
          <a:xfrm>
            <a:off x="551543" y="1724993"/>
            <a:ext cx="10914743"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000000"/>
                </a:solidFill>
                <a:effectLst/>
                <a:uFillTx/>
                <a:latin typeface="+mn-lt"/>
                <a:ea typeface="+mn-ea"/>
                <a:cs typeface="+mn-cs"/>
                <a:sym typeface="Helvetica"/>
              </a:rPr>
              <a:t>Agenda</a:t>
            </a:r>
            <a:endParaRPr kumimoji="0" lang="en-US" sz="4400" b="1" i="0" u="none" strike="noStrike" cap="none" spc="0" normalizeH="0" baseline="0" dirty="0">
              <a:ln>
                <a:noFill/>
              </a:ln>
              <a:solidFill>
                <a:srgbClr val="000000"/>
              </a:solidFill>
              <a:effectLst/>
              <a:uFillTx/>
              <a:latin typeface="+mn-lt"/>
              <a:ea typeface="+mn-ea"/>
              <a:cs typeface="+mn-cs"/>
              <a:sym typeface="Helvetica"/>
            </a:endParaRPr>
          </a:p>
        </p:txBody>
      </p:sp>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2</a:t>
            </a:fld>
            <a:endParaRPr lang="en-US" dirty="0">
              <a:solidFill>
                <a:srgbClr val="FFFFFF"/>
              </a:solidFill>
            </a:endParaRPr>
          </a:p>
        </p:txBody>
      </p:sp>
    </p:spTree>
    <p:extLst>
      <p:ext uri="{BB962C8B-B14F-4D97-AF65-F5344CB8AC3E}">
        <p14:creationId xmlns:p14="http://schemas.microsoft.com/office/powerpoint/2010/main" val="157331835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75634" y="0"/>
            <a:ext cx="11996737" cy="652464"/>
          </a:xfrm>
        </p:spPr>
        <p:txBody>
          <a:bodyPr/>
          <a:lstStyle/>
          <a:p>
            <a:r>
              <a:rPr lang="en-US" sz="4000" dirty="0" smtClean="0"/>
              <a:t>Program Area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20</a:t>
            </a:fld>
            <a:endParaRPr lang="en-US" dirty="0">
              <a:solidFill>
                <a:srgbClr val="FFFFFF"/>
              </a:solidFill>
            </a:endParaRPr>
          </a:p>
        </p:txBody>
      </p:sp>
      <p:sp>
        <p:nvSpPr>
          <p:cNvPr id="6" name="TextBox 5"/>
          <p:cNvSpPr txBox="1"/>
          <p:nvPr/>
        </p:nvSpPr>
        <p:spPr>
          <a:xfrm>
            <a:off x="11976131"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16</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4" name="Picture 3"/>
          <p:cNvPicPr>
            <a:picLocks noChangeAspect="1"/>
          </p:cNvPicPr>
          <p:nvPr/>
        </p:nvPicPr>
        <p:blipFill>
          <a:blip r:embed="rId3"/>
          <a:stretch>
            <a:fillRect/>
          </a:stretch>
        </p:blipFill>
        <p:spPr>
          <a:xfrm>
            <a:off x="0" y="1386348"/>
            <a:ext cx="12834414" cy="7005483"/>
          </a:xfrm>
          <a:prstGeom prst="rect">
            <a:avLst/>
          </a:prstGeom>
        </p:spPr>
      </p:pic>
    </p:spTree>
    <p:extLst>
      <p:ext uri="{BB962C8B-B14F-4D97-AF65-F5344CB8AC3E}">
        <p14:creationId xmlns:p14="http://schemas.microsoft.com/office/powerpoint/2010/main" val="243803294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75634" y="0"/>
            <a:ext cx="11996737" cy="652464"/>
          </a:xfrm>
        </p:spPr>
        <p:txBody>
          <a:bodyPr/>
          <a:lstStyle/>
          <a:p>
            <a:r>
              <a:rPr lang="en-US" sz="4000" dirty="0" smtClean="0"/>
              <a:t>Program Area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21</a:t>
            </a:fld>
            <a:endParaRPr lang="en-US" dirty="0">
              <a:solidFill>
                <a:srgbClr val="FFFFFF"/>
              </a:solidFill>
            </a:endParaRPr>
          </a:p>
        </p:txBody>
      </p:sp>
      <p:sp>
        <p:nvSpPr>
          <p:cNvPr id="6" name="TextBox 5"/>
          <p:cNvSpPr txBox="1"/>
          <p:nvPr/>
        </p:nvSpPr>
        <p:spPr>
          <a:xfrm>
            <a:off x="11976131"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17</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2" name="Picture 1"/>
          <p:cNvPicPr>
            <a:picLocks noChangeAspect="1"/>
          </p:cNvPicPr>
          <p:nvPr/>
        </p:nvPicPr>
        <p:blipFill>
          <a:blip r:embed="rId3"/>
          <a:stretch>
            <a:fillRect/>
          </a:stretch>
        </p:blipFill>
        <p:spPr>
          <a:xfrm>
            <a:off x="140868" y="1201707"/>
            <a:ext cx="12863932" cy="7220103"/>
          </a:xfrm>
          <a:prstGeom prst="rect">
            <a:avLst/>
          </a:prstGeom>
        </p:spPr>
      </p:pic>
    </p:spTree>
    <p:extLst>
      <p:ext uri="{BB962C8B-B14F-4D97-AF65-F5344CB8AC3E}">
        <p14:creationId xmlns:p14="http://schemas.microsoft.com/office/powerpoint/2010/main" val="73727927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75634" y="0"/>
            <a:ext cx="11996737" cy="652464"/>
          </a:xfrm>
        </p:spPr>
        <p:txBody>
          <a:bodyPr/>
          <a:lstStyle/>
          <a:p>
            <a:r>
              <a:rPr lang="en-US" sz="4000" dirty="0" smtClean="0"/>
              <a:t>Program Area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22</a:t>
            </a:fld>
            <a:endParaRPr lang="en-US" dirty="0">
              <a:solidFill>
                <a:srgbClr val="FFFFFF"/>
              </a:solidFill>
            </a:endParaRPr>
          </a:p>
        </p:txBody>
      </p:sp>
      <p:sp>
        <p:nvSpPr>
          <p:cNvPr id="6" name="TextBox 5"/>
          <p:cNvSpPr txBox="1"/>
          <p:nvPr/>
        </p:nvSpPr>
        <p:spPr>
          <a:xfrm>
            <a:off x="11976131"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18</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20718" y="1466193"/>
            <a:ext cx="12547893" cy="7047185"/>
          </a:xfrm>
          <a:prstGeom prst="rect">
            <a:avLst/>
          </a:prstGeom>
        </p:spPr>
      </p:pic>
    </p:spTree>
    <p:extLst>
      <p:ext uri="{BB962C8B-B14F-4D97-AF65-F5344CB8AC3E}">
        <p14:creationId xmlns:p14="http://schemas.microsoft.com/office/powerpoint/2010/main" val="404052072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75634" y="0"/>
            <a:ext cx="11996737" cy="652464"/>
          </a:xfrm>
        </p:spPr>
        <p:txBody>
          <a:bodyPr/>
          <a:lstStyle/>
          <a:p>
            <a:r>
              <a:rPr lang="en-US" sz="4000" dirty="0" smtClean="0"/>
              <a:t>Program Area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23</a:t>
            </a:fld>
            <a:endParaRPr lang="en-US" dirty="0">
              <a:solidFill>
                <a:srgbClr val="FFFFFF"/>
              </a:solidFill>
            </a:endParaRPr>
          </a:p>
        </p:txBody>
      </p:sp>
      <p:sp>
        <p:nvSpPr>
          <p:cNvPr id="6" name="TextBox 5"/>
          <p:cNvSpPr txBox="1"/>
          <p:nvPr/>
        </p:nvSpPr>
        <p:spPr>
          <a:xfrm>
            <a:off x="11976131"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19</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7" name="Picture 6"/>
          <p:cNvPicPr>
            <a:picLocks noChangeAspect="1"/>
          </p:cNvPicPr>
          <p:nvPr/>
        </p:nvPicPr>
        <p:blipFill>
          <a:blip r:embed="rId3"/>
          <a:stretch>
            <a:fillRect/>
          </a:stretch>
        </p:blipFill>
        <p:spPr>
          <a:xfrm>
            <a:off x="0" y="1454406"/>
            <a:ext cx="13075734" cy="7188149"/>
          </a:xfrm>
          <a:prstGeom prst="rect">
            <a:avLst/>
          </a:prstGeom>
        </p:spPr>
      </p:pic>
    </p:spTree>
    <p:extLst>
      <p:ext uri="{BB962C8B-B14F-4D97-AF65-F5344CB8AC3E}">
        <p14:creationId xmlns:p14="http://schemas.microsoft.com/office/powerpoint/2010/main" val="129955665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75634" y="0"/>
            <a:ext cx="11996737" cy="652464"/>
          </a:xfrm>
        </p:spPr>
        <p:txBody>
          <a:bodyPr/>
          <a:lstStyle/>
          <a:p>
            <a:r>
              <a:rPr lang="en-US" sz="4000" dirty="0" smtClean="0"/>
              <a:t>Program Area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24</a:t>
            </a:fld>
            <a:endParaRPr lang="en-US" dirty="0">
              <a:solidFill>
                <a:srgbClr val="FFFFFF"/>
              </a:solidFill>
            </a:endParaRPr>
          </a:p>
        </p:txBody>
      </p:sp>
      <p:sp>
        <p:nvSpPr>
          <p:cNvPr id="6" name="TextBox 5"/>
          <p:cNvSpPr txBox="1"/>
          <p:nvPr/>
        </p:nvSpPr>
        <p:spPr>
          <a:xfrm>
            <a:off x="11976131"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20</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2" name="Picture 1"/>
          <p:cNvPicPr>
            <a:picLocks noChangeAspect="1"/>
          </p:cNvPicPr>
          <p:nvPr/>
        </p:nvPicPr>
        <p:blipFill>
          <a:blip r:embed="rId3"/>
          <a:stretch>
            <a:fillRect/>
          </a:stretch>
        </p:blipFill>
        <p:spPr>
          <a:xfrm>
            <a:off x="110359" y="1344485"/>
            <a:ext cx="12894441" cy="7059225"/>
          </a:xfrm>
          <a:prstGeom prst="rect">
            <a:avLst/>
          </a:prstGeom>
        </p:spPr>
      </p:pic>
    </p:spTree>
    <p:extLst>
      <p:ext uri="{BB962C8B-B14F-4D97-AF65-F5344CB8AC3E}">
        <p14:creationId xmlns:p14="http://schemas.microsoft.com/office/powerpoint/2010/main" val="164042406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75634" y="0"/>
            <a:ext cx="11996737" cy="652464"/>
          </a:xfrm>
        </p:spPr>
        <p:txBody>
          <a:bodyPr/>
          <a:lstStyle/>
          <a:p>
            <a:r>
              <a:rPr lang="en-US" sz="4000" dirty="0" smtClean="0"/>
              <a:t>Program Area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25</a:t>
            </a:fld>
            <a:endParaRPr lang="en-US" dirty="0">
              <a:solidFill>
                <a:srgbClr val="FFFFFF"/>
              </a:solidFill>
            </a:endParaRPr>
          </a:p>
        </p:txBody>
      </p:sp>
      <p:sp>
        <p:nvSpPr>
          <p:cNvPr id="6" name="TextBox 5"/>
          <p:cNvSpPr txBox="1"/>
          <p:nvPr/>
        </p:nvSpPr>
        <p:spPr>
          <a:xfrm>
            <a:off x="11976131"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21</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4" name="Picture 3"/>
          <p:cNvPicPr>
            <a:picLocks noChangeAspect="1"/>
          </p:cNvPicPr>
          <p:nvPr/>
        </p:nvPicPr>
        <p:blipFill>
          <a:blip r:embed="rId3"/>
          <a:stretch>
            <a:fillRect/>
          </a:stretch>
        </p:blipFill>
        <p:spPr>
          <a:xfrm>
            <a:off x="130940" y="1381354"/>
            <a:ext cx="12873860" cy="6774504"/>
          </a:xfrm>
          <a:prstGeom prst="rect">
            <a:avLst/>
          </a:prstGeom>
        </p:spPr>
      </p:pic>
    </p:spTree>
    <p:extLst>
      <p:ext uri="{BB962C8B-B14F-4D97-AF65-F5344CB8AC3E}">
        <p14:creationId xmlns:p14="http://schemas.microsoft.com/office/powerpoint/2010/main" val="68882759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75634" y="0"/>
            <a:ext cx="11996737" cy="652464"/>
          </a:xfrm>
        </p:spPr>
        <p:txBody>
          <a:bodyPr/>
          <a:lstStyle/>
          <a:p>
            <a:r>
              <a:rPr lang="en-US" sz="4000" dirty="0" smtClean="0"/>
              <a:t>Program Area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26</a:t>
            </a:fld>
            <a:endParaRPr lang="en-US" dirty="0">
              <a:solidFill>
                <a:srgbClr val="FFFFFF"/>
              </a:solidFill>
            </a:endParaRPr>
          </a:p>
        </p:txBody>
      </p:sp>
      <p:sp>
        <p:nvSpPr>
          <p:cNvPr id="6" name="TextBox 5"/>
          <p:cNvSpPr txBox="1"/>
          <p:nvPr/>
        </p:nvSpPr>
        <p:spPr>
          <a:xfrm>
            <a:off x="11976131"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22</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2" name="Picture 1"/>
          <p:cNvPicPr>
            <a:picLocks noChangeAspect="1"/>
          </p:cNvPicPr>
          <p:nvPr/>
        </p:nvPicPr>
        <p:blipFill>
          <a:blip r:embed="rId3"/>
          <a:stretch>
            <a:fillRect/>
          </a:stretch>
        </p:blipFill>
        <p:spPr>
          <a:xfrm>
            <a:off x="106620" y="1136942"/>
            <a:ext cx="12898180" cy="7071201"/>
          </a:xfrm>
          <a:prstGeom prst="rect">
            <a:avLst/>
          </a:prstGeom>
        </p:spPr>
      </p:pic>
    </p:spTree>
    <p:extLst>
      <p:ext uri="{BB962C8B-B14F-4D97-AF65-F5344CB8AC3E}">
        <p14:creationId xmlns:p14="http://schemas.microsoft.com/office/powerpoint/2010/main" val="137626062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pic>
        <p:nvPicPr>
          <p:cNvPr id="5" name="Content Placeholder 4" descr="FAQS banner for SoTF by AriaSnow on DeviantArt"/>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703672" y="3089708"/>
            <a:ext cx="10943924" cy="5034013"/>
          </a:xfrm>
        </p:spPr>
      </p:pic>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27</a:t>
            </a:fld>
            <a:endParaRPr lang="en-US" dirty="0">
              <a:solidFill>
                <a:srgbClr val="FFFFFF"/>
              </a:solidFill>
            </a:endParaRPr>
          </a:p>
        </p:txBody>
      </p:sp>
    </p:spTree>
    <p:extLst>
      <p:ext uri="{BB962C8B-B14F-4D97-AF65-F5344CB8AC3E}">
        <p14:creationId xmlns:p14="http://schemas.microsoft.com/office/powerpoint/2010/main" val="262176096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sp>
        <p:nvSpPr>
          <p:cNvPr id="3" name="Content Placeholder 2"/>
          <p:cNvSpPr>
            <a:spLocks noGrp="1"/>
          </p:cNvSpPr>
          <p:nvPr>
            <p:ph sz="quarter" idx="11"/>
          </p:nvPr>
        </p:nvSpPr>
        <p:spPr/>
        <p:txBody>
          <a:bodyPr/>
          <a:lstStyle/>
          <a:p>
            <a:pPr algn="l"/>
            <a:r>
              <a:rPr lang="en-US" dirty="0"/>
              <a:t>Q: What if a student received 30 minutes of counseling? Does that mean that the service for that student should not be reported?</a:t>
            </a:r>
          </a:p>
          <a:p>
            <a:pPr algn="l"/>
            <a:r>
              <a:rPr lang="en-US" dirty="0"/>
              <a:t>A: If you are a college, you can use the CCFS-320 Reporting System or TOPSPro or your local attendance system.  (K12 &amp; COEs can use TOPSPro or their attendance system).  If these systems do not report minor increments (like 30 minutes) or did not track services, then you would not report these in NOVA as you have no system verification.  Please remember that all hours must be verifiable.</a:t>
            </a:r>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28</a:t>
            </a:fld>
            <a:endParaRPr lang="en-US" dirty="0">
              <a:solidFill>
                <a:srgbClr val="FFFFFF"/>
              </a:solidFill>
            </a:endParaRPr>
          </a:p>
        </p:txBody>
      </p:sp>
    </p:spTree>
    <p:extLst>
      <p:ext uri="{BB962C8B-B14F-4D97-AF65-F5344CB8AC3E}">
        <p14:creationId xmlns:p14="http://schemas.microsoft.com/office/powerpoint/2010/main" val="72678125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sp>
        <p:nvSpPr>
          <p:cNvPr id="3" name="Content Placeholder 2"/>
          <p:cNvSpPr>
            <a:spLocks noGrp="1"/>
          </p:cNvSpPr>
          <p:nvPr>
            <p:ph sz="quarter" idx="11"/>
          </p:nvPr>
        </p:nvSpPr>
        <p:spPr/>
        <p:txBody>
          <a:bodyPr/>
          <a:lstStyle/>
          <a:p>
            <a:pPr algn="l"/>
            <a:r>
              <a:rPr lang="en-US" sz="3600" dirty="0" smtClean="0"/>
              <a:t>Q</a:t>
            </a:r>
            <a:r>
              <a:rPr lang="en-US" sz="3600" dirty="0"/>
              <a:t>: Just to clarify, for instructional hours, we should report only for noncredit classes not for any credit classes that would fall under the seven program areas. Correct</a:t>
            </a:r>
            <a:r>
              <a:rPr lang="en-US" sz="3600" dirty="0" smtClean="0"/>
              <a:t>?</a:t>
            </a:r>
          </a:p>
          <a:p>
            <a:pPr algn="l"/>
            <a:endParaRPr lang="en-US" sz="3600" dirty="0"/>
          </a:p>
          <a:p>
            <a:pPr algn="l"/>
            <a:r>
              <a:rPr lang="en-US" sz="3600" dirty="0"/>
              <a:t>A: Yes, please only report hours for noncredit classes in the seven adult education program areas.</a:t>
            </a:r>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29</a:t>
            </a:fld>
            <a:endParaRPr lang="en-US" dirty="0">
              <a:solidFill>
                <a:srgbClr val="FFFFFF"/>
              </a:solidFill>
            </a:endParaRPr>
          </a:p>
        </p:txBody>
      </p:sp>
    </p:spTree>
    <p:extLst>
      <p:ext uri="{BB962C8B-B14F-4D97-AF65-F5344CB8AC3E}">
        <p14:creationId xmlns:p14="http://schemas.microsoft.com/office/powerpoint/2010/main" val="42341340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Budgets Bill Requirement</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a:t>
            </a:fld>
            <a:endParaRPr lang="en-US" dirty="0">
              <a:solidFill>
                <a:srgbClr val="FFFFFF"/>
              </a:solidFill>
            </a:endParaRPr>
          </a:p>
        </p:txBody>
      </p:sp>
      <p:pic>
        <p:nvPicPr>
          <p:cNvPr id="6" name="Picture 5" descr="Maisto 1970 Chevy &lt;strong&gt;Nova&lt;/strong&gt; SS Coupe 1:18 : &lt;strong&gt;Target&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561" y="3990023"/>
            <a:ext cx="4953000" cy="4953000"/>
          </a:xfrm>
          <a:prstGeom prst="rect">
            <a:avLst/>
          </a:prstGeom>
        </p:spPr>
      </p:pic>
      <p:pic>
        <p:nvPicPr>
          <p:cNvPr id="5" name="Picture 4" descr="Alabama School Connection » 2013 Legislative Regula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6666" y="2834640"/>
            <a:ext cx="4502574" cy="5480811"/>
          </a:xfrm>
          <a:prstGeom prst="rect">
            <a:avLst/>
          </a:prstGeom>
        </p:spPr>
      </p:pic>
    </p:spTree>
    <p:extLst>
      <p:ext uri="{BB962C8B-B14F-4D97-AF65-F5344CB8AC3E}">
        <p14:creationId xmlns:p14="http://schemas.microsoft.com/office/powerpoint/2010/main" val="188711295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sp>
        <p:nvSpPr>
          <p:cNvPr id="3" name="Content Placeholder 2"/>
          <p:cNvSpPr>
            <a:spLocks noGrp="1"/>
          </p:cNvSpPr>
          <p:nvPr>
            <p:ph sz="quarter" idx="11"/>
          </p:nvPr>
        </p:nvSpPr>
        <p:spPr/>
        <p:txBody>
          <a:bodyPr/>
          <a:lstStyle/>
          <a:p>
            <a:pPr algn="l"/>
            <a:r>
              <a:rPr lang="en-US" sz="3600" dirty="0"/>
              <a:t>Q: Our system </a:t>
            </a:r>
            <a:r>
              <a:rPr lang="en-US" sz="3600" dirty="0" smtClean="0"/>
              <a:t>tracks </a:t>
            </a:r>
            <a:r>
              <a:rPr lang="en-US" sz="3600" dirty="0"/>
              <a:t>hours if they are enrolled in a course so job development services would be in other programs which tracks dates but not hours</a:t>
            </a:r>
            <a:r>
              <a:rPr lang="en-US" sz="3600" dirty="0" smtClean="0"/>
              <a:t>.</a:t>
            </a:r>
          </a:p>
          <a:p>
            <a:pPr algn="l"/>
            <a:endParaRPr lang="en-US" sz="3600" dirty="0"/>
          </a:p>
          <a:p>
            <a:pPr algn="l"/>
            <a:r>
              <a:rPr lang="en-US" sz="3600" dirty="0"/>
              <a:t>A: Then you would not be able to report any hours for those services.  Keep in mind, your hours reported in NOVA must reflect verifiable data.  Since this will become an annual process, we hope that next year’s report will capture all of these services and reflect a truer picture.</a:t>
            </a:r>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30</a:t>
            </a:fld>
            <a:endParaRPr lang="en-US" dirty="0">
              <a:solidFill>
                <a:srgbClr val="FFFFFF"/>
              </a:solidFill>
            </a:endParaRPr>
          </a:p>
        </p:txBody>
      </p:sp>
    </p:spTree>
    <p:extLst>
      <p:ext uri="{BB962C8B-B14F-4D97-AF65-F5344CB8AC3E}">
        <p14:creationId xmlns:p14="http://schemas.microsoft.com/office/powerpoint/2010/main" val="301572653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sp>
        <p:nvSpPr>
          <p:cNvPr id="3" name="Content Placeholder 2"/>
          <p:cNvSpPr>
            <a:spLocks noGrp="1"/>
          </p:cNvSpPr>
          <p:nvPr>
            <p:ph sz="quarter" idx="11"/>
          </p:nvPr>
        </p:nvSpPr>
        <p:spPr>
          <a:xfrm>
            <a:off x="365125" y="2834640"/>
            <a:ext cx="12267142" cy="5980748"/>
          </a:xfrm>
        </p:spPr>
        <p:txBody>
          <a:bodyPr/>
          <a:lstStyle/>
          <a:p>
            <a:pPr algn="l"/>
            <a:r>
              <a:rPr lang="en-US" sz="3600" dirty="0"/>
              <a:t>Q: What are service hours</a:t>
            </a:r>
            <a:r>
              <a:rPr lang="en-US" sz="3600" dirty="0" smtClean="0"/>
              <a:t>?</a:t>
            </a:r>
          </a:p>
          <a:p>
            <a:pPr algn="l"/>
            <a:endParaRPr lang="en-US" sz="3600" dirty="0"/>
          </a:p>
          <a:p>
            <a:pPr algn="l"/>
            <a:r>
              <a:rPr lang="en-US" dirty="0"/>
              <a:t>A: Services can be any assessment, counseling, intake, placement, orientation, support service, transition services, etc. a student may receive at the agency school site.  Students can receive services outside of the classroom instructional hours.  However, this will vary by how each agency sets up their program and tracks hours in their systems</a:t>
            </a:r>
            <a:r>
              <a:rPr lang="en-US" dirty="0" smtClean="0"/>
              <a:t>. Not all agencies track services in their attendance systems. </a:t>
            </a:r>
          </a:p>
          <a:p>
            <a:pPr algn="l"/>
            <a:endParaRPr lang="en-US" dirty="0"/>
          </a:p>
          <a:p>
            <a:pPr algn="l"/>
            <a:r>
              <a:rPr lang="en-US" dirty="0" smtClean="0"/>
              <a:t>Please do not make them up if you cannot verify them via your local attendance system.</a:t>
            </a:r>
            <a:endParaRPr lang="en-US" dirty="0"/>
          </a:p>
          <a:p>
            <a:pPr algn="l"/>
            <a:endParaRPr lang="en-US" sz="3600" dirty="0"/>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31</a:t>
            </a:fld>
            <a:endParaRPr lang="en-US" dirty="0">
              <a:solidFill>
                <a:srgbClr val="FFFFFF"/>
              </a:solidFill>
            </a:endParaRPr>
          </a:p>
        </p:txBody>
      </p:sp>
    </p:spTree>
    <p:extLst>
      <p:ext uri="{BB962C8B-B14F-4D97-AF65-F5344CB8AC3E}">
        <p14:creationId xmlns:p14="http://schemas.microsoft.com/office/powerpoint/2010/main" val="359328065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sp>
        <p:nvSpPr>
          <p:cNvPr id="3" name="Content Placeholder 2"/>
          <p:cNvSpPr>
            <a:spLocks noGrp="1"/>
          </p:cNvSpPr>
          <p:nvPr>
            <p:ph sz="quarter" idx="11"/>
          </p:nvPr>
        </p:nvSpPr>
        <p:spPr>
          <a:xfrm>
            <a:off x="365125" y="2523067"/>
            <a:ext cx="12267142" cy="6292321"/>
          </a:xfrm>
        </p:spPr>
        <p:txBody>
          <a:bodyPr/>
          <a:lstStyle/>
          <a:p>
            <a:pPr algn="l"/>
            <a:r>
              <a:rPr lang="en-US" dirty="0"/>
              <a:t>Q: We reported students receiving counseling under support services, are we only reporting instruction? Not support services? In TOPS there is no place to put hrs. for support services.</a:t>
            </a:r>
          </a:p>
          <a:p>
            <a:pPr algn="l"/>
            <a:r>
              <a:rPr lang="en-US" dirty="0"/>
              <a:t>A: We are tracking all reportable individuals one or more hour of services and/or instruction.  If you entered the student record and hours in TOPSPro, then you can report that in NOVA for this exercise.</a:t>
            </a:r>
          </a:p>
          <a:p>
            <a:pPr algn="l"/>
            <a:endParaRPr lang="en-US" dirty="0"/>
          </a:p>
          <a:p>
            <a:pPr algn="l"/>
            <a:r>
              <a:rPr lang="en-US" dirty="0"/>
              <a:t>Q: Do you know where you report hours for support services in TOPS?</a:t>
            </a:r>
          </a:p>
          <a:p>
            <a:pPr algn="l"/>
            <a:r>
              <a:rPr lang="en-US" dirty="0"/>
              <a:t>A: Use the student update record to report service hours in TE just like you would for class hours. It would be helpful to identify a program area by creating a class.</a:t>
            </a:r>
          </a:p>
          <a:p>
            <a:pPr algn="l"/>
            <a:endParaRPr lang="en-US" sz="3600" dirty="0"/>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32</a:t>
            </a:fld>
            <a:endParaRPr lang="en-US" dirty="0">
              <a:solidFill>
                <a:srgbClr val="FFFFFF"/>
              </a:solidFill>
            </a:endParaRPr>
          </a:p>
        </p:txBody>
      </p:sp>
    </p:spTree>
    <p:extLst>
      <p:ext uri="{BB962C8B-B14F-4D97-AF65-F5344CB8AC3E}">
        <p14:creationId xmlns:p14="http://schemas.microsoft.com/office/powerpoint/2010/main" val="240559225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sp>
        <p:nvSpPr>
          <p:cNvPr id="3" name="Content Placeholder 2"/>
          <p:cNvSpPr>
            <a:spLocks noGrp="1"/>
          </p:cNvSpPr>
          <p:nvPr>
            <p:ph sz="quarter" idx="11"/>
          </p:nvPr>
        </p:nvSpPr>
        <p:spPr>
          <a:xfrm>
            <a:off x="365125" y="2523067"/>
            <a:ext cx="12267142" cy="6292321"/>
          </a:xfrm>
        </p:spPr>
        <p:txBody>
          <a:bodyPr/>
          <a:lstStyle/>
          <a:p>
            <a:pPr algn="l"/>
            <a:r>
              <a:rPr lang="en-US" dirty="0"/>
              <a:t>Q: As we only marked that they received services in Tops, we did not report the hours</a:t>
            </a:r>
            <a:r>
              <a:rPr lang="en-US" dirty="0" smtClean="0"/>
              <a:t>.</a:t>
            </a:r>
          </a:p>
          <a:p>
            <a:pPr algn="l"/>
            <a:endParaRPr lang="en-US" dirty="0"/>
          </a:p>
          <a:p>
            <a:pPr algn="l"/>
            <a:r>
              <a:rPr lang="en-US" dirty="0"/>
              <a:t>A: This is Year 1 of tracking this information.  We will continue to provide technical assistance on student data reporting.  If you did not report the hours, you will not be penalized.</a:t>
            </a:r>
          </a:p>
          <a:p>
            <a:pPr algn="l"/>
            <a:endParaRPr lang="en-US" sz="3600" dirty="0"/>
          </a:p>
          <a:p>
            <a:pPr algn="l"/>
            <a:r>
              <a:rPr lang="en-US" dirty="0"/>
              <a:t>Q: What specific report do we run in </a:t>
            </a:r>
            <a:r>
              <a:rPr lang="en-US" dirty="0" err="1"/>
              <a:t>TopsPro</a:t>
            </a:r>
            <a:r>
              <a:rPr lang="en-US" dirty="0"/>
              <a:t> to get instructional hours based on program</a:t>
            </a:r>
            <a:r>
              <a:rPr lang="en-US" dirty="0" smtClean="0"/>
              <a:t>?</a:t>
            </a:r>
          </a:p>
          <a:p>
            <a:pPr algn="l"/>
            <a:endParaRPr lang="en-US" dirty="0"/>
          </a:p>
          <a:p>
            <a:pPr algn="l"/>
            <a:r>
              <a:rPr lang="en-US" dirty="0"/>
              <a:t>A: CASAS has provided a separate report for “hours of instruction” in TOPSPro.</a:t>
            </a:r>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33</a:t>
            </a:fld>
            <a:endParaRPr lang="en-US" dirty="0">
              <a:solidFill>
                <a:srgbClr val="FFFFFF"/>
              </a:solidFill>
            </a:endParaRPr>
          </a:p>
        </p:txBody>
      </p:sp>
    </p:spTree>
    <p:extLst>
      <p:ext uri="{BB962C8B-B14F-4D97-AF65-F5344CB8AC3E}">
        <p14:creationId xmlns:p14="http://schemas.microsoft.com/office/powerpoint/2010/main" val="386592404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AEP Program Hours</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34</a:t>
            </a:fld>
            <a:endParaRPr lang="en-US" dirty="0">
              <a:solidFill>
                <a:srgbClr val="FFFFFF"/>
              </a:solidFill>
            </a:endParaRPr>
          </a:p>
        </p:txBody>
      </p:sp>
      <p:pic>
        <p:nvPicPr>
          <p:cNvPr id="5" name="Content Placeholder 4"/>
          <p:cNvPicPr>
            <a:picLocks noGrp="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914399" y="2789694"/>
            <a:ext cx="5997845" cy="3177153"/>
          </a:xfrm>
          <a:prstGeom prst="rect">
            <a:avLst/>
          </a:prstGeom>
          <a:noFill/>
          <a:ln>
            <a:solidFill>
              <a:schemeClr val="accent1"/>
            </a:solidFill>
          </a:ln>
        </p:spPr>
      </p:pic>
      <p:sp>
        <p:nvSpPr>
          <p:cNvPr id="6" name="TextBox 5"/>
          <p:cNvSpPr txBox="1"/>
          <p:nvPr/>
        </p:nvSpPr>
        <p:spPr>
          <a:xfrm>
            <a:off x="2293749" y="6421905"/>
            <a:ext cx="10321870" cy="1764586"/>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a:rPr>
              <a:t>In TE, go to Reports – State Reports – California – AEP</a:t>
            </a:r>
            <a:r>
              <a:rPr kumimoji="0" lang="en-US" sz="3600" b="0" i="0" u="none" strike="noStrike" cap="none" spc="0" normalizeH="0" dirty="0" smtClean="0">
                <a:ln>
                  <a:noFill/>
                </a:ln>
                <a:solidFill>
                  <a:srgbClr val="000000"/>
                </a:solidFill>
                <a:effectLst/>
                <a:uFillTx/>
                <a:latin typeface="+mn-lt"/>
                <a:ea typeface="+mn-ea"/>
                <a:cs typeface="+mn-cs"/>
                <a:sym typeface="Helvetica"/>
              </a:rPr>
              <a:t> Program Hours to generate a NOVA </a:t>
            </a:r>
          </a:p>
          <a:p>
            <a:pPr marL="0" marR="0" indent="0" algn="l" defTabSz="584200" rtl="0" fontAlgn="auto" latinLnBrk="1" hangingPunct="0">
              <a:lnSpc>
                <a:spcPct val="100000"/>
              </a:lnSpc>
              <a:spcBef>
                <a:spcPts val="0"/>
              </a:spcBef>
              <a:spcAft>
                <a:spcPts val="0"/>
              </a:spcAft>
              <a:buClrTx/>
              <a:buSzTx/>
              <a:buFontTx/>
              <a:buNone/>
              <a:tabLst/>
            </a:pPr>
            <a:r>
              <a:rPr lang="en-US" dirty="0" smtClean="0">
                <a:solidFill>
                  <a:srgbClr val="000000"/>
                </a:solidFill>
              </a:rPr>
              <a:t>c</a:t>
            </a:r>
            <a:r>
              <a:rPr lang="en-US" baseline="0" dirty="0" smtClean="0">
                <a:solidFill>
                  <a:srgbClr val="000000"/>
                </a:solidFill>
              </a:rPr>
              <a:t>ompatible</a:t>
            </a:r>
            <a:r>
              <a:rPr lang="en-US" dirty="0" smtClean="0">
                <a:solidFill>
                  <a:srgbClr val="000000"/>
                </a:solidFill>
              </a:rPr>
              <a:t> view of hours of instruction.</a:t>
            </a:r>
            <a:endParaRPr kumimoji="0" lang="en-US" sz="36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43635180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AEP Program Hours</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35</a:t>
            </a:fld>
            <a:endParaRPr lang="en-US" dirty="0">
              <a:solidFill>
                <a:srgbClr val="FFFFFF"/>
              </a:solidFill>
            </a:endParaRPr>
          </a:p>
        </p:txBody>
      </p:sp>
      <p:sp>
        <p:nvSpPr>
          <p:cNvPr id="8" name="TextBox 7"/>
          <p:cNvSpPr txBox="1"/>
          <p:nvPr/>
        </p:nvSpPr>
        <p:spPr>
          <a:xfrm>
            <a:off x="1193369" y="7010840"/>
            <a:ext cx="10430359" cy="1764586"/>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a:rPr>
              <a:t>AEP</a:t>
            </a:r>
            <a:r>
              <a:rPr kumimoji="0" lang="en-US" sz="3600" b="0" i="0" u="none" strike="noStrike" cap="none" spc="0" normalizeH="0" dirty="0" smtClean="0">
                <a:ln>
                  <a:noFill/>
                </a:ln>
                <a:solidFill>
                  <a:srgbClr val="000000"/>
                </a:solidFill>
                <a:effectLst/>
                <a:uFillTx/>
                <a:latin typeface="+mn-lt"/>
                <a:ea typeface="+mn-ea"/>
                <a:cs typeface="+mn-cs"/>
                <a:sym typeface="Helvetica"/>
              </a:rPr>
              <a:t> Program Hours includes options to generate a simple view for NOVA, or views with more details</a:t>
            </a:r>
            <a:r>
              <a:rPr lang="en-US" dirty="0">
                <a:solidFill>
                  <a:srgbClr val="000000"/>
                </a:solidFill>
              </a:rPr>
              <a:t> </a:t>
            </a:r>
            <a:r>
              <a:rPr lang="en-US" dirty="0" smtClean="0">
                <a:solidFill>
                  <a:srgbClr val="000000"/>
                </a:solidFill>
              </a:rPr>
              <a:t>about number of enrollees.</a:t>
            </a:r>
            <a:endParaRPr kumimoji="0" lang="en-US" sz="3600" b="0" i="0" u="none" strike="noStrike" cap="none" spc="0" normalizeH="0" baseline="0" dirty="0">
              <a:ln>
                <a:noFill/>
              </a:ln>
              <a:solidFill>
                <a:srgbClr val="000000"/>
              </a:solidFill>
              <a:effectLst/>
              <a:uFillTx/>
              <a:latin typeface="+mn-lt"/>
              <a:ea typeface="+mn-ea"/>
              <a:cs typeface="+mn-cs"/>
              <a:sym typeface="Helvetica"/>
            </a:endParaRPr>
          </a:p>
        </p:txBody>
      </p:sp>
      <p:pic>
        <p:nvPicPr>
          <p:cNvPr id="9" name="Picture 8"/>
          <p:cNvPicPr>
            <a:picLocks noChangeAspect="1"/>
          </p:cNvPicPr>
          <p:nvPr/>
        </p:nvPicPr>
        <p:blipFill>
          <a:blip r:embed="rId2"/>
          <a:stretch>
            <a:fillRect/>
          </a:stretch>
        </p:blipFill>
        <p:spPr>
          <a:xfrm>
            <a:off x="6005917" y="2820692"/>
            <a:ext cx="5881283" cy="4022132"/>
          </a:xfrm>
          <a:prstGeom prst="rect">
            <a:avLst/>
          </a:prstGeom>
          <a:ln>
            <a:solidFill>
              <a:schemeClr val="accent1"/>
            </a:solidFill>
          </a:ln>
        </p:spPr>
      </p:pic>
      <p:pic>
        <p:nvPicPr>
          <p:cNvPr id="7" name="Content Placeholder 6"/>
          <p:cNvPicPr>
            <a:picLocks noGrp="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650930" y="4076053"/>
            <a:ext cx="5688860" cy="1143500"/>
          </a:xfrm>
          <a:prstGeom prst="rect">
            <a:avLst/>
          </a:prstGeom>
          <a:noFill/>
          <a:ln>
            <a:solidFill>
              <a:schemeClr val="accent1"/>
            </a:solidFill>
          </a:ln>
        </p:spPr>
      </p:pic>
    </p:spTree>
    <p:extLst>
      <p:ext uri="{BB962C8B-B14F-4D97-AF65-F5344CB8AC3E}">
        <p14:creationId xmlns:p14="http://schemas.microsoft.com/office/powerpoint/2010/main" val="265472339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sp>
        <p:nvSpPr>
          <p:cNvPr id="3" name="Content Placeholder 2"/>
          <p:cNvSpPr>
            <a:spLocks noGrp="1"/>
          </p:cNvSpPr>
          <p:nvPr>
            <p:ph sz="quarter" idx="11"/>
          </p:nvPr>
        </p:nvSpPr>
        <p:spPr>
          <a:xfrm>
            <a:off x="365125" y="2523067"/>
            <a:ext cx="12267142" cy="6292321"/>
          </a:xfrm>
        </p:spPr>
        <p:txBody>
          <a:bodyPr/>
          <a:lstStyle/>
          <a:p>
            <a:pPr algn="l"/>
            <a:r>
              <a:rPr lang="en-US" dirty="0"/>
              <a:t>Q: Does that mean we include $ even if we did not claim them via AEBG?</a:t>
            </a:r>
          </a:p>
          <a:p>
            <a:pPr algn="l"/>
            <a:r>
              <a:rPr lang="en-US" dirty="0"/>
              <a:t>A: Yes – we are tracking all operational costs regardless of fund source.  Therefore, this goes beyond </a:t>
            </a:r>
            <a:r>
              <a:rPr lang="en-US" dirty="0" smtClean="0"/>
              <a:t>AEBG. </a:t>
            </a:r>
            <a:r>
              <a:rPr lang="en-US" dirty="0"/>
              <a:t>This would include any student fees, apportionment, LCFF, grants, donations, etc.</a:t>
            </a:r>
          </a:p>
          <a:p>
            <a:pPr algn="l"/>
            <a:endParaRPr lang="en-US" dirty="0"/>
          </a:p>
          <a:p>
            <a:pPr algn="l"/>
            <a:r>
              <a:rPr lang="en-US" dirty="0"/>
              <a:t>Q: Re; operational costs: if ours exceed the amount of AEP funding do we include the portion not covered by these funds?</a:t>
            </a:r>
          </a:p>
          <a:p>
            <a:pPr algn="l"/>
            <a:endParaRPr lang="en-US" dirty="0"/>
          </a:p>
          <a:p>
            <a:pPr algn="l"/>
            <a:r>
              <a:rPr lang="en-US" dirty="0"/>
              <a:t>A: Yes – please include all revenue sources even if they exceed </a:t>
            </a:r>
            <a:r>
              <a:rPr lang="en-US" dirty="0" smtClean="0"/>
              <a:t>AEBG </a:t>
            </a:r>
            <a:r>
              <a:rPr lang="en-US" dirty="0"/>
              <a:t>funding</a:t>
            </a:r>
            <a:r>
              <a:rPr lang="en-US" dirty="0" smtClean="0"/>
              <a:t>.</a:t>
            </a:r>
            <a:endParaRPr lang="en-US" dirty="0"/>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36</a:t>
            </a:fld>
            <a:endParaRPr lang="en-US" dirty="0">
              <a:solidFill>
                <a:srgbClr val="FFFFFF"/>
              </a:solidFill>
            </a:endParaRPr>
          </a:p>
        </p:txBody>
      </p:sp>
    </p:spTree>
    <p:extLst>
      <p:ext uri="{BB962C8B-B14F-4D97-AF65-F5344CB8AC3E}">
        <p14:creationId xmlns:p14="http://schemas.microsoft.com/office/powerpoint/2010/main" val="269908290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sp>
        <p:nvSpPr>
          <p:cNvPr id="3" name="Content Placeholder 2"/>
          <p:cNvSpPr>
            <a:spLocks noGrp="1"/>
          </p:cNvSpPr>
          <p:nvPr>
            <p:ph sz="quarter" idx="11"/>
          </p:nvPr>
        </p:nvSpPr>
        <p:spPr>
          <a:xfrm>
            <a:off x="365125" y="3031067"/>
            <a:ext cx="12267142" cy="5784321"/>
          </a:xfrm>
        </p:spPr>
        <p:txBody>
          <a:bodyPr/>
          <a:lstStyle/>
          <a:p>
            <a:pPr algn="l"/>
            <a:r>
              <a:rPr lang="en-US" sz="3600" dirty="0"/>
              <a:t>Q: So it is okay not to match the 17/18 budget</a:t>
            </a:r>
            <a:r>
              <a:rPr lang="en-US" sz="3600" dirty="0" smtClean="0"/>
              <a:t>?</a:t>
            </a:r>
          </a:p>
          <a:p>
            <a:pPr algn="l"/>
            <a:endParaRPr lang="en-US" sz="3600" dirty="0"/>
          </a:p>
          <a:p>
            <a:pPr algn="l"/>
            <a:r>
              <a:rPr lang="en-US" sz="3600" dirty="0"/>
              <a:t>A: Correct.  This is what was expensed in 17-18.  Meaning the cost of running your programs in 17-18.  Sometimes you do not spend all of your annual allocation.</a:t>
            </a:r>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37</a:t>
            </a:fld>
            <a:endParaRPr lang="en-US" dirty="0">
              <a:solidFill>
                <a:srgbClr val="FFFFFF"/>
              </a:solidFill>
            </a:endParaRPr>
          </a:p>
        </p:txBody>
      </p:sp>
    </p:spTree>
    <p:extLst>
      <p:ext uri="{BB962C8B-B14F-4D97-AF65-F5344CB8AC3E}">
        <p14:creationId xmlns:p14="http://schemas.microsoft.com/office/powerpoint/2010/main" val="367287518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sp>
        <p:nvSpPr>
          <p:cNvPr id="3" name="Content Placeholder 2"/>
          <p:cNvSpPr>
            <a:spLocks noGrp="1"/>
          </p:cNvSpPr>
          <p:nvPr>
            <p:ph sz="quarter" idx="11"/>
          </p:nvPr>
        </p:nvSpPr>
        <p:spPr>
          <a:xfrm>
            <a:off x="365125" y="3031067"/>
            <a:ext cx="12267142" cy="5784321"/>
          </a:xfrm>
        </p:spPr>
        <p:txBody>
          <a:bodyPr/>
          <a:lstStyle/>
          <a:p>
            <a:pPr algn="l"/>
            <a:r>
              <a:rPr lang="en-US" sz="3600" dirty="0"/>
              <a:t>Q: How we will we report the indirect, should we split it by program area?</a:t>
            </a:r>
          </a:p>
          <a:p>
            <a:pPr algn="l"/>
            <a:r>
              <a:rPr lang="en-US" sz="3600" dirty="0"/>
              <a:t>A: Indirect can be prorated among your program areas.</a:t>
            </a:r>
          </a:p>
          <a:p>
            <a:pPr algn="l"/>
            <a:endParaRPr lang="en-US" sz="3600" dirty="0"/>
          </a:p>
          <a:p>
            <a:pPr algn="l"/>
            <a:r>
              <a:rPr lang="en-US" sz="3600" dirty="0"/>
              <a:t>Q: Should we estimate in-kind services? Like if the libraries let us use their space? Or just actual costs?</a:t>
            </a:r>
          </a:p>
          <a:p>
            <a:pPr algn="l"/>
            <a:r>
              <a:rPr lang="en-US" sz="3600" dirty="0"/>
              <a:t>A: We have a line item in NOVA to report in-kind contributions.</a:t>
            </a:r>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38</a:t>
            </a:fld>
            <a:endParaRPr lang="en-US" dirty="0">
              <a:solidFill>
                <a:srgbClr val="FFFFFF"/>
              </a:solidFill>
            </a:endParaRPr>
          </a:p>
        </p:txBody>
      </p:sp>
    </p:spTree>
    <p:extLst>
      <p:ext uri="{BB962C8B-B14F-4D97-AF65-F5344CB8AC3E}">
        <p14:creationId xmlns:p14="http://schemas.microsoft.com/office/powerpoint/2010/main" val="416500153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sp>
        <p:nvSpPr>
          <p:cNvPr id="3" name="Content Placeholder 2"/>
          <p:cNvSpPr>
            <a:spLocks noGrp="1"/>
          </p:cNvSpPr>
          <p:nvPr>
            <p:ph sz="quarter" idx="11"/>
          </p:nvPr>
        </p:nvSpPr>
        <p:spPr>
          <a:xfrm>
            <a:off x="365125" y="2834641"/>
            <a:ext cx="12419542" cy="6206172"/>
          </a:xfrm>
        </p:spPr>
        <p:txBody>
          <a:bodyPr/>
          <a:lstStyle/>
          <a:p>
            <a:pPr algn="l"/>
            <a:r>
              <a:rPr lang="en-US" dirty="0"/>
              <a:t>Q: Is there a formula or process for estimating the cost of in kind services?</a:t>
            </a:r>
          </a:p>
          <a:p>
            <a:pPr algn="l"/>
            <a:r>
              <a:rPr lang="en-US" dirty="0"/>
              <a:t>A: Because in-kind is determined by the MOU or local agreement, the estimating process may vary.  You can check what you reported in your WIOA II financials (if you are a grantee), or check with your business/accounting office on a basic calculation to estimate in-kind services. Just be sure the in-kind is related to the AEP program areas and its operation. According to federal guidelines: for in-kind, you should generally determine the cost using the fair market value and it should be based on standard objective sources rather than best guesses. You should document the basis for determining value of personal services, material, equipment, building, and land.</a:t>
            </a:r>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39</a:t>
            </a:fld>
            <a:endParaRPr lang="en-US" dirty="0">
              <a:solidFill>
                <a:srgbClr val="FFFFFF"/>
              </a:solidFill>
            </a:endParaRPr>
          </a:p>
        </p:txBody>
      </p:sp>
    </p:spTree>
    <p:extLst>
      <p:ext uri="{BB962C8B-B14F-4D97-AF65-F5344CB8AC3E}">
        <p14:creationId xmlns:p14="http://schemas.microsoft.com/office/powerpoint/2010/main" val="30797790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17-18 Program Area Reporting (part 1)</a:t>
            </a:r>
            <a:endParaRPr lang="en-US" dirty="0"/>
          </a:p>
        </p:txBody>
      </p:sp>
      <p:sp>
        <p:nvSpPr>
          <p:cNvPr id="3" name="Content Placeholder 2"/>
          <p:cNvSpPr>
            <a:spLocks noGrp="1"/>
          </p:cNvSpPr>
          <p:nvPr>
            <p:ph sz="quarter" idx="11"/>
          </p:nvPr>
        </p:nvSpPr>
        <p:spPr>
          <a:xfrm>
            <a:off x="365125" y="2962656"/>
            <a:ext cx="12455726" cy="5852732"/>
          </a:xfrm>
        </p:spPr>
        <p:txBody>
          <a:bodyPr/>
          <a:lstStyle/>
          <a:p>
            <a:pPr algn="l"/>
            <a:r>
              <a:rPr lang="en-US" dirty="0" smtClean="0"/>
              <a:t>Budget Bill requires 17-18 reports:</a:t>
            </a:r>
          </a:p>
          <a:p>
            <a:pPr algn="l"/>
            <a:endParaRPr lang="en-US" dirty="0"/>
          </a:p>
          <a:p>
            <a:pPr marL="457200" indent="-457200" algn="l">
              <a:buFont typeface="Arial" panose="020B0604020202020204" pitchFamily="34" charset="0"/>
              <a:buChar char="•"/>
            </a:pPr>
            <a:r>
              <a:rPr lang="en-US" dirty="0" smtClean="0"/>
              <a:t>Hours of Instruction by Program Area</a:t>
            </a:r>
            <a:endParaRPr lang="en-US" dirty="0"/>
          </a:p>
          <a:p>
            <a:pPr marL="457200" indent="-457200" algn="l">
              <a:buFont typeface="Arial" panose="020B0604020202020204" pitchFamily="34" charset="0"/>
              <a:buChar char="•"/>
            </a:pPr>
            <a:endParaRPr lang="en-US" dirty="0" smtClean="0"/>
          </a:p>
          <a:p>
            <a:pPr marL="457200" lvl="4" indent="-457200" algn="l">
              <a:buFont typeface="Wingdings" panose="05000000000000000000" pitchFamily="2" charset="2"/>
              <a:buChar char="ü"/>
            </a:pPr>
            <a:r>
              <a:rPr lang="en-US" dirty="0" smtClean="0"/>
              <a:t>For Hours: we expect AEP members to enter validated data from their local and/or state level systems.</a:t>
            </a:r>
          </a:p>
          <a:p>
            <a:pPr lvl="4" algn="l"/>
            <a:endParaRPr lang="en-US" dirty="0"/>
          </a:p>
          <a:p>
            <a:pPr marL="114300" marR="117475" algn="l">
              <a:spcBef>
                <a:spcPts val="0"/>
              </a:spcBef>
              <a:spcAft>
                <a:spcPts val="0"/>
              </a:spcAft>
            </a:pPr>
            <a:r>
              <a:rPr lang="en-US" b="1" dirty="0">
                <a:latin typeface="Calibri" panose="020F0502020204030204" pitchFamily="34" charset="0"/>
                <a:ea typeface="Calibri" panose="020F0502020204030204" pitchFamily="34" charset="0"/>
              </a:rPr>
              <a:t>All data must be submitted by February 15, 2019 via the </a:t>
            </a:r>
            <a:r>
              <a:rPr lang="en-US" b="1" dirty="0" smtClean="0">
                <a:latin typeface="Calibri" panose="020F0502020204030204" pitchFamily="34" charset="0"/>
                <a:ea typeface="Calibri" panose="020F0502020204030204" pitchFamily="34" charset="0"/>
              </a:rPr>
              <a:t>NOVA system</a:t>
            </a:r>
            <a:r>
              <a:rPr lang="en-US" dirty="0">
                <a:latin typeface="Calibri" panose="020F0502020204030204" pitchFamily="34" charset="0"/>
                <a:ea typeface="Calibri" panose="020F0502020204030204" pitchFamily="34" charset="0"/>
              </a:rPr>
              <a:t>.</a:t>
            </a:r>
            <a:endParaRPr lang="en-US" sz="2800" dirty="0">
              <a:latin typeface="Calibri" panose="020F0502020204030204" pitchFamily="34" charset="0"/>
              <a:ea typeface="Calibri" panose="020F0502020204030204" pitchFamily="34" charset="0"/>
            </a:endParaRPr>
          </a:p>
          <a:p>
            <a:pPr lvl="4" algn="l"/>
            <a:endParaRPr lang="en-US" dirty="0" smtClean="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4</a:t>
            </a:fld>
            <a:endParaRPr lang="en-US" dirty="0">
              <a:solidFill>
                <a:srgbClr val="FFFFFF"/>
              </a:solidFill>
            </a:endParaRPr>
          </a:p>
        </p:txBody>
      </p:sp>
    </p:spTree>
    <p:extLst>
      <p:ext uri="{BB962C8B-B14F-4D97-AF65-F5344CB8AC3E}">
        <p14:creationId xmlns:p14="http://schemas.microsoft.com/office/powerpoint/2010/main" val="329583026"/>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FAQs</a:t>
            </a:r>
            <a:endParaRPr lang="en-US" dirty="0"/>
          </a:p>
        </p:txBody>
      </p:sp>
      <p:sp>
        <p:nvSpPr>
          <p:cNvPr id="3" name="Content Placeholder 2"/>
          <p:cNvSpPr>
            <a:spLocks noGrp="1"/>
          </p:cNvSpPr>
          <p:nvPr>
            <p:ph sz="quarter" idx="11"/>
          </p:nvPr>
        </p:nvSpPr>
        <p:spPr>
          <a:xfrm>
            <a:off x="365124" y="2573867"/>
            <a:ext cx="12639675" cy="6466946"/>
          </a:xfrm>
        </p:spPr>
        <p:txBody>
          <a:bodyPr/>
          <a:lstStyle/>
          <a:p>
            <a:pPr algn="l"/>
            <a:r>
              <a:rPr lang="en-US" dirty="0"/>
              <a:t>Q: Will you give us a tool or recommendation for what allocation methodology we should use?</a:t>
            </a:r>
          </a:p>
          <a:p>
            <a:pPr algn="l"/>
            <a:r>
              <a:rPr lang="en-US" dirty="0"/>
              <a:t>A: You can prorate your allocation by enrollment percentages or any other methodology recommended by your accounting/business office</a:t>
            </a:r>
            <a:r>
              <a:rPr lang="en-US" dirty="0" smtClean="0"/>
              <a:t>.</a:t>
            </a:r>
          </a:p>
          <a:p>
            <a:pPr algn="l"/>
            <a:endParaRPr lang="en-US" dirty="0"/>
          </a:p>
          <a:p>
            <a:pPr algn="l"/>
            <a:r>
              <a:rPr lang="en-US" dirty="0"/>
              <a:t>Q: Please define "in kind".</a:t>
            </a:r>
          </a:p>
          <a:p>
            <a:pPr algn="l"/>
            <a:r>
              <a:rPr lang="en-US" dirty="0"/>
              <a:t>A: An in-kind contribution is a non-monetary contribution. Goods or services offered free or at less than the usual charge result in an in-kind contribution.</a:t>
            </a:r>
          </a:p>
          <a:p>
            <a:pPr algn="l"/>
            <a:endParaRPr lang="en-US" dirty="0"/>
          </a:p>
          <a:p>
            <a:pPr algn="l"/>
            <a:r>
              <a:rPr lang="en-US" dirty="0"/>
              <a:t>Q: In kind would include building, utilities, etc. or only volunteers? </a:t>
            </a:r>
          </a:p>
          <a:p>
            <a:pPr algn="l"/>
            <a:r>
              <a:rPr lang="en-US" dirty="0"/>
              <a:t>A: It includes any non-monetary contribution – goods or services.</a:t>
            </a:r>
          </a:p>
          <a:p>
            <a:pPr algn="l"/>
            <a:endParaRPr lang="en-US" dirty="0"/>
          </a:p>
          <a:p>
            <a:pPr algn="l"/>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40</a:t>
            </a:fld>
            <a:endParaRPr lang="en-US" dirty="0">
              <a:solidFill>
                <a:srgbClr val="FFFFFF"/>
              </a:solidFill>
            </a:endParaRPr>
          </a:p>
        </p:txBody>
      </p:sp>
    </p:spTree>
    <p:extLst>
      <p:ext uri="{BB962C8B-B14F-4D97-AF65-F5344CB8AC3E}">
        <p14:creationId xmlns:p14="http://schemas.microsoft.com/office/powerpoint/2010/main" val="348950555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485445"/>
          </a:xfrm>
        </p:spPr>
        <p:txBody>
          <a:bodyPr/>
          <a:lstStyle/>
          <a:p>
            <a:r>
              <a:rPr lang="en-US" dirty="0" smtClean="0"/>
              <a:t>2017-18 </a:t>
            </a:r>
            <a:r>
              <a:rPr lang="en-US" dirty="0"/>
              <a:t>Budget Bill Requirement Google Group</a:t>
            </a:r>
          </a:p>
        </p:txBody>
      </p:sp>
      <p:sp>
        <p:nvSpPr>
          <p:cNvPr id="3" name="Content Placeholder 2"/>
          <p:cNvSpPr>
            <a:spLocks noGrp="1"/>
          </p:cNvSpPr>
          <p:nvPr>
            <p:ph sz="quarter" idx="11"/>
          </p:nvPr>
        </p:nvSpPr>
        <p:spPr>
          <a:xfrm>
            <a:off x="365125" y="3386668"/>
            <a:ext cx="12453408" cy="5428720"/>
          </a:xfrm>
        </p:spPr>
        <p:txBody>
          <a:bodyPr/>
          <a:lstStyle/>
          <a:p>
            <a:pPr algn="l"/>
            <a:r>
              <a:rPr lang="en-US" sz="3400" dirty="0"/>
              <a:t>The purpose of this group is to provide Consortia an opportunity to engage in peer-to-peer networking on the topic of the </a:t>
            </a:r>
            <a:r>
              <a:rPr lang="en-US" sz="3400" dirty="0" smtClean="0"/>
              <a:t>2017-18 </a:t>
            </a:r>
            <a:r>
              <a:rPr lang="en-US" sz="3400" dirty="0"/>
              <a:t>Budget Bill </a:t>
            </a:r>
            <a:r>
              <a:rPr lang="en-US" sz="3400" dirty="0" smtClean="0"/>
              <a:t>Requirement.  All members were invited to:</a:t>
            </a:r>
          </a:p>
          <a:p>
            <a:pPr algn="l"/>
            <a:endParaRPr lang="en-US" sz="3400" dirty="0"/>
          </a:p>
          <a:p>
            <a:pPr marL="457200" indent="-457200" algn="l">
              <a:buFont typeface="Arial" panose="020B0604020202020204" pitchFamily="34" charset="0"/>
              <a:buChar char="•"/>
            </a:pPr>
            <a:r>
              <a:rPr lang="en-US" sz="3400" dirty="0" smtClean="0"/>
              <a:t>Share </a:t>
            </a:r>
            <a:r>
              <a:rPr lang="en-US" sz="3400" dirty="0"/>
              <a:t>best </a:t>
            </a:r>
            <a:r>
              <a:rPr lang="en-US" sz="3400" dirty="0" smtClean="0"/>
              <a:t>practices</a:t>
            </a:r>
          </a:p>
          <a:p>
            <a:pPr marL="457200" indent="-457200" algn="l">
              <a:buFont typeface="Arial" panose="020B0604020202020204" pitchFamily="34" charset="0"/>
              <a:buChar char="•"/>
            </a:pPr>
            <a:r>
              <a:rPr lang="en-US" sz="3400" dirty="0"/>
              <a:t>P</a:t>
            </a:r>
            <a:r>
              <a:rPr lang="en-US" sz="3400" dirty="0" smtClean="0"/>
              <a:t>ost questions</a:t>
            </a:r>
          </a:p>
          <a:p>
            <a:pPr marL="457200" indent="-457200" algn="l">
              <a:buFont typeface="Arial" panose="020B0604020202020204" pitchFamily="34" charset="0"/>
              <a:buChar char="•"/>
            </a:pPr>
            <a:r>
              <a:rPr lang="en-US" sz="3400" dirty="0"/>
              <a:t>R</a:t>
            </a:r>
            <a:r>
              <a:rPr lang="en-US" sz="3400" dirty="0" smtClean="0"/>
              <a:t>eceive </a:t>
            </a:r>
            <a:r>
              <a:rPr lang="en-US" sz="3400" dirty="0"/>
              <a:t>feedback from the </a:t>
            </a:r>
            <a:r>
              <a:rPr lang="en-US" sz="3400" dirty="0" smtClean="0"/>
              <a:t>field</a:t>
            </a:r>
          </a:p>
          <a:p>
            <a:pPr marL="457200" indent="-457200" algn="l">
              <a:buFont typeface="Arial" panose="020B0604020202020204" pitchFamily="34" charset="0"/>
              <a:buChar char="•"/>
            </a:pPr>
            <a:r>
              <a:rPr lang="en-US" sz="3400" dirty="0" smtClean="0"/>
              <a:t>Communicate with the state office</a:t>
            </a:r>
          </a:p>
          <a:p>
            <a:pPr marL="457200" indent="-457200" algn="l">
              <a:buFont typeface="Arial" panose="020B0604020202020204" pitchFamily="34" charset="0"/>
              <a:buChar char="•"/>
            </a:pPr>
            <a:endParaRPr lang="en-US" sz="3400" dirty="0"/>
          </a:p>
          <a:p>
            <a:pPr algn="l"/>
            <a:r>
              <a:rPr lang="en-US" sz="3400" dirty="0" smtClean="0"/>
              <a:t>If you would like to be re-invited or invited, please contact TAP.</a:t>
            </a:r>
            <a:endParaRPr lang="en-US" sz="34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41</a:t>
            </a:fld>
            <a:endParaRPr lang="en-US" dirty="0">
              <a:solidFill>
                <a:srgbClr val="FFFFFF"/>
              </a:solidFill>
            </a:endParaRPr>
          </a:p>
        </p:txBody>
      </p:sp>
    </p:spTree>
    <p:extLst>
      <p:ext uri="{BB962C8B-B14F-4D97-AF65-F5344CB8AC3E}">
        <p14:creationId xmlns:p14="http://schemas.microsoft.com/office/powerpoint/2010/main" val="91112919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Deadline Reminder</a:t>
            </a:r>
            <a:endParaRPr lang="en-US" dirty="0"/>
          </a:p>
        </p:txBody>
      </p:sp>
      <p:sp>
        <p:nvSpPr>
          <p:cNvPr id="3" name="Content Placeholder 2"/>
          <p:cNvSpPr>
            <a:spLocks noGrp="1"/>
          </p:cNvSpPr>
          <p:nvPr>
            <p:ph sz="quarter" idx="11"/>
          </p:nvPr>
        </p:nvSpPr>
        <p:spPr/>
        <p:txBody>
          <a:bodyPr/>
          <a:lstStyle/>
          <a:p>
            <a:pPr algn="l"/>
            <a:r>
              <a:rPr lang="en-US" sz="3600" dirty="0" smtClean="0"/>
              <a:t>All hours and expenses must be certified by the consortium by February 15, 2019.</a:t>
            </a:r>
          </a:p>
          <a:p>
            <a:pPr algn="l"/>
            <a:endParaRPr lang="en-US" sz="3600" dirty="0"/>
          </a:p>
          <a:p>
            <a:pPr algn="l"/>
            <a:r>
              <a:rPr lang="en-US" sz="3600" dirty="0" smtClean="0"/>
              <a:t>This means members should be entering this information now in order for the consortium to review/certify.</a:t>
            </a:r>
          </a:p>
          <a:p>
            <a:pPr algn="l"/>
            <a:endParaRPr lang="en-US" sz="3600" dirty="0"/>
          </a:p>
          <a:p>
            <a:pPr algn="l"/>
            <a:r>
              <a:rPr lang="en-US" sz="3600" dirty="0" smtClean="0"/>
              <a:t>The State is generating a report for the legislature using the certified NOVA data.  Timing of this report will be critical.  Please do not delay in member input and certification.</a:t>
            </a:r>
            <a:endParaRPr lang="en-US" sz="36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42</a:t>
            </a:fld>
            <a:endParaRPr lang="en-US" dirty="0">
              <a:solidFill>
                <a:srgbClr val="FFFFFF"/>
              </a:solidFill>
            </a:endParaRPr>
          </a:p>
        </p:txBody>
      </p:sp>
    </p:spTree>
    <p:extLst>
      <p:ext uri="{BB962C8B-B14F-4D97-AF65-F5344CB8AC3E}">
        <p14:creationId xmlns:p14="http://schemas.microsoft.com/office/powerpoint/2010/main" val="270939089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400" u="sng" dirty="0" smtClean="0">
                <a:solidFill>
                  <a:schemeClr val="accent5"/>
                </a:solidFill>
              </a:rPr>
              <a:t>AEBG Web Site</a:t>
            </a:r>
            <a:endParaRPr lang="en-US" sz="4400" u="sng" dirty="0">
              <a:solidFill>
                <a:schemeClr val="accent5"/>
              </a:solidFill>
            </a:endParaRPr>
          </a:p>
        </p:txBody>
      </p:sp>
      <p:sp>
        <p:nvSpPr>
          <p:cNvPr id="3" name="Rectangle 2"/>
          <p:cNvSpPr/>
          <p:nvPr/>
        </p:nvSpPr>
        <p:spPr>
          <a:xfrm>
            <a:off x="2638771" y="8155818"/>
            <a:ext cx="6228138" cy="1200329"/>
          </a:xfrm>
          <a:prstGeom prst="rect">
            <a:avLst/>
          </a:prstGeom>
        </p:spPr>
        <p:txBody>
          <a:bodyPr wrap="square">
            <a:spAutoFit/>
          </a:bodyPr>
          <a:lstStyle/>
          <a:p>
            <a:r>
              <a:rPr lang="en-US" dirty="0">
                <a:hlinkClick r:id="rId2"/>
              </a:rPr>
              <a:t>https://caladulted.org</a:t>
            </a:r>
            <a:r>
              <a:rPr lang="en-US" dirty="0" smtClean="0">
                <a:hlinkClick r:id="rId2"/>
              </a:rPr>
              <a:t>/</a:t>
            </a:r>
            <a:endParaRPr lang="en-US" dirty="0" smtClean="0"/>
          </a:p>
          <a:p>
            <a:endParaRPr lang="en-US" dirty="0"/>
          </a:p>
        </p:txBody>
      </p:sp>
      <p:pic>
        <p:nvPicPr>
          <p:cNvPr id="6" name="Picture 5"/>
          <p:cNvPicPr>
            <a:picLocks noChangeAspect="1"/>
          </p:cNvPicPr>
          <p:nvPr/>
        </p:nvPicPr>
        <p:blipFill>
          <a:blip r:embed="rId3"/>
          <a:stretch>
            <a:fillRect/>
          </a:stretch>
        </p:blipFill>
        <p:spPr>
          <a:xfrm>
            <a:off x="1108364" y="2608301"/>
            <a:ext cx="9878291" cy="5389235"/>
          </a:xfrm>
          <a:prstGeom prst="rect">
            <a:avLst/>
          </a:prstGeom>
        </p:spPr>
      </p:pic>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43</a:t>
            </a:fld>
            <a:endParaRPr lang="en-US" dirty="0">
              <a:solidFill>
                <a:srgbClr val="FFFFFF"/>
              </a:solidFill>
            </a:endParaRPr>
          </a:p>
        </p:txBody>
      </p:sp>
    </p:spTree>
    <p:extLst>
      <p:ext uri="{BB962C8B-B14F-4D97-AF65-F5344CB8AC3E}">
        <p14:creationId xmlns:p14="http://schemas.microsoft.com/office/powerpoint/2010/main" val="421052572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b="1" u="sng" dirty="0" smtClean="0">
                <a:solidFill>
                  <a:schemeClr val="accent5"/>
                </a:solidFill>
              </a:rPr>
              <a:t>AEBG TAP</a:t>
            </a:r>
            <a:endParaRPr lang="en-US" b="1" u="sng" dirty="0">
              <a:solidFill>
                <a:schemeClr val="accent5"/>
              </a:solidFill>
            </a:endParaRPr>
          </a:p>
          <a:p>
            <a:endParaRPr lang="en-US" dirty="0"/>
          </a:p>
        </p:txBody>
      </p:sp>
      <p:sp>
        <p:nvSpPr>
          <p:cNvPr id="3" name="Content Placeholder 2"/>
          <p:cNvSpPr>
            <a:spLocks noGrp="1"/>
          </p:cNvSpPr>
          <p:nvPr>
            <p:ph sz="quarter" idx="11"/>
          </p:nvPr>
        </p:nvSpPr>
        <p:spPr/>
        <p:txBody>
          <a:bodyPr/>
          <a:lstStyle/>
          <a:p>
            <a:pPr algn="l"/>
            <a:r>
              <a:rPr lang="en-US" sz="4400" dirty="0" smtClean="0"/>
              <a:t>The AEBG Technical Assistance Program (TAP) provides professional development resources for all AEBG agencies statewide.</a:t>
            </a:r>
          </a:p>
          <a:p>
            <a:pPr algn="l"/>
            <a:endParaRPr lang="en-US" sz="4400" dirty="0"/>
          </a:p>
          <a:p>
            <a:pPr algn="l"/>
            <a:endParaRPr lang="en-US" dirty="0"/>
          </a:p>
        </p:txBody>
      </p:sp>
      <p:pic>
        <p:nvPicPr>
          <p:cNvPr id="4" name="Picture 3"/>
          <p:cNvPicPr>
            <a:picLocks noChangeAspect="1"/>
          </p:cNvPicPr>
          <p:nvPr/>
        </p:nvPicPr>
        <p:blipFill>
          <a:blip r:embed="rId2"/>
          <a:stretch>
            <a:fillRect/>
          </a:stretch>
        </p:blipFill>
        <p:spPr>
          <a:xfrm>
            <a:off x="4770660" y="6245113"/>
            <a:ext cx="7915244" cy="2177670"/>
          </a:xfrm>
          <a:prstGeom prst="rect">
            <a:avLst/>
          </a:prstGeom>
          <a:ln>
            <a:solidFill>
              <a:schemeClr val="accent1"/>
            </a:solidFill>
          </a:ln>
        </p:spPr>
      </p:pic>
      <p:sp>
        <p:nvSpPr>
          <p:cNvPr id="5" name="Slide Number Placeholder 4"/>
          <p:cNvSpPr>
            <a:spLocks noGrp="1"/>
          </p:cNvSpPr>
          <p:nvPr>
            <p:ph type="sldNum" sz="quarter" idx="12"/>
          </p:nvPr>
        </p:nvSpPr>
        <p:spPr/>
        <p:txBody>
          <a:bodyPr/>
          <a:lstStyle/>
          <a:p>
            <a:fld id="{34361B7A-31FA-4206-8E4E-60BFC11378D7}" type="slidenum">
              <a:rPr lang="en-US" smtClean="0">
                <a:solidFill>
                  <a:srgbClr val="FFFFFF"/>
                </a:solidFill>
              </a:rPr>
              <a:pPr/>
              <a:t>44</a:t>
            </a:fld>
            <a:endParaRPr lang="en-US" dirty="0">
              <a:solidFill>
                <a:srgbClr val="FFFFFF"/>
              </a:solidFill>
            </a:endParaRPr>
          </a:p>
        </p:txBody>
      </p:sp>
    </p:spTree>
    <p:extLst>
      <p:ext uri="{BB962C8B-B14F-4D97-AF65-F5344CB8AC3E}">
        <p14:creationId xmlns:p14="http://schemas.microsoft.com/office/powerpoint/2010/main" val="388717801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17-18 Program Area Reporting (part 2)</a:t>
            </a:r>
            <a:endParaRPr lang="en-US" dirty="0"/>
          </a:p>
        </p:txBody>
      </p:sp>
      <p:sp>
        <p:nvSpPr>
          <p:cNvPr id="3" name="Content Placeholder 2"/>
          <p:cNvSpPr>
            <a:spLocks noGrp="1"/>
          </p:cNvSpPr>
          <p:nvPr>
            <p:ph sz="quarter" idx="11"/>
          </p:nvPr>
        </p:nvSpPr>
        <p:spPr>
          <a:xfrm>
            <a:off x="365125" y="2962656"/>
            <a:ext cx="12455726" cy="5852732"/>
          </a:xfrm>
        </p:spPr>
        <p:txBody>
          <a:bodyPr/>
          <a:lstStyle/>
          <a:p>
            <a:pPr algn="l"/>
            <a:r>
              <a:rPr lang="en-US" dirty="0" smtClean="0"/>
              <a:t>Budget Bill requires 17-18 reports:</a:t>
            </a:r>
          </a:p>
          <a:p>
            <a:pPr algn="l"/>
            <a:endParaRPr lang="en-US" dirty="0"/>
          </a:p>
          <a:p>
            <a:pPr marL="457200" indent="-457200" algn="l">
              <a:buFont typeface="Arial" panose="020B0604020202020204" pitchFamily="34" charset="0"/>
              <a:buChar char="•"/>
            </a:pPr>
            <a:r>
              <a:rPr lang="en-US" dirty="0" smtClean="0"/>
              <a:t>Operational Costs by Program Area</a:t>
            </a:r>
          </a:p>
          <a:p>
            <a:pPr marL="457200" indent="-457200" algn="l">
              <a:buFont typeface="Arial" panose="020B0604020202020204" pitchFamily="34" charset="0"/>
              <a:buChar char="•"/>
            </a:pPr>
            <a:endParaRPr lang="en-US" dirty="0"/>
          </a:p>
          <a:p>
            <a:pPr marL="457200" lvl="4" indent="-457200" algn="l">
              <a:buFont typeface="Wingdings" panose="05000000000000000000" pitchFamily="2" charset="2"/>
              <a:buChar char="ü"/>
            </a:pPr>
            <a:r>
              <a:rPr lang="en-US" dirty="0" smtClean="0"/>
              <a:t>Includes all operating costs – building, in-kind, overhead, etc.</a:t>
            </a:r>
          </a:p>
          <a:p>
            <a:pPr marL="457200" lvl="4" indent="-457200" algn="l">
              <a:buFont typeface="Wingdings" panose="05000000000000000000" pitchFamily="2" charset="2"/>
              <a:buChar char="ü"/>
            </a:pPr>
            <a:r>
              <a:rPr lang="en-US" dirty="0" smtClean="0"/>
              <a:t>Includes all funds sources – fees, donations, grants, contracts, etc.</a:t>
            </a:r>
          </a:p>
          <a:p>
            <a:pPr marL="457200" lvl="4" indent="-457200" algn="l">
              <a:buFont typeface="Wingdings" panose="05000000000000000000" pitchFamily="2" charset="2"/>
              <a:buChar char="ü"/>
            </a:pPr>
            <a:endParaRPr lang="en-US" dirty="0"/>
          </a:p>
          <a:p>
            <a:pPr marL="114300" marR="117475" algn="l">
              <a:spcBef>
                <a:spcPts val="0"/>
              </a:spcBef>
              <a:spcAft>
                <a:spcPts val="0"/>
              </a:spcAft>
            </a:pPr>
            <a:r>
              <a:rPr lang="en-US" b="1" dirty="0">
                <a:latin typeface="Calibri" panose="020F0502020204030204" pitchFamily="34" charset="0"/>
                <a:ea typeface="Calibri" panose="020F0502020204030204" pitchFamily="34" charset="0"/>
              </a:rPr>
              <a:t>All data must be submitted by February 15, 2019 via the </a:t>
            </a:r>
            <a:r>
              <a:rPr lang="en-US" b="1" dirty="0" smtClean="0">
                <a:latin typeface="Calibri" panose="020F0502020204030204" pitchFamily="34" charset="0"/>
                <a:ea typeface="Calibri" panose="020F0502020204030204" pitchFamily="34" charset="0"/>
              </a:rPr>
              <a:t>NOVA system</a:t>
            </a:r>
            <a:r>
              <a:rPr lang="en-US" dirty="0">
                <a:latin typeface="Calibri" panose="020F0502020204030204" pitchFamily="34" charset="0"/>
                <a:ea typeface="Calibri" panose="020F0502020204030204" pitchFamily="34" charset="0"/>
              </a:rPr>
              <a:t>.</a:t>
            </a:r>
            <a:endParaRPr lang="en-US" sz="2800" dirty="0">
              <a:latin typeface="Calibri" panose="020F0502020204030204" pitchFamily="34" charset="0"/>
              <a:ea typeface="Calibri" panose="020F0502020204030204" pitchFamily="34" charset="0"/>
            </a:endParaRPr>
          </a:p>
          <a:p>
            <a:pPr lvl="4" algn="l"/>
            <a:endParaRPr lang="en-US" dirty="0" smtClean="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34028766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17-18 Program Area Reporting Instructions</a:t>
            </a:r>
            <a:endParaRPr lang="en-US" dirty="0"/>
          </a:p>
        </p:txBody>
      </p:sp>
      <p:pic>
        <p:nvPicPr>
          <p:cNvPr id="5" name="Content Placeholder 4"/>
          <p:cNvPicPr>
            <a:picLocks noGrp="1" noChangeAspect="1"/>
          </p:cNvPicPr>
          <p:nvPr>
            <p:ph sz="quarter" idx="11"/>
          </p:nvPr>
        </p:nvPicPr>
        <p:blipFill>
          <a:blip r:embed="rId2"/>
          <a:stretch>
            <a:fillRect/>
          </a:stretch>
        </p:blipFill>
        <p:spPr>
          <a:xfrm>
            <a:off x="885524" y="2646947"/>
            <a:ext cx="11477037" cy="6168441"/>
          </a:xfrm>
          <a:prstGeom prst="rect">
            <a:avLst/>
          </a:prstGeom>
        </p:spPr>
      </p:pic>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185365874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17-18 Program Area Reporting Instructions</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7</a:t>
            </a:fld>
            <a:endParaRPr lang="en-US" dirty="0">
              <a:solidFill>
                <a:srgbClr val="FFFFFF"/>
              </a:solidFill>
            </a:endParaRPr>
          </a:p>
        </p:txBody>
      </p:sp>
      <p:sp>
        <p:nvSpPr>
          <p:cNvPr id="3" name="Content Placeholder 2"/>
          <p:cNvSpPr>
            <a:spLocks noGrp="1"/>
          </p:cNvSpPr>
          <p:nvPr>
            <p:ph sz="quarter" idx="11"/>
          </p:nvPr>
        </p:nvSpPr>
        <p:spPr/>
        <p:txBody>
          <a:bodyPr/>
          <a:lstStyle/>
          <a:p>
            <a:pPr marL="457200" indent="-457200" algn="l">
              <a:buFont typeface="Arial" panose="020B0604020202020204" pitchFamily="34" charset="0"/>
              <a:buChar char="•"/>
            </a:pPr>
            <a:r>
              <a:rPr lang="en-US" sz="4000" dirty="0" smtClean="0"/>
              <a:t>Instructions issued 11/2/18 to all consortium members, leads, directors, and co-chairs.</a:t>
            </a:r>
          </a:p>
          <a:p>
            <a:pPr algn="l"/>
            <a:endParaRPr lang="en-US" sz="4000" dirty="0" smtClean="0"/>
          </a:p>
          <a:p>
            <a:pPr marL="457200" indent="-457200" algn="l">
              <a:buFont typeface="Arial" panose="020B0604020202020204" pitchFamily="34" charset="0"/>
              <a:buChar char="•"/>
            </a:pPr>
            <a:r>
              <a:rPr lang="en-US" sz="4000" dirty="0" smtClean="0"/>
              <a:t>Includes memo, background, operational definitions, methodologies, examples, screen shots, process steps in NOVA, and FAQs.</a:t>
            </a:r>
          </a:p>
          <a:p>
            <a:pPr algn="l"/>
            <a:endParaRPr lang="en-US" sz="4000" dirty="0" smtClean="0"/>
          </a:p>
          <a:p>
            <a:pPr algn="l"/>
            <a:r>
              <a:rPr lang="en-US" sz="4000" dirty="0">
                <a:hlinkClick r:id="rId2"/>
              </a:rPr>
              <a:t>https://</a:t>
            </a:r>
            <a:r>
              <a:rPr lang="en-US" sz="4000" dirty="0" smtClean="0">
                <a:hlinkClick r:id="rId2"/>
              </a:rPr>
              <a:t>caladulted.org/DownloadFile/652</a:t>
            </a:r>
            <a:endParaRPr lang="en-US" sz="4000" dirty="0" smtClean="0"/>
          </a:p>
          <a:p>
            <a:pPr algn="l"/>
            <a:endParaRPr lang="en-US" sz="4000" dirty="0"/>
          </a:p>
        </p:txBody>
      </p:sp>
    </p:spTree>
    <p:extLst>
      <p:ext uri="{BB962C8B-B14F-4D97-AF65-F5344CB8AC3E}">
        <p14:creationId xmlns:p14="http://schemas.microsoft.com/office/powerpoint/2010/main" val="278655395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Key Facts</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8</a:t>
            </a:fld>
            <a:endParaRPr lang="en-US" dirty="0">
              <a:solidFill>
                <a:srgbClr val="FFFFFF"/>
              </a:solidFill>
            </a:endParaRPr>
          </a:p>
        </p:txBody>
      </p:sp>
      <p:sp>
        <p:nvSpPr>
          <p:cNvPr id="3" name="Content Placeholder 2"/>
          <p:cNvSpPr>
            <a:spLocks noGrp="1"/>
          </p:cNvSpPr>
          <p:nvPr>
            <p:ph sz="quarter" idx="11"/>
          </p:nvPr>
        </p:nvSpPr>
        <p:spPr/>
        <p:txBody>
          <a:bodyPr/>
          <a:lstStyle/>
          <a:p>
            <a:pPr marL="457200" indent="-457200" algn="l">
              <a:buFont typeface="Arial" panose="020B0604020202020204" pitchFamily="34" charset="0"/>
              <a:buChar char="•"/>
            </a:pPr>
            <a:r>
              <a:rPr lang="en-US" sz="4000" dirty="0" smtClean="0"/>
              <a:t>Program Areas = 7 AEBG Program Areas</a:t>
            </a:r>
          </a:p>
          <a:p>
            <a:pPr algn="l"/>
            <a:endParaRPr lang="en-US" sz="4000" dirty="0" smtClean="0"/>
          </a:p>
          <a:p>
            <a:pPr marL="457200" indent="-457200" algn="l">
              <a:buFont typeface="Arial" panose="020B0604020202020204" pitchFamily="34" charset="0"/>
              <a:buChar char="•"/>
            </a:pPr>
            <a:r>
              <a:rPr lang="en-US" sz="4000" dirty="0"/>
              <a:t>The term </a:t>
            </a:r>
            <a:r>
              <a:rPr lang="en-US" sz="4000" dirty="0" smtClean="0"/>
              <a:t>“hours </a:t>
            </a:r>
            <a:r>
              <a:rPr lang="en-US" sz="4000" dirty="0"/>
              <a:t>of instruction” is defined as any reportable individual that has at least one hour of program related services or instruction in our systems. </a:t>
            </a:r>
            <a:endParaRPr lang="en-US" sz="4000" dirty="0" smtClean="0"/>
          </a:p>
          <a:p>
            <a:pPr algn="l"/>
            <a:endParaRPr lang="en-US" sz="4000" dirty="0" smtClean="0"/>
          </a:p>
          <a:p>
            <a:pPr marL="457200" indent="-457200" algn="l">
              <a:buFont typeface="Arial" panose="020B0604020202020204" pitchFamily="34" charset="0"/>
              <a:buChar char="•"/>
            </a:pPr>
            <a:r>
              <a:rPr lang="en-US" sz="4000" dirty="0"/>
              <a:t>The time period to report </a:t>
            </a:r>
            <a:r>
              <a:rPr lang="en-US" sz="4000" dirty="0" smtClean="0"/>
              <a:t>beginning </a:t>
            </a:r>
            <a:r>
              <a:rPr lang="en-US" sz="4000" dirty="0"/>
              <a:t>July 1, 2017, and ending June 30, </a:t>
            </a:r>
            <a:r>
              <a:rPr lang="en-US" sz="4000" dirty="0" smtClean="0"/>
              <a:t>2018.</a:t>
            </a:r>
          </a:p>
          <a:p>
            <a:pPr marL="457200" indent="-457200" algn="l">
              <a:buFont typeface="Arial" panose="020B0604020202020204" pitchFamily="34" charset="0"/>
              <a:buChar char="•"/>
            </a:pPr>
            <a:endParaRPr lang="en-US" sz="4000" dirty="0" smtClean="0"/>
          </a:p>
          <a:p>
            <a:pPr algn="l"/>
            <a:endParaRPr lang="en-US" sz="4000" dirty="0" smtClean="0"/>
          </a:p>
          <a:p>
            <a:pPr marL="457200" indent="-457200" algn="l">
              <a:buFont typeface="Arial" panose="020B0604020202020204" pitchFamily="34" charset="0"/>
              <a:buChar char="•"/>
            </a:pPr>
            <a:endParaRPr lang="en-US" sz="4000" dirty="0" smtClean="0"/>
          </a:p>
          <a:p>
            <a:pPr algn="l"/>
            <a:endParaRPr lang="en-US" sz="4000" dirty="0" smtClean="0"/>
          </a:p>
          <a:p>
            <a:pPr algn="l"/>
            <a:r>
              <a:rPr lang="en-US" sz="4000" dirty="0">
                <a:hlinkClick r:id="rId2"/>
              </a:rPr>
              <a:t>https://</a:t>
            </a:r>
            <a:r>
              <a:rPr lang="en-US" sz="4000" dirty="0" smtClean="0">
                <a:hlinkClick r:id="rId2"/>
              </a:rPr>
              <a:t>caladulted.org/DownloadFile/652</a:t>
            </a:r>
            <a:endParaRPr lang="en-US" sz="4000" dirty="0" smtClean="0"/>
          </a:p>
          <a:p>
            <a:pPr algn="l"/>
            <a:endParaRPr lang="en-US" sz="4000" dirty="0"/>
          </a:p>
        </p:txBody>
      </p:sp>
    </p:spTree>
    <p:extLst>
      <p:ext uri="{BB962C8B-B14F-4D97-AF65-F5344CB8AC3E}">
        <p14:creationId xmlns:p14="http://schemas.microsoft.com/office/powerpoint/2010/main" val="185085791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Hours of Instruction Data Sources</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9</a:t>
            </a:fld>
            <a:endParaRPr lang="en-US" dirty="0">
              <a:solidFill>
                <a:srgbClr val="FFFFFF"/>
              </a:solidFill>
            </a:endParaRPr>
          </a:p>
        </p:txBody>
      </p:sp>
      <p:sp>
        <p:nvSpPr>
          <p:cNvPr id="3" name="Content Placeholder 2"/>
          <p:cNvSpPr>
            <a:spLocks noGrp="1"/>
          </p:cNvSpPr>
          <p:nvPr>
            <p:ph sz="quarter" idx="11"/>
          </p:nvPr>
        </p:nvSpPr>
        <p:spPr>
          <a:xfrm>
            <a:off x="365124" y="2834641"/>
            <a:ext cx="12253595" cy="6107228"/>
          </a:xfrm>
        </p:spPr>
        <p:txBody>
          <a:bodyPr/>
          <a:lstStyle/>
          <a:p>
            <a:pPr marL="457200" indent="-457200" algn="l">
              <a:buFont typeface="Arial" panose="020B0604020202020204" pitchFamily="34" charset="0"/>
              <a:buChar char="•"/>
            </a:pPr>
            <a:r>
              <a:rPr lang="en-US" sz="4000" dirty="0" smtClean="0"/>
              <a:t>Use TOPSPro 17-18 student data</a:t>
            </a:r>
          </a:p>
          <a:p>
            <a:pPr algn="l"/>
            <a:r>
              <a:rPr lang="en-US" sz="4000" dirty="0" smtClean="0"/>
              <a:t>or</a:t>
            </a:r>
          </a:p>
          <a:p>
            <a:pPr marL="457200" indent="-457200" algn="l">
              <a:buFont typeface="Arial" panose="020B0604020202020204" pitchFamily="34" charset="0"/>
              <a:buChar char="•"/>
            </a:pPr>
            <a:r>
              <a:rPr lang="en-US" sz="4000" dirty="0" smtClean="0"/>
              <a:t>Use </a:t>
            </a:r>
            <a:r>
              <a:rPr lang="en-US" sz="4000" dirty="0"/>
              <a:t>your local attendance </a:t>
            </a:r>
            <a:r>
              <a:rPr lang="en-US" sz="4000" dirty="0" smtClean="0"/>
              <a:t>system for 17-18.</a:t>
            </a:r>
          </a:p>
          <a:p>
            <a:pPr algn="l"/>
            <a:r>
              <a:rPr lang="en-US" sz="4000" dirty="0" smtClean="0"/>
              <a:t>or</a:t>
            </a:r>
          </a:p>
          <a:p>
            <a:pPr marL="457200" indent="-457200" algn="l">
              <a:buFont typeface="Arial" panose="020B0604020202020204" pitchFamily="34" charset="0"/>
              <a:buChar char="•"/>
            </a:pPr>
            <a:r>
              <a:rPr lang="en-US" sz="4000" dirty="0" smtClean="0"/>
              <a:t>CCDs can use their CCFS-320 </a:t>
            </a:r>
            <a:r>
              <a:rPr lang="en-US" sz="4000" dirty="0"/>
              <a:t>Reporting System for noncredit </a:t>
            </a:r>
            <a:r>
              <a:rPr lang="en-US" sz="4000" dirty="0" smtClean="0"/>
              <a:t>FTES in 17-18.</a:t>
            </a:r>
          </a:p>
          <a:p>
            <a:pPr marL="457200" indent="-457200" algn="l">
              <a:buFont typeface="Arial" panose="020B0604020202020204" pitchFamily="34" charset="0"/>
              <a:buChar char="•"/>
            </a:pPr>
            <a:endParaRPr lang="en-US" sz="4000" dirty="0"/>
          </a:p>
          <a:p>
            <a:pPr marL="457200" indent="-457200" algn="l">
              <a:buFont typeface="Arial" panose="020B0604020202020204" pitchFamily="34" charset="0"/>
              <a:buChar char="•"/>
            </a:pPr>
            <a:r>
              <a:rPr lang="en-US" sz="4000" dirty="0" smtClean="0"/>
              <a:t>Must be a verifiable attendance system or state approved source.</a:t>
            </a:r>
          </a:p>
          <a:p>
            <a:pPr marL="457200" indent="-457200" algn="l">
              <a:buFont typeface="Arial" panose="020B0604020202020204" pitchFamily="34" charset="0"/>
              <a:buChar char="•"/>
            </a:pPr>
            <a:endParaRPr lang="en-US" sz="4000" dirty="0" smtClean="0"/>
          </a:p>
          <a:p>
            <a:pPr algn="l"/>
            <a:endParaRPr lang="en-US" sz="4000" dirty="0" smtClean="0"/>
          </a:p>
          <a:p>
            <a:pPr marL="457200" indent="-457200" algn="l">
              <a:buFont typeface="Arial" panose="020B0604020202020204" pitchFamily="34" charset="0"/>
              <a:buChar char="•"/>
            </a:pPr>
            <a:endParaRPr lang="en-US" sz="4000" dirty="0" smtClean="0"/>
          </a:p>
          <a:p>
            <a:pPr algn="l"/>
            <a:endParaRPr lang="en-US" sz="4000" dirty="0" smtClean="0"/>
          </a:p>
        </p:txBody>
      </p:sp>
    </p:spTree>
    <p:extLst>
      <p:ext uri="{BB962C8B-B14F-4D97-AF65-F5344CB8AC3E}">
        <p14:creationId xmlns:p14="http://schemas.microsoft.com/office/powerpoint/2010/main" val="355109988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D7EC5B69-16A0-412B-ABC8-A0499507A0AF}" vid="{6E4C4138-2140-4438-9A2C-123D12A425A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4A6705-4A6F-4225-95A7-210EF1B7FEDE}"/>
</file>

<file path=customXml/itemProps2.xml><?xml version="1.0" encoding="utf-8"?>
<ds:datastoreItem xmlns:ds="http://schemas.openxmlformats.org/officeDocument/2006/customXml" ds:itemID="{E6EB0CC8-2301-4E6B-AF25-0CE5A0ABAB93}"/>
</file>

<file path=customXml/itemProps3.xml><?xml version="1.0" encoding="utf-8"?>
<ds:datastoreItem xmlns:ds="http://schemas.openxmlformats.org/officeDocument/2006/customXml" ds:itemID="{4B7B7B36-2A61-4E55-96BC-A4638C5EDD00}"/>
</file>

<file path=docProps/app.xml><?xml version="1.0" encoding="utf-8"?>
<Properties xmlns="http://schemas.openxmlformats.org/officeDocument/2006/extended-properties" xmlns:vt="http://schemas.openxmlformats.org/officeDocument/2006/docPropsVTypes">
  <Template/>
  <TotalTime>7971</TotalTime>
  <Words>1967</Words>
  <Application>Microsoft Office PowerPoint</Application>
  <PresentationFormat>Custom</PresentationFormat>
  <Paragraphs>251</Paragraphs>
  <Slides>44</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Calibri</vt:lpstr>
      <vt:lpstr>Calibri Light</vt:lpstr>
      <vt:lpstr>Helvetica</vt:lpstr>
      <vt:lpstr>Helvetica Light</vt:lpstr>
      <vt:lpstr>Helvetica Neue</vt:lpstr>
      <vt:lpstr>Wingdings</vt:lpstr>
      <vt:lpstr>Default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McGriff</dc:creator>
  <cp:lastModifiedBy>Veronica Parker</cp:lastModifiedBy>
  <cp:revision>457</cp:revision>
  <dcterms:created xsi:type="dcterms:W3CDTF">2015-10-20T12:37:10Z</dcterms:created>
  <dcterms:modified xsi:type="dcterms:W3CDTF">2019-01-11T00:22:39Z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