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3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5" r:id="rId3"/>
    <p:sldId id="306" r:id="rId4"/>
    <p:sldId id="282" r:id="rId5"/>
    <p:sldId id="285" r:id="rId6"/>
    <p:sldId id="309" r:id="rId7"/>
    <p:sldId id="294" r:id="rId8"/>
    <p:sldId id="295" r:id="rId9"/>
    <p:sldId id="299" r:id="rId10"/>
    <p:sldId id="300" r:id="rId11"/>
    <p:sldId id="307" r:id="rId12"/>
    <p:sldId id="316" r:id="rId13"/>
    <p:sldId id="317" r:id="rId14"/>
    <p:sldId id="311" r:id="rId15"/>
    <p:sldId id="315" r:id="rId16"/>
    <p:sldId id="312" r:id="rId17"/>
    <p:sldId id="313" r:id="rId18"/>
    <p:sldId id="318" r:id="rId19"/>
    <p:sldId id="314" r:id="rId20"/>
    <p:sldId id="308" r:id="rId21"/>
    <p:sldId id="319" r:id="rId22"/>
    <p:sldId id="320" r:id="rId23"/>
    <p:sldId id="283" r:id="rId24"/>
    <p:sldId id="284" r:id="rId25"/>
    <p:sldId id="286" r:id="rId26"/>
    <p:sldId id="287" r:id="rId27"/>
    <p:sldId id="321" r:id="rId28"/>
    <p:sldId id="322" r:id="rId29"/>
    <p:sldId id="288" r:id="rId30"/>
    <p:sldId id="310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6395" autoAdjust="0"/>
  </p:normalViewPr>
  <p:slideViewPr>
    <p:cSldViewPr snapToGrid="0">
      <p:cViewPr varScale="1">
        <p:scale>
          <a:sx n="65" d="100"/>
          <a:sy n="65" d="100"/>
        </p:scale>
        <p:origin x="6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C10AA6-834F-4CEA-A463-970F6A8C65F6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5B1910-5D3D-4C21-8BE7-7FD7116D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62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D9130C-AC45-41CB-B2E3-B12EEEEF8CFF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094750-4AC1-4C03-897B-6296F950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3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6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7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6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7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7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5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8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9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6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2037F-AAAE-4D8E-87A6-0467522FD8E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1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CAEP 19-20 Program Changes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68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WIOA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ITraining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Milestone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94135" cy="4023360"/>
          </a:xfrm>
        </p:spPr>
        <p:txBody>
          <a:bodyPr>
            <a:normAutofit lnSpcReduction="10000"/>
          </a:bodyPr>
          <a:lstStyle/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600" dirty="0"/>
              <a:t>Participant is in an education or training program and accomplishes one or more of the following:</a:t>
            </a:r>
          </a:p>
          <a:p>
            <a:pPr marL="756158" lvl="1" indent="-463550">
              <a:buFont typeface="Wingdings" panose="05000000000000000000" pitchFamily="2" charset="2"/>
              <a:buChar char="§"/>
            </a:pPr>
            <a:r>
              <a:rPr lang="en-US" sz="3400" dirty="0"/>
              <a:t>Masters specific job skills or steps required for that job</a:t>
            </a:r>
          </a:p>
          <a:p>
            <a:pPr marL="756158" lvl="1" indent="-463550">
              <a:buFont typeface="Wingdings" panose="05000000000000000000" pitchFamily="2" charset="2"/>
              <a:buChar char="§"/>
            </a:pPr>
            <a:r>
              <a:rPr lang="en-US" sz="3400" dirty="0"/>
              <a:t>Receives pay increase </a:t>
            </a:r>
          </a:p>
          <a:p>
            <a:pPr marL="756158" lvl="1" indent="-463550">
              <a:buFont typeface="Wingdings" panose="05000000000000000000" pitchFamily="2" charset="2"/>
              <a:buChar char="§"/>
            </a:pPr>
            <a:r>
              <a:rPr lang="en-US" sz="3400" dirty="0"/>
              <a:t>Attains performance increase on the job</a:t>
            </a:r>
          </a:p>
          <a:p>
            <a:pPr marL="756158" lvl="1" indent="-463550">
              <a:buFont typeface="Wingdings" panose="05000000000000000000" pitchFamily="2" charset="2"/>
              <a:buChar char="§"/>
            </a:pPr>
            <a:r>
              <a:rPr lang="en-US" sz="3400" dirty="0"/>
              <a:t>Completes one apprenticeship program</a:t>
            </a:r>
          </a:p>
          <a:p>
            <a:pPr marL="756158" lvl="1" indent="-463550">
              <a:buFont typeface="Wingdings" panose="05000000000000000000" pitchFamily="2" charset="2"/>
              <a:buChar char="§"/>
            </a:pPr>
            <a:r>
              <a:rPr lang="en-US" sz="3400" dirty="0"/>
              <a:t>Completes other locally defined work outcome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011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348" y="211526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NOVA Program Area Reporting Changes </a:t>
            </a:r>
            <a:br>
              <a:rPr lang="en-US" dirty="0" smtClean="0"/>
            </a:br>
            <a:r>
              <a:rPr lang="en-US" dirty="0" smtClean="0"/>
              <a:t>for 18-19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9186"/>
            <a:ext cx="11330152" cy="64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21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4" y="294968"/>
            <a:ext cx="11464411" cy="62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 Evaluation of Program Area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CLASP interviewed many consortia and individual district administrators to obtain feedback in the NOVA program area hours and expense reporting.</a:t>
            </a:r>
          </a:p>
          <a:p>
            <a:r>
              <a:rPr lang="en-US" sz="3600" dirty="0" smtClean="0"/>
              <a:t>These changes will be reflected in the 18-19 Program Area Reporting guidance for NOVA.</a:t>
            </a:r>
          </a:p>
          <a:p>
            <a:r>
              <a:rPr lang="en-US" sz="3600" dirty="0" smtClean="0"/>
              <a:t>However, NOVA programmers were not able to make the changes for this upcoming reporting cycle.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5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 Evaluation of Program Area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NOTE: The State CAEP Office realizes that these changes are being implemented at the end of the 18-19 program year.</a:t>
            </a:r>
          </a:p>
          <a:p>
            <a:r>
              <a:rPr lang="en-US" sz="3600" dirty="0" smtClean="0"/>
              <a:t>If your members are still using the old guidance – they will not be penalized or have their data/fiscal submission rejected.</a:t>
            </a:r>
          </a:p>
          <a:p>
            <a:r>
              <a:rPr lang="en-US" sz="3600" dirty="0" smtClean="0"/>
              <a:t>We hope that these changes will reduce the amount of work that each member will be required to do annually.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0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 Program Area Reporting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4619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August 1, 2019 – CAEP student data for TOPSPro Enterprise Reporting is due (end of the year) for 18-19.  (K12/COE)</a:t>
            </a:r>
          </a:p>
          <a:p>
            <a:r>
              <a:rPr lang="en-US" sz="3600" dirty="0" smtClean="0"/>
              <a:t>Note: CAEP community college districts are on the semester reporting basis for MIS.  Some colleges will be reporting student data in TE for the WIOA II.</a:t>
            </a:r>
          </a:p>
          <a:p>
            <a:r>
              <a:rPr lang="en-US" sz="3600" dirty="0" smtClean="0"/>
              <a:t>Q4 – member final expense reporting for 17-18 &amp; 18-19 is due by September 1, 2019.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3942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 Program Area Reporting Timeline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4619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September 1, 2019 </a:t>
            </a:r>
            <a:r>
              <a:rPr lang="en-US" sz="3600" dirty="0" smtClean="0"/>
              <a:t>– each consortia member will be asked to submit </a:t>
            </a:r>
            <a:r>
              <a:rPr lang="en-US" sz="3600" b="1" dirty="0" smtClean="0"/>
              <a:t>an estimated amount </a:t>
            </a:r>
            <a:r>
              <a:rPr lang="en-US" sz="3600" dirty="0" smtClean="0"/>
              <a:t>into for NOVA for the following:</a:t>
            </a:r>
          </a:p>
          <a:p>
            <a:pPr lvl="1"/>
            <a:r>
              <a:rPr lang="en-US" sz="3600" dirty="0" smtClean="0"/>
              <a:t>Program Year 18-19 – hours of instruction by program area.</a:t>
            </a:r>
          </a:p>
          <a:p>
            <a:pPr lvl="1"/>
            <a:r>
              <a:rPr lang="en-US" sz="3600" dirty="0" smtClean="0"/>
              <a:t>Program Year 18-19 – expenses by program area by fund source.</a:t>
            </a:r>
          </a:p>
        </p:txBody>
      </p:sp>
    </p:spTree>
    <p:extLst>
      <p:ext uri="{BB962C8B-B14F-4D97-AF65-F5344CB8AC3E}">
        <p14:creationId xmlns:p14="http://schemas.microsoft.com/office/powerpoint/2010/main" val="132860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29" y="452463"/>
            <a:ext cx="11266414" cy="61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70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 Program Area Reporting Timeline (cont.1)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4619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December 1, 2019 </a:t>
            </a:r>
            <a:r>
              <a:rPr lang="en-US" sz="3600" dirty="0" smtClean="0"/>
              <a:t>– each consortia member will be asked to </a:t>
            </a:r>
            <a:r>
              <a:rPr lang="en-US" sz="3600" b="1" dirty="0" smtClean="0"/>
              <a:t>certify their amounts </a:t>
            </a:r>
            <a:r>
              <a:rPr lang="en-US" sz="3600" dirty="0" smtClean="0"/>
              <a:t>into for NOVA for the following:</a:t>
            </a:r>
          </a:p>
          <a:p>
            <a:pPr lvl="1"/>
            <a:r>
              <a:rPr lang="en-US" sz="3600" dirty="0" smtClean="0"/>
              <a:t>Program Year 18-19 – hours of instruction by program area.</a:t>
            </a:r>
          </a:p>
          <a:p>
            <a:pPr lvl="1"/>
            <a:r>
              <a:rPr lang="en-US" sz="3600" dirty="0" smtClean="0"/>
              <a:t>Program Year 18-19 – expenses by program area by fund source.</a:t>
            </a:r>
          </a:p>
        </p:txBody>
      </p:sp>
    </p:spTree>
    <p:extLst>
      <p:ext uri="{BB962C8B-B14F-4D97-AF65-F5344CB8AC3E}">
        <p14:creationId xmlns:p14="http://schemas.microsoft.com/office/powerpoint/2010/main" val="149795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Student Data Reporting for CAEP in TOPSPro Enterprise and MIS.</a:t>
            </a:r>
          </a:p>
          <a:p>
            <a:endParaRPr lang="en-US" sz="3600" dirty="0"/>
          </a:p>
          <a:p>
            <a:r>
              <a:rPr lang="en-US" sz="3600" dirty="0" smtClean="0"/>
              <a:t>Program Area Reporting – by program area by hours, and by program area by expenditures in NOVA.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0644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Changes for 18-19 Program Area Reporting in NOVA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2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Reporting of Program Areas</a:t>
            </a:r>
          </a:p>
          <a:p>
            <a:r>
              <a:rPr lang="en-US" sz="3600" dirty="0" smtClean="0"/>
              <a:t>Five Main Program Areas: </a:t>
            </a:r>
          </a:p>
          <a:p>
            <a:pPr lvl="1"/>
            <a:r>
              <a:rPr lang="en-US" sz="3600" dirty="0" smtClean="0"/>
              <a:t>ABE/ASE</a:t>
            </a:r>
          </a:p>
          <a:p>
            <a:pPr lvl="1"/>
            <a:r>
              <a:rPr lang="en-US" sz="3600" dirty="0" smtClean="0"/>
              <a:t>ESL</a:t>
            </a:r>
          </a:p>
          <a:p>
            <a:pPr lvl="1"/>
            <a:r>
              <a:rPr lang="en-US" sz="3600" dirty="0" smtClean="0"/>
              <a:t>CTE</a:t>
            </a:r>
          </a:p>
          <a:p>
            <a:pPr lvl="1"/>
            <a:r>
              <a:rPr lang="en-US" sz="3600" dirty="0" smtClean="0"/>
              <a:t>AWD</a:t>
            </a:r>
          </a:p>
          <a:p>
            <a:pPr lvl="1"/>
            <a:r>
              <a:rPr lang="en-US" sz="3600" dirty="0" smtClean="0"/>
              <a:t>K12 </a:t>
            </a:r>
            <a:r>
              <a:rPr lang="en-US" sz="3600" dirty="0"/>
              <a:t>Student </a:t>
            </a:r>
            <a:r>
              <a:rPr lang="en-US" sz="3600" dirty="0" smtClean="0"/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639650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9186"/>
            <a:ext cx="11330152" cy="64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67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4" y="294968"/>
            <a:ext cx="11464411" cy="62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20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19-20 Reporting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1382"/>
            <a:ext cx="10515600" cy="48739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Enrollment / Instructional Hours</a:t>
            </a:r>
          </a:p>
          <a:p>
            <a:pPr marL="0" indent="0">
              <a:buNone/>
            </a:pPr>
            <a:r>
              <a:rPr lang="en-US" sz="3200" i="1" dirty="0" smtClean="0"/>
              <a:t>How do we track </a:t>
            </a:r>
            <a:r>
              <a:rPr lang="en-US" sz="3200" i="1" dirty="0"/>
              <a:t>hours of instruction for integrated courses </a:t>
            </a:r>
            <a:r>
              <a:rPr lang="en-US" sz="3200" dirty="0"/>
              <a:t>(</a:t>
            </a:r>
            <a:r>
              <a:rPr lang="en-US" sz="3200" i="1" dirty="0"/>
              <a:t>ESL/CTE, ASE/CTE, ABE, CTE, etc.)? </a:t>
            </a:r>
            <a:endParaRPr lang="en-US" sz="3200" i="1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3200" b="1" dirty="0" smtClean="0"/>
              <a:t>For K12/COE</a:t>
            </a:r>
            <a:r>
              <a:rPr lang="en-US" sz="3200" dirty="0" smtClean="0"/>
              <a:t>: </a:t>
            </a:r>
          </a:p>
          <a:p>
            <a:pPr lvl="1"/>
            <a:r>
              <a:rPr lang="en-US" sz="3200" dirty="0" smtClean="0"/>
              <a:t>If </a:t>
            </a:r>
            <a:r>
              <a:rPr lang="en-US" sz="3200" dirty="0"/>
              <a:t>a </a:t>
            </a:r>
            <a:r>
              <a:rPr lang="en-US" sz="3200" dirty="0" smtClean="0"/>
              <a:t>class is </a:t>
            </a:r>
            <a:r>
              <a:rPr lang="en-US" sz="3200" dirty="0"/>
              <a:t>identified as </a:t>
            </a:r>
            <a:r>
              <a:rPr lang="en-US" sz="3200" dirty="0" smtClean="0"/>
              <a:t>integrated, </a:t>
            </a:r>
            <a:r>
              <a:rPr lang="en-US" sz="3200" dirty="0"/>
              <a:t>the hours will be </a:t>
            </a:r>
            <a:r>
              <a:rPr lang="en-US" sz="3200" dirty="0" smtClean="0"/>
              <a:t>divided </a:t>
            </a:r>
            <a:r>
              <a:rPr lang="en-US" sz="3200" dirty="0"/>
              <a:t>equally between the </a:t>
            </a:r>
            <a:r>
              <a:rPr lang="en-US" sz="3200" dirty="0" smtClean="0"/>
              <a:t>programs designated for that record. </a:t>
            </a:r>
          </a:p>
          <a:p>
            <a:pPr lvl="1"/>
            <a:r>
              <a:rPr lang="en-US" sz="3200" dirty="0" smtClean="0"/>
              <a:t>If not integrated, or if the hours are split unevenly – the agency </a:t>
            </a:r>
            <a:r>
              <a:rPr lang="en-US" sz="3200" dirty="0"/>
              <a:t>can create two classes, one for each instructional program represented. 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r>
              <a:rPr lang="en-US" sz="3200" b="1" dirty="0" smtClean="0"/>
              <a:t>For Colleges</a:t>
            </a:r>
            <a:r>
              <a:rPr lang="en-US" sz="3200" dirty="0" smtClean="0"/>
              <a:t>: Additional </a:t>
            </a:r>
            <a:r>
              <a:rPr lang="en-US" sz="3200" dirty="0"/>
              <a:t>exploration </a:t>
            </a:r>
            <a:r>
              <a:rPr lang="en-US" sz="3200" dirty="0" smtClean="0"/>
              <a:t>is required to review how colleges </a:t>
            </a:r>
            <a:r>
              <a:rPr lang="en-US" sz="3200" dirty="0"/>
              <a:t>are coding such courses. </a:t>
            </a:r>
          </a:p>
        </p:txBody>
      </p:sp>
    </p:spTree>
    <p:extLst>
      <p:ext uri="{BB962C8B-B14F-4D97-AF65-F5344CB8AC3E}">
        <p14:creationId xmlns:p14="http://schemas.microsoft.com/office/powerpoint/2010/main" val="3044436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19-20 Reporting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Enrollment / Instructional Hours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i="1" dirty="0" smtClean="0"/>
              <a:t>What </a:t>
            </a:r>
            <a:r>
              <a:rPr lang="en-US" sz="3200" i="1" dirty="0"/>
              <a:t>is the definition of an instructional hour? </a:t>
            </a:r>
            <a:endParaRPr lang="en-US" sz="3200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An </a:t>
            </a:r>
            <a:r>
              <a:rPr lang="en-US" sz="3200" dirty="0"/>
              <a:t>instructional hour must meet OCTAE guidelines and be associated with an instructional program. Thereby, service hours must not be commingled with instructional hours.</a:t>
            </a:r>
          </a:p>
        </p:txBody>
      </p:sp>
    </p:spTree>
    <p:extLst>
      <p:ext uri="{BB962C8B-B14F-4D97-AF65-F5344CB8AC3E}">
        <p14:creationId xmlns:p14="http://schemas.microsoft.com/office/powerpoint/2010/main" val="36842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19-20 Reporting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Services/Service Hours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600" dirty="0" smtClean="0"/>
              <a:t>CAEP will not </a:t>
            </a:r>
            <a:r>
              <a:rPr lang="en-US" sz="3600" dirty="0"/>
              <a:t>track service hours. </a:t>
            </a:r>
            <a:endParaRPr lang="en-US" sz="3600" dirty="0" smtClean="0"/>
          </a:p>
          <a:p>
            <a:r>
              <a:rPr lang="en-US" sz="3600" dirty="0" smtClean="0"/>
              <a:t>CAEP will only report instructional hours for NOVA program area reporting. 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97256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19-20 Reporting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Annual Program Area Reporting - expenditures</a:t>
            </a:r>
          </a:p>
          <a:p>
            <a:r>
              <a:rPr lang="en-US" sz="3200" dirty="0" smtClean="0"/>
              <a:t>Use </a:t>
            </a:r>
            <a:r>
              <a:rPr lang="en-US" sz="3200" dirty="0"/>
              <a:t>only the following fund sources for the program area expenditure reporting exercise: CAEP, WIOA II, Noncredit Apportionment, CalWORKs, Perkins, LCFF, &amp; Jail Ed Funds, Fees, and In-Kind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Eliminate or make optional several funds sources to report on for the program area report. (Contracted Services, Comm. College Supportive Services, Donations, WIOA I / ITAs, Other Federal Grants, Other State Grants, Strong Workforce</a:t>
            </a:r>
            <a:r>
              <a:rPr lang="en-US" sz="3200" dirty="0" smtClean="0"/>
              <a:t>).</a:t>
            </a:r>
            <a:endParaRPr lang="en-US" sz="3200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9693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3" y="360727"/>
            <a:ext cx="11492917" cy="621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10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31" y="274699"/>
            <a:ext cx="11763555" cy="641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44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19-20 Reporting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Annual Program Area Reporting - expenditures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Align </a:t>
            </a:r>
            <a:r>
              <a:rPr lang="en-US" sz="3200" dirty="0"/>
              <a:t>“in-kind” &amp; donations with WIOA II reporting requirements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Define </a:t>
            </a:r>
            <a:r>
              <a:rPr lang="en-US" sz="3200" dirty="0"/>
              <a:t>“fee” using WIOA II definition and/or limit it to tuition (K12/COE only).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734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348" y="2115267"/>
            <a:ext cx="10515600" cy="1325563"/>
          </a:xfrm>
        </p:spPr>
        <p:txBody>
          <a:bodyPr/>
          <a:lstStyle/>
          <a:p>
            <a:r>
              <a:rPr lang="en-US" dirty="0" smtClean="0"/>
              <a:t>Student Data Reporting Changes for 19-20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0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Training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7 – Mt Diablo (9am to 12noon)</a:t>
            </a:r>
          </a:p>
          <a:p>
            <a:r>
              <a:rPr lang="en-US" dirty="0" smtClean="0"/>
              <a:t>August 13 – North Orange (9am to 12noon)</a:t>
            </a:r>
          </a:p>
          <a:p>
            <a:r>
              <a:rPr lang="en-US" dirty="0" smtClean="0"/>
              <a:t>September 11 – Fresno (9am to 12noon)</a:t>
            </a:r>
          </a:p>
          <a:p>
            <a:r>
              <a:rPr lang="en-US" dirty="0" smtClean="0"/>
              <a:t>September 25 – Burbank (9am to 12noon)</a:t>
            </a:r>
          </a:p>
          <a:p>
            <a:r>
              <a:rPr lang="en-US" dirty="0" smtClean="0"/>
              <a:t>October 1 – San Mateo (12:30pm to 3:30pm)</a:t>
            </a:r>
          </a:p>
          <a:p>
            <a:r>
              <a:rPr lang="en-US" dirty="0" smtClean="0"/>
              <a:t>October 10 – Sacramento (9am to 12noon)</a:t>
            </a:r>
          </a:p>
          <a:p>
            <a:r>
              <a:rPr lang="en-US" dirty="0" smtClean="0"/>
              <a:t>October 28 –Vista Adult (11am to 2pm)</a:t>
            </a:r>
          </a:p>
          <a:p>
            <a:r>
              <a:rPr lang="en-US" dirty="0" smtClean="0"/>
              <a:t>November 21 – San Bernardino (9am to 12noon)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1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19-20 Reporting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2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Reporting of Program Areas</a:t>
            </a:r>
          </a:p>
          <a:p>
            <a:r>
              <a:rPr lang="en-US" sz="3200" dirty="0" smtClean="0"/>
              <a:t>Five Main Program Areas: ABE/ASE</a:t>
            </a:r>
            <a:r>
              <a:rPr lang="en-US" sz="3200" dirty="0"/>
              <a:t>, ESL, CTE, AWD, and K12 Student </a:t>
            </a:r>
            <a:r>
              <a:rPr lang="en-US" sz="3200" dirty="0" smtClean="0"/>
              <a:t>Success</a:t>
            </a:r>
          </a:p>
          <a:p>
            <a:r>
              <a:rPr lang="en-US" sz="3200" dirty="0" smtClean="0"/>
              <a:t>CTE – will include </a:t>
            </a:r>
            <a:r>
              <a:rPr lang="en-US" sz="3200" dirty="0"/>
              <a:t>subcategories for Short Term CTE, Workforce Preparation, and </a:t>
            </a:r>
            <a:r>
              <a:rPr lang="en-US" sz="3200" dirty="0" smtClean="0"/>
              <a:t>Pre-apprenticeship</a:t>
            </a:r>
          </a:p>
          <a:p>
            <a:r>
              <a:rPr lang="en-US" sz="3200" dirty="0" smtClean="0"/>
              <a:t>Workforce Reentry will be redefined as Workforce Preparation.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“Programs </a:t>
            </a:r>
            <a:r>
              <a:rPr lang="en-US" dirty="0"/>
              <a:t>for adults, including, but not limited to, older adults, that are </a:t>
            </a:r>
            <a:r>
              <a:rPr lang="en-US" b="1" dirty="0"/>
              <a:t>primarily related to entry or reentry into the </a:t>
            </a:r>
            <a:r>
              <a:rPr lang="en-US" b="1" dirty="0" smtClean="0"/>
              <a:t>workforce</a:t>
            </a:r>
            <a:r>
              <a:rPr lang="en-US" dirty="0" smtClean="0"/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5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19-20 Reporting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9" y="1825624"/>
            <a:ext cx="11533238" cy="4938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Enrollment / Instructional Hour Definitions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“Adults </a:t>
            </a:r>
            <a:r>
              <a:rPr lang="en-US" sz="3200" dirty="0"/>
              <a:t>Served” are a required reporting category in AB104 and should be a summary count of anyone with at least 1 instructional contact hour or who received a service. </a:t>
            </a:r>
            <a:endParaRPr lang="en-US" sz="3200" dirty="0" smtClean="0"/>
          </a:p>
          <a:p>
            <a:r>
              <a:rPr lang="en-US" sz="3200" dirty="0" smtClean="0"/>
              <a:t>“Adults </a:t>
            </a:r>
            <a:r>
              <a:rPr lang="en-US" sz="3200" dirty="0"/>
              <a:t>Served” should be disaggregated in counts by CASAS and the LaunchBoard to identify ‘service only’ students, students receiving 1-11 instructional contact hours, and ‘participants’ who received 12 or more instructional contact hours over a single program year.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071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19-20 Reporting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Services/Service Hours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CAEP will not </a:t>
            </a:r>
            <a:r>
              <a:rPr lang="en-US" sz="3200" dirty="0"/>
              <a:t>track service hours. </a:t>
            </a:r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dirty="0"/>
              <a:t>other integrated reporting frameworks for services it is more common to report service contacts and type of service delivered than hours. </a:t>
            </a:r>
            <a:endParaRPr lang="en-US" sz="3200" dirty="0" smtClean="0"/>
          </a:p>
          <a:p>
            <a:r>
              <a:rPr lang="en-US" sz="3200" dirty="0" smtClean="0"/>
              <a:t>Tracking </a:t>
            </a:r>
            <a:r>
              <a:rPr lang="en-US" sz="3200" dirty="0"/>
              <a:t>service contact types and how those align with student outcomes </a:t>
            </a:r>
            <a:r>
              <a:rPr lang="en-US" sz="3200" dirty="0" smtClean="0"/>
              <a:t>is an </a:t>
            </a:r>
            <a:r>
              <a:rPr lang="en-US" sz="3200" dirty="0"/>
              <a:t>area </a:t>
            </a:r>
            <a:r>
              <a:rPr lang="en-US" sz="3200" dirty="0" smtClean="0"/>
              <a:t>that the CAEP State Office will continue to explore.</a:t>
            </a:r>
          </a:p>
        </p:txBody>
      </p:sp>
    </p:spTree>
    <p:extLst>
      <p:ext uri="{BB962C8B-B14F-4D97-AF65-F5344CB8AC3E}">
        <p14:creationId xmlns:p14="http://schemas.microsoft.com/office/powerpoint/2010/main" val="123126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19-20 Reporting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Student Barriers to Employment</a:t>
            </a:r>
          </a:p>
          <a:p>
            <a:r>
              <a:rPr lang="en-US" sz="3200" dirty="0" smtClean="0"/>
              <a:t>Agencies will record student barriers at intake.</a:t>
            </a:r>
          </a:p>
          <a:p>
            <a:r>
              <a:rPr lang="en-US" sz="3200" dirty="0" smtClean="0"/>
              <a:t>CAEP student barriers and their definitions will align with federal WIOA II barriers to employment. </a:t>
            </a:r>
          </a:p>
          <a:p>
            <a:r>
              <a:rPr lang="en-US" sz="3200" dirty="0" smtClean="0"/>
              <a:t>For WIOA II – OCTAE has identified ABE/ASE enrollees by definition as having the Low Literacy Skills barrier, and all ESL/ELL learners as Low English Literacy.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01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19-20 Reporting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0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WIOA I / CAEP Alignment – Occupational Skills Gain</a:t>
            </a:r>
            <a:br>
              <a:rPr lang="en-US" sz="3200" b="1" dirty="0" smtClean="0"/>
            </a:br>
            <a:endParaRPr lang="en-US" sz="3200" b="1" dirty="0" smtClean="0"/>
          </a:p>
          <a:p>
            <a:pPr marL="0" indent="0">
              <a:buNone/>
            </a:pPr>
            <a:r>
              <a:rPr lang="en-US" dirty="0" smtClean="0"/>
              <a:t>The Passage of Exam Measurable Skills Gain for WIOA I will align with the CAEP Occupational Skills Gain and Workforce Preparation Outcome</a:t>
            </a:r>
          </a:p>
          <a:p>
            <a:pPr lvl="1"/>
            <a:r>
              <a:rPr lang="en-US" sz="2800" dirty="0" smtClean="0"/>
              <a:t>When a student achieves an Occupational Skills Gain, that now entails that the student passes an exam such as work skills demonstration, written test, standardized pre/post-test, etc. </a:t>
            </a:r>
            <a:endParaRPr lang="en-US" sz="2800" dirty="0"/>
          </a:p>
          <a:p>
            <a:pPr lvl="1"/>
            <a:r>
              <a:rPr lang="en-US" sz="2800" dirty="0" smtClean="0"/>
              <a:t>Workforce Preparation Outcome should include some documentation of work skills progression or attainment.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527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WIOA I Passing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Knowledge-Based Exam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7365"/>
          </a:xfrm>
        </p:spPr>
        <p:txBody>
          <a:bodyPr>
            <a:normAutofit lnSpcReduction="10000"/>
          </a:bodyPr>
          <a:lstStyle/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600" dirty="0" smtClean="0"/>
              <a:t>The Skills Progression MSG has now been replaced by </a:t>
            </a:r>
            <a:r>
              <a:rPr lang="en-US" sz="3600" b="1" i="1" dirty="0" smtClean="0"/>
              <a:t>Passage of an Exam</a:t>
            </a:r>
            <a:r>
              <a:rPr lang="en-US" sz="3600" dirty="0" smtClean="0"/>
              <a:t>.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600" dirty="0" smtClean="0"/>
              <a:t>Learner </a:t>
            </a:r>
            <a:r>
              <a:rPr lang="en-US" sz="3600" b="1" i="1" dirty="0"/>
              <a:t>passes an exam </a:t>
            </a:r>
            <a:r>
              <a:rPr lang="en-US" sz="3600" dirty="0"/>
              <a:t>during the year that is required for a job, or that demonstrates progress in attaining technical or occupational skills.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600" dirty="0"/>
              <a:t>Exam can be a hands on occupational skills demonstration, written test, standardized pre/post-test, or other method of assessment that clearly demonstrates skill progression or attainment.</a:t>
            </a:r>
          </a:p>
        </p:txBody>
      </p:sp>
    </p:spTree>
    <p:extLst>
      <p:ext uri="{BB962C8B-B14F-4D97-AF65-F5344CB8AC3E}">
        <p14:creationId xmlns:p14="http://schemas.microsoft.com/office/powerpoint/2010/main" val="782050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A5B2B2-E127-46C5-A806-731ADD9E4D01}"/>
</file>

<file path=customXml/itemProps2.xml><?xml version="1.0" encoding="utf-8"?>
<ds:datastoreItem xmlns:ds="http://schemas.openxmlformats.org/officeDocument/2006/customXml" ds:itemID="{E22F82B3-62D9-4A42-AAAE-97F37C073278}"/>
</file>

<file path=customXml/itemProps3.xml><?xml version="1.0" encoding="utf-8"?>
<ds:datastoreItem xmlns:ds="http://schemas.openxmlformats.org/officeDocument/2006/customXml" ds:itemID="{3ED95157-1927-451C-8D12-59F0A36E8887}"/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1173</Words>
  <Application>Microsoft Office PowerPoint</Application>
  <PresentationFormat>Widescreen</PresentationFormat>
  <Paragraphs>114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CAEP 19-20 Program Changes</vt:lpstr>
      <vt:lpstr>Changes</vt:lpstr>
      <vt:lpstr>Student Data Reporting Changes for 19-20</vt:lpstr>
      <vt:lpstr>19-20 Reporting Changes </vt:lpstr>
      <vt:lpstr>19-20 Reporting Changes </vt:lpstr>
      <vt:lpstr>19-20 Reporting Changes </vt:lpstr>
      <vt:lpstr>19-20 Reporting Changes</vt:lpstr>
      <vt:lpstr>19-20 Reporting Changes</vt:lpstr>
      <vt:lpstr>WIOA I Passing Knowledge-Based Exam </vt:lpstr>
      <vt:lpstr>WIOA ITraining Milestone </vt:lpstr>
      <vt:lpstr>NOVA Program Area Reporting Changes  for 18-19 reporting</vt:lpstr>
      <vt:lpstr>PowerPoint Presentation</vt:lpstr>
      <vt:lpstr>PowerPoint Presentation</vt:lpstr>
      <vt:lpstr>NOVA Evaluation of Program Area Reporting</vt:lpstr>
      <vt:lpstr>NOVA Evaluation of Program Area Reporting</vt:lpstr>
      <vt:lpstr>NOVA Program Area Reporting Timeline</vt:lpstr>
      <vt:lpstr>NOVA Program Area Reporting Timeline (cont.)</vt:lpstr>
      <vt:lpstr>PowerPoint Presentation</vt:lpstr>
      <vt:lpstr>NOVA Program Area Reporting Timeline (cont.1)</vt:lpstr>
      <vt:lpstr>Reporting Changes for 18-19 Program Area Reporting in NOVA </vt:lpstr>
      <vt:lpstr>PowerPoint Presentation</vt:lpstr>
      <vt:lpstr>PowerPoint Presentation</vt:lpstr>
      <vt:lpstr>19-20 Reporting Changes </vt:lpstr>
      <vt:lpstr>19-20 Reporting Changes</vt:lpstr>
      <vt:lpstr>19-20 Reporting Changes </vt:lpstr>
      <vt:lpstr>19-20 Reporting Changes </vt:lpstr>
      <vt:lpstr>PowerPoint Presentation</vt:lpstr>
      <vt:lpstr>PowerPoint Presentation</vt:lpstr>
      <vt:lpstr>19-20 Reporting Changes</vt:lpstr>
      <vt:lpstr>Regional Training 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AEBG Outcomes and Services</dc:title>
  <dc:creator>Jay Wright</dc:creator>
  <cp:lastModifiedBy>Veronica Parker</cp:lastModifiedBy>
  <cp:revision>46</cp:revision>
  <cp:lastPrinted>2019-06-06T18:02:10Z</cp:lastPrinted>
  <dcterms:created xsi:type="dcterms:W3CDTF">2018-06-04T21:59:02Z</dcterms:created>
  <dcterms:modified xsi:type="dcterms:W3CDTF">2019-06-18T18:31:12Z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