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7" r:id="rId5"/>
    <p:sldId id="278" r:id="rId6"/>
    <p:sldId id="279" r:id="rId7"/>
    <p:sldId id="280" r:id="rId8"/>
    <p:sldId id="287" r:id="rId9"/>
    <p:sldId id="281" r:id="rId10"/>
    <p:sldId id="282" r:id="rId11"/>
    <p:sldId id="283" r:id="rId12"/>
    <p:sldId id="271" r:id="rId13"/>
    <p:sldId id="275" r:id="rId14"/>
    <p:sldId id="284" r:id="rId15"/>
    <p:sldId id="273" r:id="rId16"/>
    <p:sldId id="26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Perez" initials="MP" lastIdx="3" clrIdx="0">
    <p:extLst>
      <p:ext uri="{19B8F6BF-5375-455C-9EA6-DF929625EA0E}">
        <p15:presenceInfo xmlns:p15="http://schemas.microsoft.com/office/powerpoint/2012/main" userId="S-1-5-21-2052111302-602609370-682003330-7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8CE0"/>
    <a:srgbClr val="31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2T09:21:05.134" idx="3">
    <p:pos x="10" y="10"/>
    <p:text>Students who received services - They don't need to be enrolled on a class/program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0B494-1F1E-4C79-A46C-73B247A778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93888BC-3F54-4ED1-867A-EFA1389C4160}">
      <dgm:prSet phldrT="[Text]"/>
      <dgm:spPr>
        <a:solidFill>
          <a:schemeClr val="accent4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n-US" dirty="0" err="1"/>
            <a:t>TOPSPro</a:t>
          </a:r>
          <a:r>
            <a:rPr lang="en-US" dirty="0"/>
            <a:t> Enterprise</a:t>
          </a:r>
        </a:p>
      </dgm:t>
    </dgm:pt>
    <dgm:pt modelId="{2E491E80-574D-402D-A758-E5F36CDACB87}" type="parTrans" cxnId="{C3AAABE9-0A00-4DBE-9BD9-A65DC1E7CC7E}">
      <dgm:prSet/>
      <dgm:spPr/>
      <dgm:t>
        <a:bodyPr/>
        <a:lstStyle/>
        <a:p>
          <a:endParaRPr lang="en-US"/>
        </a:p>
      </dgm:t>
    </dgm:pt>
    <dgm:pt modelId="{DB1E1FFC-D846-4DA1-AA46-681285F2AE21}" type="sibTrans" cxnId="{C3AAABE9-0A00-4DBE-9BD9-A65DC1E7CC7E}">
      <dgm:prSet/>
      <dgm:spPr/>
      <dgm:t>
        <a:bodyPr/>
        <a:lstStyle/>
        <a:p>
          <a:endParaRPr lang="en-US"/>
        </a:p>
      </dgm:t>
    </dgm:pt>
    <dgm:pt modelId="{F9DA81C7-F172-4D72-A0A0-038B76936FC1}">
      <dgm:prSet phldrT="[Text]"/>
      <dgm:spPr/>
      <dgm:t>
        <a:bodyPr/>
        <a:lstStyle/>
        <a:p>
          <a:r>
            <a:rPr lang="en-US" dirty="0"/>
            <a:t>ASAP</a:t>
          </a:r>
        </a:p>
      </dgm:t>
    </dgm:pt>
    <dgm:pt modelId="{B510290A-0E1E-4E70-A018-E99BDC03CEA5}" type="parTrans" cxnId="{C3B0834A-DFA5-4C1C-97C6-EECFAA17D171}">
      <dgm:prSet/>
      <dgm:spPr/>
      <dgm:t>
        <a:bodyPr/>
        <a:lstStyle/>
        <a:p>
          <a:endParaRPr lang="en-US"/>
        </a:p>
      </dgm:t>
    </dgm:pt>
    <dgm:pt modelId="{E1BEEF4C-6E5C-420B-A274-B9C901892458}" type="sibTrans" cxnId="{C3B0834A-DFA5-4C1C-97C6-EECFAA17D171}">
      <dgm:prSet/>
      <dgm:spPr/>
      <dgm:t>
        <a:bodyPr/>
        <a:lstStyle/>
        <a:p>
          <a:endParaRPr lang="en-US"/>
        </a:p>
      </dgm:t>
    </dgm:pt>
    <dgm:pt modelId="{9BAFD7D4-9E60-46A3-A731-6D5F1AA2D5D9}">
      <dgm:prSet phldrT="[Text]"/>
      <dgm:spPr/>
      <dgm:t>
        <a:bodyPr/>
        <a:lstStyle/>
        <a:p>
          <a:r>
            <a:rPr lang="en-US" dirty="0"/>
            <a:t>Schoolhouse</a:t>
          </a:r>
        </a:p>
      </dgm:t>
    </dgm:pt>
    <dgm:pt modelId="{9519E24A-0EEA-444E-B657-5C23B27881EE}" type="parTrans" cxnId="{9E4D5D7E-2AC9-493E-9252-70EF790864F7}">
      <dgm:prSet/>
      <dgm:spPr/>
      <dgm:t>
        <a:bodyPr/>
        <a:lstStyle/>
        <a:p>
          <a:endParaRPr lang="en-US"/>
        </a:p>
      </dgm:t>
    </dgm:pt>
    <dgm:pt modelId="{44823F38-C056-4992-ABBB-E714DFB5C4F4}" type="sibTrans" cxnId="{9E4D5D7E-2AC9-493E-9252-70EF790864F7}">
      <dgm:prSet/>
      <dgm:spPr/>
      <dgm:t>
        <a:bodyPr/>
        <a:lstStyle/>
        <a:p>
          <a:endParaRPr lang="en-US"/>
        </a:p>
      </dgm:t>
    </dgm:pt>
    <dgm:pt modelId="{22E123E9-9945-415B-917A-1847BE6E22B4}">
      <dgm:prSet phldrT="[Text]"/>
      <dgm:spPr/>
      <dgm:t>
        <a:bodyPr/>
        <a:lstStyle/>
        <a:p>
          <a:r>
            <a:rPr lang="en-US" dirty="0"/>
            <a:t>AIM</a:t>
          </a:r>
        </a:p>
      </dgm:t>
    </dgm:pt>
    <dgm:pt modelId="{C510A9C3-C01F-47C2-A055-4EFABD4B96E3}" type="parTrans" cxnId="{C244E11A-9DCF-4A71-B94F-00764393C3AB}">
      <dgm:prSet/>
      <dgm:spPr/>
      <dgm:t>
        <a:bodyPr/>
        <a:lstStyle/>
        <a:p>
          <a:endParaRPr lang="en-US"/>
        </a:p>
      </dgm:t>
    </dgm:pt>
    <dgm:pt modelId="{374FE398-2108-42CF-BEAB-4B5377DAA4E6}" type="sibTrans" cxnId="{C244E11A-9DCF-4A71-B94F-00764393C3AB}">
      <dgm:prSet/>
      <dgm:spPr/>
      <dgm:t>
        <a:bodyPr/>
        <a:lstStyle/>
        <a:p>
          <a:endParaRPr lang="en-US"/>
        </a:p>
      </dgm:t>
    </dgm:pt>
    <dgm:pt modelId="{ABBFCBA0-F96F-499E-BE64-CF084785072D}">
      <dgm:prSet phldrT="[Text]"/>
      <dgm:spPr/>
      <dgm:t>
        <a:bodyPr/>
        <a:lstStyle/>
        <a:p>
          <a:r>
            <a:rPr lang="en-US" dirty="0"/>
            <a:t>Banner</a:t>
          </a:r>
        </a:p>
      </dgm:t>
    </dgm:pt>
    <dgm:pt modelId="{8C596099-4454-4434-B003-0A97E7D466F9}" type="parTrans" cxnId="{C0466161-DE7D-4CD3-9C23-42069C71B7C5}">
      <dgm:prSet/>
      <dgm:spPr/>
      <dgm:t>
        <a:bodyPr/>
        <a:lstStyle/>
        <a:p>
          <a:endParaRPr lang="en-US"/>
        </a:p>
      </dgm:t>
    </dgm:pt>
    <dgm:pt modelId="{FDED66E9-6E0A-4BB0-BF70-629ADD76F565}" type="sibTrans" cxnId="{C0466161-DE7D-4CD3-9C23-42069C71B7C5}">
      <dgm:prSet/>
      <dgm:spPr/>
      <dgm:t>
        <a:bodyPr/>
        <a:lstStyle/>
        <a:p>
          <a:endParaRPr lang="en-US"/>
        </a:p>
      </dgm:t>
    </dgm:pt>
    <dgm:pt modelId="{35723A33-C688-4363-A7A5-33400C94FC36}" type="pres">
      <dgm:prSet presAssocID="{55E0B494-1F1E-4C79-A46C-73B247A77814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60FBC3D6-A893-42D3-9B21-F16E8B316952}" type="pres">
      <dgm:prSet presAssocID="{A93888BC-3F54-4ED1-867A-EFA1389C4160}" presName="root1" presStyleCnt="0"/>
      <dgm:spPr/>
    </dgm:pt>
    <dgm:pt modelId="{B713EF7A-039D-4757-AC45-A0E1314645D3}" type="pres">
      <dgm:prSet presAssocID="{A93888BC-3F54-4ED1-867A-EFA1389C4160}" presName="LevelOneTextNode" presStyleLbl="node0" presStyleIdx="0" presStyleCnt="1">
        <dgm:presLayoutVars>
          <dgm:chPref val="3"/>
        </dgm:presLayoutVars>
      </dgm:prSet>
      <dgm:spPr/>
    </dgm:pt>
    <dgm:pt modelId="{FA426E94-A344-4A4B-9F3E-B2594A984069}" type="pres">
      <dgm:prSet presAssocID="{A93888BC-3F54-4ED1-867A-EFA1389C4160}" presName="level2hierChild" presStyleCnt="0"/>
      <dgm:spPr/>
    </dgm:pt>
    <dgm:pt modelId="{C17285CC-B32B-4ADB-894D-EF762FB37DC8}" type="pres">
      <dgm:prSet presAssocID="{B510290A-0E1E-4E70-A018-E99BDC03CEA5}" presName="conn2-1" presStyleLbl="parChTrans1D2" presStyleIdx="0" presStyleCnt="4"/>
      <dgm:spPr/>
    </dgm:pt>
    <dgm:pt modelId="{FEA52CA4-6522-4F14-97FC-559D1539CDF2}" type="pres">
      <dgm:prSet presAssocID="{B510290A-0E1E-4E70-A018-E99BDC03CEA5}" presName="connTx" presStyleLbl="parChTrans1D2" presStyleIdx="0" presStyleCnt="4"/>
      <dgm:spPr/>
    </dgm:pt>
    <dgm:pt modelId="{173CA210-B2A1-4905-A082-3C770F23D238}" type="pres">
      <dgm:prSet presAssocID="{F9DA81C7-F172-4D72-A0A0-038B76936FC1}" presName="root2" presStyleCnt="0"/>
      <dgm:spPr/>
    </dgm:pt>
    <dgm:pt modelId="{04D7458F-0799-4C57-B118-1B4E119801C5}" type="pres">
      <dgm:prSet presAssocID="{F9DA81C7-F172-4D72-A0A0-038B76936FC1}" presName="LevelTwoTextNode" presStyleLbl="node2" presStyleIdx="0" presStyleCnt="4">
        <dgm:presLayoutVars>
          <dgm:chPref val="3"/>
        </dgm:presLayoutVars>
      </dgm:prSet>
      <dgm:spPr/>
    </dgm:pt>
    <dgm:pt modelId="{A8D74C34-1A12-46D2-9106-29E6D429DC09}" type="pres">
      <dgm:prSet presAssocID="{F9DA81C7-F172-4D72-A0A0-038B76936FC1}" presName="level3hierChild" presStyleCnt="0"/>
      <dgm:spPr/>
    </dgm:pt>
    <dgm:pt modelId="{A6068F46-706A-4CC1-8102-02436D32FEDD}" type="pres">
      <dgm:prSet presAssocID="{9519E24A-0EEA-444E-B657-5C23B27881EE}" presName="conn2-1" presStyleLbl="parChTrans1D2" presStyleIdx="1" presStyleCnt="4"/>
      <dgm:spPr/>
    </dgm:pt>
    <dgm:pt modelId="{6D97C956-82DB-4635-803C-EB64A8ED5358}" type="pres">
      <dgm:prSet presAssocID="{9519E24A-0EEA-444E-B657-5C23B27881EE}" presName="connTx" presStyleLbl="parChTrans1D2" presStyleIdx="1" presStyleCnt="4"/>
      <dgm:spPr/>
    </dgm:pt>
    <dgm:pt modelId="{1F9E6BC9-D74A-4113-B34C-EF03EE597687}" type="pres">
      <dgm:prSet presAssocID="{9BAFD7D4-9E60-46A3-A731-6D5F1AA2D5D9}" presName="root2" presStyleCnt="0"/>
      <dgm:spPr/>
    </dgm:pt>
    <dgm:pt modelId="{7104FA0B-FAEF-48DE-845A-4119FF579F3B}" type="pres">
      <dgm:prSet presAssocID="{9BAFD7D4-9E60-46A3-A731-6D5F1AA2D5D9}" presName="LevelTwoTextNode" presStyleLbl="node2" presStyleIdx="1" presStyleCnt="4">
        <dgm:presLayoutVars>
          <dgm:chPref val="3"/>
        </dgm:presLayoutVars>
      </dgm:prSet>
      <dgm:spPr/>
    </dgm:pt>
    <dgm:pt modelId="{2BEAE62B-D10C-48B3-A088-495338E6D407}" type="pres">
      <dgm:prSet presAssocID="{9BAFD7D4-9E60-46A3-A731-6D5F1AA2D5D9}" presName="level3hierChild" presStyleCnt="0"/>
      <dgm:spPr/>
    </dgm:pt>
    <dgm:pt modelId="{63ED98F2-C303-4929-BD53-63781449BDC4}" type="pres">
      <dgm:prSet presAssocID="{C510A9C3-C01F-47C2-A055-4EFABD4B96E3}" presName="conn2-1" presStyleLbl="parChTrans1D2" presStyleIdx="2" presStyleCnt="4"/>
      <dgm:spPr/>
    </dgm:pt>
    <dgm:pt modelId="{E9FE22A4-F23D-481A-B5E1-80B7CA581E16}" type="pres">
      <dgm:prSet presAssocID="{C510A9C3-C01F-47C2-A055-4EFABD4B96E3}" presName="connTx" presStyleLbl="parChTrans1D2" presStyleIdx="2" presStyleCnt="4"/>
      <dgm:spPr/>
    </dgm:pt>
    <dgm:pt modelId="{5C40C84A-F177-4100-B136-6C7F433F785C}" type="pres">
      <dgm:prSet presAssocID="{22E123E9-9945-415B-917A-1847BE6E22B4}" presName="root2" presStyleCnt="0"/>
      <dgm:spPr/>
    </dgm:pt>
    <dgm:pt modelId="{9E3C90EC-D495-467B-9C70-D62379905BE6}" type="pres">
      <dgm:prSet presAssocID="{22E123E9-9945-415B-917A-1847BE6E22B4}" presName="LevelTwoTextNode" presStyleLbl="node2" presStyleIdx="2" presStyleCnt="4">
        <dgm:presLayoutVars>
          <dgm:chPref val="3"/>
        </dgm:presLayoutVars>
      </dgm:prSet>
      <dgm:spPr/>
    </dgm:pt>
    <dgm:pt modelId="{3290B814-ABB3-40AA-A014-877729E78DC7}" type="pres">
      <dgm:prSet presAssocID="{22E123E9-9945-415B-917A-1847BE6E22B4}" presName="level3hierChild" presStyleCnt="0"/>
      <dgm:spPr/>
    </dgm:pt>
    <dgm:pt modelId="{47F8B799-8730-4710-A765-9A8CD9C8E1FB}" type="pres">
      <dgm:prSet presAssocID="{8C596099-4454-4434-B003-0A97E7D466F9}" presName="conn2-1" presStyleLbl="parChTrans1D2" presStyleIdx="3" presStyleCnt="4"/>
      <dgm:spPr/>
    </dgm:pt>
    <dgm:pt modelId="{0F2A8962-D2F3-4CF6-9FFD-410B3A1CDAC4}" type="pres">
      <dgm:prSet presAssocID="{8C596099-4454-4434-B003-0A97E7D466F9}" presName="connTx" presStyleLbl="parChTrans1D2" presStyleIdx="3" presStyleCnt="4"/>
      <dgm:spPr/>
    </dgm:pt>
    <dgm:pt modelId="{6A27E785-EA64-418C-9268-84D2246A2981}" type="pres">
      <dgm:prSet presAssocID="{ABBFCBA0-F96F-499E-BE64-CF084785072D}" presName="root2" presStyleCnt="0"/>
      <dgm:spPr/>
    </dgm:pt>
    <dgm:pt modelId="{AA338589-9F82-4AD7-B0A3-8103AE0ECC2E}" type="pres">
      <dgm:prSet presAssocID="{ABBFCBA0-F96F-499E-BE64-CF084785072D}" presName="LevelTwoTextNode" presStyleLbl="node2" presStyleIdx="3" presStyleCnt="4">
        <dgm:presLayoutVars>
          <dgm:chPref val="3"/>
        </dgm:presLayoutVars>
      </dgm:prSet>
      <dgm:spPr/>
    </dgm:pt>
    <dgm:pt modelId="{88D9E097-5C43-4F6E-BB63-8091C7D315AF}" type="pres">
      <dgm:prSet presAssocID="{ABBFCBA0-F96F-499E-BE64-CF084785072D}" presName="level3hierChild" presStyleCnt="0"/>
      <dgm:spPr/>
    </dgm:pt>
  </dgm:ptLst>
  <dgm:cxnLst>
    <dgm:cxn modelId="{1E2AB301-FCD0-4605-88F3-FE4223452160}" type="presOf" srcId="{B510290A-0E1E-4E70-A018-E99BDC03CEA5}" destId="{FEA52CA4-6522-4F14-97FC-559D1539CDF2}" srcOrd="1" destOrd="0" presId="urn:microsoft.com/office/officeart/2008/layout/HorizontalMultiLevelHierarchy"/>
    <dgm:cxn modelId="{C244E11A-9DCF-4A71-B94F-00764393C3AB}" srcId="{A93888BC-3F54-4ED1-867A-EFA1389C4160}" destId="{22E123E9-9945-415B-917A-1847BE6E22B4}" srcOrd="2" destOrd="0" parTransId="{C510A9C3-C01F-47C2-A055-4EFABD4B96E3}" sibTransId="{374FE398-2108-42CF-BEAB-4B5377DAA4E6}"/>
    <dgm:cxn modelId="{C5424E37-43F6-4A12-95C6-62900BE34F9C}" type="presOf" srcId="{8C596099-4454-4434-B003-0A97E7D466F9}" destId="{0F2A8962-D2F3-4CF6-9FFD-410B3A1CDAC4}" srcOrd="1" destOrd="0" presId="urn:microsoft.com/office/officeart/2008/layout/HorizontalMultiLevelHierarchy"/>
    <dgm:cxn modelId="{C0466161-DE7D-4CD3-9C23-42069C71B7C5}" srcId="{A93888BC-3F54-4ED1-867A-EFA1389C4160}" destId="{ABBFCBA0-F96F-499E-BE64-CF084785072D}" srcOrd="3" destOrd="0" parTransId="{8C596099-4454-4434-B003-0A97E7D466F9}" sibTransId="{FDED66E9-6E0A-4BB0-BF70-629ADD76F565}"/>
    <dgm:cxn modelId="{59559543-33C5-4096-BAA3-1D2707CB2E98}" type="presOf" srcId="{A93888BC-3F54-4ED1-867A-EFA1389C4160}" destId="{B713EF7A-039D-4757-AC45-A0E1314645D3}" srcOrd="0" destOrd="0" presId="urn:microsoft.com/office/officeart/2008/layout/HorizontalMultiLevelHierarchy"/>
    <dgm:cxn modelId="{C3B0834A-DFA5-4C1C-97C6-EECFAA17D171}" srcId="{A93888BC-3F54-4ED1-867A-EFA1389C4160}" destId="{F9DA81C7-F172-4D72-A0A0-038B76936FC1}" srcOrd="0" destOrd="0" parTransId="{B510290A-0E1E-4E70-A018-E99BDC03CEA5}" sibTransId="{E1BEEF4C-6E5C-420B-A274-B9C901892458}"/>
    <dgm:cxn modelId="{F5E35C51-429C-474E-918D-3753AA7028CF}" type="presOf" srcId="{55E0B494-1F1E-4C79-A46C-73B247A77814}" destId="{35723A33-C688-4363-A7A5-33400C94FC36}" srcOrd="0" destOrd="0" presId="urn:microsoft.com/office/officeart/2008/layout/HorizontalMultiLevelHierarchy"/>
    <dgm:cxn modelId="{A0B70857-BE9D-42AA-9371-782EA078D0E5}" type="presOf" srcId="{ABBFCBA0-F96F-499E-BE64-CF084785072D}" destId="{AA338589-9F82-4AD7-B0A3-8103AE0ECC2E}" srcOrd="0" destOrd="0" presId="urn:microsoft.com/office/officeart/2008/layout/HorizontalMultiLevelHierarchy"/>
    <dgm:cxn modelId="{19F7E478-CB9A-41BF-9780-8304482DB7E8}" type="presOf" srcId="{8C596099-4454-4434-B003-0A97E7D466F9}" destId="{47F8B799-8730-4710-A765-9A8CD9C8E1FB}" srcOrd="0" destOrd="0" presId="urn:microsoft.com/office/officeart/2008/layout/HorizontalMultiLevelHierarchy"/>
    <dgm:cxn modelId="{9E4D5D7E-2AC9-493E-9252-70EF790864F7}" srcId="{A93888BC-3F54-4ED1-867A-EFA1389C4160}" destId="{9BAFD7D4-9E60-46A3-A731-6D5F1AA2D5D9}" srcOrd="1" destOrd="0" parTransId="{9519E24A-0EEA-444E-B657-5C23B27881EE}" sibTransId="{44823F38-C056-4992-ABBB-E714DFB5C4F4}"/>
    <dgm:cxn modelId="{BEC2B283-B147-4FDC-900F-ADB1DDE99585}" type="presOf" srcId="{22E123E9-9945-415B-917A-1847BE6E22B4}" destId="{9E3C90EC-D495-467B-9C70-D62379905BE6}" srcOrd="0" destOrd="0" presId="urn:microsoft.com/office/officeart/2008/layout/HorizontalMultiLevelHierarchy"/>
    <dgm:cxn modelId="{D9BB258C-F82D-48C7-90A7-D51F61050BDF}" type="presOf" srcId="{F9DA81C7-F172-4D72-A0A0-038B76936FC1}" destId="{04D7458F-0799-4C57-B118-1B4E119801C5}" srcOrd="0" destOrd="0" presId="urn:microsoft.com/office/officeart/2008/layout/HorizontalMultiLevelHierarchy"/>
    <dgm:cxn modelId="{6A6CBC8C-8C6C-4419-98E3-0C0B99505582}" type="presOf" srcId="{C510A9C3-C01F-47C2-A055-4EFABD4B96E3}" destId="{E9FE22A4-F23D-481A-B5E1-80B7CA581E16}" srcOrd="1" destOrd="0" presId="urn:microsoft.com/office/officeart/2008/layout/HorizontalMultiLevelHierarchy"/>
    <dgm:cxn modelId="{9AABF2B8-6CD1-4BB2-AFC7-CFCF95DBC7A5}" type="presOf" srcId="{9BAFD7D4-9E60-46A3-A731-6D5F1AA2D5D9}" destId="{7104FA0B-FAEF-48DE-845A-4119FF579F3B}" srcOrd="0" destOrd="0" presId="urn:microsoft.com/office/officeart/2008/layout/HorizontalMultiLevelHierarchy"/>
    <dgm:cxn modelId="{79419DC8-243A-4E87-81F2-1B9BB442C78C}" type="presOf" srcId="{9519E24A-0EEA-444E-B657-5C23B27881EE}" destId="{A6068F46-706A-4CC1-8102-02436D32FEDD}" srcOrd="0" destOrd="0" presId="urn:microsoft.com/office/officeart/2008/layout/HorizontalMultiLevelHierarchy"/>
    <dgm:cxn modelId="{F2128BC9-4490-4338-94CD-CEEA770D5D34}" type="presOf" srcId="{C510A9C3-C01F-47C2-A055-4EFABD4B96E3}" destId="{63ED98F2-C303-4929-BD53-63781449BDC4}" srcOrd="0" destOrd="0" presId="urn:microsoft.com/office/officeart/2008/layout/HorizontalMultiLevelHierarchy"/>
    <dgm:cxn modelId="{1CB607CB-5AAE-4876-8939-8936E785404B}" type="presOf" srcId="{B510290A-0E1E-4E70-A018-E99BDC03CEA5}" destId="{C17285CC-B32B-4ADB-894D-EF762FB37DC8}" srcOrd="0" destOrd="0" presId="urn:microsoft.com/office/officeart/2008/layout/HorizontalMultiLevelHierarchy"/>
    <dgm:cxn modelId="{C3AAABE9-0A00-4DBE-9BD9-A65DC1E7CC7E}" srcId="{55E0B494-1F1E-4C79-A46C-73B247A77814}" destId="{A93888BC-3F54-4ED1-867A-EFA1389C4160}" srcOrd="0" destOrd="0" parTransId="{2E491E80-574D-402D-A758-E5F36CDACB87}" sibTransId="{DB1E1FFC-D846-4DA1-AA46-681285F2AE21}"/>
    <dgm:cxn modelId="{D4E2FFFC-DDBA-434A-A206-5C39D8FD3D9D}" type="presOf" srcId="{9519E24A-0EEA-444E-B657-5C23B27881EE}" destId="{6D97C956-82DB-4635-803C-EB64A8ED5358}" srcOrd="1" destOrd="0" presId="urn:microsoft.com/office/officeart/2008/layout/HorizontalMultiLevelHierarchy"/>
    <dgm:cxn modelId="{76451A20-82C1-496E-AB0B-C49983BAB3A5}" type="presParOf" srcId="{35723A33-C688-4363-A7A5-33400C94FC36}" destId="{60FBC3D6-A893-42D3-9B21-F16E8B316952}" srcOrd="0" destOrd="0" presId="urn:microsoft.com/office/officeart/2008/layout/HorizontalMultiLevelHierarchy"/>
    <dgm:cxn modelId="{51AE6FAD-4AB9-4C17-A7B5-4E0F1B5B596D}" type="presParOf" srcId="{60FBC3D6-A893-42D3-9B21-F16E8B316952}" destId="{B713EF7A-039D-4757-AC45-A0E1314645D3}" srcOrd="0" destOrd="0" presId="urn:microsoft.com/office/officeart/2008/layout/HorizontalMultiLevelHierarchy"/>
    <dgm:cxn modelId="{81625AFA-A6CE-44C2-8F64-ACA7E249F67C}" type="presParOf" srcId="{60FBC3D6-A893-42D3-9B21-F16E8B316952}" destId="{FA426E94-A344-4A4B-9F3E-B2594A984069}" srcOrd="1" destOrd="0" presId="urn:microsoft.com/office/officeart/2008/layout/HorizontalMultiLevelHierarchy"/>
    <dgm:cxn modelId="{0609C273-D6FB-4806-A58B-5B34EBE80C41}" type="presParOf" srcId="{FA426E94-A344-4A4B-9F3E-B2594A984069}" destId="{C17285CC-B32B-4ADB-894D-EF762FB37DC8}" srcOrd="0" destOrd="0" presId="urn:microsoft.com/office/officeart/2008/layout/HorizontalMultiLevelHierarchy"/>
    <dgm:cxn modelId="{DF86ACE5-0FC2-4F86-8335-F5FEB91FDEE3}" type="presParOf" srcId="{C17285CC-B32B-4ADB-894D-EF762FB37DC8}" destId="{FEA52CA4-6522-4F14-97FC-559D1539CDF2}" srcOrd="0" destOrd="0" presId="urn:microsoft.com/office/officeart/2008/layout/HorizontalMultiLevelHierarchy"/>
    <dgm:cxn modelId="{20391C2B-27B2-469C-873D-2599752CE55C}" type="presParOf" srcId="{FA426E94-A344-4A4B-9F3E-B2594A984069}" destId="{173CA210-B2A1-4905-A082-3C770F23D238}" srcOrd="1" destOrd="0" presId="urn:microsoft.com/office/officeart/2008/layout/HorizontalMultiLevelHierarchy"/>
    <dgm:cxn modelId="{75BFEFEE-260A-4FD7-978B-2B31648B4905}" type="presParOf" srcId="{173CA210-B2A1-4905-A082-3C770F23D238}" destId="{04D7458F-0799-4C57-B118-1B4E119801C5}" srcOrd="0" destOrd="0" presId="urn:microsoft.com/office/officeart/2008/layout/HorizontalMultiLevelHierarchy"/>
    <dgm:cxn modelId="{A18C6843-9DB8-4867-B03F-920717455B6D}" type="presParOf" srcId="{173CA210-B2A1-4905-A082-3C770F23D238}" destId="{A8D74C34-1A12-46D2-9106-29E6D429DC09}" srcOrd="1" destOrd="0" presId="urn:microsoft.com/office/officeart/2008/layout/HorizontalMultiLevelHierarchy"/>
    <dgm:cxn modelId="{27EF7D04-59DB-4D80-BB11-BE260995777A}" type="presParOf" srcId="{FA426E94-A344-4A4B-9F3E-B2594A984069}" destId="{A6068F46-706A-4CC1-8102-02436D32FEDD}" srcOrd="2" destOrd="0" presId="urn:microsoft.com/office/officeart/2008/layout/HorizontalMultiLevelHierarchy"/>
    <dgm:cxn modelId="{550D2193-1A97-4876-B7C6-E95440A12B19}" type="presParOf" srcId="{A6068F46-706A-4CC1-8102-02436D32FEDD}" destId="{6D97C956-82DB-4635-803C-EB64A8ED5358}" srcOrd="0" destOrd="0" presId="urn:microsoft.com/office/officeart/2008/layout/HorizontalMultiLevelHierarchy"/>
    <dgm:cxn modelId="{1E3B243F-2BBD-45D0-AB63-D854BAE12F0D}" type="presParOf" srcId="{FA426E94-A344-4A4B-9F3E-B2594A984069}" destId="{1F9E6BC9-D74A-4113-B34C-EF03EE597687}" srcOrd="3" destOrd="0" presId="urn:microsoft.com/office/officeart/2008/layout/HorizontalMultiLevelHierarchy"/>
    <dgm:cxn modelId="{FED0DCC4-60AF-4A87-8789-CE79E7596D19}" type="presParOf" srcId="{1F9E6BC9-D74A-4113-B34C-EF03EE597687}" destId="{7104FA0B-FAEF-48DE-845A-4119FF579F3B}" srcOrd="0" destOrd="0" presId="urn:microsoft.com/office/officeart/2008/layout/HorizontalMultiLevelHierarchy"/>
    <dgm:cxn modelId="{BEB96274-866B-46B8-AE71-AA932C1424CD}" type="presParOf" srcId="{1F9E6BC9-D74A-4113-B34C-EF03EE597687}" destId="{2BEAE62B-D10C-48B3-A088-495338E6D407}" srcOrd="1" destOrd="0" presId="urn:microsoft.com/office/officeart/2008/layout/HorizontalMultiLevelHierarchy"/>
    <dgm:cxn modelId="{B6C2CC78-D030-42FF-886C-B058FECE1F6E}" type="presParOf" srcId="{FA426E94-A344-4A4B-9F3E-B2594A984069}" destId="{63ED98F2-C303-4929-BD53-63781449BDC4}" srcOrd="4" destOrd="0" presId="urn:microsoft.com/office/officeart/2008/layout/HorizontalMultiLevelHierarchy"/>
    <dgm:cxn modelId="{80448342-3D46-4645-99B9-349EC5EAEAEA}" type="presParOf" srcId="{63ED98F2-C303-4929-BD53-63781449BDC4}" destId="{E9FE22A4-F23D-481A-B5E1-80B7CA581E16}" srcOrd="0" destOrd="0" presId="urn:microsoft.com/office/officeart/2008/layout/HorizontalMultiLevelHierarchy"/>
    <dgm:cxn modelId="{E299160E-34FD-43A9-A0C5-BD6D1B753273}" type="presParOf" srcId="{FA426E94-A344-4A4B-9F3E-B2594A984069}" destId="{5C40C84A-F177-4100-B136-6C7F433F785C}" srcOrd="5" destOrd="0" presId="urn:microsoft.com/office/officeart/2008/layout/HorizontalMultiLevelHierarchy"/>
    <dgm:cxn modelId="{911E3394-2283-41CD-AD2C-2DBAA3853980}" type="presParOf" srcId="{5C40C84A-F177-4100-B136-6C7F433F785C}" destId="{9E3C90EC-D495-467B-9C70-D62379905BE6}" srcOrd="0" destOrd="0" presId="urn:microsoft.com/office/officeart/2008/layout/HorizontalMultiLevelHierarchy"/>
    <dgm:cxn modelId="{653B8F7C-5F50-4773-8EF0-EF85F1259998}" type="presParOf" srcId="{5C40C84A-F177-4100-B136-6C7F433F785C}" destId="{3290B814-ABB3-40AA-A014-877729E78DC7}" srcOrd="1" destOrd="0" presId="urn:microsoft.com/office/officeart/2008/layout/HorizontalMultiLevelHierarchy"/>
    <dgm:cxn modelId="{C0C67C72-9588-4030-9AFB-D9ADC69B92E9}" type="presParOf" srcId="{FA426E94-A344-4A4B-9F3E-B2594A984069}" destId="{47F8B799-8730-4710-A765-9A8CD9C8E1FB}" srcOrd="6" destOrd="0" presId="urn:microsoft.com/office/officeart/2008/layout/HorizontalMultiLevelHierarchy"/>
    <dgm:cxn modelId="{7B36F54E-2656-4FB3-8205-79F3383AEC50}" type="presParOf" srcId="{47F8B799-8730-4710-A765-9A8CD9C8E1FB}" destId="{0F2A8962-D2F3-4CF6-9FFD-410B3A1CDAC4}" srcOrd="0" destOrd="0" presId="urn:microsoft.com/office/officeart/2008/layout/HorizontalMultiLevelHierarchy"/>
    <dgm:cxn modelId="{BA88B2AF-4A5D-4D24-BA9B-8ABFB5717842}" type="presParOf" srcId="{FA426E94-A344-4A4B-9F3E-B2594A984069}" destId="{6A27E785-EA64-418C-9268-84D2246A2981}" srcOrd="7" destOrd="0" presId="urn:microsoft.com/office/officeart/2008/layout/HorizontalMultiLevelHierarchy"/>
    <dgm:cxn modelId="{792C22BA-115A-4DCA-9910-8B8F2CD81AC3}" type="presParOf" srcId="{6A27E785-EA64-418C-9268-84D2246A2981}" destId="{AA338589-9F82-4AD7-B0A3-8103AE0ECC2E}" srcOrd="0" destOrd="0" presId="urn:microsoft.com/office/officeart/2008/layout/HorizontalMultiLevelHierarchy"/>
    <dgm:cxn modelId="{7D179665-A985-4670-82F9-6BBE17BAE66B}" type="presParOf" srcId="{6A27E785-EA64-418C-9268-84D2246A2981}" destId="{88D9E097-5C43-4F6E-BB63-8091C7D315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8B799-8730-4710-A765-9A8CD9C8E1FB}">
      <dsp:nvSpPr>
        <dsp:cNvPr id="0" name=""/>
        <dsp:cNvSpPr/>
      </dsp:nvSpPr>
      <dsp:spPr>
        <a:xfrm>
          <a:off x="3278860" y="1702703"/>
          <a:ext cx="424449" cy="1213176"/>
        </a:xfrm>
        <a:custGeom>
          <a:avLst/>
          <a:gdLst/>
          <a:ahLst/>
          <a:cxnLst/>
          <a:rect l="0" t="0" r="0" b="0"/>
          <a:pathLst>
            <a:path>
              <a:moveTo>
                <a:pt x="424449" y="0"/>
              </a:moveTo>
              <a:lnTo>
                <a:pt x="212224" y="0"/>
              </a:lnTo>
              <a:lnTo>
                <a:pt x="212224" y="1213176"/>
              </a:lnTo>
              <a:lnTo>
                <a:pt x="0" y="1213176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8953" y="2277159"/>
        <a:ext cx="64264" cy="64264"/>
      </dsp:txXfrm>
    </dsp:sp>
    <dsp:sp modelId="{63ED98F2-C303-4929-BD53-63781449BDC4}">
      <dsp:nvSpPr>
        <dsp:cNvPr id="0" name=""/>
        <dsp:cNvSpPr/>
      </dsp:nvSpPr>
      <dsp:spPr>
        <a:xfrm>
          <a:off x="3278860" y="1702703"/>
          <a:ext cx="424449" cy="404392"/>
        </a:xfrm>
        <a:custGeom>
          <a:avLst/>
          <a:gdLst/>
          <a:ahLst/>
          <a:cxnLst/>
          <a:rect l="0" t="0" r="0" b="0"/>
          <a:pathLst>
            <a:path>
              <a:moveTo>
                <a:pt x="424449" y="0"/>
              </a:moveTo>
              <a:lnTo>
                <a:pt x="212224" y="0"/>
              </a:lnTo>
              <a:lnTo>
                <a:pt x="212224" y="404392"/>
              </a:lnTo>
              <a:lnTo>
                <a:pt x="0" y="404392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6429" y="1890243"/>
        <a:ext cx="29312" cy="29312"/>
      </dsp:txXfrm>
    </dsp:sp>
    <dsp:sp modelId="{A6068F46-706A-4CC1-8102-02436D32FEDD}">
      <dsp:nvSpPr>
        <dsp:cNvPr id="0" name=""/>
        <dsp:cNvSpPr/>
      </dsp:nvSpPr>
      <dsp:spPr>
        <a:xfrm>
          <a:off x="3278860" y="1298311"/>
          <a:ext cx="424449" cy="404392"/>
        </a:xfrm>
        <a:custGeom>
          <a:avLst/>
          <a:gdLst/>
          <a:ahLst/>
          <a:cxnLst/>
          <a:rect l="0" t="0" r="0" b="0"/>
          <a:pathLst>
            <a:path>
              <a:moveTo>
                <a:pt x="424449" y="404392"/>
              </a:moveTo>
              <a:lnTo>
                <a:pt x="212224" y="404392"/>
              </a:lnTo>
              <a:lnTo>
                <a:pt x="212224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6429" y="1485851"/>
        <a:ext cx="29312" cy="29312"/>
      </dsp:txXfrm>
    </dsp:sp>
    <dsp:sp modelId="{C17285CC-B32B-4ADB-894D-EF762FB37DC8}">
      <dsp:nvSpPr>
        <dsp:cNvPr id="0" name=""/>
        <dsp:cNvSpPr/>
      </dsp:nvSpPr>
      <dsp:spPr>
        <a:xfrm>
          <a:off x="3278860" y="489527"/>
          <a:ext cx="424449" cy="1213176"/>
        </a:xfrm>
        <a:custGeom>
          <a:avLst/>
          <a:gdLst/>
          <a:ahLst/>
          <a:cxnLst/>
          <a:rect l="0" t="0" r="0" b="0"/>
          <a:pathLst>
            <a:path>
              <a:moveTo>
                <a:pt x="424449" y="1213176"/>
              </a:moveTo>
              <a:lnTo>
                <a:pt x="212224" y="1213176"/>
              </a:lnTo>
              <a:lnTo>
                <a:pt x="212224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8953" y="1063983"/>
        <a:ext cx="64264" cy="64264"/>
      </dsp:txXfrm>
    </dsp:sp>
    <dsp:sp modelId="{B713EF7A-039D-4757-AC45-A0E1314645D3}">
      <dsp:nvSpPr>
        <dsp:cNvPr id="0" name=""/>
        <dsp:cNvSpPr/>
      </dsp:nvSpPr>
      <dsp:spPr>
        <a:xfrm rot="5400000">
          <a:off x="2324120" y="1379189"/>
          <a:ext cx="3405407" cy="647027"/>
        </a:xfrm>
        <a:prstGeom prst="rect">
          <a:avLst/>
        </a:prstGeom>
        <a:solidFill>
          <a:schemeClr val="accent4">
            <a:lumMod val="60000"/>
            <a:lumOff val="40000"/>
            <a:alpha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TOPSPro</a:t>
          </a:r>
          <a:r>
            <a:rPr lang="en-US" sz="2900" kern="1200" dirty="0"/>
            <a:t> Enterprise</a:t>
          </a:r>
        </a:p>
      </dsp:txBody>
      <dsp:txXfrm>
        <a:off x="2324120" y="1379189"/>
        <a:ext cx="3405407" cy="647027"/>
      </dsp:txXfrm>
    </dsp:sp>
    <dsp:sp modelId="{04D7458F-0799-4C57-B118-1B4E119801C5}">
      <dsp:nvSpPr>
        <dsp:cNvPr id="0" name=""/>
        <dsp:cNvSpPr/>
      </dsp:nvSpPr>
      <dsp:spPr>
        <a:xfrm>
          <a:off x="1156611" y="166013"/>
          <a:ext cx="2122249" cy="64702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ASAP</a:t>
          </a:r>
        </a:p>
      </dsp:txBody>
      <dsp:txXfrm>
        <a:off x="1156611" y="166013"/>
        <a:ext cx="2122249" cy="647027"/>
      </dsp:txXfrm>
    </dsp:sp>
    <dsp:sp modelId="{7104FA0B-FAEF-48DE-845A-4119FF579F3B}">
      <dsp:nvSpPr>
        <dsp:cNvPr id="0" name=""/>
        <dsp:cNvSpPr/>
      </dsp:nvSpPr>
      <dsp:spPr>
        <a:xfrm>
          <a:off x="1156611" y="974797"/>
          <a:ext cx="2122249" cy="64702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Schoolhouse</a:t>
          </a:r>
        </a:p>
      </dsp:txBody>
      <dsp:txXfrm>
        <a:off x="1156611" y="974797"/>
        <a:ext cx="2122249" cy="647027"/>
      </dsp:txXfrm>
    </dsp:sp>
    <dsp:sp modelId="{9E3C90EC-D495-467B-9C70-D62379905BE6}">
      <dsp:nvSpPr>
        <dsp:cNvPr id="0" name=""/>
        <dsp:cNvSpPr/>
      </dsp:nvSpPr>
      <dsp:spPr>
        <a:xfrm>
          <a:off x="1156611" y="1783581"/>
          <a:ext cx="2122249" cy="64702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AIM</a:t>
          </a:r>
        </a:p>
      </dsp:txBody>
      <dsp:txXfrm>
        <a:off x="1156611" y="1783581"/>
        <a:ext cx="2122249" cy="647027"/>
      </dsp:txXfrm>
    </dsp:sp>
    <dsp:sp modelId="{AA338589-9F82-4AD7-B0A3-8103AE0ECC2E}">
      <dsp:nvSpPr>
        <dsp:cNvPr id="0" name=""/>
        <dsp:cNvSpPr/>
      </dsp:nvSpPr>
      <dsp:spPr>
        <a:xfrm>
          <a:off x="1156611" y="2592366"/>
          <a:ext cx="2122249" cy="64702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Banner</a:t>
          </a:r>
        </a:p>
      </dsp:txBody>
      <dsp:txXfrm>
        <a:off x="1156611" y="2592366"/>
        <a:ext cx="2122249" cy="64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aep@casas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echsupport@casa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Submission Guidelines for Quarter 4 –End of Year, July 1, 2018 – June 30,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Due August 1, 2019</a:t>
            </a:r>
          </a:p>
        </p:txBody>
      </p:sp>
    </p:spTree>
    <p:extLst>
      <p:ext uri="{BB962C8B-B14F-4D97-AF65-F5344CB8AC3E}">
        <p14:creationId xmlns:p14="http://schemas.microsoft.com/office/powerpoint/2010/main" val="163647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using an attendance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 attendance hours directly into TE</a:t>
            </a:r>
          </a:p>
          <a:p>
            <a:pPr lvl="1"/>
            <a:r>
              <a:rPr lang="en-US" dirty="0"/>
              <a:t>Use the “Add Update Record” button</a:t>
            </a:r>
          </a:p>
          <a:p>
            <a:pPr lvl="1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325366" y="3585681"/>
            <a:ext cx="1715785" cy="52398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51" y="3099307"/>
            <a:ext cx="5873395" cy="242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61" y="4289367"/>
            <a:ext cx="5934767" cy="229956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511445" y="6188905"/>
            <a:ext cx="1715785" cy="52398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take Daily Attendance in 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811596"/>
            <a:ext cx="7973819" cy="44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Quality &amp; Completeness of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40448"/>
            <a:ext cx="8915400" cy="4070774"/>
          </a:xfrm>
        </p:spPr>
        <p:txBody>
          <a:bodyPr/>
          <a:lstStyle/>
          <a:p>
            <a:r>
              <a:rPr lang="en-US" dirty="0"/>
              <a:t>Run the </a:t>
            </a:r>
            <a:r>
              <a:rPr lang="en-US" b="1" dirty="0"/>
              <a:t>Data Integrity Report </a:t>
            </a:r>
            <a:r>
              <a:rPr lang="en-US" dirty="0"/>
              <a:t>(DIR)</a:t>
            </a:r>
          </a:p>
          <a:p>
            <a:pPr lvl="1"/>
            <a:r>
              <a:rPr lang="en-US" dirty="0"/>
              <a:t>In TOPSPro Enterprise, go to </a:t>
            </a:r>
            <a:r>
              <a:rPr lang="en-US" i="1" dirty="0"/>
              <a:t>Reports &gt; State Reports&gt; California&gt; CAEP Data Integrity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364" y="2876708"/>
            <a:ext cx="6723809" cy="3914286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9997378" y="4707738"/>
            <a:ext cx="1269677" cy="59989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DIR, cont.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3963" y="1661845"/>
            <a:ext cx="9895323" cy="632468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In the report set-up window, under Common Filters, make sure to mark the Program Year 7/1/2018 – 6/30/2019, the year you are reporting for. </a:t>
            </a:r>
          </a:p>
          <a:p>
            <a:pPr marL="0" lvl="1" indent="0">
              <a:buNone/>
            </a:pPr>
            <a:r>
              <a:rPr lang="en-US" sz="1800" dirty="0"/>
              <a:t>Your 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CAEP programs </a:t>
            </a:r>
            <a:r>
              <a:rPr lang="en-US" sz="1800" dirty="0"/>
              <a:t>are marked by default (automatically) and click Generate.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903251"/>
            <a:ext cx="8321686" cy="28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Information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02" y="1467557"/>
            <a:ext cx="6935090" cy="3025767"/>
          </a:xfrm>
          <a:prstGeom prst="rect">
            <a:avLst/>
          </a:prstGeom>
        </p:spPr>
      </p:pic>
      <p:sp>
        <p:nvSpPr>
          <p:cNvPr id="11" name="Left Arrow Callout 10"/>
          <p:cNvSpPr/>
          <p:nvPr/>
        </p:nvSpPr>
        <p:spPr>
          <a:xfrm>
            <a:off x="9243292" y="1421591"/>
            <a:ext cx="2698879" cy="9668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8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Total Students enrolled or have received Services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384235" y="1619562"/>
            <a:ext cx="2208690" cy="108912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Students who received services but did not enroll in a class.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4269" y="2236124"/>
            <a:ext cx="6259023" cy="1496291"/>
          </a:xfrm>
          <a:prstGeom prst="rect">
            <a:avLst/>
          </a:prstGeom>
          <a:solidFill>
            <a:srgbClr val="B28CE0">
              <a:alpha val="2509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 rot="5400000">
            <a:off x="5079712" y="3840163"/>
            <a:ext cx="2486935" cy="2271439"/>
          </a:xfrm>
          <a:prstGeom prst="leftArrowCallout">
            <a:avLst/>
          </a:prstGeom>
          <a:solidFill>
            <a:srgbClr val="B28CE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Students who achieved outcomes but are not enrolled in a CAEP program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4254" y="4602912"/>
            <a:ext cx="30984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Enroll these students in a CAEP program in order to claim the outcome!</a:t>
            </a:r>
          </a:p>
        </p:txBody>
      </p:sp>
    </p:spTree>
    <p:extLst>
      <p:ext uri="{BB962C8B-B14F-4D97-AF65-F5344CB8AC3E}">
        <p14:creationId xmlns:p14="http://schemas.microsoft.com/office/powerpoint/2010/main" val="171109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6" y="579092"/>
            <a:ext cx="4930630" cy="124970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CAEP Data Integrity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86989" y="2884515"/>
            <a:ext cx="4796444" cy="301153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Items 1 – 9 are required elements, that if missing, could affect your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Items 10-27b reflect totals in your database, including items that may be missing key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Right-click on the item number to get to the student records to add or edit information.</a:t>
            </a:r>
          </a:p>
        </p:txBody>
      </p:sp>
      <p:sp>
        <p:nvSpPr>
          <p:cNvPr id="5" name="Left Brace 4"/>
          <p:cNvSpPr/>
          <p:nvPr/>
        </p:nvSpPr>
        <p:spPr>
          <a:xfrm>
            <a:off x="6360212" y="2680044"/>
            <a:ext cx="616492" cy="1530601"/>
          </a:xfrm>
          <a:prstGeom prst="leftBrace">
            <a:avLst>
              <a:gd name="adj1" fmla="val 8333"/>
              <a:gd name="adj2" fmla="val 4374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Left Brace 10"/>
          <p:cNvSpPr/>
          <p:nvPr/>
        </p:nvSpPr>
        <p:spPr>
          <a:xfrm>
            <a:off x="6334002" y="4210645"/>
            <a:ext cx="668911" cy="1945945"/>
          </a:xfrm>
          <a:prstGeom prst="leftBrace">
            <a:avLst>
              <a:gd name="adj1" fmla="val 8333"/>
              <a:gd name="adj2" fmla="val 27364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184" y="579092"/>
            <a:ext cx="4599035" cy="58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50000"/>
              <a:buFont typeface="Wingdings" panose="05000000000000000000" pitchFamily="2" charset="2"/>
              <a:buChar char="þ"/>
            </a:pPr>
            <a:r>
              <a:rPr lang="en-US" dirty="0"/>
              <a:t> Your agency’s data is in </a:t>
            </a:r>
            <a:r>
              <a:rPr lang="en-US" dirty="0" err="1"/>
              <a:t>TOPSPro</a:t>
            </a:r>
            <a:endParaRPr lang="en-US" dirty="0"/>
          </a:p>
          <a:p>
            <a:pPr>
              <a:buSzPct val="150000"/>
              <a:buFont typeface="Wingdings" panose="05000000000000000000" pitchFamily="2" charset="2"/>
              <a:buChar char="þ"/>
            </a:pPr>
            <a:r>
              <a:rPr lang="en-US" dirty="0"/>
              <a:t> You’ve added any missing data or corrected items in your data based on your CAEP DIR report.</a:t>
            </a:r>
          </a:p>
          <a:p>
            <a:pPr>
              <a:buSzPct val="150000"/>
              <a:buFont typeface="Wingdings" panose="05000000000000000000" pitchFamily="2" charset="2"/>
              <a:buChar char="þ"/>
            </a:pPr>
            <a:endParaRPr lang="en-US" dirty="0"/>
          </a:p>
          <a:p>
            <a:pPr marL="0" indent="0">
              <a:buSzPct val="150000"/>
              <a:buNone/>
            </a:pPr>
            <a:r>
              <a:rPr lang="en-US" dirty="0"/>
              <a:t>Now, generate a new CAEP DIR for the 2018-19 Program Year.</a:t>
            </a:r>
          </a:p>
          <a:p>
            <a:pPr lvl="1">
              <a:buSzPct val="150000"/>
              <a:buFont typeface="Wingdings" panose="05000000000000000000" pitchFamily="2" charset="2"/>
              <a:buChar char="þ"/>
            </a:pPr>
            <a:r>
              <a:rPr lang="en-US" dirty="0"/>
              <a:t>Export it as a pdf.</a:t>
            </a:r>
          </a:p>
          <a:p>
            <a:pPr lvl="1">
              <a:buSzPct val="150000"/>
              <a:buFont typeface="Wingdings" panose="05000000000000000000" pitchFamily="2" charset="2"/>
              <a:buChar char="þ"/>
            </a:pPr>
            <a:r>
              <a:rPr lang="en-US" dirty="0"/>
              <a:t>Attach it to an email and send to </a:t>
            </a:r>
            <a:r>
              <a:rPr lang="en-US" dirty="0">
                <a:hlinkClick r:id="rId2"/>
              </a:rPr>
              <a:t>caep@casas.org</a:t>
            </a:r>
            <a:r>
              <a:rPr lang="en-US" dirty="0"/>
              <a:t> and your designated consortium data manager.</a:t>
            </a:r>
          </a:p>
          <a:p>
            <a:pPr lvl="1">
              <a:buSzPct val="150000"/>
              <a:buFont typeface="Wingdings" panose="05000000000000000000" pitchFamily="2" charset="2"/>
              <a:buChar char="þ"/>
            </a:pPr>
            <a:endParaRPr lang="en-US" dirty="0"/>
          </a:p>
          <a:p>
            <a:pPr marL="457200" lvl="1" indent="0">
              <a:buSzPct val="150000"/>
              <a:buNone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That’s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technical assistance:</a:t>
            </a:r>
          </a:p>
          <a:p>
            <a:r>
              <a:rPr lang="en-US" dirty="0"/>
              <a:t>	call CASAS at 1-800-255-1036, Option 2</a:t>
            </a:r>
          </a:p>
          <a:p>
            <a:r>
              <a:rPr lang="en-US" dirty="0"/>
              <a:t>	email at </a:t>
            </a:r>
            <a:r>
              <a:rPr lang="en-US" dirty="0">
                <a:hlinkClick r:id="rId2"/>
              </a:rPr>
              <a:t>techsupport@casas.org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42041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August 1 (end of year – June 30)</a:t>
            </a:r>
          </a:p>
          <a:p>
            <a:pPr lvl="1" fontAlgn="base"/>
            <a:r>
              <a:rPr lang="en-US" dirty="0"/>
              <a:t>Fourth Quarter –End of Year Data, TOPSpro® Enterprise Due</a:t>
            </a:r>
          </a:p>
          <a:p>
            <a:pPr lvl="1" fontAlgn="base"/>
            <a:r>
              <a:rPr lang="en-US" dirty="0"/>
              <a:t>Fourth Quarter –End of Year CAEP Data Integrity Report (e-mail, fax, or mail hard copy to CASAS)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324" y="13729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Each quarter’s data is submitted from July 1 to the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358585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 </a:t>
            </a:r>
            <a:r>
              <a:rPr lang="en-US" dirty="0" err="1"/>
              <a:t>TOPSpro</a:t>
            </a:r>
            <a:r>
              <a:rPr lang="en-US" dirty="0"/>
              <a:t> (TE)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Agency needs to enter every student enrolled in, or received services from, an CAEP-funded program.  Each student needs:</a:t>
            </a:r>
          </a:p>
          <a:p>
            <a:pPr lvl="1"/>
            <a:r>
              <a:rPr lang="en-US" sz="1800" dirty="0"/>
              <a:t>An Entry Record</a:t>
            </a:r>
          </a:p>
          <a:p>
            <a:pPr lvl="1"/>
            <a:r>
              <a:rPr lang="en-US" sz="1800" dirty="0"/>
              <a:t>A Pre-Test (ESL, ABE and ASE)</a:t>
            </a:r>
          </a:p>
          <a:p>
            <a:pPr lvl="1"/>
            <a:r>
              <a:rPr lang="en-US" sz="1800" dirty="0"/>
              <a:t>A Post-test (if enough class hours) (ESL, ABE and ASE)</a:t>
            </a:r>
          </a:p>
          <a:p>
            <a:pPr lvl="1"/>
            <a:r>
              <a:rPr lang="en-US" sz="1800" dirty="0"/>
              <a:t>An Update Record (if student has left the program or if learning outcomes have been made)</a:t>
            </a:r>
          </a:p>
          <a:p>
            <a:pPr lvl="1"/>
            <a:r>
              <a:rPr lang="en-US" sz="1800" dirty="0"/>
              <a:t>Attendance hours</a:t>
            </a:r>
          </a:p>
        </p:txBody>
      </p:sp>
    </p:spTree>
    <p:extLst>
      <p:ext uri="{BB962C8B-B14F-4D97-AF65-F5344CB8AC3E}">
        <p14:creationId xmlns:p14="http://schemas.microsoft.com/office/powerpoint/2010/main" val="214115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41608" y="1780632"/>
            <a:ext cx="3992732" cy="576262"/>
          </a:xfrm>
        </p:spPr>
        <p:txBody>
          <a:bodyPr>
            <a:noAutofit/>
          </a:bodyPr>
          <a:lstStyle/>
          <a:p>
            <a:pPr lvl="3"/>
            <a:endParaRPr lang="en-US" sz="2000" dirty="0"/>
          </a:p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Students enrolled in one of the 7 CAEP Program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804" y="2559809"/>
            <a:ext cx="4342893" cy="3354060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r>
              <a:rPr lang="en-US" sz="2400" dirty="0"/>
              <a:t>Student Name and Address</a:t>
            </a:r>
          </a:p>
          <a:p>
            <a:r>
              <a:rPr lang="en-US" sz="2400" dirty="0"/>
              <a:t>Demographics</a:t>
            </a:r>
          </a:p>
          <a:p>
            <a:r>
              <a:rPr lang="en-US" sz="2400" dirty="0"/>
              <a:t>Labor Force Status</a:t>
            </a:r>
          </a:p>
          <a:p>
            <a:r>
              <a:rPr lang="en-US" sz="2400" dirty="0"/>
              <a:t>Barriers to Employment</a:t>
            </a:r>
          </a:p>
          <a:p>
            <a:r>
              <a:rPr lang="en-US" sz="2400" dirty="0"/>
              <a:t>Date of Entry into Class and Programs </a:t>
            </a:r>
          </a:p>
          <a:p>
            <a:r>
              <a:rPr lang="en-US" sz="2400" dirty="0"/>
              <a:t>Special Programs, if any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6940" y="1780632"/>
            <a:ext cx="3999001" cy="576262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Students who received services but did not enroll in a class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7786" y="2559809"/>
            <a:ext cx="4338674" cy="33540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200" dirty="0"/>
              <a:t>Student Name and Address</a:t>
            </a:r>
          </a:p>
          <a:p>
            <a:r>
              <a:rPr lang="en-US" sz="2200" dirty="0"/>
              <a:t>Demographics</a:t>
            </a:r>
          </a:p>
          <a:p>
            <a:r>
              <a:rPr lang="en-US" sz="2200" dirty="0"/>
              <a:t>Labor Force Status</a:t>
            </a:r>
          </a:p>
          <a:p>
            <a:r>
              <a:rPr lang="en-US" sz="2200" dirty="0"/>
              <a:t>Barriers to Employment</a:t>
            </a:r>
          </a:p>
          <a:p>
            <a:r>
              <a:rPr lang="en-US" sz="2200" dirty="0"/>
              <a:t>Date Services Received</a:t>
            </a:r>
          </a:p>
          <a:p>
            <a:r>
              <a:rPr lang="en-US" sz="2200" dirty="0"/>
              <a:t>Services Received (Update Record side)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40" y="1780632"/>
            <a:ext cx="2050571" cy="19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 and Post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 and Post-tests are required for all ABE, ASE and ESL programs.</a:t>
            </a:r>
          </a:p>
          <a:p>
            <a:endParaRPr lang="en-US" sz="2400" dirty="0"/>
          </a:p>
          <a:p>
            <a:r>
              <a:rPr lang="en-US" sz="2400" dirty="0"/>
              <a:t>Assessments approved by the NRS for CAEP</a:t>
            </a:r>
          </a:p>
          <a:p>
            <a:pPr lvl="1"/>
            <a:r>
              <a:rPr lang="en-US" sz="2000" dirty="0"/>
              <a:t>CASAS</a:t>
            </a:r>
          </a:p>
          <a:p>
            <a:pPr lvl="1"/>
            <a:r>
              <a:rPr lang="en-US" sz="2000" dirty="0"/>
              <a:t>Other approved tests can be found on the CAEP website</a:t>
            </a:r>
          </a:p>
        </p:txBody>
      </p:sp>
    </p:spTree>
    <p:extLst>
      <p:ext uri="{BB962C8B-B14F-4D97-AF65-F5344CB8AC3E}">
        <p14:creationId xmlns:p14="http://schemas.microsoft.com/office/powerpoint/2010/main" val="41437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Date of Update (there can be more than one in a year)</a:t>
            </a:r>
          </a:p>
          <a:p>
            <a:r>
              <a:rPr lang="en-US" sz="2400" dirty="0"/>
              <a:t>Class ID</a:t>
            </a:r>
          </a:p>
          <a:p>
            <a:r>
              <a:rPr lang="en-US" sz="2400" dirty="0"/>
              <a:t>Instructional Program</a:t>
            </a:r>
          </a:p>
          <a:p>
            <a:r>
              <a:rPr lang="en-US" sz="2400" dirty="0"/>
              <a:t>Services received (whether enrolled in classes or not)</a:t>
            </a:r>
          </a:p>
          <a:p>
            <a:r>
              <a:rPr lang="en-US" sz="2400" dirty="0"/>
              <a:t>Learner Results</a:t>
            </a:r>
          </a:p>
          <a:p>
            <a:endParaRPr lang="en-US" sz="2400" dirty="0"/>
          </a:p>
          <a:p>
            <a:r>
              <a:rPr lang="en-US" sz="2400" dirty="0"/>
              <a:t>Update Record must be completed if student has left your program.</a:t>
            </a:r>
          </a:p>
        </p:txBody>
      </p:sp>
    </p:spTree>
    <p:extLst>
      <p:ext uri="{BB962C8B-B14F-4D97-AF65-F5344CB8AC3E}">
        <p14:creationId xmlns:p14="http://schemas.microsoft.com/office/powerpoint/2010/main" val="38838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Hours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16" y="1905000"/>
            <a:ext cx="4274049" cy="4351962"/>
          </a:xfrm>
        </p:spPr>
        <p:txBody>
          <a:bodyPr>
            <a:noAutofit/>
          </a:bodyPr>
          <a:lstStyle/>
          <a:p>
            <a:r>
              <a:rPr lang="en-US" sz="2000" dirty="0"/>
              <a:t>Include all attendance hours from July 1 to the end of the year</a:t>
            </a:r>
          </a:p>
          <a:p>
            <a:r>
              <a:rPr lang="en-US" sz="2000" dirty="0"/>
              <a:t>If using a 3</a:t>
            </a:r>
            <a:r>
              <a:rPr lang="en-US" sz="2000" baseline="30000" dirty="0"/>
              <a:t>rd</a:t>
            </a:r>
            <a:r>
              <a:rPr lang="en-US" sz="2000" dirty="0"/>
              <a:t> party attendance system, </a:t>
            </a:r>
          </a:p>
          <a:p>
            <a:pPr lvl="1"/>
            <a:r>
              <a:rPr lang="en-US" sz="1800" dirty="0"/>
              <a:t>export your files from your attendance system as csv files</a:t>
            </a:r>
          </a:p>
          <a:p>
            <a:pPr lvl="1"/>
            <a:r>
              <a:rPr lang="en-US" sz="1800" dirty="0"/>
              <a:t>save the files onto your desktop</a:t>
            </a:r>
          </a:p>
          <a:p>
            <a:pPr lvl="1"/>
            <a:r>
              <a:rPr lang="en-US" sz="1800" dirty="0"/>
              <a:t>in TE, use the Import Wizard under Tools to move your data.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91109" y="2126749"/>
          <a:ext cx="5506949" cy="340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64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 panose="020B0604020202020204" pitchFamily="34" charset="0"/>
              </a:rPr>
              <a:t>Improved Literacy Skills – HS Diploma</a:t>
            </a:r>
            <a:br>
              <a:rPr lang="en-US" dirty="0">
                <a:cs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7198" lvl="3"/>
            <a:r>
              <a:rPr lang="en-US" sz="253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towards Diploma </a:t>
            </a:r>
          </a:p>
          <a:p>
            <a:pPr marL="574398" lvl="4"/>
            <a:r>
              <a:rPr lang="en-US" sz="1800" dirty="0"/>
              <a:t>Participants who improved from ASE low to ASE high on the NRS-approved assessment– or, who completed enough high school credits to advance from ASE Low (9</a:t>
            </a:r>
            <a:r>
              <a:rPr lang="en-US" sz="1800" baseline="30000" dirty="0"/>
              <a:t>th</a:t>
            </a:r>
            <a:r>
              <a:rPr lang="en-US" sz="1800" dirty="0"/>
              <a:t>/10</a:t>
            </a:r>
            <a:r>
              <a:rPr lang="en-US" sz="1800" baseline="30000" dirty="0"/>
              <a:t>th</a:t>
            </a:r>
            <a:r>
              <a:rPr lang="en-US" sz="1800" dirty="0"/>
              <a:t> grade) to ASE High (11</a:t>
            </a:r>
            <a:r>
              <a:rPr lang="en-US" sz="1800" baseline="30000" dirty="0"/>
              <a:t>th</a:t>
            </a:r>
            <a:r>
              <a:rPr lang="en-US" sz="1800" dirty="0"/>
              <a:t>/12</a:t>
            </a:r>
            <a:r>
              <a:rPr lang="en-US" sz="1800" baseline="30000" dirty="0"/>
              <a:t>th</a:t>
            </a:r>
            <a:r>
              <a:rPr lang="en-US" sz="1800" dirty="0"/>
              <a:t> grade) levels.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/>
              <a:t>Instructional Program = HS Diploma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/>
              <a:t>Instructional Level = ASE Low or ASE High – either through pretest or self-report (Entry Record field 18)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/>
              <a:t>If ASE Low – learner achieves outcome by marking self-report ASE High, or earn HS diploma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/>
              <a:t>If ASE High – learner achieves outcome by marking earn HS diploma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endParaRPr lang="en-US" dirty="0"/>
          </a:p>
          <a:p>
            <a:pPr marL="363872" lvl="4"/>
            <a:endParaRPr lang="en-US" sz="3094" dirty="0"/>
          </a:p>
          <a:p>
            <a:pPr marL="81481"/>
            <a:endParaRPr lang="en-US" sz="3094" dirty="0"/>
          </a:p>
        </p:txBody>
      </p:sp>
    </p:spTree>
    <p:extLst>
      <p:ext uri="{BB962C8B-B14F-4D97-AF65-F5344CB8AC3E}">
        <p14:creationId xmlns:p14="http://schemas.microsoft.com/office/powerpoint/2010/main" val="158340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 from a 3</a:t>
            </a:r>
            <a:r>
              <a:rPr lang="en-US" baseline="30000" dirty="0"/>
              <a:t>rd</a:t>
            </a:r>
            <a:r>
              <a:rPr lang="en-US" dirty="0"/>
              <a:t> party system.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files from your data system in a csv format.</a:t>
            </a:r>
          </a:p>
          <a:p>
            <a:r>
              <a:rPr lang="en-US" dirty="0"/>
              <a:t>In TE, go to Tools &gt; Third Party Import Wizard and follow the directions for the “WIOA Import Formats.” </a:t>
            </a:r>
          </a:p>
          <a:p>
            <a:r>
              <a:rPr lang="en-US" dirty="0"/>
              <a:t>Remember, importing any records can create new records in </a:t>
            </a:r>
            <a:r>
              <a:rPr lang="en-US" dirty="0" err="1"/>
              <a:t>TOPSpro</a:t>
            </a:r>
            <a:r>
              <a:rPr lang="en-US" dirty="0"/>
              <a:t> Enterprise as well as update existing records.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41" r="73789" b="46315"/>
          <a:stretch/>
        </p:blipFill>
        <p:spPr bwMode="auto">
          <a:xfrm>
            <a:off x="4309123" y="4151626"/>
            <a:ext cx="4403361" cy="233136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058346" y="4469258"/>
            <a:ext cx="986319" cy="39041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0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173DC8-D93F-4ED2-8FF4-0CBF841599BD}"/>
</file>

<file path=customXml/itemProps2.xml><?xml version="1.0" encoding="utf-8"?>
<ds:datastoreItem xmlns:ds="http://schemas.openxmlformats.org/officeDocument/2006/customXml" ds:itemID="{63B25865-6AFF-41C9-8F6A-108E9B85C138}"/>
</file>

<file path=customXml/itemProps3.xml><?xml version="1.0" encoding="utf-8"?>
<ds:datastoreItem xmlns:ds="http://schemas.openxmlformats.org/officeDocument/2006/customXml" ds:itemID="{E75DAB2F-9125-40D7-A673-81AD71E758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15794</TotalTime>
  <Words>817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Helvetica</vt:lpstr>
      <vt:lpstr>Wingdings</vt:lpstr>
      <vt:lpstr>Wingdings 3</vt:lpstr>
      <vt:lpstr>Wisp</vt:lpstr>
      <vt:lpstr>CAEP</vt:lpstr>
      <vt:lpstr>Due Dates</vt:lpstr>
      <vt:lpstr>Preparing your TOPSpro (TE) Data</vt:lpstr>
      <vt:lpstr>Entry Record</vt:lpstr>
      <vt:lpstr>Pre- and Post tests</vt:lpstr>
      <vt:lpstr>Update Record</vt:lpstr>
      <vt:lpstr>Attendance Hours </vt:lpstr>
      <vt:lpstr>Improved Literacy Skills – HS Diploma </vt:lpstr>
      <vt:lpstr>Importing Data from a 3rd party system.</vt:lpstr>
      <vt:lpstr>Not using an attendance system?</vt:lpstr>
      <vt:lpstr>Or take Daily Attendance in TE</vt:lpstr>
      <vt:lpstr>Checking the Quality &amp; Completeness of your Data</vt:lpstr>
      <vt:lpstr>DIR, cont.</vt:lpstr>
      <vt:lpstr>Summary Information</vt:lpstr>
      <vt:lpstr>CAEP Data Integrity Report</vt:lpstr>
      <vt:lpstr>What’s next?</vt:lpstr>
      <vt:lpstr>For more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AEBG</dc:title>
  <dc:creator>Patty Long</dc:creator>
  <cp:lastModifiedBy>Veronica Parker</cp:lastModifiedBy>
  <cp:revision>62</cp:revision>
  <dcterms:created xsi:type="dcterms:W3CDTF">2017-04-05T22:43:34Z</dcterms:created>
  <dcterms:modified xsi:type="dcterms:W3CDTF">2019-07-17T18:25:12Z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