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307" r:id="rId5"/>
    <p:sldId id="399" r:id="rId6"/>
    <p:sldId id="400" r:id="rId7"/>
    <p:sldId id="316" r:id="rId8"/>
    <p:sldId id="317" r:id="rId9"/>
    <p:sldId id="313" r:id="rId10"/>
    <p:sldId id="318" r:id="rId11"/>
    <p:sldId id="314" r:id="rId12"/>
    <p:sldId id="401" r:id="rId13"/>
    <p:sldId id="402" r:id="rId14"/>
    <p:sldId id="308" r:id="rId15"/>
    <p:sldId id="284" r:id="rId16"/>
    <p:sldId id="323" r:id="rId17"/>
    <p:sldId id="283" r:id="rId18"/>
    <p:sldId id="286" r:id="rId19"/>
    <p:sldId id="287" r:id="rId20"/>
    <p:sldId id="288" r:id="rId21"/>
    <p:sldId id="403" r:id="rId22"/>
    <p:sldId id="405" r:id="rId23"/>
    <p:sldId id="315" r:id="rId24"/>
    <p:sldId id="406" r:id="rId25"/>
    <p:sldId id="412" r:id="rId26"/>
    <p:sldId id="407" r:id="rId27"/>
    <p:sldId id="408" r:id="rId28"/>
    <p:sldId id="409" r:id="rId29"/>
    <p:sldId id="410" r:id="rId30"/>
    <p:sldId id="411" r:id="rId31"/>
    <p:sldId id="39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6395" autoAdjust="0"/>
  </p:normalViewPr>
  <p:slideViewPr>
    <p:cSldViewPr snapToGrid="0">
      <p:cViewPr varScale="1">
        <p:scale>
          <a:sx n="65" d="100"/>
          <a:sy n="65" d="100"/>
        </p:scale>
        <p:origin x="684" y="40"/>
      </p:cViewPr>
      <p:guideLst/>
    </p:cSldViewPr>
  </p:slideViewPr>
  <p:notesTextViewPr>
    <p:cViewPr>
      <p:scale>
        <a:sx n="1" d="1"/>
        <a:sy n="1" d="1"/>
      </p:scale>
      <p:origin x="0" y="0"/>
    </p:cViewPr>
  </p:notesTextViewPr>
  <p:sorterViewPr>
    <p:cViewPr>
      <p:scale>
        <a:sx n="100" d="100"/>
        <a:sy n="100" d="100"/>
      </p:scale>
      <p:origin x="0" y="-6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C10AA6-834F-4CEA-A463-970F6A8C65F6}" type="datetimeFigureOut">
              <a:rPr lang="en-US" smtClean="0"/>
              <a:t>8/21/2019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55B1910-5D3D-4C21-8BE7-7FD7116DBEF6}" type="slidenum">
              <a:rPr lang="en-US" smtClean="0"/>
              <a:t>‹#›</a:t>
            </a:fld>
            <a:endParaRPr lang="en-US"/>
          </a:p>
        </p:txBody>
      </p:sp>
    </p:spTree>
    <p:extLst>
      <p:ext uri="{BB962C8B-B14F-4D97-AF65-F5344CB8AC3E}">
        <p14:creationId xmlns:p14="http://schemas.microsoft.com/office/powerpoint/2010/main" val="110746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D9130C-AC45-41CB-B2E3-B12EEEEF8CFF}" type="datetimeFigureOut">
              <a:rPr lang="en-US" smtClean="0"/>
              <a:t>8/21/2019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094750-4AC1-4C03-897B-6296F950BC3D}" type="slidenum">
              <a:rPr lang="en-US" smtClean="0"/>
              <a:t>‹#›</a:t>
            </a:fld>
            <a:endParaRPr lang="en-US"/>
          </a:p>
        </p:txBody>
      </p:sp>
    </p:spTree>
    <p:extLst>
      <p:ext uri="{BB962C8B-B14F-4D97-AF65-F5344CB8AC3E}">
        <p14:creationId xmlns:p14="http://schemas.microsoft.com/office/powerpoint/2010/main" val="29877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D2037F-AAAE-4D8E-87A6-0467522FD8E8}"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66443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20236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77567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D2037F-AAAE-4D8E-87A6-0467522FD8E8}"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74016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D2037F-AAAE-4D8E-87A6-0467522FD8E8}"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36023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D2037F-AAAE-4D8E-87A6-0467522FD8E8}"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09757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D2037F-AAAE-4D8E-87A6-0467522FD8E8}"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180137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D2037F-AAAE-4D8E-87A6-0467522FD8E8}"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302885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2037F-AAAE-4D8E-87A6-0467522FD8E8}"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90328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239599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D2037F-AAAE-4D8E-87A6-0467522FD8E8}"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234266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2037F-AAAE-4D8E-87A6-0467522FD8E8}"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9135D-433F-4642-AADE-EF8DA9DDBC57}" type="slidenum">
              <a:rPr lang="en-US" smtClean="0"/>
              <a:t>‹#›</a:t>
            </a:fld>
            <a:endParaRPr lang="en-US"/>
          </a:p>
        </p:txBody>
      </p:sp>
    </p:spTree>
    <p:extLst>
      <p:ext uri="{BB962C8B-B14F-4D97-AF65-F5344CB8AC3E}">
        <p14:creationId xmlns:p14="http://schemas.microsoft.com/office/powerpoint/2010/main" val="4158410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rsweb.org/sites/default/files/NRS_TA_Guide.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ecfr.gov/cgi-bin/text-idx?SID=997b9bc1eeb1e71a99a78bd2d3b561b5&amp;mc=true&amp;node=se2.1.200_1306&amp;rgn=div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ecfr.gov/cgi-bin/text-idx?SID=997b9bc1eeb1e71a99a78bd2d3b561b5&amp;mc=true&amp;node=se2.1.200_1307&amp;rgn=div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aladulted.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847" y="588471"/>
            <a:ext cx="10515600" cy="1325563"/>
          </a:xfrm>
        </p:spPr>
        <p:txBody>
          <a:bodyPr/>
          <a:lstStyle/>
          <a:p>
            <a:pPr algn="ctr"/>
            <a:r>
              <a:rPr lang="en-US" dirty="0"/>
              <a:t>NOVA Program Area Reporting Changes </a:t>
            </a:r>
            <a:br>
              <a:rPr lang="en-US" dirty="0"/>
            </a:br>
            <a:r>
              <a:rPr lang="en-US" dirty="0"/>
              <a:t>for 18-19 reporting</a:t>
            </a:r>
          </a:p>
        </p:txBody>
      </p:sp>
      <p:pic>
        <p:nvPicPr>
          <p:cNvPr id="3" name="Picture 2" descr="File:Chevrolet Nova SS 350 Coupe 1973.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1818" y="2333957"/>
            <a:ext cx="5201920" cy="3901440"/>
          </a:xfrm>
          <a:prstGeom prst="rect">
            <a:avLst/>
          </a:prstGeom>
        </p:spPr>
      </p:pic>
    </p:spTree>
    <p:extLst>
      <p:ext uri="{BB962C8B-B14F-4D97-AF65-F5344CB8AC3E}">
        <p14:creationId xmlns:p14="http://schemas.microsoft.com/office/powerpoint/2010/main" val="13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Program Area Reporting Updates</a:t>
            </a:r>
          </a:p>
        </p:txBody>
      </p:sp>
      <p:sp>
        <p:nvSpPr>
          <p:cNvPr id="3" name="Content Placeholder 2"/>
          <p:cNvSpPr>
            <a:spLocks noGrp="1"/>
          </p:cNvSpPr>
          <p:nvPr>
            <p:ph idx="1"/>
          </p:nvPr>
        </p:nvSpPr>
        <p:spPr/>
        <p:txBody>
          <a:bodyPr>
            <a:normAutofit/>
          </a:bodyPr>
          <a:lstStyle/>
          <a:p>
            <a:r>
              <a:rPr lang="en-US" sz="3600" dirty="0"/>
              <a:t>Program Area Clarification</a:t>
            </a:r>
          </a:p>
          <a:p>
            <a:r>
              <a:rPr lang="en-US" sz="3600" dirty="0"/>
              <a:t>Definition of an Instructional / Contact Hours</a:t>
            </a:r>
          </a:p>
          <a:p>
            <a:r>
              <a:rPr lang="en-US" sz="3600" dirty="0"/>
              <a:t>Integrated Course Hours Reporting</a:t>
            </a:r>
          </a:p>
          <a:p>
            <a:r>
              <a:rPr lang="en-US" sz="3600" dirty="0"/>
              <a:t>Service Hours</a:t>
            </a:r>
          </a:p>
          <a:p>
            <a:r>
              <a:rPr lang="en-US" sz="3600" dirty="0"/>
              <a:t>Reduction of the fund sources for reporting expenses</a:t>
            </a:r>
          </a:p>
          <a:p>
            <a:r>
              <a:rPr lang="en-US" sz="3600" dirty="0"/>
              <a:t>Alignment with WIOA on defining fees/program income and in-kind contributions </a:t>
            </a:r>
          </a:p>
          <a:p>
            <a:pPr marL="0" indent="0">
              <a:buNone/>
            </a:pPr>
            <a:endParaRPr lang="en-US" sz="3200" dirty="0"/>
          </a:p>
          <a:p>
            <a:endParaRPr lang="en-US" dirty="0"/>
          </a:p>
          <a:p>
            <a:endParaRPr lang="en-US" dirty="0"/>
          </a:p>
        </p:txBody>
      </p:sp>
    </p:spTree>
    <p:extLst>
      <p:ext uri="{BB962C8B-B14F-4D97-AF65-F5344CB8AC3E}">
        <p14:creationId xmlns:p14="http://schemas.microsoft.com/office/powerpoint/2010/main" val="36606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Changes for 18-19 Program Area Reporting in NOVA </a:t>
            </a:r>
          </a:p>
        </p:txBody>
      </p:sp>
      <p:sp>
        <p:nvSpPr>
          <p:cNvPr id="3" name="Content Placeholder 2"/>
          <p:cNvSpPr>
            <a:spLocks noGrp="1"/>
          </p:cNvSpPr>
          <p:nvPr>
            <p:ph idx="1"/>
          </p:nvPr>
        </p:nvSpPr>
        <p:spPr>
          <a:xfrm>
            <a:off x="838200" y="1825625"/>
            <a:ext cx="10515600" cy="4752156"/>
          </a:xfrm>
        </p:spPr>
        <p:txBody>
          <a:bodyPr>
            <a:normAutofit/>
          </a:bodyPr>
          <a:lstStyle/>
          <a:p>
            <a:pPr marL="0" indent="0">
              <a:buNone/>
            </a:pPr>
            <a:r>
              <a:rPr lang="en-US" sz="3600" b="1" dirty="0"/>
              <a:t>Reporting of Program Areas</a:t>
            </a:r>
          </a:p>
          <a:p>
            <a:r>
              <a:rPr lang="en-US" sz="3600" dirty="0"/>
              <a:t>CAEP is still reporting by the Seven Program Areas.</a:t>
            </a:r>
          </a:p>
          <a:p>
            <a:r>
              <a:rPr lang="en-US" sz="3600" dirty="0"/>
              <a:t>But we want to avoid the duplication of hours between CTE and Workforce Reentry (now called Workforce Prep).</a:t>
            </a:r>
          </a:p>
          <a:p>
            <a:r>
              <a:rPr lang="en-US" sz="3600" dirty="0"/>
              <a:t>Workforce Reentry is not being used to collect barriers to employment (or characteristic demographics). </a:t>
            </a:r>
          </a:p>
        </p:txBody>
      </p:sp>
    </p:spTree>
    <p:extLst>
      <p:ext uri="{BB962C8B-B14F-4D97-AF65-F5344CB8AC3E}">
        <p14:creationId xmlns:p14="http://schemas.microsoft.com/office/powerpoint/2010/main" val="63965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a:t>
            </a:r>
          </a:p>
        </p:txBody>
      </p:sp>
      <p:sp>
        <p:nvSpPr>
          <p:cNvPr id="3" name="Content Placeholder 2"/>
          <p:cNvSpPr>
            <a:spLocks noGrp="1"/>
          </p:cNvSpPr>
          <p:nvPr>
            <p:ph idx="1"/>
          </p:nvPr>
        </p:nvSpPr>
        <p:spPr/>
        <p:txBody>
          <a:bodyPr/>
          <a:lstStyle/>
          <a:p>
            <a:pPr marL="0" indent="0">
              <a:buNone/>
            </a:pPr>
            <a:r>
              <a:rPr lang="en-US" sz="3200" b="1" dirty="0"/>
              <a:t>Enrollment / Instructional Hours</a:t>
            </a:r>
          </a:p>
          <a:p>
            <a:pPr marL="0" indent="0">
              <a:buNone/>
            </a:pPr>
            <a:endParaRPr lang="en-US" dirty="0"/>
          </a:p>
          <a:p>
            <a:pPr marL="0" indent="0">
              <a:buNone/>
            </a:pPr>
            <a:r>
              <a:rPr lang="en-US" sz="3200" i="1" dirty="0"/>
              <a:t>What is the definition of an instructional hour? </a:t>
            </a:r>
          </a:p>
          <a:p>
            <a:pPr marL="0" indent="0">
              <a:buNone/>
            </a:pPr>
            <a:endParaRPr lang="en-US" dirty="0"/>
          </a:p>
          <a:p>
            <a:pPr marL="0" indent="0">
              <a:buNone/>
            </a:pPr>
            <a:r>
              <a:rPr lang="en-US" sz="3200" dirty="0"/>
              <a:t>An instructional hour must meet OCTAE guidelines and be associated with an instructional program. Thereby, service hours must not be commingled with instructional hours.</a:t>
            </a:r>
          </a:p>
        </p:txBody>
      </p:sp>
    </p:spTree>
    <p:extLst>
      <p:ext uri="{BB962C8B-B14F-4D97-AF65-F5344CB8AC3E}">
        <p14:creationId xmlns:p14="http://schemas.microsoft.com/office/powerpoint/2010/main" val="3684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5585"/>
          </a:xfrm>
        </p:spPr>
        <p:txBody>
          <a:bodyPr/>
          <a:lstStyle/>
          <a:p>
            <a:r>
              <a:rPr lang="en-US" dirty="0"/>
              <a:t>Contact Hours</a:t>
            </a:r>
          </a:p>
        </p:txBody>
      </p:sp>
      <p:sp>
        <p:nvSpPr>
          <p:cNvPr id="3" name="Content Placeholder 2"/>
          <p:cNvSpPr>
            <a:spLocks noGrp="1"/>
          </p:cNvSpPr>
          <p:nvPr>
            <p:ph idx="1"/>
          </p:nvPr>
        </p:nvSpPr>
        <p:spPr>
          <a:xfrm>
            <a:off x="838200" y="1327355"/>
            <a:ext cx="10515600" cy="5279922"/>
          </a:xfrm>
        </p:spPr>
        <p:txBody>
          <a:bodyPr>
            <a:normAutofit fontScale="92500"/>
          </a:bodyPr>
          <a:lstStyle/>
          <a:p>
            <a:pPr marL="0" indent="0">
              <a:buNone/>
            </a:pPr>
            <a:r>
              <a:rPr lang="en-US" sz="3200" dirty="0"/>
              <a:t>Definition. Hours of instruction or instructional activity that the participant receives from the program. Instructional activity includes any program-sponsored activity designed to promote learning in the program curriculum, such as classroom instruction, assessment, tutoring, or participation in a learning lab. Time spent on assessment can be counted only if the assessment is designed to inform placement decisions, assess progress, or inform instruction. Time used simply to administer tests, such as the GED tests, cannot be counted as instructional activity. </a:t>
            </a:r>
          </a:p>
          <a:p>
            <a:pPr marL="0" indent="0">
              <a:buNone/>
            </a:pPr>
            <a:endParaRPr lang="en-US" dirty="0"/>
          </a:p>
          <a:p>
            <a:pPr marL="0" indent="0">
              <a:buNone/>
            </a:pPr>
            <a:r>
              <a:rPr lang="en-US" u="sng" dirty="0">
                <a:hlinkClick r:id="rId2"/>
              </a:rPr>
              <a:t>https://www.nrsweb.org/sites/default/files/NRS_TA_Guide.pdf</a:t>
            </a:r>
            <a:endParaRPr lang="en-US" dirty="0"/>
          </a:p>
          <a:p>
            <a:pPr marL="0" indent="0">
              <a:buNone/>
            </a:pPr>
            <a:r>
              <a:rPr lang="en-US" dirty="0"/>
              <a:t>(page 57)</a:t>
            </a:r>
          </a:p>
        </p:txBody>
      </p:sp>
    </p:spTree>
    <p:extLst>
      <p:ext uri="{BB962C8B-B14F-4D97-AF65-F5344CB8AC3E}">
        <p14:creationId xmlns:p14="http://schemas.microsoft.com/office/powerpoint/2010/main" val="4193828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a:xfrm>
            <a:off x="838200" y="1561382"/>
            <a:ext cx="10515600" cy="4873924"/>
          </a:xfrm>
        </p:spPr>
        <p:txBody>
          <a:bodyPr>
            <a:normAutofit fontScale="92500" lnSpcReduction="10000"/>
          </a:bodyPr>
          <a:lstStyle/>
          <a:p>
            <a:pPr marL="0" indent="0">
              <a:buNone/>
            </a:pPr>
            <a:r>
              <a:rPr lang="en-US" sz="3200" b="1" dirty="0"/>
              <a:t>Tracking hours of instruction for integrated courses (ESL/CTE, ASE/CTE, ABE, CTE, etc.)</a:t>
            </a:r>
          </a:p>
          <a:p>
            <a:pPr marL="457200" lvl="1" indent="0">
              <a:buNone/>
            </a:pPr>
            <a:endParaRPr lang="en-US" dirty="0"/>
          </a:p>
          <a:p>
            <a:pPr marL="457200" lvl="1" indent="0">
              <a:buNone/>
            </a:pPr>
            <a:r>
              <a:rPr lang="en-US" sz="3200" b="1" dirty="0"/>
              <a:t>For K12/COE</a:t>
            </a:r>
            <a:r>
              <a:rPr lang="en-US" sz="3200" dirty="0"/>
              <a:t>: </a:t>
            </a:r>
          </a:p>
          <a:p>
            <a:pPr lvl="1"/>
            <a:r>
              <a:rPr lang="en-US" sz="3200" dirty="0"/>
              <a:t>If a class is identified as integrated, the hours will be divided equally between the programs designated for that record. </a:t>
            </a:r>
          </a:p>
          <a:p>
            <a:pPr lvl="1"/>
            <a:r>
              <a:rPr lang="en-US" sz="3200" dirty="0"/>
              <a:t>If not integrated, or if the hours are split unevenly – the agency can create two classes, one for each instructional program represented. </a:t>
            </a:r>
          </a:p>
          <a:p>
            <a:pPr marL="457200" lvl="1" indent="0">
              <a:buNone/>
            </a:pPr>
            <a:endParaRPr lang="en-US" sz="3200" dirty="0"/>
          </a:p>
          <a:p>
            <a:pPr marL="457200" lvl="1" indent="0">
              <a:buNone/>
            </a:pPr>
            <a:r>
              <a:rPr lang="en-US" sz="3200" b="1" dirty="0"/>
              <a:t>For Colleges</a:t>
            </a:r>
            <a:r>
              <a:rPr lang="en-US" sz="3200" dirty="0"/>
              <a:t>: Additional exploration is required to review how colleges are coding such courses. </a:t>
            </a:r>
          </a:p>
        </p:txBody>
      </p:sp>
    </p:spTree>
    <p:extLst>
      <p:ext uri="{BB962C8B-B14F-4D97-AF65-F5344CB8AC3E}">
        <p14:creationId xmlns:p14="http://schemas.microsoft.com/office/powerpoint/2010/main" val="3044436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p:txBody>
          <a:bodyPr>
            <a:noAutofit/>
          </a:bodyPr>
          <a:lstStyle/>
          <a:p>
            <a:pPr marL="0" indent="0">
              <a:buNone/>
            </a:pPr>
            <a:r>
              <a:rPr lang="en-US" sz="3200" b="1" dirty="0"/>
              <a:t>Services/Service Hours</a:t>
            </a:r>
          </a:p>
          <a:p>
            <a:pPr marL="0" indent="0">
              <a:buNone/>
            </a:pPr>
            <a:endParaRPr lang="en-US" sz="3200" dirty="0"/>
          </a:p>
          <a:p>
            <a:r>
              <a:rPr lang="en-US" sz="3600" dirty="0"/>
              <a:t>CAEP will not track service hours. </a:t>
            </a:r>
          </a:p>
          <a:p>
            <a:r>
              <a:rPr lang="en-US" sz="3600" dirty="0"/>
              <a:t>CAEP will only report instructional hours for NOVA program area reporting. </a:t>
            </a:r>
          </a:p>
          <a:p>
            <a:endParaRPr lang="en-US" sz="3200" dirty="0"/>
          </a:p>
        </p:txBody>
      </p:sp>
    </p:spTree>
    <p:extLst>
      <p:ext uri="{BB962C8B-B14F-4D97-AF65-F5344CB8AC3E}">
        <p14:creationId xmlns:p14="http://schemas.microsoft.com/office/powerpoint/2010/main" val="3097256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 </a:t>
            </a:r>
          </a:p>
        </p:txBody>
      </p:sp>
      <p:sp>
        <p:nvSpPr>
          <p:cNvPr id="3" name="Content Placeholder 2"/>
          <p:cNvSpPr>
            <a:spLocks noGrp="1"/>
          </p:cNvSpPr>
          <p:nvPr>
            <p:ph idx="1"/>
          </p:nvPr>
        </p:nvSpPr>
        <p:spPr>
          <a:xfrm>
            <a:off x="540775" y="1474840"/>
            <a:ext cx="11454580" cy="5171766"/>
          </a:xfrm>
        </p:spPr>
        <p:txBody>
          <a:bodyPr>
            <a:normAutofit/>
          </a:bodyPr>
          <a:lstStyle/>
          <a:p>
            <a:pPr marL="0" indent="0">
              <a:buNone/>
            </a:pPr>
            <a:r>
              <a:rPr lang="en-US" sz="3600" b="1" dirty="0"/>
              <a:t>NOVA Program Area Reporting - expenditures</a:t>
            </a:r>
          </a:p>
          <a:p>
            <a:r>
              <a:rPr lang="en-US" sz="3600" dirty="0"/>
              <a:t>Must report on the following fund sources for the program area expenditure reporting exercise: CAEP, WIOA II, Noncredit Apportionment, CalWORKs, Perkins, LCFF, &amp; Jail Ed Funds, Fees, and In-Kind.</a:t>
            </a:r>
          </a:p>
          <a:p>
            <a:r>
              <a:rPr lang="en-US" sz="3600" dirty="0"/>
              <a:t>Optional fund source reporting for the following: Contracted Services, Comm. College Supportive Services, Donations, WIOA I / ITAs, Other Federal Grants, Other State Grants, Strong Workforce.</a:t>
            </a:r>
          </a:p>
          <a:p>
            <a:endParaRPr lang="en-US" dirty="0"/>
          </a:p>
          <a:p>
            <a:pPr marL="0" indent="0">
              <a:buNone/>
            </a:pPr>
            <a:endParaRPr lang="en-US" dirty="0"/>
          </a:p>
        </p:txBody>
      </p:sp>
    </p:spTree>
    <p:extLst>
      <p:ext uri="{BB962C8B-B14F-4D97-AF65-F5344CB8AC3E}">
        <p14:creationId xmlns:p14="http://schemas.microsoft.com/office/powerpoint/2010/main" val="1499693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19-20 Reporting Changes</a:t>
            </a:r>
          </a:p>
        </p:txBody>
      </p:sp>
      <p:sp>
        <p:nvSpPr>
          <p:cNvPr id="3" name="Content Placeholder 2"/>
          <p:cNvSpPr>
            <a:spLocks noGrp="1"/>
          </p:cNvSpPr>
          <p:nvPr>
            <p:ph idx="1"/>
          </p:nvPr>
        </p:nvSpPr>
        <p:spPr/>
        <p:txBody>
          <a:bodyPr>
            <a:normAutofit/>
          </a:bodyPr>
          <a:lstStyle/>
          <a:p>
            <a:pPr marL="0" indent="0">
              <a:buNone/>
            </a:pPr>
            <a:r>
              <a:rPr lang="en-US" sz="3600" b="1" dirty="0"/>
              <a:t>Annual Program Area Reporting - expenditures</a:t>
            </a:r>
          </a:p>
          <a:p>
            <a:pPr marL="0" indent="0">
              <a:buNone/>
            </a:pPr>
            <a:endParaRPr lang="en-US" sz="3600" dirty="0"/>
          </a:p>
          <a:p>
            <a:r>
              <a:rPr lang="en-US" sz="3600" dirty="0"/>
              <a:t>Align “in-kind” with WIOA II reporting requirements.</a:t>
            </a:r>
          </a:p>
          <a:p>
            <a:pPr marL="0" indent="0">
              <a:buNone/>
            </a:pPr>
            <a:endParaRPr lang="en-US" sz="3600" dirty="0"/>
          </a:p>
          <a:p>
            <a:r>
              <a:rPr lang="en-US" sz="3600" dirty="0"/>
              <a:t>Define “fees” or program income using WIOA II definition.</a:t>
            </a:r>
          </a:p>
          <a:p>
            <a:pPr marL="0" indent="0">
              <a:buNone/>
            </a:pPr>
            <a:endParaRPr lang="en-US" sz="3200" dirty="0"/>
          </a:p>
        </p:txBody>
      </p:sp>
    </p:spTree>
    <p:extLst>
      <p:ext uri="{BB962C8B-B14F-4D97-AF65-F5344CB8AC3E}">
        <p14:creationId xmlns:p14="http://schemas.microsoft.com/office/powerpoint/2010/main" val="3237348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06" y="50953"/>
            <a:ext cx="10515600" cy="1325563"/>
          </a:xfrm>
        </p:spPr>
        <p:txBody>
          <a:bodyPr/>
          <a:lstStyle/>
          <a:p>
            <a:r>
              <a:rPr lang="en-US" dirty="0"/>
              <a:t>In-kind definition (federal regulations)</a:t>
            </a:r>
          </a:p>
        </p:txBody>
      </p:sp>
      <p:sp>
        <p:nvSpPr>
          <p:cNvPr id="3" name="Content Placeholder 2"/>
          <p:cNvSpPr>
            <a:spLocks noGrp="1"/>
          </p:cNvSpPr>
          <p:nvPr>
            <p:ph idx="1"/>
          </p:nvPr>
        </p:nvSpPr>
        <p:spPr>
          <a:xfrm>
            <a:off x="245806" y="1376516"/>
            <a:ext cx="11720052" cy="5338916"/>
          </a:xfrm>
        </p:spPr>
        <p:txBody>
          <a:bodyPr>
            <a:normAutofit fontScale="92500" lnSpcReduction="20000"/>
          </a:bodyPr>
          <a:lstStyle/>
          <a:p>
            <a:pPr marL="0" indent="0">
              <a:buNone/>
            </a:pPr>
            <a:r>
              <a:rPr lang="en-US" dirty="0"/>
              <a:t>Under “Other Non-Federal and/or In-kind,” report contributions such as: Cash and designated foundation grants or other non-federal awards used for AEFLA programs Buildings, land, and donated property–classroom space must be valued at the fair rental rate of the space Volunteer services valued at rates paid for similar work in the local agency Donated books and supplies valued at the market rate Utilities and property maintenance valued at the market rate Cost sharing of equipment valued at the fair rental rate All resources must be verifiable from the local agency records. Additional details are provided in The Uniform Administrative Requirements, Cost Principles and Audit Requirements for Federal Awards. (2 CFR 300.306) * State General Funding: This encompasses any funds from the state budget used for Title II programs including funds from LCFF, AEBG, Charter School funds, Prop 98 money, state set aside funds for programs that fall within Title II.</a:t>
            </a:r>
          </a:p>
          <a:p>
            <a:pPr marL="0" indent="0">
              <a:buNone/>
            </a:pPr>
            <a:endParaRPr lang="en-US" dirty="0"/>
          </a:p>
          <a:p>
            <a:pPr marL="0" indent="0">
              <a:buNone/>
            </a:pPr>
            <a:r>
              <a:rPr lang="en-US" dirty="0">
                <a:hlinkClick r:id="rId2"/>
              </a:rPr>
              <a:t>https://www.ecfr.gov/cgi-bin/text-idx?SID=997b9bc1eeb1e71a99a78bd2d3b561b5&amp;mc=true&amp;node=se2.1.200_1306&amp;rgn=div8</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68012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05" y="50953"/>
            <a:ext cx="11454581" cy="1325563"/>
          </a:xfrm>
        </p:spPr>
        <p:txBody>
          <a:bodyPr/>
          <a:lstStyle/>
          <a:p>
            <a:r>
              <a:rPr lang="en-US" dirty="0"/>
              <a:t>Program Income definition (federal </a:t>
            </a:r>
            <a:r>
              <a:rPr lang="en-US" dirty="0" err="1"/>
              <a:t>regs</a:t>
            </a:r>
            <a:r>
              <a:rPr lang="en-US" dirty="0"/>
              <a:t>)</a:t>
            </a:r>
          </a:p>
        </p:txBody>
      </p:sp>
      <p:sp>
        <p:nvSpPr>
          <p:cNvPr id="3" name="Content Placeholder 2"/>
          <p:cNvSpPr>
            <a:spLocks noGrp="1"/>
          </p:cNvSpPr>
          <p:nvPr>
            <p:ph idx="1"/>
          </p:nvPr>
        </p:nvSpPr>
        <p:spPr>
          <a:xfrm>
            <a:off x="245806" y="1376516"/>
            <a:ext cx="11720052" cy="5299587"/>
          </a:xfrm>
        </p:spPr>
        <p:txBody>
          <a:bodyPr>
            <a:normAutofit fontScale="70000" lnSpcReduction="20000"/>
          </a:bodyPr>
          <a:lstStyle/>
          <a:p>
            <a:r>
              <a:rPr lang="en-US" dirty="0"/>
              <a:t>Program Income/fees reporting is a WIOA Title II: AEFLA grant requirement. Program income is defined as 2 CFR 200.80 as “gross income earned by the non-Federal entity that is directly generated by a supported activity or earned as a result of the Federal award during the period of performance except as provided in §200.307 paragraph (f). (See §200.77 Period of performance.) Program income includes but is not limited to income from fees for services performed, the use or rental or real or personal property acquired under Federal awards, the sale of commodities or items fabricated under a Federal award, license fees and royalties on patents and copyrights, and principal and interest on loans made with Federal award funds. Interest earned on advances of Federal funds is not program income. Except as otherwise provided in Federal statutes, regulations, or the terms and conditions of the Federal award, program income does not include rebates, credits, discounts, and interest earned on any of them.” (2 CFR 200.80) Fees reported must be reasonable and necessary, equitably administered, and must not reach levels that adversely affect the participation of economically disadvantaged students. California Statutory Requirement (Management Bulletin: July 1, 2016) While federal regulations allow program fees to be collected, the California statute is more restrictive and governs the implementation of the AEFLA grant for local education agencies (LEAs) in California. Under California Education Code Section 52612, school districts may generally charge adult fees for adult classes, with the exception of a “charge of any kind” for classes in English, Citizenship and elementary subjects; and a “fee charge” for high school classes (including high school equivalency classes) taken by an adult without a high school diploma. This exception does not apply to non-LEAs. Note: Agencies must expend all program fees collected prior to encumbering or expending AEFLA grant funds. Funds from program income/fees must be disbursed to the program for which the fees were collected within the program year.</a:t>
            </a:r>
          </a:p>
          <a:p>
            <a:r>
              <a:rPr lang="en-US" dirty="0"/>
              <a:t> </a:t>
            </a:r>
          </a:p>
          <a:p>
            <a:r>
              <a:rPr lang="en-US" u="sng" dirty="0">
                <a:hlinkClick r:id="rId2"/>
              </a:rPr>
              <a:t>https://www.ecfr.gov/cgi-bin/text-idx?SID=997b9bc1eeb1e71a99a78bd2d3b561b5&amp;mc=true&amp;node=se2.1.200_1307&amp;rgn=div8</a:t>
            </a: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53867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sz="4000" dirty="0"/>
              <a:t>Review of requirements</a:t>
            </a:r>
          </a:p>
          <a:p>
            <a:r>
              <a:rPr lang="en-US" sz="4000" dirty="0"/>
              <a:t>Review of changes</a:t>
            </a:r>
          </a:p>
          <a:p>
            <a:r>
              <a:rPr lang="en-US" sz="4000" dirty="0"/>
              <a:t>Opening Up the NOVA (walk through)</a:t>
            </a:r>
          </a:p>
          <a:p>
            <a:r>
              <a:rPr lang="en-US" sz="4000" dirty="0"/>
              <a:t>FAQs</a:t>
            </a:r>
          </a:p>
          <a:p>
            <a:r>
              <a:rPr lang="en-US" sz="4000" dirty="0"/>
              <a:t>Contact TAP</a:t>
            </a:r>
          </a:p>
        </p:txBody>
      </p:sp>
    </p:spTree>
    <p:extLst>
      <p:ext uri="{BB962C8B-B14F-4D97-AF65-F5344CB8AC3E}">
        <p14:creationId xmlns:p14="http://schemas.microsoft.com/office/powerpoint/2010/main" val="1764742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Evaluation of Program Area Reporting</a:t>
            </a:r>
          </a:p>
        </p:txBody>
      </p:sp>
      <p:sp>
        <p:nvSpPr>
          <p:cNvPr id="3" name="Content Placeholder 2"/>
          <p:cNvSpPr>
            <a:spLocks noGrp="1"/>
          </p:cNvSpPr>
          <p:nvPr>
            <p:ph idx="1"/>
          </p:nvPr>
        </p:nvSpPr>
        <p:spPr/>
        <p:txBody>
          <a:bodyPr>
            <a:normAutofit lnSpcReduction="10000"/>
          </a:bodyPr>
          <a:lstStyle/>
          <a:p>
            <a:r>
              <a:rPr lang="en-US" sz="3600" dirty="0"/>
              <a:t>NOTE: The State CAEP Office realizes that these changes are being implemented at the end of the 18-19 program year.</a:t>
            </a:r>
          </a:p>
          <a:p>
            <a:r>
              <a:rPr lang="en-US" sz="3600" dirty="0"/>
              <a:t>If your members are still using the old guidance – they will not be penalized or have their data/fiscal submission rejected.</a:t>
            </a:r>
          </a:p>
          <a:p>
            <a:r>
              <a:rPr lang="en-US" sz="3600" dirty="0"/>
              <a:t>We hope that these changes will reduce the amount of work that each member will be required to do annually.</a:t>
            </a:r>
          </a:p>
          <a:p>
            <a:pPr marL="0" indent="0">
              <a:buNone/>
            </a:pPr>
            <a:endParaRPr lang="en-US" dirty="0"/>
          </a:p>
        </p:txBody>
      </p:sp>
    </p:spTree>
    <p:extLst>
      <p:ext uri="{BB962C8B-B14F-4D97-AF65-F5344CB8AC3E}">
        <p14:creationId xmlns:p14="http://schemas.microsoft.com/office/powerpoint/2010/main" val="1735601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847" y="588471"/>
            <a:ext cx="10515600" cy="1325563"/>
          </a:xfrm>
        </p:spPr>
        <p:txBody>
          <a:bodyPr/>
          <a:lstStyle/>
          <a:p>
            <a:pPr algn="ctr"/>
            <a:r>
              <a:rPr lang="en-US" dirty="0"/>
              <a:t>Opening up the NOVA</a:t>
            </a:r>
          </a:p>
        </p:txBody>
      </p:sp>
      <p:pic>
        <p:nvPicPr>
          <p:cNvPr id="4" name="Picture 3" descr="File:Chevrolet Nova SS (Les chauds vendredis '13).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851" y="2298995"/>
            <a:ext cx="5951213" cy="4067392"/>
          </a:xfrm>
          <a:prstGeom prst="rect">
            <a:avLst/>
          </a:prstGeom>
        </p:spPr>
      </p:pic>
    </p:spTree>
    <p:extLst>
      <p:ext uri="{BB962C8B-B14F-4D97-AF65-F5344CB8AC3E}">
        <p14:creationId xmlns:p14="http://schemas.microsoft.com/office/powerpoint/2010/main" val="1210121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a:t>
            </a:r>
          </a:p>
        </p:txBody>
      </p:sp>
      <p:pic>
        <p:nvPicPr>
          <p:cNvPr id="4" name="Picture 3" descr="Why don’t the bones in your spine stay in place? | Belvidere Chiropractic Cen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475" y="1976284"/>
            <a:ext cx="6781800" cy="3810000"/>
          </a:xfrm>
          <a:prstGeom prst="rect">
            <a:avLst/>
          </a:prstGeom>
        </p:spPr>
      </p:pic>
    </p:spTree>
    <p:extLst>
      <p:ext uri="{BB962C8B-B14F-4D97-AF65-F5344CB8AC3E}">
        <p14:creationId xmlns:p14="http://schemas.microsoft.com/office/powerpoint/2010/main" val="2507454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lstStyle/>
          <a:p>
            <a:pPr marL="165100" marR="162560">
              <a:lnSpc>
                <a:spcPct val="106000"/>
              </a:lnSpc>
              <a:spcBef>
                <a:spcPts val="5"/>
              </a:spcBef>
              <a:spcAft>
                <a:spcPts val="0"/>
              </a:spcAft>
            </a:pPr>
            <a:r>
              <a:rPr lang="en-US" dirty="0">
                <a:latin typeface="Arial" panose="020B0604020202020204" pitchFamily="34" charset="0"/>
                <a:ea typeface="Arial" panose="020B0604020202020204" pitchFamily="34" charset="0"/>
              </a:rPr>
              <a:t>Q: This will be extremely difficult to separate some of my fund expenses as I receive a grant that combines several programs.</a:t>
            </a:r>
          </a:p>
          <a:p>
            <a:pPr marL="165100" marR="221615">
              <a:lnSpc>
                <a:spcPct val="107000"/>
              </a:lnSpc>
              <a:spcBef>
                <a:spcPts val="825"/>
              </a:spcBef>
              <a:spcAft>
                <a:spcPts val="0"/>
              </a:spcAft>
            </a:pPr>
            <a:r>
              <a:rPr lang="en-US" dirty="0">
                <a:latin typeface="Arial" panose="020B0604020202020204" pitchFamily="34" charset="0"/>
                <a:ea typeface="Arial" panose="020B0604020202020204" pitchFamily="34" charset="0"/>
              </a:rPr>
              <a:t>A: We expect AEP members to enter into NOVA their best estimate given the information/data from their local and state level systems. The AEP Office encourages AEP members to prorate when necessary when funding sources or program overlap and are too difficult to separate. You can also use your attendance system or TOPSPro to calculate a percentage model that could also assist in separating the funds.</a:t>
            </a:r>
          </a:p>
          <a:p>
            <a:endParaRPr lang="en-US" dirty="0"/>
          </a:p>
        </p:txBody>
      </p:sp>
    </p:spTree>
    <p:extLst>
      <p:ext uri="{BB962C8B-B14F-4D97-AF65-F5344CB8AC3E}">
        <p14:creationId xmlns:p14="http://schemas.microsoft.com/office/powerpoint/2010/main" val="2865812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lstStyle/>
          <a:p>
            <a:pPr marL="165100" marR="449580">
              <a:lnSpc>
                <a:spcPct val="108000"/>
              </a:lnSpc>
              <a:spcBef>
                <a:spcPts val="0"/>
              </a:spcBef>
              <a:spcAft>
                <a:spcPts val="0"/>
              </a:spcAft>
            </a:pPr>
            <a:r>
              <a:rPr lang="en-US" sz="3200" dirty="0">
                <a:latin typeface="Arial" panose="020B0604020202020204" pitchFamily="34" charset="0"/>
                <a:ea typeface="Arial" panose="020B0604020202020204" pitchFamily="34" charset="0"/>
              </a:rPr>
              <a:t>Q: My college 320 report includes noncredit programs that are not one of the AEP program area. I don</a:t>
            </a:r>
            <a:r>
              <a:rPr lang="en-US" sz="3200" dirty="0">
                <a:latin typeface="Calibri" panose="020F0502020204030204" pitchFamily="34" charset="0"/>
                <a:ea typeface="Arial" panose="020B0604020202020204" pitchFamily="34" charset="0"/>
                <a:cs typeface="Arial" panose="020B0604020202020204" pitchFamily="34" charset="0"/>
              </a:rPr>
              <a:t>’</a:t>
            </a:r>
            <a:r>
              <a:rPr lang="en-US" sz="3200" dirty="0">
                <a:latin typeface="Arial" panose="020B0604020202020204" pitchFamily="34" charset="0"/>
                <a:ea typeface="Arial" panose="020B0604020202020204" pitchFamily="34" charset="0"/>
              </a:rPr>
              <a:t>t know how to separate them out?</a:t>
            </a:r>
          </a:p>
          <a:p>
            <a:pPr marL="165100" marR="203835" algn="just">
              <a:lnSpc>
                <a:spcPct val="106000"/>
              </a:lnSpc>
              <a:spcBef>
                <a:spcPts val="775"/>
              </a:spcBef>
              <a:spcAft>
                <a:spcPts val="0"/>
              </a:spcAft>
            </a:pPr>
            <a:r>
              <a:rPr lang="en-US" sz="3200" dirty="0">
                <a:latin typeface="Arial" panose="020B0604020202020204" pitchFamily="34" charset="0"/>
                <a:ea typeface="Arial" panose="020B0604020202020204" pitchFamily="34" charset="0"/>
              </a:rPr>
              <a:t>A: Feel free to use your attendance system and/or the TOPSPro system that collects program services and instructional hours to prorate the amount that you think reflects the hours for that program area.</a:t>
            </a:r>
          </a:p>
          <a:p>
            <a:endParaRPr lang="en-US" dirty="0"/>
          </a:p>
        </p:txBody>
      </p:sp>
    </p:spTree>
    <p:extLst>
      <p:ext uri="{BB962C8B-B14F-4D97-AF65-F5344CB8AC3E}">
        <p14:creationId xmlns:p14="http://schemas.microsoft.com/office/powerpoint/2010/main" val="2155533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lstStyle/>
          <a:p>
            <a:pPr marL="165100" marR="111125">
              <a:lnSpc>
                <a:spcPct val="107000"/>
              </a:lnSpc>
              <a:spcBef>
                <a:spcPts val="0"/>
              </a:spcBef>
              <a:spcAft>
                <a:spcPts val="0"/>
              </a:spcAft>
            </a:pPr>
            <a:r>
              <a:rPr lang="en-US" sz="3600" dirty="0">
                <a:latin typeface="Arial" panose="020B0604020202020204" pitchFamily="34" charset="0"/>
                <a:ea typeface="Arial" panose="020B0604020202020204" pitchFamily="34" charset="0"/>
              </a:rPr>
              <a:t>Q: I am at the adult school. Should we use ASAP reporting or TE reporting to complete instructional hours in NOVA?</a:t>
            </a:r>
          </a:p>
          <a:p>
            <a:pPr marL="165100" marR="215900">
              <a:lnSpc>
                <a:spcPct val="107000"/>
              </a:lnSpc>
              <a:spcBef>
                <a:spcPts val="790"/>
              </a:spcBef>
              <a:spcAft>
                <a:spcPts val="0"/>
              </a:spcAft>
            </a:pPr>
            <a:r>
              <a:rPr lang="en-US" sz="3600" dirty="0">
                <a:latin typeface="Arial" panose="020B0604020202020204" pitchFamily="34" charset="0"/>
                <a:ea typeface="Arial" panose="020B0604020202020204" pitchFamily="34" charset="0"/>
              </a:rPr>
              <a:t>A: The district has several options. We suggest that the district compare the two reports and enter the most accurate information into NOVA.</a:t>
            </a:r>
          </a:p>
          <a:p>
            <a:endParaRPr lang="en-US" dirty="0"/>
          </a:p>
        </p:txBody>
      </p:sp>
    </p:spTree>
    <p:extLst>
      <p:ext uri="{BB962C8B-B14F-4D97-AF65-F5344CB8AC3E}">
        <p14:creationId xmlns:p14="http://schemas.microsoft.com/office/powerpoint/2010/main" val="2625062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lstStyle/>
          <a:p>
            <a:pPr marL="165100" marR="340360">
              <a:lnSpc>
                <a:spcPct val="107000"/>
              </a:lnSpc>
              <a:spcBef>
                <a:spcPts val="5"/>
              </a:spcBef>
              <a:spcAft>
                <a:spcPts val="0"/>
              </a:spcAft>
            </a:pPr>
            <a:r>
              <a:rPr lang="en-US" sz="3200" dirty="0">
                <a:latin typeface="Arial" panose="020B0604020202020204" pitchFamily="34" charset="0"/>
                <a:ea typeface="Arial" panose="020B0604020202020204" pitchFamily="34" charset="0"/>
              </a:rPr>
              <a:t>Q: What are the differences between Short Term CTE, Workforce Reentry and Pre- Apprenticeship?</a:t>
            </a:r>
          </a:p>
          <a:p>
            <a:pPr marL="165100" marR="407035">
              <a:lnSpc>
                <a:spcPct val="107000"/>
              </a:lnSpc>
              <a:spcBef>
                <a:spcPts val="375"/>
              </a:spcBef>
              <a:spcAft>
                <a:spcPts val="0"/>
              </a:spcAft>
            </a:pPr>
            <a:r>
              <a:rPr lang="en-US" sz="3200" dirty="0">
                <a:latin typeface="Arial" panose="020B0604020202020204" pitchFamily="34" charset="0"/>
                <a:ea typeface="Arial" panose="020B0604020202020204" pitchFamily="34" charset="0"/>
              </a:rPr>
              <a:t>A: See the program area definitions as described in the AB104 legislation (and are listed in this document).  If you are unable to breakout workforce reentry, pre-apprenticeship, or short term CTE, you may report them all under CTE.  </a:t>
            </a:r>
          </a:p>
          <a:p>
            <a:endParaRPr lang="en-US" dirty="0"/>
          </a:p>
        </p:txBody>
      </p:sp>
    </p:spTree>
    <p:extLst>
      <p:ext uri="{BB962C8B-B14F-4D97-AF65-F5344CB8AC3E}">
        <p14:creationId xmlns:p14="http://schemas.microsoft.com/office/powerpoint/2010/main" val="3999972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a:xfrm>
            <a:off x="838199" y="1825624"/>
            <a:ext cx="11245645" cy="4644001"/>
          </a:xfrm>
        </p:spPr>
        <p:txBody>
          <a:bodyPr>
            <a:normAutofit fontScale="92500" lnSpcReduction="20000"/>
          </a:bodyPr>
          <a:lstStyle/>
          <a:p>
            <a:pPr marL="165100" marR="407035">
              <a:lnSpc>
                <a:spcPct val="107000"/>
              </a:lnSpc>
              <a:spcBef>
                <a:spcPts val="375"/>
              </a:spcBef>
              <a:spcAft>
                <a:spcPts val="0"/>
              </a:spcAft>
            </a:pPr>
            <a:r>
              <a:rPr lang="en-US" sz="3500" dirty="0">
                <a:latin typeface="Arial" panose="020B0604020202020204" pitchFamily="34" charset="0"/>
                <a:ea typeface="Arial" panose="020B0604020202020204" pitchFamily="34" charset="0"/>
              </a:rPr>
              <a:t>Q: I went into NOVA and accessed the Program Area Reporting, but it shows it was already submitted.  How can that be?</a:t>
            </a:r>
          </a:p>
          <a:p>
            <a:pPr marL="165100" marR="407035">
              <a:lnSpc>
                <a:spcPct val="107000"/>
              </a:lnSpc>
              <a:spcBef>
                <a:spcPts val="375"/>
              </a:spcBef>
              <a:spcAft>
                <a:spcPts val="0"/>
              </a:spcAft>
            </a:pPr>
            <a:endParaRPr lang="en-US" sz="3500" dirty="0">
              <a:latin typeface="Arial" panose="020B0604020202020204" pitchFamily="34" charset="0"/>
              <a:ea typeface="Arial" panose="020B0604020202020204" pitchFamily="34" charset="0"/>
            </a:endParaRPr>
          </a:p>
          <a:p>
            <a:pPr marL="165100" marR="407035">
              <a:lnSpc>
                <a:spcPct val="107000"/>
              </a:lnSpc>
              <a:spcBef>
                <a:spcPts val="375"/>
              </a:spcBef>
              <a:spcAft>
                <a:spcPts val="0"/>
              </a:spcAft>
            </a:pPr>
            <a:r>
              <a:rPr lang="en-US" sz="3500" dirty="0">
                <a:latin typeface="Arial" panose="020B0604020202020204" pitchFamily="34" charset="0"/>
                <a:ea typeface="Arial" panose="020B0604020202020204" pitchFamily="34" charset="0"/>
              </a:rPr>
              <a:t>A: It appears you may have selected 17-18 as the program year.  The Program Area Reporting for 17-18 was submitted last program year.  Please remember to select the </a:t>
            </a:r>
            <a:r>
              <a:rPr lang="en-US" sz="3500" b="1" dirty="0">
                <a:latin typeface="Arial" panose="020B0604020202020204" pitchFamily="34" charset="0"/>
                <a:ea typeface="Arial" panose="020B0604020202020204" pitchFamily="34" charset="0"/>
              </a:rPr>
              <a:t>18-19 year</a:t>
            </a:r>
            <a:r>
              <a:rPr lang="en-US" sz="3500" dirty="0">
                <a:latin typeface="Arial" panose="020B0604020202020204" pitchFamily="34" charset="0"/>
                <a:ea typeface="Arial" panose="020B0604020202020204" pitchFamily="34" charset="0"/>
              </a:rPr>
              <a:t> from the drop down menu in NOVA.</a:t>
            </a:r>
          </a:p>
          <a:p>
            <a:pPr marL="0" indent="0">
              <a:buNone/>
            </a:pPr>
            <a:r>
              <a:rPr lang="en-US" dirty="0">
                <a:latin typeface="Arial" panose="020B0604020202020204" pitchFamily="34" charset="0"/>
                <a:ea typeface="Arial" panose="020B0604020202020204" pitchFamily="34" charset="0"/>
              </a:rPr>
              <a:t/>
            </a:r>
            <a:br>
              <a:rPr lang="en-US" dirty="0">
                <a:latin typeface="Arial" panose="020B0604020202020204" pitchFamily="34" charset="0"/>
                <a:ea typeface="Arial" panose="020B0604020202020204" pitchFamily="34" charset="0"/>
              </a:rPr>
            </a:br>
            <a:endParaRPr lang="en-US" dirty="0"/>
          </a:p>
        </p:txBody>
      </p:sp>
    </p:spTree>
    <p:extLst>
      <p:ext uri="{BB962C8B-B14F-4D97-AF65-F5344CB8AC3E}">
        <p14:creationId xmlns:p14="http://schemas.microsoft.com/office/powerpoint/2010/main" val="1373283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CAEP TAP</a:t>
            </a:r>
          </a:p>
        </p:txBody>
      </p:sp>
      <p:sp>
        <p:nvSpPr>
          <p:cNvPr id="4" name="Content Placeholder 2"/>
          <p:cNvSpPr>
            <a:spLocks noGrp="1"/>
          </p:cNvSpPr>
          <p:nvPr>
            <p:ph idx="1"/>
          </p:nvPr>
        </p:nvSpPr>
        <p:spPr>
          <a:xfrm>
            <a:off x="741485" y="1491518"/>
            <a:ext cx="10515600" cy="4351338"/>
          </a:xfrm>
        </p:spPr>
        <p:txBody>
          <a:bodyPr>
            <a:normAutofit fontScale="92500" lnSpcReduction="10000"/>
          </a:bodyPr>
          <a:lstStyle/>
          <a:p>
            <a:pPr algn="l"/>
            <a:r>
              <a:rPr lang="en-US" sz="4400" dirty="0"/>
              <a:t>The AEBG Technical Assistance Program (TAP) provides professional development resources for all CAEP agencies statewide.</a:t>
            </a:r>
          </a:p>
          <a:p>
            <a:pPr marL="0" indent="0">
              <a:buNone/>
            </a:pPr>
            <a:endParaRPr lang="en-US" sz="4400" dirty="0">
              <a:hlinkClick r:id="" action="ppaction://noaction"/>
            </a:endParaRPr>
          </a:p>
          <a:p>
            <a:pPr marL="0" indent="0">
              <a:buNone/>
            </a:pPr>
            <a:r>
              <a:rPr lang="en-US" sz="4400" dirty="0">
                <a:hlinkClick r:id="" action="ppaction://noaction"/>
              </a:rPr>
              <a:t>https</a:t>
            </a:r>
            <a:r>
              <a:rPr lang="en-US" sz="4400" dirty="0">
                <a:hlinkClick r:id="rId2"/>
              </a:rPr>
              <a:t>://caladulted.org/</a:t>
            </a:r>
            <a:endParaRPr lang="en-US" sz="4400" dirty="0"/>
          </a:p>
          <a:p>
            <a:pPr marL="0" indent="0" algn="l">
              <a:buNone/>
            </a:pPr>
            <a:endParaRPr lang="en-US" sz="4400" dirty="0">
              <a:hlinkClick r:id="" action="ppaction://noaction"/>
            </a:endParaRPr>
          </a:p>
          <a:p>
            <a:pPr marL="0" indent="0" algn="l">
              <a:buNone/>
            </a:pPr>
            <a:r>
              <a:rPr lang="en-US" sz="4400" dirty="0">
                <a:hlinkClick r:id="" action="ppaction://noaction"/>
              </a:rPr>
              <a:t>tap@aebg.org</a:t>
            </a:r>
            <a:endParaRPr lang="en-US" sz="4400" dirty="0"/>
          </a:p>
          <a:p>
            <a:pPr algn="l"/>
            <a:endParaRPr lang="en-US" dirty="0"/>
          </a:p>
        </p:txBody>
      </p:sp>
      <p:pic>
        <p:nvPicPr>
          <p:cNvPr id="5" name="Picture 4"/>
          <p:cNvPicPr>
            <a:picLocks noChangeAspect="1"/>
          </p:cNvPicPr>
          <p:nvPr/>
        </p:nvPicPr>
        <p:blipFill>
          <a:blip r:embed="rId3"/>
          <a:stretch>
            <a:fillRect/>
          </a:stretch>
        </p:blipFill>
        <p:spPr>
          <a:xfrm>
            <a:off x="6154615" y="4818185"/>
            <a:ext cx="5680504" cy="1481871"/>
          </a:xfrm>
          <a:prstGeom prst="rect">
            <a:avLst/>
          </a:prstGeom>
          <a:ln>
            <a:solidFill>
              <a:schemeClr val="accent1"/>
            </a:solidFill>
          </a:ln>
        </p:spPr>
      </p:pic>
    </p:spTree>
    <p:extLst>
      <p:ext uri="{BB962C8B-B14F-4D97-AF65-F5344CB8AC3E}">
        <p14:creationId xmlns:p14="http://schemas.microsoft.com/office/powerpoint/2010/main" val="185434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Requirements</a:t>
            </a:r>
          </a:p>
        </p:txBody>
      </p:sp>
      <p:sp>
        <p:nvSpPr>
          <p:cNvPr id="3" name="Content Placeholder 2"/>
          <p:cNvSpPr>
            <a:spLocks noGrp="1"/>
          </p:cNvSpPr>
          <p:nvPr>
            <p:ph idx="1"/>
          </p:nvPr>
        </p:nvSpPr>
        <p:spPr/>
        <p:txBody>
          <a:bodyPr/>
          <a:lstStyle/>
          <a:p>
            <a:r>
              <a:rPr lang="en-US" dirty="0"/>
              <a:t>All AEP members (K12 districts, county offices of education, joint powers authority, and community college districts) must submit in NOVA the total hours of instruction for program year 18-19 provided to students in the seven AEP program areas (adult education/noncredit).</a:t>
            </a:r>
          </a:p>
          <a:p>
            <a:r>
              <a:rPr lang="en-US" dirty="0"/>
              <a:t>All AEP members (K12 districts, county offices of education, joint powers authority, and community college districts) must submit in NOVA the total operational cost  for program year 18-19 by fund source in the seven AEP program areas (adult education/noncredit).</a:t>
            </a:r>
          </a:p>
          <a:p>
            <a:endParaRPr lang="en-US" dirty="0"/>
          </a:p>
        </p:txBody>
      </p:sp>
    </p:spTree>
    <p:extLst>
      <p:ext uri="{BB962C8B-B14F-4D97-AF65-F5344CB8AC3E}">
        <p14:creationId xmlns:p14="http://schemas.microsoft.com/office/powerpoint/2010/main" val="184892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3687" b="5927"/>
          <a:stretch/>
        </p:blipFill>
        <p:spPr>
          <a:xfrm>
            <a:off x="304800" y="1076770"/>
            <a:ext cx="11330152" cy="5212935"/>
          </a:xfrm>
          <a:prstGeom prst="rect">
            <a:avLst/>
          </a:prstGeom>
        </p:spPr>
      </p:pic>
    </p:spTree>
    <p:extLst>
      <p:ext uri="{BB962C8B-B14F-4D97-AF65-F5344CB8AC3E}">
        <p14:creationId xmlns:p14="http://schemas.microsoft.com/office/powerpoint/2010/main" val="241712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4256" b="5650"/>
          <a:stretch/>
        </p:blipFill>
        <p:spPr>
          <a:xfrm>
            <a:off x="363794" y="1187864"/>
            <a:ext cx="11464411" cy="5016383"/>
          </a:xfrm>
          <a:prstGeom prst="rect">
            <a:avLst/>
          </a:prstGeom>
        </p:spPr>
      </p:pic>
    </p:spTree>
    <p:extLst>
      <p:ext uri="{BB962C8B-B14F-4D97-AF65-F5344CB8AC3E}">
        <p14:creationId xmlns:p14="http://schemas.microsoft.com/office/powerpoint/2010/main" val="1718466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Program Area Reporting Timeline</a:t>
            </a:r>
          </a:p>
        </p:txBody>
      </p:sp>
      <p:sp>
        <p:nvSpPr>
          <p:cNvPr id="3" name="Content Placeholder 2"/>
          <p:cNvSpPr>
            <a:spLocks noGrp="1"/>
          </p:cNvSpPr>
          <p:nvPr>
            <p:ph idx="1"/>
          </p:nvPr>
        </p:nvSpPr>
        <p:spPr>
          <a:xfrm>
            <a:off x="838200" y="1884619"/>
            <a:ext cx="10515600" cy="4351338"/>
          </a:xfrm>
        </p:spPr>
        <p:txBody>
          <a:bodyPr>
            <a:normAutofit/>
          </a:bodyPr>
          <a:lstStyle/>
          <a:p>
            <a:r>
              <a:rPr lang="en-US" sz="3600" b="1" dirty="0"/>
              <a:t>September 1, 2019 </a:t>
            </a:r>
            <a:r>
              <a:rPr lang="en-US" sz="3600" dirty="0"/>
              <a:t>– each consortia member will be asked to submit </a:t>
            </a:r>
            <a:r>
              <a:rPr lang="en-US" sz="3600" b="1" dirty="0"/>
              <a:t>an estimated amount </a:t>
            </a:r>
            <a:r>
              <a:rPr lang="en-US" sz="3600" dirty="0"/>
              <a:t>into for NOVA for the following:</a:t>
            </a:r>
          </a:p>
          <a:p>
            <a:pPr lvl="1"/>
            <a:r>
              <a:rPr lang="en-US" sz="3600" dirty="0"/>
              <a:t>Program Year 18-19 – hours of instruction by program area.</a:t>
            </a:r>
          </a:p>
          <a:p>
            <a:pPr lvl="1"/>
            <a:r>
              <a:rPr lang="en-US" sz="3600" dirty="0"/>
              <a:t>Program Year 18-19 – expenses by program area by fund source.</a:t>
            </a:r>
          </a:p>
        </p:txBody>
      </p:sp>
    </p:spTree>
    <p:extLst>
      <p:ext uri="{BB962C8B-B14F-4D97-AF65-F5344CB8AC3E}">
        <p14:creationId xmlns:p14="http://schemas.microsoft.com/office/powerpoint/2010/main" val="132860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4341" b="5925"/>
          <a:stretch/>
        </p:blipFill>
        <p:spPr>
          <a:xfrm>
            <a:off x="511729" y="1333143"/>
            <a:ext cx="11266414" cy="4896741"/>
          </a:xfrm>
          <a:prstGeom prst="rect">
            <a:avLst/>
          </a:prstGeom>
        </p:spPr>
      </p:pic>
    </p:spTree>
    <p:extLst>
      <p:ext uri="{BB962C8B-B14F-4D97-AF65-F5344CB8AC3E}">
        <p14:creationId xmlns:p14="http://schemas.microsoft.com/office/powerpoint/2010/main" val="294637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NOVA Program Area Reporting Timeline</a:t>
            </a:r>
          </a:p>
        </p:txBody>
      </p:sp>
      <p:sp>
        <p:nvSpPr>
          <p:cNvPr id="3" name="Content Placeholder 2"/>
          <p:cNvSpPr>
            <a:spLocks noGrp="1"/>
          </p:cNvSpPr>
          <p:nvPr>
            <p:ph idx="1"/>
          </p:nvPr>
        </p:nvSpPr>
        <p:spPr>
          <a:xfrm>
            <a:off x="838200" y="1884619"/>
            <a:ext cx="10515600" cy="4351338"/>
          </a:xfrm>
        </p:spPr>
        <p:txBody>
          <a:bodyPr>
            <a:normAutofit/>
          </a:bodyPr>
          <a:lstStyle/>
          <a:p>
            <a:r>
              <a:rPr lang="en-US" sz="3600" b="1" dirty="0"/>
              <a:t>December 1, 2019 </a:t>
            </a:r>
            <a:r>
              <a:rPr lang="en-US" sz="3600" dirty="0"/>
              <a:t>– each consortia member will be asked to </a:t>
            </a:r>
            <a:r>
              <a:rPr lang="en-US" sz="3600" b="1" dirty="0"/>
              <a:t>certify their amounts </a:t>
            </a:r>
            <a:r>
              <a:rPr lang="en-US" sz="3600" dirty="0"/>
              <a:t>into for NOVA for the following:</a:t>
            </a:r>
          </a:p>
          <a:p>
            <a:pPr lvl="1"/>
            <a:r>
              <a:rPr lang="en-US" sz="3600" dirty="0"/>
              <a:t>Program Year 18-19 – hours of instruction by program area.</a:t>
            </a:r>
          </a:p>
          <a:p>
            <a:pPr lvl="1"/>
            <a:r>
              <a:rPr lang="en-US" sz="3600" dirty="0"/>
              <a:t>Program Year 18-19 – expenses by program area by fund source.</a:t>
            </a:r>
          </a:p>
        </p:txBody>
      </p:sp>
    </p:spTree>
    <p:extLst>
      <p:ext uri="{BB962C8B-B14F-4D97-AF65-F5344CB8AC3E}">
        <p14:creationId xmlns:p14="http://schemas.microsoft.com/office/powerpoint/2010/main" val="149795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4201" b="5924"/>
          <a:stretch/>
        </p:blipFill>
        <p:spPr>
          <a:xfrm>
            <a:off x="511729" y="1324597"/>
            <a:ext cx="11266414" cy="4905287"/>
          </a:xfrm>
          <a:prstGeom prst="rect">
            <a:avLst/>
          </a:prstGeom>
        </p:spPr>
      </p:pic>
    </p:spTree>
    <p:extLst>
      <p:ext uri="{BB962C8B-B14F-4D97-AF65-F5344CB8AC3E}">
        <p14:creationId xmlns:p14="http://schemas.microsoft.com/office/powerpoint/2010/main" val="3201190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88CC8C-F292-47EA-B9C8-6362D2C7DB68}">
  <ds:schemaRefs>
    <ds:schemaRef ds:uri="http://schemas.microsoft.com/sharepoint/v3/contenttype/forms"/>
  </ds:schemaRefs>
</ds:datastoreItem>
</file>

<file path=customXml/itemProps2.xml><?xml version="1.0" encoding="utf-8"?>
<ds:datastoreItem xmlns:ds="http://schemas.openxmlformats.org/officeDocument/2006/customXml" ds:itemID="{4D10C05D-FA45-4E53-8642-966D17CC59F6}">
  <ds:schemaRefs>
    <ds:schemaRef ds:uri="http://schemas.microsoft.com/office/2006/documentManagement/types"/>
    <ds:schemaRef ds:uri="http://purl.org/dc/terms/"/>
    <ds:schemaRef ds:uri="http://schemas.openxmlformats.org/package/2006/metadata/core-properties"/>
    <ds:schemaRef ds:uri="c879b346-0b7d-453e-989e-4db3ade23c72"/>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FBC41FB-43F6-4BC7-B56F-853CF83CF2DC}"/>
</file>

<file path=docProps/app.xml><?xml version="1.0" encoding="utf-8"?>
<Properties xmlns="http://schemas.openxmlformats.org/officeDocument/2006/extended-properties" xmlns:vt="http://schemas.openxmlformats.org/officeDocument/2006/docPropsVTypes">
  <TotalTime>4556</TotalTime>
  <Words>1685</Words>
  <Application>Microsoft Office PowerPoint</Application>
  <PresentationFormat>Widescreen</PresentationFormat>
  <Paragraphs>102</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NOVA Program Area Reporting Changes  for 18-19 reporting</vt:lpstr>
      <vt:lpstr>Agenda</vt:lpstr>
      <vt:lpstr>Reporting Requirements</vt:lpstr>
      <vt:lpstr>PowerPoint Presentation</vt:lpstr>
      <vt:lpstr>PowerPoint Presentation</vt:lpstr>
      <vt:lpstr>NOVA Program Area Reporting Timeline</vt:lpstr>
      <vt:lpstr>PowerPoint Presentation</vt:lpstr>
      <vt:lpstr>NOVA Program Area Reporting Timeline</vt:lpstr>
      <vt:lpstr>PowerPoint Presentation</vt:lpstr>
      <vt:lpstr>NOVA Program Area Reporting Updates</vt:lpstr>
      <vt:lpstr>Reporting Changes for 18-19 Program Area Reporting in NOVA </vt:lpstr>
      <vt:lpstr>19-20 Reporting Changes</vt:lpstr>
      <vt:lpstr>Contact Hours</vt:lpstr>
      <vt:lpstr>19-20 Reporting Changes </vt:lpstr>
      <vt:lpstr>19-20 Reporting Changes </vt:lpstr>
      <vt:lpstr>19-20 Reporting Changes </vt:lpstr>
      <vt:lpstr>19-20 Reporting Changes</vt:lpstr>
      <vt:lpstr>In-kind definition (federal regulations)</vt:lpstr>
      <vt:lpstr>Program Income definition (federal regs)</vt:lpstr>
      <vt:lpstr>NOVA Evaluation of Program Area Reporting</vt:lpstr>
      <vt:lpstr>Opening up the NOVA</vt:lpstr>
      <vt:lpstr>Frequently Asked Questions</vt:lpstr>
      <vt:lpstr>FAQS</vt:lpstr>
      <vt:lpstr>FAQs</vt:lpstr>
      <vt:lpstr>FAQs</vt:lpstr>
      <vt:lpstr>FAQs</vt:lpstr>
      <vt:lpstr>FAQs</vt:lpstr>
      <vt:lpstr>CAEP TAP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AEBG Outcomes and Services</dc:title>
  <dc:creator>Jay Wright</dc:creator>
  <cp:lastModifiedBy>Veronica Parker</cp:lastModifiedBy>
  <cp:revision>96</cp:revision>
  <cp:lastPrinted>2019-06-06T18:02:10Z</cp:lastPrinted>
  <dcterms:created xsi:type="dcterms:W3CDTF">2018-06-04T21:59:02Z</dcterms:created>
  <dcterms:modified xsi:type="dcterms:W3CDTF">2019-08-22T00:39:05Z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