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6" r:id="rId4"/>
  </p:sldMasterIdLst>
  <p:notesMasterIdLst>
    <p:notesMasterId r:id="rId23"/>
  </p:notesMasterIdLst>
  <p:sldIdLst>
    <p:sldId id="526" r:id="rId5"/>
    <p:sldId id="527" r:id="rId6"/>
    <p:sldId id="528" r:id="rId7"/>
    <p:sldId id="529" r:id="rId8"/>
    <p:sldId id="530" r:id="rId9"/>
    <p:sldId id="531" r:id="rId10"/>
    <p:sldId id="532" r:id="rId11"/>
    <p:sldId id="533" r:id="rId12"/>
    <p:sldId id="534" r:id="rId13"/>
    <p:sldId id="535" r:id="rId14"/>
    <p:sldId id="536" r:id="rId15"/>
    <p:sldId id="537" r:id="rId16"/>
    <p:sldId id="538" r:id="rId17"/>
    <p:sldId id="539" r:id="rId18"/>
    <p:sldId id="540" r:id="rId19"/>
    <p:sldId id="541" r:id="rId20"/>
    <p:sldId id="543" r:id="rId21"/>
    <p:sldId id="542"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onica Parker" initials="VP" lastIdx="1" clrIdx="0">
    <p:extLst>
      <p:ext uri="{19B8F6BF-5375-455C-9EA6-DF929625EA0E}">
        <p15:presenceInfo xmlns:p15="http://schemas.microsoft.com/office/powerpoint/2012/main" userId="S-1-5-21-796845957-287218729-725345543-257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353" autoAdjust="0"/>
    <p:restoredTop sz="94618" autoAdjust="0"/>
  </p:normalViewPr>
  <p:slideViewPr>
    <p:cSldViewPr>
      <p:cViewPr varScale="1">
        <p:scale>
          <a:sx n="68" d="100"/>
          <a:sy n="68" d="100"/>
        </p:scale>
        <p:origin x="966" y="60"/>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5E7DB9-BFFB-4C85-B114-E24A5185EB8F}" type="datetimeFigureOut">
              <a:rPr lang="en-US" smtClean="0"/>
              <a:pPr/>
              <a:t>9/27/2019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F5EA5-E171-43DA-B44E-38F019ECE8A5}" type="slidenum">
              <a:rPr lang="en-US" smtClean="0"/>
              <a:pPr/>
              <a:t>‹#›</a:t>
            </a:fld>
            <a:endParaRPr lang="en-US" dirty="0"/>
          </a:p>
        </p:txBody>
      </p:sp>
    </p:spTree>
    <p:extLst>
      <p:ext uri="{BB962C8B-B14F-4D97-AF65-F5344CB8AC3E}">
        <p14:creationId xmlns:p14="http://schemas.microsoft.com/office/powerpoint/2010/main" val="2619570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533400" y="1403350"/>
            <a:ext cx="7810500" cy="972344"/>
          </a:xfrm>
          <a:prstGeom prst="rect">
            <a:avLst/>
          </a:prstGeom>
        </p:spPr>
        <p:txBody>
          <a:bodyPr anchor="t"/>
          <a:lstStyle>
            <a:lvl1pPr algn="l">
              <a:defRPr>
                <a:solidFill>
                  <a:schemeClr val="accent1">
                    <a:hueOff val="114395"/>
                    <a:lumOff val="-24975"/>
                  </a:schemeClr>
                </a:solidFill>
              </a:defRPr>
            </a:lvl1pPr>
          </a:lstStyle>
          <a:p>
            <a:r>
              <a:t>Title Text</a:t>
            </a:r>
          </a:p>
        </p:txBody>
      </p:sp>
      <p:sp>
        <p:nvSpPr>
          <p:cNvPr id="12" name="Body Level One…"/>
          <p:cNvSpPr txBox="1">
            <a:spLocks noGrp="1"/>
          </p:cNvSpPr>
          <p:nvPr>
            <p:ph type="body" sz="half" idx="1"/>
          </p:nvPr>
        </p:nvSpPr>
        <p:spPr>
          <a:xfrm>
            <a:off x="533400" y="2501007"/>
            <a:ext cx="7810500" cy="2083693"/>
          </a:xfrm>
          <a:prstGeom prst="rect">
            <a:avLst/>
          </a:prstGeom>
        </p:spPr>
        <p:txBody>
          <a:bodyPr anchor="t"/>
          <a:lstStyle>
            <a:lvl1pPr marL="0" indent="0">
              <a:spcBef>
                <a:spcPts val="0"/>
              </a:spcBef>
              <a:buSzTx/>
              <a:buNone/>
              <a:defRPr sz="2025">
                <a:solidFill>
                  <a:srgbClr val="5E5E5E"/>
                </a:solidFill>
              </a:defRPr>
            </a:lvl1pPr>
            <a:lvl2pPr marL="0" indent="0">
              <a:spcBef>
                <a:spcPts val="0"/>
              </a:spcBef>
              <a:buSzTx/>
              <a:buNone/>
              <a:defRPr sz="2025">
                <a:solidFill>
                  <a:srgbClr val="5E5E5E"/>
                </a:solidFill>
              </a:defRPr>
            </a:lvl2pPr>
            <a:lvl3pPr marL="0" indent="0">
              <a:spcBef>
                <a:spcPts val="0"/>
              </a:spcBef>
              <a:buSzTx/>
              <a:buNone/>
              <a:defRPr sz="2025">
                <a:solidFill>
                  <a:srgbClr val="5E5E5E"/>
                </a:solidFill>
              </a:defRPr>
            </a:lvl3pPr>
            <a:lvl4pPr marL="0" indent="0">
              <a:spcBef>
                <a:spcPts val="0"/>
              </a:spcBef>
              <a:buSzTx/>
              <a:buNone/>
              <a:defRPr sz="2025">
                <a:solidFill>
                  <a:srgbClr val="5E5E5E"/>
                </a:solidFill>
              </a:defRPr>
            </a:lvl4pPr>
            <a:lvl5pPr marL="0" indent="0">
              <a:spcBef>
                <a:spcPts val="0"/>
              </a:spcBef>
              <a:buSzTx/>
              <a:buNone/>
              <a:defRPr sz="2025">
                <a:solidFill>
                  <a:srgbClr val="5E5E5E"/>
                </a:solidFill>
              </a:defRPr>
            </a:lvl5pPr>
          </a:lstStyle>
          <a:p>
            <a:r>
              <a:t>Body Level One</a:t>
            </a:r>
          </a:p>
          <a:p>
            <a:pPr lvl="1"/>
            <a:r>
              <a:t>Body Level Two</a:t>
            </a:r>
          </a:p>
          <a:p>
            <a:pPr lvl="2"/>
            <a:r>
              <a:t>Body Level Three</a:t>
            </a:r>
          </a:p>
          <a:p>
            <a:pPr lvl="3"/>
            <a:r>
              <a:t>Body Level Four</a:t>
            </a:r>
          </a:p>
          <a:p>
            <a:pPr lvl="4"/>
            <a:r>
              <a:t>Body Level Five</a:t>
            </a:r>
          </a:p>
        </p:txBody>
      </p:sp>
      <p:pic>
        <p:nvPicPr>
          <p:cNvPr id="13" name="AEBG_PowerPoint20182.png" descr="AEBG_PowerPoint20182.pn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816725871"/>
      </p:ext>
    </p:extLst>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77800"/>
            <a:ext cx="7877175" cy="1143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574800"/>
            <a:ext cx="7877175" cy="4648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84637" y="6540500"/>
            <a:ext cx="243656"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dirty="0"/>
          </a:p>
        </p:txBody>
      </p:sp>
    </p:spTree>
    <p:extLst>
      <p:ext uri="{BB962C8B-B14F-4D97-AF65-F5344CB8AC3E}">
        <p14:creationId xmlns:p14="http://schemas.microsoft.com/office/powerpoint/2010/main" val="4214041109"/>
      </p:ext>
    </p:extLst>
  </p:cSld>
  <p:clrMap bg1="lt1" tx1="dk1" bg2="lt2" tx2="dk2" accent1="accent1" accent2="accent2" accent3="accent3" accent4="accent4" accent5="accent5" accent6="accent6" hlink="hlink" folHlink="folHlink"/>
  <p:sldLayoutIdLst>
    <p:sldLayoutId id="2147483777" r:id="rId1"/>
  </p:sldLayoutIdLst>
  <p:transition spd="med"/>
  <p:hf hdr="0" ftr="0" dt="0"/>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Helvetica Neue Medium"/>
        </a:defRPr>
      </a:lvl9pPr>
    </p:titleStyle>
    <p:bodyStyle>
      <a:lvl1pPr marL="238125" marR="0" indent="-238125" algn="l" defTabSz="309563" rtl="0" latinLnBrk="0">
        <a:lnSpc>
          <a:spcPct val="100000"/>
        </a:lnSpc>
        <a:spcBef>
          <a:spcPts val="2213"/>
        </a:spcBef>
        <a:spcAft>
          <a:spcPts val="0"/>
        </a:spcAft>
        <a:buClrTx/>
        <a:buSzPct val="125000"/>
        <a:buFontTx/>
        <a:buChar char="•"/>
        <a:tabLst/>
        <a:defRPr sz="1800" b="0" i="0" u="none" strike="noStrike" cap="none" spc="0" baseline="0">
          <a:ln>
            <a:noFill/>
          </a:ln>
          <a:solidFill>
            <a:srgbClr val="000000"/>
          </a:solidFill>
          <a:uFillTx/>
          <a:latin typeface="Helvetica Neue"/>
          <a:ea typeface="Helvetica Neue"/>
          <a:cs typeface="Helvetica Neue"/>
          <a:sym typeface="Helvetica Neue"/>
        </a:defRPr>
      </a:lvl1pPr>
      <a:lvl2pPr marL="476250" marR="0" indent="-238125" algn="l" defTabSz="309563" rtl="0" latinLnBrk="0">
        <a:lnSpc>
          <a:spcPct val="100000"/>
        </a:lnSpc>
        <a:spcBef>
          <a:spcPts val="2213"/>
        </a:spcBef>
        <a:spcAft>
          <a:spcPts val="0"/>
        </a:spcAft>
        <a:buClrTx/>
        <a:buSzPct val="125000"/>
        <a:buFontTx/>
        <a:buChar char="•"/>
        <a:tabLst/>
        <a:defRPr sz="1800" b="0" i="0" u="none" strike="noStrike" cap="none" spc="0" baseline="0">
          <a:ln>
            <a:noFill/>
          </a:ln>
          <a:solidFill>
            <a:srgbClr val="000000"/>
          </a:solidFill>
          <a:uFillTx/>
          <a:latin typeface="Helvetica Neue"/>
          <a:ea typeface="Helvetica Neue"/>
          <a:cs typeface="Helvetica Neue"/>
          <a:sym typeface="Helvetica Neue"/>
        </a:defRPr>
      </a:lvl2pPr>
      <a:lvl3pPr marL="714375" marR="0" indent="-238125" algn="l" defTabSz="309563" rtl="0" latinLnBrk="0">
        <a:lnSpc>
          <a:spcPct val="100000"/>
        </a:lnSpc>
        <a:spcBef>
          <a:spcPts val="2213"/>
        </a:spcBef>
        <a:spcAft>
          <a:spcPts val="0"/>
        </a:spcAft>
        <a:buClrTx/>
        <a:buSzPct val="125000"/>
        <a:buFontTx/>
        <a:buChar char="•"/>
        <a:tabLst/>
        <a:defRPr sz="1800" b="0" i="0" u="none" strike="noStrike" cap="none" spc="0" baseline="0">
          <a:ln>
            <a:noFill/>
          </a:ln>
          <a:solidFill>
            <a:srgbClr val="000000"/>
          </a:solidFill>
          <a:uFillTx/>
          <a:latin typeface="Helvetica Neue"/>
          <a:ea typeface="Helvetica Neue"/>
          <a:cs typeface="Helvetica Neue"/>
          <a:sym typeface="Helvetica Neue"/>
        </a:defRPr>
      </a:lvl3pPr>
      <a:lvl4pPr marL="952500" marR="0" indent="-238125" algn="l" defTabSz="309563" rtl="0" latinLnBrk="0">
        <a:lnSpc>
          <a:spcPct val="100000"/>
        </a:lnSpc>
        <a:spcBef>
          <a:spcPts val="2213"/>
        </a:spcBef>
        <a:spcAft>
          <a:spcPts val="0"/>
        </a:spcAft>
        <a:buClrTx/>
        <a:buSzPct val="125000"/>
        <a:buFontTx/>
        <a:buChar char="•"/>
        <a:tabLst/>
        <a:defRPr sz="1800" b="0" i="0" u="none" strike="noStrike" cap="none" spc="0" baseline="0">
          <a:ln>
            <a:noFill/>
          </a:ln>
          <a:solidFill>
            <a:srgbClr val="000000"/>
          </a:solidFill>
          <a:uFillTx/>
          <a:latin typeface="Helvetica Neue"/>
          <a:ea typeface="Helvetica Neue"/>
          <a:cs typeface="Helvetica Neue"/>
          <a:sym typeface="Helvetica Neue"/>
        </a:defRPr>
      </a:lvl4pPr>
      <a:lvl5pPr marL="1190625" marR="0" indent="-238125" algn="l" defTabSz="309563" rtl="0" latinLnBrk="0">
        <a:lnSpc>
          <a:spcPct val="100000"/>
        </a:lnSpc>
        <a:spcBef>
          <a:spcPts val="2213"/>
        </a:spcBef>
        <a:spcAft>
          <a:spcPts val="0"/>
        </a:spcAft>
        <a:buClrTx/>
        <a:buSzPct val="125000"/>
        <a:buFontTx/>
        <a:buChar char="•"/>
        <a:tabLst/>
        <a:defRPr sz="1800" b="0" i="0" u="none" strike="noStrike" cap="none" spc="0" baseline="0">
          <a:ln>
            <a:noFill/>
          </a:ln>
          <a:solidFill>
            <a:srgbClr val="000000"/>
          </a:solidFill>
          <a:uFillTx/>
          <a:latin typeface="Helvetica Neue"/>
          <a:ea typeface="Helvetica Neue"/>
          <a:cs typeface="Helvetica Neue"/>
          <a:sym typeface="Helvetica Neue"/>
        </a:defRPr>
      </a:lvl5pPr>
      <a:lvl6pPr marL="1428750" marR="0" indent="-238125" algn="l" defTabSz="309563" rtl="0" latinLnBrk="0">
        <a:lnSpc>
          <a:spcPct val="100000"/>
        </a:lnSpc>
        <a:spcBef>
          <a:spcPts val="2213"/>
        </a:spcBef>
        <a:spcAft>
          <a:spcPts val="0"/>
        </a:spcAft>
        <a:buClrTx/>
        <a:buSzPct val="125000"/>
        <a:buFontTx/>
        <a:buChar char="•"/>
        <a:tabLst/>
        <a:defRPr sz="1800" b="0" i="0" u="none" strike="noStrike" cap="none" spc="0" baseline="0">
          <a:ln>
            <a:noFill/>
          </a:ln>
          <a:solidFill>
            <a:srgbClr val="000000"/>
          </a:solidFill>
          <a:uFillTx/>
          <a:latin typeface="Helvetica Neue"/>
          <a:ea typeface="Helvetica Neue"/>
          <a:cs typeface="Helvetica Neue"/>
          <a:sym typeface="Helvetica Neue"/>
        </a:defRPr>
      </a:lvl6pPr>
      <a:lvl7pPr marL="1666875" marR="0" indent="-238125" algn="l" defTabSz="309563" rtl="0" latinLnBrk="0">
        <a:lnSpc>
          <a:spcPct val="100000"/>
        </a:lnSpc>
        <a:spcBef>
          <a:spcPts val="2213"/>
        </a:spcBef>
        <a:spcAft>
          <a:spcPts val="0"/>
        </a:spcAft>
        <a:buClrTx/>
        <a:buSzPct val="125000"/>
        <a:buFontTx/>
        <a:buChar char="•"/>
        <a:tabLst/>
        <a:defRPr sz="1800" b="0" i="0" u="none" strike="noStrike" cap="none" spc="0" baseline="0">
          <a:ln>
            <a:noFill/>
          </a:ln>
          <a:solidFill>
            <a:srgbClr val="000000"/>
          </a:solidFill>
          <a:uFillTx/>
          <a:latin typeface="Helvetica Neue"/>
          <a:ea typeface="Helvetica Neue"/>
          <a:cs typeface="Helvetica Neue"/>
          <a:sym typeface="Helvetica Neue"/>
        </a:defRPr>
      </a:lvl7pPr>
      <a:lvl8pPr marL="1905000" marR="0" indent="-238125" algn="l" defTabSz="309563" rtl="0" latinLnBrk="0">
        <a:lnSpc>
          <a:spcPct val="100000"/>
        </a:lnSpc>
        <a:spcBef>
          <a:spcPts val="2213"/>
        </a:spcBef>
        <a:spcAft>
          <a:spcPts val="0"/>
        </a:spcAft>
        <a:buClrTx/>
        <a:buSzPct val="125000"/>
        <a:buFontTx/>
        <a:buChar char="•"/>
        <a:tabLst/>
        <a:defRPr sz="1800" b="0" i="0" u="none" strike="noStrike" cap="none" spc="0" baseline="0">
          <a:ln>
            <a:noFill/>
          </a:ln>
          <a:solidFill>
            <a:srgbClr val="000000"/>
          </a:solidFill>
          <a:uFillTx/>
          <a:latin typeface="Helvetica Neue"/>
          <a:ea typeface="Helvetica Neue"/>
          <a:cs typeface="Helvetica Neue"/>
          <a:sym typeface="Helvetica Neue"/>
        </a:defRPr>
      </a:lvl8pPr>
      <a:lvl9pPr marL="2143125" marR="0" indent="-238125" algn="l" defTabSz="309563" rtl="0" latinLnBrk="0">
        <a:lnSpc>
          <a:spcPct val="100000"/>
        </a:lnSpc>
        <a:spcBef>
          <a:spcPts val="2213"/>
        </a:spcBef>
        <a:spcAft>
          <a:spcPts val="0"/>
        </a:spcAft>
        <a:buClrTx/>
        <a:buSzPct val="125000"/>
        <a:buFontTx/>
        <a:buChar char="•"/>
        <a:tabLst/>
        <a:defRPr sz="18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F95586A-FDEE-4008-92A9-6C415801F999}"/>
              </a:ext>
            </a:extLst>
          </p:cNvPr>
          <p:cNvSpPr>
            <a:spLocks noGrp="1"/>
          </p:cNvSpPr>
          <p:nvPr>
            <p:ph type="body" sz="half" idx="1"/>
          </p:nvPr>
        </p:nvSpPr>
        <p:spPr>
          <a:xfrm rot="20700000">
            <a:off x="533400" y="2501007"/>
            <a:ext cx="7810500" cy="2083693"/>
          </a:xfrm>
        </p:spPr>
        <p:txBody>
          <a:bodyPr>
            <a:normAutofit fontScale="77500" lnSpcReduction="20000"/>
          </a:bodyPr>
          <a:lstStyle/>
          <a:p>
            <a:endParaRPr lang="en-US" dirty="0"/>
          </a:p>
          <a:p>
            <a:pPr algn="ctr"/>
            <a:r>
              <a:rPr lang="en-US" dirty="0"/>
              <a:t> </a:t>
            </a:r>
            <a:r>
              <a:rPr lang="en-US" sz="4200" dirty="0"/>
              <a:t>CAEP 2019 Consortia Directors Meeting </a:t>
            </a:r>
          </a:p>
          <a:p>
            <a:pPr algn="ctr"/>
            <a:endParaRPr lang="en-US" sz="4200" dirty="0"/>
          </a:p>
          <a:p>
            <a:pPr algn="ctr"/>
            <a:r>
              <a:rPr lang="en-US" sz="4200" dirty="0"/>
              <a:t>“The 3-Year Plan Implementation Starts Now” </a:t>
            </a:r>
          </a:p>
        </p:txBody>
      </p:sp>
    </p:spTree>
    <p:extLst>
      <p:ext uri="{BB962C8B-B14F-4D97-AF65-F5344CB8AC3E}">
        <p14:creationId xmlns:p14="http://schemas.microsoft.com/office/powerpoint/2010/main" val="1315551783"/>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F0D8A-1BDF-4D99-9570-D73A40C38A5E}"/>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D98729B7-3972-4DF1-9DF4-17AD8132E03C}"/>
              </a:ext>
            </a:extLst>
          </p:cNvPr>
          <p:cNvSpPr>
            <a:spLocks noGrp="1"/>
          </p:cNvSpPr>
          <p:nvPr>
            <p:ph type="body" sz="half" idx="1"/>
          </p:nvPr>
        </p:nvSpPr>
        <p:spPr/>
        <p:txBody>
          <a:bodyPr/>
          <a:lstStyle/>
          <a:p>
            <a:r>
              <a:rPr lang="en-US" dirty="0"/>
              <a:t>The field team held six facilitated meetings over six months. The culmination of those meetings resulted in five recommendations with action steps to be implemented over the next several months. </a:t>
            </a:r>
          </a:p>
        </p:txBody>
      </p:sp>
    </p:spTree>
    <p:extLst>
      <p:ext uri="{BB962C8B-B14F-4D97-AF65-F5344CB8AC3E}">
        <p14:creationId xmlns:p14="http://schemas.microsoft.com/office/powerpoint/2010/main" val="42148968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14F31-9896-44F2-889B-CD9592BF8490}"/>
              </a:ext>
            </a:extLst>
          </p:cNvPr>
          <p:cNvSpPr>
            <a:spLocks noGrp="1"/>
          </p:cNvSpPr>
          <p:nvPr>
            <p:ph type="title"/>
          </p:nvPr>
        </p:nvSpPr>
        <p:spPr/>
        <p:txBody>
          <a:bodyPr>
            <a:normAutofit fontScale="90000"/>
          </a:bodyPr>
          <a:lstStyle/>
          <a:p>
            <a:r>
              <a:rPr lang="en-US" sz="2700" dirty="0"/>
              <a:t>The foundational recommendation in this effort was to adopt the following definition of immigrant integration</a:t>
            </a:r>
            <a:r>
              <a:rPr lang="en-US" sz="4400" dirty="0"/>
              <a:t>:</a:t>
            </a:r>
            <a:br>
              <a:rPr lang="en-US" sz="4400" dirty="0"/>
            </a:br>
            <a:endParaRPr lang="en-US" dirty="0"/>
          </a:p>
        </p:txBody>
      </p:sp>
      <p:sp>
        <p:nvSpPr>
          <p:cNvPr id="3" name="Text Placeholder 2">
            <a:extLst>
              <a:ext uri="{FF2B5EF4-FFF2-40B4-BE49-F238E27FC236}">
                <a16:creationId xmlns:a16="http://schemas.microsoft.com/office/drawing/2014/main" id="{170482C5-3885-40DC-A873-E0F4E9D50A81}"/>
              </a:ext>
            </a:extLst>
          </p:cNvPr>
          <p:cNvSpPr>
            <a:spLocks noGrp="1"/>
          </p:cNvSpPr>
          <p:nvPr>
            <p:ph type="body" sz="half" idx="1"/>
          </p:nvPr>
        </p:nvSpPr>
        <p:spPr/>
        <p:txBody>
          <a:bodyPr>
            <a:normAutofit fontScale="92500" lnSpcReduction="20000"/>
          </a:bodyPr>
          <a:lstStyle/>
          <a:p>
            <a:pPr lvl="1"/>
            <a:r>
              <a:rPr lang="en-US" sz="2400" dirty="0"/>
              <a:t>Immigrant Integration is a two-way process in which immigrants are embraced and welcomed by the receiving society with effective, culturally relevant and linguistically accessible programs and services that facilitate and provide: upward social and economic mobility, increased civic participation, and multigenerational integration to build secure, thriving, and inclusive communities.</a:t>
            </a:r>
          </a:p>
          <a:p>
            <a:endParaRPr lang="en-US" dirty="0"/>
          </a:p>
        </p:txBody>
      </p:sp>
    </p:spTree>
    <p:extLst>
      <p:ext uri="{BB962C8B-B14F-4D97-AF65-F5344CB8AC3E}">
        <p14:creationId xmlns:p14="http://schemas.microsoft.com/office/powerpoint/2010/main" val="360081325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881ED-00CC-4637-A8DE-9C558CCB19D9}"/>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3D39DF01-7B47-4186-B910-6CA8C5440B29}"/>
              </a:ext>
            </a:extLst>
          </p:cNvPr>
          <p:cNvSpPr>
            <a:spLocks noGrp="1"/>
          </p:cNvSpPr>
          <p:nvPr>
            <p:ph type="body" sz="half" idx="1"/>
          </p:nvPr>
        </p:nvSpPr>
        <p:spPr/>
        <p:txBody>
          <a:bodyPr>
            <a:normAutofit fontScale="85000" lnSpcReduction="20000"/>
          </a:bodyPr>
          <a:lstStyle/>
          <a:p>
            <a:r>
              <a:rPr lang="en-US" dirty="0"/>
              <a:t>The remaining recommendations provide what the CAEP office could implement. They include: </a:t>
            </a:r>
          </a:p>
          <a:p>
            <a:r>
              <a:rPr lang="en-US" dirty="0"/>
              <a:t>Provide each consortia aggregate data.  The data should be organized by program areas on student demographic characteristics, barriers, and outcomes of immigrants in all CAEP program areas. </a:t>
            </a:r>
          </a:p>
          <a:p>
            <a:r>
              <a:rPr lang="en-US" dirty="0"/>
              <a:t>Develop policies and procedures regarding the use of data. </a:t>
            </a:r>
          </a:p>
          <a:p>
            <a:r>
              <a:rPr lang="en-US" dirty="0"/>
              <a:t>Adopt an array of Immigrant Integration Metrics, include COAAPS, allowing consortia the ability to select those which are best for the programs areas offered in the consortia.</a:t>
            </a:r>
          </a:p>
        </p:txBody>
      </p:sp>
    </p:spTree>
    <p:extLst>
      <p:ext uri="{BB962C8B-B14F-4D97-AF65-F5344CB8AC3E}">
        <p14:creationId xmlns:p14="http://schemas.microsoft.com/office/powerpoint/2010/main" val="391314539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5715E-CBA2-42C5-9614-AB79C9C16702}"/>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018FCBBC-CE10-4157-BB25-34C70B734517}"/>
              </a:ext>
            </a:extLst>
          </p:cNvPr>
          <p:cNvSpPr>
            <a:spLocks noGrp="1"/>
          </p:cNvSpPr>
          <p:nvPr>
            <p:ph type="body" sz="half" idx="1"/>
          </p:nvPr>
        </p:nvSpPr>
        <p:spPr/>
        <p:txBody>
          <a:bodyPr/>
          <a:lstStyle/>
          <a:p>
            <a:r>
              <a:rPr lang="en-US" dirty="0"/>
              <a:t>The CAEP office will develop a short term and long term goals aligned to the recommendations in the report. </a:t>
            </a:r>
          </a:p>
        </p:txBody>
      </p:sp>
    </p:spTree>
    <p:extLst>
      <p:ext uri="{BB962C8B-B14F-4D97-AF65-F5344CB8AC3E}">
        <p14:creationId xmlns:p14="http://schemas.microsoft.com/office/powerpoint/2010/main" val="181850958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B6BE9-9E28-4938-904D-0D6F5BD3CE02}"/>
              </a:ext>
            </a:extLst>
          </p:cNvPr>
          <p:cNvSpPr>
            <a:spLocks noGrp="1"/>
          </p:cNvSpPr>
          <p:nvPr>
            <p:ph type="title"/>
          </p:nvPr>
        </p:nvSpPr>
        <p:spPr/>
        <p:txBody>
          <a:bodyPr>
            <a:normAutofit fontScale="90000"/>
          </a:bodyPr>
          <a:lstStyle/>
          <a:p>
            <a:r>
              <a:rPr lang="en-US" b="1" dirty="0"/>
              <a:t>ANALYSIS OF EXPENDITURES AND HOURS OF INSTRUCTION</a:t>
            </a:r>
            <a:br>
              <a:rPr lang="en-US" b="1" dirty="0"/>
            </a:br>
            <a:endParaRPr lang="en-US" dirty="0"/>
          </a:p>
        </p:txBody>
      </p:sp>
    </p:spTree>
    <p:extLst>
      <p:ext uri="{BB962C8B-B14F-4D97-AF65-F5344CB8AC3E}">
        <p14:creationId xmlns:p14="http://schemas.microsoft.com/office/powerpoint/2010/main" val="160434411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6CCEC-837E-4434-A6B7-C8B363D073CC}"/>
              </a:ext>
            </a:extLst>
          </p:cNvPr>
          <p:cNvSpPr>
            <a:spLocks noGrp="1"/>
          </p:cNvSpPr>
          <p:nvPr>
            <p:ph type="title"/>
          </p:nvPr>
        </p:nvSpPr>
        <p:spPr>
          <a:xfrm>
            <a:off x="533400" y="1403350"/>
            <a:ext cx="7810500" cy="501650"/>
          </a:xfrm>
        </p:spPr>
        <p:txBody>
          <a:bodyPr>
            <a:noAutofit/>
          </a:bodyPr>
          <a:lstStyle/>
          <a:p>
            <a:r>
              <a:rPr lang="en-US" sz="2000" b="1" dirty="0"/>
              <a:t>Hours of Instruction and Expenditures by Program Area and Provider Type</a:t>
            </a:r>
            <a:endParaRPr lang="en-US" sz="2000" dirty="0"/>
          </a:p>
        </p:txBody>
      </p:sp>
      <p:pic>
        <p:nvPicPr>
          <p:cNvPr id="4" name="Picture 3">
            <a:extLst>
              <a:ext uri="{FF2B5EF4-FFF2-40B4-BE49-F238E27FC236}">
                <a16:creationId xmlns:a16="http://schemas.microsoft.com/office/drawing/2014/main" id="{EE5FAA04-C80C-42BA-9C04-62AA365D7A24}"/>
              </a:ext>
            </a:extLst>
          </p:cNvPr>
          <p:cNvPicPr>
            <a:picLocks noChangeAspect="1"/>
          </p:cNvPicPr>
          <p:nvPr/>
        </p:nvPicPr>
        <p:blipFill>
          <a:blip r:embed="rId2"/>
          <a:stretch>
            <a:fillRect/>
          </a:stretch>
        </p:blipFill>
        <p:spPr>
          <a:xfrm>
            <a:off x="152400" y="2286000"/>
            <a:ext cx="8839200" cy="2895600"/>
          </a:xfrm>
          <a:prstGeom prst="rect">
            <a:avLst/>
          </a:prstGeom>
        </p:spPr>
      </p:pic>
    </p:spTree>
    <p:extLst>
      <p:ext uri="{BB962C8B-B14F-4D97-AF65-F5344CB8AC3E}">
        <p14:creationId xmlns:p14="http://schemas.microsoft.com/office/powerpoint/2010/main" val="290537037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41FB-2015-45BB-9842-6F15B337D5A3}"/>
              </a:ext>
            </a:extLst>
          </p:cNvPr>
          <p:cNvSpPr>
            <a:spLocks noGrp="1"/>
          </p:cNvSpPr>
          <p:nvPr>
            <p:ph type="title"/>
          </p:nvPr>
        </p:nvSpPr>
        <p:spPr/>
        <p:txBody>
          <a:bodyPr>
            <a:noAutofit/>
          </a:bodyPr>
          <a:lstStyle/>
          <a:p>
            <a:r>
              <a:rPr lang="en-US" sz="2800" b="1" dirty="0"/>
              <a:t>Expenditures by Program Area and Provider Type</a:t>
            </a:r>
            <a:endParaRPr lang="en-US" sz="2800" dirty="0"/>
          </a:p>
        </p:txBody>
      </p:sp>
      <p:pic>
        <p:nvPicPr>
          <p:cNvPr id="4" name="Picture 3">
            <a:extLst>
              <a:ext uri="{FF2B5EF4-FFF2-40B4-BE49-F238E27FC236}">
                <a16:creationId xmlns:a16="http://schemas.microsoft.com/office/drawing/2014/main" id="{C4EA7923-02D8-44A6-81FF-79DD518F9494}"/>
              </a:ext>
            </a:extLst>
          </p:cNvPr>
          <p:cNvPicPr>
            <a:picLocks noChangeAspect="1"/>
          </p:cNvPicPr>
          <p:nvPr/>
        </p:nvPicPr>
        <p:blipFill>
          <a:blip r:embed="rId2"/>
          <a:stretch>
            <a:fillRect/>
          </a:stretch>
        </p:blipFill>
        <p:spPr>
          <a:xfrm>
            <a:off x="152400" y="2469976"/>
            <a:ext cx="8839200" cy="2864024"/>
          </a:xfrm>
          <a:prstGeom prst="rect">
            <a:avLst/>
          </a:prstGeom>
        </p:spPr>
      </p:pic>
    </p:spTree>
    <p:extLst>
      <p:ext uri="{BB962C8B-B14F-4D97-AF65-F5344CB8AC3E}">
        <p14:creationId xmlns:p14="http://schemas.microsoft.com/office/powerpoint/2010/main" val="378580626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p:txBody>
          <a:bodyPr>
            <a:normAutofit/>
          </a:bodyPr>
          <a:lstStyle/>
          <a:p>
            <a:pPr algn="ctr"/>
            <a:r>
              <a:rPr lang="en-US" sz="4000" dirty="0"/>
              <a:t>AB 1727</a:t>
            </a:r>
          </a:p>
        </p:txBody>
      </p:sp>
    </p:spTree>
    <p:extLst>
      <p:ext uri="{BB962C8B-B14F-4D97-AF65-F5344CB8AC3E}">
        <p14:creationId xmlns:p14="http://schemas.microsoft.com/office/powerpoint/2010/main" val="399303135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6A973-E0CE-4DF8-AC4F-8B4EE8C663B7}"/>
              </a:ext>
            </a:extLst>
          </p:cNvPr>
          <p:cNvSpPr>
            <a:spLocks noGrp="1"/>
          </p:cNvSpPr>
          <p:nvPr>
            <p:ph type="title"/>
          </p:nvPr>
        </p:nvSpPr>
        <p:spPr>
          <a:xfrm>
            <a:off x="533400" y="2286000"/>
            <a:ext cx="7810500" cy="972344"/>
          </a:xfrm>
        </p:spPr>
        <p:txBody>
          <a:bodyPr/>
          <a:lstStyle/>
          <a:p>
            <a:pPr algn="ctr"/>
            <a:r>
              <a:rPr lang="en-US" dirty="0"/>
              <a:t>Questions</a:t>
            </a:r>
          </a:p>
        </p:txBody>
      </p:sp>
    </p:spTree>
    <p:extLst>
      <p:ext uri="{BB962C8B-B14F-4D97-AF65-F5344CB8AC3E}">
        <p14:creationId xmlns:p14="http://schemas.microsoft.com/office/powerpoint/2010/main" val="92425185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C0D38A9-FDAB-488A-96E6-892CF5670189}"/>
              </a:ext>
            </a:extLst>
          </p:cNvPr>
          <p:cNvSpPr>
            <a:spLocks noGrp="1"/>
          </p:cNvSpPr>
          <p:nvPr>
            <p:ph type="body" sz="half" idx="1"/>
          </p:nvPr>
        </p:nvSpPr>
        <p:spPr/>
        <p:txBody>
          <a:bodyPr>
            <a:normAutofit/>
          </a:bodyPr>
          <a:lstStyle/>
          <a:p>
            <a:pPr marL="342900" indent="-342900">
              <a:buFont typeface="Arial" panose="020B0604020202020204" pitchFamily="34" charset="0"/>
              <a:buChar char="•"/>
            </a:pPr>
            <a:r>
              <a:rPr lang="en-US" sz="3600" dirty="0"/>
              <a:t>Introductions</a:t>
            </a:r>
          </a:p>
          <a:p>
            <a:pPr marL="342900" indent="-342900">
              <a:buFont typeface="Arial" panose="020B0604020202020204" pitchFamily="34" charset="0"/>
              <a:buChar char="•"/>
            </a:pPr>
            <a:r>
              <a:rPr lang="en-US" sz="3600" dirty="0"/>
              <a:t>Overview of the 3-Year Plans</a:t>
            </a:r>
          </a:p>
          <a:p>
            <a:pPr marL="342900" indent="-342900">
              <a:buFont typeface="Arial" panose="020B0604020202020204" pitchFamily="34" charset="0"/>
              <a:buChar char="•"/>
            </a:pPr>
            <a:r>
              <a:rPr lang="en-US" sz="3600" dirty="0"/>
              <a:t>Immigrant Integration</a:t>
            </a:r>
          </a:p>
        </p:txBody>
      </p:sp>
      <p:sp>
        <p:nvSpPr>
          <p:cNvPr id="7" name="Title 6">
            <a:extLst>
              <a:ext uri="{FF2B5EF4-FFF2-40B4-BE49-F238E27FC236}">
                <a16:creationId xmlns:a16="http://schemas.microsoft.com/office/drawing/2014/main" id="{F42B8DD4-E817-4F62-A151-44344C5B3699}"/>
              </a:ext>
            </a:extLst>
          </p:cNvPr>
          <p:cNvSpPr>
            <a:spLocks noGrp="1"/>
          </p:cNvSpPr>
          <p:nvPr>
            <p:ph type="title"/>
          </p:nvPr>
        </p:nvSpPr>
        <p:spPr/>
        <p:txBody>
          <a:bodyPr>
            <a:normAutofit/>
          </a:bodyPr>
          <a:lstStyle/>
          <a:p>
            <a:pPr algn="ctr"/>
            <a:r>
              <a:rPr lang="en-US" sz="5400" dirty="0"/>
              <a:t>Welcome</a:t>
            </a:r>
          </a:p>
        </p:txBody>
      </p:sp>
    </p:spTree>
    <p:extLst>
      <p:ext uri="{BB962C8B-B14F-4D97-AF65-F5344CB8AC3E}">
        <p14:creationId xmlns:p14="http://schemas.microsoft.com/office/powerpoint/2010/main" val="140641794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2D807-1A23-4571-B282-77A0F95992FA}"/>
              </a:ext>
            </a:extLst>
          </p:cNvPr>
          <p:cNvSpPr>
            <a:spLocks noGrp="1"/>
          </p:cNvSpPr>
          <p:nvPr>
            <p:ph type="title"/>
          </p:nvPr>
        </p:nvSpPr>
        <p:spPr>
          <a:xfrm rot="20295158">
            <a:off x="533400" y="2942828"/>
            <a:ext cx="7810500" cy="972344"/>
          </a:xfrm>
        </p:spPr>
        <p:txBody>
          <a:bodyPr/>
          <a:lstStyle/>
          <a:p>
            <a:pPr algn="ctr"/>
            <a:r>
              <a:rPr lang="en-US" dirty="0"/>
              <a:t>Introductions</a:t>
            </a:r>
          </a:p>
        </p:txBody>
      </p:sp>
    </p:spTree>
    <p:extLst>
      <p:ext uri="{BB962C8B-B14F-4D97-AF65-F5344CB8AC3E}">
        <p14:creationId xmlns:p14="http://schemas.microsoft.com/office/powerpoint/2010/main" val="342928949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FE4C0-5134-48B8-BF84-F0DDE59EEDBA}"/>
              </a:ext>
            </a:extLst>
          </p:cNvPr>
          <p:cNvSpPr>
            <a:spLocks noGrp="1"/>
          </p:cNvSpPr>
          <p:nvPr>
            <p:ph type="title"/>
          </p:nvPr>
        </p:nvSpPr>
        <p:spPr>
          <a:xfrm>
            <a:off x="533400" y="2819400"/>
            <a:ext cx="7810500" cy="972344"/>
          </a:xfrm>
        </p:spPr>
        <p:txBody>
          <a:bodyPr/>
          <a:lstStyle/>
          <a:p>
            <a:pPr algn="ctr"/>
            <a:r>
              <a:rPr lang="en-US" dirty="0"/>
              <a:t>Hanover 3 Year Plan Summary</a:t>
            </a:r>
          </a:p>
        </p:txBody>
      </p:sp>
    </p:spTree>
    <p:extLst>
      <p:ext uri="{BB962C8B-B14F-4D97-AF65-F5344CB8AC3E}">
        <p14:creationId xmlns:p14="http://schemas.microsoft.com/office/powerpoint/2010/main" val="9949660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D0CEFE9-2C80-4CF3-96E7-D75B29CAE357}"/>
              </a:ext>
            </a:extLst>
          </p:cNvPr>
          <p:cNvSpPr>
            <a:spLocks noGrp="1"/>
          </p:cNvSpPr>
          <p:nvPr>
            <p:ph type="body" sz="half" idx="1"/>
          </p:nvPr>
        </p:nvSpPr>
        <p:spPr>
          <a:xfrm>
            <a:off x="533400" y="1447800"/>
            <a:ext cx="7810500" cy="4114799"/>
          </a:xfrm>
        </p:spPr>
        <p:txBody>
          <a:bodyPr/>
          <a:lstStyle/>
          <a:p>
            <a:r>
              <a:rPr lang="en-US" b="1" dirty="0"/>
              <a:t>Capacity and performance improvements: </a:t>
            </a:r>
            <a:endParaRPr lang="en-US" dirty="0"/>
          </a:p>
          <a:p>
            <a:r>
              <a:rPr lang="en-US" dirty="0"/>
              <a:t>Approximately one-fifth of consortia report expanding or improving student support staff or services and increasing program and service availability.</a:t>
            </a:r>
          </a:p>
          <a:p>
            <a:endParaRPr lang="en-US" dirty="0"/>
          </a:p>
          <a:p>
            <a:endParaRPr lang="en-US" dirty="0"/>
          </a:p>
          <a:p>
            <a:r>
              <a:rPr lang="en-US" b="1" dirty="0"/>
              <a:t>Internal areas for future development: </a:t>
            </a:r>
            <a:endParaRPr lang="en-US" dirty="0"/>
          </a:p>
          <a:p>
            <a:r>
              <a:rPr lang="en-US" dirty="0"/>
              <a:t>Approximately one-fifth of consortia want to improve or increase professional development and training, as well as partnerships and resources leveraged therein.</a:t>
            </a:r>
          </a:p>
          <a:p>
            <a:endParaRPr lang="en-US" dirty="0"/>
          </a:p>
        </p:txBody>
      </p:sp>
    </p:spTree>
    <p:extLst>
      <p:ext uri="{BB962C8B-B14F-4D97-AF65-F5344CB8AC3E}">
        <p14:creationId xmlns:p14="http://schemas.microsoft.com/office/powerpoint/2010/main" val="331534620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A891AD1-EE11-4B85-9029-3E91177E0800}"/>
              </a:ext>
            </a:extLst>
          </p:cNvPr>
          <p:cNvSpPr>
            <a:spLocks noGrp="1"/>
          </p:cNvSpPr>
          <p:nvPr>
            <p:ph type="body" sz="half" idx="1"/>
          </p:nvPr>
        </p:nvSpPr>
        <p:spPr>
          <a:xfrm>
            <a:off x="533400" y="1447800"/>
            <a:ext cx="7810500" cy="4038599"/>
          </a:xfrm>
        </p:spPr>
        <p:txBody>
          <a:bodyPr>
            <a:normAutofit/>
          </a:bodyPr>
          <a:lstStyle/>
          <a:p>
            <a:r>
              <a:rPr lang="en-US" b="1" dirty="0"/>
              <a:t>External areas for future development for students: </a:t>
            </a:r>
            <a:endParaRPr lang="en-US" dirty="0"/>
          </a:p>
          <a:p>
            <a:r>
              <a:rPr lang="en-US" dirty="0"/>
              <a:t>Approximately, 31 percent of consortia intend to improve student support services. Despite the numerous areas targeted for future development, only 9.4 percent of consortia report a need to increase staff.</a:t>
            </a:r>
          </a:p>
          <a:p>
            <a:endParaRPr lang="en-US" dirty="0"/>
          </a:p>
          <a:p>
            <a:r>
              <a:rPr lang="en-US" b="1" dirty="0"/>
              <a:t>Student demographics:</a:t>
            </a:r>
            <a:endParaRPr lang="en-US" dirty="0"/>
          </a:p>
          <a:p>
            <a:r>
              <a:rPr lang="en-US" dirty="0"/>
              <a:t>Consortia report serving 70.3 percent English language learners.</a:t>
            </a:r>
            <a:r>
              <a:rPr lang="en-US" b="1" dirty="0"/>
              <a:t> </a:t>
            </a:r>
            <a:r>
              <a:rPr lang="en-US" dirty="0"/>
              <a:t>In addition, Approximately two-thirds report serving a high volume of adults without a high school diploma. In general, consortia student demographics tend to be minorities or immigrants, low-income, and less-educated. </a:t>
            </a:r>
          </a:p>
          <a:p>
            <a:endParaRPr lang="en-US" dirty="0"/>
          </a:p>
        </p:txBody>
      </p:sp>
    </p:spTree>
    <p:extLst>
      <p:ext uri="{BB962C8B-B14F-4D97-AF65-F5344CB8AC3E}">
        <p14:creationId xmlns:p14="http://schemas.microsoft.com/office/powerpoint/2010/main" val="131497202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473C9F3-0EB0-4DFE-A13B-27299A7B33A3}"/>
              </a:ext>
            </a:extLst>
          </p:cNvPr>
          <p:cNvSpPr>
            <a:spLocks noGrp="1"/>
          </p:cNvSpPr>
          <p:nvPr>
            <p:ph type="body" sz="half" idx="1"/>
          </p:nvPr>
        </p:nvSpPr>
        <p:spPr>
          <a:xfrm>
            <a:off x="533400" y="1219200"/>
            <a:ext cx="7810500" cy="4114799"/>
          </a:xfrm>
        </p:spPr>
        <p:txBody>
          <a:bodyPr/>
          <a:lstStyle/>
          <a:p>
            <a:r>
              <a:rPr lang="en-US" b="1" dirty="0"/>
              <a:t>Consortia goals: </a:t>
            </a:r>
            <a:endParaRPr lang="en-US" dirty="0"/>
          </a:p>
          <a:p>
            <a:r>
              <a:rPr lang="en-US" dirty="0"/>
              <a:t>Approximately half of consortia want to expand or improve the delivery of adult education programs or support services. Nearly 40 percent want to improve student transitions to the workforce and academic success with regards to completions and retention.</a:t>
            </a:r>
          </a:p>
          <a:p>
            <a:endParaRPr lang="en-US" dirty="0"/>
          </a:p>
          <a:p>
            <a:r>
              <a:rPr lang="en-US" b="1" dirty="0"/>
              <a:t>Planned strategies: </a:t>
            </a:r>
            <a:endParaRPr lang="en-US" dirty="0"/>
          </a:p>
          <a:p>
            <a:r>
              <a:rPr lang="en-US" dirty="0"/>
              <a:t>Consortia propose a wide variety of approaches</a:t>
            </a:r>
            <a:r>
              <a:rPr lang="en-US" b="1" dirty="0"/>
              <a:t> </a:t>
            </a:r>
            <a:r>
              <a:rPr lang="en-US" dirty="0"/>
              <a:t>for achieving their planned goals. One area of commonality is the intention to increase trainings and professional development opportunities for instructors and staff (62.5 percent). Consortia plan to use student and graduate data to meet their goals (37.5 percent) and enhance marketing and outreach efforts (39.1 percent).</a:t>
            </a:r>
          </a:p>
          <a:p>
            <a:endParaRPr lang="en-US" dirty="0"/>
          </a:p>
        </p:txBody>
      </p:sp>
    </p:spTree>
    <p:extLst>
      <p:ext uri="{BB962C8B-B14F-4D97-AF65-F5344CB8AC3E}">
        <p14:creationId xmlns:p14="http://schemas.microsoft.com/office/powerpoint/2010/main" val="151741003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6B9C30C-89E9-4BC4-BD1E-EB4E7AB9CB26}"/>
              </a:ext>
            </a:extLst>
          </p:cNvPr>
          <p:cNvSpPr>
            <a:spLocks noGrp="1"/>
          </p:cNvSpPr>
          <p:nvPr>
            <p:ph type="body" sz="half" idx="1"/>
          </p:nvPr>
        </p:nvSpPr>
        <p:spPr>
          <a:xfrm>
            <a:off x="533400" y="1295400"/>
            <a:ext cx="7810500" cy="4495800"/>
          </a:xfrm>
        </p:spPr>
        <p:txBody>
          <a:bodyPr>
            <a:normAutofit/>
          </a:bodyPr>
          <a:lstStyle/>
          <a:p>
            <a:r>
              <a:rPr lang="en-US" b="1" dirty="0"/>
              <a:t>Progress indicators: </a:t>
            </a:r>
            <a:endParaRPr lang="en-US" dirty="0"/>
          </a:p>
          <a:p>
            <a:r>
              <a:rPr lang="en-US" dirty="0"/>
              <a:t>Fifty percent of consortia state that an increase in students served or student success outcomes would be an indicator of progress. Approximately 30 percent of consortia intend to adopt growth in professional development programs or transitions to post-secondary education as progress indicators. </a:t>
            </a:r>
          </a:p>
          <a:p>
            <a:endParaRPr lang="en-US" dirty="0"/>
          </a:p>
          <a:p>
            <a:r>
              <a:rPr lang="en-US" b="1" dirty="0"/>
              <a:t>New initiatives to pilot or implement:</a:t>
            </a:r>
            <a:endParaRPr lang="en-US" dirty="0"/>
          </a:p>
          <a:p>
            <a:r>
              <a:rPr lang="en-US" dirty="0"/>
              <a:t>Consortia list policies to align programming with partners (29.7 percent) or regional labor market data (20.3 percent).</a:t>
            </a:r>
            <a:r>
              <a:rPr lang="en-US" b="1" dirty="0"/>
              <a:t> </a:t>
            </a:r>
            <a:r>
              <a:rPr lang="en-US" dirty="0"/>
              <a:t>Consortia report plans to pilot integration of data with regards to outcomes and student data. Consortia indicate plans to improve career pathways and supports (18.8 percent) while also increasing CTE or non-credit course offerings (17.2 percent). </a:t>
            </a:r>
          </a:p>
        </p:txBody>
      </p:sp>
    </p:spTree>
    <p:extLst>
      <p:ext uri="{BB962C8B-B14F-4D97-AF65-F5344CB8AC3E}">
        <p14:creationId xmlns:p14="http://schemas.microsoft.com/office/powerpoint/2010/main" val="42927339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C188E-94B9-420D-AAEF-60773C6DD9F3}"/>
              </a:ext>
            </a:extLst>
          </p:cNvPr>
          <p:cNvSpPr>
            <a:spLocks noGrp="1"/>
          </p:cNvSpPr>
          <p:nvPr>
            <p:ph type="title"/>
          </p:nvPr>
        </p:nvSpPr>
        <p:spPr/>
        <p:txBody>
          <a:bodyPr/>
          <a:lstStyle/>
          <a:p>
            <a:pPr algn="ctr"/>
            <a:r>
              <a:rPr lang="en-US" dirty="0"/>
              <a:t>Immigrant Integration (AB2098)</a:t>
            </a:r>
          </a:p>
        </p:txBody>
      </p:sp>
      <p:sp>
        <p:nvSpPr>
          <p:cNvPr id="3" name="Text Placeholder 2">
            <a:extLst>
              <a:ext uri="{FF2B5EF4-FFF2-40B4-BE49-F238E27FC236}">
                <a16:creationId xmlns:a16="http://schemas.microsoft.com/office/drawing/2014/main" id="{1D587E8C-D05C-4BB3-8DAA-704016F7E467}"/>
              </a:ext>
            </a:extLst>
          </p:cNvPr>
          <p:cNvSpPr>
            <a:spLocks noGrp="1"/>
          </p:cNvSpPr>
          <p:nvPr>
            <p:ph type="body" sz="half" idx="1"/>
          </p:nvPr>
        </p:nvSpPr>
        <p:spPr/>
        <p:txBody>
          <a:bodyPr>
            <a:normAutofit fontScale="92500" lnSpcReduction="10000"/>
          </a:bodyPr>
          <a:lstStyle/>
          <a:p>
            <a:r>
              <a:rPr lang="en-US" dirty="0"/>
              <a:t>The California Department of Education, the California Community College Chancellor’s Office and the Governor’s Office provided oversight of the field team, which consisting of ten members from K-12 Adult, Community College, the California State Labor and Workforce Agency, California Department of Social Services, California Immigrant Policy Center, and Chinese for Affirmative Action charged with developing recommendations that improve immigrant integration. </a:t>
            </a:r>
          </a:p>
          <a:p>
            <a:endParaRPr lang="en-US" dirty="0"/>
          </a:p>
        </p:txBody>
      </p:sp>
    </p:spTree>
    <p:extLst>
      <p:ext uri="{BB962C8B-B14F-4D97-AF65-F5344CB8AC3E}">
        <p14:creationId xmlns:p14="http://schemas.microsoft.com/office/powerpoint/2010/main" val="159114866"/>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14E7CC524621418951E798A26C1086" ma:contentTypeVersion="9" ma:contentTypeDescription="Create a new document." ma:contentTypeScope="" ma:versionID="2288787c61babe554b90495c3789d7c5">
  <xsd:schema xmlns:xsd="http://www.w3.org/2001/XMLSchema" xmlns:xs="http://www.w3.org/2001/XMLSchema" xmlns:p="http://schemas.microsoft.com/office/2006/metadata/properties" xmlns:ns2="9682fde2-0d99-4585-8154-fdea48568b58" targetNamespace="http://schemas.microsoft.com/office/2006/metadata/properties" ma:root="true" ma:fieldsID="850a857e7bd06a26625db0263e2b387c" ns2:_="">
    <xsd:import namespace="9682fde2-0d99-4585-8154-fdea48568b5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82fde2-0d99-4585-8154-fdea48568b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C3BA7B-A33B-4E09-AC39-6EB971397C08}">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9682fde2-0d99-4585-8154-fdea48568b58"/>
    <ds:schemaRef ds:uri="http://www.w3.org/XML/1998/namespace"/>
  </ds:schemaRefs>
</ds:datastoreItem>
</file>

<file path=customXml/itemProps2.xml><?xml version="1.0" encoding="utf-8"?>
<ds:datastoreItem xmlns:ds="http://schemas.openxmlformats.org/officeDocument/2006/customXml" ds:itemID="{BA5C7744-A0E3-48EC-8ED6-DB06C5DF00B5}"/>
</file>

<file path=customXml/itemProps3.xml><?xml version="1.0" encoding="utf-8"?>
<ds:datastoreItem xmlns:ds="http://schemas.openxmlformats.org/officeDocument/2006/customXml" ds:itemID="{749A90ED-2F48-4CF3-AFB7-AB1F1E2DA1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TM03457452[[fn=Celestial]]</Template>
  <TotalTime>15517</TotalTime>
  <Words>706</Words>
  <Application>Microsoft Office PowerPoint</Application>
  <PresentationFormat>On-screen Show (4:3)</PresentationFormat>
  <Paragraphs>46</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Helvetica Neue</vt:lpstr>
      <vt:lpstr>Helvetica Neue Light</vt:lpstr>
      <vt:lpstr>Helvetica Neue Medium</vt:lpstr>
      <vt:lpstr>White</vt:lpstr>
      <vt:lpstr>PowerPoint Presentation</vt:lpstr>
      <vt:lpstr>Welcome</vt:lpstr>
      <vt:lpstr>Introductions</vt:lpstr>
      <vt:lpstr>Hanover 3 Year Plan Summary</vt:lpstr>
      <vt:lpstr>PowerPoint Presentation</vt:lpstr>
      <vt:lpstr>PowerPoint Presentation</vt:lpstr>
      <vt:lpstr>PowerPoint Presentation</vt:lpstr>
      <vt:lpstr>PowerPoint Presentation</vt:lpstr>
      <vt:lpstr>Immigrant Integration (AB2098)</vt:lpstr>
      <vt:lpstr>PowerPoint Presentation</vt:lpstr>
      <vt:lpstr>The foundational recommendation in this effort was to adopt the following definition of immigrant integration: </vt:lpstr>
      <vt:lpstr>PowerPoint Presentation</vt:lpstr>
      <vt:lpstr>PowerPoint Presentation</vt:lpstr>
      <vt:lpstr>ANALYSIS OF EXPENDITURES AND HOURS OF INSTRUCTION </vt:lpstr>
      <vt:lpstr>Hours of Instruction and Expenditures by Program Area and Provider Type</vt:lpstr>
      <vt:lpstr>Expenditures by Program Area and Provider Type</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aevans</dc:creator>
  <cp:lastModifiedBy>Tyler Shea</cp:lastModifiedBy>
  <cp:revision>724</cp:revision>
  <dcterms:created xsi:type="dcterms:W3CDTF">2008-02-08T22:36:51Z</dcterms:created>
  <dcterms:modified xsi:type="dcterms:W3CDTF">2019-09-27T15:11:21Z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0x010100D914E7CC524621418951E798A26C1086</vt:lpwstr>
  </property>
</Properties>
</file>