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quickStyle3.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2.xml" ContentType="application/vnd.openxmlformats-officedocument.drawingml.diagramStyle+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256" r:id="rId2"/>
    <p:sldId id="257" r:id="rId3"/>
    <p:sldId id="277" r:id="rId4"/>
    <p:sldId id="285" r:id="rId5"/>
    <p:sldId id="297" r:id="rId6"/>
    <p:sldId id="293" r:id="rId7"/>
    <p:sldId id="287" r:id="rId8"/>
    <p:sldId id="298" r:id="rId9"/>
    <p:sldId id="288" r:id="rId10"/>
    <p:sldId id="289" r:id="rId11"/>
    <p:sldId id="291" r:id="rId12"/>
    <p:sldId id="290" r:id="rId13"/>
    <p:sldId id="292" r:id="rId14"/>
    <p:sldId id="267" r:id="rId15"/>
    <p:sldId id="294" r:id="rId16"/>
    <p:sldId id="269" r:id="rId17"/>
    <p:sldId id="295" r:id="rId18"/>
    <p:sldId id="270" r:id="rId19"/>
    <p:sldId id="271" r:id="rId20"/>
    <p:sldId id="258" r:id="rId21"/>
    <p:sldId id="273" r:id="rId22"/>
    <p:sldId id="296" r:id="rId23"/>
    <p:sldId id="276" r:id="rId24"/>
    <p:sldId id="266" r:id="rId25"/>
    <p:sldId id="278" r:id="rId26"/>
    <p:sldId id="299" r:id="rId27"/>
    <p:sldId id="281" r:id="rId28"/>
    <p:sldId id="282" r:id="rId29"/>
    <p:sldId id="300" r:id="rId30"/>
    <p:sldId id="302" r:id="rId31"/>
    <p:sldId id="301" r:id="rId32"/>
    <p:sldId id="304" r:id="rId33"/>
    <p:sldId id="305" r:id="rId34"/>
    <p:sldId id="306" r:id="rId35"/>
    <p:sldId id="307" r:id="rId36"/>
    <p:sldId id="308" r:id="rId37"/>
    <p:sldId id="315" r:id="rId38"/>
    <p:sldId id="275" r:id="rId39"/>
    <p:sldId id="309" r:id="rId40"/>
    <p:sldId id="310" r:id="rId41"/>
    <p:sldId id="311" r:id="rId42"/>
    <p:sldId id="264" r:id="rId43"/>
    <p:sldId id="312" r:id="rId44"/>
    <p:sldId id="313" r:id="rId45"/>
    <p:sldId id="314"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20"/>
  </p:normalViewPr>
  <p:slideViewPr>
    <p:cSldViewPr snapToGrid="0" snapToObjects="1">
      <p:cViewPr varScale="1">
        <p:scale>
          <a:sx n="72" d="100"/>
          <a:sy n="72" d="100"/>
        </p:scale>
        <p:origin x="462"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00" d="100"/>
          <a:sy n="200" d="100"/>
        </p:scale>
        <p:origin x="232" y="-13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4441E-FE1A-4421-8232-92A0089BE6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A38BEC-2C39-404E-BD01-E84DCF4F9F45}">
      <dgm:prSet custT="1"/>
      <dgm:spPr/>
      <dgm:t>
        <a:bodyPr/>
        <a:lstStyle/>
        <a:p>
          <a:r>
            <a:rPr lang="en-US" sz="2400" dirty="0"/>
            <a:t>Get clear on positions – what matters? What matters most?</a:t>
          </a:r>
        </a:p>
      </dgm:t>
    </dgm:pt>
    <dgm:pt modelId="{FF08C37C-D2AB-4F09-8A08-E8008A1E72F3}" type="parTrans" cxnId="{66866B36-FD8D-48D9-B80D-3CC56922EB5D}">
      <dgm:prSet/>
      <dgm:spPr/>
      <dgm:t>
        <a:bodyPr/>
        <a:lstStyle/>
        <a:p>
          <a:endParaRPr lang="en-US"/>
        </a:p>
      </dgm:t>
    </dgm:pt>
    <dgm:pt modelId="{60660C0E-59F7-4CBC-A362-0B5E57D08B64}" type="sibTrans" cxnId="{66866B36-FD8D-48D9-B80D-3CC56922EB5D}">
      <dgm:prSet/>
      <dgm:spPr/>
      <dgm:t>
        <a:bodyPr/>
        <a:lstStyle/>
        <a:p>
          <a:endParaRPr lang="en-US"/>
        </a:p>
      </dgm:t>
    </dgm:pt>
    <dgm:pt modelId="{973070FD-9AF4-4FB6-804D-7216AC0B9D3D}">
      <dgm:prSet custT="1"/>
      <dgm:spPr/>
      <dgm:t>
        <a:bodyPr/>
        <a:lstStyle/>
        <a:p>
          <a:r>
            <a:rPr lang="en-US" sz="2400" dirty="0"/>
            <a:t>Seek to understand where positions come from</a:t>
          </a:r>
        </a:p>
      </dgm:t>
    </dgm:pt>
    <dgm:pt modelId="{87E0FBD0-2826-4F80-B1F8-77116DE9E2F5}" type="parTrans" cxnId="{230C85B7-3EA4-45E1-938C-6CE7B6069FBD}">
      <dgm:prSet/>
      <dgm:spPr/>
      <dgm:t>
        <a:bodyPr/>
        <a:lstStyle/>
        <a:p>
          <a:endParaRPr lang="en-US"/>
        </a:p>
      </dgm:t>
    </dgm:pt>
    <dgm:pt modelId="{F81ACBB5-0A21-4263-8349-0A364548BB71}" type="sibTrans" cxnId="{230C85B7-3EA4-45E1-938C-6CE7B6069FBD}">
      <dgm:prSet/>
      <dgm:spPr/>
      <dgm:t>
        <a:bodyPr/>
        <a:lstStyle/>
        <a:p>
          <a:endParaRPr lang="en-US"/>
        </a:p>
      </dgm:t>
    </dgm:pt>
    <dgm:pt modelId="{DB498CE8-F8C1-4F31-AB6A-76D71D1ED08C}">
      <dgm:prSet custT="1"/>
      <dgm:spPr/>
      <dgm:t>
        <a:bodyPr/>
        <a:lstStyle/>
        <a:p>
          <a:r>
            <a:rPr lang="en-US" sz="2400" dirty="0"/>
            <a:t>What are the needs that inform a position?</a:t>
          </a:r>
        </a:p>
      </dgm:t>
    </dgm:pt>
    <dgm:pt modelId="{8E2CB557-6512-4211-BF5D-7C905AB30131}" type="parTrans" cxnId="{E6A4A897-4456-41C6-BEBB-81BE65340686}">
      <dgm:prSet/>
      <dgm:spPr/>
      <dgm:t>
        <a:bodyPr/>
        <a:lstStyle/>
        <a:p>
          <a:endParaRPr lang="en-US"/>
        </a:p>
      </dgm:t>
    </dgm:pt>
    <dgm:pt modelId="{45D5C470-980C-4093-8BB7-F243928D20FF}" type="sibTrans" cxnId="{E6A4A897-4456-41C6-BEBB-81BE65340686}">
      <dgm:prSet/>
      <dgm:spPr/>
      <dgm:t>
        <a:bodyPr/>
        <a:lstStyle/>
        <a:p>
          <a:endParaRPr lang="en-US"/>
        </a:p>
      </dgm:t>
    </dgm:pt>
    <dgm:pt modelId="{921E46F5-8405-41BB-8F3F-7127ADF49651}">
      <dgm:prSet/>
      <dgm:spPr/>
      <dgm:t>
        <a:bodyPr/>
        <a:lstStyle/>
        <a:p>
          <a:r>
            <a:rPr lang="en-US" dirty="0"/>
            <a:t>What are the interests?</a:t>
          </a:r>
        </a:p>
      </dgm:t>
    </dgm:pt>
    <dgm:pt modelId="{953FF765-4759-44E4-95B4-A231F3FE18A7}" type="parTrans" cxnId="{F195F081-560E-4A30-9373-2B46D85AF0A4}">
      <dgm:prSet/>
      <dgm:spPr/>
      <dgm:t>
        <a:bodyPr/>
        <a:lstStyle/>
        <a:p>
          <a:endParaRPr lang="en-US"/>
        </a:p>
      </dgm:t>
    </dgm:pt>
    <dgm:pt modelId="{89F5C197-72FF-45C6-B6D0-F20C086A0DA1}" type="sibTrans" cxnId="{F195F081-560E-4A30-9373-2B46D85AF0A4}">
      <dgm:prSet/>
      <dgm:spPr/>
      <dgm:t>
        <a:bodyPr/>
        <a:lstStyle/>
        <a:p>
          <a:endParaRPr lang="en-US"/>
        </a:p>
      </dgm:t>
    </dgm:pt>
    <dgm:pt modelId="{2D6A3A77-6B60-CF47-BD7E-BFD23FEEB392}" type="pres">
      <dgm:prSet presAssocID="{D024441E-FE1A-4421-8232-92A0089BE696}" presName="hierChild1" presStyleCnt="0">
        <dgm:presLayoutVars>
          <dgm:chPref val="1"/>
          <dgm:dir/>
          <dgm:animOne val="branch"/>
          <dgm:animLvl val="lvl"/>
          <dgm:resizeHandles/>
        </dgm:presLayoutVars>
      </dgm:prSet>
      <dgm:spPr/>
    </dgm:pt>
    <dgm:pt modelId="{1C862718-9949-CF48-8130-6D76E29BB0FF}" type="pres">
      <dgm:prSet presAssocID="{2EA38BEC-2C39-404E-BD01-E84DCF4F9F45}" presName="hierRoot1" presStyleCnt="0"/>
      <dgm:spPr/>
    </dgm:pt>
    <dgm:pt modelId="{0428AE7C-CCEA-F64B-BA73-71909C1512A7}" type="pres">
      <dgm:prSet presAssocID="{2EA38BEC-2C39-404E-BD01-E84DCF4F9F45}" presName="composite" presStyleCnt="0"/>
      <dgm:spPr/>
    </dgm:pt>
    <dgm:pt modelId="{E752FE12-0F43-9C4D-9B1D-236812ACE252}" type="pres">
      <dgm:prSet presAssocID="{2EA38BEC-2C39-404E-BD01-E84DCF4F9F45}" presName="background" presStyleLbl="node0" presStyleIdx="0" presStyleCnt="4"/>
      <dgm:spPr/>
    </dgm:pt>
    <dgm:pt modelId="{BDEDB6E9-2F99-D440-A222-2D3C8540F9CA}" type="pres">
      <dgm:prSet presAssocID="{2EA38BEC-2C39-404E-BD01-E84DCF4F9F45}" presName="text" presStyleLbl="fgAcc0" presStyleIdx="0" presStyleCnt="4" custScaleX="123795" custScaleY="139579">
        <dgm:presLayoutVars>
          <dgm:chPref val="3"/>
        </dgm:presLayoutVars>
      </dgm:prSet>
      <dgm:spPr/>
    </dgm:pt>
    <dgm:pt modelId="{34B66F3C-0851-5F43-93F9-ABC6AE320849}" type="pres">
      <dgm:prSet presAssocID="{2EA38BEC-2C39-404E-BD01-E84DCF4F9F45}" presName="hierChild2" presStyleCnt="0"/>
      <dgm:spPr/>
    </dgm:pt>
    <dgm:pt modelId="{602DEA85-532E-644C-9749-D7A50E5C6DA2}" type="pres">
      <dgm:prSet presAssocID="{973070FD-9AF4-4FB6-804D-7216AC0B9D3D}" presName="hierRoot1" presStyleCnt="0"/>
      <dgm:spPr/>
    </dgm:pt>
    <dgm:pt modelId="{497DC71F-487A-564A-98DA-72B438AE7FAF}" type="pres">
      <dgm:prSet presAssocID="{973070FD-9AF4-4FB6-804D-7216AC0B9D3D}" presName="composite" presStyleCnt="0"/>
      <dgm:spPr/>
    </dgm:pt>
    <dgm:pt modelId="{301E87CC-12AD-B149-B97F-877FD90FEF79}" type="pres">
      <dgm:prSet presAssocID="{973070FD-9AF4-4FB6-804D-7216AC0B9D3D}" presName="background" presStyleLbl="node0" presStyleIdx="1" presStyleCnt="4"/>
      <dgm:spPr/>
    </dgm:pt>
    <dgm:pt modelId="{B494BFCE-93F7-F645-8ED3-F952E6BAEC77}" type="pres">
      <dgm:prSet presAssocID="{973070FD-9AF4-4FB6-804D-7216AC0B9D3D}" presName="text" presStyleLbl="fgAcc0" presStyleIdx="1" presStyleCnt="4" custScaleX="111786" custScaleY="164240">
        <dgm:presLayoutVars>
          <dgm:chPref val="3"/>
        </dgm:presLayoutVars>
      </dgm:prSet>
      <dgm:spPr/>
    </dgm:pt>
    <dgm:pt modelId="{3293AF42-37C9-564A-AC19-23DD174FE7C2}" type="pres">
      <dgm:prSet presAssocID="{973070FD-9AF4-4FB6-804D-7216AC0B9D3D}" presName="hierChild2" presStyleCnt="0"/>
      <dgm:spPr/>
    </dgm:pt>
    <dgm:pt modelId="{6A1AB6EA-28E7-EE44-8EE8-B408772CEFA6}" type="pres">
      <dgm:prSet presAssocID="{DB498CE8-F8C1-4F31-AB6A-76D71D1ED08C}" presName="hierRoot1" presStyleCnt="0"/>
      <dgm:spPr/>
    </dgm:pt>
    <dgm:pt modelId="{AB2CACF6-2378-8244-BE45-1B8043844144}" type="pres">
      <dgm:prSet presAssocID="{DB498CE8-F8C1-4F31-AB6A-76D71D1ED08C}" presName="composite" presStyleCnt="0"/>
      <dgm:spPr/>
    </dgm:pt>
    <dgm:pt modelId="{99C2144D-0D75-2049-A678-9F0AB9E2B506}" type="pres">
      <dgm:prSet presAssocID="{DB498CE8-F8C1-4F31-AB6A-76D71D1ED08C}" presName="background" presStyleLbl="node0" presStyleIdx="2" presStyleCnt="4"/>
      <dgm:spPr/>
    </dgm:pt>
    <dgm:pt modelId="{A7296BFC-0C76-A441-9E07-C03B81C1374C}" type="pres">
      <dgm:prSet presAssocID="{DB498CE8-F8C1-4F31-AB6A-76D71D1ED08C}" presName="text" presStyleLbl="fgAcc0" presStyleIdx="2" presStyleCnt="4" custScaleX="109581" custScaleY="157442">
        <dgm:presLayoutVars>
          <dgm:chPref val="3"/>
        </dgm:presLayoutVars>
      </dgm:prSet>
      <dgm:spPr/>
    </dgm:pt>
    <dgm:pt modelId="{CAA35AB6-B44A-854D-B124-456ECC547DD2}" type="pres">
      <dgm:prSet presAssocID="{DB498CE8-F8C1-4F31-AB6A-76D71D1ED08C}" presName="hierChild2" presStyleCnt="0"/>
      <dgm:spPr/>
    </dgm:pt>
    <dgm:pt modelId="{080474FB-FFF2-E74F-B0BD-5E2D01E3182B}" type="pres">
      <dgm:prSet presAssocID="{921E46F5-8405-41BB-8F3F-7127ADF49651}" presName="hierRoot1" presStyleCnt="0"/>
      <dgm:spPr/>
    </dgm:pt>
    <dgm:pt modelId="{D4589B79-9D79-0D4B-B7E4-D5AAE2AE7C55}" type="pres">
      <dgm:prSet presAssocID="{921E46F5-8405-41BB-8F3F-7127ADF49651}" presName="composite" presStyleCnt="0"/>
      <dgm:spPr/>
    </dgm:pt>
    <dgm:pt modelId="{C05E9B16-0E14-0642-BB41-3F5EAF853E70}" type="pres">
      <dgm:prSet presAssocID="{921E46F5-8405-41BB-8F3F-7127ADF49651}" presName="background" presStyleLbl="node0" presStyleIdx="3" presStyleCnt="4"/>
      <dgm:spPr/>
    </dgm:pt>
    <dgm:pt modelId="{0124A4AB-04E4-8046-83EF-4613CD42320A}" type="pres">
      <dgm:prSet presAssocID="{921E46F5-8405-41BB-8F3F-7127ADF49651}" presName="text" presStyleLbl="fgAcc0" presStyleIdx="3" presStyleCnt="4">
        <dgm:presLayoutVars>
          <dgm:chPref val="3"/>
        </dgm:presLayoutVars>
      </dgm:prSet>
      <dgm:spPr/>
    </dgm:pt>
    <dgm:pt modelId="{901F4F76-0C3F-454E-B7CB-FB80093D664E}" type="pres">
      <dgm:prSet presAssocID="{921E46F5-8405-41BB-8F3F-7127ADF49651}" presName="hierChild2" presStyleCnt="0"/>
      <dgm:spPr/>
    </dgm:pt>
  </dgm:ptLst>
  <dgm:cxnLst>
    <dgm:cxn modelId="{66866B36-FD8D-48D9-B80D-3CC56922EB5D}" srcId="{D024441E-FE1A-4421-8232-92A0089BE696}" destId="{2EA38BEC-2C39-404E-BD01-E84DCF4F9F45}" srcOrd="0" destOrd="0" parTransId="{FF08C37C-D2AB-4F09-8A08-E8008A1E72F3}" sibTransId="{60660C0E-59F7-4CBC-A362-0B5E57D08B64}"/>
    <dgm:cxn modelId="{A9946D81-8822-4F45-89D1-1307BD47E73A}" type="presOf" srcId="{DB498CE8-F8C1-4F31-AB6A-76D71D1ED08C}" destId="{A7296BFC-0C76-A441-9E07-C03B81C1374C}" srcOrd="0" destOrd="0" presId="urn:microsoft.com/office/officeart/2005/8/layout/hierarchy1"/>
    <dgm:cxn modelId="{F195F081-560E-4A30-9373-2B46D85AF0A4}" srcId="{D024441E-FE1A-4421-8232-92A0089BE696}" destId="{921E46F5-8405-41BB-8F3F-7127ADF49651}" srcOrd="3" destOrd="0" parTransId="{953FF765-4759-44E4-95B4-A231F3FE18A7}" sibTransId="{89F5C197-72FF-45C6-B6D0-F20C086A0DA1}"/>
    <dgm:cxn modelId="{3B1B5283-1E27-5A46-B165-977B40C5A82B}" type="presOf" srcId="{973070FD-9AF4-4FB6-804D-7216AC0B9D3D}" destId="{B494BFCE-93F7-F645-8ED3-F952E6BAEC77}" srcOrd="0" destOrd="0" presId="urn:microsoft.com/office/officeart/2005/8/layout/hierarchy1"/>
    <dgm:cxn modelId="{E6A4A897-4456-41C6-BEBB-81BE65340686}" srcId="{D024441E-FE1A-4421-8232-92A0089BE696}" destId="{DB498CE8-F8C1-4F31-AB6A-76D71D1ED08C}" srcOrd="2" destOrd="0" parTransId="{8E2CB557-6512-4211-BF5D-7C905AB30131}" sibTransId="{45D5C470-980C-4093-8BB7-F243928D20FF}"/>
    <dgm:cxn modelId="{230C85B7-3EA4-45E1-938C-6CE7B6069FBD}" srcId="{D024441E-FE1A-4421-8232-92A0089BE696}" destId="{973070FD-9AF4-4FB6-804D-7216AC0B9D3D}" srcOrd="1" destOrd="0" parTransId="{87E0FBD0-2826-4F80-B1F8-77116DE9E2F5}" sibTransId="{F81ACBB5-0A21-4263-8349-0A364548BB71}"/>
    <dgm:cxn modelId="{A79401C9-4C8D-EF4B-893F-9D93872880BD}" type="presOf" srcId="{921E46F5-8405-41BB-8F3F-7127ADF49651}" destId="{0124A4AB-04E4-8046-83EF-4613CD42320A}" srcOrd="0" destOrd="0" presId="urn:microsoft.com/office/officeart/2005/8/layout/hierarchy1"/>
    <dgm:cxn modelId="{66A1A4F5-FB8B-9F40-879B-2A5FA6CC766B}" type="presOf" srcId="{D024441E-FE1A-4421-8232-92A0089BE696}" destId="{2D6A3A77-6B60-CF47-BD7E-BFD23FEEB392}" srcOrd="0" destOrd="0" presId="urn:microsoft.com/office/officeart/2005/8/layout/hierarchy1"/>
    <dgm:cxn modelId="{99EA12FE-08C9-6F4F-9E63-336D6BFD7179}" type="presOf" srcId="{2EA38BEC-2C39-404E-BD01-E84DCF4F9F45}" destId="{BDEDB6E9-2F99-D440-A222-2D3C8540F9CA}" srcOrd="0" destOrd="0" presId="urn:microsoft.com/office/officeart/2005/8/layout/hierarchy1"/>
    <dgm:cxn modelId="{2C784AC1-112E-4E4E-A842-EEF8F5A4DFB7}" type="presParOf" srcId="{2D6A3A77-6B60-CF47-BD7E-BFD23FEEB392}" destId="{1C862718-9949-CF48-8130-6D76E29BB0FF}" srcOrd="0" destOrd="0" presId="urn:microsoft.com/office/officeart/2005/8/layout/hierarchy1"/>
    <dgm:cxn modelId="{6A655334-5BA4-4644-8858-00E6D0118E81}" type="presParOf" srcId="{1C862718-9949-CF48-8130-6D76E29BB0FF}" destId="{0428AE7C-CCEA-F64B-BA73-71909C1512A7}" srcOrd="0" destOrd="0" presId="urn:microsoft.com/office/officeart/2005/8/layout/hierarchy1"/>
    <dgm:cxn modelId="{8B643D15-D7A4-3944-973A-98803985489A}" type="presParOf" srcId="{0428AE7C-CCEA-F64B-BA73-71909C1512A7}" destId="{E752FE12-0F43-9C4D-9B1D-236812ACE252}" srcOrd="0" destOrd="0" presId="urn:microsoft.com/office/officeart/2005/8/layout/hierarchy1"/>
    <dgm:cxn modelId="{CFF650FE-DAED-104A-9CC1-D51218DA7FC2}" type="presParOf" srcId="{0428AE7C-CCEA-F64B-BA73-71909C1512A7}" destId="{BDEDB6E9-2F99-D440-A222-2D3C8540F9CA}" srcOrd="1" destOrd="0" presId="urn:microsoft.com/office/officeart/2005/8/layout/hierarchy1"/>
    <dgm:cxn modelId="{8D5BB824-2777-1F4C-94BA-9ACDEECB6A6E}" type="presParOf" srcId="{1C862718-9949-CF48-8130-6D76E29BB0FF}" destId="{34B66F3C-0851-5F43-93F9-ABC6AE320849}" srcOrd="1" destOrd="0" presId="urn:microsoft.com/office/officeart/2005/8/layout/hierarchy1"/>
    <dgm:cxn modelId="{A6B217B0-5AF8-6642-8DDF-981645FC1C67}" type="presParOf" srcId="{2D6A3A77-6B60-CF47-BD7E-BFD23FEEB392}" destId="{602DEA85-532E-644C-9749-D7A50E5C6DA2}" srcOrd="1" destOrd="0" presId="urn:microsoft.com/office/officeart/2005/8/layout/hierarchy1"/>
    <dgm:cxn modelId="{0B19251B-AAD7-A640-9AD3-9DBC50018C21}" type="presParOf" srcId="{602DEA85-532E-644C-9749-D7A50E5C6DA2}" destId="{497DC71F-487A-564A-98DA-72B438AE7FAF}" srcOrd="0" destOrd="0" presId="urn:microsoft.com/office/officeart/2005/8/layout/hierarchy1"/>
    <dgm:cxn modelId="{DE0A82FF-3C41-F14F-B51A-8BD6C98CC6C2}" type="presParOf" srcId="{497DC71F-487A-564A-98DA-72B438AE7FAF}" destId="{301E87CC-12AD-B149-B97F-877FD90FEF79}" srcOrd="0" destOrd="0" presId="urn:microsoft.com/office/officeart/2005/8/layout/hierarchy1"/>
    <dgm:cxn modelId="{2E68C066-3EF3-514B-81BB-D030532EB996}" type="presParOf" srcId="{497DC71F-487A-564A-98DA-72B438AE7FAF}" destId="{B494BFCE-93F7-F645-8ED3-F952E6BAEC77}" srcOrd="1" destOrd="0" presId="urn:microsoft.com/office/officeart/2005/8/layout/hierarchy1"/>
    <dgm:cxn modelId="{2EB7AB46-E76A-A643-9BC6-CC6188E38845}" type="presParOf" srcId="{602DEA85-532E-644C-9749-D7A50E5C6DA2}" destId="{3293AF42-37C9-564A-AC19-23DD174FE7C2}" srcOrd="1" destOrd="0" presId="urn:microsoft.com/office/officeart/2005/8/layout/hierarchy1"/>
    <dgm:cxn modelId="{3B200750-94FD-D244-B54D-0C498746D944}" type="presParOf" srcId="{2D6A3A77-6B60-CF47-BD7E-BFD23FEEB392}" destId="{6A1AB6EA-28E7-EE44-8EE8-B408772CEFA6}" srcOrd="2" destOrd="0" presId="urn:microsoft.com/office/officeart/2005/8/layout/hierarchy1"/>
    <dgm:cxn modelId="{EFBCEE25-636F-3445-8CF7-9070967363A1}" type="presParOf" srcId="{6A1AB6EA-28E7-EE44-8EE8-B408772CEFA6}" destId="{AB2CACF6-2378-8244-BE45-1B8043844144}" srcOrd="0" destOrd="0" presId="urn:microsoft.com/office/officeart/2005/8/layout/hierarchy1"/>
    <dgm:cxn modelId="{568D857B-FDCD-6743-BC62-BDDCE479F37F}" type="presParOf" srcId="{AB2CACF6-2378-8244-BE45-1B8043844144}" destId="{99C2144D-0D75-2049-A678-9F0AB9E2B506}" srcOrd="0" destOrd="0" presId="urn:microsoft.com/office/officeart/2005/8/layout/hierarchy1"/>
    <dgm:cxn modelId="{C1E889F1-7EDC-F447-985F-8AD8587016FC}" type="presParOf" srcId="{AB2CACF6-2378-8244-BE45-1B8043844144}" destId="{A7296BFC-0C76-A441-9E07-C03B81C1374C}" srcOrd="1" destOrd="0" presId="urn:microsoft.com/office/officeart/2005/8/layout/hierarchy1"/>
    <dgm:cxn modelId="{8E25914A-8902-4F42-B302-3C20C0A03AA6}" type="presParOf" srcId="{6A1AB6EA-28E7-EE44-8EE8-B408772CEFA6}" destId="{CAA35AB6-B44A-854D-B124-456ECC547DD2}" srcOrd="1" destOrd="0" presId="urn:microsoft.com/office/officeart/2005/8/layout/hierarchy1"/>
    <dgm:cxn modelId="{85215802-AB4D-E142-BF42-1D98554AF7D3}" type="presParOf" srcId="{2D6A3A77-6B60-CF47-BD7E-BFD23FEEB392}" destId="{080474FB-FFF2-E74F-B0BD-5E2D01E3182B}" srcOrd="3" destOrd="0" presId="urn:microsoft.com/office/officeart/2005/8/layout/hierarchy1"/>
    <dgm:cxn modelId="{A6F49087-C9A4-FF40-ABC4-7E23C2ED2048}" type="presParOf" srcId="{080474FB-FFF2-E74F-B0BD-5E2D01E3182B}" destId="{D4589B79-9D79-0D4B-B7E4-D5AAE2AE7C55}" srcOrd="0" destOrd="0" presId="urn:microsoft.com/office/officeart/2005/8/layout/hierarchy1"/>
    <dgm:cxn modelId="{7419388E-C488-B145-B4EB-93BA5A99BE06}" type="presParOf" srcId="{D4589B79-9D79-0D4B-B7E4-D5AAE2AE7C55}" destId="{C05E9B16-0E14-0642-BB41-3F5EAF853E70}" srcOrd="0" destOrd="0" presId="urn:microsoft.com/office/officeart/2005/8/layout/hierarchy1"/>
    <dgm:cxn modelId="{3A3AE3D9-0CF3-C043-9BB4-4C52C1656D75}" type="presParOf" srcId="{D4589B79-9D79-0D4B-B7E4-D5AAE2AE7C55}" destId="{0124A4AB-04E4-8046-83EF-4613CD42320A}" srcOrd="1" destOrd="0" presId="urn:microsoft.com/office/officeart/2005/8/layout/hierarchy1"/>
    <dgm:cxn modelId="{5C25285D-FA91-A743-ABA1-6C8A35F798BA}" type="presParOf" srcId="{080474FB-FFF2-E74F-B0BD-5E2D01E3182B}" destId="{901F4F76-0C3F-454E-B7CB-FB80093D664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EC921-FA16-486B-97DD-238FE3B7E945}"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224DB52-BD07-4113-96CA-55A080F96E03}">
      <dgm:prSet custT="1"/>
      <dgm:spPr/>
      <dgm:t>
        <a:bodyPr/>
        <a:lstStyle/>
        <a:p>
          <a:pPr>
            <a:lnSpc>
              <a:spcPct val="100000"/>
            </a:lnSpc>
          </a:pPr>
          <a:r>
            <a:rPr lang="en-US" sz="3600"/>
            <a:t>Be a Needs and Interests detective!</a:t>
          </a:r>
          <a:endParaRPr lang="en-US" sz="3600" dirty="0"/>
        </a:p>
      </dgm:t>
    </dgm:pt>
    <dgm:pt modelId="{29515FBB-9FBC-448A-BAA2-8780AF18C94C}" type="parTrans" cxnId="{0DF2F649-FCC4-4967-934D-786F40055996}">
      <dgm:prSet/>
      <dgm:spPr/>
      <dgm:t>
        <a:bodyPr/>
        <a:lstStyle/>
        <a:p>
          <a:endParaRPr lang="en-US"/>
        </a:p>
      </dgm:t>
    </dgm:pt>
    <dgm:pt modelId="{3CE3751F-1BDE-4591-AF07-084FC4C5FCF4}" type="sibTrans" cxnId="{0DF2F649-FCC4-4967-934D-786F40055996}">
      <dgm:prSet/>
      <dgm:spPr/>
      <dgm:t>
        <a:bodyPr/>
        <a:lstStyle/>
        <a:p>
          <a:endParaRPr lang="en-US"/>
        </a:p>
      </dgm:t>
    </dgm:pt>
    <dgm:pt modelId="{18AB27E3-8C3F-46C1-A876-4C30CFDD3318}">
      <dgm:prSet/>
      <dgm:spPr/>
      <dgm:t>
        <a:bodyPr/>
        <a:lstStyle/>
        <a:p>
          <a:pPr>
            <a:lnSpc>
              <a:spcPct val="100000"/>
            </a:lnSpc>
          </a:pPr>
          <a:r>
            <a:rPr lang="en-US"/>
            <a:t>Research!</a:t>
          </a:r>
        </a:p>
      </dgm:t>
    </dgm:pt>
    <dgm:pt modelId="{4CC3BDD2-2582-41D6-B333-0F52811F8D80}" type="parTrans" cxnId="{A676A7B3-A2BB-415B-8A8D-1A7AA1F2E0E7}">
      <dgm:prSet/>
      <dgm:spPr/>
      <dgm:t>
        <a:bodyPr/>
        <a:lstStyle/>
        <a:p>
          <a:endParaRPr lang="en-US"/>
        </a:p>
      </dgm:t>
    </dgm:pt>
    <dgm:pt modelId="{E3F52591-D3F0-4E2C-AB17-E4403F50708E}" type="sibTrans" cxnId="{A676A7B3-A2BB-415B-8A8D-1A7AA1F2E0E7}">
      <dgm:prSet/>
      <dgm:spPr/>
      <dgm:t>
        <a:bodyPr/>
        <a:lstStyle/>
        <a:p>
          <a:endParaRPr lang="en-US"/>
        </a:p>
      </dgm:t>
    </dgm:pt>
    <dgm:pt modelId="{259F2C78-4BEA-4E8D-80C8-C0CC6592DD68}" type="pres">
      <dgm:prSet presAssocID="{F34EC921-FA16-486B-97DD-238FE3B7E945}" presName="root" presStyleCnt="0">
        <dgm:presLayoutVars>
          <dgm:dir/>
          <dgm:resizeHandles val="exact"/>
        </dgm:presLayoutVars>
      </dgm:prSet>
      <dgm:spPr/>
    </dgm:pt>
    <dgm:pt modelId="{031CA33B-EBEF-48AC-ACCE-DF05885AFD55}" type="pres">
      <dgm:prSet presAssocID="{5224DB52-BD07-4113-96CA-55A080F96E03}" presName="compNode" presStyleCnt="0"/>
      <dgm:spPr/>
    </dgm:pt>
    <dgm:pt modelId="{22BEBB8C-E166-4BCF-809C-BE55EC75F12F}" type="pres">
      <dgm:prSet presAssocID="{5224DB52-BD07-4113-96CA-55A080F96E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tective"/>
        </a:ext>
      </dgm:extLst>
    </dgm:pt>
    <dgm:pt modelId="{DBEB3532-53B8-4332-930B-011819D68C5C}" type="pres">
      <dgm:prSet presAssocID="{5224DB52-BD07-4113-96CA-55A080F96E03}" presName="spaceRect" presStyleCnt="0"/>
      <dgm:spPr/>
    </dgm:pt>
    <dgm:pt modelId="{F035B6F4-9A99-44B8-B0ED-B5506F8FBA54}" type="pres">
      <dgm:prSet presAssocID="{5224DB52-BD07-4113-96CA-55A080F96E03}" presName="textRect" presStyleLbl="revTx" presStyleIdx="0" presStyleCnt="2">
        <dgm:presLayoutVars>
          <dgm:chMax val="1"/>
          <dgm:chPref val="1"/>
        </dgm:presLayoutVars>
      </dgm:prSet>
      <dgm:spPr/>
    </dgm:pt>
    <dgm:pt modelId="{11B20A73-8E68-4BDD-BF89-BD3DF791BDE6}" type="pres">
      <dgm:prSet presAssocID="{3CE3751F-1BDE-4591-AF07-084FC4C5FCF4}" presName="sibTrans" presStyleCnt="0"/>
      <dgm:spPr/>
    </dgm:pt>
    <dgm:pt modelId="{8EFBC212-CDBF-4C66-8548-81F9489776EE}" type="pres">
      <dgm:prSet presAssocID="{18AB27E3-8C3F-46C1-A876-4C30CFDD3318}" presName="compNode" presStyleCnt="0"/>
      <dgm:spPr/>
    </dgm:pt>
    <dgm:pt modelId="{81C87C9C-F8AF-4CFC-8538-CC7F4F853E47}" type="pres">
      <dgm:prSet presAssocID="{18AB27E3-8C3F-46C1-A876-4C30CFDD331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EBBD3D8-9A84-4779-9CC0-17C0E7C4EFB6}" type="pres">
      <dgm:prSet presAssocID="{18AB27E3-8C3F-46C1-A876-4C30CFDD3318}" presName="spaceRect" presStyleCnt="0"/>
      <dgm:spPr/>
    </dgm:pt>
    <dgm:pt modelId="{8253F4FF-9B39-4FF6-830B-D8CD61CCC00E}" type="pres">
      <dgm:prSet presAssocID="{18AB27E3-8C3F-46C1-A876-4C30CFDD3318}" presName="textRect" presStyleLbl="revTx" presStyleIdx="1" presStyleCnt="2">
        <dgm:presLayoutVars>
          <dgm:chMax val="1"/>
          <dgm:chPref val="1"/>
        </dgm:presLayoutVars>
      </dgm:prSet>
      <dgm:spPr/>
    </dgm:pt>
  </dgm:ptLst>
  <dgm:cxnLst>
    <dgm:cxn modelId="{2957A72E-1C43-8942-AE04-FE299671FEBB}" type="presOf" srcId="{5224DB52-BD07-4113-96CA-55A080F96E03}" destId="{F035B6F4-9A99-44B8-B0ED-B5506F8FBA54}" srcOrd="0" destOrd="0" presId="urn:microsoft.com/office/officeart/2018/2/layout/IconLabelList"/>
    <dgm:cxn modelId="{0DF2F649-FCC4-4967-934D-786F40055996}" srcId="{F34EC921-FA16-486B-97DD-238FE3B7E945}" destId="{5224DB52-BD07-4113-96CA-55A080F96E03}" srcOrd="0" destOrd="0" parTransId="{29515FBB-9FBC-448A-BAA2-8780AF18C94C}" sibTransId="{3CE3751F-1BDE-4591-AF07-084FC4C5FCF4}"/>
    <dgm:cxn modelId="{FE255A6D-22E4-CA43-97A9-DCA715F75F87}" type="presOf" srcId="{18AB27E3-8C3F-46C1-A876-4C30CFDD3318}" destId="{8253F4FF-9B39-4FF6-830B-D8CD61CCC00E}" srcOrd="0" destOrd="0" presId="urn:microsoft.com/office/officeart/2018/2/layout/IconLabelList"/>
    <dgm:cxn modelId="{02CC567A-86D2-B742-9272-D75821EE2580}" type="presOf" srcId="{F34EC921-FA16-486B-97DD-238FE3B7E945}" destId="{259F2C78-4BEA-4E8D-80C8-C0CC6592DD68}" srcOrd="0" destOrd="0" presId="urn:microsoft.com/office/officeart/2018/2/layout/IconLabelList"/>
    <dgm:cxn modelId="{A676A7B3-A2BB-415B-8A8D-1A7AA1F2E0E7}" srcId="{F34EC921-FA16-486B-97DD-238FE3B7E945}" destId="{18AB27E3-8C3F-46C1-A876-4C30CFDD3318}" srcOrd="1" destOrd="0" parTransId="{4CC3BDD2-2582-41D6-B333-0F52811F8D80}" sibTransId="{E3F52591-D3F0-4E2C-AB17-E4403F50708E}"/>
    <dgm:cxn modelId="{7227F992-2BBE-4745-B58D-586F13CBA27B}" type="presParOf" srcId="{259F2C78-4BEA-4E8D-80C8-C0CC6592DD68}" destId="{031CA33B-EBEF-48AC-ACCE-DF05885AFD55}" srcOrd="0" destOrd="0" presId="urn:microsoft.com/office/officeart/2018/2/layout/IconLabelList"/>
    <dgm:cxn modelId="{B1570FAD-86AC-E042-8BDF-A3F7D7C0FDA8}" type="presParOf" srcId="{031CA33B-EBEF-48AC-ACCE-DF05885AFD55}" destId="{22BEBB8C-E166-4BCF-809C-BE55EC75F12F}" srcOrd="0" destOrd="0" presId="urn:microsoft.com/office/officeart/2018/2/layout/IconLabelList"/>
    <dgm:cxn modelId="{55543E80-DF87-8B4F-A796-1282D6E089B0}" type="presParOf" srcId="{031CA33B-EBEF-48AC-ACCE-DF05885AFD55}" destId="{DBEB3532-53B8-4332-930B-011819D68C5C}" srcOrd="1" destOrd="0" presId="urn:microsoft.com/office/officeart/2018/2/layout/IconLabelList"/>
    <dgm:cxn modelId="{EC797E26-0224-A94C-9B9C-E5A1B8F30130}" type="presParOf" srcId="{031CA33B-EBEF-48AC-ACCE-DF05885AFD55}" destId="{F035B6F4-9A99-44B8-B0ED-B5506F8FBA54}" srcOrd="2" destOrd="0" presId="urn:microsoft.com/office/officeart/2018/2/layout/IconLabelList"/>
    <dgm:cxn modelId="{C39160B3-EC63-144E-BD03-DF86F76ADB53}" type="presParOf" srcId="{259F2C78-4BEA-4E8D-80C8-C0CC6592DD68}" destId="{11B20A73-8E68-4BDD-BF89-BD3DF791BDE6}" srcOrd="1" destOrd="0" presId="urn:microsoft.com/office/officeart/2018/2/layout/IconLabelList"/>
    <dgm:cxn modelId="{6CF182BC-A6EB-DB46-97E7-01CC2A83903C}" type="presParOf" srcId="{259F2C78-4BEA-4E8D-80C8-C0CC6592DD68}" destId="{8EFBC212-CDBF-4C66-8548-81F9489776EE}" srcOrd="2" destOrd="0" presId="urn:microsoft.com/office/officeart/2018/2/layout/IconLabelList"/>
    <dgm:cxn modelId="{4FCC64DD-1CCC-C04B-A59F-C59DCCD9A223}" type="presParOf" srcId="{8EFBC212-CDBF-4C66-8548-81F9489776EE}" destId="{81C87C9C-F8AF-4CFC-8538-CC7F4F853E47}" srcOrd="0" destOrd="0" presId="urn:microsoft.com/office/officeart/2018/2/layout/IconLabelList"/>
    <dgm:cxn modelId="{A7F7F0D8-95E4-8449-9AE1-4A830AC0D25A}" type="presParOf" srcId="{8EFBC212-CDBF-4C66-8548-81F9489776EE}" destId="{9EBBD3D8-9A84-4779-9CC0-17C0E7C4EFB6}" srcOrd="1" destOrd="0" presId="urn:microsoft.com/office/officeart/2018/2/layout/IconLabelList"/>
    <dgm:cxn modelId="{A2A9A8CE-94FD-F245-89EB-0B97D3625BEB}" type="presParOf" srcId="{8EFBC212-CDBF-4C66-8548-81F9489776EE}" destId="{8253F4FF-9B39-4FF6-830B-D8CD61CCC0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E72092-B52E-4474-BC1B-442193BA1A9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611AF5E-5CA0-43F4-9A42-36451CA08701}">
      <dgm:prSet/>
      <dgm:spPr/>
      <dgm:t>
        <a:bodyPr/>
        <a:lstStyle/>
        <a:p>
          <a:r>
            <a:rPr lang="en-US"/>
            <a:t>Engage Subject Matter Experts – look at research if applicable</a:t>
          </a:r>
        </a:p>
      </dgm:t>
    </dgm:pt>
    <dgm:pt modelId="{6FEB84F2-84B4-4EBF-9C22-BE05028BCE97}" type="parTrans" cxnId="{0BD2FFF9-CC85-40BF-8308-1392916C799F}">
      <dgm:prSet/>
      <dgm:spPr/>
      <dgm:t>
        <a:bodyPr/>
        <a:lstStyle/>
        <a:p>
          <a:endParaRPr lang="en-US"/>
        </a:p>
      </dgm:t>
    </dgm:pt>
    <dgm:pt modelId="{3C90B6C8-C1B5-4406-AD57-805DBB159CF0}" type="sibTrans" cxnId="{0BD2FFF9-CC85-40BF-8308-1392916C799F}">
      <dgm:prSet/>
      <dgm:spPr/>
      <dgm:t>
        <a:bodyPr/>
        <a:lstStyle/>
        <a:p>
          <a:endParaRPr lang="en-US"/>
        </a:p>
      </dgm:t>
    </dgm:pt>
    <dgm:pt modelId="{D5ACE0BA-9951-4894-8206-BCDD2977EDA4}">
      <dgm:prSet/>
      <dgm:spPr/>
      <dgm:t>
        <a:bodyPr/>
        <a:lstStyle/>
        <a:p>
          <a:r>
            <a:rPr lang="en-US"/>
            <a:t>Research Best Practices – learn from others</a:t>
          </a:r>
        </a:p>
      </dgm:t>
    </dgm:pt>
    <dgm:pt modelId="{9E58DF85-B67F-41B7-8F34-4C0D1C5A5C69}" type="parTrans" cxnId="{426025FE-3CEE-4C59-AFCE-26C934A9A447}">
      <dgm:prSet/>
      <dgm:spPr/>
      <dgm:t>
        <a:bodyPr/>
        <a:lstStyle/>
        <a:p>
          <a:endParaRPr lang="en-US"/>
        </a:p>
      </dgm:t>
    </dgm:pt>
    <dgm:pt modelId="{025D5C02-09B2-49E3-94E7-15E31B6E9B77}" type="sibTrans" cxnId="{426025FE-3CEE-4C59-AFCE-26C934A9A447}">
      <dgm:prSet/>
      <dgm:spPr/>
      <dgm:t>
        <a:bodyPr/>
        <a:lstStyle/>
        <a:p>
          <a:endParaRPr lang="en-US"/>
        </a:p>
      </dgm:t>
    </dgm:pt>
    <dgm:pt modelId="{13358A53-2438-4E31-8D59-BEFAAF7DDFE1}">
      <dgm:prSet/>
      <dgm:spPr/>
      <dgm:t>
        <a:bodyPr/>
        <a:lstStyle/>
        <a:p>
          <a:r>
            <a:rPr lang="en-US" dirty="0"/>
            <a:t>Brainstorm – always engage your stakeholders</a:t>
          </a:r>
        </a:p>
      </dgm:t>
    </dgm:pt>
    <dgm:pt modelId="{089CB33C-8324-4446-A9FF-21F5DF5B8F73}" type="parTrans" cxnId="{DAFD8812-6EF9-41CE-BFE7-03953F11B9FB}">
      <dgm:prSet/>
      <dgm:spPr/>
      <dgm:t>
        <a:bodyPr/>
        <a:lstStyle/>
        <a:p>
          <a:endParaRPr lang="en-US"/>
        </a:p>
      </dgm:t>
    </dgm:pt>
    <dgm:pt modelId="{557A9321-B0FE-4275-A0AC-53883B4928F0}" type="sibTrans" cxnId="{DAFD8812-6EF9-41CE-BFE7-03953F11B9FB}">
      <dgm:prSet/>
      <dgm:spPr/>
      <dgm:t>
        <a:bodyPr/>
        <a:lstStyle/>
        <a:p>
          <a:endParaRPr lang="en-US"/>
        </a:p>
      </dgm:t>
    </dgm:pt>
    <dgm:pt modelId="{7E7BA967-17E2-4C94-A8E7-2ECA365CF98E}">
      <dgm:prSet/>
      <dgm:spPr/>
      <dgm:t>
        <a:bodyPr/>
        <a:lstStyle/>
        <a:p>
          <a:r>
            <a:rPr lang="en-US" dirty="0"/>
            <a:t>Design thinking – try it on, test it out, fail fast, iterate – PDSA - Plan, Do, Study, Act</a:t>
          </a:r>
        </a:p>
      </dgm:t>
    </dgm:pt>
    <dgm:pt modelId="{8865AE91-852F-498C-8CF1-77038052204D}" type="parTrans" cxnId="{7C0167D4-331C-4072-B8BC-230900C23E6A}">
      <dgm:prSet/>
      <dgm:spPr/>
      <dgm:t>
        <a:bodyPr/>
        <a:lstStyle/>
        <a:p>
          <a:endParaRPr lang="en-US"/>
        </a:p>
      </dgm:t>
    </dgm:pt>
    <dgm:pt modelId="{09EE6B93-7692-4467-96A0-03FB6F3C0848}" type="sibTrans" cxnId="{7C0167D4-331C-4072-B8BC-230900C23E6A}">
      <dgm:prSet/>
      <dgm:spPr/>
      <dgm:t>
        <a:bodyPr/>
        <a:lstStyle/>
        <a:p>
          <a:endParaRPr lang="en-US"/>
        </a:p>
      </dgm:t>
    </dgm:pt>
    <dgm:pt modelId="{FAF4CBBE-B4F4-AC49-B7D4-BE11818649B1}" type="pres">
      <dgm:prSet presAssocID="{37E72092-B52E-4474-BC1B-442193BA1A95}" presName="linear" presStyleCnt="0">
        <dgm:presLayoutVars>
          <dgm:animLvl val="lvl"/>
          <dgm:resizeHandles val="exact"/>
        </dgm:presLayoutVars>
      </dgm:prSet>
      <dgm:spPr/>
    </dgm:pt>
    <dgm:pt modelId="{D8FFB349-7A32-F44D-8E92-D905F4A5856F}" type="pres">
      <dgm:prSet presAssocID="{3611AF5E-5CA0-43F4-9A42-36451CA08701}" presName="parentText" presStyleLbl="node1" presStyleIdx="0" presStyleCnt="4">
        <dgm:presLayoutVars>
          <dgm:chMax val="0"/>
          <dgm:bulletEnabled val="1"/>
        </dgm:presLayoutVars>
      </dgm:prSet>
      <dgm:spPr/>
    </dgm:pt>
    <dgm:pt modelId="{226646C3-076D-1B48-AC2F-333318AFBB25}" type="pres">
      <dgm:prSet presAssocID="{3C90B6C8-C1B5-4406-AD57-805DBB159CF0}" presName="spacer" presStyleCnt="0"/>
      <dgm:spPr/>
    </dgm:pt>
    <dgm:pt modelId="{8AE4EA2A-21A2-BD41-B1AC-18C044C41411}" type="pres">
      <dgm:prSet presAssocID="{D5ACE0BA-9951-4894-8206-BCDD2977EDA4}" presName="parentText" presStyleLbl="node1" presStyleIdx="1" presStyleCnt="4">
        <dgm:presLayoutVars>
          <dgm:chMax val="0"/>
          <dgm:bulletEnabled val="1"/>
        </dgm:presLayoutVars>
      </dgm:prSet>
      <dgm:spPr/>
    </dgm:pt>
    <dgm:pt modelId="{80EE58B4-C63E-334B-8EF2-4EE6C0C0996F}" type="pres">
      <dgm:prSet presAssocID="{025D5C02-09B2-49E3-94E7-15E31B6E9B77}" presName="spacer" presStyleCnt="0"/>
      <dgm:spPr/>
    </dgm:pt>
    <dgm:pt modelId="{5B8EAFB3-2AEB-D143-952C-F4652C99ACA5}" type="pres">
      <dgm:prSet presAssocID="{13358A53-2438-4E31-8D59-BEFAAF7DDFE1}" presName="parentText" presStyleLbl="node1" presStyleIdx="2" presStyleCnt="4">
        <dgm:presLayoutVars>
          <dgm:chMax val="0"/>
          <dgm:bulletEnabled val="1"/>
        </dgm:presLayoutVars>
      </dgm:prSet>
      <dgm:spPr/>
    </dgm:pt>
    <dgm:pt modelId="{E683EFC0-F108-E548-B4C4-1B50AE0965D2}" type="pres">
      <dgm:prSet presAssocID="{557A9321-B0FE-4275-A0AC-53883B4928F0}" presName="spacer" presStyleCnt="0"/>
      <dgm:spPr/>
    </dgm:pt>
    <dgm:pt modelId="{7474CB33-0AB8-924E-9451-8CB3F4A013C4}" type="pres">
      <dgm:prSet presAssocID="{7E7BA967-17E2-4C94-A8E7-2ECA365CF98E}" presName="parentText" presStyleLbl="node1" presStyleIdx="3" presStyleCnt="4" custScaleY="133670">
        <dgm:presLayoutVars>
          <dgm:chMax val="0"/>
          <dgm:bulletEnabled val="1"/>
        </dgm:presLayoutVars>
      </dgm:prSet>
      <dgm:spPr/>
    </dgm:pt>
  </dgm:ptLst>
  <dgm:cxnLst>
    <dgm:cxn modelId="{DAFD8812-6EF9-41CE-BFE7-03953F11B9FB}" srcId="{37E72092-B52E-4474-BC1B-442193BA1A95}" destId="{13358A53-2438-4E31-8D59-BEFAAF7DDFE1}" srcOrd="2" destOrd="0" parTransId="{089CB33C-8324-4446-A9FF-21F5DF5B8F73}" sibTransId="{557A9321-B0FE-4275-A0AC-53883B4928F0}"/>
    <dgm:cxn modelId="{C49D6337-28E0-D745-BCDC-1FF54FB29790}" type="presOf" srcId="{3611AF5E-5CA0-43F4-9A42-36451CA08701}" destId="{D8FFB349-7A32-F44D-8E92-D905F4A5856F}" srcOrd="0" destOrd="0" presId="urn:microsoft.com/office/officeart/2005/8/layout/vList2"/>
    <dgm:cxn modelId="{037DD837-2606-8A4B-99FE-5C25A7C83D03}" type="presOf" srcId="{13358A53-2438-4E31-8D59-BEFAAF7DDFE1}" destId="{5B8EAFB3-2AEB-D143-952C-F4652C99ACA5}" srcOrd="0" destOrd="0" presId="urn:microsoft.com/office/officeart/2005/8/layout/vList2"/>
    <dgm:cxn modelId="{9302AF62-2465-F64C-8BA3-2562178C4A21}" type="presOf" srcId="{D5ACE0BA-9951-4894-8206-BCDD2977EDA4}" destId="{8AE4EA2A-21A2-BD41-B1AC-18C044C41411}" srcOrd="0" destOrd="0" presId="urn:microsoft.com/office/officeart/2005/8/layout/vList2"/>
    <dgm:cxn modelId="{12D469AD-9E05-E245-A675-4D8AF86FD8B9}" type="presOf" srcId="{37E72092-B52E-4474-BC1B-442193BA1A95}" destId="{FAF4CBBE-B4F4-AC49-B7D4-BE11818649B1}" srcOrd="0" destOrd="0" presId="urn:microsoft.com/office/officeart/2005/8/layout/vList2"/>
    <dgm:cxn modelId="{7C0167D4-331C-4072-B8BC-230900C23E6A}" srcId="{37E72092-B52E-4474-BC1B-442193BA1A95}" destId="{7E7BA967-17E2-4C94-A8E7-2ECA365CF98E}" srcOrd="3" destOrd="0" parTransId="{8865AE91-852F-498C-8CF1-77038052204D}" sibTransId="{09EE6B93-7692-4467-96A0-03FB6F3C0848}"/>
    <dgm:cxn modelId="{9ABB17EA-1F07-8B4F-AB67-FF380EAC74E4}" type="presOf" srcId="{7E7BA967-17E2-4C94-A8E7-2ECA365CF98E}" destId="{7474CB33-0AB8-924E-9451-8CB3F4A013C4}" srcOrd="0" destOrd="0" presId="urn:microsoft.com/office/officeart/2005/8/layout/vList2"/>
    <dgm:cxn modelId="{0BD2FFF9-CC85-40BF-8308-1392916C799F}" srcId="{37E72092-B52E-4474-BC1B-442193BA1A95}" destId="{3611AF5E-5CA0-43F4-9A42-36451CA08701}" srcOrd="0" destOrd="0" parTransId="{6FEB84F2-84B4-4EBF-9C22-BE05028BCE97}" sibTransId="{3C90B6C8-C1B5-4406-AD57-805DBB159CF0}"/>
    <dgm:cxn modelId="{426025FE-3CEE-4C59-AFCE-26C934A9A447}" srcId="{37E72092-B52E-4474-BC1B-442193BA1A95}" destId="{D5ACE0BA-9951-4894-8206-BCDD2977EDA4}" srcOrd="1" destOrd="0" parTransId="{9E58DF85-B67F-41B7-8F34-4C0D1C5A5C69}" sibTransId="{025D5C02-09B2-49E3-94E7-15E31B6E9B77}"/>
    <dgm:cxn modelId="{6F6B13B0-7F95-194D-8CA0-93CFA7433A64}" type="presParOf" srcId="{FAF4CBBE-B4F4-AC49-B7D4-BE11818649B1}" destId="{D8FFB349-7A32-F44D-8E92-D905F4A5856F}" srcOrd="0" destOrd="0" presId="urn:microsoft.com/office/officeart/2005/8/layout/vList2"/>
    <dgm:cxn modelId="{4C0E1CBF-AB90-3A4F-8B93-F803AEE4769E}" type="presParOf" srcId="{FAF4CBBE-B4F4-AC49-B7D4-BE11818649B1}" destId="{226646C3-076D-1B48-AC2F-333318AFBB25}" srcOrd="1" destOrd="0" presId="urn:microsoft.com/office/officeart/2005/8/layout/vList2"/>
    <dgm:cxn modelId="{588EDE5F-EA56-2F41-B7E6-9C3128E714CD}" type="presParOf" srcId="{FAF4CBBE-B4F4-AC49-B7D4-BE11818649B1}" destId="{8AE4EA2A-21A2-BD41-B1AC-18C044C41411}" srcOrd="2" destOrd="0" presId="urn:microsoft.com/office/officeart/2005/8/layout/vList2"/>
    <dgm:cxn modelId="{6030CDEC-C66F-F34C-A1AF-54DB84547FDD}" type="presParOf" srcId="{FAF4CBBE-B4F4-AC49-B7D4-BE11818649B1}" destId="{80EE58B4-C63E-334B-8EF2-4EE6C0C0996F}" srcOrd="3" destOrd="0" presId="urn:microsoft.com/office/officeart/2005/8/layout/vList2"/>
    <dgm:cxn modelId="{6EDCFA47-AE30-7A41-A6C1-82914E9D2468}" type="presParOf" srcId="{FAF4CBBE-B4F4-AC49-B7D4-BE11818649B1}" destId="{5B8EAFB3-2AEB-D143-952C-F4652C99ACA5}" srcOrd="4" destOrd="0" presId="urn:microsoft.com/office/officeart/2005/8/layout/vList2"/>
    <dgm:cxn modelId="{DA9F5B19-6A85-4348-A098-5F32EE57258C}" type="presParOf" srcId="{FAF4CBBE-B4F4-AC49-B7D4-BE11818649B1}" destId="{E683EFC0-F108-E548-B4C4-1B50AE0965D2}" srcOrd="5" destOrd="0" presId="urn:microsoft.com/office/officeart/2005/8/layout/vList2"/>
    <dgm:cxn modelId="{DEF3E10D-2012-1740-9BC8-705F7A4C3E9D}" type="presParOf" srcId="{FAF4CBBE-B4F4-AC49-B7D4-BE11818649B1}" destId="{7474CB33-0AB8-924E-9451-8CB3F4A013C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24441E-FE1A-4421-8232-92A0089BE6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A38BEC-2C39-404E-BD01-E84DCF4F9F45}">
      <dgm:prSet custT="1"/>
      <dgm:spPr/>
      <dgm:t>
        <a:bodyPr/>
        <a:lstStyle/>
        <a:p>
          <a:r>
            <a:rPr lang="en-US" sz="2400" dirty="0"/>
            <a:t>Get clear on positions – what matters? What matters most?</a:t>
          </a:r>
        </a:p>
      </dgm:t>
    </dgm:pt>
    <dgm:pt modelId="{FF08C37C-D2AB-4F09-8A08-E8008A1E72F3}" type="parTrans" cxnId="{66866B36-FD8D-48D9-B80D-3CC56922EB5D}">
      <dgm:prSet/>
      <dgm:spPr/>
      <dgm:t>
        <a:bodyPr/>
        <a:lstStyle/>
        <a:p>
          <a:endParaRPr lang="en-US"/>
        </a:p>
      </dgm:t>
    </dgm:pt>
    <dgm:pt modelId="{60660C0E-59F7-4CBC-A362-0B5E57D08B64}" type="sibTrans" cxnId="{66866B36-FD8D-48D9-B80D-3CC56922EB5D}">
      <dgm:prSet/>
      <dgm:spPr/>
      <dgm:t>
        <a:bodyPr/>
        <a:lstStyle/>
        <a:p>
          <a:endParaRPr lang="en-US"/>
        </a:p>
      </dgm:t>
    </dgm:pt>
    <dgm:pt modelId="{973070FD-9AF4-4FB6-804D-7216AC0B9D3D}">
      <dgm:prSet custT="1"/>
      <dgm:spPr/>
      <dgm:t>
        <a:bodyPr/>
        <a:lstStyle/>
        <a:p>
          <a:r>
            <a:rPr lang="en-US" sz="2400" dirty="0"/>
            <a:t>Seek to understand where positions come from</a:t>
          </a:r>
        </a:p>
      </dgm:t>
    </dgm:pt>
    <dgm:pt modelId="{87E0FBD0-2826-4F80-B1F8-77116DE9E2F5}" type="parTrans" cxnId="{230C85B7-3EA4-45E1-938C-6CE7B6069FBD}">
      <dgm:prSet/>
      <dgm:spPr/>
      <dgm:t>
        <a:bodyPr/>
        <a:lstStyle/>
        <a:p>
          <a:endParaRPr lang="en-US"/>
        </a:p>
      </dgm:t>
    </dgm:pt>
    <dgm:pt modelId="{F81ACBB5-0A21-4263-8349-0A364548BB71}" type="sibTrans" cxnId="{230C85B7-3EA4-45E1-938C-6CE7B6069FBD}">
      <dgm:prSet/>
      <dgm:spPr/>
      <dgm:t>
        <a:bodyPr/>
        <a:lstStyle/>
        <a:p>
          <a:endParaRPr lang="en-US"/>
        </a:p>
      </dgm:t>
    </dgm:pt>
    <dgm:pt modelId="{DB498CE8-F8C1-4F31-AB6A-76D71D1ED08C}">
      <dgm:prSet custT="1"/>
      <dgm:spPr/>
      <dgm:t>
        <a:bodyPr/>
        <a:lstStyle/>
        <a:p>
          <a:r>
            <a:rPr lang="en-US" sz="2400" dirty="0"/>
            <a:t>What are the needs that inform a position?</a:t>
          </a:r>
        </a:p>
      </dgm:t>
    </dgm:pt>
    <dgm:pt modelId="{8E2CB557-6512-4211-BF5D-7C905AB30131}" type="parTrans" cxnId="{E6A4A897-4456-41C6-BEBB-81BE65340686}">
      <dgm:prSet/>
      <dgm:spPr/>
      <dgm:t>
        <a:bodyPr/>
        <a:lstStyle/>
        <a:p>
          <a:endParaRPr lang="en-US"/>
        </a:p>
      </dgm:t>
    </dgm:pt>
    <dgm:pt modelId="{45D5C470-980C-4093-8BB7-F243928D20FF}" type="sibTrans" cxnId="{E6A4A897-4456-41C6-BEBB-81BE65340686}">
      <dgm:prSet/>
      <dgm:spPr/>
      <dgm:t>
        <a:bodyPr/>
        <a:lstStyle/>
        <a:p>
          <a:endParaRPr lang="en-US"/>
        </a:p>
      </dgm:t>
    </dgm:pt>
    <dgm:pt modelId="{921E46F5-8405-41BB-8F3F-7127ADF49651}">
      <dgm:prSet custT="1"/>
      <dgm:spPr/>
      <dgm:t>
        <a:bodyPr/>
        <a:lstStyle/>
        <a:p>
          <a:r>
            <a:rPr lang="en-US" sz="2400" dirty="0"/>
            <a:t>What are the interests?</a:t>
          </a:r>
        </a:p>
      </dgm:t>
    </dgm:pt>
    <dgm:pt modelId="{953FF765-4759-44E4-95B4-A231F3FE18A7}" type="parTrans" cxnId="{F195F081-560E-4A30-9373-2B46D85AF0A4}">
      <dgm:prSet/>
      <dgm:spPr/>
      <dgm:t>
        <a:bodyPr/>
        <a:lstStyle/>
        <a:p>
          <a:endParaRPr lang="en-US"/>
        </a:p>
      </dgm:t>
    </dgm:pt>
    <dgm:pt modelId="{89F5C197-72FF-45C6-B6D0-F20C086A0DA1}" type="sibTrans" cxnId="{F195F081-560E-4A30-9373-2B46D85AF0A4}">
      <dgm:prSet/>
      <dgm:spPr/>
      <dgm:t>
        <a:bodyPr/>
        <a:lstStyle/>
        <a:p>
          <a:endParaRPr lang="en-US"/>
        </a:p>
      </dgm:t>
    </dgm:pt>
    <dgm:pt modelId="{8447F8F7-4A9C-C146-9892-921A21112B35}" type="pres">
      <dgm:prSet presAssocID="{D024441E-FE1A-4421-8232-92A0089BE696}" presName="hierChild1" presStyleCnt="0">
        <dgm:presLayoutVars>
          <dgm:chPref val="1"/>
          <dgm:dir/>
          <dgm:animOne val="branch"/>
          <dgm:animLvl val="lvl"/>
          <dgm:resizeHandles/>
        </dgm:presLayoutVars>
      </dgm:prSet>
      <dgm:spPr/>
    </dgm:pt>
    <dgm:pt modelId="{5A6E9F6B-D3E3-6F4D-944D-76A9C74FD51D}" type="pres">
      <dgm:prSet presAssocID="{2EA38BEC-2C39-404E-BD01-E84DCF4F9F45}" presName="hierRoot1" presStyleCnt="0"/>
      <dgm:spPr/>
    </dgm:pt>
    <dgm:pt modelId="{F3981E71-1DBC-534D-988D-819ED9C39844}" type="pres">
      <dgm:prSet presAssocID="{2EA38BEC-2C39-404E-BD01-E84DCF4F9F45}" presName="composite" presStyleCnt="0"/>
      <dgm:spPr/>
    </dgm:pt>
    <dgm:pt modelId="{D1BE165A-FFD7-E74E-8EBE-DCA5C41B2709}" type="pres">
      <dgm:prSet presAssocID="{2EA38BEC-2C39-404E-BD01-E84DCF4F9F45}" presName="background" presStyleLbl="node0" presStyleIdx="0" presStyleCnt="4"/>
      <dgm:spPr/>
    </dgm:pt>
    <dgm:pt modelId="{5F4CECAA-9249-5543-977D-E7F90AEECD7B}" type="pres">
      <dgm:prSet presAssocID="{2EA38BEC-2C39-404E-BD01-E84DCF4F9F45}" presName="text" presStyleLbl="fgAcc0" presStyleIdx="0" presStyleCnt="4" custScaleX="135249" custScaleY="139601">
        <dgm:presLayoutVars>
          <dgm:chPref val="3"/>
        </dgm:presLayoutVars>
      </dgm:prSet>
      <dgm:spPr/>
    </dgm:pt>
    <dgm:pt modelId="{28A7159E-5D7F-CE44-9DAB-9150FA9B9178}" type="pres">
      <dgm:prSet presAssocID="{2EA38BEC-2C39-404E-BD01-E84DCF4F9F45}" presName="hierChild2" presStyleCnt="0"/>
      <dgm:spPr/>
    </dgm:pt>
    <dgm:pt modelId="{C3CD963D-B862-8845-9B56-C51F9A46D58F}" type="pres">
      <dgm:prSet presAssocID="{973070FD-9AF4-4FB6-804D-7216AC0B9D3D}" presName="hierRoot1" presStyleCnt="0"/>
      <dgm:spPr/>
    </dgm:pt>
    <dgm:pt modelId="{3AFA5B30-7667-2E40-A7D0-DCC234AC0BE1}" type="pres">
      <dgm:prSet presAssocID="{973070FD-9AF4-4FB6-804D-7216AC0B9D3D}" presName="composite" presStyleCnt="0"/>
      <dgm:spPr/>
    </dgm:pt>
    <dgm:pt modelId="{74BFBB6D-A198-6F47-99D3-5800FD61F18B}" type="pres">
      <dgm:prSet presAssocID="{973070FD-9AF4-4FB6-804D-7216AC0B9D3D}" presName="background" presStyleLbl="node0" presStyleIdx="1" presStyleCnt="4"/>
      <dgm:spPr/>
    </dgm:pt>
    <dgm:pt modelId="{3A00AF8F-8D33-6F43-8070-AE5039BE2522}" type="pres">
      <dgm:prSet presAssocID="{973070FD-9AF4-4FB6-804D-7216AC0B9D3D}" presName="text" presStyleLbl="fgAcc0" presStyleIdx="1" presStyleCnt="4" custScaleX="128973" custScaleY="158269">
        <dgm:presLayoutVars>
          <dgm:chPref val="3"/>
        </dgm:presLayoutVars>
      </dgm:prSet>
      <dgm:spPr/>
    </dgm:pt>
    <dgm:pt modelId="{754B6435-C72B-C743-BB88-E338DFF7CEC9}" type="pres">
      <dgm:prSet presAssocID="{973070FD-9AF4-4FB6-804D-7216AC0B9D3D}" presName="hierChild2" presStyleCnt="0"/>
      <dgm:spPr/>
    </dgm:pt>
    <dgm:pt modelId="{FDA55C35-41C0-3D4B-B898-97D741069797}" type="pres">
      <dgm:prSet presAssocID="{DB498CE8-F8C1-4F31-AB6A-76D71D1ED08C}" presName="hierRoot1" presStyleCnt="0"/>
      <dgm:spPr/>
    </dgm:pt>
    <dgm:pt modelId="{9C2575D5-2525-6040-A972-75564F49A392}" type="pres">
      <dgm:prSet presAssocID="{DB498CE8-F8C1-4F31-AB6A-76D71D1ED08C}" presName="composite" presStyleCnt="0"/>
      <dgm:spPr/>
    </dgm:pt>
    <dgm:pt modelId="{7250A46F-72DC-EA4E-8C06-DCA8EBFD8700}" type="pres">
      <dgm:prSet presAssocID="{DB498CE8-F8C1-4F31-AB6A-76D71D1ED08C}" presName="background" presStyleLbl="node0" presStyleIdx="2" presStyleCnt="4"/>
      <dgm:spPr/>
    </dgm:pt>
    <dgm:pt modelId="{4CA0E1A9-45E9-1847-BEFA-CC3ED2B0BA80}" type="pres">
      <dgm:prSet presAssocID="{DB498CE8-F8C1-4F31-AB6A-76D71D1ED08C}" presName="text" presStyleLbl="fgAcc0" presStyleIdx="2" presStyleCnt="4" custScaleX="129082" custScaleY="125431" custLinFactNeighborX="770" custLinFactNeighborY="8486">
        <dgm:presLayoutVars>
          <dgm:chPref val="3"/>
        </dgm:presLayoutVars>
      </dgm:prSet>
      <dgm:spPr/>
    </dgm:pt>
    <dgm:pt modelId="{95998A55-123E-094B-9195-AF8FB0082DB1}" type="pres">
      <dgm:prSet presAssocID="{DB498CE8-F8C1-4F31-AB6A-76D71D1ED08C}" presName="hierChild2" presStyleCnt="0"/>
      <dgm:spPr/>
    </dgm:pt>
    <dgm:pt modelId="{F96EE96B-2961-A64D-9AE2-12AF602C8C9E}" type="pres">
      <dgm:prSet presAssocID="{921E46F5-8405-41BB-8F3F-7127ADF49651}" presName="hierRoot1" presStyleCnt="0"/>
      <dgm:spPr/>
    </dgm:pt>
    <dgm:pt modelId="{06259CC5-2DD3-5042-BD9B-B0AF8A110EA7}" type="pres">
      <dgm:prSet presAssocID="{921E46F5-8405-41BB-8F3F-7127ADF49651}" presName="composite" presStyleCnt="0"/>
      <dgm:spPr/>
    </dgm:pt>
    <dgm:pt modelId="{6B3FBC50-9F12-FD47-AFD3-4ECE299BBEE6}" type="pres">
      <dgm:prSet presAssocID="{921E46F5-8405-41BB-8F3F-7127ADF49651}" presName="background" presStyleLbl="node0" presStyleIdx="3" presStyleCnt="4"/>
      <dgm:spPr/>
    </dgm:pt>
    <dgm:pt modelId="{CA2B68BE-60E7-9642-9686-820B949CD16A}" type="pres">
      <dgm:prSet presAssocID="{921E46F5-8405-41BB-8F3F-7127ADF49651}" presName="text" presStyleLbl="fgAcc0" presStyleIdx="3" presStyleCnt="4" custLinFactNeighborX="-4005" custLinFactNeighborY="9359">
        <dgm:presLayoutVars>
          <dgm:chPref val="3"/>
        </dgm:presLayoutVars>
      </dgm:prSet>
      <dgm:spPr/>
    </dgm:pt>
    <dgm:pt modelId="{2DEEF705-72CE-5B44-B1DE-32E40AE2CF42}" type="pres">
      <dgm:prSet presAssocID="{921E46F5-8405-41BB-8F3F-7127ADF49651}" presName="hierChild2" presStyleCnt="0"/>
      <dgm:spPr/>
    </dgm:pt>
  </dgm:ptLst>
  <dgm:cxnLst>
    <dgm:cxn modelId="{66866B36-FD8D-48D9-B80D-3CC56922EB5D}" srcId="{D024441E-FE1A-4421-8232-92A0089BE696}" destId="{2EA38BEC-2C39-404E-BD01-E84DCF4F9F45}" srcOrd="0" destOrd="0" parTransId="{FF08C37C-D2AB-4F09-8A08-E8008A1E72F3}" sibTransId="{60660C0E-59F7-4CBC-A362-0B5E57D08B64}"/>
    <dgm:cxn modelId="{8A63D544-9A49-2547-96B5-16D3E0FA491B}" type="presOf" srcId="{2EA38BEC-2C39-404E-BD01-E84DCF4F9F45}" destId="{5F4CECAA-9249-5543-977D-E7F90AEECD7B}" srcOrd="0" destOrd="0" presId="urn:microsoft.com/office/officeart/2005/8/layout/hierarchy1"/>
    <dgm:cxn modelId="{F195F081-560E-4A30-9373-2B46D85AF0A4}" srcId="{D024441E-FE1A-4421-8232-92A0089BE696}" destId="{921E46F5-8405-41BB-8F3F-7127ADF49651}" srcOrd="3" destOrd="0" parTransId="{953FF765-4759-44E4-95B4-A231F3FE18A7}" sibTransId="{89F5C197-72FF-45C6-B6D0-F20C086A0DA1}"/>
    <dgm:cxn modelId="{E6A4A897-4456-41C6-BEBB-81BE65340686}" srcId="{D024441E-FE1A-4421-8232-92A0089BE696}" destId="{DB498CE8-F8C1-4F31-AB6A-76D71D1ED08C}" srcOrd="2" destOrd="0" parTransId="{8E2CB557-6512-4211-BF5D-7C905AB30131}" sibTransId="{45D5C470-980C-4093-8BB7-F243928D20FF}"/>
    <dgm:cxn modelId="{230C85B7-3EA4-45E1-938C-6CE7B6069FBD}" srcId="{D024441E-FE1A-4421-8232-92A0089BE696}" destId="{973070FD-9AF4-4FB6-804D-7216AC0B9D3D}" srcOrd="1" destOrd="0" parTransId="{87E0FBD0-2826-4F80-B1F8-77116DE9E2F5}" sibTransId="{F81ACBB5-0A21-4263-8349-0A364548BB71}"/>
    <dgm:cxn modelId="{763D15CD-DF27-DA40-958F-E562887A30C8}" type="presOf" srcId="{D024441E-FE1A-4421-8232-92A0089BE696}" destId="{8447F8F7-4A9C-C146-9892-921A21112B35}" srcOrd="0" destOrd="0" presId="urn:microsoft.com/office/officeart/2005/8/layout/hierarchy1"/>
    <dgm:cxn modelId="{A626D6D5-BFC0-3648-AEF1-BBC1BE803A68}" type="presOf" srcId="{921E46F5-8405-41BB-8F3F-7127ADF49651}" destId="{CA2B68BE-60E7-9642-9686-820B949CD16A}" srcOrd="0" destOrd="0" presId="urn:microsoft.com/office/officeart/2005/8/layout/hierarchy1"/>
    <dgm:cxn modelId="{A65E00EF-B437-C44E-86A8-BC39D3309441}" type="presOf" srcId="{DB498CE8-F8C1-4F31-AB6A-76D71D1ED08C}" destId="{4CA0E1A9-45E9-1847-BEFA-CC3ED2B0BA80}" srcOrd="0" destOrd="0" presId="urn:microsoft.com/office/officeart/2005/8/layout/hierarchy1"/>
    <dgm:cxn modelId="{E4C158FF-7FE2-7445-94DB-13DD8F38807D}" type="presOf" srcId="{973070FD-9AF4-4FB6-804D-7216AC0B9D3D}" destId="{3A00AF8F-8D33-6F43-8070-AE5039BE2522}" srcOrd="0" destOrd="0" presId="urn:microsoft.com/office/officeart/2005/8/layout/hierarchy1"/>
    <dgm:cxn modelId="{7D1A5938-373F-B349-81EF-2517DD3E012C}" type="presParOf" srcId="{8447F8F7-4A9C-C146-9892-921A21112B35}" destId="{5A6E9F6B-D3E3-6F4D-944D-76A9C74FD51D}" srcOrd="0" destOrd="0" presId="urn:microsoft.com/office/officeart/2005/8/layout/hierarchy1"/>
    <dgm:cxn modelId="{D20CD829-40D3-2941-B531-9D1D5BF09ED3}" type="presParOf" srcId="{5A6E9F6B-D3E3-6F4D-944D-76A9C74FD51D}" destId="{F3981E71-1DBC-534D-988D-819ED9C39844}" srcOrd="0" destOrd="0" presId="urn:microsoft.com/office/officeart/2005/8/layout/hierarchy1"/>
    <dgm:cxn modelId="{A1CBD00F-46CB-284F-8E37-F0BF7767165A}" type="presParOf" srcId="{F3981E71-1DBC-534D-988D-819ED9C39844}" destId="{D1BE165A-FFD7-E74E-8EBE-DCA5C41B2709}" srcOrd="0" destOrd="0" presId="urn:microsoft.com/office/officeart/2005/8/layout/hierarchy1"/>
    <dgm:cxn modelId="{364C5024-2CB8-1E4F-8977-10E922286623}" type="presParOf" srcId="{F3981E71-1DBC-534D-988D-819ED9C39844}" destId="{5F4CECAA-9249-5543-977D-E7F90AEECD7B}" srcOrd="1" destOrd="0" presId="urn:microsoft.com/office/officeart/2005/8/layout/hierarchy1"/>
    <dgm:cxn modelId="{02F50944-3EDC-FB4D-BFBB-33E880EC9636}" type="presParOf" srcId="{5A6E9F6B-D3E3-6F4D-944D-76A9C74FD51D}" destId="{28A7159E-5D7F-CE44-9DAB-9150FA9B9178}" srcOrd="1" destOrd="0" presId="urn:microsoft.com/office/officeart/2005/8/layout/hierarchy1"/>
    <dgm:cxn modelId="{C48CCD8A-7915-6349-911C-7B0CAA68708C}" type="presParOf" srcId="{8447F8F7-4A9C-C146-9892-921A21112B35}" destId="{C3CD963D-B862-8845-9B56-C51F9A46D58F}" srcOrd="1" destOrd="0" presId="urn:microsoft.com/office/officeart/2005/8/layout/hierarchy1"/>
    <dgm:cxn modelId="{D61429B4-FDB1-A648-B098-70156B327A47}" type="presParOf" srcId="{C3CD963D-B862-8845-9B56-C51F9A46D58F}" destId="{3AFA5B30-7667-2E40-A7D0-DCC234AC0BE1}" srcOrd="0" destOrd="0" presId="urn:microsoft.com/office/officeart/2005/8/layout/hierarchy1"/>
    <dgm:cxn modelId="{9835059D-22C9-5643-A44F-609C3C04A23B}" type="presParOf" srcId="{3AFA5B30-7667-2E40-A7D0-DCC234AC0BE1}" destId="{74BFBB6D-A198-6F47-99D3-5800FD61F18B}" srcOrd="0" destOrd="0" presId="urn:microsoft.com/office/officeart/2005/8/layout/hierarchy1"/>
    <dgm:cxn modelId="{C94515E5-0B86-4343-B3EC-BDDEDFA2ADC1}" type="presParOf" srcId="{3AFA5B30-7667-2E40-A7D0-DCC234AC0BE1}" destId="{3A00AF8F-8D33-6F43-8070-AE5039BE2522}" srcOrd="1" destOrd="0" presId="urn:microsoft.com/office/officeart/2005/8/layout/hierarchy1"/>
    <dgm:cxn modelId="{89386701-7681-B34B-BED0-2596162CC3B1}" type="presParOf" srcId="{C3CD963D-B862-8845-9B56-C51F9A46D58F}" destId="{754B6435-C72B-C743-BB88-E338DFF7CEC9}" srcOrd="1" destOrd="0" presId="urn:microsoft.com/office/officeart/2005/8/layout/hierarchy1"/>
    <dgm:cxn modelId="{1EFC5701-EDB6-A24F-B71B-525F76B57DFC}" type="presParOf" srcId="{8447F8F7-4A9C-C146-9892-921A21112B35}" destId="{FDA55C35-41C0-3D4B-B898-97D741069797}" srcOrd="2" destOrd="0" presId="urn:microsoft.com/office/officeart/2005/8/layout/hierarchy1"/>
    <dgm:cxn modelId="{83EBCC04-1DB0-1142-8314-11E7296B8818}" type="presParOf" srcId="{FDA55C35-41C0-3D4B-B898-97D741069797}" destId="{9C2575D5-2525-6040-A972-75564F49A392}" srcOrd="0" destOrd="0" presId="urn:microsoft.com/office/officeart/2005/8/layout/hierarchy1"/>
    <dgm:cxn modelId="{A58015E9-2196-EA44-A72B-85DF250502FE}" type="presParOf" srcId="{9C2575D5-2525-6040-A972-75564F49A392}" destId="{7250A46F-72DC-EA4E-8C06-DCA8EBFD8700}" srcOrd="0" destOrd="0" presId="urn:microsoft.com/office/officeart/2005/8/layout/hierarchy1"/>
    <dgm:cxn modelId="{0476FBA0-D9AA-E449-8D1B-C3991880A0C1}" type="presParOf" srcId="{9C2575D5-2525-6040-A972-75564F49A392}" destId="{4CA0E1A9-45E9-1847-BEFA-CC3ED2B0BA80}" srcOrd="1" destOrd="0" presId="urn:microsoft.com/office/officeart/2005/8/layout/hierarchy1"/>
    <dgm:cxn modelId="{CEDBA6F4-0430-6747-983F-214CF6EEFB1C}" type="presParOf" srcId="{FDA55C35-41C0-3D4B-B898-97D741069797}" destId="{95998A55-123E-094B-9195-AF8FB0082DB1}" srcOrd="1" destOrd="0" presId="urn:microsoft.com/office/officeart/2005/8/layout/hierarchy1"/>
    <dgm:cxn modelId="{4E7EC73A-1553-9B4C-AF77-9200185DF147}" type="presParOf" srcId="{8447F8F7-4A9C-C146-9892-921A21112B35}" destId="{F96EE96B-2961-A64D-9AE2-12AF602C8C9E}" srcOrd="3" destOrd="0" presId="urn:microsoft.com/office/officeart/2005/8/layout/hierarchy1"/>
    <dgm:cxn modelId="{37A76F7A-45BA-AB45-9A1E-595BD91C275F}" type="presParOf" srcId="{F96EE96B-2961-A64D-9AE2-12AF602C8C9E}" destId="{06259CC5-2DD3-5042-BD9B-B0AF8A110EA7}" srcOrd="0" destOrd="0" presId="urn:microsoft.com/office/officeart/2005/8/layout/hierarchy1"/>
    <dgm:cxn modelId="{2A7724EB-1AE5-3548-AFAF-B1DD54DF1BB7}" type="presParOf" srcId="{06259CC5-2DD3-5042-BD9B-B0AF8A110EA7}" destId="{6B3FBC50-9F12-FD47-AFD3-4ECE299BBEE6}" srcOrd="0" destOrd="0" presId="urn:microsoft.com/office/officeart/2005/8/layout/hierarchy1"/>
    <dgm:cxn modelId="{96CB926E-0D48-2C4C-B543-3DF9171AA601}" type="presParOf" srcId="{06259CC5-2DD3-5042-BD9B-B0AF8A110EA7}" destId="{CA2B68BE-60E7-9642-9686-820B949CD16A}" srcOrd="1" destOrd="0" presId="urn:microsoft.com/office/officeart/2005/8/layout/hierarchy1"/>
    <dgm:cxn modelId="{B227E59D-52EF-AD46-8D71-7F4089251154}" type="presParOf" srcId="{F96EE96B-2961-A64D-9AE2-12AF602C8C9E}" destId="{2DEEF705-72CE-5B44-B1DE-32E40AE2CF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2FE12-0F43-9C4D-9B1D-236812ACE252}">
      <dsp:nvSpPr>
        <dsp:cNvPr id="0" name=""/>
        <dsp:cNvSpPr/>
      </dsp:nvSpPr>
      <dsp:spPr>
        <a:xfrm>
          <a:off x="1706" y="454850"/>
          <a:ext cx="2394737" cy="1714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DB6E9-2F99-D440-A222-2D3C8540F9CA}">
      <dsp:nvSpPr>
        <dsp:cNvPr id="0" name=""/>
        <dsp:cNvSpPr/>
      </dsp:nvSpPr>
      <dsp:spPr>
        <a:xfrm>
          <a:off x="216644" y="659041"/>
          <a:ext cx="2394737" cy="17145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Get clear on positions – what matters? What matters most?</a:t>
          </a:r>
        </a:p>
      </dsp:txBody>
      <dsp:txXfrm>
        <a:off x="266861" y="709258"/>
        <a:ext cx="2294303" cy="1614110"/>
      </dsp:txXfrm>
    </dsp:sp>
    <dsp:sp modelId="{301E87CC-12AD-B149-B97F-877FD90FEF79}">
      <dsp:nvSpPr>
        <dsp:cNvPr id="0" name=""/>
        <dsp:cNvSpPr/>
      </dsp:nvSpPr>
      <dsp:spPr>
        <a:xfrm>
          <a:off x="2826319" y="454850"/>
          <a:ext cx="2162431" cy="2017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4BFCE-93F7-F645-8ED3-F952E6BAEC77}">
      <dsp:nvSpPr>
        <dsp:cNvPr id="0" name=""/>
        <dsp:cNvSpPr/>
      </dsp:nvSpPr>
      <dsp:spPr>
        <a:xfrm>
          <a:off x="3041257" y="659041"/>
          <a:ext cx="2162431" cy="20174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Seek to understand where positions come from</a:t>
          </a:r>
        </a:p>
      </dsp:txBody>
      <dsp:txXfrm>
        <a:off x="3100347" y="718131"/>
        <a:ext cx="2044251" cy="1899292"/>
      </dsp:txXfrm>
    </dsp:sp>
    <dsp:sp modelId="{99C2144D-0D75-2049-A678-9F0AB9E2B506}">
      <dsp:nvSpPr>
        <dsp:cNvPr id="0" name=""/>
        <dsp:cNvSpPr/>
      </dsp:nvSpPr>
      <dsp:spPr>
        <a:xfrm>
          <a:off x="5418625" y="454850"/>
          <a:ext cx="2119776" cy="19339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96BFC-0C76-A441-9E07-C03B81C1374C}">
      <dsp:nvSpPr>
        <dsp:cNvPr id="0" name=""/>
        <dsp:cNvSpPr/>
      </dsp:nvSpPr>
      <dsp:spPr>
        <a:xfrm>
          <a:off x="5633563" y="659041"/>
          <a:ext cx="2119776" cy="1933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are the needs that inform a position?</a:t>
          </a:r>
        </a:p>
      </dsp:txBody>
      <dsp:txXfrm>
        <a:off x="5690207" y="715685"/>
        <a:ext cx="2006488" cy="1820679"/>
      </dsp:txXfrm>
    </dsp:sp>
    <dsp:sp modelId="{C05E9B16-0E14-0642-BB41-3F5EAF853E70}">
      <dsp:nvSpPr>
        <dsp:cNvPr id="0" name=""/>
        <dsp:cNvSpPr/>
      </dsp:nvSpPr>
      <dsp:spPr>
        <a:xfrm>
          <a:off x="7968277" y="454850"/>
          <a:ext cx="1934438" cy="1228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4A4AB-04E4-8046-83EF-4613CD42320A}">
      <dsp:nvSpPr>
        <dsp:cNvPr id="0" name=""/>
        <dsp:cNvSpPr/>
      </dsp:nvSpPr>
      <dsp:spPr>
        <a:xfrm>
          <a:off x="8183215" y="659041"/>
          <a:ext cx="1934438" cy="1228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are the interests?</a:t>
          </a:r>
        </a:p>
      </dsp:txBody>
      <dsp:txXfrm>
        <a:off x="8219193" y="695019"/>
        <a:ext cx="1862482" cy="1156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BB8C-E166-4BCF-809C-BE55EC75F12F}">
      <dsp:nvSpPr>
        <dsp:cNvPr id="0" name=""/>
        <dsp:cNvSpPr/>
      </dsp:nvSpPr>
      <dsp:spPr>
        <a:xfrm>
          <a:off x="1585125" y="350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5B6F4-9A99-44B8-B0ED-B5506F8FBA54}">
      <dsp:nvSpPr>
        <dsp:cNvPr id="0" name=""/>
        <dsp:cNvSpPr/>
      </dsp:nvSpPr>
      <dsp:spPr>
        <a:xfrm>
          <a:off x="397125" y="2489336"/>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Be a Needs and Interests detective!</a:t>
          </a:r>
          <a:endParaRPr lang="en-US" sz="3600" kern="1200" dirty="0"/>
        </a:p>
      </dsp:txBody>
      <dsp:txXfrm>
        <a:off x="397125" y="2489336"/>
        <a:ext cx="4320000" cy="1125000"/>
      </dsp:txXfrm>
    </dsp:sp>
    <dsp:sp modelId="{81C87C9C-F8AF-4CFC-8538-CC7F4F853E47}">
      <dsp:nvSpPr>
        <dsp:cNvPr id="0" name=""/>
        <dsp:cNvSpPr/>
      </dsp:nvSpPr>
      <dsp:spPr>
        <a:xfrm>
          <a:off x="6661126" y="350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53F4FF-9B39-4FF6-830B-D8CD61CCC00E}">
      <dsp:nvSpPr>
        <dsp:cNvPr id="0" name=""/>
        <dsp:cNvSpPr/>
      </dsp:nvSpPr>
      <dsp:spPr>
        <a:xfrm>
          <a:off x="5473126" y="2489336"/>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Research!</a:t>
          </a:r>
        </a:p>
      </dsp:txBody>
      <dsp:txXfrm>
        <a:off x="5473126" y="2489336"/>
        <a:ext cx="4320000" cy="112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FB349-7A32-F44D-8E92-D905F4A5856F}">
      <dsp:nvSpPr>
        <dsp:cNvPr id="0" name=""/>
        <dsp:cNvSpPr/>
      </dsp:nvSpPr>
      <dsp:spPr>
        <a:xfrm>
          <a:off x="0" y="831159"/>
          <a:ext cx="6382223" cy="111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Engage Subject Matter Experts – look at research if applicable</a:t>
          </a:r>
        </a:p>
      </dsp:txBody>
      <dsp:txXfrm>
        <a:off x="54373" y="885532"/>
        <a:ext cx="6273477" cy="1005094"/>
      </dsp:txXfrm>
    </dsp:sp>
    <dsp:sp modelId="{8AE4EA2A-21A2-BD41-B1AC-18C044C41411}">
      <dsp:nvSpPr>
        <dsp:cNvPr id="0" name=""/>
        <dsp:cNvSpPr/>
      </dsp:nvSpPr>
      <dsp:spPr>
        <a:xfrm>
          <a:off x="0" y="2025639"/>
          <a:ext cx="6382223" cy="11138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Research Best Practices – learn from others</a:t>
          </a:r>
        </a:p>
      </dsp:txBody>
      <dsp:txXfrm>
        <a:off x="54373" y="2080012"/>
        <a:ext cx="6273477" cy="1005094"/>
      </dsp:txXfrm>
    </dsp:sp>
    <dsp:sp modelId="{5B8EAFB3-2AEB-D143-952C-F4652C99ACA5}">
      <dsp:nvSpPr>
        <dsp:cNvPr id="0" name=""/>
        <dsp:cNvSpPr/>
      </dsp:nvSpPr>
      <dsp:spPr>
        <a:xfrm>
          <a:off x="0" y="3220119"/>
          <a:ext cx="6382223" cy="11138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Brainstorm – always engage your stakeholders</a:t>
          </a:r>
        </a:p>
      </dsp:txBody>
      <dsp:txXfrm>
        <a:off x="54373" y="3274492"/>
        <a:ext cx="6273477" cy="1005094"/>
      </dsp:txXfrm>
    </dsp:sp>
    <dsp:sp modelId="{7474CB33-0AB8-924E-9451-8CB3F4A013C4}">
      <dsp:nvSpPr>
        <dsp:cNvPr id="0" name=""/>
        <dsp:cNvSpPr/>
      </dsp:nvSpPr>
      <dsp:spPr>
        <a:xfrm>
          <a:off x="0" y="4414599"/>
          <a:ext cx="6382223" cy="14888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Design thinking – try it on, test it out, fail fast, iterate – PDSA - Plan, Do, Study, Act</a:t>
          </a:r>
        </a:p>
      </dsp:txBody>
      <dsp:txXfrm>
        <a:off x="72681" y="4487280"/>
        <a:ext cx="6236861" cy="1343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E165A-FFD7-E74E-8EBE-DCA5C41B2709}">
      <dsp:nvSpPr>
        <dsp:cNvPr id="0" name=""/>
        <dsp:cNvSpPr/>
      </dsp:nvSpPr>
      <dsp:spPr>
        <a:xfrm>
          <a:off x="5892" y="582888"/>
          <a:ext cx="2393771" cy="1568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CECAA-9249-5543-977D-E7F90AEECD7B}">
      <dsp:nvSpPr>
        <dsp:cNvPr id="0" name=""/>
        <dsp:cNvSpPr/>
      </dsp:nvSpPr>
      <dsp:spPr>
        <a:xfrm>
          <a:off x="202547" y="769711"/>
          <a:ext cx="2393771" cy="15689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Get clear on positions – what matters? What matters most?</a:t>
          </a:r>
        </a:p>
      </dsp:txBody>
      <dsp:txXfrm>
        <a:off x="248500" y="815664"/>
        <a:ext cx="2301865" cy="1477050"/>
      </dsp:txXfrm>
    </dsp:sp>
    <dsp:sp modelId="{74BFBB6D-A198-6F47-99D3-5800FD61F18B}">
      <dsp:nvSpPr>
        <dsp:cNvPr id="0" name=""/>
        <dsp:cNvSpPr/>
      </dsp:nvSpPr>
      <dsp:spPr>
        <a:xfrm>
          <a:off x="2792975" y="582888"/>
          <a:ext cx="2282692" cy="1778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0AF8F-8D33-6F43-8070-AE5039BE2522}">
      <dsp:nvSpPr>
        <dsp:cNvPr id="0" name=""/>
        <dsp:cNvSpPr/>
      </dsp:nvSpPr>
      <dsp:spPr>
        <a:xfrm>
          <a:off x="2989630" y="769711"/>
          <a:ext cx="2282692" cy="1778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Seek to understand where positions come from</a:t>
          </a:r>
        </a:p>
      </dsp:txBody>
      <dsp:txXfrm>
        <a:off x="3041728" y="821809"/>
        <a:ext cx="2178496" cy="1674567"/>
      </dsp:txXfrm>
    </dsp:sp>
    <dsp:sp modelId="{7250A46F-72DC-EA4E-8C06-DCA8EBFD8700}">
      <dsp:nvSpPr>
        <dsp:cNvPr id="0" name=""/>
        <dsp:cNvSpPr/>
      </dsp:nvSpPr>
      <dsp:spPr>
        <a:xfrm>
          <a:off x="5482607" y="678261"/>
          <a:ext cx="2284622" cy="14097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0E1A9-45E9-1847-BEFA-CC3ED2B0BA80}">
      <dsp:nvSpPr>
        <dsp:cNvPr id="0" name=""/>
        <dsp:cNvSpPr/>
      </dsp:nvSpPr>
      <dsp:spPr>
        <a:xfrm>
          <a:off x="5679262" y="865084"/>
          <a:ext cx="2284622" cy="14097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are the needs that inform a position?</a:t>
          </a:r>
        </a:p>
      </dsp:txBody>
      <dsp:txXfrm>
        <a:off x="5720551" y="906373"/>
        <a:ext cx="2202044" cy="1327123"/>
      </dsp:txXfrm>
    </dsp:sp>
    <dsp:sp modelId="{6B3FBC50-9F12-FD47-AFD3-4ECE299BBEE6}">
      <dsp:nvSpPr>
        <dsp:cNvPr id="0" name=""/>
        <dsp:cNvSpPr/>
      </dsp:nvSpPr>
      <dsp:spPr>
        <a:xfrm>
          <a:off x="8076027" y="688073"/>
          <a:ext cx="1769899" cy="11238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B68BE-60E7-9642-9686-820B949CD16A}">
      <dsp:nvSpPr>
        <dsp:cNvPr id="0" name=""/>
        <dsp:cNvSpPr/>
      </dsp:nvSpPr>
      <dsp:spPr>
        <a:xfrm>
          <a:off x="8272683" y="874896"/>
          <a:ext cx="1769899" cy="11238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are the interests?</a:t>
          </a:r>
        </a:p>
      </dsp:txBody>
      <dsp:txXfrm>
        <a:off x="8305600" y="907813"/>
        <a:ext cx="1704065" cy="10580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02821-C59B-1242-9C5B-C4FA4EF3AE60}"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BF09A-4AB0-0340-852F-B2057E381C87}" type="slidenum">
              <a:rPr lang="en-US" smtClean="0"/>
              <a:t>‹#›</a:t>
            </a:fld>
            <a:endParaRPr lang="en-US"/>
          </a:p>
        </p:txBody>
      </p:sp>
    </p:spTree>
    <p:extLst>
      <p:ext uri="{BB962C8B-B14F-4D97-AF65-F5344CB8AC3E}">
        <p14:creationId xmlns:p14="http://schemas.microsoft.com/office/powerpoint/2010/main" val="425483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basic steps to an interest-based decision making process. Let’s work our way  through them, starting with Defining the Problem…</a:t>
            </a:r>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14</a:t>
            </a:fld>
            <a:endParaRPr lang="en-US" dirty="0"/>
          </a:p>
        </p:txBody>
      </p:sp>
    </p:spTree>
    <p:extLst>
      <p:ext uri="{BB962C8B-B14F-4D97-AF65-F5344CB8AC3E}">
        <p14:creationId xmlns:p14="http://schemas.microsoft.com/office/powerpoint/2010/main" val="166262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Talk through each quadrant with an example – </a:t>
            </a:r>
          </a:p>
          <a:p>
            <a:pPr marL="0" marR="0" lvl="0" indent="0" algn="l" rtl="0">
              <a:spcBef>
                <a:spcPts val="0"/>
              </a:spcBef>
              <a:buSzPct val="25000"/>
              <a:buNone/>
            </a:pPr>
            <a:endParaRPr lang="en-US" dirty="0">
              <a:solidFill>
                <a:schemeClr val="dk1"/>
              </a:solidFill>
              <a:latin typeface="Calibri"/>
              <a:ea typeface="Calibri"/>
              <a:cs typeface="Calibri"/>
              <a:sym typeface="Calibri"/>
            </a:endParaRPr>
          </a:p>
          <a:p>
            <a:pPr>
              <a:spcBef>
                <a:spcPts val="0"/>
              </a:spcBef>
              <a:buSzPct val="25000"/>
            </a:pPr>
            <a:r>
              <a:rPr lang="en-US" sz="1400" dirty="0"/>
              <a:t>Another way of saying this is that people are generally more committed to sustaining the outcome of a decision when they feel there has been collaboration during the decision-making process – I’d like to invite us to see consideration of the respective interests in play in a decision-making situation as a required component of genuine collaboration. This is illustrated by this Interests Consideration Framework.</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97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53BF09A-4AB0-0340-852F-B2057E381C87}" type="slidenum">
              <a:rPr lang="en-US" smtClean="0"/>
              <a:t>43</a:t>
            </a:fld>
            <a:endParaRPr lang="en-US"/>
          </a:p>
        </p:txBody>
      </p:sp>
      <p:sp>
        <p:nvSpPr>
          <p:cNvPr id="5" name="Title 1">
            <a:extLst>
              <a:ext uri="{FF2B5EF4-FFF2-40B4-BE49-F238E27FC236}">
                <a16:creationId xmlns:a16="http://schemas.microsoft.com/office/drawing/2014/main" id="{A2D7DA02-822E-ED4C-9905-36966B0B0952}"/>
              </a:ext>
            </a:extLst>
          </p:cNvPr>
          <p:cNvSpPr>
            <a:spLocks noGrp="1"/>
          </p:cNvSpPr>
          <p:nvPr>
            <p:ph type="body" idx="1"/>
          </p:nvPr>
        </p:nvSpPr>
        <p:spPr/>
        <p:txBody>
          <a:bodyPr>
            <a:normAutofit/>
          </a:bodyPr>
          <a:lstStyle/>
          <a:p>
            <a:r>
              <a:rPr lang="en-US" dirty="0">
                <a:solidFill>
                  <a:srgbClr val="FFFFFF"/>
                </a:solidFill>
              </a:rPr>
              <a:t>4. Identify shared interests</a:t>
            </a:r>
          </a:p>
        </p:txBody>
      </p:sp>
      <p:sp>
        <p:nvSpPr>
          <p:cNvPr id="7" name="Title 1">
            <a:extLst>
              <a:ext uri="{FF2B5EF4-FFF2-40B4-BE49-F238E27FC236}">
                <a16:creationId xmlns:a16="http://schemas.microsoft.com/office/drawing/2014/main" id="{BA1DAC01-12D9-C641-86E5-D9E30DB88913}"/>
              </a:ext>
            </a:extLst>
          </p:cNvPr>
          <p:cNvSpPr txBox="1">
            <a:spLocks/>
          </p:cNvSpPr>
          <p:nvPr/>
        </p:nvSpPr>
        <p:spPr>
          <a:xfrm>
            <a:off x="1064622" y="4572000"/>
            <a:ext cx="5107578" cy="3429000"/>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rPr>
              <a:t>4. </a:t>
            </a:r>
            <a:r>
              <a:rPr lang="en-US" dirty="0" err="1">
                <a:solidFill>
                  <a:srgbClr val="FFFFFF"/>
                </a:solidFill>
              </a:rPr>
              <a:t>I</a:t>
            </a:r>
            <a:r>
              <a:rPr lang="en-US" dirty="0" err="1"/>
              <a:t>The</a:t>
            </a:r>
            <a:r>
              <a:rPr lang="en-US" dirty="0"/>
              <a:t> statement of Shared Interests offers a unifying principle around which people can be gathered and activated. And, it is important to be mindful of the “outlier” interests that have been uncovered in the process that may be very specific to one particular stakeholder or group – for example, the adult education instructor who is concerned about losing their job and livelihood, the adult learner who may no longer have access to classes that were keeping them connected to community – a thoughtful, interest-based decision making process will pay high regard and respect to these issues, and not just discount them in service of the shared interests. Thoughtful decision makers will look for opportunities to ensure that stakeholders feel heard, and that their interests have been acknowledged and validated, and they will demonstrate empathy. A decision-maker can move through implementation with a much greater degree of success when she understands where people are coming from.</a:t>
            </a:r>
          </a:p>
          <a:p>
            <a:r>
              <a:rPr lang="en-US" dirty="0" err="1">
                <a:solidFill>
                  <a:srgbClr val="FFFFFF"/>
                </a:solidFill>
              </a:rPr>
              <a:t>dentify</a:t>
            </a:r>
            <a:r>
              <a:rPr lang="en-US" dirty="0">
                <a:solidFill>
                  <a:srgbClr val="FFFFFF"/>
                </a:solidFill>
              </a:rPr>
              <a:t> shared interests</a:t>
            </a:r>
          </a:p>
        </p:txBody>
      </p:sp>
    </p:spTree>
    <p:extLst>
      <p:ext uri="{BB962C8B-B14F-4D97-AF65-F5344CB8AC3E}">
        <p14:creationId xmlns:p14="http://schemas.microsoft.com/office/powerpoint/2010/main" val="155911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step 6 guidelines</a:t>
            </a:r>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45</a:t>
            </a:fld>
            <a:endParaRPr lang="en-US" dirty="0"/>
          </a:p>
        </p:txBody>
      </p:sp>
    </p:spTree>
    <p:extLst>
      <p:ext uri="{BB962C8B-B14F-4D97-AF65-F5344CB8AC3E}">
        <p14:creationId xmlns:p14="http://schemas.microsoft.com/office/powerpoint/2010/main" val="22938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 y="4189689"/>
            <a:ext cx="6781800" cy="4183063"/>
          </a:xfrm>
        </p:spPr>
        <p:txBody>
          <a:bodyPr/>
          <a:lstStyle/>
          <a:p>
            <a:r>
              <a:rPr lang="en-US" sz="1400" dirty="0"/>
              <a:t>When we are presented with a position – an issue or problem that needs resolution, it is tempting to rush toward a solution. An Interest-based approach to decision making calls for us to make a detour to discover what the underlying interests are. This provides us with the opportunity to craft a solution that is responsive to what’s really going on under the surface of the situation.</a:t>
            </a:r>
          </a:p>
          <a:p>
            <a:r>
              <a:rPr lang="en-US" sz="1400" dirty="0"/>
              <a:t>So, when does it make sense to take the detour? To take the time to figure out what’s really going on for people who are in the mix of a particular decision or problem solving situation? </a:t>
            </a:r>
          </a:p>
          <a:p>
            <a:r>
              <a:rPr lang="en-US" sz="1400" dirty="0"/>
              <a:t>Decisions that can be made quickly, should be made quickly. If there is a range of options from which a workable solution can be selected, and expedience is important, then taking an either/or approach in which there may be winners and losers, can be very appropriate. However, if the problem is complex and there are many competing interests, taking a both/and approach that seeks to find an inclusive solution that considers all the interests in play may be the better option. This approach is indicated when durability and sustainability are more compelling than decision-making speed.</a:t>
            </a:r>
          </a:p>
          <a:p>
            <a:r>
              <a:rPr lang="en-US" sz="1400" dirty="0"/>
              <a:t> </a:t>
            </a:r>
          </a:p>
          <a:p>
            <a:r>
              <a:rPr lang="en-US" sz="1400" dirty="0"/>
              <a:t>These two different approaches to problem solving are compared in this chart:</a:t>
            </a:r>
          </a:p>
          <a:p>
            <a:endParaRPr lang="en-US" dirty="0"/>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20</a:t>
            </a:fld>
            <a:endParaRPr lang="en-US" dirty="0"/>
          </a:p>
        </p:txBody>
      </p:sp>
    </p:spTree>
    <p:extLst>
      <p:ext uri="{BB962C8B-B14F-4D97-AF65-F5344CB8AC3E}">
        <p14:creationId xmlns:p14="http://schemas.microsoft.com/office/powerpoint/2010/main" val="352974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399"/>
            <a:ext cx="5486399" cy="4799013"/>
          </a:xfrm>
          <a:prstGeom prst="rect">
            <a:avLst/>
          </a:prstGeom>
          <a:noFill/>
          <a:ln>
            <a:noFill/>
          </a:ln>
        </p:spPr>
        <p:txBody>
          <a:bodyPr lIns="91425" tIns="45700" rIns="91425" bIns="45700"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Another way of saying this is that people are generally more committed to sustaining the outcome of a decision when they feel there has been collaboration during the decision-making process – I’d like to invite us to see consideration of the respective interests in play in a decision-making situation as a required component of genuine collaboration. This is illustrated by this Interests Consideration Framework.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horizontal axis represents an individual’s, or a specific group’s, or institution’s interests, and the framework represents the relationship between those interests and the interests of others, on the vertical axis. If we pay attention to neither when we are making a decision, I call this “copping out”, if I elevate my or my group’s interests above those of others, I am in competition mode – I want my way; If I favor your interests and neglect my own, I’m conceding and the decision is likely to end up with me feeling resentful at some point and not really bought in for the long haul. If I concede and little bit, and others do too and we compromise, often we identify this as a good outcome. It’s an outcome of negotiation, and it can be satisfactory, however – a commitment to pursue interest-based decision making has, as an embedded goal the maximization of  collaboration. In a situation where we take the time to identify and consider the interests of all those who are impacted by a decision - we will be best positioned for a collaborative engagement – and we already know that people respond best when those with decision making authority do things </a:t>
            </a:r>
            <a:r>
              <a:rPr lang="en-US" b="1" dirty="0"/>
              <a:t>with</a:t>
            </a:r>
            <a:r>
              <a:rPr lang="en-US" dirty="0"/>
              <a:t> them, rather than to them or for them.</a:t>
            </a:r>
          </a:p>
          <a:p>
            <a:r>
              <a:rPr lang="en-US" dirty="0"/>
              <a:t>So, to recap – when and why does it make sense to take the Interests Discovery detour when making a decision? It’s pretty simple: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58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many different ways to develop a slate of options – here are a few that are tried and true. It’s always a great idea to turn to the “experts” – what do the leaders in the field have to say? What are they recommending? Is there a research base that it would make sense to review? Is there a body of accepted wisdom that it makes sense to consult?</a:t>
            </a:r>
          </a:p>
          <a:p>
            <a:r>
              <a:rPr lang="en-US" sz="1400" dirty="0"/>
              <a:t>Is it possible to learn from others who have trodden the path before you? There is no need to reinvent the wheel, of course. Are there best practices that you can draw from?</a:t>
            </a:r>
          </a:p>
          <a:p>
            <a:r>
              <a:rPr lang="en-US" sz="1400" dirty="0"/>
              <a:t>Brainstorming can be remarkably fruitful and excellent ideas can emerge when people are given the opportunity to be creative and think outside the usual parameters. </a:t>
            </a:r>
          </a:p>
          <a:p>
            <a:r>
              <a:rPr lang="en-US" sz="1400" dirty="0"/>
              <a:t>Developing a proposed decision and then trying it on for viability can be very productive – testing out the idea from a variety of different perspectives – does it stand up to this consideration, or that one?</a:t>
            </a:r>
          </a:p>
          <a:p>
            <a:r>
              <a:rPr lang="en-US" sz="1400" dirty="0"/>
              <a:t>And then, once you have a number of options identified, Step 6 begins. Craft a Solution. </a:t>
            </a:r>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27</a:t>
            </a:fld>
            <a:endParaRPr lang="en-US" dirty="0"/>
          </a:p>
        </p:txBody>
      </p:sp>
    </p:spTree>
    <p:extLst>
      <p:ext uri="{BB962C8B-B14F-4D97-AF65-F5344CB8AC3E}">
        <p14:creationId xmlns:p14="http://schemas.microsoft.com/office/powerpoint/2010/main" val="286191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step 6 guidelines</a:t>
            </a:r>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28</a:t>
            </a:fld>
            <a:endParaRPr lang="en-US" dirty="0"/>
          </a:p>
        </p:txBody>
      </p:sp>
    </p:spTree>
    <p:extLst>
      <p:ext uri="{BB962C8B-B14F-4D97-AF65-F5344CB8AC3E}">
        <p14:creationId xmlns:p14="http://schemas.microsoft.com/office/powerpoint/2010/main" val="348580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basic steps to an interest-based decision making process. Let’s work our way  through them, starting with Defining the Problem…</a:t>
            </a:r>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31</a:t>
            </a:fld>
            <a:endParaRPr lang="en-US" dirty="0"/>
          </a:p>
        </p:txBody>
      </p:sp>
    </p:spTree>
    <p:extLst>
      <p:ext uri="{BB962C8B-B14F-4D97-AF65-F5344CB8AC3E}">
        <p14:creationId xmlns:p14="http://schemas.microsoft.com/office/powerpoint/2010/main" val="223714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 y="4189689"/>
            <a:ext cx="6781800" cy="4183063"/>
          </a:xfrm>
        </p:spPr>
        <p:txBody>
          <a:bodyPr/>
          <a:lstStyle/>
          <a:p>
            <a:r>
              <a:rPr lang="en-US" sz="1400" dirty="0"/>
              <a:t>When we are presented with a position – an issue or problem that needs resolution, it is tempting to rush toward a solution. An Interest-based approach to decision making calls for us to make a detour to discover what the underlying interests are. This provides us with the opportunity to craft a solution that is responsive to what’s really going on under the surface of the situation.</a:t>
            </a:r>
          </a:p>
          <a:p>
            <a:r>
              <a:rPr lang="en-US" sz="1400" dirty="0"/>
              <a:t>So, when does it make sense to take the detour? To take the time to figure out what’s really going on for people who are in the mix of a particular decision or problem solving situation? </a:t>
            </a:r>
          </a:p>
          <a:p>
            <a:r>
              <a:rPr lang="en-US" sz="1400" dirty="0"/>
              <a:t>Decisions that can be made quickly, should be made quickly. If there is a range of options from which a workable solution can be selected, and expedience is important, then taking an either/or approach in which there may be winners and losers, can be very appropriate. However, if the problem is complex and there are many competing interests, taking a both/and approach that seeks to find an inclusive solution that considers all the interests in play may be the better option. This approach is indicated when durability and sustainability are more compelling than decision-making speed.</a:t>
            </a:r>
          </a:p>
          <a:p>
            <a:r>
              <a:rPr lang="en-US" sz="1400" dirty="0"/>
              <a:t> </a:t>
            </a:r>
          </a:p>
          <a:p>
            <a:r>
              <a:rPr lang="en-US" sz="1400" dirty="0"/>
              <a:t>These two different approaches to problem solving are compared in this chart:</a:t>
            </a:r>
          </a:p>
          <a:p>
            <a:endParaRPr lang="en-US" dirty="0"/>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36</a:t>
            </a:fld>
            <a:endParaRPr lang="en-US" dirty="0"/>
          </a:p>
        </p:txBody>
      </p:sp>
    </p:spTree>
    <p:extLst>
      <p:ext uri="{BB962C8B-B14F-4D97-AF65-F5344CB8AC3E}">
        <p14:creationId xmlns:p14="http://schemas.microsoft.com/office/powerpoint/2010/main" val="34877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questions are characterized as “who, how, what, when, where” questions, as compared to “why” questions, which are often experienced by the listener as implying a judgment. Learning questions focus on understanding what people are thinking and feeling about a situation. Let’s take one of our stakeholders as an example – the Adult Education Instructor whose position supports the maximization of class offerings to adult learners. If you are charged with leading this inquiry, you may have a hypothesis, or hunch, about the interests or needs behind a particular position. Your questions can be informed by this hunch, but not blinded by it – you need to be inquisitive, genuinely curious about figuring out what’s really going on for your stakeholders. You are in learning, not teaching, mode…! Every situation is different, and you know your people. A well-crafted conversation with this educator might include the following kinds of questions:</a:t>
            </a:r>
          </a:p>
          <a:p>
            <a:endParaRPr lang="en-US" dirty="0"/>
          </a:p>
        </p:txBody>
      </p:sp>
      <p:sp>
        <p:nvSpPr>
          <p:cNvPr id="4" name="Slide Number Placeholder 3"/>
          <p:cNvSpPr>
            <a:spLocks noGrp="1"/>
          </p:cNvSpPr>
          <p:nvPr>
            <p:ph type="sldNum" sz="quarter" idx="10"/>
          </p:nvPr>
        </p:nvSpPr>
        <p:spPr/>
        <p:txBody>
          <a:bodyPr/>
          <a:lstStyle/>
          <a:p>
            <a:pPr>
              <a:defRPr/>
            </a:pPr>
            <a:fld id="{0CC3969F-F500-4993-BCEC-C878C438DCF8}" type="slidenum">
              <a:rPr lang="en-US" smtClean="0"/>
              <a:pPr>
                <a:defRPr/>
              </a:pPr>
              <a:t>38</a:t>
            </a:fld>
            <a:endParaRPr lang="en-US" dirty="0"/>
          </a:p>
        </p:txBody>
      </p:sp>
    </p:spTree>
    <p:extLst>
      <p:ext uri="{BB962C8B-B14F-4D97-AF65-F5344CB8AC3E}">
        <p14:creationId xmlns:p14="http://schemas.microsoft.com/office/powerpoint/2010/main" val="100568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399"/>
            <a:ext cx="5486399" cy="4799013"/>
          </a:xfrm>
          <a:prstGeom prst="rect">
            <a:avLst/>
          </a:prstGeom>
          <a:noFill/>
          <a:ln>
            <a:noFill/>
          </a:ln>
        </p:spPr>
        <p:txBody>
          <a:bodyPr lIns="91425" tIns="45700" rIns="91425" bIns="45700"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Another way of saying this is that people are generally more committed to sustaining the outcome of a decision when they feel there has been collaboration during the decision-making process – I’d like to invite us to see consideration of the respective interests in play in a decision-making situation as a required component of genuine collaboration. This is illustrated by this Interests Consideration Framework.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horizontal axis represents an individual’s, or a specific group’s, or institution’s interests, and the framework represents the relationship between those interests and the interests of others, on the vertical axis. If we pay attention to neither when we are making a decision, I call this “copping out”, if I elevate my or my group’s interests above those of others, I am in competition mode – I want my way; If I favor your interests and neglect my own, I’m conceding and the decision is likely to end up with me feeling resentful at some point and not really bought in for the long haul. If I concede and little bit, and others do too and we compromise, often we identify this as a good outcome. It’s an outcome of negotiation, and it can be satisfactory, however – a commitment to pursue interest-based decision making has, as an embedded goal the maximization of  collaboration. In a situation where we take the time to identify and consider the interests of all those who are impacted by a decision - we will be best positioned for a collaborative engagement – and we already know that people respond best when those with decision making authority do things </a:t>
            </a:r>
            <a:r>
              <a:rPr lang="en-US" b="1" dirty="0"/>
              <a:t>with</a:t>
            </a:r>
            <a:r>
              <a:rPr lang="en-US" dirty="0"/>
              <a:t> them, rather than to them or for them.</a:t>
            </a:r>
          </a:p>
          <a:p>
            <a:r>
              <a:rPr lang="en-US" dirty="0"/>
              <a:t>So, to recap – when and why does it make sense to take the Interests Discovery detour when making a decision? It’s pretty simple: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97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1BCA-9FE1-FA49-ADF2-39B7B99B1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19BE64-7BAE-0342-AC9F-B73B6E14B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E93D8-FF3B-7648-8544-68D56992E91B}"/>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5" name="Footer Placeholder 4">
            <a:extLst>
              <a:ext uri="{FF2B5EF4-FFF2-40B4-BE49-F238E27FC236}">
                <a16:creationId xmlns:a16="http://schemas.microsoft.com/office/drawing/2014/main" id="{A9D78BD6-D109-E04D-89EE-93A47E923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837A5-0F6D-B841-A08D-4E13220874F4}"/>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57758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EE-10FF-474A-BC03-E7512BBD1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088D7-8F4F-7547-9553-53F92658A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59A56-5CBF-5F42-AF6E-9927675F9FC0}"/>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5" name="Footer Placeholder 4">
            <a:extLst>
              <a:ext uri="{FF2B5EF4-FFF2-40B4-BE49-F238E27FC236}">
                <a16:creationId xmlns:a16="http://schemas.microsoft.com/office/drawing/2014/main" id="{458E8090-F081-DF40-8C6E-9EE73DB7B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2846F-CFBD-FB49-9F9D-7AD84E6C684D}"/>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303750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1BF8E-C0AB-1746-9E51-5E7B3317E3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5B20A-7536-6840-9C35-7B64720334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5CD4A-F150-974F-9C79-4109CBF2D2CC}"/>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5" name="Footer Placeholder 4">
            <a:extLst>
              <a:ext uri="{FF2B5EF4-FFF2-40B4-BE49-F238E27FC236}">
                <a16:creationId xmlns:a16="http://schemas.microsoft.com/office/drawing/2014/main" id="{A8514005-ED7D-844D-95F1-A57D8A807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5FBFD-1A5F-DE4E-9FA6-9D9B7779072D}"/>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95538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E9F-F98A-CE49-940F-EF0974D7D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0AD2B-53B1-0D46-9F30-777D89F7C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CBE22-92B7-5B4F-A1CD-562CAB42A008}"/>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5" name="Footer Placeholder 4">
            <a:extLst>
              <a:ext uri="{FF2B5EF4-FFF2-40B4-BE49-F238E27FC236}">
                <a16:creationId xmlns:a16="http://schemas.microsoft.com/office/drawing/2014/main" id="{A8D66E73-2E14-3C4E-8653-A9A780B08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69202-07D4-144F-BFB8-E3830695A22E}"/>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22923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2DDC-4D71-254D-96B2-21B5286B5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3FE81-78A0-3247-A571-E64CF3467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B9855-6AF2-C547-91B3-99D50368D206}"/>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5" name="Footer Placeholder 4">
            <a:extLst>
              <a:ext uri="{FF2B5EF4-FFF2-40B4-BE49-F238E27FC236}">
                <a16:creationId xmlns:a16="http://schemas.microsoft.com/office/drawing/2014/main" id="{A0A512FF-F329-E246-AE84-99BEDA628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DD1F0-6B81-CB45-AF23-1FC387710C35}"/>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101388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D537-77D0-4845-9F67-892DCF3E4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4EA94-7FF1-8643-8795-0C2940BA3D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A7786-C609-404C-B8C0-334C6BA43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20AA45-DC09-E241-8A07-05816258605C}"/>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6" name="Footer Placeholder 5">
            <a:extLst>
              <a:ext uri="{FF2B5EF4-FFF2-40B4-BE49-F238E27FC236}">
                <a16:creationId xmlns:a16="http://schemas.microsoft.com/office/drawing/2014/main" id="{61DECE7A-E613-0A4F-8A60-9359F3DF3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ABAE0-5B8E-2244-9980-8BFE65852D1E}"/>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234958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EF59-9E8D-7F42-8532-EB5A965C7D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917CCB-4502-C548-BC11-B1489091C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46B1A9-6D37-514B-A4A6-FB7D03E44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C62028-FC5F-EE45-9C9D-C6CB235FB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A5927-1930-0D40-926B-B4E1E41CA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06905-8ADC-3D47-A3A2-8F50C86A525D}"/>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8" name="Footer Placeholder 7">
            <a:extLst>
              <a:ext uri="{FF2B5EF4-FFF2-40B4-BE49-F238E27FC236}">
                <a16:creationId xmlns:a16="http://schemas.microsoft.com/office/drawing/2014/main" id="{918204AD-667D-F54A-BDC7-8F670A74DB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3938B2-0F87-524C-902C-83C094AF0055}"/>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137977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21DE-B8C9-E842-A2AD-00C227474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89088D-F19D-4F49-8B0D-34EB92D886C6}"/>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4" name="Footer Placeholder 3">
            <a:extLst>
              <a:ext uri="{FF2B5EF4-FFF2-40B4-BE49-F238E27FC236}">
                <a16:creationId xmlns:a16="http://schemas.microsoft.com/office/drawing/2014/main" id="{87AFE037-2ED6-CA44-A3F3-B5BEC0860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7A5DE-DAC0-F44B-ABD6-0F5D8C36CE08}"/>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136821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42EE-8CAF-4044-AC02-23578D8F5FB4}"/>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3" name="Footer Placeholder 2">
            <a:extLst>
              <a:ext uri="{FF2B5EF4-FFF2-40B4-BE49-F238E27FC236}">
                <a16:creationId xmlns:a16="http://schemas.microsoft.com/office/drawing/2014/main" id="{45333463-280B-6547-AFD4-D6B35601BA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45A78-3B78-AC4C-A233-E5EAC25B655A}"/>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392076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5BEC-FA65-3F4C-9B55-49AAE8E50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2A131C-8FBD-0748-97E6-BE73C322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1A0F5-8C5F-A841-BA8F-28217B44B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89206B-2EDB-0C49-84F0-0ACB4E431988}"/>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6" name="Footer Placeholder 5">
            <a:extLst>
              <a:ext uri="{FF2B5EF4-FFF2-40B4-BE49-F238E27FC236}">
                <a16:creationId xmlns:a16="http://schemas.microsoft.com/office/drawing/2014/main" id="{FA831390-4B55-8049-A7AB-2D2211A4B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3F966-199E-9944-869F-785CB67A4E6E}"/>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12098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10C0-370A-5942-8E53-F8F013B70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F22367-B8D2-CE42-A677-8EB8066A4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98F9EE-B656-E34D-AC73-93E5F353D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30D2A-8BD8-A04A-BBAE-91182B1A503C}"/>
              </a:ext>
            </a:extLst>
          </p:cNvPr>
          <p:cNvSpPr>
            <a:spLocks noGrp="1"/>
          </p:cNvSpPr>
          <p:nvPr>
            <p:ph type="dt" sz="half" idx="10"/>
          </p:nvPr>
        </p:nvSpPr>
        <p:spPr/>
        <p:txBody>
          <a:bodyPr/>
          <a:lstStyle/>
          <a:p>
            <a:fld id="{1E4BC6CA-10B9-6B47-9BD7-5F6A32B5B463}" type="datetimeFigureOut">
              <a:rPr lang="en-US" smtClean="0"/>
              <a:t>9/27/2019</a:t>
            </a:fld>
            <a:endParaRPr lang="en-US"/>
          </a:p>
        </p:txBody>
      </p:sp>
      <p:sp>
        <p:nvSpPr>
          <p:cNvPr id="6" name="Footer Placeholder 5">
            <a:extLst>
              <a:ext uri="{FF2B5EF4-FFF2-40B4-BE49-F238E27FC236}">
                <a16:creationId xmlns:a16="http://schemas.microsoft.com/office/drawing/2014/main" id="{F6EBDA4B-3719-5142-B4F2-418076AD9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CE6D7-DD28-F34C-850D-84497E47C2B5}"/>
              </a:ext>
            </a:extLst>
          </p:cNvPr>
          <p:cNvSpPr>
            <a:spLocks noGrp="1"/>
          </p:cNvSpPr>
          <p:nvPr>
            <p:ph type="sldNum" sz="quarter" idx="12"/>
          </p:nvPr>
        </p:nvSpPr>
        <p:spPr/>
        <p:txBody>
          <a:bodyPr/>
          <a:lstStyle/>
          <a:p>
            <a:fld id="{2A8C6E20-CEB3-F44D-93C5-19FBA8D68278}" type="slidenum">
              <a:rPr lang="en-US" smtClean="0"/>
              <a:t>‹#›</a:t>
            </a:fld>
            <a:endParaRPr lang="en-US"/>
          </a:p>
        </p:txBody>
      </p:sp>
    </p:spTree>
    <p:extLst>
      <p:ext uri="{BB962C8B-B14F-4D97-AF65-F5344CB8AC3E}">
        <p14:creationId xmlns:p14="http://schemas.microsoft.com/office/powerpoint/2010/main" val="24577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BC26C-379D-9A43-B6DD-C42146D5E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DC493A-56DF-E848-B60D-4109E4DD2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8AC8B-A593-1D45-AF4A-DAA2C15D4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BC6CA-10B9-6B47-9BD7-5F6A32B5B463}" type="datetimeFigureOut">
              <a:rPr lang="en-US" smtClean="0"/>
              <a:t>9/27/2019</a:t>
            </a:fld>
            <a:endParaRPr lang="en-US"/>
          </a:p>
        </p:txBody>
      </p:sp>
      <p:sp>
        <p:nvSpPr>
          <p:cNvPr id="5" name="Footer Placeholder 4">
            <a:extLst>
              <a:ext uri="{FF2B5EF4-FFF2-40B4-BE49-F238E27FC236}">
                <a16:creationId xmlns:a16="http://schemas.microsoft.com/office/drawing/2014/main" id="{C2F09FC2-284D-2C44-B382-A1C4A8314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D1DC59-F52D-184D-8AB8-E4F52372A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C6E20-CEB3-F44D-93C5-19FBA8D68278}" type="slidenum">
              <a:rPr lang="en-US" smtClean="0"/>
              <a:t>‹#›</a:t>
            </a:fld>
            <a:endParaRPr lang="en-US"/>
          </a:p>
        </p:txBody>
      </p:sp>
    </p:spTree>
    <p:extLst>
      <p:ext uri="{BB962C8B-B14F-4D97-AF65-F5344CB8AC3E}">
        <p14:creationId xmlns:p14="http://schemas.microsoft.com/office/powerpoint/2010/main" val="2134311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getmespark.com/why-is-membership-the-only-relationship/" TargetMode="External"/><Relationship Id="rId5" Type="http://schemas.openxmlformats.org/officeDocument/2006/relationships/image" Target="../media/image9.jpg"/><Relationship Id="rId4" Type="http://schemas.openxmlformats.org/officeDocument/2006/relationships/hyperlink" Target="http://publicdomainpictures.net/view-image.php?image=7340&amp;picture=strategic-planning&amp;jazyk=p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globalhealthafrica.org/tag/health-insurance/" TargetMode="External"/><Relationship Id="rId5" Type="http://schemas.openxmlformats.org/officeDocument/2006/relationships/image" Target="../media/image11.jpg"/><Relationship Id="rId4" Type="http://schemas.openxmlformats.org/officeDocument/2006/relationships/hyperlink" Target="https://esheninger.blogspot.com/2013/05/if-you-dont-know-where-youre-going.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caminandopormadrid.blogspot.com/"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thdianaduh.deviantart.com/art/Whatever-PNG-READ-DESCRIPTION-404113350" TargetMode="External"/><Relationship Id="rId3" Type="http://schemas.openxmlformats.org/officeDocument/2006/relationships/image" Target="../media/image20.gif"/><Relationship Id="rId7" Type="http://schemas.openxmlformats.org/officeDocument/2006/relationships/image" Target="../media/image22.png"/><Relationship Id="rId12" Type="http://schemas.openxmlformats.org/officeDocument/2006/relationships/hyperlink" Target="https://smbuick.wordpress.com/2015/09/15/kim-davis-update-free-for-now-country-remains-divid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eanisgood.wordpress.com/2010/06/14/let-people-make-mistakes-tough-love-of-leadership/" TargetMode="External"/><Relationship Id="rId11" Type="http://schemas.openxmlformats.org/officeDocument/2006/relationships/image" Target="../media/image24.jpg"/><Relationship Id="rId5" Type="http://schemas.openxmlformats.org/officeDocument/2006/relationships/image" Target="../media/image21.gif"/><Relationship Id="rId10" Type="http://schemas.openxmlformats.org/officeDocument/2006/relationships/hyperlink" Target="http://www.flickr.com/photos/bk2204/475332962/" TargetMode="External"/><Relationship Id="rId4" Type="http://schemas.openxmlformats.org/officeDocument/2006/relationships/hyperlink" Target="http://insegnantiduepuntozero.wordpress.com/2013/11/27/cooperative-learning-e-peer-tutoring-per-insegnanti-2-0/" TargetMode="External"/><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2013.igem.org/Team:TU-Delft/Collaborations" TargetMode="External"/><Relationship Id="rId5" Type="http://schemas.openxmlformats.org/officeDocument/2006/relationships/image" Target="../media/image29.jpg"/><Relationship Id="rId4" Type="http://schemas.openxmlformats.org/officeDocument/2006/relationships/hyperlink" Target="http://netrafic.com/blog/category/blog" TargetMode="Externa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globalhealthafrica.org/tag/health-insurance/" TargetMode="External"/><Relationship Id="rId5" Type="http://schemas.openxmlformats.org/officeDocument/2006/relationships/image" Target="../media/image11.jpg"/><Relationship Id="rId4" Type="http://schemas.openxmlformats.org/officeDocument/2006/relationships/hyperlink" Target="https://esheninger.blogspot.com/2013/05/if-you-dont-know-where-youre-going.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keupnow.blogspot.com/2011_01_01_archive.html" TargetMode="External"/><Relationship Id="rId5" Type="http://schemas.openxmlformats.org/officeDocument/2006/relationships/image" Target="../media/image31.gif"/><Relationship Id="rId4" Type="http://schemas.openxmlformats.org/officeDocument/2006/relationships/hyperlink" Target="http://saasmarketingstrategy.blogspot.c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aclassedecorinne.eklablog.com/amerique-fabriquer-un-attrape-reve-a39559266" TargetMode="External"/><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hyperlink" Target="https://www.flickr.com/photos/lorissajohnson/5535914112" TargetMode="Externa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8" Type="http://schemas.openxmlformats.org/officeDocument/2006/relationships/hyperlink" Target="http://thdianaduh.deviantart.com/art/Whatever-PNG-READ-DESCRIPTION-404113350" TargetMode="External"/><Relationship Id="rId3" Type="http://schemas.openxmlformats.org/officeDocument/2006/relationships/image" Target="../media/image20.gif"/><Relationship Id="rId7" Type="http://schemas.openxmlformats.org/officeDocument/2006/relationships/image" Target="../media/image22.png"/><Relationship Id="rId12" Type="http://schemas.openxmlformats.org/officeDocument/2006/relationships/hyperlink" Target="https://smbuick.wordpress.com/2015/09/15/kim-davis-update-free-for-now-country-remains-divid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eanisgood.wordpress.com/2010/06/14/let-people-make-mistakes-tough-love-of-leadership/" TargetMode="External"/><Relationship Id="rId11" Type="http://schemas.openxmlformats.org/officeDocument/2006/relationships/image" Target="../media/image24.jpg"/><Relationship Id="rId5" Type="http://schemas.openxmlformats.org/officeDocument/2006/relationships/image" Target="../media/image21.gif"/><Relationship Id="rId10" Type="http://schemas.openxmlformats.org/officeDocument/2006/relationships/hyperlink" Target="http://www.flickr.com/photos/bk2204/475332962/" TargetMode="External"/><Relationship Id="rId4" Type="http://schemas.openxmlformats.org/officeDocument/2006/relationships/hyperlink" Target="http://insegnantiduepuntozero.wordpress.com/2013/11/27/cooperative-learning-e-peer-tutoring-per-insegnanti-2-0/" TargetMode="External"/><Relationship Id="rId9"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2013.igem.org/Team:TU-Delft/Collaborations" TargetMode="External"/><Relationship Id="rId5" Type="http://schemas.openxmlformats.org/officeDocument/2006/relationships/image" Target="../media/image29.jpg"/><Relationship Id="rId4" Type="http://schemas.openxmlformats.org/officeDocument/2006/relationships/hyperlink" Target="http://netrafic.com/blog/category/blo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iambusychangingtheworld.blogspot.com/2013/10/keep-calm-and-change-world.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thegreeneve.blogspot.com/2013/05/a-dose-of-inspiration-pick-me-up-quotes.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271933-AF2D-0E49-83D8-DB7FF047F52D}"/>
              </a:ext>
            </a:extLst>
          </p:cNvPr>
          <p:cNvSpPr>
            <a:spLocks noGrp="1"/>
          </p:cNvSpPr>
          <p:nvPr>
            <p:ph type="ctrTitle"/>
          </p:nvPr>
        </p:nvSpPr>
        <p:spPr>
          <a:xfrm>
            <a:off x="3045368" y="2043663"/>
            <a:ext cx="6105194" cy="2031055"/>
          </a:xfrm>
        </p:spPr>
        <p:txBody>
          <a:bodyPr>
            <a:normAutofit/>
          </a:bodyPr>
          <a:lstStyle/>
          <a:p>
            <a:r>
              <a:rPr lang="en-US">
                <a:solidFill>
                  <a:srgbClr val="FFFFFF"/>
                </a:solidFill>
              </a:rPr>
              <a:t>2019 CAEP Directors Event</a:t>
            </a:r>
          </a:p>
        </p:txBody>
      </p:sp>
      <p:sp>
        <p:nvSpPr>
          <p:cNvPr id="3" name="Subtitle 2">
            <a:extLst>
              <a:ext uri="{FF2B5EF4-FFF2-40B4-BE49-F238E27FC236}">
                <a16:creationId xmlns:a16="http://schemas.microsoft.com/office/drawing/2014/main" id="{03D5ACFB-2E59-5448-9D75-8333E4566216}"/>
              </a:ext>
            </a:extLst>
          </p:cNvPr>
          <p:cNvSpPr>
            <a:spLocks noGrp="1"/>
          </p:cNvSpPr>
          <p:nvPr>
            <p:ph type="subTitle" idx="1"/>
          </p:nvPr>
        </p:nvSpPr>
        <p:spPr>
          <a:xfrm>
            <a:off x="3219539" y="4439444"/>
            <a:ext cx="6105194" cy="682079"/>
          </a:xfrm>
        </p:spPr>
        <p:txBody>
          <a:bodyPr>
            <a:noAutofit/>
          </a:bodyPr>
          <a:lstStyle/>
          <a:p>
            <a:r>
              <a:rPr lang="en-US" sz="3200" dirty="0">
                <a:solidFill>
                  <a:srgbClr val="FFFFFF"/>
                </a:solidFill>
              </a:rPr>
              <a:t>Getting it Done and Meeting Needs</a:t>
            </a:r>
          </a:p>
          <a:p>
            <a:r>
              <a:rPr lang="en-US" sz="3200" dirty="0">
                <a:solidFill>
                  <a:srgbClr val="FFFFFF"/>
                </a:solidFill>
              </a:rPr>
              <a:t>Brigitte Marshall</a:t>
            </a:r>
          </a:p>
        </p:txBody>
      </p:sp>
    </p:spTree>
    <p:extLst>
      <p:ext uri="{BB962C8B-B14F-4D97-AF65-F5344CB8AC3E}">
        <p14:creationId xmlns:p14="http://schemas.microsoft.com/office/powerpoint/2010/main" val="259216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A58DEDD-7929-3645-A803-82F9BAFD789E}"/>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cap="all" spc="-100">
                <a:solidFill>
                  <a:schemeClr val="bg1">
                    <a:lumMod val="95000"/>
                    <a:lumOff val="5000"/>
                  </a:schemeClr>
                </a:solidFill>
                <a:latin typeface="+mj-lt"/>
                <a:ea typeface="+mj-ea"/>
                <a:cs typeface="+mj-cs"/>
              </a:rPr>
              <a:t>When people like you, they’ll listen to you, but if they trust you, they’ll do business with you.</a:t>
            </a:r>
          </a:p>
          <a:p>
            <a:pPr algn="ctr">
              <a:lnSpc>
                <a:spcPct val="90000"/>
              </a:lnSpc>
              <a:spcBef>
                <a:spcPct val="0"/>
              </a:spcBef>
              <a:spcAft>
                <a:spcPts val="600"/>
              </a:spcAft>
            </a:pPr>
            <a:endParaRPr lang="en-US" sz="4200" cap="all" spc="-100">
              <a:solidFill>
                <a:schemeClr val="bg1">
                  <a:lumMod val="95000"/>
                  <a:lumOff val="5000"/>
                </a:schemeClr>
              </a:solidFill>
              <a:latin typeface="+mj-lt"/>
              <a:ea typeface="+mj-ea"/>
              <a:cs typeface="+mj-cs"/>
            </a:endParaRPr>
          </a:p>
          <a:p>
            <a:pPr algn="ctr">
              <a:lnSpc>
                <a:spcPct val="90000"/>
              </a:lnSpc>
              <a:spcBef>
                <a:spcPct val="0"/>
              </a:spcBef>
              <a:spcAft>
                <a:spcPts val="600"/>
              </a:spcAft>
            </a:pPr>
            <a:r>
              <a:rPr lang="en-US" sz="4200" cap="all" spc="-100">
                <a:solidFill>
                  <a:schemeClr val="bg1">
                    <a:lumMod val="95000"/>
                    <a:lumOff val="5000"/>
                  </a:schemeClr>
                </a:solidFill>
                <a:latin typeface="+mj-lt"/>
                <a:ea typeface="+mj-ea"/>
                <a:cs typeface="+mj-cs"/>
              </a:rPr>
              <a:t>Zig Ziglar</a:t>
            </a:r>
          </a:p>
        </p:txBody>
      </p:sp>
    </p:spTree>
    <p:extLst>
      <p:ext uri="{BB962C8B-B14F-4D97-AF65-F5344CB8AC3E}">
        <p14:creationId xmlns:p14="http://schemas.microsoft.com/office/powerpoint/2010/main" val="210088782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0C7CBBC-F61E-4A4D-96DA-1747B9FFE3C5}"/>
              </a:ext>
            </a:extLst>
          </p:cNvPr>
          <p:cNvSpPr txBox="1"/>
          <p:nvPr/>
        </p:nvSpPr>
        <p:spPr>
          <a:xfrm>
            <a:off x="3045368" y="2043663"/>
            <a:ext cx="6105194" cy="20310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kern="1200" cap="all" spc="-100">
                <a:solidFill>
                  <a:srgbClr val="FFFFFF"/>
                </a:solidFill>
                <a:latin typeface="+mj-lt"/>
                <a:ea typeface="+mj-ea"/>
                <a:cs typeface="+mj-cs"/>
              </a:rPr>
              <a:t>Change moves at the speed of trust……</a:t>
            </a:r>
          </a:p>
        </p:txBody>
      </p:sp>
    </p:spTree>
    <p:extLst>
      <p:ext uri="{BB962C8B-B14F-4D97-AF65-F5344CB8AC3E}">
        <p14:creationId xmlns:p14="http://schemas.microsoft.com/office/powerpoint/2010/main" val="82859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3662CFF-B62A-FE40-8A35-4B6559EA0920}"/>
              </a:ext>
            </a:extLst>
          </p:cNvPr>
          <p:cNvSpPr txBox="1"/>
          <p:nvPr/>
        </p:nvSpPr>
        <p:spPr>
          <a:xfrm>
            <a:off x="5239656" y="453523"/>
            <a:ext cx="7097486" cy="523063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cap="all" spc="-100" dirty="0">
                <a:solidFill>
                  <a:srgbClr val="000000"/>
                </a:solidFill>
              </a:rPr>
              <a:t>Vision  </a:t>
            </a:r>
          </a:p>
          <a:p>
            <a:pPr>
              <a:lnSpc>
                <a:spcPct val="90000"/>
              </a:lnSpc>
              <a:spcBef>
                <a:spcPct val="0"/>
              </a:spcBef>
              <a:spcAft>
                <a:spcPts val="600"/>
              </a:spcAft>
            </a:pPr>
            <a:r>
              <a:rPr lang="en-US" sz="4400" cap="all" spc="-100" dirty="0">
                <a:solidFill>
                  <a:srgbClr val="000000"/>
                </a:solidFill>
              </a:rPr>
              <a:t>+ Plan</a:t>
            </a:r>
          </a:p>
          <a:p>
            <a:pPr>
              <a:lnSpc>
                <a:spcPct val="90000"/>
              </a:lnSpc>
              <a:spcBef>
                <a:spcPct val="0"/>
              </a:spcBef>
              <a:spcAft>
                <a:spcPts val="600"/>
              </a:spcAft>
            </a:pPr>
            <a:r>
              <a:rPr lang="en-US" sz="4400" cap="all" spc="-100" dirty="0">
                <a:solidFill>
                  <a:srgbClr val="000000"/>
                </a:solidFill>
              </a:rPr>
              <a:t>+ Passionate Commitment </a:t>
            </a:r>
          </a:p>
          <a:p>
            <a:pPr>
              <a:lnSpc>
                <a:spcPct val="90000"/>
              </a:lnSpc>
              <a:spcBef>
                <a:spcPct val="0"/>
              </a:spcBef>
              <a:spcAft>
                <a:spcPts val="600"/>
              </a:spcAft>
            </a:pPr>
            <a:r>
              <a:rPr lang="en-US" sz="4400" cap="all" spc="-100" dirty="0">
                <a:solidFill>
                  <a:srgbClr val="000000"/>
                </a:solidFill>
              </a:rPr>
              <a:t>+ Common Purpose</a:t>
            </a:r>
          </a:p>
          <a:p>
            <a:pPr>
              <a:lnSpc>
                <a:spcPct val="90000"/>
              </a:lnSpc>
              <a:spcBef>
                <a:spcPct val="0"/>
              </a:spcBef>
              <a:spcAft>
                <a:spcPts val="600"/>
              </a:spcAft>
            </a:pPr>
            <a:r>
              <a:rPr lang="en-US" sz="4400" cap="all" spc="-100" dirty="0">
                <a:solidFill>
                  <a:srgbClr val="000000"/>
                </a:solidFill>
              </a:rPr>
              <a:t>+ Trust</a:t>
            </a:r>
          </a:p>
          <a:p>
            <a:pPr indent="-228600">
              <a:lnSpc>
                <a:spcPct val="90000"/>
              </a:lnSpc>
              <a:spcBef>
                <a:spcPct val="0"/>
              </a:spcBef>
              <a:spcAft>
                <a:spcPts val="600"/>
              </a:spcAft>
              <a:buFont typeface="Arial" panose="020B0604020202020204" pitchFamily="34" charset="0"/>
              <a:buChar char="•"/>
            </a:pPr>
            <a:endParaRPr lang="en-US" sz="4400" cap="all" spc="-100" dirty="0">
              <a:solidFill>
                <a:srgbClr val="000000"/>
              </a:solidFill>
            </a:endParaRPr>
          </a:p>
          <a:p>
            <a:pPr>
              <a:lnSpc>
                <a:spcPct val="90000"/>
              </a:lnSpc>
              <a:spcBef>
                <a:spcPct val="0"/>
              </a:spcBef>
              <a:spcAft>
                <a:spcPts val="600"/>
              </a:spcAft>
            </a:pPr>
            <a:r>
              <a:rPr lang="en-US" sz="4400" cap="all" spc="-100" dirty="0">
                <a:solidFill>
                  <a:srgbClr val="000000"/>
                </a:solidFill>
              </a:rPr>
              <a:t>= Effective, Sustainable Change </a:t>
            </a:r>
          </a:p>
        </p:txBody>
      </p:sp>
    </p:spTree>
    <p:extLst>
      <p:ext uri="{BB962C8B-B14F-4D97-AF65-F5344CB8AC3E}">
        <p14:creationId xmlns:p14="http://schemas.microsoft.com/office/powerpoint/2010/main" val="424894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69CD5AD6-8379-2C40-ABD8-86A6BAB100E4}"/>
              </a:ext>
            </a:extLst>
          </p:cNvPr>
          <p:cNvSpPr>
            <a:spLocks noGrp="1"/>
          </p:cNvSpPr>
          <p:nvPr>
            <p:ph type="title"/>
          </p:nvPr>
        </p:nvSpPr>
        <p:spPr>
          <a:xfrm>
            <a:off x="130694" y="813683"/>
            <a:ext cx="4876800" cy="5230633"/>
          </a:xfrm>
        </p:spPr>
        <p:txBody>
          <a:bodyPr vert="horz" lIns="91440" tIns="45720" rIns="91440" bIns="45720" rtlCol="0">
            <a:normAutofit/>
          </a:bodyPr>
          <a:lstStyle/>
          <a:p>
            <a:pPr>
              <a:spcAft>
                <a:spcPts val="600"/>
              </a:spcAft>
            </a:pPr>
            <a:r>
              <a:rPr lang="en-US" sz="4000" dirty="0">
                <a:solidFill>
                  <a:srgbClr val="FFFFFF"/>
                </a:solidFill>
              </a:rPr>
              <a:t>When we are making things happen, how do we make sure that we are paying attention to tactical </a:t>
            </a:r>
            <a:r>
              <a:rPr lang="en-US" sz="4000" b="1" i="1" u="sng" dirty="0">
                <a:solidFill>
                  <a:srgbClr val="FFFFFF"/>
                </a:solidFill>
              </a:rPr>
              <a:t>and</a:t>
            </a:r>
            <a:r>
              <a:rPr lang="en-US" sz="4000" dirty="0">
                <a:solidFill>
                  <a:srgbClr val="FFFFFF"/>
                </a:solidFill>
              </a:rPr>
              <a:t> relational aspects? </a:t>
            </a:r>
          </a:p>
        </p:txBody>
      </p:sp>
      <p:sp>
        <p:nvSpPr>
          <p:cNvPr id="4" name="Content Placeholder 3">
            <a:extLst>
              <a:ext uri="{FF2B5EF4-FFF2-40B4-BE49-F238E27FC236}">
                <a16:creationId xmlns:a16="http://schemas.microsoft.com/office/drawing/2014/main" id="{C2B495F1-4856-4443-A76E-8171ACDCA7AE}"/>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buNone/>
            </a:pPr>
            <a:endParaRPr lang="en-US" sz="2400" dirty="0">
              <a:solidFill>
                <a:srgbClr val="000000"/>
              </a:solidFill>
            </a:endParaRPr>
          </a:p>
          <a:p>
            <a:endParaRPr lang="en-US" sz="2400" dirty="0">
              <a:solidFill>
                <a:srgbClr val="000000"/>
              </a:solidFill>
            </a:endParaRPr>
          </a:p>
        </p:txBody>
      </p:sp>
      <p:pic>
        <p:nvPicPr>
          <p:cNvPr id="7" name="Picture 6" descr="A close up of a piece of paper&#10;&#10;Description automatically generated">
            <a:extLst>
              <a:ext uri="{FF2B5EF4-FFF2-40B4-BE49-F238E27FC236}">
                <a16:creationId xmlns:a16="http://schemas.microsoft.com/office/drawing/2014/main" id="{DBF98045-570F-B24B-82A0-A383266BAE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45894" y="149790"/>
            <a:ext cx="3825035" cy="3931286"/>
          </a:xfrm>
          <a:prstGeom prst="rect">
            <a:avLst/>
          </a:prstGeom>
        </p:spPr>
      </p:pic>
      <p:pic>
        <p:nvPicPr>
          <p:cNvPr id="11" name="Picture 10" descr="A picture containing sky, table&#10;&#10;Description automatically generated">
            <a:extLst>
              <a:ext uri="{FF2B5EF4-FFF2-40B4-BE49-F238E27FC236}">
                <a16:creationId xmlns:a16="http://schemas.microsoft.com/office/drawing/2014/main" id="{73CE40DA-A881-8C4F-AB6C-588E9D2347D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33721" y="3507388"/>
            <a:ext cx="4648200" cy="3098800"/>
          </a:xfrm>
          <a:prstGeom prst="rect">
            <a:avLst/>
          </a:prstGeom>
        </p:spPr>
      </p:pic>
    </p:spTree>
    <p:extLst>
      <p:ext uri="{BB962C8B-B14F-4D97-AF65-F5344CB8AC3E}">
        <p14:creationId xmlns:p14="http://schemas.microsoft.com/office/powerpoint/2010/main" val="26780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0833-1EDD-3D46-87A7-34638853F902}"/>
              </a:ext>
            </a:extLst>
          </p:cNvPr>
          <p:cNvSpPr>
            <a:spLocks noGrp="1"/>
          </p:cNvSpPr>
          <p:nvPr>
            <p:ph type="title"/>
          </p:nvPr>
        </p:nvSpPr>
        <p:spPr>
          <a:xfrm>
            <a:off x="3502769" y="369690"/>
            <a:ext cx="7417925" cy="1517035"/>
          </a:xfrm>
        </p:spPr>
        <p:txBody>
          <a:bodyPr>
            <a:normAutofit/>
          </a:bodyPr>
          <a:lstStyle/>
          <a:p>
            <a:r>
              <a:rPr lang="en-US">
                <a:solidFill>
                  <a:schemeClr val="tx1">
                    <a:lumMod val="75000"/>
                    <a:lumOff val="25000"/>
                  </a:schemeClr>
                </a:solidFill>
                <a:latin typeface="Avenir Book" panose="02000503020000020003" pitchFamily="2" charset="0"/>
              </a:rPr>
              <a:t>Interest-Based Decision Making</a:t>
            </a:r>
          </a:p>
        </p:txBody>
      </p:sp>
      <p:sp>
        <p:nvSpPr>
          <p:cNvPr id="3" name="Content Placeholder 2">
            <a:extLst>
              <a:ext uri="{FF2B5EF4-FFF2-40B4-BE49-F238E27FC236}">
                <a16:creationId xmlns:a16="http://schemas.microsoft.com/office/drawing/2014/main" id="{1BCB8A4D-B59A-BD42-AF52-00C584A76D06}"/>
              </a:ext>
            </a:extLst>
          </p:cNvPr>
          <p:cNvSpPr>
            <a:spLocks noGrp="1"/>
          </p:cNvSpPr>
          <p:nvPr>
            <p:ph idx="1"/>
          </p:nvPr>
        </p:nvSpPr>
        <p:spPr>
          <a:xfrm>
            <a:off x="1733545" y="2665272"/>
            <a:ext cx="7245103" cy="3131777"/>
          </a:xfrm>
        </p:spPr>
        <p:txBody>
          <a:bodyPr>
            <a:noAutofit/>
          </a:bodyPr>
          <a:lstStyle/>
          <a:p>
            <a:pPr>
              <a:spcBef>
                <a:spcPts val="1600"/>
              </a:spcBef>
            </a:pPr>
            <a:r>
              <a:rPr lang="en-US" sz="2800" dirty="0">
                <a:solidFill>
                  <a:schemeClr val="tx1">
                    <a:lumMod val="75000"/>
                    <a:lumOff val="25000"/>
                  </a:schemeClr>
                </a:solidFill>
                <a:latin typeface="Avenir Book" panose="02000503020000020003" pitchFamily="2" charset="0"/>
              </a:rPr>
              <a:t>Step 1. Define the Challenge</a:t>
            </a:r>
          </a:p>
          <a:p>
            <a:pPr>
              <a:spcBef>
                <a:spcPts val="1600"/>
              </a:spcBef>
            </a:pPr>
            <a:r>
              <a:rPr lang="en-US" sz="2800" dirty="0">
                <a:solidFill>
                  <a:schemeClr val="tx1">
                    <a:lumMod val="75000"/>
                    <a:lumOff val="25000"/>
                  </a:schemeClr>
                </a:solidFill>
                <a:latin typeface="Avenir Book" panose="02000503020000020003" pitchFamily="2" charset="0"/>
              </a:rPr>
              <a:t>Step 2. Identify the Stakeholders</a:t>
            </a:r>
          </a:p>
          <a:p>
            <a:pPr>
              <a:spcBef>
                <a:spcPts val="1600"/>
              </a:spcBef>
            </a:pPr>
            <a:r>
              <a:rPr lang="en-US" sz="2800" dirty="0">
                <a:solidFill>
                  <a:schemeClr val="tx1">
                    <a:lumMod val="75000"/>
                    <a:lumOff val="25000"/>
                  </a:schemeClr>
                </a:solidFill>
                <a:latin typeface="Avenir Book" panose="02000503020000020003" pitchFamily="2" charset="0"/>
              </a:rPr>
              <a:t>Step 3. Determine Needs and Interests</a:t>
            </a:r>
          </a:p>
          <a:p>
            <a:pPr>
              <a:spcBef>
                <a:spcPts val="1600"/>
              </a:spcBef>
            </a:pPr>
            <a:r>
              <a:rPr lang="en-US" sz="2800" dirty="0">
                <a:solidFill>
                  <a:schemeClr val="tx1">
                    <a:lumMod val="75000"/>
                    <a:lumOff val="25000"/>
                  </a:schemeClr>
                </a:solidFill>
                <a:latin typeface="Avenir Book" panose="02000503020000020003" pitchFamily="2" charset="0"/>
              </a:rPr>
              <a:t>Step 4. Identify Shared Interests</a:t>
            </a:r>
          </a:p>
          <a:p>
            <a:pPr>
              <a:spcBef>
                <a:spcPts val="1600"/>
              </a:spcBef>
            </a:pPr>
            <a:r>
              <a:rPr lang="en-US" sz="2800" dirty="0">
                <a:solidFill>
                  <a:schemeClr val="tx1">
                    <a:lumMod val="75000"/>
                    <a:lumOff val="25000"/>
                  </a:schemeClr>
                </a:solidFill>
                <a:latin typeface="Avenir Book" panose="02000503020000020003" pitchFamily="2" charset="0"/>
              </a:rPr>
              <a:t>Step 5. Develop Responsive Options</a:t>
            </a:r>
          </a:p>
          <a:p>
            <a:pPr>
              <a:spcBef>
                <a:spcPts val="1600"/>
              </a:spcBef>
            </a:pPr>
            <a:r>
              <a:rPr lang="en-US" sz="2800" dirty="0">
                <a:solidFill>
                  <a:schemeClr val="tx1">
                    <a:lumMod val="75000"/>
                    <a:lumOff val="25000"/>
                  </a:schemeClr>
                </a:solidFill>
                <a:latin typeface="Avenir Book" panose="02000503020000020003" pitchFamily="2" charset="0"/>
              </a:rPr>
              <a:t>Step 6. Craft a Solution</a:t>
            </a:r>
          </a:p>
        </p:txBody>
      </p:sp>
      <p:sp>
        <p:nvSpPr>
          <p:cNvPr id="5" name="Frame 4">
            <a:extLst>
              <a:ext uri="{FF2B5EF4-FFF2-40B4-BE49-F238E27FC236}">
                <a16:creationId xmlns:a16="http://schemas.microsoft.com/office/drawing/2014/main" id="{DB0C26D8-7D1C-6D44-9229-36E5C6F77604}"/>
              </a:ext>
            </a:extLst>
          </p:cNvPr>
          <p:cNvSpPr/>
          <p:nvPr/>
        </p:nvSpPr>
        <p:spPr>
          <a:xfrm>
            <a:off x="617813" y="3651973"/>
            <a:ext cx="7945814" cy="13026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3322C1A-9650-2B40-8EA2-876FADB0A2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3345" y="86840"/>
            <a:ext cx="3200400" cy="2540000"/>
          </a:xfrm>
          <a:prstGeom prst="rect">
            <a:avLst/>
          </a:prstGeom>
        </p:spPr>
      </p:pic>
      <p:pic>
        <p:nvPicPr>
          <p:cNvPr id="17" name="Picture 16" descr="A close up of a toy&#10;&#10;Description automatically generated">
            <a:extLst>
              <a:ext uri="{FF2B5EF4-FFF2-40B4-BE49-F238E27FC236}">
                <a16:creationId xmlns:a16="http://schemas.microsoft.com/office/drawing/2014/main" id="{F0641233-EECD-4148-B9F3-A549B553581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63627" y="2665272"/>
            <a:ext cx="3367116" cy="2749595"/>
          </a:xfrm>
          <a:prstGeom prst="rect">
            <a:avLst/>
          </a:prstGeom>
        </p:spPr>
      </p:pic>
    </p:spTree>
    <p:extLst>
      <p:ext uri="{BB962C8B-B14F-4D97-AF65-F5344CB8AC3E}">
        <p14:creationId xmlns:p14="http://schemas.microsoft.com/office/powerpoint/2010/main" val="23257159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190F87FF-B6DF-DD44-AB73-11EC3C658133}"/>
              </a:ext>
            </a:extLst>
          </p:cNvPr>
          <p:cNvPicPr>
            <a:picLocks noChangeAspect="1"/>
          </p:cNvPicPr>
          <p:nvPr/>
        </p:nvPicPr>
        <p:blipFill>
          <a:blip r:embed="rId2"/>
          <a:stretch>
            <a:fillRect/>
          </a:stretch>
        </p:blipFill>
        <p:spPr>
          <a:xfrm>
            <a:off x="801539" y="940603"/>
            <a:ext cx="10588922" cy="4976793"/>
          </a:xfrm>
          <a:prstGeom prst="rect">
            <a:avLst/>
          </a:prstGeom>
        </p:spPr>
      </p:pic>
    </p:spTree>
    <p:extLst>
      <p:ext uri="{BB962C8B-B14F-4D97-AF65-F5344CB8AC3E}">
        <p14:creationId xmlns:p14="http://schemas.microsoft.com/office/powerpoint/2010/main" val="225255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3470B7-2D1B-3247-B8BF-DE0A4D54FE62}"/>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rPr>
              <a:t>1. Define the Challenge – what is the situation or issue that needs a response?</a:t>
            </a:r>
          </a:p>
        </p:txBody>
      </p:sp>
      <p:sp>
        <p:nvSpPr>
          <p:cNvPr id="3" name="Content Placeholder 2">
            <a:extLst>
              <a:ext uri="{FF2B5EF4-FFF2-40B4-BE49-F238E27FC236}">
                <a16:creationId xmlns:a16="http://schemas.microsoft.com/office/drawing/2014/main" id="{871EA85E-3A54-454C-BAD8-080051D049FE}"/>
              </a:ext>
            </a:extLst>
          </p:cNvPr>
          <p:cNvSpPr>
            <a:spLocks noGrp="1"/>
          </p:cNvSpPr>
          <p:nvPr>
            <p:ph idx="1"/>
          </p:nvPr>
        </p:nvSpPr>
        <p:spPr>
          <a:xfrm>
            <a:off x="1179226" y="3092970"/>
            <a:ext cx="9833548" cy="2693976"/>
          </a:xfrm>
        </p:spPr>
        <p:txBody>
          <a:bodyPr>
            <a:normAutofit/>
          </a:bodyPr>
          <a:lstStyle/>
          <a:p>
            <a:r>
              <a:rPr lang="en-US" sz="4000" dirty="0">
                <a:solidFill>
                  <a:srgbClr val="000000"/>
                </a:solidFill>
              </a:rPr>
              <a:t>At the Consortium level – what do you experience as a significant challenge associated with implementing the 3 year plan?</a:t>
            </a:r>
          </a:p>
        </p:txBody>
      </p:sp>
    </p:spTree>
    <p:extLst>
      <p:ext uri="{BB962C8B-B14F-4D97-AF65-F5344CB8AC3E}">
        <p14:creationId xmlns:p14="http://schemas.microsoft.com/office/powerpoint/2010/main" val="351098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3470B7-2D1B-3247-B8BF-DE0A4D54FE62}"/>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rPr>
              <a:t>1. Define the Challenge – what is the situation or issue that needs a response?</a:t>
            </a:r>
          </a:p>
        </p:txBody>
      </p:sp>
      <p:sp>
        <p:nvSpPr>
          <p:cNvPr id="3" name="Content Placeholder 2">
            <a:extLst>
              <a:ext uri="{FF2B5EF4-FFF2-40B4-BE49-F238E27FC236}">
                <a16:creationId xmlns:a16="http://schemas.microsoft.com/office/drawing/2014/main" id="{871EA85E-3A54-454C-BAD8-080051D049FE}"/>
              </a:ext>
            </a:extLst>
          </p:cNvPr>
          <p:cNvSpPr>
            <a:spLocks noGrp="1"/>
          </p:cNvSpPr>
          <p:nvPr>
            <p:ph idx="1"/>
          </p:nvPr>
        </p:nvSpPr>
        <p:spPr>
          <a:xfrm>
            <a:off x="1179226" y="3092970"/>
            <a:ext cx="9833548" cy="2693976"/>
          </a:xfrm>
        </p:spPr>
        <p:txBody>
          <a:bodyPr>
            <a:noAutofit/>
          </a:bodyPr>
          <a:lstStyle/>
          <a:p>
            <a:r>
              <a:rPr lang="en-US" sz="4000" dirty="0">
                <a:solidFill>
                  <a:srgbClr val="000000"/>
                </a:solidFill>
              </a:rPr>
              <a:t>Example:</a:t>
            </a:r>
            <a:br>
              <a:rPr lang="en-US" sz="4000" dirty="0">
                <a:solidFill>
                  <a:srgbClr val="000000"/>
                </a:solidFill>
              </a:rPr>
            </a:br>
            <a:r>
              <a:rPr lang="en-US" sz="4000" dirty="0">
                <a:solidFill>
                  <a:srgbClr val="000000"/>
                </a:solidFill>
              </a:rPr>
              <a:t>The Adult Education Consortium sits outside of any single partner’s hierarchical structure. This can make it difficult to get traction and drive timely, aligned action.</a:t>
            </a:r>
          </a:p>
        </p:txBody>
      </p:sp>
    </p:spTree>
    <p:extLst>
      <p:ext uri="{BB962C8B-B14F-4D97-AF65-F5344CB8AC3E}">
        <p14:creationId xmlns:p14="http://schemas.microsoft.com/office/powerpoint/2010/main" val="359198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73F55C-D1A4-E94C-8321-32132A9B91E3}"/>
              </a:ext>
            </a:extLst>
          </p:cNvPr>
          <p:cNvSpPr>
            <a:spLocks noGrp="1"/>
          </p:cNvSpPr>
          <p:nvPr>
            <p:ph type="title"/>
          </p:nvPr>
        </p:nvSpPr>
        <p:spPr>
          <a:xfrm>
            <a:off x="640079" y="2053641"/>
            <a:ext cx="3669161" cy="2760098"/>
          </a:xfrm>
        </p:spPr>
        <p:txBody>
          <a:bodyPr>
            <a:normAutofit/>
          </a:bodyPr>
          <a:lstStyle/>
          <a:p>
            <a:r>
              <a:rPr lang="en-US" b="1">
                <a:solidFill>
                  <a:srgbClr val="FFFFFF"/>
                </a:solidFill>
              </a:rPr>
              <a:t>2. Identify the Stakeholders</a:t>
            </a:r>
          </a:p>
        </p:txBody>
      </p:sp>
      <p:sp>
        <p:nvSpPr>
          <p:cNvPr id="4" name="Content Placeholder 3">
            <a:extLst>
              <a:ext uri="{FF2B5EF4-FFF2-40B4-BE49-F238E27FC236}">
                <a16:creationId xmlns:a16="http://schemas.microsoft.com/office/drawing/2014/main" id="{2AF5FA7C-E7F5-DC45-AB7A-5F1C5A464614}"/>
              </a:ext>
            </a:extLst>
          </p:cNvPr>
          <p:cNvSpPr>
            <a:spLocks noGrp="1"/>
          </p:cNvSpPr>
          <p:nvPr>
            <p:ph idx="1"/>
          </p:nvPr>
        </p:nvSpPr>
        <p:spPr>
          <a:xfrm>
            <a:off x="6090574" y="801866"/>
            <a:ext cx="5306084" cy="5230634"/>
          </a:xfrm>
        </p:spPr>
        <p:txBody>
          <a:bodyPr anchor="ctr">
            <a:normAutofit/>
          </a:bodyPr>
          <a:lstStyle/>
          <a:p>
            <a:r>
              <a:rPr lang="en-US" sz="4000" dirty="0">
                <a:solidFill>
                  <a:srgbClr val="000000"/>
                </a:solidFill>
              </a:rPr>
              <a:t>Key players</a:t>
            </a:r>
          </a:p>
          <a:p>
            <a:r>
              <a:rPr lang="en-US" sz="4000" dirty="0">
                <a:solidFill>
                  <a:srgbClr val="000000"/>
                </a:solidFill>
              </a:rPr>
              <a:t>Players by association</a:t>
            </a:r>
          </a:p>
          <a:p>
            <a:r>
              <a:rPr lang="en-US" sz="4000" dirty="0">
                <a:solidFill>
                  <a:srgbClr val="000000"/>
                </a:solidFill>
              </a:rPr>
              <a:t>Ripple effect players</a:t>
            </a:r>
            <a:br>
              <a:rPr lang="en-US" sz="4000" dirty="0">
                <a:solidFill>
                  <a:srgbClr val="000000"/>
                </a:solidFill>
              </a:rPr>
            </a:br>
            <a:br>
              <a:rPr lang="en-US" sz="4000" dirty="0">
                <a:solidFill>
                  <a:srgbClr val="000000"/>
                </a:solidFill>
              </a:rPr>
            </a:br>
            <a:r>
              <a:rPr lang="en-US" sz="4000" dirty="0">
                <a:solidFill>
                  <a:srgbClr val="000000"/>
                </a:solidFill>
              </a:rPr>
              <a:t>Think about:</a:t>
            </a:r>
            <a:br>
              <a:rPr lang="en-US" sz="4000" dirty="0">
                <a:solidFill>
                  <a:srgbClr val="000000"/>
                </a:solidFill>
              </a:rPr>
            </a:br>
            <a:r>
              <a:rPr lang="en-US" sz="4000" dirty="0">
                <a:solidFill>
                  <a:srgbClr val="000000"/>
                </a:solidFill>
              </a:rPr>
              <a:t>Influence</a:t>
            </a:r>
            <a:br>
              <a:rPr lang="en-US" sz="4000" dirty="0">
                <a:solidFill>
                  <a:srgbClr val="000000"/>
                </a:solidFill>
              </a:rPr>
            </a:br>
            <a:r>
              <a:rPr lang="en-US" sz="4000" dirty="0">
                <a:solidFill>
                  <a:srgbClr val="000000"/>
                </a:solidFill>
              </a:rPr>
              <a:t>Impact</a:t>
            </a:r>
          </a:p>
          <a:p>
            <a:pPr marL="0" lvl="1" indent="0">
              <a:buNone/>
            </a:pPr>
            <a:endParaRPr lang="en-US" dirty="0">
              <a:solidFill>
                <a:srgbClr val="000000"/>
              </a:solidFill>
            </a:endParaRPr>
          </a:p>
          <a:p>
            <a:pPr lvl="1"/>
            <a:endParaRPr lang="en-US" dirty="0">
              <a:solidFill>
                <a:srgbClr val="000000"/>
              </a:solidFill>
            </a:endParaRPr>
          </a:p>
        </p:txBody>
      </p:sp>
    </p:spTree>
    <p:extLst>
      <p:ext uri="{BB962C8B-B14F-4D97-AF65-F5344CB8AC3E}">
        <p14:creationId xmlns:p14="http://schemas.microsoft.com/office/powerpoint/2010/main" val="343042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3E341D-1775-F447-85E3-7AEC6883B45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3. Determine Needs and Interests </a:t>
            </a:r>
          </a:p>
        </p:txBody>
      </p:sp>
      <p:graphicFrame>
        <p:nvGraphicFramePr>
          <p:cNvPr id="5" name="Content Placeholder 2">
            <a:extLst>
              <a:ext uri="{FF2B5EF4-FFF2-40B4-BE49-F238E27FC236}">
                <a16:creationId xmlns:a16="http://schemas.microsoft.com/office/drawing/2014/main" id="{E5BB2534-9AC9-4BDE-96B7-10F75587E462}"/>
              </a:ext>
            </a:extLst>
          </p:cNvPr>
          <p:cNvGraphicFramePr>
            <a:graphicFrameLocks noGrp="1"/>
          </p:cNvGraphicFramePr>
          <p:nvPr>
            <p:ph idx="1"/>
            <p:extLst>
              <p:ext uri="{D42A27DB-BD31-4B8C-83A1-F6EECF244321}">
                <p14:modId xmlns:p14="http://schemas.microsoft.com/office/powerpoint/2010/main" val="147434437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58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8396C7-E6F8-6348-BD42-5486F80CCF5A}"/>
              </a:ext>
            </a:extLst>
          </p:cNvPr>
          <p:cNvSpPr>
            <a:spLocks noGrp="1"/>
          </p:cNvSpPr>
          <p:nvPr>
            <p:ph type="title"/>
          </p:nvPr>
        </p:nvSpPr>
        <p:spPr>
          <a:xfrm>
            <a:off x="640079" y="2053641"/>
            <a:ext cx="3669161" cy="2760098"/>
          </a:xfrm>
        </p:spPr>
        <p:txBody>
          <a:bodyPr>
            <a:normAutofit/>
          </a:bodyPr>
          <a:lstStyle/>
          <a:p>
            <a:r>
              <a:rPr lang="en-US">
                <a:solidFill>
                  <a:srgbClr val="FFFFFF"/>
                </a:solidFill>
              </a:rPr>
              <a:t>Goals for Today</a:t>
            </a:r>
          </a:p>
        </p:txBody>
      </p:sp>
      <p:sp>
        <p:nvSpPr>
          <p:cNvPr id="3" name="Content Placeholder 2">
            <a:extLst>
              <a:ext uri="{FF2B5EF4-FFF2-40B4-BE49-F238E27FC236}">
                <a16:creationId xmlns:a16="http://schemas.microsoft.com/office/drawing/2014/main" id="{674483AD-5314-8C40-9C64-1569C0A97986}"/>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Develop shared understanding of what it really takes to get things done so that change is effective and sustainable</a:t>
            </a:r>
          </a:p>
          <a:p>
            <a:r>
              <a:rPr lang="en-US" sz="2400">
                <a:solidFill>
                  <a:srgbClr val="000000"/>
                </a:solidFill>
              </a:rPr>
              <a:t>Explore the mechanics and requirements of effective collaboration at the Consortium and Agency levels</a:t>
            </a:r>
          </a:p>
          <a:p>
            <a:r>
              <a:rPr lang="en-US" sz="2400">
                <a:solidFill>
                  <a:srgbClr val="000000"/>
                </a:solidFill>
              </a:rPr>
              <a:t>Recognize the relational aspects of Consortium dynamics</a:t>
            </a:r>
          </a:p>
          <a:p>
            <a:r>
              <a:rPr lang="en-US" sz="2400">
                <a:solidFill>
                  <a:srgbClr val="000000"/>
                </a:solidFill>
              </a:rPr>
              <a:t>Practice the steps involved in interest-based decision making as they apply to Consortia and within partner agencies</a:t>
            </a:r>
          </a:p>
          <a:p>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170196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911506" y="189857"/>
            <a:ext cx="10888894" cy="1371600"/>
          </a:xfrm>
        </p:spPr>
        <p:txBody>
          <a:bodyPr wrap="square" numCol="1" anchorCtr="0" compatLnSpc="1">
            <a:prstTxWarp prst="textNoShape">
              <a:avLst/>
            </a:prstTxWarp>
            <a:normAutofit/>
          </a:bodyPr>
          <a:lstStyle/>
          <a:p>
            <a:pPr algn="ctr" eaLnBrk="1" hangingPunct="1">
              <a:defRPr/>
            </a:pPr>
            <a:r>
              <a:rPr lang="en-US" sz="4000" b="1" dirty="0">
                <a:solidFill>
                  <a:srgbClr val="336699"/>
                </a:solidFill>
                <a:latin typeface="Avenir LT Std 45 Book" panose="020B0502020203020204" pitchFamily="34" charset="0"/>
              </a:rPr>
              <a:t>WHAT ARE THEIR NEEDS AND INTERESTS?</a:t>
            </a:r>
            <a:br>
              <a:rPr lang="en-US" sz="4000" b="1" dirty="0">
                <a:solidFill>
                  <a:srgbClr val="336699"/>
                </a:solidFill>
                <a:latin typeface="Avenir LT Std 45 Book" panose="020B0502020203020204" pitchFamily="34" charset="0"/>
              </a:rPr>
            </a:br>
            <a:r>
              <a:rPr lang="en-US" sz="4000" b="1" dirty="0">
                <a:solidFill>
                  <a:srgbClr val="336699"/>
                </a:solidFill>
                <a:latin typeface="Avenir LT Std 45 Book" panose="020B0502020203020204" pitchFamily="34" charset="0"/>
              </a:rPr>
              <a:t>WHAT MATTERS?</a:t>
            </a:r>
            <a:endParaRPr lang="en-US" sz="3100" b="1" dirty="0">
              <a:solidFill>
                <a:schemeClr val="accent6">
                  <a:lumMod val="50000"/>
                </a:schemeClr>
              </a:solidFill>
            </a:endParaRPr>
          </a:p>
        </p:txBody>
      </p:sp>
      <p:pic>
        <p:nvPicPr>
          <p:cNvPr id="2" name="Content Placeholder 1" descr="iceberg.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3962400" y="1657726"/>
            <a:ext cx="4787106" cy="4787106"/>
          </a:xfrm>
        </p:spPr>
      </p:pic>
      <p:sp>
        <p:nvSpPr>
          <p:cNvPr id="3" name="Slide Number Placeholder 2">
            <a:extLst>
              <a:ext uri="{FF2B5EF4-FFF2-40B4-BE49-F238E27FC236}">
                <a16:creationId xmlns:a16="http://schemas.microsoft.com/office/drawing/2014/main" id="{12ED8C17-FA66-B645-A5D2-383497653D54}"/>
              </a:ext>
            </a:extLst>
          </p:cNvPr>
          <p:cNvSpPr>
            <a:spLocks noGrp="1"/>
          </p:cNvSpPr>
          <p:nvPr>
            <p:ph type="sldNum" sz="quarter" idx="12"/>
          </p:nvPr>
        </p:nvSpPr>
        <p:spPr/>
        <p:txBody>
          <a:bodyPr/>
          <a:lstStyle/>
          <a:p>
            <a:pPr>
              <a:defRPr/>
            </a:pPr>
            <a:fld id="{A9207FE6-CB3B-4EC4-8C65-82898AE3ABEF}" type="slidenum">
              <a:rPr lang="en-US" smtClean="0"/>
              <a:pPr>
                <a:defRPr/>
              </a:pPr>
              <a:t>20</a:t>
            </a:fld>
            <a:endParaRPr lang="en-US" dirty="0"/>
          </a:p>
        </p:txBody>
      </p:sp>
      <p:sp>
        <p:nvSpPr>
          <p:cNvPr id="4" name="TextBox 3"/>
          <p:cNvSpPr txBox="1"/>
          <p:nvPr/>
        </p:nvSpPr>
        <p:spPr>
          <a:xfrm>
            <a:off x="3962400" y="2286000"/>
            <a:ext cx="1371600" cy="369332"/>
          </a:xfrm>
          <a:prstGeom prst="rect">
            <a:avLst/>
          </a:prstGeom>
          <a:noFill/>
        </p:spPr>
        <p:txBody>
          <a:bodyPr wrap="square" rtlCol="0">
            <a:spAutoFit/>
          </a:bodyPr>
          <a:lstStyle/>
          <a:p>
            <a:r>
              <a:rPr lang="en-US" altLang="zh-CN" b="1" dirty="0"/>
              <a:t>Positions</a:t>
            </a:r>
          </a:p>
        </p:txBody>
      </p:sp>
      <p:sp>
        <p:nvSpPr>
          <p:cNvPr id="5" name="TextBox 4"/>
          <p:cNvSpPr txBox="1"/>
          <p:nvPr/>
        </p:nvSpPr>
        <p:spPr>
          <a:xfrm>
            <a:off x="7641154" y="2313026"/>
            <a:ext cx="1157689" cy="369332"/>
          </a:xfrm>
          <a:prstGeom prst="rect">
            <a:avLst/>
          </a:prstGeom>
          <a:noFill/>
        </p:spPr>
        <p:txBody>
          <a:bodyPr wrap="none" rtlCol="0">
            <a:spAutoFit/>
          </a:bodyPr>
          <a:lstStyle/>
          <a:p>
            <a:r>
              <a:rPr lang="en-US" b="1" dirty="0"/>
              <a:t>Solutions</a:t>
            </a:r>
          </a:p>
        </p:txBody>
      </p:sp>
      <p:sp>
        <p:nvSpPr>
          <p:cNvPr id="6" name="TextBox 5"/>
          <p:cNvSpPr txBox="1"/>
          <p:nvPr/>
        </p:nvSpPr>
        <p:spPr>
          <a:xfrm>
            <a:off x="5181600" y="4992470"/>
            <a:ext cx="1920719" cy="646331"/>
          </a:xfrm>
          <a:prstGeom prst="rect">
            <a:avLst/>
          </a:prstGeom>
          <a:noFill/>
        </p:spPr>
        <p:txBody>
          <a:bodyPr wrap="none" rtlCol="0">
            <a:spAutoFit/>
          </a:bodyPr>
          <a:lstStyle/>
          <a:p>
            <a:r>
              <a:rPr lang="en-US" b="1" i="1" dirty="0"/>
              <a:t>Needs/Interests</a:t>
            </a:r>
            <a:endParaRPr lang="en-US" dirty="0"/>
          </a:p>
          <a:p>
            <a:endParaRPr lang="en-US" dirty="0"/>
          </a:p>
        </p:txBody>
      </p:sp>
      <p:cxnSp>
        <p:nvCxnSpPr>
          <p:cNvPr id="11" name="Straight Arrow Connector 10"/>
          <p:cNvCxnSpPr>
            <a:cxnSpLocks/>
            <a:endCxn id="5" idx="1"/>
          </p:cNvCxnSpPr>
          <p:nvPr/>
        </p:nvCxnSpPr>
        <p:spPr>
          <a:xfrm flipV="1">
            <a:off x="5181601" y="2497692"/>
            <a:ext cx="2459553" cy="16908"/>
          </a:xfrm>
          <a:prstGeom prst="straightConnector1">
            <a:avLst/>
          </a:prstGeom>
          <a:ln w="38100"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a:off x="4724400" y="2667000"/>
            <a:ext cx="1274608" cy="2410242"/>
          </a:xfrm>
          <a:prstGeom prst="straightConnector1">
            <a:avLst/>
          </a:prstGeom>
          <a:ln w="38100"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V="1">
            <a:off x="6187632" y="2667000"/>
            <a:ext cx="1356169" cy="2410242"/>
          </a:xfrm>
          <a:prstGeom prst="straightConnector1">
            <a:avLst/>
          </a:prstGeom>
          <a:ln w="38100"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p:cNvCxnSpPr>
          <p:nvPr/>
        </p:nvCxnSpPr>
        <p:spPr>
          <a:xfrm>
            <a:off x="5135489" y="2497692"/>
            <a:ext cx="2362200" cy="0"/>
          </a:xfrm>
          <a:prstGeom prst="straightConnector1">
            <a:avLst/>
          </a:pr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3" name="&quot;No&quot; Symbol 22"/>
          <p:cNvSpPr/>
          <p:nvPr/>
        </p:nvSpPr>
        <p:spPr>
          <a:xfrm>
            <a:off x="6102911" y="2231130"/>
            <a:ext cx="533400" cy="53340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385" name="TextBox 16384"/>
          <p:cNvSpPr txBox="1"/>
          <p:nvPr/>
        </p:nvSpPr>
        <p:spPr>
          <a:xfrm rot="20539161">
            <a:off x="5692246" y="3048000"/>
            <a:ext cx="931665" cy="369332"/>
          </a:xfrm>
          <a:prstGeom prst="rect">
            <a:avLst/>
          </a:prstGeom>
          <a:noFill/>
        </p:spPr>
        <p:txBody>
          <a:bodyPr wrap="none" rtlCol="0">
            <a:spAutoFit/>
          </a:bodyPr>
          <a:lstStyle/>
          <a:p>
            <a:r>
              <a:rPr lang="en-US" dirty="0">
                <a:solidFill>
                  <a:schemeClr val="accent6"/>
                </a:solidFill>
              </a:rPr>
              <a:t>Values</a:t>
            </a:r>
          </a:p>
        </p:txBody>
      </p:sp>
      <p:sp>
        <p:nvSpPr>
          <p:cNvPr id="40" name="TextBox 39"/>
          <p:cNvSpPr txBox="1"/>
          <p:nvPr/>
        </p:nvSpPr>
        <p:spPr>
          <a:xfrm rot="675717">
            <a:off x="4559931" y="3491314"/>
            <a:ext cx="1523174" cy="369332"/>
          </a:xfrm>
          <a:prstGeom prst="rect">
            <a:avLst/>
          </a:prstGeom>
          <a:noFill/>
        </p:spPr>
        <p:txBody>
          <a:bodyPr wrap="none" rtlCol="0">
            <a:spAutoFit/>
          </a:bodyPr>
          <a:lstStyle/>
          <a:p>
            <a:r>
              <a:rPr lang="en-US" dirty="0">
                <a:solidFill>
                  <a:schemeClr val="accent6"/>
                </a:solidFill>
              </a:rPr>
              <a:t>Experiences</a:t>
            </a:r>
          </a:p>
        </p:txBody>
      </p:sp>
      <p:sp>
        <p:nvSpPr>
          <p:cNvPr id="41" name="TextBox 40"/>
          <p:cNvSpPr txBox="1"/>
          <p:nvPr/>
        </p:nvSpPr>
        <p:spPr>
          <a:xfrm rot="2344141">
            <a:off x="6720204" y="4295088"/>
            <a:ext cx="877501" cy="369332"/>
          </a:xfrm>
          <a:prstGeom prst="rect">
            <a:avLst/>
          </a:prstGeom>
          <a:noFill/>
        </p:spPr>
        <p:txBody>
          <a:bodyPr wrap="none" rtlCol="0">
            <a:spAutoFit/>
          </a:bodyPr>
          <a:lstStyle/>
          <a:p>
            <a:r>
              <a:rPr lang="en-US" dirty="0">
                <a:solidFill>
                  <a:schemeClr val="accent6"/>
                </a:solidFill>
              </a:rPr>
              <a:t>Beliefs</a:t>
            </a:r>
          </a:p>
        </p:txBody>
      </p:sp>
      <p:sp>
        <p:nvSpPr>
          <p:cNvPr id="42" name="TextBox 41"/>
          <p:cNvSpPr txBox="1"/>
          <p:nvPr/>
        </p:nvSpPr>
        <p:spPr>
          <a:xfrm rot="20911588">
            <a:off x="4723037" y="4659868"/>
            <a:ext cx="1255472" cy="369332"/>
          </a:xfrm>
          <a:prstGeom prst="rect">
            <a:avLst/>
          </a:prstGeom>
          <a:noFill/>
        </p:spPr>
        <p:txBody>
          <a:bodyPr wrap="none" rtlCol="0">
            <a:spAutoFit/>
          </a:bodyPr>
          <a:lstStyle/>
          <a:p>
            <a:r>
              <a:rPr lang="en-US" dirty="0">
                <a:solidFill>
                  <a:schemeClr val="accent6"/>
                </a:solidFill>
              </a:rPr>
              <a:t>Intentions</a:t>
            </a:r>
          </a:p>
        </p:txBody>
      </p:sp>
      <p:sp>
        <p:nvSpPr>
          <p:cNvPr id="44" name="TextBox 43"/>
          <p:cNvSpPr txBox="1"/>
          <p:nvPr/>
        </p:nvSpPr>
        <p:spPr>
          <a:xfrm rot="562565">
            <a:off x="6267287" y="3535180"/>
            <a:ext cx="1676400" cy="369332"/>
          </a:xfrm>
          <a:prstGeom prst="rect">
            <a:avLst/>
          </a:prstGeom>
          <a:noFill/>
        </p:spPr>
        <p:txBody>
          <a:bodyPr wrap="square" rtlCol="0">
            <a:spAutoFit/>
          </a:bodyPr>
          <a:lstStyle/>
          <a:p>
            <a:r>
              <a:rPr lang="en-US" dirty="0">
                <a:solidFill>
                  <a:schemeClr val="accent4"/>
                </a:solidFill>
              </a:rPr>
              <a:t>Assumptions</a:t>
            </a:r>
          </a:p>
        </p:txBody>
      </p:sp>
      <p:sp>
        <p:nvSpPr>
          <p:cNvPr id="45" name="TextBox 44"/>
          <p:cNvSpPr txBox="1"/>
          <p:nvPr/>
        </p:nvSpPr>
        <p:spPr>
          <a:xfrm>
            <a:off x="4572000" y="4191000"/>
            <a:ext cx="1524000" cy="369332"/>
          </a:xfrm>
          <a:prstGeom prst="rect">
            <a:avLst/>
          </a:prstGeom>
          <a:noFill/>
        </p:spPr>
        <p:txBody>
          <a:bodyPr wrap="square" rtlCol="0">
            <a:spAutoFit/>
          </a:bodyPr>
          <a:lstStyle/>
          <a:p>
            <a:r>
              <a:rPr lang="en-US" dirty="0">
                <a:solidFill>
                  <a:schemeClr val="accent4"/>
                </a:solidFill>
              </a:rPr>
              <a:t>Suspicions</a:t>
            </a:r>
          </a:p>
        </p:txBody>
      </p:sp>
      <p:sp>
        <p:nvSpPr>
          <p:cNvPr id="47" name="TextBox 46"/>
          <p:cNvSpPr txBox="1"/>
          <p:nvPr/>
        </p:nvSpPr>
        <p:spPr>
          <a:xfrm rot="586970">
            <a:off x="6471083" y="4744224"/>
            <a:ext cx="2118080" cy="369332"/>
          </a:xfrm>
          <a:prstGeom prst="rect">
            <a:avLst/>
          </a:prstGeom>
          <a:noFill/>
        </p:spPr>
        <p:txBody>
          <a:bodyPr wrap="square" rtlCol="0">
            <a:spAutoFit/>
          </a:bodyPr>
          <a:lstStyle/>
          <a:p>
            <a:r>
              <a:rPr lang="en-US" dirty="0">
                <a:solidFill>
                  <a:schemeClr val="accent4"/>
                </a:solidFill>
              </a:rPr>
              <a:t>(</a:t>
            </a:r>
            <a:r>
              <a:rPr lang="en-US" dirty="0" err="1">
                <a:solidFill>
                  <a:schemeClr val="accent4"/>
                </a:solidFill>
              </a:rPr>
              <a:t>Mis</a:t>
            </a:r>
            <a:r>
              <a:rPr lang="en-US" dirty="0">
                <a:solidFill>
                  <a:schemeClr val="accent4"/>
                </a:solidFill>
              </a:rPr>
              <a:t>)perceptions</a:t>
            </a:r>
          </a:p>
        </p:txBody>
      </p:sp>
      <p:sp>
        <p:nvSpPr>
          <p:cNvPr id="48" name="TextBox 47"/>
          <p:cNvSpPr txBox="1"/>
          <p:nvPr/>
        </p:nvSpPr>
        <p:spPr>
          <a:xfrm>
            <a:off x="5638800" y="5257800"/>
            <a:ext cx="1120820" cy="369332"/>
          </a:xfrm>
          <a:prstGeom prst="rect">
            <a:avLst/>
          </a:prstGeom>
          <a:noFill/>
        </p:spPr>
        <p:txBody>
          <a:bodyPr wrap="none" rtlCol="0">
            <a:spAutoFit/>
          </a:bodyPr>
          <a:lstStyle/>
          <a:p>
            <a:r>
              <a:rPr lang="en-US" b="1" dirty="0">
                <a:solidFill>
                  <a:srgbClr val="00B050"/>
                </a:solidFill>
              </a:rPr>
              <a:t>Feelings</a:t>
            </a:r>
          </a:p>
        </p:txBody>
      </p:sp>
      <p:sp>
        <p:nvSpPr>
          <p:cNvPr id="16392" name="TextBox 16391"/>
          <p:cNvSpPr txBox="1"/>
          <p:nvPr/>
        </p:nvSpPr>
        <p:spPr>
          <a:xfrm rot="20597735">
            <a:off x="5249169" y="5638800"/>
            <a:ext cx="981359" cy="369332"/>
          </a:xfrm>
          <a:prstGeom prst="rect">
            <a:avLst/>
          </a:prstGeom>
          <a:noFill/>
        </p:spPr>
        <p:txBody>
          <a:bodyPr wrap="none" rtlCol="0">
            <a:spAutoFit/>
          </a:bodyPr>
          <a:lstStyle/>
          <a:p>
            <a:r>
              <a:rPr lang="en-US" dirty="0">
                <a:solidFill>
                  <a:schemeClr val="accent5">
                    <a:lumMod val="75000"/>
                  </a:schemeClr>
                </a:solidFill>
              </a:rPr>
              <a:t>Worries</a:t>
            </a:r>
          </a:p>
        </p:txBody>
      </p:sp>
      <p:sp>
        <p:nvSpPr>
          <p:cNvPr id="24" name="TextBox 23">
            <a:extLst>
              <a:ext uri="{FF2B5EF4-FFF2-40B4-BE49-F238E27FC236}">
                <a16:creationId xmlns:a16="http://schemas.microsoft.com/office/drawing/2014/main" id="{E28A2428-C37B-364C-A0E5-BFEAB25E5AA2}"/>
              </a:ext>
            </a:extLst>
          </p:cNvPr>
          <p:cNvSpPr txBox="1"/>
          <p:nvPr/>
        </p:nvSpPr>
        <p:spPr>
          <a:xfrm rot="2012141">
            <a:off x="6207849" y="5794725"/>
            <a:ext cx="1263487" cy="369332"/>
          </a:xfrm>
          <a:prstGeom prst="rect">
            <a:avLst/>
          </a:prstGeom>
          <a:noFill/>
        </p:spPr>
        <p:txBody>
          <a:bodyPr wrap="none" rtlCol="0">
            <a:spAutoFit/>
          </a:bodyPr>
          <a:lstStyle/>
          <a:p>
            <a:r>
              <a:rPr lang="en-US" dirty="0">
                <a:solidFill>
                  <a:schemeClr val="accent5">
                    <a:lumMod val="75000"/>
                  </a:schemeClr>
                </a:solidFill>
              </a:rPr>
              <a:t>Concerns</a:t>
            </a:r>
          </a:p>
        </p:txBody>
      </p:sp>
      <p:sp>
        <p:nvSpPr>
          <p:cNvPr id="7" name="TextBox 6">
            <a:extLst>
              <a:ext uri="{FF2B5EF4-FFF2-40B4-BE49-F238E27FC236}">
                <a16:creationId xmlns:a16="http://schemas.microsoft.com/office/drawing/2014/main" id="{8A871512-74DD-5943-B95C-2423A23F87A3}"/>
              </a:ext>
            </a:extLst>
          </p:cNvPr>
          <p:cNvSpPr txBox="1"/>
          <p:nvPr/>
        </p:nvSpPr>
        <p:spPr>
          <a:xfrm rot="948959">
            <a:off x="7003142" y="5360134"/>
            <a:ext cx="1163857" cy="369332"/>
          </a:xfrm>
          <a:prstGeom prst="rect">
            <a:avLst/>
          </a:prstGeom>
          <a:noFill/>
        </p:spPr>
        <p:txBody>
          <a:bodyPr wrap="square" rtlCol="0">
            <a:spAutoFit/>
          </a:bodyPr>
          <a:lstStyle/>
          <a:p>
            <a:r>
              <a:rPr lang="en-US" dirty="0">
                <a:solidFill>
                  <a:schemeClr val="accent5"/>
                </a:solidFill>
              </a:rPr>
              <a:t>Threats</a:t>
            </a:r>
          </a:p>
        </p:txBody>
      </p:sp>
      <p:sp>
        <p:nvSpPr>
          <p:cNvPr id="8" name="TextBox 7">
            <a:extLst>
              <a:ext uri="{FF2B5EF4-FFF2-40B4-BE49-F238E27FC236}">
                <a16:creationId xmlns:a16="http://schemas.microsoft.com/office/drawing/2014/main" id="{3B6A6965-BF07-9143-938F-590221F09783}"/>
              </a:ext>
            </a:extLst>
          </p:cNvPr>
          <p:cNvSpPr txBox="1"/>
          <p:nvPr/>
        </p:nvSpPr>
        <p:spPr>
          <a:xfrm>
            <a:off x="5672310" y="4089751"/>
            <a:ext cx="1236348" cy="369332"/>
          </a:xfrm>
          <a:prstGeom prst="rect">
            <a:avLst/>
          </a:prstGeom>
          <a:noFill/>
        </p:spPr>
        <p:txBody>
          <a:bodyPr wrap="square" rtlCol="0">
            <a:spAutoFit/>
          </a:bodyPr>
          <a:lstStyle/>
          <a:p>
            <a:r>
              <a:rPr lang="en-US" dirty="0">
                <a:solidFill>
                  <a:schemeClr val="accent5">
                    <a:lumMod val="75000"/>
                  </a:schemeClr>
                </a:solidFill>
              </a:rPr>
              <a:t>Contexts</a:t>
            </a:r>
          </a:p>
        </p:txBody>
      </p:sp>
      <p:sp>
        <p:nvSpPr>
          <p:cNvPr id="9" name="TextBox 8">
            <a:extLst>
              <a:ext uri="{FF2B5EF4-FFF2-40B4-BE49-F238E27FC236}">
                <a16:creationId xmlns:a16="http://schemas.microsoft.com/office/drawing/2014/main" id="{645179E2-C754-2046-80FF-17159EF093D7}"/>
              </a:ext>
            </a:extLst>
          </p:cNvPr>
          <p:cNvSpPr txBox="1"/>
          <p:nvPr/>
        </p:nvSpPr>
        <p:spPr>
          <a:xfrm rot="20148584">
            <a:off x="7039196" y="3782372"/>
            <a:ext cx="1946295" cy="369332"/>
          </a:xfrm>
          <a:prstGeom prst="rect">
            <a:avLst/>
          </a:prstGeom>
          <a:noFill/>
        </p:spPr>
        <p:txBody>
          <a:bodyPr wrap="square" rtlCol="0">
            <a:spAutoFit/>
          </a:bodyPr>
          <a:lstStyle/>
          <a:p>
            <a:r>
              <a:rPr lang="en-US" dirty="0">
                <a:solidFill>
                  <a:schemeClr val="accent4">
                    <a:lumMod val="75000"/>
                  </a:schemeClr>
                </a:solidFill>
              </a:rPr>
              <a:t>Requirements</a:t>
            </a:r>
          </a:p>
        </p:txBody>
      </p:sp>
    </p:spTree>
    <p:extLst>
      <p:ext uri="{BB962C8B-B14F-4D97-AF65-F5344CB8AC3E}">
        <p14:creationId xmlns:p14="http://schemas.microsoft.com/office/powerpoint/2010/main" val="4253697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750"/>
                                        <p:tgtEl>
                                          <p:spTgt spid="4"/>
                                        </p:tgtEl>
                                      </p:cBhvr>
                                    </p:animEffect>
                                  </p:childTnLst>
                                </p:cTn>
                              </p:par>
                            </p:childTnLst>
                          </p:cTn>
                        </p:par>
                        <p:par>
                          <p:cTn id="11" fill="hold">
                            <p:stCondLst>
                              <p:cond delay="2750"/>
                            </p:stCondLst>
                            <p:childTnLst>
                              <p:par>
                                <p:cTn id="12" presetID="9"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3000"/>
                                        <p:tgtEl>
                                          <p:spTgt spid="11"/>
                                        </p:tgtEl>
                                      </p:cBhvr>
                                    </p:animEffect>
                                  </p:childTnLst>
                                </p:cTn>
                              </p:par>
                            </p:childTnLst>
                          </p:cTn>
                        </p:par>
                        <p:par>
                          <p:cTn id="15" fill="hold">
                            <p:stCondLst>
                              <p:cond delay="575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3000"/>
                                        <p:tgtEl>
                                          <p:spTgt spid="5"/>
                                        </p:tgtEl>
                                      </p:cBhvr>
                                    </p:animEffect>
                                  </p:childTnLst>
                                </p:cTn>
                              </p:par>
                            </p:childTnLst>
                          </p:cTn>
                        </p:par>
                        <p:par>
                          <p:cTn id="19" fill="hold">
                            <p:stCondLst>
                              <p:cond delay="8750"/>
                            </p:stCondLst>
                            <p:childTnLst>
                              <p:par>
                                <p:cTn id="20" presetID="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3000" fill="hold"/>
                                        <p:tgtEl>
                                          <p:spTgt spid="27"/>
                                        </p:tgtEl>
                                        <p:attrNameLst>
                                          <p:attrName>ppt_x</p:attrName>
                                        </p:attrNameLst>
                                      </p:cBhvr>
                                      <p:tavLst>
                                        <p:tav tm="0">
                                          <p:val>
                                            <p:strVal val="#ppt_x"/>
                                          </p:val>
                                        </p:tav>
                                        <p:tav tm="100000">
                                          <p:val>
                                            <p:strVal val="#ppt_x"/>
                                          </p:val>
                                        </p:tav>
                                      </p:tavLst>
                                    </p:anim>
                                    <p:anim calcmode="lin" valueType="num">
                                      <p:cBhvr additive="base">
                                        <p:cTn id="23" dur="30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11750"/>
                            </p:stCondLst>
                            <p:childTnLst>
                              <p:par>
                                <p:cTn id="25" presetID="9"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3000"/>
                                        <p:tgtEl>
                                          <p:spTgt spid="23"/>
                                        </p:tgtEl>
                                      </p:cBhvr>
                                    </p:animEffect>
                                  </p:childTnLst>
                                </p:cTn>
                              </p:par>
                            </p:childTnLst>
                          </p:cTn>
                        </p:par>
                        <p:par>
                          <p:cTn id="28" fill="hold">
                            <p:stCondLst>
                              <p:cond delay="147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3000"/>
                                        <p:tgtEl>
                                          <p:spTgt spid="19"/>
                                        </p:tgtEl>
                                      </p:cBhvr>
                                    </p:animEffect>
                                  </p:childTnLst>
                                </p:cTn>
                              </p:par>
                            </p:childTnLst>
                          </p:cTn>
                        </p:par>
                        <p:par>
                          <p:cTn id="32" fill="hold">
                            <p:stCondLst>
                              <p:cond delay="17750"/>
                            </p:stCondLst>
                            <p:childTnLst>
                              <p:par>
                                <p:cTn id="33" presetID="9"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3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3250"/>
                                        <p:tgtEl>
                                          <p:spTgt spid="20"/>
                                        </p:tgtEl>
                                      </p:cBhvr>
                                    </p:animEffect>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0"/>
                                        <p:tgtEl>
                                          <p:spTgt spid="4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6385"/>
                                        </p:tgtEl>
                                        <p:attrNameLst>
                                          <p:attrName>style.visibility</p:attrName>
                                        </p:attrNameLst>
                                      </p:cBhvr>
                                      <p:to>
                                        <p:strVal val="visible"/>
                                      </p:to>
                                    </p:set>
                                    <p:animEffect transition="in" filter="dissolve">
                                      <p:cBhvr>
                                        <p:cTn id="47" dur="5000"/>
                                        <p:tgtEl>
                                          <p:spTgt spid="1638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0"/>
                                        <p:tgtEl>
                                          <p:spTgt spid="4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dissolve">
                                      <p:cBhvr>
                                        <p:cTn id="53" dur="5000"/>
                                        <p:tgtEl>
                                          <p:spTgt spid="42"/>
                                        </p:tgtEl>
                                      </p:cBhvr>
                                    </p:animEffect>
                                  </p:childTnLst>
                                </p:cTn>
                              </p:par>
                            </p:childTnLst>
                          </p:cTn>
                        </p:par>
                        <p:par>
                          <p:cTn id="54" fill="hold">
                            <p:stCondLst>
                              <p:cond delay="8250"/>
                            </p:stCondLst>
                            <p:childTnLst>
                              <p:par>
                                <p:cTn id="55" presetID="9"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dissolve">
                                      <p:cBhvr>
                                        <p:cTn id="57" dur="2500"/>
                                        <p:tgtEl>
                                          <p:spTgt spid="48"/>
                                        </p:tgtEl>
                                      </p:cBhvr>
                                    </p:animEffect>
                                  </p:childTnLst>
                                </p:cTn>
                              </p:par>
                            </p:childTnLst>
                          </p:cTn>
                        </p:par>
                        <p:par>
                          <p:cTn id="58" fill="hold">
                            <p:stCondLst>
                              <p:cond delay="10750"/>
                            </p:stCondLst>
                            <p:childTnLst>
                              <p:par>
                                <p:cTn id="59" presetID="9" presetClass="entr" presetSubtype="0" fill="hold" grpId="0" nodeType="afterEffect">
                                  <p:stCondLst>
                                    <p:cond delay="0"/>
                                  </p:stCondLst>
                                  <p:childTnLst>
                                    <p:set>
                                      <p:cBhvr>
                                        <p:cTn id="60" dur="1" fill="hold">
                                          <p:stCondLst>
                                            <p:cond delay="0"/>
                                          </p:stCondLst>
                                        </p:cTn>
                                        <p:tgtEl>
                                          <p:spTgt spid="16392"/>
                                        </p:tgtEl>
                                        <p:attrNameLst>
                                          <p:attrName>style.visibility</p:attrName>
                                        </p:attrNameLst>
                                      </p:cBhvr>
                                      <p:to>
                                        <p:strVal val="visible"/>
                                      </p:to>
                                    </p:set>
                                    <p:animEffect transition="in" filter="dissolve">
                                      <p:cBhvr>
                                        <p:cTn id="61" dur="2500"/>
                                        <p:tgtEl>
                                          <p:spTgt spid="16392"/>
                                        </p:tgtEl>
                                      </p:cBhvr>
                                    </p:animEffect>
                                  </p:childTnLst>
                                </p:cTn>
                              </p:par>
                            </p:childTnLst>
                          </p:cTn>
                        </p:par>
                        <p:par>
                          <p:cTn id="62" fill="hold">
                            <p:stCondLst>
                              <p:cond delay="13250"/>
                            </p:stCondLst>
                            <p:childTnLst>
                              <p:par>
                                <p:cTn id="63" presetID="9"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dissolve">
                                      <p:cBhvr>
                                        <p:cTn id="65" dur="2000"/>
                                        <p:tgtEl>
                                          <p:spTgt spid="4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dissolve">
                                      <p:cBhvr>
                                        <p:cTn id="68" dur="2000"/>
                                        <p:tgtEl>
                                          <p:spTgt spid="4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dissolve">
                                      <p:cBhvr>
                                        <p:cTn id="71" dur="2000"/>
                                        <p:tgtEl>
                                          <p:spTgt spid="47"/>
                                        </p:tgtEl>
                                      </p:cBhvr>
                                    </p:animEffect>
                                  </p:childTnLst>
                                </p:cTn>
                              </p:par>
                            </p:childTnLst>
                          </p:cTn>
                        </p:par>
                        <p:par>
                          <p:cTn id="72" fill="hold">
                            <p:stCondLst>
                              <p:cond delay="15250"/>
                            </p:stCondLst>
                            <p:childTnLst>
                              <p:par>
                                <p:cTn id="73" presetID="9"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dissolve">
                                      <p:cBhvr>
                                        <p:cTn id="75" dur="2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dissolv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dissolv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4" grpId="0"/>
      <p:bldP spid="5" grpId="0"/>
      <p:bldP spid="6" grpId="0"/>
      <p:bldP spid="23" grpId="0" animBg="1"/>
      <p:bldP spid="16385" grpId="0"/>
      <p:bldP spid="40" grpId="0"/>
      <p:bldP spid="41" grpId="0"/>
      <p:bldP spid="42" grpId="0"/>
      <p:bldP spid="44" grpId="0"/>
      <p:bldP spid="45" grpId="0"/>
      <p:bldP spid="47" grpId="0"/>
      <p:bldP spid="48" grpId="0"/>
      <p:bldP spid="16392" grpId="0"/>
      <p:bldP spid="24"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4FA4-19E1-E143-8F97-DE8CABCE5D3A}"/>
              </a:ext>
            </a:extLst>
          </p:cNvPr>
          <p:cNvSpPr>
            <a:spLocks noGrp="1"/>
          </p:cNvSpPr>
          <p:nvPr>
            <p:ph type="title"/>
          </p:nvPr>
        </p:nvSpPr>
        <p:spPr>
          <a:xfrm>
            <a:off x="870204" y="606564"/>
            <a:ext cx="10451592" cy="1325563"/>
          </a:xfrm>
        </p:spPr>
        <p:txBody>
          <a:bodyPr anchor="ctr">
            <a:normAutofit/>
          </a:bodyPr>
          <a:lstStyle/>
          <a:p>
            <a:r>
              <a:rPr lang="en-US" sz="5400" dirty="0"/>
              <a:t>How do you find out?</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1F2FD2D-3324-4CFF-A4CF-5C747B7A6AD8}"/>
              </a:ext>
            </a:extLst>
          </p:cNvPr>
          <p:cNvGraphicFramePr>
            <a:graphicFrameLocks noGrp="1"/>
          </p:cNvGraphicFramePr>
          <p:nvPr>
            <p:ph idx="1"/>
            <p:extLst>
              <p:ext uri="{D42A27DB-BD31-4B8C-83A1-F6EECF244321}">
                <p14:modId xmlns:p14="http://schemas.microsoft.com/office/powerpoint/2010/main" val="86828091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20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C9E6E1D-4257-6649-AD0E-3393BFF67189}"/>
              </a:ext>
            </a:extLst>
          </p:cNvPr>
          <p:cNvSpPr>
            <a:spLocks noGrp="1"/>
          </p:cNvSpPr>
          <p:nvPr>
            <p:ph type="title"/>
          </p:nvPr>
        </p:nvSpPr>
        <p:spPr>
          <a:xfrm>
            <a:off x="999063" y="2228456"/>
            <a:ext cx="3494362" cy="4930246"/>
          </a:xfrm>
        </p:spPr>
        <p:txBody>
          <a:bodyPr vert="horz" lIns="91440" tIns="45720" rIns="91440" bIns="45720" rtlCol="0" anchor="ctr">
            <a:normAutofit/>
          </a:bodyPr>
          <a:lstStyle/>
          <a:p>
            <a:pPr algn="r"/>
            <a:br>
              <a:rPr lang="en-US" sz="3400" kern="1200" dirty="0">
                <a:solidFill>
                  <a:schemeClr val="accent1"/>
                </a:solidFill>
                <a:latin typeface="+mj-lt"/>
                <a:ea typeface="+mj-ea"/>
                <a:cs typeface="+mj-cs"/>
              </a:rPr>
            </a:br>
            <a:r>
              <a:rPr lang="en-US" sz="3400" kern="1200" dirty="0">
                <a:solidFill>
                  <a:schemeClr val="accent1"/>
                </a:solidFill>
                <a:latin typeface="+mj-lt"/>
                <a:ea typeface="+mj-ea"/>
                <a:cs typeface="+mj-cs"/>
              </a:rPr>
              <a:t>For each of the stakeholders associated with the challenge you have named, what are their needs and interests? </a:t>
            </a:r>
            <a:br>
              <a:rPr lang="en-US" sz="3400" kern="1200" dirty="0">
                <a:solidFill>
                  <a:schemeClr val="accent1"/>
                </a:solidFill>
                <a:latin typeface="+mj-lt"/>
                <a:ea typeface="+mj-ea"/>
                <a:cs typeface="+mj-cs"/>
              </a:rPr>
            </a:br>
            <a:endParaRPr lang="en-US" sz="3400" kern="1200" dirty="0">
              <a:solidFill>
                <a:schemeClr val="accent1"/>
              </a:solidFill>
              <a:latin typeface="+mj-lt"/>
              <a:ea typeface="+mj-ea"/>
              <a:cs typeface="+mj-cs"/>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54A14C-BD02-6C46-AFE4-7D207B724316}"/>
              </a:ext>
            </a:extLst>
          </p:cNvPr>
          <p:cNvSpPr txBox="1"/>
          <p:nvPr/>
        </p:nvSpPr>
        <p:spPr>
          <a:xfrm>
            <a:off x="4976039" y="963877"/>
            <a:ext cx="6894397" cy="62179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dirty="0"/>
              <a:t>Some sample questions that could inform your detective and research work:</a:t>
            </a:r>
          </a:p>
          <a:p>
            <a:pPr marL="285750" indent="-228600">
              <a:lnSpc>
                <a:spcPct val="90000"/>
              </a:lnSpc>
              <a:spcAft>
                <a:spcPts val="600"/>
              </a:spcAft>
              <a:buFont typeface="Arial" panose="020B0604020202020204" pitchFamily="34" charset="0"/>
              <a:buChar char="•"/>
            </a:pPr>
            <a:r>
              <a:rPr lang="en-US" sz="2800" dirty="0"/>
              <a:t>What is the context within which they are working?</a:t>
            </a:r>
          </a:p>
          <a:p>
            <a:pPr marL="285750" indent="-228600">
              <a:lnSpc>
                <a:spcPct val="90000"/>
              </a:lnSpc>
              <a:spcAft>
                <a:spcPts val="600"/>
              </a:spcAft>
              <a:buFont typeface="Arial" panose="020B0604020202020204" pitchFamily="34" charset="0"/>
              <a:buChar char="•"/>
            </a:pPr>
            <a:r>
              <a:rPr lang="en-US" sz="2800" dirty="0"/>
              <a:t>Under what special requirements are they operating?</a:t>
            </a:r>
          </a:p>
          <a:p>
            <a:pPr marL="285750" indent="-228600">
              <a:lnSpc>
                <a:spcPct val="90000"/>
              </a:lnSpc>
              <a:spcAft>
                <a:spcPts val="600"/>
              </a:spcAft>
              <a:buFont typeface="Arial" panose="020B0604020202020204" pitchFamily="34" charset="0"/>
              <a:buChar char="•"/>
            </a:pPr>
            <a:r>
              <a:rPr lang="en-US" sz="2800" dirty="0"/>
              <a:t>Is there history to take into consideration?</a:t>
            </a:r>
          </a:p>
          <a:p>
            <a:pPr marL="285750" indent="-228600">
              <a:lnSpc>
                <a:spcPct val="90000"/>
              </a:lnSpc>
              <a:spcAft>
                <a:spcPts val="600"/>
              </a:spcAft>
              <a:buFont typeface="Arial" panose="020B0604020202020204" pitchFamily="34" charset="0"/>
              <a:buChar char="•"/>
            </a:pPr>
            <a:r>
              <a:rPr lang="en-US" sz="2800" dirty="0"/>
              <a:t>What is the biggest threat to their success?</a:t>
            </a:r>
          </a:p>
          <a:p>
            <a:pPr marL="285750" indent="-228600">
              <a:lnSpc>
                <a:spcPct val="90000"/>
              </a:lnSpc>
              <a:spcAft>
                <a:spcPts val="600"/>
              </a:spcAft>
              <a:buFont typeface="Arial" panose="020B0604020202020204" pitchFamily="34" charset="0"/>
              <a:buChar char="•"/>
            </a:pPr>
            <a:r>
              <a:rPr lang="en-US" sz="2800" dirty="0"/>
              <a:t>What makes them look good?</a:t>
            </a:r>
          </a:p>
          <a:p>
            <a:pPr marL="285750" indent="-228600">
              <a:lnSpc>
                <a:spcPct val="90000"/>
              </a:lnSpc>
              <a:spcAft>
                <a:spcPts val="600"/>
              </a:spcAft>
              <a:buFont typeface="Arial" panose="020B0604020202020204" pitchFamily="34" charset="0"/>
              <a:buChar char="•"/>
            </a:pPr>
            <a:r>
              <a:rPr lang="en-US" sz="2800" dirty="0"/>
              <a:t>What are they most worried about?</a:t>
            </a:r>
          </a:p>
          <a:p>
            <a:pPr marL="285750" indent="-228600">
              <a:lnSpc>
                <a:spcPct val="90000"/>
              </a:lnSpc>
              <a:spcAft>
                <a:spcPts val="600"/>
              </a:spcAft>
              <a:buFont typeface="Arial" panose="020B0604020202020204" pitchFamily="34" charset="0"/>
              <a:buChar char="•"/>
            </a:pPr>
            <a:r>
              <a:rPr lang="en-US" sz="2800" dirty="0"/>
              <a:t>Where is their most significant point of accountability?</a:t>
            </a:r>
          </a:p>
          <a:p>
            <a:pPr marL="285750" indent="-228600">
              <a:lnSpc>
                <a:spcPct val="90000"/>
              </a:lnSpc>
              <a:spcAft>
                <a:spcPts val="600"/>
              </a:spcAft>
              <a:buFont typeface="Arial" panose="020B0604020202020204" pitchFamily="34" charset="0"/>
              <a:buChar char="•"/>
            </a:pPr>
            <a:r>
              <a:rPr lang="en-US" sz="2800" dirty="0"/>
              <a:t>What makes them cautious?</a:t>
            </a:r>
          </a:p>
          <a:p>
            <a:pPr marL="285750"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10" name="Picture 9" descr="A close up of sunglasses&#10;&#10;Description automatically generated">
            <a:extLst>
              <a:ext uri="{FF2B5EF4-FFF2-40B4-BE49-F238E27FC236}">
                <a16:creationId xmlns:a16="http://schemas.microsoft.com/office/drawing/2014/main" id="{18C6D5EA-C671-A54A-B630-99821BFDA5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9543" y="451141"/>
            <a:ext cx="3160483" cy="2556273"/>
          </a:xfrm>
          <a:prstGeom prst="rect">
            <a:avLst/>
          </a:prstGeom>
        </p:spPr>
      </p:pic>
    </p:spTree>
    <p:extLst>
      <p:ext uri="{BB962C8B-B14F-4D97-AF65-F5344CB8AC3E}">
        <p14:creationId xmlns:p14="http://schemas.microsoft.com/office/powerpoint/2010/main" val="235543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71D532-3758-0447-9340-C632B92F7729}"/>
              </a:ext>
            </a:extLst>
          </p:cNvPr>
          <p:cNvSpPr>
            <a:spLocks noGrp="1"/>
          </p:cNvSpPr>
          <p:nvPr>
            <p:ph type="ctrTitle"/>
          </p:nvPr>
        </p:nvSpPr>
        <p:spPr>
          <a:xfrm>
            <a:off x="3045368" y="2043663"/>
            <a:ext cx="6105194" cy="2031055"/>
          </a:xfrm>
        </p:spPr>
        <p:txBody>
          <a:bodyPr>
            <a:normAutofit/>
          </a:bodyPr>
          <a:lstStyle/>
          <a:p>
            <a:r>
              <a:rPr lang="en-US">
                <a:solidFill>
                  <a:srgbClr val="FFFFFF"/>
                </a:solidFill>
              </a:rPr>
              <a:t>4. Identify shared Interests</a:t>
            </a:r>
          </a:p>
        </p:txBody>
      </p:sp>
    </p:spTree>
    <p:extLst>
      <p:ext uri="{BB962C8B-B14F-4D97-AF65-F5344CB8AC3E}">
        <p14:creationId xmlns:p14="http://schemas.microsoft.com/office/powerpoint/2010/main" val="125438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90" name="Shape 190"/>
          <p:cNvGraphicFramePr/>
          <p:nvPr>
            <p:extLst>
              <p:ext uri="{D42A27DB-BD31-4B8C-83A1-F6EECF244321}">
                <p14:modId xmlns:p14="http://schemas.microsoft.com/office/powerpoint/2010/main" val="2379919554"/>
              </p:ext>
            </p:extLst>
          </p:nvPr>
        </p:nvGraphicFramePr>
        <p:xfrm>
          <a:off x="1459798" y="1349770"/>
          <a:ext cx="9454945" cy="4343390"/>
        </p:xfrm>
        <a:graphic>
          <a:graphicData uri="http://schemas.openxmlformats.org/drawingml/2006/table">
            <a:tbl>
              <a:tblPr firstRow="1" bandRow="1">
                <a:noFill/>
              </a:tblPr>
              <a:tblGrid>
                <a:gridCol w="4723288">
                  <a:extLst>
                    <a:ext uri="{9D8B030D-6E8A-4147-A177-3AD203B41FA5}">
                      <a16:colId xmlns:a16="http://schemas.microsoft.com/office/drawing/2014/main" val="20000"/>
                    </a:ext>
                  </a:extLst>
                </a:gridCol>
                <a:gridCol w="4731657">
                  <a:extLst>
                    <a:ext uri="{9D8B030D-6E8A-4147-A177-3AD203B41FA5}">
                      <a16:colId xmlns:a16="http://schemas.microsoft.com/office/drawing/2014/main" val="20001"/>
                    </a:ext>
                  </a:extLst>
                </a:gridCol>
              </a:tblGrid>
              <a:tr h="2171695">
                <a:tc>
                  <a:txBody>
                    <a:bodyPr/>
                    <a:lstStyle/>
                    <a:p>
                      <a:pPr marL="0" marR="0" lvl="0" indent="0" algn="l" rtl="0">
                        <a:spcBef>
                          <a:spcPts val="0"/>
                        </a:spcBef>
                        <a:buSzPct val="25000"/>
                        <a:buNone/>
                      </a:pPr>
                      <a:endParaRPr sz="180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1695">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1" name="Shape 191"/>
          <p:cNvSpPr txBox="1"/>
          <p:nvPr/>
        </p:nvSpPr>
        <p:spPr>
          <a:xfrm>
            <a:off x="1689385" y="3613272"/>
            <a:ext cx="2489692" cy="860333"/>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Avenir Book" panose="02000503020000020003" pitchFamily="2" charset="0"/>
                <a:ea typeface="Lustria"/>
                <a:cs typeface="Lustria"/>
                <a:sym typeface="Lustria"/>
              </a:rPr>
              <a:t>Copping Out</a:t>
            </a:r>
          </a:p>
          <a:p>
            <a:pPr>
              <a:buSzPct val="25000"/>
            </a:pPr>
            <a:r>
              <a:rPr lang="en-US" sz="2400" dirty="0">
                <a:solidFill>
                  <a:schemeClr val="dk1"/>
                </a:solidFill>
                <a:latin typeface="Avenir Book" panose="02000503020000020003" pitchFamily="2" charset="0"/>
                <a:ea typeface="Lustria"/>
                <a:cs typeface="Lustria"/>
                <a:sym typeface="Lustria"/>
              </a:rPr>
              <a:t>No Way</a:t>
            </a:r>
          </a:p>
        </p:txBody>
      </p:sp>
      <p:sp>
        <p:nvSpPr>
          <p:cNvPr id="192" name="Shape 192"/>
          <p:cNvSpPr txBox="1"/>
          <p:nvPr/>
        </p:nvSpPr>
        <p:spPr>
          <a:xfrm>
            <a:off x="7006936" y="3587455"/>
            <a:ext cx="2302204" cy="1322037"/>
          </a:xfrm>
          <a:prstGeom prst="rect">
            <a:avLst/>
          </a:prstGeom>
          <a:noFill/>
          <a:ln>
            <a:noFill/>
          </a:ln>
        </p:spPr>
        <p:txBody>
          <a:bodyPr lIns="91425" tIns="45700" rIns="91425" bIns="45700" anchor="t" anchorCtr="0">
            <a:noAutofit/>
          </a:bodyPr>
          <a:lstStyle/>
          <a:p>
            <a:pPr algn="r">
              <a:buSzPct val="25000"/>
            </a:pPr>
            <a:r>
              <a:rPr lang="en-US" sz="2400" dirty="0">
                <a:solidFill>
                  <a:schemeClr val="dk1"/>
                </a:solidFill>
                <a:latin typeface="Avenir Book" panose="02000503020000020003" pitchFamily="2" charset="0"/>
                <a:ea typeface="Lustria"/>
                <a:cs typeface="Lustria"/>
                <a:sym typeface="Lustria"/>
              </a:rPr>
              <a:t>Competing</a:t>
            </a:r>
          </a:p>
          <a:p>
            <a:pPr algn="r">
              <a:buSzPct val="25000"/>
            </a:pPr>
            <a:r>
              <a:rPr lang="en-US" sz="2400" dirty="0">
                <a:solidFill>
                  <a:schemeClr val="dk1"/>
                </a:solidFill>
                <a:latin typeface="Avenir Book" panose="02000503020000020003" pitchFamily="2" charset="0"/>
                <a:ea typeface="Lustria"/>
                <a:cs typeface="Lustria"/>
                <a:sym typeface="Lustria"/>
              </a:rPr>
              <a:t>My Way</a:t>
            </a:r>
          </a:p>
        </p:txBody>
      </p:sp>
      <p:sp>
        <p:nvSpPr>
          <p:cNvPr id="193" name="Shape 193"/>
          <p:cNvSpPr txBox="1"/>
          <p:nvPr/>
        </p:nvSpPr>
        <p:spPr>
          <a:xfrm>
            <a:off x="1786360" y="1579664"/>
            <a:ext cx="2429497" cy="1477328"/>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Avenir Book" panose="02000503020000020003" pitchFamily="2" charset="0"/>
                <a:ea typeface="Lustria"/>
                <a:cs typeface="Lustria"/>
                <a:sym typeface="Lustria"/>
              </a:rPr>
              <a:t>Conceding</a:t>
            </a:r>
          </a:p>
          <a:p>
            <a:pPr>
              <a:buSzPct val="25000"/>
            </a:pPr>
            <a:r>
              <a:rPr lang="en-US" sz="2400" dirty="0">
                <a:solidFill>
                  <a:schemeClr val="dk1"/>
                </a:solidFill>
                <a:latin typeface="Avenir Book" panose="02000503020000020003" pitchFamily="2" charset="0"/>
                <a:ea typeface="Lustria"/>
                <a:cs typeface="Lustria"/>
                <a:sym typeface="Lustria"/>
              </a:rPr>
              <a:t>Your Way</a:t>
            </a:r>
          </a:p>
        </p:txBody>
      </p:sp>
      <p:sp>
        <p:nvSpPr>
          <p:cNvPr id="194" name="Shape 194"/>
          <p:cNvSpPr txBox="1"/>
          <p:nvPr/>
        </p:nvSpPr>
        <p:spPr>
          <a:xfrm>
            <a:off x="5434277" y="1579664"/>
            <a:ext cx="2869999" cy="1477328"/>
          </a:xfrm>
          <a:prstGeom prst="rect">
            <a:avLst/>
          </a:prstGeom>
          <a:noFill/>
          <a:ln>
            <a:noFill/>
          </a:ln>
        </p:spPr>
        <p:txBody>
          <a:bodyPr lIns="91425" tIns="45700" rIns="91425" bIns="45700" anchor="t" anchorCtr="0">
            <a:noAutofit/>
          </a:bodyPr>
          <a:lstStyle/>
          <a:p>
            <a:pPr algn="r">
              <a:buSzPct val="25000"/>
            </a:pPr>
            <a:r>
              <a:rPr lang="en-US" sz="2400" b="1" i="1" dirty="0">
                <a:solidFill>
                  <a:schemeClr val="dk1"/>
                </a:solidFill>
                <a:highlight>
                  <a:srgbClr val="FFFF00"/>
                </a:highlight>
                <a:latin typeface="Avenir Roman" panose="02000503020000020003" pitchFamily="2" charset="0"/>
                <a:ea typeface="Lustria"/>
                <a:cs typeface="Lustria"/>
                <a:sym typeface="Lustria"/>
              </a:rPr>
              <a:t>Collaborating</a:t>
            </a:r>
          </a:p>
          <a:p>
            <a:pPr algn="r">
              <a:buSzPct val="25000"/>
            </a:pPr>
            <a:r>
              <a:rPr lang="en-US" sz="2400" b="1" i="1" dirty="0">
                <a:solidFill>
                  <a:schemeClr val="dk1"/>
                </a:solidFill>
                <a:highlight>
                  <a:srgbClr val="FFFF00"/>
                </a:highlight>
                <a:latin typeface="Avenir Roman" panose="02000503020000020003" pitchFamily="2" charset="0"/>
                <a:ea typeface="Lustria"/>
                <a:cs typeface="Lustria"/>
                <a:sym typeface="Lustria"/>
              </a:rPr>
              <a:t>Our Way</a:t>
            </a:r>
          </a:p>
        </p:txBody>
      </p:sp>
      <p:cxnSp>
        <p:nvCxnSpPr>
          <p:cNvPr id="195" name="Shape 195"/>
          <p:cNvCxnSpPr/>
          <p:nvPr/>
        </p:nvCxnSpPr>
        <p:spPr>
          <a:xfrm rot="10800000" flipH="1">
            <a:off x="1193945" y="1638870"/>
            <a:ext cx="16493" cy="3765190"/>
          </a:xfrm>
          <a:prstGeom prst="straightConnector1">
            <a:avLst/>
          </a:prstGeom>
          <a:noFill/>
          <a:ln w="31750" cap="flat" cmpd="sng">
            <a:solidFill>
              <a:schemeClr val="accent1"/>
            </a:solidFill>
            <a:prstDash val="solid"/>
            <a:round/>
            <a:headEnd type="none" w="med" len="med"/>
            <a:tailEnd type="stealth" w="lg" len="lg"/>
          </a:ln>
        </p:spPr>
      </p:cxnSp>
      <p:sp>
        <p:nvSpPr>
          <p:cNvPr id="196" name="Shape 196"/>
          <p:cNvSpPr txBox="1"/>
          <p:nvPr/>
        </p:nvSpPr>
        <p:spPr>
          <a:xfrm rot="-5400000">
            <a:off x="-1961755" y="3251802"/>
            <a:ext cx="5663972" cy="461664"/>
          </a:xfrm>
          <a:prstGeom prst="rect">
            <a:avLst/>
          </a:prstGeom>
          <a:noFill/>
          <a:ln>
            <a:noFill/>
          </a:ln>
        </p:spPr>
        <p:txBody>
          <a:bodyPr lIns="91425" tIns="45700" rIns="91425" bIns="45700" anchor="t" anchorCtr="0">
            <a:noAutofit/>
          </a:bodyPr>
          <a:lstStyle/>
          <a:p>
            <a:pPr algn="ctr">
              <a:buSzPct val="25000"/>
            </a:pPr>
            <a:r>
              <a:rPr lang="en-US" dirty="0">
                <a:solidFill>
                  <a:schemeClr val="dk1"/>
                </a:solidFill>
                <a:latin typeface="Lustria"/>
                <a:ea typeface="Lustria"/>
                <a:cs typeface="Lustria"/>
                <a:sym typeface="Lustria"/>
              </a:rPr>
              <a:t>Consideration of Interests (Consortium Partners)</a:t>
            </a:r>
          </a:p>
        </p:txBody>
      </p:sp>
      <p:cxnSp>
        <p:nvCxnSpPr>
          <p:cNvPr id="197" name="Shape 197"/>
          <p:cNvCxnSpPr>
            <a:cxnSpLocks/>
          </p:cNvCxnSpPr>
          <p:nvPr/>
        </p:nvCxnSpPr>
        <p:spPr>
          <a:xfrm>
            <a:off x="1899357" y="5972463"/>
            <a:ext cx="7970357" cy="0"/>
          </a:xfrm>
          <a:prstGeom prst="straightConnector1">
            <a:avLst/>
          </a:prstGeom>
          <a:noFill/>
          <a:ln w="31750" cap="flat" cmpd="sng">
            <a:solidFill>
              <a:schemeClr val="accent1"/>
            </a:solidFill>
            <a:prstDash val="solid"/>
            <a:round/>
            <a:headEnd type="none" w="med" len="med"/>
            <a:tailEnd type="stealth" w="lg" len="lg"/>
          </a:ln>
        </p:spPr>
      </p:cxnSp>
      <p:sp>
        <p:nvSpPr>
          <p:cNvPr id="198" name="Shape 198"/>
          <p:cNvSpPr txBox="1"/>
          <p:nvPr/>
        </p:nvSpPr>
        <p:spPr>
          <a:xfrm>
            <a:off x="2179375" y="6096989"/>
            <a:ext cx="7690339" cy="369332"/>
          </a:xfrm>
          <a:prstGeom prst="rect">
            <a:avLst/>
          </a:prstGeom>
          <a:noFill/>
          <a:ln>
            <a:noFill/>
          </a:ln>
        </p:spPr>
        <p:txBody>
          <a:bodyPr lIns="91425" tIns="45700" rIns="91425" bIns="45700" anchor="t" anchorCtr="0">
            <a:noAutofit/>
          </a:bodyPr>
          <a:lstStyle/>
          <a:p>
            <a:pPr algn="ctr">
              <a:buSzPct val="25000"/>
            </a:pPr>
            <a:r>
              <a:rPr lang="en-US" dirty="0">
                <a:solidFill>
                  <a:schemeClr val="dk1"/>
                </a:solidFill>
                <a:latin typeface="Lustria"/>
                <a:ea typeface="Lustria"/>
                <a:cs typeface="Lustria"/>
                <a:sym typeface="Lustria"/>
              </a:rPr>
              <a:t>Consideration of Interests (My organization)</a:t>
            </a:r>
          </a:p>
        </p:txBody>
      </p:sp>
      <p:sp>
        <p:nvSpPr>
          <p:cNvPr id="2" name="TextBox 1">
            <a:extLst>
              <a:ext uri="{FF2B5EF4-FFF2-40B4-BE49-F238E27FC236}">
                <a16:creationId xmlns:a16="http://schemas.microsoft.com/office/drawing/2014/main" id="{FC25CE59-E395-5942-9F7A-301E9E52E1B9}"/>
              </a:ext>
            </a:extLst>
          </p:cNvPr>
          <p:cNvSpPr txBox="1"/>
          <p:nvPr/>
        </p:nvSpPr>
        <p:spPr>
          <a:xfrm>
            <a:off x="2934231" y="357062"/>
            <a:ext cx="6641899" cy="707886"/>
          </a:xfrm>
          <a:prstGeom prst="rect">
            <a:avLst/>
          </a:prstGeom>
          <a:noFill/>
        </p:spPr>
        <p:txBody>
          <a:bodyPr wrap="square" rtlCol="0">
            <a:spAutoFit/>
          </a:bodyPr>
          <a:lstStyle/>
          <a:p>
            <a:r>
              <a:rPr lang="en-US" sz="4000" b="1" dirty="0">
                <a:latin typeface="Avenir Book" panose="02000503020000020003" pitchFamily="2" charset="0"/>
              </a:rPr>
              <a:t>Interests Inter-relationships</a:t>
            </a:r>
          </a:p>
        </p:txBody>
      </p:sp>
      <p:sp>
        <p:nvSpPr>
          <p:cNvPr id="3" name="TextBox 2">
            <a:extLst>
              <a:ext uri="{FF2B5EF4-FFF2-40B4-BE49-F238E27FC236}">
                <a16:creationId xmlns:a16="http://schemas.microsoft.com/office/drawing/2014/main" id="{F4044C60-A011-2C4A-A012-C8C8F2BAFAA5}"/>
              </a:ext>
            </a:extLst>
          </p:cNvPr>
          <p:cNvSpPr txBox="1"/>
          <p:nvPr/>
        </p:nvSpPr>
        <p:spPr>
          <a:xfrm>
            <a:off x="4770672" y="2980604"/>
            <a:ext cx="2590800" cy="1200329"/>
          </a:xfrm>
          <a:prstGeom prst="rect">
            <a:avLst/>
          </a:prstGeom>
          <a:noFill/>
        </p:spPr>
        <p:txBody>
          <a:bodyPr wrap="square" rtlCol="0">
            <a:spAutoFit/>
          </a:bodyPr>
          <a:lstStyle/>
          <a:p>
            <a:pPr algn="ctr"/>
            <a:r>
              <a:rPr lang="en-US" sz="2400" dirty="0"/>
              <a:t>Compromising</a:t>
            </a:r>
          </a:p>
          <a:p>
            <a:pPr algn="ctr"/>
            <a:endParaRPr lang="en-US" sz="2400" dirty="0"/>
          </a:p>
          <a:p>
            <a:pPr algn="ctr"/>
            <a:r>
              <a:rPr lang="en-US" sz="2400" dirty="0"/>
              <a:t>    Half Way</a:t>
            </a:r>
          </a:p>
        </p:txBody>
      </p:sp>
      <p:sp>
        <p:nvSpPr>
          <p:cNvPr id="4" name="Oval 3">
            <a:extLst>
              <a:ext uri="{FF2B5EF4-FFF2-40B4-BE49-F238E27FC236}">
                <a16:creationId xmlns:a16="http://schemas.microsoft.com/office/drawing/2014/main" id="{E4012329-5008-584E-988F-DC3094F18643}"/>
              </a:ext>
            </a:extLst>
          </p:cNvPr>
          <p:cNvSpPr/>
          <p:nvPr/>
        </p:nvSpPr>
        <p:spPr>
          <a:xfrm>
            <a:off x="4791674" y="2807440"/>
            <a:ext cx="2597910" cy="149283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AF659CC-5F00-7947-B634-CBCD5287522A}"/>
              </a:ext>
            </a:extLst>
          </p:cNvPr>
          <p:cNvSpPr>
            <a:spLocks noGrp="1"/>
          </p:cNvSpPr>
          <p:nvPr>
            <p:ph type="sldNum" sz="quarter" idx="12"/>
          </p:nvPr>
        </p:nvSpPr>
        <p:spPr/>
        <p:txBody>
          <a:bodyPr/>
          <a:lstStyle/>
          <a:p>
            <a:pPr>
              <a:defRPr/>
            </a:pPr>
            <a:fld id="{A9207FE6-CB3B-4EC4-8C65-82898AE3ABEF}" type="slidenum">
              <a:rPr lang="en-US" smtClean="0"/>
              <a:pPr>
                <a:defRPr/>
              </a:pPr>
              <a:t>24</a:t>
            </a:fld>
            <a:endParaRPr lang="en-US" dirty="0"/>
          </a:p>
        </p:txBody>
      </p:sp>
      <p:pic>
        <p:nvPicPr>
          <p:cNvPr id="7" name="Picture 6">
            <a:extLst>
              <a:ext uri="{FF2B5EF4-FFF2-40B4-BE49-F238E27FC236}">
                <a16:creationId xmlns:a16="http://schemas.microsoft.com/office/drawing/2014/main" id="{AB17B010-B337-DB4C-81A4-14D8E92FD68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25738" y="2060093"/>
            <a:ext cx="2203773" cy="142254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B6AB9ED-A9D8-AA43-9ADD-70F6A6634B2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916120" y="4391717"/>
            <a:ext cx="1972034" cy="1301443"/>
          </a:xfrm>
          <a:prstGeom prst="rect">
            <a:avLst/>
          </a:prstGeom>
        </p:spPr>
      </p:pic>
      <p:pic>
        <p:nvPicPr>
          <p:cNvPr id="13" name="Picture 12">
            <a:extLst>
              <a:ext uri="{FF2B5EF4-FFF2-40B4-BE49-F238E27FC236}">
                <a16:creationId xmlns:a16="http://schemas.microsoft.com/office/drawing/2014/main" id="{81C3E4AA-EA7C-0D42-BF73-C582D354634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461797" y="4858016"/>
            <a:ext cx="2151574" cy="780971"/>
          </a:xfrm>
          <a:prstGeom prst="rect">
            <a:avLst/>
          </a:prstGeom>
        </p:spPr>
      </p:pic>
      <p:pic>
        <p:nvPicPr>
          <p:cNvPr id="16" name="Picture 15" descr="A sign on the side of a road&#10;&#10;Description automatically generated">
            <a:extLst>
              <a:ext uri="{FF2B5EF4-FFF2-40B4-BE49-F238E27FC236}">
                <a16:creationId xmlns:a16="http://schemas.microsoft.com/office/drawing/2014/main" id="{3EFE99BE-6C48-1549-803A-627E9B554BF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981514" y="1545386"/>
            <a:ext cx="1653014" cy="1239760"/>
          </a:xfrm>
          <a:prstGeom prst="rect">
            <a:avLst/>
          </a:prstGeom>
        </p:spPr>
      </p:pic>
      <p:pic>
        <p:nvPicPr>
          <p:cNvPr id="20" name="Picture 19" descr="A close up of a sign&#10;&#10;Description automatically generated">
            <a:extLst>
              <a:ext uri="{FF2B5EF4-FFF2-40B4-BE49-F238E27FC236}">
                <a16:creationId xmlns:a16="http://schemas.microsoft.com/office/drawing/2014/main" id="{609A0488-96D5-7E4B-A401-AEFF22443C3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251880" y="4305458"/>
            <a:ext cx="2006600" cy="1003300"/>
          </a:xfrm>
          <a:prstGeom prst="rect">
            <a:avLst/>
          </a:prstGeom>
        </p:spPr>
      </p:pic>
    </p:spTree>
    <p:extLst>
      <p:ext uri="{BB962C8B-B14F-4D97-AF65-F5344CB8AC3E}">
        <p14:creationId xmlns:p14="http://schemas.microsoft.com/office/powerpoint/2010/main" val="8801287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61975E-ED10-8440-B990-A506B461493C}"/>
              </a:ext>
            </a:extLst>
          </p:cNvPr>
          <p:cNvSpPr>
            <a:spLocks noGrp="1"/>
          </p:cNvSpPr>
          <p:nvPr>
            <p:ph type="title"/>
          </p:nvPr>
        </p:nvSpPr>
        <p:spPr>
          <a:xfrm>
            <a:off x="5450691" y="175038"/>
            <a:ext cx="6554664" cy="1454051"/>
          </a:xfrm>
        </p:spPr>
        <p:txBody>
          <a:bodyPr>
            <a:noAutofit/>
          </a:bodyPr>
          <a:lstStyle/>
          <a:p>
            <a:r>
              <a:rPr lang="en-US" sz="4800" b="1" dirty="0">
                <a:solidFill>
                  <a:srgbClr val="000000"/>
                </a:solidFill>
              </a:rPr>
              <a:t>What is the definition of effective collaboration?</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andshake">
            <a:extLst>
              <a:ext uri="{FF2B5EF4-FFF2-40B4-BE49-F238E27FC236}">
                <a16:creationId xmlns:a16="http://schemas.microsoft.com/office/drawing/2014/main" id="{0B39BA56-35B0-49E7-84B6-E7FEA8551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75A8647-7F20-FA4C-9E03-E3092E905876}"/>
              </a:ext>
            </a:extLst>
          </p:cNvPr>
          <p:cNvSpPr>
            <a:spLocks noGrp="1"/>
          </p:cNvSpPr>
          <p:nvPr>
            <p:ph idx="1"/>
          </p:nvPr>
        </p:nvSpPr>
        <p:spPr>
          <a:xfrm>
            <a:off x="5326743" y="2087887"/>
            <a:ext cx="6667483" cy="4312947"/>
          </a:xfrm>
        </p:spPr>
        <p:txBody>
          <a:bodyPr anchor="ctr">
            <a:noAutofit/>
          </a:bodyPr>
          <a:lstStyle/>
          <a:p>
            <a:r>
              <a:rPr lang="en-US" sz="3500" b="1" dirty="0">
                <a:solidFill>
                  <a:srgbClr val="000000"/>
                </a:solidFill>
              </a:rPr>
              <a:t>Effective collaboration is achieved when the results of the team’s efforts are greater than those which individual members could achieve on their own.</a:t>
            </a:r>
          </a:p>
          <a:p>
            <a:pPr lvl="1"/>
            <a:r>
              <a:rPr lang="en-US" sz="3500" dirty="0">
                <a:solidFill>
                  <a:srgbClr val="000000"/>
                </a:solidFill>
              </a:rPr>
              <a:t>Shared sense of commitment</a:t>
            </a:r>
          </a:p>
          <a:p>
            <a:pPr lvl="1"/>
            <a:r>
              <a:rPr lang="en-US" sz="3500" dirty="0">
                <a:solidFill>
                  <a:srgbClr val="000000"/>
                </a:solidFill>
              </a:rPr>
              <a:t>Naming and valuing needs and interests</a:t>
            </a:r>
          </a:p>
          <a:p>
            <a:pPr lvl="1"/>
            <a:r>
              <a:rPr lang="en-US" sz="3500" dirty="0">
                <a:solidFill>
                  <a:srgbClr val="000000"/>
                </a:solidFill>
              </a:rPr>
              <a:t>Effective communication</a:t>
            </a:r>
          </a:p>
          <a:p>
            <a:pPr lvl="1"/>
            <a:r>
              <a:rPr lang="en-US" sz="3500" dirty="0">
                <a:solidFill>
                  <a:srgbClr val="000000"/>
                </a:solidFill>
              </a:rPr>
              <a:t>Trust and strong relationships</a:t>
            </a:r>
          </a:p>
        </p:txBody>
      </p:sp>
    </p:spTree>
    <p:extLst>
      <p:ext uri="{BB962C8B-B14F-4D97-AF65-F5344CB8AC3E}">
        <p14:creationId xmlns:p14="http://schemas.microsoft.com/office/powerpoint/2010/main" val="394166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D66417-FBA1-1F41-941A-384558EA8622}"/>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4. Identify shared interests</a:t>
            </a:r>
          </a:p>
        </p:txBody>
      </p:sp>
      <p:sp>
        <p:nvSpPr>
          <p:cNvPr id="3" name="Content Placeholder 2">
            <a:extLst>
              <a:ext uri="{FF2B5EF4-FFF2-40B4-BE49-F238E27FC236}">
                <a16:creationId xmlns:a16="http://schemas.microsoft.com/office/drawing/2014/main" id="{CD9E8114-5700-8F48-AC88-35BF0F05FC20}"/>
              </a:ext>
            </a:extLst>
          </p:cNvPr>
          <p:cNvSpPr>
            <a:spLocks noGrp="1"/>
          </p:cNvSpPr>
          <p:nvPr>
            <p:ph idx="1"/>
          </p:nvPr>
        </p:nvSpPr>
        <p:spPr>
          <a:xfrm>
            <a:off x="5256304" y="577979"/>
            <a:ext cx="6771370" cy="5230634"/>
          </a:xfrm>
        </p:spPr>
        <p:txBody>
          <a:bodyPr anchor="ctr">
            <a:normAutofit/>
          </a:bodyPr>
          <a:lstStyle/>
          <a:p>
            <a:pPr marL="0" indent="0" algn="r">
              <a:buNone/>
            </a:pPr>
            <a:r>
              <a:rPr lang="en-US" sz="3200" dirty="0">
                <a:solidFill>
                  <a:srgbClr val="000000"/>
                </a:solidFill>
              </a:rPr>
              <a:t>		……and continue to pay 	attention to respective stakeholder interests</a:t>
            </a:r>
          </a:p>
          <a:p>
            <a:pPr marL="0" indent="0">
              <a:buNone/>
            </a:pPr>
            <a:endParaRPr lang="en-US" sz="1200" dirty="0">
              <a:solidFill>
                <a:srgbClr val="000000"/>
              </a:solidFill>
            </a:endParaRPr>
          </a:p>
          <a:p>
            <a:pPr marL="0" indent="0">
              <a:buNone/>
            </a:pPr>
            <a:r>
              <a:rPr lang="en-US" sz="3200" dirty="0">
                <a:solidFill>
                  <a:srgbClr val="000000"/>
                </a:solidFill>
              </a:rPr>
              <a:t>		- Efforts to be responsive to 		particular interests increase 		commitment and willingness 		to collaborate.</a:t>
            </a:r>
          </a:p>
          <a:p>
            <a:pPr marL="0" indent="0">
              <a:buNone/>
            </a:pPr>
            <a:r>
              <a:rPr lang="en-US" sz="3200" dirty="0"/>
              <a:t>- Consider sustainability and durability versus expedience</a:t>
            </a:r>
          </a:p>
          <a:p>
            <a:pPr marL="0" indent="0">
              <a:buNone/>
            </a:pPr>
            <a:endParaRPr lang="en-US" sz="2400" dirty="0">
              <a:solidFill>
                <a:srgbClr val="000000"/>
              </a:solidFill>
            </a:endParaRPr>
          </a:p>
        </p:txBody>
      </p:sp>
      <p:pic>
        <p:nvPicPr>
          <p:cNvPr id="7" name="Picture 6">
            <a:extLst>
              <a:ext uri="{FF2B5EF4-FFF2-40B4-BE49-F238E27FC236}">
                <a16:creationId xmlns:a16="http://schemas.microsoft.com/office/drawing/2014/main" id="{816FB79D-E638-1348-AB8E-DEB5606DBA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13466" y="4813739"/>
            <a:ext cx="3214208" cy="1989748"/>
          </a:xfrm>
          <a:prstGeom prst="rect">
            <a:avLst/>
          </a:prstGeom>
        </p:spPr>
      </p:pic>
      <p:pic>
        <p:nvPicPr>
          <p:cNvPr id="13" name="Picture 12">
            <a:extLst>
              <a:ext uri="{FF2B5EF4-FFF2-40B4-BE49-F238E27FC236}">
                <a16:creationId xmlns:a16="http://schemas.microsoft.com/office/drawing/2014/main" id="{D4B8AEC0-60C6-E047-86DD-B79964FD724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997026" y="402858"/>
            <a:ext cx="2930565" cy="2108116"/>
          </a:xfrm>
          <a:prstGeom prst="rect">
            <a:avLst/>
          </a:prstGeom>
        </p:spPr>
      </p:pic>
    </p:spTree>
    <p:extLst>
      <p:ext uri="{BB962C8B-B14F-4D97-AF65-F5344CB8AC3E}">
        <p14:creationId xmlns:p14="http://schemas.microsoft.com/office/powerpoint/2010/main" val="179009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BF3594-70DC-D240-B491-86D2D032E7B0}"/>
              </a:ext>
            </a:extLst>
          </p:cNvPr>
          <p:cNvSpPr>
            <a:spLocks noGrp="1"/>
          </p:cNvSpPr>
          <p:nvPr>
            <p:ph type="title"/>
          </p:nvPr>
        </p:nvSpPr>
        <p:spPr>
          <a:xfrm>
            <a:off x="640079" y="2023236"/>
            <a:ext cx="3659777" cy="2820908"/>
          </a:xfrm>
        </p:spPr>
        <p:txBody>
          <a:bodyPr>
            <a:normAutofit/>
          </a:bodyPr>
          <a:lstStyle/>
          <a:p>
            <a:r>
              <a:rPr lang="en-US" sz="4000" b="1">
                <a:solidFill>
                  <a:srgbClr val="FFFFFF"/>
                </a:solidFill>
                <a:latin typeface="Avenir Heavy" panose="02000503020000020003" pitchFamily="2" charset="0"/>
              </a:rPr>
              <a:t>Step 5. Develop Responsive Options</a:t>
            </a:r>
          </a:p>
        </p:txBody>
      </p:sp>
      <p:sp>
        <p:nvSpPr>
          <p:cNvPr id="4" name="Slide Number Placeholder 3">
            <a:extLst>
              <a:ext uri="{FF2B5EF4-FFF2-40B4-BE49-F238E27FC236}">
                <a16:creationId xmlns:a16="http://schemas.microsoft.com/office/drawing/2014/main" id="{32A3F4F9-48F8-9E49-B547-27F40FCD68F7}"/>
              </a:ext>
            </a:extLst>
          </p:cNvPr>
          <p:cNvSpPr>
            <a:spLocks noGrp="1"/>
          </p:cNvSpPr>
          <p:nvPr>
            <p:ph type="sldNum" sz="quarter" idx="12"/>
          </p:nvPr>
        </p:nvSpPr>
        <p:spPr>
          <a:xfrm>
            <a:off x="10825930" y="6223702"/>
            <a:ext cx="570728" cy="314067"/>
          </a:xfrm>
        </p:spPr>
        <p:txBody>
          <a:bodyPr>
            <a:normAutofit/>
          </a:bodyPr>
          <a:lstStyle/>
          <a:p>
            <a:pPr>
              <a:spcAft>
                <a:spcPts val="600"/>
              </a:spcAft>
              <a:defRPr/>
            </a:pPr>
            <a:fld id="{A9207FE6-CB3B-4EC4-8C65-82898AE3ABEF}" type="slidenum">
              <a:rPr lang="en-US" sz="1000">
                <a:solidFill>
                  <a:srgbClr val="898989"/>
                </a:solidFill>
              </a:rPr>
              <a:pPr>
                <a:spcAft>
                  <a:spcPts val="600"/>
                </a:spcAft>
                <a:defRPr/>
              </a:pPr>
              <a:t>27</a:t>
            </a:fld>
            <a:endParaRPr lang="en-US" sz="1000">
              <a:solidFill>
                <a:srgbClr val="898989"/>
              </a:solidFill>
            </a:endParaRPr>
          </a:p>
        </p:txBody>
      </p:sp>
      <p:graphicFrame>
        <p:nvGraphicFramePr>
          <p:cNvPr id="6" name="Content Placeholder 2">
            <a:extLst>
              <a:ext uri="{FF2B5EF4-FFF2-40B4-BE49-F238E27FC236}">
                <a16:creationId xmlns:a16="http://schemas.microsoft.com/office/drawing/2014/main" id="{9B7C9496-5EC8-4382-B989-842DB9BE0F5D}"/>
              </a:ext>
            </a:extLst>
          </p:cNvPr>
          <p:cNvGraphicFramePr>
            <a:graphicFrameLocks noGrp="1"/>
          </p:cNvGraphicFramePr>
          <p:nvPr>
            <p:ph idx="1"/>
            <p:extLst>
              <p:ext uri="{D42A27DB-BD31-4B8C-83A1-F6EECF244321}">
                <p14:modId xmlns:p14="http://schemas.microsoft.com/office/powerpoint/2010/main" val="270975062"/>
              </p:ext>
            </p:extLst>
          </p:nvPr>
        </p:nvGraphicFramePr>
        <p:xfrm>
          <a:off x="5446920" y="0"/>
          <a:ext cx="6382223" cy="6734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03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B9C13D-C015-D34A-A16F-EFEFA925BA2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venir Roman" panose="02000503020000020003" pitchFamily="2" charset="0"/>
              </a:rPr>
              <a:t>Step 6. Craft a Solution</a:t>
            </a:r>
          </a:p>
        </p:txBody>
      </p:sp>
      <p:sp>
        <p:nvSpPr>
          <p:cNvPr id="3" name="Content Placeholder 2">
            <a:extLst>
              <a:ext uri="{FF2B5EF4-FFF2-40B4-BE49-F238E27FC236}">
                <a16:creationId xmlns:a16="http://schemas.microsoft.com/office/drawing/2014/main" id="{E0E8FBCD-88CC-5C4A-8D90-C82CA2E6F42C}"/>
              </a:ext>
            </a:extLst>
          </p:cNvPr>
          <p:cNvSpPr>
            <a:spLocks noGrp="1"/>
          </p:cNvSpPr>
          <p:nvPr>
            <p:ph idx="1"/>
          </p:nvPr>
        </p:nvSpPr>
        <p:spPr>
          <a:xfrm>
            <a:off x="355601" y="2583543"/>
            <a:ext cx="10657173" cy="4274457"/>
          </a:xfrm>
        </p:spPr>
        <p:txBody>
          <a:bodyPr>
            <a:normAutofit/>
          </a:bodyPr>
          <a:lstStyle/>
          <a:p>
            <a:r>
              <a:rPr lang="en-US" sz="2400" dirty="0">
                <a:solidFill>
                  <a:srgbClr val="000000"/>
                </a:solidFill>
              </a:rPr>
              <a:t>Remember! This is not a linear process! </a:t>
            </a:r>
          </a:p>
          <a:p>
            <a:r>
              <a:rPr lang="en-US" sz="2400" dirty="0">
                <a:solidFill>
                  <a:srgbClr val="000000"/>
                </a:solidFill>
              </a:rPr>
              <a:t>A complex problem requires a complex solution</a:t>
            </a:r>
          </a:p>
          <a:p>
            <a:r>
              <a:rPr lang="en-US" sz="2400" dirty="0">
                <a:solidFill>
                  <a:srgbClr val="000000"/>
                </a:solidFill>
              </a:rPr>
              <a:t>Bring appropriate options from Step 5 together - satisfy as many identified interests as possible</a:t>
            </a:r>
          </a:p>
          <a:p>
            <a:r>
              <a:rPr lang="en-US" sz="2400" dirty="0">
                <a:solidFill>
                  <a:srgbClr val="000000"/>
                </a:solidFill>
              </a:rPr>
              <a:t>Make the matching visible – this solution is responsive to interests because….</a:t>
            </a:r>
          </a:p>
          <a:p>
            <a:r>
              <a:rPr lang="en-US" sz="2400" dirty="0">
                <a:solidFill>
                  <a:srgbClr val="000000"/>
                </a:solidFill>
              </a:rPr>
              <a:t>Anchor the solution in the </a:t>
            </a:r>
            <a:r>
              <a:rPr lang="en-US" sz="2400" b="1" dirty="0">
                <a:solidFill>
                  <a:srgbClr val="000000"/>
                </a:solidFill>
              </a:rPr>
              <a:t>shared interests</a:t>
            </a:r>
            <a:r>
              <a:rPr lang="en-US" sz="2400" dirty="0">
                <a:solidFill>
                  <a:srgbClr val="000000"/>
                </a:solidFill>
              </a:rPr>
              <a:t> and remind people what they are</a:t>
            </a:r>
          </a:p>
          <a:p>
            <a:r>
              <a:rPr lang="en-US" sz="2400" dirty="0">
                <a:solidFill>
                  <a:srgbClr val="000000"/>
                </a:solidFill>
              </a:rPr>
              <a:t>Identify dependency between the options – if we do this, we’ll need to do that….</a:t>
            </a:r>
          </a:p>
          <a:p>
            <a:r>
              <a:rPr lang="en-US" sz="2400" dirty="0">
                <a:solidFill>
                  <a:srgbClr val="000000"/>
                </a:solidFill>
              </a:rPr>
              <a:t>Focus on achieving the result rather than developing the perfect plan, things will change</a:t>
            </a:r>
          </a:p>
          <a:p>
            <a:r>
              <a:rPr lang="en-US" sz="2400" dirty="0">
                <a:solidFill>
                  <a:srgbClr val="000000"/>
                </a:solidFill>
              </a:rPr>
              <a:t>Communicate a lot, and often to your stakeholders</a:t>
            </a:r>
          </a:p>
          <a:p>
            <a:endParaRPr lang="en-US" sz="1400" dirty="0">
              <a:solidFill>
                <a:srgbClr val="000000"/>
              </a:solidFill>
            </a:endParaRPr>
          </a:p>
        </p:txBody>
      </p:sp>
      <p:sp>
        <p:nvSpPr>
          <p:cNvPr id="4" name="Slide Number Placeholder 3">
            <a:extLst>
              <a:ext uri="{FF2B5EF4-FFF2-40B4-BE49-F238E27FC236}">
                <a16:creationId xmlns:a16="http://schemas.microsoft.com/office/drawing/2014/main" id="{608CC1D2-7CA3-6647-A913-44EC9670E3AA}"/>
              </a:ext>
            </a:extLst>
          </p:cNvPr>
          <p:cNvSpPr>
            <a:spLocks noGrp="1"/>
          </p:cNvSpPr>
          <p:nvPr>
            <p:ph type="sldNum" sz="quarter" idx="12"/>
          </p:nvPr>
        </p:nvSpPr>
        <p:spPr>
          <a:xfrm>
            <a:off x="10825930" y="6223702"/>
            <a:ext cx="570728" cy="314067"/>
          </a:xfrm>
        </p:spPr>
        <p:txBody>
          <a:bodyPr>
            <a:normAutofit/>
          </a:bodyPr>
          <a:lstStyle/>
          <a:p>
            <a:pPr>
              <a:spcAft>
                <a:spcPts val="600"/>
              </a:spcAft>
              <a:defRPr/>
            </a:pPr>
            <a:fld id="{A9207FE6-CB3B-4EC4-8C65-82898AE3ABEF}" type="slidenum">
              <a:rPr lang="en-US" sz="1000">
                <a:solidFill>
                  <a:srgbClr val="898989"/>
                </a:solidFill>
              </a:rPr>
              <a:pPr>
                <a:spcAft>
                  <a:spcPts val="600"/>
                </a:spcAft>
                <a:defRPr/>
              </a:pPr>
              <a:t>28</a:t>
            </a:fld>
            <a:endParaRPr lang="en-US" sz="1000">
              <a:solidFill>
                <a:srgbClr val="898989"/>
              </a:solidFill>
            </a:endParaRPr>
          </a:p>
        </p:txBody>
      </p:sp>
    </p:spTree>
    <p:extLst>
      <p:ext uri="{BB962C8B-B14F-4D97-AF65-F5344CB8AC3E}">
        <p14:creationId xmlns:p14="http://schemas.microsoft.com/office/powerpoint/2010/main" val="242690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C1E099-08AB-7F4E-90BE-F0422C09203F}"/>
              </a:ext>
            </a:extLst>
          </p:cNvPr>
          <p:cNvSpPr txBox="1"/>
          <p:nvPr/>
        </p:nvSpPr>
        <p:spPr>
          <a:xfrm>
            <a:off x="2757714" y="2423886"/>
            <a:ext cx="7184573" cy="2554545"/>
          </a:xfrm>
          <a:prstGeom prst="rect">
            <a:avLst/>
          </a:prstGeom>
          <a:noFill/>
        </p:spPr>
        <p:txBody>
          <a:bodyPr wrap="square" rtlCol="0">
            <a:spAutoFit/>
          </a:bodyPr>
          <a:lstStyle/>
          <a:p>
            <a:pPr algn="ctr"/>
            <a:r>
              <a:rPr lang="en-US" sz="8000" dirty="0"/>
              <a:t>Break!</a:t>
            </a:r>
          </a:p>
          <a:p>
            <a:r>
              <a:rPr lang="en-US" sz="8000" dirty="0"/>
              <a:t>10:45 – 11:00am</a:t>
            </a:r>
          </a:p>
        </p:txBody>
      </p:sp>
    </p:spTree>
    <p:extLst>
      <p:ext uri="{BB962C8B-B14F-4D97-AF65-F5344CB8AC3E}">
        <p14:creationId xmlns:p14="http://schemas.microsoft.com/office/powerpoint/2010/main" val="234598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DB93A-D9D1-8647-B934-5BC4FA35CA5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Agenda</a:t>
            </a:r>
          </a:p>
        </p:txBody>
      </p:sp>
      <p:cxnSp>
        <p:nvCxnSpPr>
          <p:cNvPr id="13"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E4D091-05CC-904A-BB72-2194152AC9CB}"/>
              </a:ext>
            </a:extLst>
          </p:cNvPr>
          <p:cNvSpPr>
            <a:spLocks noGrp="1"/>
          </p:cNvSpPr>
          <p:nvPr>
            <p:ph idx="1"/>
          </p:nvPr>
        </p:nvSpPr>
        <p:spPr>
          <a:xfrm>
            <a:off x="4976031" y="523240"/>
            <a:ext cx="6377769" cy="6217919"/>
          </a:xfrm>
        </p:spPr>
        <p:txBody>
          <a:bodyPr anchor="ctr">
            <a:normAutofit/>
          </a:bodyPr>
          <a:lstStyle/>
          <a:p>
            <a:r>
              <a:rPr lang="en-US" sz="2400" b="1" dirty="0"/>
              <a:t>Session 1 - Adult Education Consortia – Getting it Done and Meeting Needs</a:t>
            </a:r>
            <a:r>
              <a:rPr lang="en-US" sz="2400" dirty="0"/>
              <a:t> </a:t>
            </a:r>
          </a:p>
          <a:p>
            <a:r>
              <a:rPr lang="en-US" sz="2400" dirty="0"/>
              <a:t>What it takes to make things happen</a:t>
            </a:r>
          </a:p>
          <a:p>
            <a:r>
              <a:rPr lang="en-US" sz="2400" dirty="0"/>
              <a:t>Interest-based decision making steps</a:t>
            </a:r>
          </a:p>
          <a:p>
            <a:r>
              <a:rPr lang="en-US" sz="2400" dirty="0"/>
              <a:t>Needs and Interests – keeping it high level relational</a:t>
            </a:r>
          </a:p>
          <a:p>
            <a:r>
              <a:rPr lang="en-US" sz="2400" dirty="0"/>
              <a:t>Effective Collaboration</a:t>
            </a:r>
          </a:p>
          <a:p>
            <a:r>
              <a:rPr lang="en-US" sz="2400" b="1" dirty="0"/>
              <a:t>10:45 – 11:00am Break</a:t>
            </a:r>
          </a:p>
          <a:p>
            <a:r>
              <a:rPr lang="en-US" sz="2400" b="1" dirty="0"/>
              <a:t>Session 2 – 3 Year Plans at the Agency Level – Getting it Done and Meeting Needs</a:t>
            </a:r>
          </a:p>
          <a:p>
            <a:r>
              <a:rPr lang="en-US" sz="2400" dirty="0"/>
              <a:t>Applying the steps at the agency level</a:t>
            </a:r>
          </a:p>
          <a:p>
            <a:r>
              <a:rPr lang="en-US" sz="2400" dirty="0"/>
              <a:t>Needs and Interests - Getting up close and personal</a:t>
            </a:r>
          </a:p>
          <a:p>
            <a:r>
              <a:rPr lang="en-US" sz="2400" dirty="0"/>
              <a:t>Supporting change</a:t>
            </a:r>
          </a:p>
          <a:p>
            <a:endParaRPr lang="en-US" sz="2400" dirty="0"/>
          </a:p>
        </p:txBody>
      </p:sp>
    </p:spTree>
    <p:extLst>
      <p:ext uri="{BB962C8B-B14F-4D97-AF65-F5344CB8AC3E}">
        <p14:creationId xmlns:p14="http://schemas.microsoft.com/office/powerpoint/2010/main" val="99233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BF61EA-BD50-4A4E-8D2D-39CB24831854}"/>
              </a:ext>
            </a:extLst>
          </p:cNvPr>
          <p:cNvSpPr>
            <a:spLocks noGrp="1"/>
          </p:cNvSpPr>
          <p:nvPr>
            <p:ph type="ctrTitle"/>
          </p:nvPr>
        </p:nvSpPr>
        <p:spPr>
          <a:xfrm>
            <a:off x="3045368" y="2043663"/>
            <a:ext cx="6105194" cy="2746051"/>
          </a:xfrm>
        </p:spPr>
        <p:txBody>
          <a:bodyPr>
            <a:normAutofit fontScale="90000"/>
          </a:bodyPr>
          <a:lstStyle/>
          <a:p>
            <a:r>
              <a:rPr lang="en-US" sz="4400" b="1" dirty="0">
                <a:solidFill>
                  <a:srgbClr val="FFFFFF"/>
                </a:solidFill>
              </a:rPr>
              <a:t>Session 2 – 3 Year Plans at the Agency Level – Getting it Done and Meeting Needs</a:t>
            </a:r>
            <a:br>
              <a:rPr lang="en-US" sz="3300" b="1" dirty="0">
                <a:solidFill>
                  <a:srgbClr val="FFFFFF"/>
                </a:solidFill>
              </a:rPr>
            </a:br>
            <a:endParaRPr lang="en-US" sz="3300" dirty="0">
              <a:solidFill>
                <a:srgbClr val="FFFFFF"/>
              </a:solidFill>
            </a:endParaRPr>
          </a:p>
        </p:txBody>
      </p:sp>
    </p:spTree>
    <p:extLst>
      <p:ext uri="{BB962C8B-B14F-4D97-AF65-F5344CB8AC3E}">
        <p14:creationId xmlns:p14="http://schemas.microsoft.com/office/powerpoint/2010/main" val="334064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0833-1EDD-3D46-87A7-34638853F902}"/>
              </a:ext>
            </a:extLst>
          </p:cNvPr>
          <p:cNvSpPr>
            <a:spLocks noGrp="1"/>
          </p:cNvSpPr>
          <p:nvPr>
            <p:ph type="title"/>
          </p:nvPr>
        </p:nvSpPr>
        <p:spPr>
          <a:xfrm>
            <a:off x="3502769" y="369690"/>
            <a:ext cx="7417925" cy="1517035"/>
          </a:xfrm>
        </p:spPr>
        <p:txBody>
          <a:bodyPr>
            <a:normAutofit/>
          </a:bodyPr>
          <a:lstStyle/>
          <a:p>
            <a:r>
              <a:rPr lang="en-US">
                <a:solidFill>
                  <a:schemeClr val="tx1">
                    <a:lumMod val="75000"/>
                    <a:lumOff val="25000"/>
                  </a:schemeClr>
                </a:solidFill>
                <a:latin typeface="Avenir Book" panose="02000503020000020003" pitchFamily="2" charset="0"/>
              </a:rPr>
              <a:t>Interest-Based Decision Making</a:t>
            </a:r>
          </a:p>
        </p:txBody>
      </p:sp>
      <p:sp>
        <p:nvSpPr>
          <p:cNvPr id="3" name="Content Placeholder 2">
            <a:extLst>
              <a:ext uri="{FF2B5EF4-FFF2-40B4-BE49-F238E27FC236}">
                <a16:creationId xmlns:a16="http://schemas.microsoft.com/office/drawing/2014/main" id="{1BCB8A4D-B59A-BD42-AF52-00C584A76D06}"/>
              </a:ext>
            </a:extLst>
          </p:cNvPr>
          <p:cNvSpPr>
            <a:spLocks noGrp="1"/>
          </p:cNvSpPr>
          <p:nvPr>
            <p:ph idx="1"/>
          </p:nvPr>
        </p:nvSpPr>
        <p:spPr>
          <a:xfrm>
            <a:off x="1733545" y="2665272"/>
            <a:ext cx="7245103" cy="3131777"/>
          </a:xfrm>
        </p:spPr>
        <p:txBody>
          <a:bodyPr>
            <a:noAutofit/>
          </a:bodyPr>
          <a:lstStyle/>
          <a:p>
            <a:pPr>
              <a:spcBef>
                <a:spcPts val="1600"/>
              </a:spcBef>
            </a:pPr>
            <a:r>
              <a:rPr lang="en-US" sz="2800" dirty="0">
                <a:solidFill>
                  <a:schemeClr val="tx1">
                    <a:lumMod val="75000"/>
                    <a:lumOff val="25000"/>
                  </a:schemeClr>
                </a:solidFill>
                <a:latin typeface="Avenir Book" panose="02000503020000020003" pitchFamily="2" charset="0"/>
              </a:rPr>
              <a:t>Step 1. Define the Challenge</a:t>
            </a:r>
          </a:p>
          <a:p>
            <a:pPr>
              <a:spcBef>
                <a:spcPts val="1600"/>
              </a:spcBef>
            </a:pPr>
            <a:r>
              <a:rPr lang="en-US" sz="2800" dirty="0">
                <a:solidFill>
                  <a:schemeClr val="tx1">
                    <a:lumMod val="75000"/>
                    <a:lumOff val="25000"/>
                  </a:schemeClr>
                </a:solidFill>
                <a:latin typeface="Avenir Book" panose="02000503020000020003" pitchFamily="2" charset="0"/>
              </a:rPr>
              <a:t>Step 2. Identify the Stakeholders</a:t>
            </a:r>
          </a:p>
          <a:p>
            <a:pPr>
              <a:spcBef>
                <a:spcPts val="1600"/>
              </a:spcBef>
            </a:pPr>
            <a:r>
              <a:rPr lang="en-US" sz="2800" dirty="0">
                <a:solidFill>
                  <a:schemeClr val="tx1">
                    <a:lumMod val="75000"/>
                    <a:lumOff val="25000"/>
                  </a:schemeClr>
                </a:solidFill>
                <a:latin typeface="Avenir Book" panose="02000503020000020003" pitchFamily="2" charset="0"/>
              </a:rPr>
              <a:t>Step 3. Determine Needs and Interests</a:t>
            </a:r>
          </a:p>
          <a:p>
            <a:pPr>
              <a:spcBef>
                <a:spcPts val="1600"/>
              </a:spcBef>
            </a:pPr>
            <a:r>
              <a:rPr lang="en-US" sz="2800" dirty="0">
                <a:solidFill>
                  <a:schemeClr val="tx1">
                    <a:lumMod val="75000"/>
                    <a:lumOff val="25000"/>
                  </a:schemeClr>
                </a:solidFill>
                <a:latin typeface="Avenir Book" panose="02000503020000020003" pitchFamily="2" charset="0"/>
              </a:rPr>
              <a:t>Step 4. Identify Shared Interests</a:t>
            </a:r>
          </a:p>
          <a:p>
            <a:pPr>
              <a:spcBef>
                <a:spcPts val="1600"/>
              </a:spcBef>
            </a:pPr>
            <a:r>
              <a:rPr lang="en-US" sz="2800" dirty="0">
                <a:solidFill>
                  <a:schemeClr val="tx1">
                    <a:lumMod val="75000"/>
                    <a:lumOff val="25000"/>
                  </a:schemeClr>
                </a:solidFill>
                <a:latin typeface="Avenir Book" panose="02000503020000020003" pitchFamily="2" charset="0"/>
              </a:rPr>
              <a:t>Step 5. Develop Responsive Options</a:t>
            </a:r>
          </a:p>
          <a:p>
            <a:pPr>
              <a:spcBef>
                <a:spcPts val="1600"/>
              </a:spcBef>
            </a:pPr>
            <a:r>
              <a:rPr lang="en-US" sz="2800" dirty="0">
                <a:solidFill>
                  <a:schemeClr val="tx1">
                    <a:lumMod val="75000"/>
                    <a:lumOff val="25000"/>
                  </a:schemeClr>
                </a:solidFill>
                <a:latin typeface="Avenir Book" panose="02000503020000020003" pitchFamily="2" charset="0"/>
              </a:rPr>
              <a:t>Step 6. Craft a Solution</a:t>
            </a:r>
          </a:p>
        </p:txBody>
      </p:sp>
      <p:sp>
        <p:nvSpPr>
          <p:cNvPr id="5" name="Frame 4">
            <a:extLst>
              <a:ext uri="{FF2B5EF4-FFF2-40B4-BE49-F238E27FC236}">
                <a16:creationId xmlns:a16="http://schemas.microsoft.com/office/drawing/2014/main" id="{DB0C26D8-7D1C-6D44-9229-36E5C6F77604}"/>
              </a:ext>
            </a:extLst>
          </p:cNvPr>
          <p:cNvSpPr/>
          <p:nvPr/>
        </p:nvSpPr>
        <p:spPr>
          <a:xfrm>
            <a:off x="617813" y="3656959"/>
            <a:ext cx="7945814" cy="13026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3322C1A-9650-2B40-8EA2-876FADB0A2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3345" y="86840"/>
            <a:ext cx="3200400" cy="2540000"/>
          </a:xfrm>
          <a:prstGeom prst="rect">
            <a:avLst/>
          </a:prstGeom>
        </p:spPr>
      </p:pic>
      <p:pic>
        <p:nvPicPr>
          <p:cNvPr id="17" name="Picture 16" descr="A close up of a toy&#10;&#10;Description automatically generated">
            <a:extLst>
              <a:ext uri="{FF2B5EF4-FFF2-40B4-BE49-F238E27FC236}">
                <a16:creationId xmlns:a16="http://schemas.microsoft.com/office/drawing/2014/main" id="{F0641233-EECD-4148-B9F3-A549B553581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63627" y="2665272"/>
            <a:ext cx="3367116" cy="2749595"/>
          </a:xfrm>
          <a:prstGeom prst="rect">
            <a:avLst/>
          </a:prstGeom>
        </p:spPr>
      </p:pic>
    </p:spTree>
    <p:extLst>
      <p:ext uri="{BB962C8B-B14F-4D97-AF65-F5344CB8AC3E}">
        <p14:creationId xmlns:p14="http://schemas.microsoft.com/office/powerpoint/2010/main" val="84823860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3470B7-2D1B-3247-B8BF-DE0A4D54FE62}"/>
              </a:ext>
            </a:extLst>
          </p:cNvPr>
          <p:cNvSpPr>
            <a:spLocks noGrp="1"/>
          </p:cNvSpPr>
          <p:nvPr>
            <p:ph type="title"/>
          </p:nvPr>
        </p:nvSpPr>
        <p:spPr>
          <a:xfrm>
            <a:off x="640079" y="2053641"/>
            <a:ext cx="3975464" cy="2760098"/>
          </a:xfrm>
        </p:spPr>
        <p:txBody>
          <a:bodyPr>
            <a:noAutofit/>
          </a:bodyPr>
          <a:lstStyle/>
          <a:p>
            <a:r>
              <a:rPr lang="en-US" b="1" dirty="0">
                <a:solidFill>
                  <a:srgbClr val="FFFFFF"/>
                </a:solidFill>
              </a:rPr>
              <a:t>1. Define the Challenge – what is the situation or issue that needs a response?</a:t>
            </a:r>
          </a:p>
        </p:txBody>
      </p:sp>
      <p:sp>
        <p:nvSpPr>
          <p:cNvPr id="3" name="Content Placeholder 2">
            <a:extLst>
              <a:ext uri="{FF2B5EF4-FFF2-40B4-BE49-F238E27FC236}">
                <a16:creationId xmlns:a16="http://schemas.microsoft.com/office/drawing/2014/main" id="{871EA85E-3A54-454C-BAD8-080051D049FE}"/>
              </a:ext>
            </a:extLst>
          </p:cNvPr>
          <p:cNvSpPr>
            <a:spLocks noGrp="1"/>
          </p:cNvSpPr>
          <p:nvPr>
            <p:ph idx="1"/>
          </p:nvPr>
        </p:nvSpPr>
        <p:spPr>
          <a:xfrm>
            <a:off x="6090574" y="801866"/>
            <a:ext cx="5306084" cy="5230634"/>
          </a:xfrm>
        </p:spPr>
        <p:txBody>
          <a:bodyPr anchor="ctr">
            <a:normAutofit/>
          </a:bodyPr>
          <a:lstStyle/>
          <a:p>
            <a:r>
              <a:rPr lang="en-US" sz="4000" dirty="0">
                <a:solidFill>
                  <a:srgbClr val="000000"/>
                </a:solidFill>
              </a:rPr>
              <a:t>At the agency level – what do you experience as a significant challenge associated with implementing your Consortium’s 3 year plan?</a:t>
            </a:r>
          </a:p>
        </p:txBody>
      </p:sp>
    </p:spTree>
    <p:extLst>
      <p:ext uri="{BB962C8B-B14F-4D97-AF65-F5344CB8AC3E}">
        <p14:creationId xmlns:p14="http://schemas.microsoft.com/office/powerpoint/2010/main" val="176362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73F55C-D1A4-E94C-8321-32132A9B91E3}"/>
              </a:ext>
            </a:extLst>
          </p:cNvPr>
          <p:cNvSpPr>
            <a:spLocks noGrp="1"/>
          </p:cNvSpPr>
          <p:nvPr>
            <p:ph type="title"/>
          </p:nvPr>
        </p:nvSpPr>
        <p:spPr>
          <a:xfrm>
            <a:off x="640079" y="2053641"/>
            <a:ext cx="3669161" cy="2760098"/>
          </a:xfrm>
        </p:spPr>
        <p:txBody>
          <a:bodyPr>
            <a:normAutofit/>
          </a:bodyPr>
          <a:lstStyle/>
          <a:p>
            <a:r>
              <a:rPr lang="en-US" b="1">
                <a:solidFill>
                  <a:srgbClr val="FFFFFF"/>
                </a:solidFill>
              </a:rPr>
              <a:t>2. Identify the Stakeholders</a:t>
            </a:r>
          </a:p>
        </p:txBody>
      </p:sp>
      <p:sp>
        <p:nvSpPr>
          <p:cNvPr id="4" name="Content Placeholder 3">
            <a:extLst>
              <a:ext uri="{FF2B5EF4-FFF2-40B4-BE49-F238E27FC236}">
                <a16:creationId xmlns:a16="http://schemas.microsoft.com/office/drawing/2014/main" id="{2AF5FA7C-E7F5-DC45-AB7A-5F1C5A464614}"/>
              </a:ext>
            </a:extLst>
          </p:cNvPr>
          <p:cNvSpPr>
            <a:spLocks noGrp="1"/>
          </p:cNvSpPr>
          <p:nvPr>
            <p:ph idx="1"/>
          </p:nvPr>
        </p:nvSpPr>
        <p:spPr>
          <a:xfrm>
            <a:off x="6109891" y="1034095"/>
            <a:ext cx="5306084" cy="5230634"/>
          </a:xfrm>
        </p:spPr>
        <p:txBody>
          <a:bodyPr anchor="ctr">
            <a:normAutofit/>
          </a:bodyPr>
          <a:lstStyle/>
          <a:p>
            <a:r>
              <a:rPr lang="en-US" sz="4400" dirty="0">
                <a:solidFill>
                  <a:srgbClr val="000000"/>
                </a:solidFill>
              </a:rPr>
              <a:t>Key players</a:t>
            </a:r>
          </a:p>
          <a:p>
            <a:r>
              <a:rPr lang="en-US" sz="4400" dirty="0">
                <a:solidFill>
                  <a:srgbClr val="000000"/>
                </a:solidFill>
              </a:rPr>
              <a:t>Players by association</a:t>
            </a:r>
          </a:p>
          <a:p>
            <a:r>
              <a:rPr lang="en-US" sz="4400" dirty="0">
                <a:solidFill>
                  <a:srgbClr val="000000"/>
                </a:solidFill>
              </a:rPr>
              <a:t>Ripple effect players</a:t>
            </a:r>
            <a:br>
              <a:rPr lang="en-US" sz="4400" dirty="0">
                <a:solidFill>
                  <a:srgbClr val="000000"/>
                </a:solidFill>
              </a:rPr>
            </a:br>
            <a:br>
              <a:rPr lang="en-US" sz="4400" dirty="0">
                <a:solidFill>
                  <a:srgbClr val="000000"/>
                </a:solidFill>
              </a:rPr>
            </a:br>
            <a:r>
              <a:rPr lang="en-US" sz="4400" dirty="0">
                <a:solidFill>
                  <a:srgbClr val="000000"/>
                </a:solidFill>
              </a:rPr>
              <a:t>Think about:</a:t>
            </a:r>
            <a:br>
              <a:rPr lang="en-US" sz="4400" dirty="0">
                <a:solidFill>
                  <a:srgbClr val="000000"/>
                </a:solidFill>
              </a:rPr>
            </a:br>
            <a:r>
              <a:rPr lang="en-US" sz="4400" dirty="0">
                <a:solidFill>
                  <a:srgbClr val="000000"/>
                </a:solidFill>
              </a:rPr>
              <a:t>Influence</a:t>
            </a:r>
            <a:br>
              <a:rPr lang="en-US" sz="4400" dirty="0">
                <a:solidFill>
                  <a:srgbClr val="000000"/>
                </a:solidFill>
              </a:rPr>
            </a:br>
            <a:r>
              <a:rPr lang="en-US" sz="4400" dirty="0">
                <a:solidFill>
                  <a:srgbClr val="000000"/>
                </a:solidFill>
              </a:rPr>
              <a:t>Impact</a:t>
            </a:r>
          </a:p>
          <a:p>
            <a:pPr marL="0" lvl="1" indent="0">
              <a:buNone/>
            </a:pPr>
            <a:endParaRPr lang="en-US" dirty="0">
              <a:solidFill>
                <a:srgbClr val="000000"/>
              </a:solidFill>
            </a:endParaRPr>
          </a:p>
          <a:p>
            <a:pPr lvl="1"/>
            <a:endParaRPr lang="en-US" dirty="0">
              <a:solidFill>
                <a:srgbClr val="000000"/>
              </a:solidFill>
            </a:endParaRPr>
          </a:p>
        </p:txBody>
      </p:sp>
    </p:spTree>
    <p:extLst>
      <p:ext uri="{BB962C8B-B14F-4D97-AF65-F5344CB8AC3E}">
        <p14:creationId xmlns:p14="http://schemas.microsoft.com/office/powerpoint/2010/main" val="2742352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3E341D-1775-F447-85E3-7AEC6883B45F}"/>
              </a:ext>
            </a:extLst>
          </p:cNvPr>
          <p:cNvSpPr>
            <a:spLocks noGrp="1"/>
          </p:cNvSpPr>
          <p:nvPr>
            <p:ph type="title"/>
          </p:nvPr>
        </p:nvSpPr>
        <p:spPr>
          <a:xfrm>
            <a:off x="1179226" y="826680"/>
            <a:ext cx="9833548" cy="1325563"/>
          </a:xfrm>
        </p:spPr>
        <p:txBody>
          <a:bodyPr>
            <a:normAutofit/>
          </a:bodyPr>
          <a:lstStyle/>
          <a:p>
            <a:pPr algn="ctr"/>
            <a:r>
              <a:rPr lang="en-US" sz="4800" dirty="0">
                <a:solidFill>
                  <a:srgbClr val="FFFFFF"/>
                </a:solidFill>
              </a:rPr>
              <a:t>3. Determine Needs and Interests </a:t>
            </a:r>
          </a:p>
        </p:txBody>
      </p:sp>
      <p:graphicFrame>
        <p:nvGraphicFramePr>
          <p:cNvPr id="5" name="Content Placeholder 2">
            <a:extLst>
              <a:ext uri="{FF2B5EF4-FFF2-40B4-BE49-F238E27FC236}">
                <a16:creationId xmlns:a16="http://schemas.microsoft.com/office/drawing/2014/main" id="{E5BB2534-9AC9-4BDE-96B7-10F75587E462}"/>
              </a:ext>
            </a:extLst>
          </p:cNvPr>
          <p:cNvGraphicFramePr>
            <a:graphicFrameLocks noGrp="1"/>
          </p:cNvGraphicFramePr>
          <p:nvPr>
            <p:ph idx="1"/>
            <p:extLst>
              <p:ext uri="{D42A27DB-BD31-4B8C-83A1-F6EECF244321}">
                <p14:modId xmlns:p14="http://schemas.microsoft.com/office/powerpoint/2010/main" val="85118423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79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E9A84A-DA7E-A14C-9536-F72716B0DBA4}"/>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At the Agency level  it gets personal!</a:t>
            </a:r>
          </a:p>
        </p:txBody>
      </p:sp>
    </p:spTree>
    <p:extLst>
      <p:ext uri="{BB962C8B-B14F-4D97-AF65-F5344CB8AC3E}">
        <p14:creationId xmlns:p14="http://schemas.microsoft.com/office/powerpoint/2010/main" val="1940959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911506" y="189857"/>
            <a:ext cx="10888894" cy="1371600"/>
          </a:xfrm>
        </p:spPr>
        <p:txBody>
          <a:bodyPr wrap="square" numCol="1" anchorCtr="0" compatLnSpc="1">
            <a:prstTxWarp prst="textNoShape">
              <a:avLst/>
            </a:prstTxWarp>
            <a:normAutofit/>
          </a:bodyPr>
          <a:lstStyle/>
          <a:p>
            <a:pPr algn="ctr" eaLnBrk="1" hangingPunct="1">
              <a:defRPr/>
            </a:pPr>
            <a:r>
              <a:rPr lang="en-US" sz="4000" b="1" dirty="0">
                <a:solidFill>
                  <a:srgbClr val="336699"/>
                </a:solidFill>
                <a:latin typeface="Avenir LT Std 45 Book" panose="020B0502020203020204" pitchFamily="34" charset="0"/>
              </a:rPr>
              <a:t>WHAT ARE THEIR NEEDS AND INTERESTS?</a:t>
            </a:r>
            <a:br>
              <a:rPr lang="en-US" sz="4000" b="1" dirty="0">
                <a:solidFill>
                  <a:srgbClr val="336699"/>
                </a:solidFill>
                <a:latin typeface="Avenir LT Std 45 Book" panose="020B0502020203020204" pitchFamily="34" charset="0"/>
              </a:rPr>
            </a:br>
            <a:r>
              <a:rPr lang="en-US" sz="4000" b="1" dirty="0">
                <a:solidFill>
                  <a:srgbClr val="336699"/>
                </a:solidFill>
                <a:latin typeface="Avenir LT Std 45 Book" panose="020B0502020203020204" pitchFamily="34" charset="0"/>
              </a:rPr>
              <a:t>WHAT MATTERS?</a:t>
            </a:r>
            <a:endParaRPr lang="en-US" sz="3100" b="1" dirty="0">
              <a:solidFill>
                <a:schemeClr val="accent6">
                  <a:lumMod val="50000"/>
                </a:schemeClr>
              </a:solidFill>
            </a:endParaRPr>
          </a:p>
        </p:txBody>
      </p:sp>
      <p:pic>
        <p:nvPicPr>
          <p:cNvPr id="2" name="Content Placeholder 1" descr="iceberg.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3962400" y="1657726"/>
            <a:ext cx="4787106" cy="4787106"/>
          </a:xfrm>
        </p:spPr>
      </p:pic>
      <p:sp>
        <p:nvSpPr>
          <p:cNvPr id="3" name="Slide Number Placeholder 2">
            <a:extLst>
              <a:ext uri="{FF2B5EF4-FFF2-40B4-BE49-F238E27FC236}">
                <a16:creationId xmlns:a16="http://schemas.microsoft.com/office/drawing/2014/main" id="{12ED8C17-FA66-B645-A5D2-383497653D54}"/>
              </a:ext>
            </a:extLst>
          </p:cNvPr>
          <p:cNvSpPr>
            <a:spLocks noGrp="1"/>
          </p:cNvSpPr>
          <p:nvPr>
            <p:ph type="sldNum" sz="quarter" idx="12"/>
          </p:nvPr>
        </p:nvSpPr>
        <p:spPr/>
        <p:txBody>
          <a:bodyPr/>
          <a:lstStyle/>
          <a:p>
            <a:pPr>
              <a:defRPr/>
            </a:pPr>
            <a:fld id="{A9207FE6-CB3B-4EC4-8C65-82898AE3ABEF}" type="slidenum">
              <a:rPr lang="en-US" smtClean="0"/>
              <a:pPr>
                <a:defRPr/>
              </a:pPr>
              <a:t>36</a:t>
            </a:fld>
            <a:endParaRPr lang="en-US" dirty="0"/>
          </a:p>
        </p:txBody>
      </p:sp>
      <p:sp>
        <p:nvSpPr>
          <p:cNvPr id="4" name="TextBox 3"/>
          <p:cNvSpPr txBox="1"/>
          <p:nvPr/>
        </p:nvSpPr>
        <p:spPr>
          <a:xfrm>
            <a:off x="3962400" y="2286000"/>
            <a:ext cx="1371600" cy="369332"/>
          </a:xfrm>
          <a:prstGeom prst="rect">
            <a:avLst/>
          </a:prstGeom>
          <a:noFill/>
        </p:spPr>
        <p:txBody>
          <a:bodyPr wrap="square" rtlCol="0">
            <a:spAutoFit/>
          </a:bodyPr>
          <a:lstStyle/>
          <a:p>
            <a:r>
              <a:rPr lang="en-US" altLang="zh-CN" b="1" dirty="0"/>
              <a:t>Positions</a:t>
            </a:r>
          </a:p>
        </p:txBody>
      </p:sp>
      <p:sp>
        <p:nvSpPr>
          <p:cNvPr id="5" name="TextBox 4"/>
          <p:cNvSpPr txBox="1"/>
          <p:nvPr/>
        </p:nvSpPr>
        <p:spPr>
          <a:xfrm>
            <a:off x="7641154" y="2313026"/>
            <a:ext cx="1157689" cy="369332"/>
          </a:xfrm>
          <a:prstGeom prst="rect">
            <a:avLst/>
          </a:prstGeom>
          <a:noFill/>
        </p:spPr>
        <p:txBody>
          <a:bodyPr wrap="none" rtlCol="0">
            <a:spAutoFit/>
          </a:bodyPr>
          <a:lstStyle/>
          <a:p>
            <a:r>
              <a:rPr lang="en-US" b="1" dirty="0"/>
              <a:t>Solutions</a:t>
            </a:r>
          </a:p>
        </p:txBody>
      </p:sp>
      <p:sp>
        <p:nvSpPr>
          <p:cNvPr id="6" name="TextBox 5"/>
          <p:cNvSpPr txBox="1"/>
          <p:nvPr/>
        </p:nvSpPr>
        <p:spPr>
          <a:xfrm>
            <a:off x="5181600" y="4992470"/>
            <a:ext cx="1920719" cy="646331"/>
          </a:xfrm>
          <a:prstGeom prst="rect">
            <a:avLst/>
          </a:prstGeom>
          <a:noFill/>
        </p:spPr>
        <p:txBody>
          <a:bodyPr wrap="none" rtlCol="0">
            <a:spAutoFit/>
          </a:bodyPr>
          <a:lstStyle/>
          <a:p>
            <a:r>
              <a:rPr lang="en-US" b="1" i="1" dirty="0"/>
              <a:t>Needs/Interests</a:t>
            </a:r>
            <a:endParaRPr lang="en-US" dirty="0"/>
          </a:p>
          <a:p>
            <a:endParaRPr lang="en-US" dirty="0"/>
          </a:p>
        </p:txBody>
      </p:sp>
      <p:cxnSp>
        <p:nvCxnSpPr>
          <p:cNvPr id="11" name="Straight Arrow Connector 10"/>
          <p:cNvCxnSpPr>
            <a:cxnSpLocks/>
            <a:endCxn id="5" idx="1"/>
          </p:cNvCxnSpPr>
          <p:nvPr/>
        </p:nvCxnSpPr>
        <p:spPr>
          <a:xfrm flipV="1">
            <a:off x="5181601" y="2497692"/>
            <a:ext cx="2459553" cy="16908"/>
          </a:xfrm>
          <a:prstGeom prst="straightConnector1">
            <a:avLst/>
          </a:prstGeom>
          <a:ln w="38100"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a:off x="4724400" y="2667000"/>
            <a:ext cx="1274608" cy="2410242"/>
          </a:xfrm>
          <a:prstGeom prst="straightConnector1">
            <a:avLst/>
          </a:prstGeom>
          <a:ln w="38100"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V="1">
            <a:off x="6187632" y="2667000"/>
            <a:ext cx="1356169" cy="2410242"/>
          </a:xfrm>
          <a:prstGeom prst="straightConnector1">
            <a:avLst/>
          </a:prstGeom>
          <a:ln w="38100"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p:cNvCxnSpPr>
          <p:nvPr/>
        </p:nvCxnSpPr>
        <p:spPr>
          <a:xfrm>
            <a:off x="5135489" y="2497692"/>
            <a:ext cx="2362200" cy="0"/>
          </a:xfrm>
          <a:prstGeom prst="straightConnector1">
            <a:avLst/>
          </a:pr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3" name="&quot;No&quot; Symbol 22"/>
          <p:cNvSpPr/>
          <p:nvPr/>
        </p:nvSpPr>
        <p:spPr>
          <a:xfrm>
            <a:off x="6102911" y="2231130"/>
            <a:ext cx="533400" cy="53340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385" name="TextBox 16384"/>
          <p:cNvSpPr txBox="1"/>
          <p:nvPr/>
        </p:nvSpPr>
        <p:spPr>
          <a:xfrm rot="20539161">
            <a:off x="5692246" y="3048000"/>
            <a:ext cx="931665" cy="369332"/>
          </a:xfrm>
          <a:prstGeom prst="rect">
            <a:avLst/>
          </a:prstGeom>
          <a:noFill/>
        </p:spPr>
        <p:txBody>
          <a:bodyPr wrap="none" rtlCol="0">
            <a:spAutoFit/>
          </a:bodyPr>
          <a:lstStyle/>
          <a:p>
            <a:r>
              <a:rPr lang="en-US" dirty="0">
                <a:solidFill>
                  <a:schemeClr val="accent6"/>
                </a:solidFill>
              </a:rPr>
              <a:t>Values</a:t>
            </a:r>
          </a:p>
        </p:txBody>
      </p:sp>
      <p:sp>
        <p:nvSpPr>
          <p:cNvPr id="40" name="TextBox 39"/>
          <p:cNvSpPr txBox="1"/>
          <p:nvPr/>
        </p:nvSpPr>
        <p:spPr>
          <a:xfrm rot="675717">
            <a:off x="4559931" y="3491314"/>
            <a:ext cx="1523174" cy="369332"/>
          </a:xfrm>
          <a:prstGeom prst="rect">
            <a:avLst/>
          </a:prstGeom>
          <a:noFill/>
        </p:spPr>
        <p:txBody>
          <a:bodyPr wrap="none" rtlCol="0">
            <a:spAutoFit/>
          </a:bodyPr>
          <a:lstStyle/>
          <a:p>
            <a:r>
              <a:rPr lang="en-US" dirty="0">
                <a:solidFill>
                  <a:schemeClr val="accent6"/>
                </a:solidFill>
              </a:rPr>
              <a:t>Experiences</a:t>
            </a:r>
          </a:p>
        </p:txBody>
      </p:sp>
      <p:sp>
        <p:nvSpPr>
          <p:cNvPr id="41" name="TextBox 40"/>
          <p:cNvSpPr txBox="1"/>
          <p:nvPr/>
        </p:nvSpPr>
        <p:spPr>
          <a:xfrm rot="2344141">
            <a:off x="6720204" y="4295088"/>
            <a:ext cx="877501" cy="369332"/>
          </a:xfrm>
          <a:prstGeom prst="rect">
            <a:avLst/>
          </a:prstGeom>
          <a:noFill/>
        </p:spPr>
        <p:txBody>
          <a:bodyPr wrap="none" rtlCol="0">
            <a:spAutoFit/>
          </a:bodyPr>
          <a:lstStyle/>
          <a:p>
            <a:r>
              <a:rPr lang="en-US" dirty="0">
                <a:solidFill>
                  <a:schemeClr val="accent6"/>
                </a:solidFill>
              </a:rPr>
              <a:t>Beliefs</a:t>
            </a:r>
          </a:p>
        </p:txBody>
      </p:sp>
      <p:sp>
        <p:nvSpPr>
          <p:cNvPr id="42" name="TextBox 41"/>
          <p:cNvSpPr txBox="1"/>
          <p:nvPr/>
        </p:nvSpPr>
        <p:spPr>
          <a:xfrm rot="20911588">
            <a:off x="4723037" y="4659868"/>
            <a:ext cx="1255472" cy="369332"/>
          </a:xfrm>
          <a:prstGeom prst="rect">
            <a:avLst/>
          </a:prstGeom>
          <a:noFill/>
        </p:spPr>
        <p:txBody>
          <a:bodyPr wrap="none" rtlCol="0">
            <a:spAutoFit/>
          </a:bodyPr>
          <a:lstStyle/>
          <a:p>
            <a:r>
              <a:rPr lang="en-US" dirty="0">
                <a:solidFill>
                  <a:schemeClr val="accent6"/>
                </a:solidFill>
              </a:rPr>
              <a:t>Intentions</a:t>
            </a:r>
          </a:p>
        </p:txBody>
      </p:sp>
      <p:sp>
        <p:nvSpPr>
          <p:cNvPr id="44" name="TextBox 43"/>
          <p:cNvSpPr txBox="1"/>
          <p:nvPr/>
        </p:nvSpPr>
        <p:spPr>
          <a:xfrm rot="562565">
            <a:off x="6267287" y="3535180"/>
            <a:ext cx="1676400" cy="369332"/>
          </a:xfrm>
          <a:prstGeom prst="rect">
            <a:avLst/>
          </a:prstGeom>
          <a:noFill/>
        </p:spPr>
        <p:txBody>
          <a:bodyPr wrap="square" rtlCol="0">
            <a:spAutoFit/>
          </a:bodyPr>
          <a:lstStyle/>
          <a:p>
            <a:r>
              <a:rPr lang="en-US" dirty="0">
                <a:solidFill>
                  <a:schemeClr val="accent4"/>
                </a:solidFill>
              </a:rPr>
              <a:t>Assumptions</a:t>
            </a:r>
          </a:p>
        </p:txBody>
      </p:sp>
      <p:sp>
        <p:nvSpPr>
          <p:cNvPr id="45" name="TextBox 44"/>
          <p:cNvSpPr txBox="1"/>
          <p:nvPr/>
        </p:nvSpPr>
        <p:spPr>
          <a:xfrm>
            <a:off x="4572000" y="4191000"/>
            <a:ext cx="1524000" cy="369332"/>
          </a:xfrm>
          <a:prstGeom prst="rect">
            <a:avLst/>
          </a:prstGeom>
          <a:noFill/>
        </p:spPr>
        <p:txBody>
          <a:bodyPr wrap="square" rtlCol="0">
            <a:spAutoFit/>
          </a:bodyPr>
          <a:lstStyle/>
          <a:p>
            <a:r>
              <a:rPr lang="en-US" dirty="0">
                <a:solidFill>
                  <a:schemeClr val="accent4"/>
                </a:solidFill>
              </a:rPr>
              <a:t>Suspicions</a:t>
            </a:r>
          </a:p>
        </p:txBody>
      </p:sp>
      <p:sp>
        <p:nvSpPr>
          <p:cNvPr id="47" name="TextBox 46"/>
          <p:cNvSpPr txBox="1"/>
          <p:nvPr/>
        </p:nvSpPr>
        <p:spPr>
          <a:xfrm rot="586970">
            <a:off x="6471083" y="4744224"/>
            <a:ext cx="2118080" cy="369332"/>
          </a:xfrm>
          <a:prstGeom prst="rect">
            <a:avLst/>
          </a:prstGeom>
          <a:noFill/>
        </p:spPr>
        <p:txBody>
          <a:bodyPr wrap="square" rtlCol="0">
            <a:spAutoFit/>
          </a:bodyPr>
          <a:lstStyle/>
          <a:p>
            <a:r>
              <a:rPr lang="en-US" dirty="0">
                <a:solidFill>
                  <a:schemeClr val="accent4"/>
                </a:solidFill>
              </a:rPr>
              <a:t>(</a:t>
            </a:r>
            <a:r>
              <a:rPr lang="en-US" dirty="0" err="1">
                <a:solidFill>
                  <a:schemeClr val="accent4"/>
                </a:solidFill>
              </a:rPr>
              <a:t>Mis</a:t>
            </a:r>
            <a:r>
              <a:rPr lang="en-US" dirty="0">
                <a:solidFill>
                  <a:schemeClr val="accent4"/>
                </a:solidFill>
              </a:rPr>
              <a:t>)perceptions</a:t>
            </a:r>
          </a:p>
        </p:txBody>
      </p:sp>
      <p:sp>
        <p:nvSpPr>
          <p:cNvPr id="48" name="TextBox 47"/>
          <p:cNvSpPr txBox="1"/>
          <p:nvPr/>
        </p:nvSpPr>
        <p:spPr>
          <a:xfrm>
            <a:off x="5638800" y="5257800"/>
            <a:ext cx="1120820" cy="369332"/>
          </a:xfrm>
          <a:prstGeom prst="rect">
            <a:avLst/>
          </a:prstGeom>
          <a:noFill/>
        </p:spPr>
        <p:txBody>
          <a:bodyPr wrap="none" rtlCol="0">
            <a:spAutoFit/>
          </a:bodyPr>
          <a:lstStyle/>
          <a:p>
            <a:r>
              <a:rPr lang="en-US" b="1" dirty="0">
                <a:solidFill>
                  <a:srgbClr val="00B050"/>
                </a:solidFill>
              </a:rPr>
              <a:t>Feelings</a:t>
            </a:r>
          </a:p>
        </p:txBody>
      </p:sp>
      <p:sp>
        <p:nvSpPr>
          <p:cNvPr id="16392" name="TextBox 16391"/>
          <p:cNvSpPr txBox="1"/>
          <p:nvPr/>
        </p:nvSpPr>
        <p:spPr>
          <a:xfrm rot="20597735">
            <a:off x="5249169" y="5638800"/>
            <a:ext cx="981359" cy="369332"/>
          </a:xfrm>
          <a:prstGeom prst="rect">
            <a:avLst/>
          </a:prstGeom>
          <a:noFill/>
        </p:spPr>
        <p:txBody>
          <a:bodyPr wrap="none" rtlCol="0">
            <a:spAutoFit/>
          </a:bodyPr>
          <a:lstStyle/>
          <a:p>
            <a:r>
              <a:rPr lang="en-US" dirty="0">
                <a:solidFill>
                  <a:schemeClr val="accent5">
                    <a:lumMod val="75000"/>
                  </a:schemeClr>
                </a:solidFill>
              </a:rPr>
              <a:t>Worries</a:t>
            </a:r>
          </a:p>
        </p:txBody>
      </p:sp>
      <p:sp>
        <p:nvSpPr>
          <p:cNvPr id="24" name="TextBox 23">
            <a:extLst>
              <a:ext uri="{FF2B5EF4-FFF2-40B4-BE49-F238E27FC236}">
                <a16:creationId xmlns:a16="http://schemas.microsoft.com/office/drawing/2014/main" id="{E28A2428-C37B-364C-A0E5-BFEAB25E5AA2}"/>
              </a:ext>
            </a:extLst>
          </p:cNvPr>
          <p:cNvSpPr txBox="1"/>
          <p:nvPr/>
        </p:nvSpPr>
        <p:spPr>
          <a:xfrm rot="2012141">
            <a:off x="6207849" y="5794725"/>
            <a:ext cx="1263487" cy="369332"/>
          </a:xfrm>
          <a:prstGeom prst="rect">
            <a:avLst/>
          </a:prstGeom>
          <a:noFill/>
        </p:spPr>
        <p:txBody>
          <a:bodyPr wrap="none" rtlCol="0">
            <a:spAutoFit/>
          </a:bodyPr>
          <a:lstStyle/>
          <a:p>
            <a:r>
              <a:rPr lang="en-US" dirty="0">
                <a:solidFill>
                  <a:schemeClr val="accent5">
                    <a:lumMod val="75000"/>
                  </a:schemeClr>
                </a:solidFill>
              </a:rPr>
              <a:t>Concerns</a:t>
            </a:r>
          </a:p>
        </p:txBody>
      </p:sp>
      <p:sp>
        <p:nvSpPr>
          <p:cNvPr id="8" name="TextBox 7">
            <a:extLst>
              <a:ext uri="{FF2B5EF4-FFF2-40B4-BE49-F238E27FC236}">
                <a16:creationId xmlns:a16="http://schemas.microsoft.com/office/drawing/2014/main" id="{3B6A6965-BF07-9143-938F-590221F09783}"/>
              </a:ext>
            </a:extLst>
          </p:cNvPr>
          <p:cNvSpPr txBox="1"/>
          <p:nvPr/>
        </p:nvSpPr>
        <p:spPr>
          <a:xfrm>
            <a:off x="5672310" y="4089751"/>
            <a:ext cx="1236348" cy="369332"/>
          </a:xfrm>
          <a:prstGeom prst="rect">
            <a:avLst/>
          </a:prstGeom>
          <a:noFill/>
        </p:spPr>
        <p:txBody>
          <a:bodyPr wrap="square" rtlCol="0">
            <a:spAutoFit/>
          </a:bodyPr>
          <a:lstStyle/>
          <a:p>
            <a:r>
              <a:rPr lang="en-US" dirty="0">
                <a:solidFill>
                  <a:schemeClr val="accent5">
                    <a:lumMod val="75000"/>
                  </a:schemeClr>
                </a:solidFill>
              </a:rPr>
              <a:t>Contexts</a:t>
            </a:r>
          </a:p>
        </p:txBody>
      </p:sp>
    </p:spTree>
    <p:extLst>
      <p:ext uri="{BB962C8B-B14F-4D97-AF65-F5344CB8AC3E}">
        <p14:creationId xmlns:p14="http://schemas.microsoft.com/office/powerpoint/2010/main" val="15609259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750"/>
                                        <p:tgtEl>
                                          <p:spTgt spid="4"/>
                                        </p:tgtEl>
                                      </p:cBhvr>
                                    </p:animEffect>
                                  </p:childTnLst>
                                </p:cTn>
                              </p:par>
                            </p:childTnLst>
                          </p:cTn>
                        </p:par>
                        <p:par>
                          <p:cTn id="11" fill="hold">
                            <p:stCondLst>
                              <p:cond delay="2750"/>
                            </p:stCondLst>
                            <p:childTnLst>
                              <p:par>
                                <p:cTn id="12" presetID="9"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3000"/>
                                        <p:tgtEl>
                                          <p:spTgt spid="11"/>
                                        </p:tgtEl>
                                      </p:cBhvr>
                                    </p:animEffect>
                                  </p:childTnLst>
                                </p:cTn>
                              </p:par>
                            </p:childTnLst>
                          </p:cTn>
                        </p:par>
                        <p:par>
                          <p:cTn id="15" fill="hold">
                            <p:stCondLst>
                              <p:cond delay="575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3000"/>
                                        <p:tgtEl>
                                          <p:spTgt spid="5"/>
                                        </p:tgtEl>
                                      </p:cBhvr>
                                    </p:animEffect>
                                  </p:childTnLst>
                                </p:cTn>
                              </p:par>
                            </p:childTnLst>
                          </p:cTn>
                        </p:par>
                        <p:par>
                          <p:cTn id="19" fill="hold">
                            <p:stCondLst>
                              <p:cond delay="8750"/>
                            </p:stCondLst>
                            <p:childTnLst>
                              <p:par>
                                <p:cTn id="20" presetID="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3000" fill="hold"/>
                                        <p:tgtEl>
                                          <p:spTgt spid="27"/>
                                        </p:tgtEl>
                                        <p:attrNameLst>
                                          <p:attrName>ppt_x</p:attrName>
                                        </p:attrNameLst>
                                      </p:cBhvr>
                                      <p:tavLst>
                                        <p:tav tm="0">
                                          <p:val>
                                            <p:strVal val="#ppt_x"/>
                                          </p:val>
                                        </p:tav>
                                        <p:tav tm="100000">
                                          <p:val>
                                            <p:strVal val="#ppt_x"/>
                                          </p:val>
                                        </p:tav>
                                      </p:tavLst>
                                    </p:anim>
                                    <p:anim calcmode="lin" valueType="num">
                                      <p:cBhvr additive="base">
                                        <p:cTn id="23" dur="30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11750"/>
                            </p:stCondLst>
                            <p:childTnLst>
                              <p:par>
                                <p:cTn id="25" presetID="9"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3000"/>
                                        <p:tgtEl>
                                          <p:spTgt spid="23"/>
                                        </p:tgtEl>
                                      </p:cBhvr>
                                    </p:animEffect>
                                  </p:childTnLst>
                                </p:cTn>
                              </p:par>
                            </p:childTnLst>
                          </p:cTn>
                        </p:par>
                        <p:par>
                          <p:cTn id="28" fill="hold">
                            <p:stCondLst>
                              <p:cond delay="147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3000"/>
                                        <p:tgtEl>
                                          <p:spTgt spid="19"/>
                                        </p:tgtEl>
                                      </p:cBhvr>
                                    </p:animEffect>
                                  </p:childTnLst>
                                </p:cTn>
                              </p:par>
                            </p:childTnLst>
                          </p:cTn>
                        </p:par>
                        <p:par>
                          <p:cTn id="32" fill="hold">
                            <p:stCondLst>
                              <p:cond delay="17750"/>
                            </p:stCondLst>
                            <p:childTnLst>
                              <p:par>
                                <p:cTn id="33" presetID="9"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3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3250"/>
                                        <p:tgtEl>
                                          <p:spTgt spid="20"/>
                                        </p:tgtEl>
                                      </p:cBhvr>
                                    </p:animEffect>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0"/>
                                        <p:tgtEl>
                                          <p:spTgt spid="4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6385"/>
                                        </p:tgtEl>
                                        <p:attrNameLst>
                                          <p:attrName>style.visibility</p:attrName>
                                        </p:attrNameLst>
                                      </p:cBhvr>
                                      <p:to>
                                        <p:strVal val="visible"/>
                                      </p:to>
                                    </p:set>
                                    <p:animEffect transition="in" filter="dissolve">
                                      <p:cBhvr>
                                        <p:cTn id="47" dur="5000"/>
                                        <p:tgtEl>
                                          <p:spTgt spid="1638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0"/>
                                        <p:tgtEl>
                                          <p:spTgt spid="4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dissolve">
                                      <p:cBhvr>
                                        <p:cTn id="53" dur="5000"/>
                                        <p:tgtEl>
                                          <p:spTgt spid="42"/>
                                        </p:tgtEl>
                                      </p:cBhvr>
                                    </p:animEffect>
                                  </p:childTnLst>
                                </p:cTn>
                              </p:par>
                            </p:childTnLst>
                          </p:cTn>
                        </p:par>
                        <p:par>
                          <p:cTn id="54" fill="hold">
                            <p:stCondLst>
                              <p:cond delay="8250"/>
                            </p:stCondLst>
                            <p:childTnLst>
                              <p:par>
                                <p:cTn id="55" presetID="9"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dissolve">
                                      <p:cBhvr>
                                        <p:cTn id="57" dur="2500"/>
                                        <p:tgtEl>
                                          <p:spTgt spid="48"/>
                                        </p:tgtEl>
                                      </p:cBhvr>
                                    </p:animEffect>
                                  </p:childTnLst>
                                </p:cTn>
                              </p:par>
                            </p:childTnLst>
                          </p:cTn>
                        </p:par>
                        <p:par>
                          <p:cTn id="58" fill="hold">
                            <p:stCondLst>
                              <p:cond delay="10750"/>
                            </p:stCondLst>
                            <p:childTnLst>
                              <p:par>
                                <p:cTn id="59" presetID="9" presetClass="entr" presetSubtype="0" fill="hold" grpId="0" nodeType="afterEffect">
                                  <p:stCondLst>
                                    <p:cond delay="0"/>
                                  </p:stCondLst>
                                  <p:childTnLst>
                                    <p:set>
                                      <p:cBhvr>
                                        <p:cTn id="60" dur="1" fill="hold">
                                          <p:stCondLst>
                                            <p:cond delay="0"/>
                                          </p:stCondLst>
                                        </p:cTn>
                                        <p:tgtEl>
                                          <p:spTgt spid="16392"/>
                                        </p:tgtEl>
                                        <p:attrNameLst>
                                          <p:attrName>style.visibility</p:attrName>
                                        </p:attrNameLst>
                                      </p:cBhvr>
                                      <p:to>
                                        <p:strVal val="visible"/>
                                      </p:to>
                                    </p:set>
                                    <p:animEffect transition="in" filter="dissolve">
                                      <p:cBhvr>
                                        <p:cTn id="61" dur="2500"/>
                                        <p:tgtEl>
                                          <p:spTgt spid="16392"/>
                                        </p:tgtEl>
                                      </p:cBhvr>
                                    </p:animEffect>
                                  </p:childTnLst>
                                </p:cTn>
                              </p:par>
                            </p:childTnLst>
                          </p:cTn>
                        </p:par>
                        <p:par>
                          <p:cTn id="62" fill="hold">
                            <p:stCondLst>
                              <p:cond delay="13250"/>
                            </p:stCondLst>
                            <p:childTnLst>
                              <p:par>
                                <p:cTn id="63" presetID="9"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dissolve">
                                      <p:cBhvr>
                                        <p:cTn id="65" dur="2000"/>
                                        <p:tgtEl>
                                          <p:spTgt spid="4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dissolve">
                                      <p:cBhvr>
                                        <p:cTn id="68" dur="2000"/>
                                        <p:tgtEl>
                                          <p:spTgt spid="4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dissolve">
                                      <p:cBhvr>
                                        <p:cTn id="71" dur="2000"/>
                                        <p:tgtEl>
                                          <p:spTgt spid="47"/>
                                        </p:tgtEl>
                                      </p:cBhvr>
                                    </p:animEffect>
                                  </p:childTnLst>
                                </p:cTn>
                              </p:par>
                            </p:childTnLst>
                          </p:cTn>
                        </p:par>
                        <p:par>
                          <p:cTn id="72" fill="hold">
                            <p:stCondLst>
                              <p:cond delay="15250"/>
                            </p:stCondLst>
                            <p:childTnLst>
                              <p:par>
                                <p:cTn id="73" presetID="9"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dissolve">
                                      <p:cBhvr>
                                        <p:cTn id="75" dur="2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4" grpId="0"/>
      <p:bldP spid="5" grpId="0"/>
      <p:bldP spid="6" grpId="0"/>
      <p:bldP spid="23" grpId="0" animBg="1"/>
      <p:bldP spid="16385" grpId="0"/>
      <p:bldP spid="40" grpId="0"/>
      <p:bldP spid="41" grpId="0"/>
      <p:bldP spid="42" grpId="0"/>
      <p:bldP spid="44" grpId="0"/>
      <p:bldP spid="45" grpId="0"/>
      <p:bldP spid="47" grpId="0"/>
      <p:bldP spid="48" grpId="0"/>
      <p:bldP spid="16392" grpId="0"/>
      <p:bldP spid="24"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5F4FA4-19E1-E143-8F97-DE8CABCE5D3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How do you find out?</a:t>
            </a:r>
          </a:p>
        </p:txBody>
      </p:sp>
      <p:sp>
        <p:nvSpPr>
          <p:cNvPr id="3" name="Content Placeholder 2">
            <a:extLst>
              <a:ext uri="{FF2B5EF4-FFF2-40B4-BE49-F238E27FC236}">
                <a16:creationId xmlns:a16="http://schemas.microsoft.com/office/drawing/2014/main" id="{2CF1DE20-32FE-5942-9FDE-CC2F87C2CCE1}"/>
              </a:ext>
            </a:extLst>
          </p:cNvPr>
          <p:cNvSpPr>
            <a:spLocks noGrp="1"/>
          </p:cNvSpPr>
          <p:nvPr>
            <p:ph idx="1"/>
          </p:nvPr>
        </p:nvSpPr>
        <p:spPr>
          <a:xfrm>
            <a:off x="3437319" y="5250375"/>
            <a:ext cx="6105194" cy="682079"/>
          </a:xfrm>
        </p:spPr>
        <p:txBody>
          <a:bodyPr vert="horz" lIns="91440" tIns="45720" rIns="91440" bIns="45720" rtlCol="0">
            <a:noAutofit/>
          </a:bodyPr>
          <a:lstStyle/>
          <a:p>
            <a:pPr marL="0" indent="0" algn="ctr">
              <a:buNone/>
            </a:pPr>
            <a:r>
              <a:rPr lang="en-US" sz="6000" kern="1200" dirty="0">
                <a:solidFill>
                  <a:srgbClr val="FFFFFF"/>
                </a:solidFill>
                <a:latin typeface="+mn-lt"/>
                <a:ea typeface="+mn-ea"/>
                <a:cs typeface="+mn-cs"/>
              </a:rPr>
              <a:t>Ask!</a:t>
            </a:r>
          </a:p>
        </p:txBody>
      </p:sp>
    </p:spTree>
    <p:extLst>
      <p:ext uri="{BB962C8B-B14F-4D97-AF65-F5344CB8AC3E}">
        <p14:creationId xmlns:p14="http://schemas.microsoft.com/office/powerpoint/2010/main" val="393143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6F97-97BF-E84A-932A-156E1B71B42E}"/>
              </a:ext>
            </a:extLst>
          </p:cNvPr>
          <p:cNvSpPr>
            <a:spLocks noGrp="1"/>
          </p:cNvSpPr>
          <p:nvPr>
            <p:ph type="title"/>
          </p:nvPr>
        </p:nvSpPr>
        <p:spPr>
          <a:xfrm>
            <a:off x="3447881" y="511365"/>
            <a:ext cx="6357257" cy="914400"/>
          </a:xfrm>
        </p:spPr>
        <p:txBody>
          <a:bodyPr>
            <a:noAutofit/>
          </a:bodyPr>
          <a:lstStyle/>
          <a:p>
            <a:pPr algn="ctr"/>
            <a:r>
              <a:rPr lang="en-US" sz="4000" b="1" dirty="0"/>
              <a:t>Judging v. Learning Questions</a:t>
            </a:r>
            <a:br>
              <a:rPr lang="en-US" sz="4000" b="1" dirty="0"/>
            </a:br>
            <a:r>
              <a:rPr lang="en-US" sz="4000" b="1" dirty="0"/>
              <a:t>to Determine Interests</a:t>
            </a:r>
          </a:p>
        </p:txBody>
      </p:sp>
      <p:graphicFrame>
        <p:nvGraphicFramePr>
          <p:cNvPr id="6" name="Content Placeholder 3">
            <a:extLst>
              <a:ext uri="{FF2B5EF4-FFF2-40B4-BE49-F238E27FC236}">
                <a16:creationId xmlns:a16="http://schemas.microsoft.com/office/drawing/2014/main" id="{A3163049-4D60-4746-999D-FAE431A2B865}"/>
              </a:ext>
            </a:extLst>
          </p:cNvPr>
          <p:cNvGraphicFramePr>
            <a:graphicFrameLocks/>
          </p:cNvGraphicFramePr>
          <p:nvPr>
            <p:extLst>
              <p:ext uri="{D42A27DB-BD31-4B8C-83A1-F6EECF244321}">
                <p14:modId xmlns:p14="http://schemas.microsoft.com/office/powerpoint/2010/main" val="361498735"/>
              </p:ext>
            </p:extLst>
          </p:nvPr>
        </p:nvGraphicFramePr>
        <p:xfrm>
          <a:off x="478970" y="1782365"/>
          <a:ext cx="11538858" cy="4957814"/>
        </p:xfrm>
        <a:graphic>
          <a:graphicData uri="http://schemas.openxmlformats.org/drawingml/2006/table">
            <a:tbl>
              <a:tblPr firstRow="1" bandRow="1">
                <a:tableStyleId>{5C22544A-7EE6-4342-B048-85BDC9FD1C3A}</a:tableStyleId>
              </a:tblPr>
              <a:tblGrid>
                <a:gridCol w="5769429">
                  <a:extLst>
                    <a:ext uri="{9D8B030D-6E8A-4147-A177-3AD203B41FA5}">
                      <a16:colId xmlns:a16="http://schemas.microsoft.com/office/drawing/2014/main" val="3292193622"/>
                    </a:ext>
                  </a:extLst>
                </a:gridCol>
                <a:gridCol w="5769429">
                  <a:extLst>
                    <a:ext uri="{9D8B030D-6E8A-4147-A177-3AD203B41FA5}">
                      <a16:colId xmlns:a16="http://schemas.microsoft.com/office/drawing/2014/main" val="1246149585"/>
                    </a:ext>
                  </a:extLst>
                </a:gridCol>
              </a:tblGrid>
              <a:tr h="439918">
                <a:tc>
                  <a:txBody>
                    <a:bodyPr/>
                    <a:lstStyle/>
                    <a:p>
                      <a:r>
                        <a:rPr lang="en-US" sz="2400" dirty="0"/>
                        <a:t>Judging Questions</a:t>
                      </a:r>
                    </a:p>
                  </a:txBody>
                  <a:tcPr/>
                </a:tc>
                <a:tc>
                  <a:txBody>
                    <a:bodyPr/>
                    <a:lstStyle/>
                    <a:p>
                      <a:r>
                        <a:rPr lang="en-US" sz="2400" dirty="0"/>
                        <a:t>Learning Questions</a:t>
                      </a:r>
                    </a:p>
                  </a:txBody>
                  <a:tcPr/>
                </a:tc>
                <a:extLst>
                  <a:ext uri="{0D108BD9-81ED-4DB2-BD59-A6C34878D82A}">
                    <a16:rowId xmlns:a16="http://schemas.microsoft.com/office/drawing/2014/main" val="4250846589"/>
                  </a:ext>
                </a:extLst>
              </a:tr>
              <a:tr h="1061587">
                <a:tc>
                  <a:txBody>
                    <a:bodyPr/>
                    <a:lstStyle/>
                    <a:p>
                      <a:r>
                        <a:rPr lang="en-US" sz="2400" dirty="0"/>
                        <a:t>Why don’t you feel able to support a shift to outcomes focused programming?</a:t>
                      </a:r>
                    </a:p>
                  </a:txBody>
                  <a:tcPr/>
                </a:tc>
                <a:tc>
                  <a:txBody>
                    <a:bodyPr/>
                    <a:lstStyle/>
                    <a:p>
                      <a:r>
                        <a:rPr lang="en-US" sz="2400" dirty="0"/>
                        <a:t>What comes up for you when you think about outcomes focused programming?</a:t>
                      </a:r>
                    </a:p>
                  </a:txBody>
                  <a:tcPr/>
                </a:tc>
                <a:extLst>
                  <a:ext uri="{0D108BD9-81ED-4DB2-BD59-A6C34878D82A}">
                    <a16:rowId xmlns:a16="http://schemas.microsoft.com/office/drawing/2014/main" val="1084559345"/>
                  </a:ext>
                </a:extLst>
              </a:tr>
              <a:tr h="1061587">
                <a:tc>
                  <a:txBody>
                    <a:bodyPr/>
                    <a:lstStyle/>
                    <a:p>
                      <a:r>
                        <a:rPr lang="en-US" sz="2400" dirty="0"/>
                        <a:t>What’s your problem with the proposed changes in our schedule?</a:t>
                      </a:r>
                    </a:p>
                  </a:txBody>
                  <a:tcPr/>
                </a:tc>
                <a:tc>
                  <a:txBody>
                    <a:bodyPr/>
                    <a:lstStyle/>
                    <a:p>
                      <a:r>
                        <a:rPr lang="en-US" sz="2400" dirty="0"/>
                        <a:t>How will the proposed schedule changes impact you and your students?</a:t>
                      </a:r>
                    </a:p>
                  </a:txBody>
                  <a:tcPr/>
                </a:tc>
                <a:extLst>
                  <a:ext uri="{0D108BD9-81ED-4DB2-BD59-A6C34878D82A}">
                    <a16:rowId xmlns:a16="http://schemas.microsoft.com/office/drawing/2014/main" val="3980707362"/>
                  </a:ext>
                </a:extLst>
              </a:tr>
              <a:tr h="1143786">
                <a:tc>
                  <a:txBody>
                    <a:bodyPr/>
                    <a:lstStyle/>
                    <a:p>
                      <a:r>
                        <a:rPr lang="en-US" sz="2400" dirty="0"/>
                        <a:t>Why do you want to see a continuation of community programming?</a:t>
                      </a:r>
                    </a:p>
                  </a:txBody>
                  <a:tcPr/>
                </a:tc>
                <a:tc>
                  <a:txBody>
                    <a:bodyPr/>
                    <a:lstStyle/>
                    <a:p>
                      <a:r>
                        <a:rPr lang="en-US" sz="2400" dirty="0"/>
                        <a:t>Who are you concerned about if community programming is reduced at our school/in our program?</a:t>
                      </a:r>
                    </a:p>
                  </a:txBody>
                  <a:tcPr/>
                </a:tc>
                <a:extLst>
                  <a:ext uri="{0D108BD9-81ED-4DB2-BD59-A6C34878D82A}">
                    <a16:rowId xmlns:a16="http://schemas.microsoft.com/office/drawing/2014/main" val="1448634825"/>
                  </a:ext>
                </a:extLst>
              </a:tr>
              <a:tr h="1143786">
                <a:tc>
                  <a:txBody>
                    <a:bodyPr/>
                    <a:lstStyle/>
                    <a:p>
                      <a:r>
                        <a:rPr lang="en-US" sz="2400" dirty="0"/>
                        <a:t>How come you don’t want to get involved in the course alignment work with the Community College/Adult School?</a:t>
                      </a:r>
                    </a:p>
                  </a:txBody>
                  <a:tcPr/>
                </a:tc>
                <a:tc>
                  <a:txBody>
                    <a:bodyPr/>
                    <a:lstStyle/>
                    <a:p>
                      <a:r>
                        <a:rPr lang="en-US" sz="2400" dirty="0"/>
                        <a:t>When there are opportunities to work on course alignment, what gets in the way of your participation?</a:t>
                      </a:r>
                    </a:p>
                  </a:txBody>
                  <a:tcPr/>
                </a:tc>
                <a:extLst>
                  <a:ext uri="{0D108BD9-81ED-4DB2-BD59-A6C34878D82A}">
                    <a16:rowId xmlns:a16="http://schemas.microsoft.com/office/drawing/2014/main" val="4233917942"/>
                  </a:ext>
                </a:extLst>
              </a:tr>
            </a:tbl>
          </a:graphicData>
        </a:graphic>
      </p:graphicFrame>
      <p:pic>
        <p:nvPicPr>
          <p:cNvPr id="4" name="Picture 3">
            <a:extLst>
              <a:ext uri="{FF2B5EF4-FFF2-40B4-BE49-F238E27FC236}">
                <a16:creationId xmlns:a16="http://schemas.microsoft.com/office/drawing/2014/main" id="{A0E2938F-829B-2D42-A019-99E493519F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022252">
            <a:off x="591056" y="94115"/>
            <a:ext cx="2744739" cy="1571363"/>
          </a:xfrm>
          <a:prstGeom prst="rect">
            <a:avLst/>
          </a:prstGeom>
        </p:spPr>
      </p:pic>
      <p:pic>
        <p:nvPicPr>
          <p:cNvPr id="8" name="Picture 7" descr="A drawing of a cartoon character&#10;&#10;Description automatically generated">
            <a:extLst>
              <a:ext uri="{FF2B5EF4-FFF2-40B4-BE49-F238E27FC236}">
                <a16:creationId xmlns:a16="http://schemas.microsoft.com/office/drawing/2014/main" id="{42982159-C265-4A4F-AD41-2D9266F8DA9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80730">
            <a:off x="10208414" y="151510"/>
            <a:ext cx="1333260" cy="1941130"/>
          </a:xfrm>
          <a:prstGeom prst="rect">
            <a:avLst/>
          </a:prstGeom>
        </p:spPr>
      </p:pic>
    </p:spTree>
    <p:extLst>
      <p:ext uri="{BB962C8B-B14F-4D97-AF65-F5344CB8AC3E}">
        <p14:creationId xmlns:p14="http://schemas.microsoft.com/office/powerpoint/2010/main" val="316135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25991F-0732-A24E-A410-5F98C4DFD514}"/>
              </a:ext>
            </a:extLst>
          </p:cNvPr>
          <p:cNvSpPr>
            <a:spLocks noGrp="1"/>
          </p:cNvSpPr>
          <p:nvPr>
            <p:ph type="title"/>
          </p:nvPr>
        </p:nvSpPr>
        <p:spPr>
          <a:xfrm>
            <a:off x="640079" y="2053641"/>
            <a:ext cx="3669161" cy="2760098"/>
          </a:xfrm>
        </p:spPr>
        <p:txBody>
          <a:bodyPr>
            <a:normAutofit/>
          </a:bodyPr>
          <a:lstStyle/>
          <a:p>
            <a:r>
              <a:rPr lang="en-US" sz="4800" dirty="0">
                <a:solidFill>
                  <a:srgbClr val="FFFFFF"/>
                </a:solidFill>
              </a:rPr>
              <a:t>3. Determine Needs and Interests </a:t>
            </a:r>
          </a:p>
        </p:txBody>
      </p:sp>
      <p:sp>
        <p:nvSpPr>
          <p:cNvPr id="3" name="Content Placeholder 2">
            <a:extLst>
              <a:ext uri="{FF2B5EF4-FFF2-40B4-BE49-F238E27FC236}">
                <a16:creationId xmlns:a16="http://schemas.microsoft.com/office/drawing/2014/main" id="{F79CE46F-77B5-964B-844A-CB15AE086AEC}"/>
              </a:ext>
            </a:extLst>
          </p:cNvPr>
          <p:cNvSpPr>
            <a:spLocks noGrp="1"/>
          </p:cNvSpPr>
          <p:nvPr>
            <p:ph idx="1"/>
          </p:nvPr>
        </p:nvSpPr>
        <p:spPr>
          <a:xfrm>
            <a:off x="5536889" y="558800"/>
            <a:ext cx="6473370" cy="6299200"/>
          </a:xfrm>
        </p:spPr>
        <p:txBody>
          <a:bodyPr anchor="ctr">
            <a:noAutofit/>
          </a:bodyPr>
          <a:lstStyle/>
          <a:p>
            <a:r>
              <a:rPr lang="en-US" sz="3200" dirty="0">
                <a:solidFill>
                  <a:srgbClr val="000000"/>
                </a:solidFill>
              </a:rPr>
              <a:t>What do think will be different if we move in this direction?</a:t>
            </a:r>
          </a:p>
          <a:p>
            <a:r>
              <a:rPr lang="en-US" sz="3200" dirty="0">
                <a:solidFill>
                  <a:srgbClr val="000000"/>
                </a:solidFill>
              </a:rPr>
              <a:t>Who do you think will be most impacted by this decision?</a:t>
            </a:r>
          </a:p>
          <a:p>
            <a:r>
              <a:rPr lang="en-US" sz="3200" dirty="0">
                <a:solidFill>
                  <a:srgbClr val="000000"/>
                </a:solidFill>
              </a:rPr>
              <a:t>What kind of impact do you think that decision might have on you, personally?</a:t>
            </a:r>
          </a:p>
          <a:p>
            <a:r>
              <a:rPr lang="en-US" sz="3200" dirty="0">
                <a:solidFill>
                  <a:srgbClr val="000000"/>
                </a:solidFill>
              </a:rPr>
              <a:t>What do you think might change?</a:t>
            </a:r>
          </a:p>
          <a:p>
            <a:r>
              <a:rPr lang="en-US" sz="3200" dirty="0">
                <a:solidFill>
                  <a:srgbClr val="000000"/>
                </a:solidFill>
              </a:rPr>
              <a:t>What are you most concerned about?</a:t>
            </a:r>
          </a:p>
          <a:p>
            <a:r>
              <a:rPr lang="en-US" sz="3200" dirty="0">
                <a:solidFill>
                  <a:srgbClr val="000000"/>
                </a:solidFill>
              </a:rPr>
              <a:t>What matters to you most?</a:t>
            </a:r>
          </a:p>
          <a:p>
            <a:endParaRPr lang="en-US" sz="3200" dirty="0">
              <a:solidFill>
                <a:srgbClr val="000000"/>
              </a:solidFill>
            </a:endParaRPr>
          </a:p>
        </p:txBody>
      </p:sp>
    </p:spTree>
    <p:extLst>
      <p:ext uri="{BB962C8B-B14F-4D97-AF65-F5344CB8AC3E}">
        <p14:creationId xmlns:p14="http://schemas.microsoft.com/office/powerpoint/2010/main" val="117030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B38469-53FC-CA4D-999D-A13E70E37D01}"/>
              </a:ext>
            </a:extLst>
          </p:cNvPr>
          <p:cNvSpPr txBox="1"/>
          <p:nvPr/>
        </p:nvSpPr>
        <p:spPr>
          <a:xfrm>
            <a:off x="493486" y="166915"/>
            <a:ext cx="8287658" cy="3531808"/>
          </a:xfrm>
          <a:prstGeom prst="rect">
            <a:avLst/>
          </a:prstGeom>
        </p:spPr>
        <p:txBody>
          <a:bodyPr vert="horz" lIns="91440" tIns="45720" rIns="91440" bIns="45720" rtlCol="0" anchor="ctr">
            <a:normAutofit/>
          </a:bodyPr>
          <a:lstStyle/>
          <a:p>
            <a:pPr>
              <a:lnSpc>
                <a:spcPct val="90000"/>
              </a:lnSpc>
              <a:spcAft>
                <a:spcPts val="600"/>
              </a:spcAft>
              <a:buClr>
                <a:schemeClr val="tx1">
                  <a:lumMod val="85000"/>
                  <a:lumOff val="15000"/>
                </a:schemeClr>
              </a:buClr>
            </a:pPr>
            <a:r>
              <a:rPr lang="en-US" sz="3600" dirty="0"/>
              <a:t>A vision without a plan is just a dream. </a:t>
            </a:r>
          </a:p>
          <a:p>
            <a:pPr>
              <a:lnSpc>
                <a:spcPct val="90000"/>
              </a:lnSpc>
              <a:spcAft>
                <a:spcPts val="600"/>
              </a:spcAft>
              <a:buClr>
                <a:schemeClr val="tx1">
                  <a:lumMod val="85000"/>
                  <a:lumOff val="15000"/>
                </a:schemeClr>
              </a:buClr>
            </a:pPr>
            <a:r>
              <a:rPr lang="en-US" sz="3600" dirty="0"/>
              <a:t>A plan without a vision is just drudgery. </a:t>
            </a:r>
          </a:p>
          <a:p>
            <a:pPr>
              <a:lnSpc>
                <a:spcPct val="90000"/>
              </a:lnSpc>
              <a:spcAft>
                <a:spcPts val="600"/>
              </a:spcAft>
              <a:buClr>
                <a:schemeClr val="tx1">
                  <a:lumMod val="85000"/>
                  <a:lumOff val="15000"/>
                </a:schemeClr>
              </a:buClr>
            </a:pPr>
            <a:r>
              <a:rPr lang="en-US" sz="3600" dirty="0"/>
              <a:t>But a vision with a plan can change the world.</a:t>
            </a:r>
          </a:p>
          <a:p>
            <a:pPr indent="-228600">
              <a:lnSpc>
                <a:spcPct val="90000"/>
              </a:lnSpc>
              <a:spcAft>
                <a:spcPts val="600"/>
              </a:spcAft>
              <a:buClr>
                <a:schemeClr val="tx1">
                  <a:lumMod val="85000"/>
                  <a:lumOff val="15000"/>
                </a:schemeClr>
              </a:buClr>
              <a:buFont typeface="Arial" panose="020B0604020202020204" pitchFamily="34" charset="0"/>
              <a:buChar char="•"/>
            </a:pPr>
            <a:endParaRPr lang="en-US" sz="2400" dirty="0"/>
          </a:p>
          <a:p>
            <a:pPr>
              <a:lnSpc>
                <a:spcPct val="90000"/>
              </a:lnSpc>
              <a:spcAft>
                <a:spcPts val="600"/>
              </a:spcAft>
              <a:buClr>
                <a:schemeClr val="tx1">
                  <a:lumMod val="85000"/>
                  <a:lumOff val="15000"/>
                </a:schemeClr>
              </a:buClr>
            </a:pPr>
            <a:r>
              <a:rPr lang="en-US" sz="2400" dirty="0"/>
              <a:t>Old proverb</a:t>
            </a:r>
          </a:p>
        </p:txBody>
      </p:sp>
      <p:pic>
        <p:nvPicPr>
          <p:cNvPr id="14" name="Picture 13" descr="A picture containing wall, decorated&#10;&#10;Description automatically generated">
            <a:extLst>
              <a:ext uri="{FF2B5EF4-FFF2-40B4-BE49-F238E27FC236}">
                <a16:creationId xmlns:a16="http://schemas.microsoft.com/office/drawing/2014/main" id="{F59B4AEB-F592-0F45-B117-D5E29CD2FE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75915" y="166915"/>
            <a:ext cx="3403600" cy="4318000"/>
          </a:xfrm>
          <a:prstGeom prst="rect">
            <a:avLst/>
          </a:prstGeom>
        </p:spPr>
      </p:pic>
      <p:pic>
        <p:nvPicPr>
          <p:cNvPr id="20" name="Picture 19" descr="A picture containing person, indoor, wall&#10;&#10;Description automatically generated">
            <a:extLst>
              <a:ext uri="{FF2B5EF4-FFF2-40B4-BE49-F238E27FC236}">
                <a16:creationId xmlns:a16="http://schemas.microsoft.com/office/drawing/2014/main" id="{FB0FBDC0-34C2-B04B-83B1-6A4674461C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02811" y="2485270"/>
            <a:ext cx="5998934" cy="3999289"/>
          </a:xfrm>
          <a:prstGeom prst="rect">
            <a:avLst/>
          </a:prstGeom>
        </p:spPr>
      </p:pic>
    </p:spTree>
    <p:extLst>
      <p:ext uri="{BB962C8B-B14F-4D97-AF65-F5344CB8AC3E}">
        <p14:creationId xmlns:p14="http://schemas.microsoft.com/office/powerpoint/2010/main" val="13182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90" name="Shape 190"/>
          <p:cNvGraphicFramePr/>
          <p:nvPr/>
        </p:nvGraphicFramePr>
        <p:xfrm>
          <a:off x="1459798" y="1349770"/>
          <a:ext cx="9454945" cy="4343390"/>
        </p:xfrm>
        <a:graphic>
          <a:graphicData uri="http://schemas.openxmlformats.org/drawingml/2006/table">
            <a:tbl>
              <a:tblPr firstRow="1" bandRow="1">
                <a:noFill/>
              </a:tblPr>
              <a:tblGrid>
                <a:gridCol w="4723288">
                  <a:extLst>
                    <a:ext uri="{9D8B030D-6E8A-4147-A177-3AD203B41FA5}">
                      <a16:colId xmlns:a16="http://schemas.microsoft.com/office/drawing/2014/main" val="20000"/>
                    </a:ext>
                  </a:extLst>
                </a:gridCol>
                <a:gridCol w="4731657">
                  <a:extLst>
                    <a:ext uri="{9D8B030D-6E8A-4147-A177-3AD203B41FA5}">
                      <a16:colId xmlns:a16="http://schemas.microsoft.com/office/drawing/2014/main" val="20001"/>
                    </a:ext>
                  </a:extLst>
                </a:gridCol>
              </a:tblGrid>
              <a:tr h="2171695">
                <a:tc>
                  <a:txBody>
                    <a:bodyPr/>
                    <a:lstStyle/>
                    <a:p>
                      <a:pPr marL="0" marR="0" lvl="0" indent="0" algn="l" rtl="0">
                        <a:spcBef>
                          <a:spcPts val="0"/>
                        </a:spcBef>
                        <a:buSzPct val="25000"/>
                        <a:buNone/>
                      </a:pPr>
                      <a:endParaRPr sz="180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1695">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1" name="Shape 191"/>
          <p:cNvSpPr txBox="1"/>
          <p:nvPr/>
        </p:nvSpPr>
        <p:spPr>
          <a:xfrm>
            <a:off x="1689385" y="3613272"/>
            <a:ext cx="2489692" cy="860333"/>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Avenir Book" panose="02000503020000020003" pitchFamily="2" charset="0"/>
                <a:ea typeface="Lustria"/>
                <a:cs typeface="Lustria"/>
                <a:sym typeface="Lustria"/>
              </a:rPr>
              <a:t>Copping Out</a:t>
            </a:r>
          </a:p>
          <a:p>
            <a:pPr>
              <a:buSzPct val="25000"/>
            </a:pPr>
            <a:r>
              <a:rPr lang="en-US" sz="2400" dirty="0">
                <a:solidFill>
                  <a:schemeClr val="dk1"/>
                </a:solidFill>
                <a:latin typeface="Avenir Book" panose="02000503020000020003" pitchFamily="2" charset="0"/>
                <a:ea typeface="Lustria"/>
                <a:cs typeface="Lustria"/>
                <a:sym typeface="Lustria"/>
              </a:rPr>
              <a:t>No Way</a:t>
            </a:r>
          </a:p>
        </p:txBody>
      </p:sp>
      <p:sp>
        <p:nvSpPr>
          <p:cNvPr id="192" name="Shape 192"/>
          <p:cNvSpPr txBox="1"/>
          <p:nvPr/>
        </p:nvSpPr>
        <p:spPr>
          <a:xfrm>
            <a:off x="7006936" y="3587455"/>
            <a:ext cx="2302204" cy="1322037"/>
          </a:xfrm>
          <a:prstGeom prst="rect">
            <a:avLst/>
          </a:prstGeom>
          <a:noFill/>
          <a:ln>
            <a:noFill/>
          </a:ln>
        </p:spPr>
        <p:txBody>
          <a:bodyPr lIns="91425" tIns="45700" rIns="91425" bIns="45700" anchor="t" anchorCtr="0">
            <a:noAutofit/>
          </a:bodyPr>
          <a:lstStyle/>
          <a:p>
            <a:pPr algn="r">
              <a:buSzPct val="25000"/>
            </a:pPr>
            <a:r>
              <a:rPr lang="en-US" sz="2400" dirty="0">
                <a:solidFill>
                  <a:schemeClr val="dk1"/>
                </a:solidFill>
                <a:latin typeface="Avenir Book" panose="02000503020000020003" pitchFamily="2" charset="0"/>
                <a:ea typeface="Lustria"/>
                <a:cs typeface="Lustria"/>
                <a:sym typeface="Lustria"/>
              </a:rPr>
              <a:t>Competing</a:t>
            </a:r>
          </a:p>
          <a:p>
            <a:pPr algn="r">
              <a:buSzPct val="25000"/>
            </a:pPr>
            <a:r>
              <a:rPr lang="en-US" sz="2400" dirty="0">
                <a:solidFill>
                  <a:schemeClr val="dk1"/>
                </a:solidFill>
                <a:latin typeface="Avenir Book" panose="02000503020000020003" pitchFamily="2" charset="0"/>
                <a:ea typeface="Lustria"/>
                <a:cs typeface="Lustria"/>
                <a:sym typeface="Lustria"/>
              </a:rPr>
              <a:t>My Way</a:t>
            </a:r>
          </a:p>
        </p:txBody>
      </p:sp>
      <p:sp>
        <p:nvSpPr>
          <p:cNvPr id="193" name="Shape 193"/>
          <p:cNvSpPr txBox="1"/>
          <p:nvPr/>
        </p:nvSpPr>
        <p:spPr>
          <a:xfrm>
            <a:off x="1786360" y="1579664"/>
            <a:ext cx="2429497" cy="1477328"/>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Avenir Book" panose="02000503020000020003" pitchFamily="2" charset="0"/>
                <a:ea typeface="Lustria"/>
                <a:cs typeface="Lustria"/>
                <a:sym typeface="Lustria"/>
              </a:rPr>
              <a:t>Conceding</a:t>
            </a:r>
          </a:p>
          <a:p>
            <a:pPr>
              <a:buSzPct val="25000"/>
            </a:pPr>
            <a:r>
              <a:rPr lang="en-US" sz="2400" dirty="0">
                <a:solidFill>
                  <a:schemeClr val="dk1"/>
                </a:solidFill>
                <a:latin typeface="Avenir Book" panose="02000503020000020003" pitchFamily="2" charset="0"/>
                <a:ea typeface="Lustria"/>
                <a:cs typeface="Lustria"/>
                <a:sym typeface="Lustria"/>
              </a:rPr>
              <a:t>Your Way</a:t>
            </a:r>
          </a:p>
        </p:txBody>
      </p:sp>
      <p:sp>
        <p:nvSpPr>
          <p:cNvPr id="194" name="Shape 194"/>
          <p:cNvSpPr txBox="1"/>
          <p:nvPr/>
        </p:nvSpPr>
        <p:spPr>
          <a:xfrm>
            <a:off x="5434277" y="1579664"/>
            <a:ext cx="2869999" cy="1477328"/>
          </a:xfrm>
          <a:prstGeom prst="rect">
            <a:avLst/>
          </a:prstGeom>
          <a:noFill/>
          <a:ln>
            <a:noFill/>
          </a:ln>
        </p:spPr>
        <p:txBody>
          <a:bodyPr lIns="91425" tIns="45700" rIns="91425" bIns="45700" anchor="t" anchorCtr="0">
            <a:noAutofit/>
          </a:bodyPr>
          <a:lstStyle/>
          <a:p>
            <a:pPr algn="r">
              <a:buSzPct val="25000"/>
            </a:pPr>
            <a:r>
              <a:rPr lang="en-US" sz="2400" b="1" i="1" dirty="0">
                <a:solidFill>
                  <a:schemeClr val="dk1"/>
                </a:solidFill>
                <a:highlight>
                  <a:srgbClr val="FFFF00"/>
                </a:highlight>
                <a:latin typeface="Avenir Roman" panose="02000503020000020003" pitchFamily="2" charset="0"/>
                <a:ea typeface="Lustria"/>
                <a:cs typeface="Lustria"/>
                <a:sym typeface="Lustria"/>
              </a:rPr>
              <a:t>Collaborating</a:t>
            </a:r>
          </a:p>
          <a:p>
            <a:pPr algn="r">
              <a:buSzPct val="25000"/>
            </a:pPr>
            <a:r>
              <a:rPr lang="en-US" sz="2400" b="1" i="1" dirty="0">
                <a:solidFill>
                  <a:schemeClr val="dk1"/>
                </a:solidFill>
                <a:highlight>
                  <a:srgbClr val="FFFF00"/>
                </a:highlight>
                <a:latin typeface="Avenir Roman" panose="02000503020000020003" pitchFamily="2" charset="0"/>
                <a:ea typeface="Lustria"/>
                <a:cs typeface="Lustria"/>
                <a:sym typeface="Lustria"/>
              </a:rPr>
              <a:t>Our Way</a:t>
            </a:r>
          </a:p>
        </p:txBody>
      </p:sp>
      <p:cxnSp>
        <p:nvCxnSpPr>
          <p:cNvPr id="195" name="Shape 195"/>
          <p:cNvCxnSpPr/>
          <p:nvPr/>
        </p:nvCxnSpPr>
        <p:spPr>
          <a:xfrm rot="10800000" flipH="1">
            <a:off x="1193945" y="1638870"/>
            <a:ext cx="16493" cy="3765190"/>
          </a:xfrm>
          <a:prstGeom prst="straightConnector1">
            <a:avLst/>
          </a:prstGeom>
          <a:noFill/>
          <a:ln w="31750" cap="flat" cmpd="sng">
            <a:solidFill>
              <a:schemeClr val="accent1"/>
            </a:solidFill>
            <a:prstDash val="solid"/>
            <a:round/>
            <a:headEnd type="none" w="med" len="med"/>
            <a:tailEnd type="stealth" w="lg" len="lg"/>
          </a:ln>
        </p:spPr>
      </p:cxnSp>
      <p:sp>
        <p:nvSpPr>
          <p:cNvPr id="196" name="Shape 196"/>
          <p:cNvSpPr txBox="1"/>
          <p:nvPr/>
        </p:nvSpPr>
        <p:spPr>
          <a:xfrm rot="-5400000">
            <a:off x="-2108548" y="3105009"/>
            <a:ext cx="5957558" cy="461664"/>
          </a:xfrm>
          <a:prstGeom prst="rect">
            <a:avLst/>
          </a:prstGeom>
          <a:noFill/>
          <a:ln>
            <a:noFill/>
          </a:ln>
        </p:spPr>
        <p:txBody>
          <a:bodyPr lIns="91425" tIns="45700" rIns="91425" bIns="45700" anchor="t" anchorCtr="0">
            <a:noAutofit/>
          </a:bodyPr>
          <a:lstStyle/>
          <a:p>
            <a:pPr algn="ctr">
              <a:buSzPct val="25000"/>
            </a:pPr>
            <a:r>
              <a:rPr lang="en-US" sz="2200" dirty="0">
                <a:solidFill>
                  <a:schemeClr val="dk1"/>
                </a:solidFill>
                <a:latin typeface="Lustria"/>
                <a:ea typeface="Lustria"/>
                <a:cs typeface="Lustria"/>
                <a:sym typeface="Lustria"/>
              </a:rPr>
              <a:t>Consideration of Interests (the people I work with)</a:t>
            </a:r>
          </a:p>
        </p:txBody>
      </p:sp>
      <p:cxnSp>
        <p:nvCxnSpPr>
          <p:cNvPr id="197" name="Shape 197"/>
          <p:cNvCxnSpPr>
            <a:cxnSpLocks/>
          </p:cNvCxnSpPr>
          <p:nvPr/>
        </p:nvCxnSpPr>
        <p:spPr>
          <a:xfrm>
            <a:off x="1899357" y="5972463"/>
            <a:ext cx="7970357" cy="0"/>
          </a:xfrm>
          <a:prstGeom prst="straightConnector1">
            <a:avLst/>
          </a:prstGeom>
          <a:noFill/>
          <a:ln w="31750" cap="flat" cmpd="sng">
            <a:solidFill>
              <a:schemeClr val="accent1"/>
            </a:solidFill>
            <a:prstDash val="solid"/>
            <a:round/>
            <a:headEnd type="none" w="med" len="med"/>
            <a:tailEnd type="stealth" w="lg" len="lg"/>
          </a:ln>
        </p:spPr>
      </p:cxnSp>
      <p:sp>
        <p:nvSpPr>
          <p:cNvPr id="198" name="Shape 198"/>
          <p:cNvSpPr txBox="1"/>
          <p:nvPr/>
        </p:nvSpPr>
        <p:spPr>
          <a:xfrm>
            <a:off x="2288622" y="6113020"/>
            <a:ext cx="7690339" cy="369332"/>
          </a:xfrm>
          <a:prstGeom prst="rect">
            <a:avLst/>
          </a:prstGeom>
          <a:noFill/>
          <a:ln>
            <a:noFill/>
          </a:ln>
        </p:spPr>
        <p:txBody>
          <a:bodyPr lIns="91425" tIns="45700" rIns="91425" bIns="45700" anchor="t" anchorCtr="0">
            <a:noAutofit/>
          </a:bodyPr>
          <a:lstStyle/>
          <a:p>
            <a:pPr algn="ctr">
              <a:buSzPct val="25000"/>
            </a:pPr>
            <a:r>
              <a:rPr lang="en-US" sz="2200" dirty="0">
                <a:solidFill>
                  <a:schemeClr val="dk1"/>
                </a:solidFill>
                <a:latin typeface="Lustria"/>
                <a:ea typeface="Lustria"/>
                <a:cs typeface="Lustria"/>
                <a:sym typeface="Lustria"/>
              </a:rPr>
              <a:t>Consideration of Interests (Mine, as an agency leader)</a:t>
            </a:r>
          </a:p>
        </p:txBody>
      </p:sp>
      <p:sp>
        <p:nvSpPr>
          <p:cNvPr id="2" name="TextBox 1">
            <a:extLst>
              <a:ext uri="{FF2B5EF4-FFF2-40B4-BE49-F238E27FC236}">
                <a16:creationId xmlns:a16="http://schemas.microsoft.com/office/drawing/2014/main" id="{FC25CE59-E395-5942-9F7A-301E9E52E1B9}"/>
              </a:ext>
            </a:extLst>
          </p:cNvPr>
          <p:cNvSpPr txBox="1"/>
          <p:nvPr/>
        </p:nvSpPr>
        <p:spPr>
          <a:xfrm>
            <a:off x="2934231" y="357062"/>
            <a:ext cx="6641899" cy="707886"/>
          </a:xfrm>
          <a:prstGeom prst="rect">
            <a:avLst/>
          </a:prstGeom>
          <a:noFill/>
        </p:spPr>
        <p:txBody>
          <a:bodyPr wrap="square" rtlCol="0">
            <a:spAutoFit/>
          </a:bodyPr>
          <a:lstStyle/>
          <a:p>
            <a:r>
              <a:rPr lang="en-US" sz="4000" b="1" dirty="0">
                <a:latin typeface="Avenir Book" panose="02000503020000020003" pitchFamily="2" charset="0"/>
              </a:rPr>
              <a:t>Interests Inter-relationships</a:t>
            </a:r>
          </a:p>
        </p:txBody>
      </p:sp>
      <p:sp>
        <p:nvSpPr>
          <p:cNvPr id="3" name="TextBox 2">
            <a:extLst>
              <a:ext uri="{FF2B5EF4-FFF2-40B4-BE49-F238E27FC236}">
                <a16:creationId xmlns:a16="http://schemas.microsoft.com/office/drawing/2014/main" id="{F4044C60-A011-2C4A-A012-C8C8F2BAFAA5}"/>
              </a:ext>
            </a:extLst>
          </p:cNvPr>
          <p:cNvSpPr txBox="1"/>
          <p:nvPr/>
        </p:nvSpPr>
        <p:spPr>
          <a:xfrm>
            <a:off x="4770672" y="2980604"/>
            <a:ext cx="2590800" cy="1200329"/>
          </a:xfrm>
          <a:prstGeom prst="rect">
            <a:avLst/>
          </a:prstGeom>
          <a:noFill/>
        </p:spPr>
        <p:txBody>
          <a:bodyPr wrap="square" rtlCol="0">
            <a:spAutoFit/>
          </a:bodyPr>
          <a:lstStyle/>
          <a:p>
            <a:pPr algn="ctr"/>
            <a:r>
              <a:rPr lang="en-US" sz="2400" dirty="0"/>
              <a:t>Compromising</a:t>
            </a:r>
          </a:p>
          <a:p>
            <a:pPr algn="ctr"/>
            <a:endParaRPr lang="en-US" sz="2400" dirty="0"/>
          </a:p>
          <a:p>
            <a:pPr algn="ctr"/>
            <a:r>
              <a:rPr lang="en-US" sz="2400" dirty="0"/>
              <a:t>    Half Way</a:t>
            </a:r>
          </a:p>
        </p:txBody>
      </p:sp>
      <p:sp>
        <p:nvSpPr>
          <p:cNvPr id="4" name="Oval 3">
            <a:extLst>
              <a:ext uri="{FF2B5EF4-FFF2-40B4-BE49-F238E27FC236}">
                <a16:creationId xmlns:a16="http://schemas.microsoft.com/office/drawing/2014/main" id="{E4012329-5008-584E-988F-DC3094F18643}"/>
              </a:ext>
            </a:extLst>
          </p:cNvPr>
          <p:cNvSpPr/>
          <p:nvPr/>
        </p:nvSpPr>
        <p:spPr>
          <a:xfrm>
            <a:off x="4791674" y="2807440"/>
            <a:ext cx="2597910" cy="149283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17B010-B337-DB4C-81A4-14D8E92FD68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25738" y="2060093"/>
            <a:ext cx="2203773" cy="142254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B6AB9ED-A9D8-AA43-9ADD-70F6A6634B2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916120" y="4391717"/>
            <a:ext cx="1972034" cy="1301443"/>
          </a:xfrm>
          <a:prstGeom prst="rect">
            <a:avLst/>
          </a:prstGeom>
        </p:spPr>
      </p:pic>
      <p:pic>
        <p:nvPicPr>
          <p:cNvPr id="13" name="Picture 12">
            <a:extLst>
              <a:ext uri="{FF2B5EF4-FFF2-40B4-BE49-F238E27FC236}">
                <a16:creationId xmlns:a16="http://schemas.microsoft.com/office/drawing/2014/main" id="{81C3E4AA-EA7C-0D42-BF73-C582D354634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461797" y="4858016"/>
            <a:ext cx="2151574" cy="780971"/>
          </a:xfrm>
          <a:prstGeom prst="rect">
            <a:avLst/>
          </a:prstGeom>
        </p:spPr>
      </p:pic>
      <p:pic>
        <p:nvPicPr>
          <p:cNvPr id="16" name="Picture 15" descr="A sign on the side of a road&#10;&#10;Description automatically generated">
            <a:extLst>
              <a:ext uri="{FF2B5EF4-FFF2-40B4-BE49-F238E27FC236}">
                <a16:creationId xmlns:a16="http://schemas.microsoft.com/office/drawing/2014/main" id="{3EFE99BE-6C48-1549-803A-627E9B554BF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981514" y="1545386"/>
            <a:ext cx="1653014" cy="1239760"/>
          </a:xfrm>
          <a:prstGeom prst="rect">
            <a:avLst/>
          </a:prstGeom>
        </p:spPr>
      </p:pic>
      <p:pic>
        <p:nvPicPr>
          <p:cNvPr id="20" name="Picture 19" descr="A close up of a sign&#10;&#10;Description automatically generated">
            <a:extLst>
              <a:ext uri="{FF2B5EF4-FFF2-40B4-BE49-F238E27FC236}">
                <a16:creationId xmlns:a16="http://schemas.microsoft.com/office/drawing/2014/main" id="{609A0488-96D5-7E4B-A401-AEFF22443C3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251880" y="4305458"/>
            <a:ext cx="2006600" cy="1003300"/>
          </a:xfrm>
          <a:prstGeom prst="rect">
            <a:avLst/>
          </a:prstGeom>
        </p:spPr>
      </p:pic>
    </p:spTree>
    <p:extLst>
      <p:ext uri="{BB962C8B-B14F-4D97-AF65-F5344CB8AC3E}">
        <p14:creationId xmlns:p14="http://schemas.microsoft.com/office/powerpoint/2010/main" val="22137840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975E-ED10-8440-B990-A506B461493C}"/>
              </a:ext>
            </a:extLst>
          </p:cNvPr>
          <p:cNvSpPr>
            <a:spLocks noGrp="1"/>
          </p:cNvSpPr>
          <p:nvPr>
            <p:ph type="title"/>
          </p:nvPr>
        </p:nvSpPr>
        <p:spPr>
          <a:xfrm>
            <a:off x="740229" y="633836"/>
            <a:ext cx="10740571" cy="1454051"/>
          </a:xfrm>
        </p:spPr>
        <p:txBody>
          <a:bodyPr>
            <a:noAutofit/>
          </a:bodyPr>
          <a:lstStyle/>
          <a:p>
            <a:r>
              <a:rPr lang="en-US" sz="4800" b="1" dirty="0">
                <a:solidFill>
                  <a:srgbClr val="000000"/>
                </a:solidFill>
              </a:rPr>
              <a:t>The same definition of effective collaboration applies at the agency level…..</a:t>
            </a:r>
          </a:p>
        </p:txBody>
      </p:sp>
      <p:pic>
        <p:nvPicPr>
          <p:cNvPr id="7" name="Graphic 6" descr="Handshake">
            <a:extLst>
              <a:ext uri="{FF2B5EF4-FFF2-40B4-BE49-F238E27FC236}">
                <a16:creationId xmlns:a16="http://schemas.microsoft.com/office/drawing/2014/main" id="{0B39BA56-35B0-49E7-84B6-E7FEA8551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75A8647-7F20-FA4C-9E03-E3092E905876}"/>
              </a:ext>
            </a:extLst>
          </p:cNvPr>
          <p:cNvSpPr>
            <a:spLocks noGrp="1"/>
          </p:cNvSpPr>
          <p:nvPr>
            <p:ph idx="1"/>
          </p:nvPr>
        </p:nvSpPr>
        <p:spPr>
          <a:xfrm>
            <a:off x="4383314" y="2087887"/>
            <a:ext cx="7610912" cy="4770113"/>
          </a:xfrm>
        </p:spPr>
        <p:txBody>
          <a:bodyPr anchor="ctr">
            <a:normAutofit/>
          </a:bodyPr>
          <a:lstStyle/>
          <a:p>
            <a:r>
              <a:rPr lang="en-US" sz="3200" b="1" dirty="0">
                <a:solidFill>
                  <a:srgbClr val="000000"/>
                </a:solidFill>
              </a:rPr>
              <a:t>Effective collaboration is achieved when the results of the team’s efforts are greater than those which individual members could achieve on their own.</a:t>
            </a:r>
          </a:p>
          <a:p>
            <a:pPr lvl="1"/>
            <a:r>
              <a:rPr lang="en-US" sz="3200" dirty="0">
                <a:solidFill>
                  <a:srgbClr val="000000"/>
                </a:solidFill>
              </a:rPr>
              <a:t>Shared sense of commitment</a:t>
            </a:r>
          </a:p>
          <a:p>
            <a:pPr lvl="1"/>
            <a:r>
              <a:rPr lang="en-US" sz="3200" dirty="0">
                <a:solidFill>
                  <a:srgbClr val="000000"/>
                </a:solidFill>
              </a:rPr>
              <a:t>Naming and valuing individual needs and interests</a:t>
            </a:r>
          </a:p>
          <a:p>
            <a:pPr lvl="1"/>
            <a:r>
              <a:rPr lang="en-US" sz="3200" dirty="0">
                <a:solidFill>
                  <a:srgbClr val="000000"/>
                </a:solidFill>
              </a:rPr>
              <a:t>Effective communication</a:t>
            </a:r>
          </a:p>
          <a:p>
            <a:pPr lvl="1"/>
            <a:r>
              <a:rPr lang="en-US" sz="3200" dirty="0">
                <a:solidFill>
                  <a:srgbClr val="000000"/>
                </a:solidFill>
              </a:rPr>
              <a:t>Trust and strong relationships</a:t>
            </a:r>
          </a:p>
        </p:txBody>
      </p:sp>
    </p:spTree>
    <p:extLst>
      <p:ext uri="{BB962C8B-B14F-4D97-AF65-F5344CB8AC3E}">
        <p14:creationId xmlns:p14="http://schemas.microsoft.com/office/powerpoint/2010/main" val="2713522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90" name="Shape 190"/>
          <p:cNvGraphicFramePr/>
          <p:nvPr>
            <p:extLst>
              <p:ext uri="{D42A27DB-BD31-4B8C-83A1-F6EECF244321}">
                <p14:modId xmlns:p14="http://schemas.microsoft.com/office/powerpoint/2010/main" val="274388134"/>
              </p:ext>
            </p:extLst>
          </p:nvPr>
        </p:nvGraphicFramePr>
        <p:xfrm>
          <a:off x="4932827" y="1353797"/>
          <a:ext cx="6326248" cy="4571046"/>
        </p:xfrm>
        <a:graphic>
          <a:graphicData uri="http://schemas.openxmlformats.org/drawingml/2006/table">
            <a:tbl>
              <a:tblPr firstRow="1" bandRow="1">
                <a:noFill/>
              </a:tblPr>
              <a:tblGrid>
                <a:gridCol w="3163124">
                  <a:extLst>
                    <a:ext uri="{9D8B030D-6E8A-4147-A177-3AD203B41FA5}">
                      <a16:colId xmlns:a16="http://schemas.microsoft.com/office/drawing/2014/main" val="20000"/>
                    </a:ext>
                  </a:extLst>
                </a:gridCol>
                <a:gridCol w="3163124">
                  <a:extLst>
                    <a:ext uri="{9D8B030D-6E8A-4147-A177-3AD203B41FA5}">
                      <a16:colId xmlns:a16="http://schemas.microsoft.com/office/drawing/2014/main" val="20001"/>
                    </a:ext>
                  </a:extLst>
                </a:gridCol>
              </a:tblGrid>
              <a:tr h="2285523">
                <a:tc>
                  <a:txBody>
                    <a:bodyPr/>
                    <a:lstStyle/>
                    <a:p>
                      <a:pPr marL="0" marR="0" lvl="0" indent="0" algn="l" rtl="0">
                        <a:spcBef>
                          <a:spcPts val="0"/>
                        </a:spcBef>
                        <a:buSzPct val="25000"/>
                        <a:buNone/>
                      </a:pPr>
                      <a:endParaRPr sz="180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180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285523">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1800" dirty="0"/>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1" name="Shape 191"/>
          <p:cNvSpPr txBox="1"/>
          <p:nvPr/>
        </p:nvSpPr>
        <p:spPr>
          <a:xfrm>
            <a:off x="5114999" y="3930368"/>
            <a:ext cx="2869999" cy="1477328"/>
          </a:xfrm>
          <a:prstGeom prst="rect">
            <a:avLst/>
          </a:prstGeom>
          <a:noFill/>
          <a:ln>
            <a:noFill/>
          </a:ln>
        </p:spPr>
        <p:txBody>
          <a:bodyPr lIns="91425" tIns="45700" rIns="91425" bIns="45700" anchor="t" anchorCtr="0">
            <a:noAutofit/>
          </a:bodyPr>
          <a:lstStyle/>
          <a:p>
            <a:pPr algn="ctr">
              <a:buSzPct val="25000"/>
            </a:pPr>
            <a:r>
              <a:rPr lang="en-US" sz="2800" b="1" dirty="0">
                <a:solidFill>
                  <a:schemeClr val="dk1"/>
                </a:solidFill>
                <a:latin typeface="Lustria"/>
                <a:ea typeface="Lustria"/>
                <a:cs typeface="Lustria"/>
                <a:sym typeface="Lustria"/>
              </a:rPr>
              <a:t>NOT</a:t>
            </a:r>
          </a:p>
          <a:p>
            <a:pPr algn="ctr"/>
            <a:endParaRPr lang="en-US" sz="2800" b="1" dirty="0">
              <a:solidFill>
                <a:schemeClr val="dk1"/>
              </a:solidFill>
              <a:latin typeface="Lustria"/>
              <a:ea typeface="Lustria"/>
              <a:cs typeface="Lustria"/>
              <a:sym typeface="Lustria"/>
            </a:endParaRPr>
          </a:p>
          <a:p>
            <a:pPr algn="ctr"/>
            <a:r>
              <a:rPr lang="en-US" sz="2800" b="1" dirty="0">
                <a:solidFill>
                  <a:schemeClr val="dk1"/>
                </a:solidFill>
                <a:latin typeface="Lustria"/>
                <a:ea typeface="Lustria"/>
                <a:cs typeface="Lustria"/>
                <a:sym typeface="Lustria"/>
              </a:rPr>
              <a:t>Disregarding</a:t>
            </a:r>
          </a:p>
          <a:p>
            <a:pPr algn="ctr"/>
            <a:r>
              <a:rPr lang="en-US" sz="2800" b="1" dirty="0">
                <a:solidFill>
                  <a:schemeClr val="dk1"/>
                </a:solidFill>
                <a:latin typeface="Lustria"/>
                <a:ea typeface="Lustria"/>
                <a:cs typeface="Lustria"/>
                <a:sym typeface="Lustria"/>
              </a:rPr>
              <a:t>Dismissive</a:t>
            </a:r>
            <a:endParaRPr sz="2800" b="1" dirty="0">
              <a:solidFill>
                <a:schemeClr val="dk1"/>
              </a:solidFill>
              <a:latin typeface="Lustria"/>
              <a:ea typeface="Lustria"/>
              <a:cs typeface="Lustria"/>
              <a:sym typeface="Lustria"/>
            </a:endParaRPr>
          </a:p>
        </p:txBody>
      </p:sp>
      <p:sp>
        <p:nvSpPr>
          <p:cNvPr id="192" name="Shape 192"/>
          <p:cNvSpPr txBox="1"/>
          <p:nvPr/>
        </p:nvSpPr>
        <p:spPr>
          <a:xfrm>
            <a:off x="8267418" y="3893353"/>
            <a:ext cx="2869999" cy="1477328"/>
          </a:xfrm>
          <a:prstGeom prst="rect">
            <a:avLst/>
          </a:prstGeom>
          <a:noFill/>
          <a:ln>
            <a:noFill/>
          </a:ln>
        </p:spPr>
        <p:txBody>
          <a:bodyPr lIns="91425" tIns="45700" rIns="91425" bIns="45700" anchor="t" anchorCtr="0">
            <a:noAutofit/>
          </a:bodyPr>
          <a:lstStyle/>
          <a:p>
            <a:pPr algn="ctr">
              <a:buSzPct val="25000"/>
            </a:pPr>
            <a:r>
              <a:rPr lang="en-US" sz="2800" b="1" dirty="0">
                <a:solidFill>
                  <a:schemeClr val="dk1"/>
                </a:solidFill>
                <a:latin typeface="Lustria"/>
                <a:ea typeface="Lustria"/>
                <a:cs typeface="Lustria"/>
                <a:sym typeface="Lustria"/>
              </a:rPr>
              <a:t>FOR</a:t>
            </a:r>
          </a:p>
          <a:p>
            <a:pPr algn="ctr"/>
            <a:endParaRPr sz="2800" b="1" dirty="0">
              <a:solidFill>
                <a:schemeClr val="dk1"/>
              </a:solidFill>
              <a:latin typeface="Lustria"/>
              <a:ea typeface="Lustria"/>
              <a:cs typeface="Lustria"/>
              <a:sym typeface="Lustria"/>
            </a:endParaRPr>
          </a:p>
          <a:p>
            <a:pPr algn="ctr">
              <a:buSzPct val="25000"/>
            </a:pPr>
            <a:r>
              <a:rPr lang="en-US" sz="2800" b="1" dirty="0">
                <a:solidFill>
                  <a:schemeClr val="dk1"/>
                </a:solidFill>
                <a:latin typeface="Lustria"/>
                <a:ea typeface="Lustria"/>
                <a:cs typeface="Lustria"/>
                <a:sym typeface="Lustria"/>
              </a:rPr>
              <a:t>Permissive</a:t>
            </a:r>
            <a:endParaRPr sz="2800" b="1" dirty="0">
              <a:solidFill>
                <a:schemeClr val="dk1"/>
              </a:solidFill>
              <a:latin typeface="Lustria"/>
              <a:ea typeface="Lustria"/>
              <a:cs typeface="Lustria"/>
              <a:sym typeface="Lustria"/>
            </a:endParaRPr>
          </a:p>
          <a:p>
            <a:pPr algn="ctr">
              <a:buSzPct val="25000"/>
            </a:pPr>
            <a:r>
              <a:rPr lang="en-US" sz="2800" b="1" dirty="0">
                <a:solidFill>
                  <a:schemeClr val="dk1"/>
                </a:solidFill>
                <a:latin typeface="Lustria"/>
                <a:ea typeface="Lustria"/>
                <a:cs typeface="Lustria"/>
                <a:sym typeface="Lustria"/>
              </a:rPr>
              <a:t>Paternalistic</a:t>
            </a:r>
          </a:p>
        </p:txBody>
      </p:sp>
      <p:sp>
        <p:nvSpPr>
          <p:cNvPr id="193" name="Shape 193"/>
          <p:cNvSpPr txBox="1"/>
          <p:nvPr/>
        </p:nvSpPr>
        <p:spPr>
          <a:xfrm>
            <a:off x="5036572" y="1586362"/>
            <a:ext cx="2869999" cy="1477328"/>
          </a:xfrm>
          <a:prstGeom prst="rect">
            <a:avLst/>
          </a:prstGeom>
          <a:noFill/>
          <a:ln>
            <a:noFill/>
          </a:ln>
        </p:spPr>
        <p:txBody>
          <a:bodyPr lIns="91425" tIns="45700" rIns="91425" bIns="45700" anchor="t" anchorCtr="0">
            <a:noAutofit/>
          </a:bodyPr>
          <a:lstStyle/>
          <a:p>
            <a:pPr algn="ctr">
              <a:buSzPct val="25000"/>
            </a:pPr>
            <a:r>
              <a:rPr lang="en-US" sz="2800" b="1" dirty="0">
                <a:solidFill>
                  <a:schemeClr val="dk1"/>
                </a:solidFill>
                <a:latin typeface="Lustria"/>
                <a:ea typeface="Lustria"/>
                <a:cs typeface="Lustria"/>
                <a:sym typeface="Lustria"/>
              </a:rPr>
              <a:t>TO</a:t>
            </a:r>
          </a:p>
          <a:p>
            <a:pPr algn="ctr"/>
            <a:endParaRPr sz="2800" b="1" dirty="0">
              <a:solidFill>
                <a:schemeClr val="dk1"/>
              </a:solidFill>
              <a:latin typeface="Lustria"/>
              <a:ea typeface="Lustria"/>
              <a:cs typeface="Lustria"/>
              <a:sym typeface="Lustria"/>
            </a:endParaRPr>
          </a:p>
          <a:p>
            <a:pPr algn="ctr">
              <a:buSzPct val="25000"/>
            </a:pPr>
            <a:r>
              <a:rPr lang="en-US" sz="2800" b="1" dirty="0">
                <a:solidFill>
                  <a:schemeClr val="dk1"/>
                </a:solidFill>
                <a:latin typeface="Lustria"/>
                <a:ea typeface="Lustria"/>
                <a:cs typeface="Lustria"/>
                <a:sym typeface="Lustria"/>
              </a:rPr>
              <a:t>Authoritarian</a:t>
            </a:r>
          </a:p>
          <a:p>
            <a:pPr algn="ctr">
              <a:buSzPct val="25000"/>
            </a:pPr>
            <a:r>
              <a:rPr lang="en-US" sz="2800" b="1" dirty="0">
                <a:solidFill>
                  <a:schemeClr val="dk1"/>
                </a:solidFill>
                <a:latin typeface="Lustria"/>
                <a:ea typeface="Lustria"/>
                <a:cs typeface="Lustria"/>
                <a:sym typeface="Lustria"/>
              </a:rPr>
              <a:t>Punitive</a:t>
            </a:r>
          </a:p>
        </p:txBody>
      </p:sp>
      <p:sp>
        <p:nvSpPr>
          <p:cNvPr id="194" name="Shape 194"/>
          <p:cNvSpPr txBox="1"/>
          <p:nvPr/>
        </p:nvSpPr>
        <p:spPr>
          <a:xfrm>
            <a:off x="8167050" y="1568551"/>
            <a:ext cx="2869999" cy="1850240"/>
          </a:xfrm>
          <a:prstGeom prst="rect">
            <a:avLst/>
          </a:prstGeom>
          <a:noFill/>
          <a:ln>
            <a:noFill/>
          </a:ln>
        </p:spPr>
        <p:txBody>
          <a:bodyPr lIns="91425" tIns="45700" rIns="91425" bIns="45700" anchor="t" anchorCtr="0">
            <a:noAutofit/>
          </a:bodyPr>
          <a:lstStyle/>
          <a:p>
            <a:pPr algn="ctr">
              <a:buSzPct val="25000"/>
            </a:pPr>
            <a:r>
              <a:rPr lang="en-US" sz="2800" b="1" dirty="0">
                <a:solidFill>
                  <a:schemeClr val="dk1"/>
                </a:solidFill>
                <a:latin typeface="Lustria"/>
                <a:ea typeface="Lustria"/>
                <a:cs typeface="Lustria"/>
                <a:sym typeface="Lustria"/>
              </a:rPr>
              <a:t>WITH</a:t>
            </a:r>
          </a:p>
          <a:p>
            <a:pPr algn="ctr">
              <a:buSzPct val="25000"/>
            </a:pPr>
            <a:endParaRPr sz="2800" b="1" dirty="0">
              <a:solidFill>
                <a:schemeClr val="dk1"/>
              </a:solidFill>
              <a:latin typeface="Lustria"/>
              <a:ea typeface="Lustria"/>
              <a:cs typeface="Lustria"/>
              <a:sym typeface="Lustria"/>
            </a:endParaRPr>
          </a:p>
          <a:p>
            <a:pPr algn="ctr"/>
            <a:r>
              <a:rPr lang="en-US" sz="2800" b="1" dirty="0">
                <a:solidFill>
                  <a:schemeClr val="dk1"/>
                </a:solidFill>
                <a:latin typeface="Lustria"/>
                <a:ea typeface="Lustria"/>
                <a:cs typeface="Lustria"/>
                <a:sym typeface="Lustria"/>
              </a:rPr>
              <a:t>Inclusive</a:t>
            </a:r>
            <a:endParaRPr sz="2800" b="1" dirty="0">
              <a:solidFill>
                <a:schemeClr val="dk1"/>
              </a:solidFill>
              <a:latin typeface="Lustria"/>
              <a:ea typeface="Lustria"/>
              <a:cs typeface="Lustria"/>
              <a:sym typeface="Lustria"/>
            </a:endParaRPr>
          </a:p>
          <a:p>
            <a:pPr algn="ctr">
              <a:buSzPct val="25000"/>
            </a:pPr>
            <a:r>
              <a:rPr lang="en-US" sz="2800" b="1" dirty="0">
                <a:solidFill>
                  <a:schemeClr val="dk1"/>
                </a:solidFill>
                <a:latin typeface="Lustria"/>
                <a:ea typeface="Lustria"/>
                <a:cs typeface="Lustria"/>
                <a:sym typeface="Lustria"/>
              </a:rPr>
              <a:t>Authoritative</a:t>
            </a:r>
          </a:p>
        </p:txBody>
      </p:sp>
      <p:cxnSp>
        <p:nvCxnSpPr>
          <p:cNvPr id="195" name="Shape 195"/>
          <p:cNvCxnSpPr/>
          <p:nvPr/>
        </p:nvCxnSpPr>
        <p:spPr>
          <a:xfrm rot="10800000" flipH="1">
            <a:off x="4630584" y="1754112"/>
            <a:ext cx="16493" cy="3765190"/>
          </a:xfrm>
          <a:prstGeom prst="straightConnector1">
            <a:avLst/>
          </a:prstGeom>
          <a:noFill/>
          <a:ln w="31750" cap="flat" cmpd="sng">
            <a:solidFill>
              <a:schemeClr val="accent1"/>
            </a:solidFill>
            <a:prstDash val="solid"/>
            <a:round/>
            <a:headEnd type="none" w="med" len="med"/>
            <a:tailEnd type="stealth" w="lg" len="lg"/>
          </a:ln>
        </p:spPr>
      </p:cxnSp>
      <p:sp>
        <p:nvSpPr>
          <p:cNvPr id="196" name="Shape 196"/>
          <p:cNvSpPr txBox="1"/>
          <p:nvPr/>
        </p:nvSpPr>
        <p:spPr>
          <a:xfrm rot="-5400000">
            <a:off x="1487997" y="3473516"/>
            <a:ext cx="5655313" cy="461664"/>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Lustria"/>
                <a:ea typeface="Lustria"/>
                <a:cs typeface="Lustria"/>
                <a:sym typeface="Lustria"/>
              </a:rPr>
              <a:t>Control (limit-setting, directives, ultimatums)</a:t>
            </a:r>
          </a:p>
        </p:txBody>
      </p:sp>
      <p:cxnSp>
        <p:nvCxnSpPr>
          <p:cNvPr id="197" name="Shape 197"/>
          <p:cNvCxnSpPr/>
          <p:nvPr/>
        </p:nvCxnSpPr>
        <p:spPr>
          <a:xfrm>
            <a:off x="5494366" y="6197813"/>
            <a:ext cx="4981263" cy="0"/>
          </a:xfrm>
          <a:prstGeom prst="straightConnector1">
            <a:avLst/>
          </a:prstGeom>
          <a:noFill/>
          <a:ln w="31750" cap="flat" cmpd="sng">
            <a:solidFill>
              <a:schemeClr val="accent1"/>
            </a:solidFill>
            <a:prstDash val="solid"/>
            <a:round/>
            <a:headEnd type="none" w="med" len="med"/>
            <a:tailEnd type="stealth" w="lg" len="lg"/>
          </a:ln>
        </p:spPr>
      </p:cxnSp>
      <p:sp>
        <p:nvSpPr>
          <p:cNvPr id="198" name="Shape 198"/>
          <p:cNvSpPr txBox="1"/>
          <p:nvPr/>
        </p:nvSpPr>
        <p:spPr>
          <a:xfrm>
            <a:off x="4354612" y="6244759"/>
            <a:ext cx="7260770" cy="369332"/>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Lustria"/>
                <a:ea typeface="Lustria"/>
                <a:cs typeface="Lustria"/>
                <a:sym typeface="Lustria"/>
              </a:rPr>
              <a:t>Support (encouragement, resources, responsiveness)</a:t>
            </a:r>
          </a:p>
        </p:txBody>
      </p:sp>
      <p:sp>
        <p:nvSpPr>
          <p:cNvPr id="2" name="TextBox 1">
            <a:extLst>
              <a:ext uri="{FF2B5EF4-FFF2-40B4-BE49-F238E27FC236}">
                <a16:creationId xmlns:a16="http://schemas.microsoft.com/office/drawing/2014/main" id="{FC25CE59-E395-5942-9F7A-301E9E52E1B9}"/>
              </a:ext>
            </a:extLst>
          </p:cNvPr>
          <p:cNvSpPr txBox="1"/>
          <p:nvPr/>
        </p:nvSpPr>
        <p:spPr>
          <a:xfrm>
            <a:off x="4648200" y="329467"/>
            <a:ext cx="7543800" cy="707886"/>
          </a:xfrm>
          <a:prstGeom prst="rect">
            <a:avLst/>
          </a:prstGeom>
          <a:noFill/>
        </p:spPr>
        <p:txBody>
          <a:bodyPr wrap="square" rtlCol="0">
            <a:spAutoFit/>
          </a:bodyPr>
          <a:lstStyle/>
          <a:p>
            <a:r>
              <a:rPr lang="en-US" sz="4000" b="1" dirty="0">
                <a:latin typeface="Avenir Book" panose="02000503020000020003" pitchFamily="2" charset="0"/>
              </a:rPr>
              <a:t>The Social Change Window</a:t>
            </a:r>
          </a:p>
        </p:txBody>
      </p:sp>
      <p:sp>
        <p:nvSpPr>
          <p:cNvPr id="3" name="Slide Number Placeholder 2">
            <a:extLst>
              <a:ext uri="{FF2B5EF4-FFF2-40B4-BE49-F238E27FC236}">
                <a16:creationId xmlns:a16="http://schemas.microsoft.com/office/drawing/2014/main" id="{D8FA14A6-CF5E-7B4E-8910-8AF6E310B19E}"/>
              </a:ext>
            </a:extLst>
          </p:cNvPr>
          <p:cNvSpPr>
            <a:spLocks noGrp="1"/>
          </p:cNvSpPr>
          <p:nvPr>
            <p:ph type="sldNum" sz="quarter" idx="12"/>
          </p:nvPr>
        </p:nvSpPr>
        <p:spPr/>
        <p:txBody>
          <a:bodyPr/>
          <a:lstStyle/>
          <a:p>
            <a:pPr>
              <a:defRPr/>
            </a:pPr>
            <a:fld id="{A9207FE6-CB3B-4EC4-8C65-82898AE3ABEF}" type="slidenum">
              <a:rPr lang="en-US" smtClean="0"/>
              <a:pPr>
                <a:defRPr/>
              </a:pPr>
              <a:t>42</a:t>
            </a:fld>
            <a:endParaRPr lang="en-US" dirty="0"/>
          </a:p>
        </p:txBody>
      </p:sp>
      <p:sp>
        <p:nvSpPr>
          <p:cNvPr id="4" name="TextBox 3">
            <a:extLst>
              <a:ext uri="{FF2B5EF4-FFF2-40B4-BE49-F238E27FC236}">
                <a16:creationId xmlns:a16="http://schemas.microsoft.com/office/drawing/2014/main" id="{96716822-C7FB-C74D-8050-4F9BE2565EE8}"/>
              </a:ext>
            </a:extLst>
          </p:cNvPr>
          <p:cNvSpPr txBox="1"/>
          <p:nvPr/>
        </p:nvSpPr>
        <p:spPr>
          <a:xfrm>
            <a:off x="520167" y="582067"/>
            <a:ext cx="3172382" cy="5693866"/>
          </a:xfrm>
          <a:prstGeom prst="rect">
            <a:avLst/>
          </a:prstGeom>
          <a:solidFill>
            <a:schemeClr val="accent1">
              <a:lumMod val="20000"/>
              <a:lumOff val="80000"/>
            </a:schemeClr>
          </a:solidFill>
        </p:spPr>
        <p:txBody>
          <a:bodyPr wrap="square" rtlCol="0">
            <a:spAutoFit/>
          </a:bodyPr>
          <a:lstStyle/>
          <a:p>
            <a:r>
              <a:rPr lang="en-US" sz="2800" dirty="0"/>
              <a:t>What we know about the way people work…..</a:t>
            </a:r>
          </a:p>
          <a:p>
            <a:r>
              <a:rPr lang="en-US" sz="2800" dirty="0"/>
              <a:t>They generally respond better, and are more willing to cooperate, collaborate and participate when those in authority do things with them, rather than for them or to them.</a:t>
            </a:r>
          </a:p>
        </p:txBody>
      </p:sp>
      <p:sp>
        <p:nvSpPr>
          <p:cNvPr id="5" name="Frame 4">
            <a:extLst>
              <a:ext uri="{FF2B5EF4-FFF2-40B4-BE49-F238E27FC236}">
                <a16:creationId xmlns:a16="http://schemas.microsoft.com/office/drawing/2014/main" id="{9F5CB111-E30B-1E43-ACCA-3EE55B1B1F16}"/>
              </a:ext>
            </a:extLst>
          </p:cNvPr>
          <p:cNvSpPr/>
          <p:nvPr/>
        </p:nvSpPr>
        <p:spPr>
          <a:xfrm>
            <a:off x="382861" y="497096"/>
            <a:ext cx="3309688" cy="5747663"/>
          </a:xfrm>
          <a:prstGeom prst="frame">
            <a:avLst>
              <a:gd name="adj1" fmla="val 1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48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750"/>
                                        <p:tgtEl>
                                          <p:spTgt spid="19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dissolve">
                                      <p:cBhvr>
                                        <p:cTn id="12" dur="1500"/>
                                        <p:tgtEl>
                                          <p:spTgt spid="19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Effect transition="in" filter="dissolve">
                                      <p:cBhvr>
                                        <p:cTn id="17" dur="2000"/>
                                        <p:tgtEl>
                                          <p:spTgt spid="19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dissolve">
                                      <p:cBhvr>
                                        <p:cTn id="22" dur="2000"/>
                                        <p:tgtEl>
                                          <p:spTgt spid="1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dissolve">
                                      <p:cBhvr>
                                        <p:cTn id="27"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6417-FBA1-1F41-941A-384558EA8622}"/>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4. Identify shared interests</a:t>
            </a:r>
          </a:p>
        </p:txBody>
      </p:sp>
      <p:sp>
        <p:nvSpPr>
          <p:cNvPr id="3" name="Content Placeholder 2">
            <a:extLst>
              <a:ext uri="{FF2B5EF4-FFF2-40B4-BE49-F238E27FC236}">
                <a16:creationId xmlns:a16="http://schemas.microsoft.com/office/drawing/2014/main" id="{CD9E8114-5700-8F48-AC88-35BF0F05FC20}"/>
              </a:ext>
            </a:extLst>
          </p:cNvPr>
          <p:cNvSpPr>
            <a:spLocks noGrp="1"/>
          </p:cNvSpPr>
          <p:nvPr>
            <p:ph idx="1"/>
          </p:nvPr>
        </p:nvSpPr>
        <p:spPr>
          <a:xfrm>
            <a:off x="3773714" y="577979"/>
            <a:ext cx="8253960" cy="5230634"/>
          </a:xfrm>
        </p:spPr>
        <p:txBody>
          <a:bodyPr anchor="ctr">
            <a:normAutofit/>
          </a:bodyPr>
          <a:lstStyle/>
          <a:p>
            <a:pPr marL="0" indent="0" algn="r">
              <a:buNone/>
            </a:pPr>
            <a:r>
              <a:rPr lang="en-US" sz="3200" dirty="0">
                <a:solidFill>
                  <a:srgbClr val="000000"/>
                </a:solidFill>
              </a:rPr>
              <a:t>		……and continue to pay attention to “outlier” interests – don’t don’t necessarily discount them in service of “the greater good”</a:t>
            </a:r>
          </a:p>
          <a:p>
            <a:pPr marL="0" indent="0">
              <a:buNone/>
            </a:pPr>
            <a:endParaRPr lang="en-US" sz="1200" dirty="0">
              <a:solidFill>
                <a:srgbClr val="000000"/>
              </a:solidFill>
            </a:endParaRPr>
          </a:p>
          <a:p>
            <a:pPr marL="0" indent="0" algn="r">
              <a:buNone/>
            </a:pPr>
            <a:r>
              <a:rPr lang="en-US" sz="3200" dirty="0">
                <a:solidFill>
                  <a:srgbClr val="000000"/>
                </a:solidFill>
              </a:rPr>
              <a:t>		- Efforts to be responsive to 	particular interests increase overall commitment and willingness to collaborate.</a:t>
            </a:r>
          </a:p>
          <a:p>
            <a:pPr marL="0" indent="0">
              <a:buNone/>
            </a:pPr>
            <a:endParaRPr lang="en-US" sz="3200" dirty="0"/>
          </a:p>
          <a:p>
            <a:pPr marL="0" indent="0">
              <a:buNone/>
            </a:pPr>
            <a:r>
              <a:rPr lang="en-US" sz="3200" dirty="0"/>
              <a:t>- Consider sustainability and durability versus expedience</a:t>
            </a:r>
          </a:p>
          <a:p>
            <a:pPr marL="0" indent="0">
              <a:buNone/>
            </a:pPr>
            <a:endParaRPr lang="en-US" sz="2400" dirty="0">
              <a:solidFill>
                <a:srgbClr val="000000"/>
              </a:solidFill>
            </a:endParaRPr>
          </a:p>
        </p:txBody>
      </p:sp>
      <p:pic>
        <p:nvPicPr>
          <p:cNvPr id="7" name="Picture 6">
            <a:extLst>
              <a:ext uri="{FF2B5EF4-FFF2-40B4-BE49-F238E27FC236}">
                <a16:creationId xmlns:a16="http://schemas.microsoft.com/office/drawing/2014/main" id="{816FB79D-E638-1348-AB8E-DEB5606DBA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97351" y="4772449"/>
            <a:ext cx="3214208" cy="1989748"/>
          </a:xfrm>
          <a:prstGeom prst="rect">
            <a:avLst/>
          </a:prstGeom>
        </p:spPr>
      </p:pic>
      <p:pic>
        <p:nvPicPr>
          <p:cNvPr id="13" name="Picture 12">
            <a:extLst>
              <a:ext uri="{FF2B5EF4-FFF2-40B4-BE49-F238E27FC236}">
                <a16:creationId xmlns:a16="http://schemas.microsoft.com/office/drawing/2014/main" id="{D4B8AEC0-60C6-E047-86DD-B79964FD724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54744" y="481500"/>
            <a:ext cx="3438382" cy="2473417"/>
          </a:xfrm>
          <a:prstGeom prst="rect">
            <a:avLst/>
          </a:prstGeom>
        </p:spPr>
      </p:pic>
      <p:sp>
        <p:nvSpPr>
          <p:cNvPr id="9" name="Title 1">
            <a:extLst>
              <a:ext uri="{FF2B5EF4-FFF2-40B4-BE49-F238E27FC236}">
                <a16:creationId xmlns:a16="http://schemas.microsoft.com/office/drawing/2014/main" id="{2CAE018F-4A67-DB49-A434-FC8F8BD089FB}"/>
              </a:ext>
            </a:extLst>
          </p:cNvPr>
          <p:cNvSpPr txBox="1">
            <a:spLocks/>
          </p:cNvSpPr>
          <p:nvPr/>
        </p:nvSpPr>
        <p:spPr>
          <a:xfrm>
            <a:off x="523964" y="3003407"/>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4. Identify shared interests</a:t>
            </a:r>
          </a:p>
        </p:txBody>
      </p:sp>
    </p:spTree>
    <p:extLst>
      <p:ext uri="{BB962C8B-B14F-4D97-AF65-F5344CB8AC3E}">
        <p14:creationId xmlns:p14="http://schemas.microsoft.com/office/powerpoint/2010/main" val="1434338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AFF0DB3-BA0A-E94C-A4BC-84181B5F2104}"/>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rPr>
              <a:t>5. Develop Responsive Options</a:t>
            </a:r>
          </a:p>
        </p:txBody>
      </p:sp>
      <p:sp>
        <p:nvSpPr>
          <p:cNvPr id="5" name="Content Placeholder 4">
            <a:extLst>
              <a:ext uri="{FF2B5EF4-FFF2-40B4-BE49-F238E27FC236}">
                <a16:creationId xmlns:a16="http://schemas.microsoft.com/office/drawing/2014/main" id="{B5BBDBF9-E518-7F43-BACE-5D0CF0444940}"/>
              </a:ext>
            </a:extLst>
          </p:cNvPr>
          <p:cNvSpPr>
            <a:spLocks noGrp="1"/>
          </p:cNvSpPr>
          <p:nvPr>
            <p:ph idx="1"/>
          </p:nvPr>
        </p:nvSpPr>
        <p:spPr>
          <a:xfrm>
            <a:off x="6090573" y="580571"/>
            <a:ext cx="5854683" cy="6277429"/>
          </a:xfrm>
        </p:spPr>
        <p:txBody>
          <a:bodyPr anchor="ctr">
            <a:normAutofit/>
          </a:bodyPr>
          <a:lstStyle/>
          <a:p>
            <a:r>
              <a:rPr lang="en-US" sz="3600" dirty="0">
                <a:solidFill>
                  <a:srgbClr val="000000"/>
                </a:solidFill>
              </a:rPr>
              <a:t>The golden rule at the agency level – always, always engage your stakeholders in a meaningful way</a:t>
            </a:r>
          </a:p>
          <a:p>
            <a:r>
              <a:rPr lang="en-US" sz="3600" dirty="0"/>
              <a:t>Use Design Thinking – try it on, test it out – PDSA Plan, Do, Study, Act – and above all, don’t be afraid to fail – do it fast, then iterate</a:t>
            </a:r>
          </a:p>
          <a:p>
            <a:r>
              <a:rPr lang="en-US" sz="3600" dirty="0"/>
              <a:t>Be transparent, narrate, invite and encourage innovation</a:t>
            </a:r>
          </a:p>
          <a:p>
            <a:pPr marL="0" indent="0">
              <a:buNone/>
            </a:pPr>
            <a:endParaRPr lang="en-US" sz="2400" dirty="0"/>
          </a:p>
          <a:p>
            <a:endParaRPr lang="en-US" sz="2400" dirty="0">
              <a:solidFill>
                <a:srgbClr val="000000"/>
              </a:solidFill>
            </a:endParaRPr>
          </a:p>
        </p:txBody>
      </p:sp>
    </p:spTree>
    <p:extLst>
      <p:ext uri="{BB962C8B-B14F-4D97-AF65-F5344CB8AC3E}">
        <p14:creationId xmlns:p14="http://schemas.microsoft.com/office/powerpoint/2010/main" val="3375724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B9C13D-C015-D34A-A16F-EFEFA925BA22}"/>
              </a:ext>
            </a:extLst>
          </p:cNvPr>
          <p:cNvSpPr>
            <a:spLocks noGrp="1"/>
          </p:cNvSpPr>
          <p:nvPr>
            <p:ph type="title"/>
          </p:nvPr>
        </p:nvSpPr>
        <p:spPr>
          <a:xfrm>
            <a:off x="1179226" y="826680"/>
            <a:ext cx="9833548" cy="1325563"/>
          </a:xfrm>
        </p:spPr>
        <p:txBody>
          <a:bodyPr>
            <a:normAutofit/>
          </a:bodyPr>
          <a:lstStyle/>
          <a:p>
            <a:pPr algn="ctr"/>
            <a:r>
              <a:rPr lang="en-US" sz="5400" dirty="0">
                <a:solidFill>
                  <a:srgbClr val="FFFFFF"/>
                </a:solidFill>
                <a:latin typeface="+mn-lt"/>
              </a:rPr>
              <a:t>Step 6. Craft a Solution</a:t>
            </a:r>
          </a:p>
        </p:txBody>
      </p:sp>
      <p:sp>
        <p:nvSpPr>
          <p:cNvPr id="3" name="Content Placeholder 2">
            <a:extLst>
              <a:ext uri="{FF2B5EF4-FFF2-40B4-BE49-F238E27FC236}">
                <a16:creationId xmlns:a16="http://schemas.microsoft.com/office/drawing/2014/main" id="{E0E8FBCD-88CC-5C4A-8D90-C82CA2E6F42C}"/>
              </a:ext>
            </a:extLst>
          </p:cNvPr>
          <p:cNvSpPr>
            <a:spLocks noGrp="1"/>
          </p:cNvSpPr>
          <p:nvPr>
            <p:ph idx="1"/>
          </p:nvPr>
        </p:nvSpPr>
        <p:spPr>
          <a:xfrm>
            <a:off x="795342" y="2525445"/>
            <a:ext cx="10743514" cy="4157426"/>
          </a:xfrm>
        </p:spPr>
        <p:txBody>
          <a:bodyPr>
            <a:normAutofit fontScale="25000" lnSpcReduction="20000"/>
          </a:bodyPr>
          <a:lstStyle/>
          <a:p>
            <a:r>
              <a:rPr lang="en-US" sz="10400" dirty="0">
                <a:solidFill>
                  <a:srgbClr val="000000"/>
                </a:solidFill>
              </a:rPr>
              <a:t>Remember! This is not a linear process! </a:t>
            </a:r>
          </a:p>
          <a:p>
            <a:r>
              <a:rPr lang="en-US" sz="10400" dirty="0">
                <a:solidFill>
                  <a:srgbClr val="000000"/>
                </a:solidFill>
              </a:rPr>
              <a:t>Complex problems require complex solutions</a:t>
            </a:r>
          </a:p>
          <a:p>
            <a:r>
              <a:rPr lang="en-US" sz="10400" dirty="0">
                <a:solidFill>
                  <a:srgbClr val="000000"/>
                </a:solidFill>
              </a:rPr>
              <a:t>Bring appropriate options from Step 5 together - satisfy as many identified interests as possible</a:t>
            </a:r>
          </a:p>
          <a:p>
            <a:r>
              <a:rPr lang="en-US" sz="10400" dirty="0">
                <a:solidFill>
                  <a:srgbClr val="000000"/>
                </a:solidFill>
              </a:rPr>
              <a:t>Make the matching visible – this solution is responsive to interests because….</a:t>
            </a:r>
          </a:p>
          <a:p>
            <a:r>
              <a:rPr lang="en-US" sz="10400" dirty="0">
                <a:solidFill>
                  <a:srgbClr val="000000"/>
                </a:solidFill>
              </a:rPr>
              <a:t>Anchor the solution in the </a:t>
            </a:r>
            <a:r>
              <a:rPr lang="en-US" sz="10400" b="1" dirty="0">
                <a:solidFill>
                  <a:srgbClr val="000000"/>
                </a:solidFill>
              </a:rPr>
              <a:t>shared interests</a:t>
            </a:r>
            <a:r>
              <a:rPr lang="en-US" sz="10400" dirty="0">
                <a:solidFill>
                  <a:srgbClr val="000000"/>
                </a:solidFill>
              </a:rPr>
              <a:t> and remind people what they are</a:t>
            </a:r>
          </a:p>
          <a:p>
            <a:r>
              <a:rPr lang="en-US" sz="10400" dirty="0">
                <a:solidFill>
                  <a:srgbClr val="000000"/>
                </a:solidFill>
              </a:rPr>
              <a:t>Identify dependency between the options – if we do this, we’ll need to do that….</a:t>
            </a:r>
          </a:p>
          <a:p>
            <a:r>
              <a:rPr lang="en-US" sz="10400" dirty="0">
                <a:solidFill>
                  <a:srgbClr val="000000"/>
                </a:solidFill>
              </a:rPr>
              <a:t>Focus on achieving the result rather than developing the perfect plan, things will change</a:t>
            </a:r>
          </a:p>
          <a:p>
            <a:r>
              <a:rPr lang="en-US" sz="10400" dirty="0">
                <a:solidFill>
                  <a:srgbClr val="000000"/>
                </a:solidFill>
              </a:rPr>
              <a:t>Communicate a lot, and often to your stakeholders</a:t>
            </a:r>
          </a:p>
          <a:p>
            <a:endParaRPr lang="en-US" sz="1400" dirty="0">
              <a:solidFill>
                <a:srgbClr val="000000"/>
              </a:solidFill>
            </a:endParaRPr>
          </a:p>
        </p:txBody>
      </p:sp>
      <p:sp>
        <p:nvSpPr>
          <p:cNvPr id="4" name="Slide Number Placeholder 3">
            <a:extLst>
              <a:ext uri="{FF2B5EF4-FFF2-40B4-BE49-F238E27FC236}">
                <a16:creationId xmlns:a16="http://schemas.microsoft.com/office/drawing/2014/main" id="{608CC1D2-7CA3-6647-A913-44EC9670E3AA}"/>
              </a:ext>
            </a:extLst>
          </p:cNvPr>
          <p:cNvSpPr>
            <a:spLocks noGrp="1"/>
          </p:cNvSpPr>
          <p:nvPr>
            <p:ph type="sldNum" sz="quarter" idx="12"/>
          </p:nvPr>
        </p:nvSpPr>
        <p:spPr>
          <a:xfrm>
            <a:off x="10825930" y="6223702"/>
            <a:ext cx="570728" cy="314067"/>
          </a:xfrm>
        </p:spPr>
        <p:txBody>
          <a:bodyPr>
            <a:normAutofit/>
          </a:bodyPr>
          <a:lstStyle/>
          <a:p>
            <a:pPr>
              <a:spcAft>
                <a:spcPts val="600"/>
              </a:spcAft>
              <a:defRPr/>
            </a:pPr>
            <a:fld id="{A9207FE6-CB3B-4EC4-8C65-82898AE3ABEF}" type="slidenum">
              <a:rPr lang="en-US" sz="1000">
                <a:solidFill>
                  <a:srgbClr val="898989"/>
                </a:solidFill>
              </a:rPr>
              <a:pPr>
                <a:spcAft>
                  <a:spcPts val="600"/>
                </a:spcAft>
                <a:defRPr/>
              </a:pPr>
              <a:t>45</a:t>
            </a:fld>
            <a:endParaRPr lang="en-US" sz="1000">
              <a:solidFill>
                <a:srgbClr val="898989"/>
              </a:solidFill>
            </a:endParaRPr>
          </a:p>
        </p:txBody>
      </p:sp>
    </p:spTree>
    <p:extLst>
      <p:ext uri="{BB962C8B-B14F-4D97-AF65-F5344CB8AC3E}">
        <p14:creationId xmlns:p14="http://schemas.microsoft.com/office/powerpoint/2010/main" val="224529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D133-048B-3C4D-AB21-25A618245002}"/>
              </a:ext>
            </a:extLst>
          </p:cNvPr>
          <p:cNvSpPr>
            <a:spLocks noGrp="1"/>
          </p:cNvSpPr>
          <p:nvPr>
            <p:ph type="title" idx="4294967295"/>
          </p:nvPr>
        </p:nvSpPr>
        <p:spPr>
          <a:xfrm>
            <a:off x="0" y="3476625"/>
            <a:ext cx="10398125" cy="2732088"/>
          </a:xfrm>
        </p:spPr>
        <p:txBody>
          <a:bodyPr vert="horz" lIns="91440" tIns="45720" rIns="91440" bIns="45720" rtlCol="0" anchor="ctr">
            <a:normAutofit/>
          </a:bodyPr>
          <a:lstStyle/>
          <a:p>
            <a:pPr algn="ctr">
              <a:lnSpc>
                <a:spcPct val="83000"/>
              </a:lnSpc>
            </a:pPr>
            <a:r>
              <a:rPr lang="en-US" sz="7200" cap="all" spc="-100" dirty="0"/>
              <a:t>Thank you!</a:t>
            </a:r>
            <a:br>
              <a:rPr lang="en-US" sz="7200" cap="all" spc="-100" dirty="0"/>
            </a:br>
            <a:r>
              <a:rPr lang="en-US" sz="4400" spc="-100" dirty="0" err="1"/>
              <a:t>BrigittejMarshall@gmail.com</a:t>
            </a:r>
            <a:endParaRPr lang="en-US" sz="4400" spc="-100" dirty="0"/>
          </a:p>
        </p:txBody>
      </p:sp>
      <p:sp>
        <p:nvSpPr>
          <p:cNvPr id="4" name="Rectangle 2">
            <a:extLst>
              <a:ext uri="{FF2B5EF4-FFF2-40B4-BE49-F238E27FC236}">
                <a16:creationId xmlns:a16="http://schemas.microsoft.com/office/drawing/2014/main" id="{93E3E363-FC20-C64A-924E-8BAB9B671526}"/>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EBB9ACA4-3895-C74F-86EB-613232ABA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081944" y="938313"/>
            <a:ext cx="1738946" cy="13159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122BF1E-02D1-BF4B-8536-44ACD027F248}"/>
              </a:ext>
            </a:extLst>
          </p:cNvPr>
          <p:cNvSpPr>
            <a:spLocks noChangeArrowheads="1"/>
          </p:cNvSpPr>
          <p:nvPr/>
        </p:nvSpPr>
        <p:spPr bwMode="auto">
          <a:xfrm>
            <a:off x="3470032" y="1459512"/>
            <a:ext cx="7640024"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7700" algn="r"/>
              </a:tabLst>
              <a:defRPr>
                <a:solidFill>
                  <a:schemeClr val="tx1"/>
                </a:solidFill>
                <a:latin typeface="Arial" panose="020B0604020202020204" pitchFamily="34" charset="0"/>
              </a:defRPr>
            </a:lvl1pPr>
            <a:lvl2pPr eaLnBrk="0" fontAlgn="base" hangingPunct="0">
              <a:spcBef>
                <a:spcPct val="0"/>
              </a:spcBef>
              <a:spcAft>
                <a:spcPct val="0"/>
              </a:spcAft>
              <a:tabLst>
                <a:tab pos="5727700" algn="r"/>
              </a:tabLst>
              <a:defRPr>
                <a:solidFill>
                  <a:schemeClr val="tx1"/>
                </a:solidFill>
                <a:latin typeface="Arial" panose="020B0604020202020204" pitchFamily="34" charset="0"/>
              </a:defRPr>
            </a:lvl2pPr>
            <a:lvl3pPr eaLnBrk="0" fontAlgn="base" hangingPunct="0">
              <a:spcBef>
                <a:spcPct val="0"/>
              </a:spcBef>
              <a:spcAft>
                <a:spcPct val="0"/>
              </a:spcAft>
              <a:tabLst>
                <a:tab pos="5727700" algn="r"/>
              </a:tabLst>
              <a:defRPr>
                <a:solidFill>
                  <a:schemeClr val="tx1"/>
                </a:solidFill>
                <a:latin typeface="Arial" panose="020B0604020202020204" pitchFamily="34" charset="0"/>
              </a:defRPr>
            </a:lvl3pPr>
            <a:lvl4pPr eaLnBrk="0" fontAlgn="base" hangingPunct="0">
              <a:spcBef>
                <a:spcPct val="0"/>
              </a:spcBef>
              <a:spcAft>
                <a:spcPct val="0"/>
              </a:spcAft>
              <a:tabLst>
                <a:tab pos="5727700" algn="r"/>
              </a:tabLst>
              <a:defRPr>
                <a:solidFill>
                  <a:schemeClr val="tx1"/>
                </a:solidFill>
                <a:latin typeface="Arial" panose="020B0604020202020204" pitchFamily="34" charset="0"/>
              </a:defRPr>
            </a:lvl4pPr>
            <a:lvl5pPr eaLnBrk="0" fontAlgn="base" hangingPunct="0">
              <a:spcBef>
                <a:spcPct val="0"/>
              </a:spcBef>
              <a:spcAft>
                <a:spcPct val="0"/>
              </a:spcAft>
              <a:tabLst>
                <a:tab pos="5727700" algn="r"/>
              </a:tabLst>
              <a:defRPr>
                <a:solidFill>
                  <a:schemeClr val="tx1"/>
                </a:solidFill>
                <a:latin typeface="Arial" panose="020B0604020202020204" pitchFamily="34" charset="0"/>
              </a:defRPr>
            </a:lvl5pPr>
            <a:lvl6pPr eaLnBrk="0" fontAlgn="base" hangingPunct="0">
              <a:spcBef>
                <a:spcPct val="0"/>
              </a:spcBef>
              <a:spcAft>
                <a:spcPct val="0"/>
              </a:spcAft>
              <a:tabLst>
                <a:tab pos="5727700" algn="r"/>
              </a:tabLst>
              <a:defRPr>
                <a:solidFill>
                  <a:schemeClr val="tx1"/>
                </a:solidFill>
                <a:latin typeface="Arial" panose="020B0604020202020204" pitchFamily="34" charset="0"/>
              </a:defRPr>
            </a:lvl6pPr>
            <a:lvl7pPr eaLnBrk="0" fontAlgn="base" hangingPunct="0">
              <a:spcBef>
                <a:spcPct val="0"/>
              </a:spcBef>
              <a:spcAft>
                <a:spcPct val="0"/>
              </a:spcAft>
              <a:tabLst>
                <a:tab pos="5727700" algn="r"/>
              </a:tabLst>
              <a:defRPr>
                <a:solidFill>
                  <a:schemeClr val="tx1"/>
                </a:solidFill>
                <a:latin typeface="Arial" panose="020B0604020202020204" pitchFamily="34" charset="0"/>
              </a:defRPr>
            </a:lvl7pPr>
            <a:lvl8pPr eaLnBrk="0" fontAlgn="base" hangingPunct="0">
              <a:spcBef>
                <a:spcPct val="0"/>
              </a:spcBef>
              <a:spcAft>
                <a:spcPct val="0"/>
              </a:spcAft>
              <a:tabLst>
                <a:tab pos="5727700" algn="r"/>
              </a:tabLst>
              <a:defRPr>
                <a:solidFill>
                  <a:schemeClr val="tx1"/>
                </a:solidFill>
                <a:latin typeface="Arial" panose="020B0604020202020204" pitchFamily="34" charset="0"/>
              </a:defRPr>
            </a:lvl8pPr>
            <a:lvl9pPr eaLnBrk="0" fontAlgn="base" hangingPunct="0">
              <a:spcBef>
                <a:spcPct val="0"/>
              </a:spcBef>
              <a:spcAft>
                <a:spcPct val="0"/>
              </a:spcAft>
              <a:tabLst>
                <a:tab pos="5727700"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5727700" algn="r"/>
              </a:tabLst>
            </a:pPr>
            <a:r>
              <a:rPr kumimoji="0" lang="en-US" altLang="en-US" b="1" i="0" u="none" strike="noStrike" cap="none" normalizeH="0" baseline="0" dirty="0">
                <a:ln>
                  <a:noFill/>
                </a:ln>
                <a:solidFill>
                  <a:srgbClr val="213C6D"/>
                </a:solidFill>
                <a:effectLst/>
                <a:latin typeface="Arial" panose="020B0604020202020204" pitchFamily="34" charset="0"/>
                <a:ea typeface="Times New Roman" panose="02020603050405020304" pitchFamily="18" charset="0"/>
                <a:cs typeface="Arial" panose="020B0604020202020204" pitchFamily="34" charset="0"/>
              </a:rPr>
              <a:t>Brigitte Marshall Consulting</a:t>
            </a:r>
            <a:endParaRPr kumimoji="0" lang="en-US" altLang="en-US"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5727700" algn="r"/>
              </a:tabLst>
            </a:pPr>
            <a:r>
              <a:rPr kumimoji="0" lang="en-US" altLang="en-US" b="1" i="1" u="none" strike="noStrike" cap="none" normalizeH="0" baseline="0" dirty="0">
                <a:ln>
                  <a:noFill/>
                </a:ln>
                <a:solidFill>
                  <a:srgbClr val="294981"/>
                </a:solidFill>
                <a:effectLst/>
                <a:latin typeface="Arial" panose="020B0604020202020204" pitchFamily="34" charset="0"/>
                <a:ea typeface="Times New Roman" panose="02020603050405020304" pitchFamily="18" charset="0"/>
                <a:cs typeface="Arial" panose="020B0604020202020204" pitchFamily="34" charset="0"/>
              </a:rPr>
              <a:t>Supporting relationally healthy organizations</a:t>
            </a:r>
            <a:endParaRPr kumimoji="0" lang="en-US" altLang="en-US"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5727700" algn="r"/>
              </a:tabLst>
            </a:pPr>
            <a:r>
              <a:rPr kumimoji="0" lang="en-US" altLang="en-US" b="1" i="1" u="none" strike="noStrike" cap="none" normalizeH="0" baseline="0" dirty="0">
                <a:ln>
                  <a:noFill/>
                </a:ln>
                <a:solidFill>
                  <a:srgbClr val="055499"/>
                </a:solidFill>
                <a:effectLst/>
                <a:latin typeface="Arial" panose="020B0604020202020204" pitchFamily="34" charset="0"/>
                <a:ea typeface="Times New Roman" panose="02020603050405020304" pitchFamily="18" charset="0"/>
                <a:cs typeface="Arial" panose="020B0604020202020204" pitchFamily="34" charset="0"/>
              </a:rPr>
              <a:t>Sustaining productive professional relationships</a:t>
            </a:r>
            <a:endParaRPr kumimoji="0" lang="en-US" altLang="en-US"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5727700" algn="r"/>
              </a:tabLst>
            </a:pPr>
            <a:r>
              <a:rPr kumimoji="0" lang="en-US" altLang="en-US" b="1" i="1" u="none" strike="noStrike" cap="none" normalizeH="0" baseline="0" dirty="0">
                <a:ln>
                  <a:noFill/>
                </a:ln>
                <a:solidFill>
                  <a:srgbClr val="3B66B1"/>
                </a:solidFill>
                <a:effectLst/>
                <a:latin typeface="Arial" panose="020B0604020202020204" pitchFamily="34" charset="0"/>
                <a:ea typeface="Times New Roman" panose="02020603050405020304" pitchFamily="18" charset="0"/>
                <a:cs typeface="Arial" panose="020B0604020202020204" pitchFamily="34" charset="0"/>
              </a:rPr>
              <a:t>Building relational capacity</a:t>
            </a:r>
          </a:p>
          <a:p>
            <a:pPr marL="0" marR="0" lvl="0" indent="0" algn="r" defTabSz="914400" rtl="0" eaLnBrk="0" fontAlgn="base" latinLnBrk="0" hangingPunct="0">
              <a:lnSpc>
                <a:spcPct val="100000"/>
              </a:lnSpc>
              <a:spcBef>
                <a:spcPct val="0"/>
              </a:spcBef>
              <a:spcAft>
                <a:spcPct val="0"/>
              </a:spcAft>
              <a:buClrTx/>
              <a:buSzTx/>
              <a:buFontTx/>
              <a:buNone/>
              <a:tabLst>
                <a:tab pos="5727700" algn="r"/>
              </a:tabLst>
            </a:pPr>
            <a:r>
              <a:rPr kumimoji="0" lang="en-US" altLang="en-US" b="1" i="1" u="none" strike="noStrike" cap="none" normalizeH="0" baseline="0" dirty="0">
                <a:ln>
                  <a:noFill/>
                </a:ln>
                <a:solidFill>
                  <a:srgbClr val="3B66B1"/>
                </a:solidFill>
                <a:effectLst/>
                <a:latin typeface="Arial" panose="020B0604020202020204" pitchFamily="34" charset="0"/>
                <a:ea typeface="Times New Roman" panose="02020603050405020304" pitchFamily="18" charset="0"/>
                <a:cs typeface="Arial" panose="020B0604020202020204" pitchFamily="34" charset="0"/>
              </a:rPr>
              <a:t>Preventing unproductive conflict</a:t>
            </a:r>
            <a:endParaRPr kumimoji="0" lang="en-US" altLang="en-US"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5727700" algn="r"/>
              </a:tabLst>
            </a:pPr>
            <a:r>
              <a:rPr kumimoji="0" lang="en-US" altLang="zh-CN" b="1" i="1" u="none" strike="noStrike" cap="none" normalizeH="0" baseline="0" dirty="0">
                <a:ln>
                  <a:noFill/>
                </a:ln>
                <a:solidFill>
                  <a:srgbClr val="4170C1"/>
                </a:solidFill>
                <a:effectLst/>
                <a:latin typeface="Arial" panose="020B0604020202020204" pitchFamily="34" charset="0"/>
                <a:ea typeface="Times New Roman" panose="02020603050405020304" pitchFamily="18" charset="0"/>
                <a:cs typeface="Arial" panose="020B0604020202020204" pitchFamily="34" charset="0"/>
              </a:rPr>
              <a:t>Restoring professional relationships when conflict has occurred</a:t>
            </a:r>
            <a:endParaRPr kumimoji="0" lang="en-US" altLang="zh-CN"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677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8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red and white sign&#10;&#10;Description automatically generated">
            <a:extLst>
              <a:ext uri="{FF2B5EF4-FFF2-40B4-BE49-F238E27FC236}">
                <a16:creationId xmlns:a16="http://schemas.microsoft.com/office/drawing/2014/main" id="{9A1E691D-825F-6240-BFB1-F1F147DDF8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61603" y="1176793"/>
            <a:ext cx="4411701" cy="4548146"/>
          </a:xfrm>
          <a:prstGeom prst="rect">
            <a:avLst/>
          </a:prstGeom>
        </p:spPr>
      </p:pic>
    </p:spTree>
    <p:extLst>
      <p:ext uri="{BB962C8B-B14F-4D97-AF65-F5344CB8AC3E}">
        <p14:creationId xmlns:p14="http://schemas.microsoft.com/office/powerpoint/2010/main" val="168271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338ADC-3467-764C-956A-2DB545F9BBF3}"/>
              </a:ext>
            </a:extLst>
          </p:cNvPr>
          <p:cNvSpPr>
            <a:spLocks noGrp="1"/>
          </p:cNvSpPr>
          <p:nvPr>
            <p:ph type="title"/>
          </p:nvPr>
        </p:nvSpPr>
        <p:spPr>
          <a:xfrm>
            <a:off x="480857" y="1893984"/>
            <a:ext cx="4352835" cy="2760098"/>
          </a:xfrm>
        </p:spPr>
        <p:txBody>
          <a:bodyPr>
            <a:normAutofit/>
          </a:bodyPr>
          <a:lstStyle/>
          <a:p>
            <a:r>
              <a:rPr lang="en-US" sz="6000" dirty="0">
                <a:solidFill>
                  <a:srgbClr val="FFFFFF"/>
                </a:solidFill>
              </a:rPr>
              <a:t>Vision + Plan</a:t>
            </a:r>
          </a:p>
        </p:txBody>
      </p:sp>
      <p:sp>
        <p:nvSpPr>
          <p:cNvPr id="3" name="Content Placeholder 2">
            <a:extLst>
              <a:ext uri="{FF2B5EF4-FFF2-40B4-BE49-F238E27FC236}">
                <a16:creationId xmlns:a16="http://schemas.microsoft.com/office/drawing/2014/main" id="{256B8222-6C2F-DB43-BB17-A53094B92AC8}"/>
              </a:ext>
            </a:extLst>
          </p:cNvPr>
          <p:cNvSpPr>
            <a:spLocks noGrp="1"/>
          </p:cNvSpPr>
          <p:nvPr>
            <p:ph idx="1"/>
          </p:nvPr>
        </p:nvSpPr>
        <p:spPr>
          <a:xfrm>
            <a:off x="5314548" y="246743"/>
            <a:ext cx="6877451" cy="6858000"/>
          </a:xfrm>
        </p:spPr>
        <p:txBody>
          <a:bodyPr anchor="ctr">
            <a:normAutofit/>
          </a:bodyPr>
          <a:lstStyle/>
          <a:p>
            <a:r>
              <a:rPr lang="en-US" dirty="0">
                <a:solidFill>
                  <a:srgbClr val="000000"/>
                </a:solidFill>
                <a:ea typeface="Times New Roman" panose="02020603050405020304" pitchFamily="18" charset="0"/>
                <a:cs typeface="Times New Roman" panose="02020603050405020304" pitchFamily="18" charset="0"/>
              </a:rPr>
              <a:t>Through implementation of an integrated </a:t>
            </a:r>
            <a:r>
              <a:rPr lang="en-US" b="1" dirty="0">
                <a:solidFill>
                  <a:srgbClr val="000000"/>
                </a:solidFill>
                <a:ea typeface="Times New Roman" panose="02020603050405020304" pitchFamily="18" charset="0"/>
                <a:cs typeface="Times New Roman" panose="02020603050405020304" pitchFamily="18" charset="0"/>
              </a:rPr>
              <a:t>plan</a:t>
            </a:r>
            <a:r>
              <a:rPr lang="en-US" dirty="0">
                <a:solidFill>
                  <a:srgbClr val="000000"/>
                </a:solidFill>
                <a:ea typeface="Times New Roman" panose="02020603050405020304" pitchFamily="18" charset="0"/>
                <a:cs typeface="Times New Roman" panose="02020603050405020304" pitchFamily="18" charset="0"/>
              </a:rPr>
              <a:t>, consortia of community colleges, adult schools and other partners will:</a:t>
            </a:r>
          </a:p>
          <a:p>
            <a:pPr marL="457200" indent="-45720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close the gaps between student needs and services available </a:t>
            </a:r>
          </a:p>
          <a:p>
            <a:pPr marL="457200" indent="-45720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integrate programs</a:t>
            </a:r>
          </a:p>
          <a:p>
            <a:pPr marL="457200" indent="-45720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create seamless transitions to postsecondary education or the workforce</a:t>
            </a:r>
          </a:p>
          <a:p>
            <a:pPr marL="457200" indent="-45720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accelerate student progress toward academic and career goals using proven best-practices</a:t>
            </a:r>
          </a:p>
          <a:p>
            <a:pPr marL="457200" indent="-45720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provide professional development to support program integration and student success</a:t>
            </a:r>
          </a:p>
          <a:p>
            <a:pPr marL="457200" indent="-457200">
              <a:buFont typeface="Arial" panose="020B0604020202020204" pitchFamily="34" charset="0"/>
              <a:buChar char="•"/>
            </a:pPr>
            <a:r>
              <a:rPr lang="en-US" dirty="0">
                <a:solidFill>
                  <a:srgbClr val="000000"/>
                </a:solidFill>
                <a:ea typeface="Times New Roman" panose="02020603050405020304" pitchFamily="18" charset="0"/>
                <a:cs typeface="Times New Roman" panose="02020603050405020304" pitchFamily="18" charset="0"/>
              </a:rPr>
              <a:t>leverage existing regional structures</a:t>
            </a:r>
            <a:endParaRPr lang="en-US" dirty="0">
              <a:solidFill>
                <a:srgbClr val="000000"/>
              </a:solidFill>
              <a:ea typeface="Calibri" panose="020F0502020204030204" pitchFamily="34" charset="0"/>
              <a:cs typeface="Times New Roman" panose="02020603050405020304" pitchFamily="18" charset="0"/>
            </a:endParaRPr>
          </a:p>
          <a:p>
            <a:endParaRPr lang="en-US" sz="2000" dirty="0">
              <a:solidFill>
                <a:srgbClr val="000000"/>
              </a:solidFill>
            </a:endParaRPr>
          </a:p>
        </p:txBody>
      </p:sp>
    </p:spTree>
    <p:extLst>
      <p:ext uri="{BB962C8B-B14F-4D97-AF65-F5344CB8AC3E}">
        <p14:creationId xmlns:p14="http://schemas.microsoft.com/office/powerpoint/2010/main" val="417019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3662CFF-B62A-FE40-8A35-4B6559EA0920}"/>
              </a:ext>
            </a:extLst>
          </p:cNvPr>
          <p:cNvSpPr txBox="1"/>
          <p:nvPr/>
        </p:nvSpPr>
        <p:spPr>
          <a:xfrm>
            <a:off x="2212074" y="645014"/>
            <a:ext cx="7437120" cy="391247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cap="all" spc="-100" dirty="0">
                <a:solidFill>
                  <a:srgbClr val="FFFFFF"/>
                </a:solidFill>
                <a:latin typeface="+mj-lt"/>
                <a:ea typeface="+mj-ea"/>
                <a:cs typeface="+mj-cs"/>
              </a:rPr>
              <a:t>Vision + Plan </a:t>
            </a:r>
          </a:p>
          <a:p>
            <a:pPr algn="ctr">
              <a:lnSpc>
                <a:spcPct val="90000"/>
              </a:lnSpc>
              <a:spcBef>
                <a:spcPct val="0"/>
              </a:spcBef>
              <a:spcAft>
                <a:spcPts val="600"/>
              </a:spcAft>
            </a:pPr>
            <a:r>
              <a:rPr lang="en-US" sz="4800" b="1" kern="1200" cap="all" spc="-100" dirty="0">
                <a:solidFill>
                  <a:srgbClr val="FFFFFF"/>
                </a:solidFill>
                <a:latin typeface="+mj-lt"/>
                <a:ea typeface="+mj-ea"/>
                <a:cs typeface="+mj-cs"/>
              </a:rPr>
              <a:t>“</a:t>
            </a:r>
            <a:r>
              <a:rPr lang="en-US" sz="4800" b="1" i="1" u="sng" kern="1200" cap="all" spc="-100" dirty="0">
                <a:solidFill>
                  <a:srgbClr val="FFFFFF"/>
                </a:solidFill>
                <a:latin typeface="+mj-lt"/>
                <a:ea typeface="+mj-ea"/>
                <a:cs typeface="+mj-cs"/>
              </a:rPr>
              <a:t>can”</a:t>
            </a:r>
            <a:r>
              <a:rPr lang="en-US" sz="4800" b="1" kern="1200" cap="all" spc="-100" dirty="0">
                <a:solidFill>
                  <a:srgbClr val="FFFFFF"/>
                </a:solidFill>
                <a:latin typeface="+mj-lt"/>
                <a:ea typeface="+mj-ea"/>
                <a:cs typeface="+mj-cs"/>
              </a:rPr>
              <a:t> </a:t>
            </a:r>
            <a:r>
              <a:rPr lang="en-US" sz="4000" b="1" kern="1200" cap="all" spc="-100" dirty="0">
                <a:solidFill>
                  <a:srgbClr val="FFFFFF"/>
                </a:solidFill>
                <a:latin typeface="+mj-lt"/>
                <a:ea typeface="+mj-ea"/>
                <a:cs typeface="+mj-cs"/>
              </a:rPr>
              <a:t>change the world……</a:t>
            </a:r>
          </a:p>
          <a:p>
            <a:pPr algn="ctr">
              <a:lnSpc>
                <a:spcPct val="90000"/>
              </a:lnSpc>
              <a:spcBef>
                <a:spcPct val="0"/>
              </a:spcBef>
              <a:spcAft>
                <a:spcPts val="600"/>
              </a:spcAft>
            </a:pPr>
            <a:endParaRPr lang="en-US" sz="4000" b="1" cap="all" spc="-100" dirty="0">
              <a:solidFill>
                <a:srgbClr val="FFFFFF"/>
              </a:solidFill>
              <a:latin typeface="+mj-lt"/>
              <a:ea typeface="+mj-ea"/>
              <a:cs typeface="+mj-cs"/>
            </a:endParaRPr>
          </a:p>
          <a:p>
            <a:pPr algn="ctr">
              <a:lnSpc>
                <a:spcPct val="90000"/>
              </a:lnSpc>
              <a:spcBef>
                <a:spcPct val="0"/>
              </a:spcBef>
              <a:spcAft>
                <a:spcPts val="600"/>
              </a:spcAft>
            </a:pPr>
            <a:r>
              <a:rPr lang="en-US" sz="4000" b="1" kern="1200" cap="all" spc="-100" dirty="0">
                <a:solidFill>
                  <a:srgbClr val="FFFFFF"/>
                </a:solidFill>
                <a:latin typeface="+mj-lt"/>
                <a:ea typeface="+mj-ea"/>
                <a:cs typeface="+mj-cs"/>
              </a:rPr>
              <a:t> </a:t>
            </a:r>
          </a:p>
          <a:p>
            <a:pPr algn="ctr">
              <a:lnSpc>
                <a:spcPct val="90000"/>
              </a:lnSpc>
              <a:spcBef>
                <a:spcPct val="0"/>
              </a:spcBef>
              <a:spcAft>
                <a:spcPts val="600"/>
              </a:spcAft>
            </a:pPr>
            <a:r>
              <a:rPr lang="en-US" sz="4000" b="1" kern="1200" cap="all" spc="-100" dirty="0">
                <a:solidFill>
                  <a:srgbClr val="FFFFFF"/>
                </a:solidFill>
                <a:latin typeface="+mj-lt"/>
                <a:ea typeface="+mj-ea"/>
                <a:cs typeface="+mj-cs"/>
              </a:rPr>
              <a:t>..Necessary, but not sufficient</a:t>
            </a:r>
            <a:endParaRPr lang="en-US" sz="4000" b="1" i="1" u="sng" kern="1200" cap="all" spc="-100" dirty="0">
              <a:solidFill>
                <a:srgbClr val="FFFFFF"/>
              </a:solidFill>
              <a:latin typeface="+mj-lt"/>
              <a:ea typeface="+mj-ea"/>
              <a:cs typeface="+mj-cs"/>
            </a:endParaRPr>
          </a:p>
        </p:txBody>
      </p:sp>
    </p:spTree>
    <p:extLst>
      <p:ext uri="{BB962C8B-B14F-4D97-AF65-F5344CB8AC3E}">
        <p14:creationId xmlns:p14="http://schemas.microsoft.com/office/powerpoint/2010/main" val="8943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1CA565-8B2F-DF40-A2F5-FF0939D76BDF}"/>
              </a:ext>
            </a:extLst>
          </p:cNvPr>
          <p:cNvSpPr/>
          <p:nvPr/>
        </p:nvSpPr>
        <p:spPr>
          <a:xfrm>
            <a:off x="1161143" y="1219201"/>
            <a:ext cx="9361713" cy="4524315"/>
          </a:xfrm>
          <a:prstGeom prst="rect">
            <a:avLst/>
          </a:prstGeom>
        </p:spPr>
        <p:txBody>
          <a:bodyPr wrap="square">
            <a:spAutoFit/>
          </a:bodyPr>
          <a:lstStyle/>
          <a:p>
            <a:pPr lvl="0"/>
            <a:r>
              <a:rPr lang="en-US" sz="4800" dirty="0"/>
              <a:t>“When you’re surrounded by people who share a passionate commitment around a common purpose, anything is possible.”</a:t>
            </a:r>
          </a:p>
          <a:p>
            <a:pPr lvl="0"/>
            <a:endParaRPr lang="en-US" sz="4800" dirty="0"/>
          </a:p>
          <a:p>
            <a:pPr lvl="0"/>
            <a:r>
              <a:rPr lang="en-US" sz="4800" dirty="0"/>
              <a:t>Howard Schulz</a:t>
            </a:r>
          </a:p>
        </p:txBody>
      </p:sp>
      <p:pic>
        <p:nvPicPr>
          <p:cNvPr id="4" name="Picture 3" descr="A close up of a logo&#10;&#10;Description automatically generated">
            <a:extLst>
              <a:ext uri="{FF2B5EF4-FFF2-40B4-BE49-F238E27FC236}">
                <a16:creationId xmlns:a16="http://schemas.microsoft.com/office/drawing/2014/main" id="{1AC47A73-2FC1-2242-AA49-4A889EBD84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42514" y="4023360"/>
            <a:ext cx="4049486" cy="2834640"/>
          </a:xfrm>
          <a:prstGeom prst="rect">
            <a:avLst/>
          </a:prstGeom>
        </p:spPr>
      </p:pic>
    </p:spTree>
    <p:extLst>
      <p:ext uri="{BB962C8B-B14F-4D97-AF65-F5344CB8AC3E}">
        <p14:creationId xmlns:p14="http://schemas.microsoft.com/office/powerpoint/2010/main" val="88053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3662CFF-B62A-FE40-8A35-4B6559EA0920}"/>
              </a:ext>
            </a:extLst>
          </p:cNvPr>
          <p:cNvSpPr txBox="1"/>
          <p:nvPr/>
        </p:nvSpPr>
        <p:spPr>
          <a:xfrm>
            <a:off x="5181600" y="813683"/>
            <a:ext cx="7010400" cy="52306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cap="all" spc="-100" dirty="0">
                <a:solidFill>
                  <a:srgbClr val="000000"/>
                </a:solidFill>
              </a:rPr>
              <a:t>Vision  </a:t>
            </a:r>
          </a:p>
          <a:p>
            <a:pPr>
              <a:lnSpc>
                <a:spcPct val="90000"/>
              </a:lnSpc>
              <a:spcBef>
                <a:spcPct val="0"/>
              </a:spcBef>
              <a:spcAft>
                <a:spcPts val="600"/>
              </a:spcAft>
            </a:pPr>
            <a:r>
              <a:rPr lang="en-US" sz="4400" cap="all" spc="-100" dirty="0">
                <a:solidFill>
                  <a:srgbClr val="000000"/>
                </a:solidFill>
              </a:rPr>
              <a:t>+ Plan</a:t>
            </a:r>
          </a:p>
          <a:p>
            <a:pPr>
              <a:lnSpc>
                <a:spcPct val="90000"/>
              </a:lnSpc>
              <a:spcBef>
                <a:spcPct val="0"/>
              </a:spcBef>
              <a:spcAft>
                <a:spcPts val="600"/>
              </a:spcAft>
            </a:pPr>
            <a:r>
              <a:rPr lang="en-US" sz="4400" cap="all" spc="-100" dirty="0">
                <a:solidFill>
                  <a:srgbClr val="000000"/>
                </a:solidFill>
              </a:rPr>
              <a:t>+ Passionate Commitment </a:t>
            </a:r>
          </a:p>
          <a:p>
            <a:pPr>
              <a:lnSpc>
                <a:spcPct val="90000"/>
              </a:lnSpc>
              <a:spcBef>
                <a:spcPct val="0"/>
              </a:spcBef>
              <a:spcAft>
                <a:spcPts val="600"/>
              </a:spcAft>
            </a:pPr>
            <a:r>
              <a:rPr lang="en-US" sz="4400" cap="all" spc="-100" dirty="0">
                <a:solidFill>
                  <a:srgbClr val="000000"/>
                </a:solidFill>
              </a:rPr>
              <a:t>+ Common Purpose </a:t>
            </a:r>
          </a:p>
        </p:txBody>
      </p:sp>
    </p:spTree>
    <p:extLst>
      <p:ext uri="{BB962C8B-B14F-4D97-AF65-F5344CB8AC3E}">
        <p14:creationId xmlns:p14="http://schemas.microsoft.com/office/powerpoint/2010/main" val="503628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F175D4-3D39-4DF0-9DB2-803A61DFDB71}"/>
</file>

<file path=customXml/itemProps2.xml><?xml version="1.0" encoding="utf-8"?>
<ds:datastoreItem xmlns:ds="http://schemas.openxmlformats.org/officeDocument/2006/customXml" ds:itemID="{535978BC-CB77-4B1F-958F-29C35C3CAC22}"/>
</file>

<file path=customXml/itemProps3.xml><?xml version="1.0" encoding="utf-8"?>
<ds:datastoreItem xmlns:ds="http://schemas.openxmlformats.org/officeDocument/2006/customXml" ds:itemID="{2683A5F7-7F20-47BA-88DA-BADB4BD1EB7D}"/>
</file>

<file path=docProps/app.xml><?xml version="1.0" encoding="utf-8"?>
<Properties xmlns="http://schemas.openxmlformats.org/officeDocument/2006/extended-properties" xmlns:vt="http://schemas.openxmlformats.org/officeDocument/2006/docPropsVTypes">
  <TotalTime>19</TotalTime>
  <Words>3351</Words>
  <Application>Microsoft Office PowerPoint</Application>
  <PresentationFormat>Widescreen</PresentationFormat>
  <Paragraphs>323</Paragraphs>
  <Slides>46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Avenir Book</vt:lpstr>
      <vt:lpstr>Avenir Heavy</vt:lpstr>
      <vt:lpstr>Avenir LT Std 45 Book</vt:lpstr>
      <vt:lpstr>Avenir Roman</vt:lpstr>
      <vt:lpstr>Calibri</vt:lpstr>
      <vt:lpstr>Calibri Light</vt:lpstr>
      <vt:lpstr>Lustria</vt:lpstr>
      <vt:lpstr>Office Theme</vt:lpstr>
      <vt:lpstr>2019 CAEP Directors Event</vt:lpstr>
      <vt:lpstr>Goals for Today</vt:lpstr>
      <vt:lpstr>Agenda</vt:lpstr>
      <vt:lpstr>PowerPoint Presentation</vt:lpstr>
      <vt:lpstr>PowerPoint Presentation</vt:lpstr>
      <vt:lpstr>Vision + Plan</vt:lpstr>
      <vt:lpstr>PowerPoint Presentation</vt:lpstr>
      <vt:lpstr>PowerPoint Presentation</vt:lpstr>
      <vt:lpstr>PowerPoint Presentation</vt:lpstr>
      <vt:lpstr>PowerPoint Presentation</vt:lpstr>
      <vt:lpstr>PowerPoint Presentation</vt:lpstr>
      <vt:lpstr>PowerPoint Presentation</vt:lpstr>
      <vt:lpstr>When we are making things happen, how do we make sure that we are paying attention to tactical and relational aspects? </vt:lpstr>
      <vt:lpstr>Interest-Based Decision Making</vt:lpstr>
      <vt:lpstr>PowerPoint Presentation</vt:lpstr>
      <vt:lpstr>1. Define the Challenge – what is the situation or issue that needs a response?</vt:lpstr>
      <vt:lpstr>1. Define the Challenge – what is the situation or issue that needs a response?</vt:lpstr>
      <vt:lpstr>2. Identify the Stakeholders</vt:lpstr>
      <vt:lpstr>3. Determine Needs and Interests </vt:lpstr>
      <vt:lpstr>WHAT ARE THEIR NEEDS AND INTERESTS? WHAT MATTERS?</vt:lpstr>
      <vt:lpstr>How do you find out?</vt:lpstr>
      <vt:lpstr> For each of the stakeholders associated with the challenge you have named, what are their needs and interests?  </vt:lpstr>
      <vt:lpstr>4. Identify shared Interests</vt:lpstr>
      <vt:lpstr>PowerPoint Presentation</vt:lpstr>
      <vt:lpstr>What is the definition of effective collaboration?</vt:lpstr>
      <vt:lpstr>4. Identify shared interests</vt:lpstr>
      <vt:lpstr>Step 5. Develop Responsive Options</vt:lpstr>
      <vt:lpstr>Step 6. Craft a Solution</vt:lpstr>
      <vt:lpstr>PowerPoint Presentation</vt:lpstr>
      <vt:lpstr>Session 2 – 3 Year Plans at the Agency Level – Getting it Done and Meeting Needs </vt:lpstr>
      <vt:lpstr>Interest-Based Decision Making</vt:lpstr>
      <vt:lpstr>1. Define the Challenge – what is the situation or issue that needs a response?</vt:lpstr>
      <vt:lpstr>2. Identify the Stakeholders</vt:lpstr>
      <vt:lpstr>3. Determine Needs and Interests </vt:lpstr>
      <vt:lpstr>At the Agency level  it gets personal!</vt:lpstr>
      <vt:lpstr>WHAT ARE THEIR NEEDS AND INTERESTS? WHAT MATTERS?</vt:lpstr>
      <vt:lpstr>How do you find out?</vt:lpstr>
      <vt:lpstr>Judging v. Learning Questions to Determine Interests</vt:lpstr>
      <vt:lpstr>3. Determine Needs and Interests </vt:lpstr>
      <vt:lpstr>PowerPoint Presentation</vt:lpstr>
      <vt:lpstr>The same definition of effective collaboration applies at the agency level…..</vt:lpstr>
      <vt:lpstr>PowerPoint Presentation</vt:lpstr>
      <vt:lpstr>4. Identify shared interests</vt:lpstr>
      <vt:lpstr>5. Develop Responsive Options</vt:lpstr>
      <vt:lpstr>Step 6. Craft a Solution</vt:lpstr>
      <vt:lpstr>Thank you! BrigittejMarshall@gmail.com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CAEP Directors Event</dc:title>
  <dc:creator>Brigitte Marshall</dc:creator>
  <cp:lastModifiedBy>Tyler Shea</cp:lastModifiedBy>
  <cp:revision>6</cp:revision>
  <dcterms:created xsi:type="dcterms:W3CDTF">2019-09-26T07:58:52Z</dcterms:created>
  <dcterms:modified xsi:type="dcterms:W3CDTF">2019-09-27T14:58:49Z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