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drawing1.xml" ContentType="application/vnd.ms-office.drawingml.diagramDrawing+xml"/>
  <Override PartName="/ppt/diagrams/quickStyle2.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7" r:id="rId2"/>
    <p:sldId id="258" r:id="rId3"/>
    <p:sldId id="259" r:id="rId4"/>
    <p:sldId id="266" r:id="rId5"/>
    <p:sldId id="274" r:id="rId6"/>
    <p:sldId id="267" r:id="rId7"/>
    <p:sldId id="270" r:id="rId8"/>
    <p:sldId id="268" r:id="rId9"/>
    <p:sldId id="269" r:id="rId10"/>
    <p:sldId id="271" r:id="rId11"/>
    <p:sldId id="272" r:id="rId12"/>
    <p:sldId id="273" r:id="rId13"/>
    <p:sldId id="313" r:id="rId14"/>
    <p:sldId id="276" r:id="rId15"/>
    <p:sldId id="291" r:id="rId16"/>
    <p:sldId id="288" r:id="rId17"/>
    <p:sldId id="289" r:id="rId18"/>
    <p:sldId id="290" r:id="rId19"/>
    <p:sldId id="282" r:id="rId20"/>
    <p:sldId id="309" r:id="rId21"/>
    <p:sldId id="310" r:id="rId22"/>
    <p:sldId id="311" r:id="rId23"/>
    <p:sldId id="261" r:id="rId24"/>
    <p:sldId id="312" r:id="rId25"/>
    <p:sldId id="262" r:id="rId26"/>
    <p:sldId id="314" r:id="rId27"/>
    <p:sldId id="278" r:id="rId28"/>
    <p:sldId id="279" r:id="rId29"/>
    <p:sldId id="295" r:id="rId30"/>
    <p:sldId id="296" r:id="rId31"/>
    <p:sldId id="315" r:id="rId32"/>
    <p:sldId id="280" r:id="rId33"/>
    <p:sldId id="281" r:id="rId34"/>
    <p:sldId id="256" r:id="rId35"/>
    <p:sldId id="301" r:id="rId36"/>
    <p:sldId id="303" r:id="rId37"/>
    <p:sldId id="302" r:id="rId38"/>
    <p:sldId id="304" r:id="rId39"/>
    <p:sldId id="316" r:id="rId40"/>
    <p:sldId id="275" r:id="rId41"/>
    <p:sldId id="284" r:id="rId42"/>
    <p:sldId id="292" r:id="rId43"/>
    <p:sldId id="293" r:id="rId44"/>
    <p:sldId id="294" r:id="rId45"/>
    <p:sldId id="283" r:id="rId46"/>
    <p:sldId id="297" r:id="rId47"/>
    <p:sldId id="298" r:id="rId48"/>
    <p:sldId id="299" r:id="rId49"/>
    <p:sldId id="260" r:id="rId50"/>
    <p:sldId id="300" r:id="rId51"/>
    <p:sldId id="285" r:id="rId52"/>
    <p:sldId id="28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5223" autoAdjust="0"/>
  </p:normalViewPr>
  <p:slideViewPr>
    <p:cSldViewPr snapToGrid="0">
      <p:cViewPr varScale="1">
        <p:scale>
          <a:sx n="116" d="100"/>
          <a:sy n="116" d="100"/>
        </p:scale>
        <p:origin x="4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AC1E1-4C2F-482F-8593-7ABC24267E1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2FFF08C1-BF80-4470-A75F-261FA4E18578}">
      <dgm:prSet phldrT="[Text]" custT="1"/>
      <dgm:spPr/>
      <dgm:t>
        <a:bodyPr/>
        <a:lstStyle/>
        <a:p>
          <a:r>
            <a:rPr lang="en-US" sz="1500" dirty="0"/>
            <a:t>Learner motivation, persistence, success</a:t>
          </a:r>
        </a:p>
      </dgm:t>
    </dgm:pt>
    <dgm:pt modelId="{B8A8D9E2-EAEB-4095-9DFE-45D4D8317D99}" type="parTrans" cxnId="{E4133666-9FE0-4643-95B7-7BE0829F5E6B}">
      <dgm:prSet/>
      <dgm:spPr/>
      <dgm:t>
        <a:bodyPr/>
        <a:lstStyle/>
        <a:p>
          <a:endParaRPr lang="en-US"/>
        </a:p>
      </dgm:t>
    </dgm:pt>
    <dgm:pt modelId="{18AD23A0-1782-4C79-8068-9DA64F632894}" type="sibTrans" cxnId="{E4133666-9FE0-4643-95B7-7BE0829F5E6B}">
      <dgm:prSet/>
      <dgm:spPr/>
      <dgm:t>
        <a:bodyPr/>
        <a:lstStyle/>
        <a:p>
          <a:endParaRPr lang="en-US"/>
        </a:p>
      </dgm:t>
    </dgm:pt>
    <dgm:pt modelId="{8FC8A999-1BE1-43CF-93D4-C88F259CEB20}">
      <dgm:prSet phldrT="[Text]" custT="1"/>
      <dgm:spPr/>
      <dgm:t>
        <a:bodyPr/>
        <a:lstStyle/>
        <a:p>
          <a:r>
            <a:rPr lang="en-US" sz="1500" b="1" dirty="0"/>
            <a:t>Encouraging collaboration and cooperation</a:t>
          </a:r>
        </a:p>
      </dgm:t>
    </dgm:pt>
    <dgm:pt modelId="{FFCE3653-B044-4DE9-BC6C-DC59CA7646D5}" type="parTrans" cxnId="{E3E72846-CDBA-425E-8DAE-BD4014FA588D}">
      <dgm:prSet/>
      <dgm:spPr/>
      <dgm:t>
        <a:bodyPr/>
        <a:lstStyle/>
        <a:p>
          <a:endParaRPr lang="en-US" dirty="0"/>
        </a:p>
      </dgm:t>
    </dgm:pt>
    <dgm:pt modelId="{B197B932-9CEA-4D5B-9042-33278F0ACE40}" type="sibTrans" cxnId="{E3E72846-CDBA-425E-8DAE-BD4014FA588D}">
      <dgm:prSet/>
      <dgm:spPr/>
      <dgm:t>
        <a:bodyPr/>
        <a:lstStyle/>
        <a:p>
          <a:endParaRPr lang="en-US"/>
        </a:p>
      </dgm:t>
    </dgm:pt>
    <dgm:pt modelId="{DE334A10-AADC-45B5-AD5B-BF9A666D19DD}">
      <dgm:prSet phldrT="[Text]" custT="1"/>
      <dgm:spPr/>
      <dgm:t>
        <a:bodyPr/>
        <a:lstStyle/>
        <a:p>
          <a:r>
            <a:rPr lang="en-US" sz="1500" b="1" dirty="0"/>
            <a:t>Modeling literacy and learning strategies</a:t>
          </a:r>
        </a:p>
      </dgm:t>
    </dgm:pt>
    <dgm:pt modelId="{11CF97C3-D072-46B6-8E82-2AC5E2905118}" type="parTrans" cxnId="{A9B04F4A-22D7-4A6B-98FF-A855E0854785}">
      <dgm:prSet/>
      <dgm:spPr/>
      <dgm:t>
        <a:bodyPr/>
        <a:lstStyle/>
        <a:p>
          <a:endParaRPr lang="en-US" dirty="0"/>
        </a:p>
      </dgm:t>
    </dgm:pt>
    <dgm:pt modelId="{CF024EA5-D01E-4299-BC4E-E78534C555A8}" type="sibTrans" cxnId="{A9B04F4A-22D7-4A6B-98FF-A855E0854785}">
      <dgm:prSet/>
      <dgm:spPr/>
      <dgm:t>
        <a:bodyPr/>
        <a:lstStyle/>
        <a:p>
          <a:endParaRPr lang="en-US"/>
        </a:p>
      </dgm:t>
    </dgm:pt>
    <dgm:pt modelId="{EC45AEF2-32CC-4699-A257-163F61D1E42F}">
      <dgm:prSet phldrT="[Text]" custT="1"/>
      <dgm:spPr/>
      <dgm:t>
        <a:bodyPr/>
        <a:lstStyle/>
        <a:p>
          <a:r>
            <a:rPr lang="en-US" sz="1500" b="1" dirty="0"/>
            <a:t>Use of assessment results</a:t>
          </a:r>
        </a:p>
      </dgm:t>
    </dgm:pt>
    <dgm:pt modelId="{C4F28374-B304-40BF-8369-C911C80C5D3F}" type="parTrans" cxnId="{F35E3947-4072-4F80-8337-696B4E8FEA27}">
      <dgm:prSet/>
      <dgm:spPr/>
      <dgm:t>
        <a:bodyPr/>
        <a:lstStyle/>
        <a:p>
          <a:endParaRPr lang="en-US" dirty="0"/>
        </a:p>
      </dgm:t>
    </dgm:pt>
    <dgm:pt modelId="{285C2B15-7376-4B36-8B33-A1C2DD8DC188}" type="sibTrans" cxnId="{F35E3947-4072-4F80-8337-696B4E8FEA27}">
      <dgm:prSet/>
      <dgm:spPr/>
      <dgm:t>
        <a:bodyPr/>
        <a:lstStyle/>
        <a:p>
          <a:endParaRPr lang="en-US"/>
        </a:p>
      </dgm:t>
    </dgm:pt>
    <dgm:pt modelId="{E1FE4164-A6AE-4F31-A7D4-BB8FC9C47F0D}">
      <dgm:prSet phldrT="[Text]" custT="1"/>
      <dgm:spPr/>
      <dgm:t>
        <a:bodyPr/>
        <a:lstStyle/>
        <a:p>
          <a:r>
            <a:rPr lang="en-US" sz="1500" b="1" dirty="0"/>
            <a:t>Feedback for growth mind-set</a:t>
          </a:r>
        </a:p>
      </dgm:t>
    </dgm:pt>
    <dgm:pt modelId="{D952DC9E-15C9-49BA-877D-77D1126691E8}" type="parTrans" cxnId="{32DC387E-3BF9-403B-98E5-0FCAAACD2A8C}">
      <dgm:prSet/>
      <dgm:spPr/>
      <dgm:t>
        <a:bodyPr/>
        <a:lstStyle/>
        <a:p>
          <a:endParaRPr lang="en-US" dirty="0"/>
        </a:p>
      </dgm:t>
    </dgm:pt>
    <dgm:pt modelId="{C94575A9-1165-4F21-97E2-888EC1A7F181}" type="sibTrans" cxnId="{32DC387E-3BF9-403B-98E5-0FCAAACD2A8C}">
      <dgm:prSet/>
      <dgm:spPr/>
      <dgm:t>
        <a:bodyPr/>
        <a:lstStyle/>
        <a:p>
          <a:endParaRPr lang="en-US"/>
        </a:p>
      </dgm:t>
    </dgm:pt>
    <dgm:pt modelId="{7D650148-0D27-4536-9FC7-FA0FF20AAB9F}">
      <dgm:prSet phldrT="[Text]" custT="1"/>
      <dgm:spPr/>
      <dgm:t>
        <a:bodyPr/>
        <a:lstStyle/>
        <a:p>
          <a:r>
            <a:rPr lang="en-US" sz="1500" b="1" dirty="0"/>
            <a:t>Setting appropriate goals</a:t>
          </a:r>
        </a:p>
      </dgm:t>
    </dgm:pt>
    <dgm:pt modelId="{15D1B3AC-5BCD-423C-8D4B-02E4A8CC5C6E}" type="parTrans" cxnId="{76AEB120-C9B7-49D4-8E2E-08F5CFB85CCA}">
      <dgm:prSet/>
      <dgm:spPr/>
      <dgm:t>
        <a:bodyPr/>
        <a:lstStyle/>
        <a:p>
          <a:endParaRPr lang="en-US" dirty="0"/>
        </a:p>
      </dgm:t>
    </dgm:pt>
    <dgm:pt modelId="{40694D0D-3AB5-4FF1-9F59-E450E01BD95B}" type="sibTrans" cxnId="{76AEB120-C9B7-49D4-8E2E-08F5CFB85CCA}">
      <dgm:prSet/>
      <dgm:spPr/>
      <dgm:t>
        <a:bodyPr/>
        <a:lstStyle/>
        <a:p>
          <a:endParaRPr lang="en-US"/>
        </a:p>
      </dgm:t>
    </dgm:pt>
    <dgm:pt modelId="{34BFBE5D-6DF8-4FF9-A552-579F2DB369DA}">
      <dgm:prSet phldrT="[Text]" custT="1"/>
      <dgm:spPr/>
      <dgm:t>
        <a:bodyPr/>
        <a:lstStyle/>
        <a:p>
          <a:r>
            <a:rPr lang="en-US" sz="1500" b="1" dirty="0"/>
            <a:t>Finding value in learning</a:t>
          </a:r>
        </a:p>
      </dgm:t>
    </dgm:pt>
    <dgm:pt modelId="{D25D4A36-BCCC-4258-BCC4-0FA0954E7FC9}" type="parTrans" cxnId="{BCB4A024-8BE3-4A13-B579-EB8BDFD398E9}">
      <dgm:prSet/>
      <dgm:spPr/>
      <dgm:t>
        <a:bodyPr/>
        <a:lstStyle/>
        <a:p>
          <a:endParaRPr lang="en-US" dirty="0"/>
        </a:p>
      </dgm:t>
    </dgm:pt>
    <dgm:pt modelId="{478A6E8D-41B1-497A-9574-7B82054F19DE}" type="sibTrans" cxnId="{BCB4A024-8BE3-4A13-B579-EB8BDFD398E9}">
      <dgm:prSet/>
      <dgm:spPr/>
      <dgm:t>
        <a:bodyPr/>
        <a:lstStyle/>
        <a:p>
          <a:endParaRPr lang="en-US"/>
        </a:p>
      </dgm:t>
    </dgm:pt>
    <dgm:pt modelId="{1B42F272-0DDD-4DAA-B820-739BE0419D29}">
      <dgm:prSet phldrT="[Text]" custT="1"/>
      <dgm:spPr/>
      <dgm:t>
        <a:bodyPr/>
        <a:lstStyle/>
        <a:p>
          <a:r>
            <a:rPr lang="en-US" sz="1500" b="1" dirty="0"/>
            <a:t>Addressing stereotypes</a:t>
          </a:r>
        </a:p>
      </dgm:t>
    </dgm:pt>
    <dgm:pt modelId="{FF03CE2F-84B9-4752-840C-FE00D34488FF}" type="parTrans" cxnId="{24E50138-2000-474F-8244-4EB2B3C0A0C9}">
      <dgm:prSet/>
      <dgm:spPr/>
      <dgm:t>
        <a:bodyPr/>
        <a:lstStyle/>
        <a:p>
          <a:endParaRPr lang="en-US" dirty="0"/>
        </a:p>
      </dgm:t>
    </dgm:pt>
    <dgm:pt modelId="{0FE764F3-0EB2-4131-9195-289A193C8BC9}" type="sibTrans" cxnId="{24E50138-2000-474F-8244-4EB2B3C0A0C9}">
      <dgm:prSet/>
      <dgm:spPr/>
      <dgm:t>
        <a:bodyPr/>
        <a:lstStyle/>
        <a:p>
          <a:endParaRPr lang="en-US"/>
        </a:p>
      </dgm:t>
    </dgm:pt>
    <dgm:pt modelId="{4CE80CB9-D2DF-475E-90BD-C59D1C88F192}">
      <dgm:prSet phldrT="[Text]" custT="1"/>
      <dgm:spPr/>
      <dgm:t>
        <a:bodyPr/>
        <a:lstStyle/>
        <a:p>
          <a:r>
            <a:rPr lang="en-US" sz="1500" b="1" dirty="0"/>
            <a:t>Choice and autonomy</a:t>
          </a:r>
        </a:p>
      </dgm:t>
    </dgm:pt>
    <dgm:pt modelId="{EAEDB1BE-79C0-4A4D-8EB0-304FFCE4617B}" type="parTrans" cxnId="{9A0A4A98-348D-4D79-864C-6D05C76576F9}">
      <dgm:prSet/>
      <dgm:spPr/>
      <dgm:t>
        <a:bodyPr/>
        <a:lstStyle/>
        <a:p>
          <a:endParaRPr lang="en-US" dirty="0"/>
        </a:p>
      </dgm:t>
    </dgm:pt>
    <dgm:pt modelId="{E4EE6F74-3AE5-4670-8CA1-F92F153E864D}" type="sibTrans" cxnId="{9A0A4A98-348D-4D79-864C-6D05C76576F9}">
      <dgm:prSet/>
      <dgm:spPr/>
      <dgm:t>
        <a:bodyPr/>
        <a:lstStyle/>
        <a:p>
          <a:endParaRPr lang="en-US"/>
        </a:p>
      </dgm:t>
    </dgm:pt>
    <dgm:pt modelId="{208D609D-1348-4603-B877-AFE46BFB6632}">
      <dgm:prSet phldrT="[Text]" custT="1"/>
      <dgm:spPr/>
      <dgm:t>
        <a:bodyPr/>
        <a:lstStyle/>
        <a:p>
          <a:pPr>
            <a:lnSpc>
              <a:spcPct val="100000"/>
            </a:lnSpc>
          </a:pPr>
          <a:r>
            <a:rPr lang="en-US" sz="1500" b="1" dirty="0"/>
            <a:t>Overcoming systemic barriers</a:t>
          </a:r>
        </a:p>
      </dgm:t>
    </dgm:pt>
    <dgm:pt modelId="{56E382F4-403B-4D46-8BAA-7229C42B915D}" type="parTrans" cxnId="{42B31490-66AB-44A6-AEA6-FCB2E70E24DC}">
      <dgm:prSet/>
      <dgm:spPr/>
      <dgm:t>
        <a:bodyPr/>
        <a:lstStyle/>
        <a:p>
          <a:endParaRPr lang="en-US" dirty="0"/>
        </a:p>
      </dgm:t>
    </dgm:pt>
    <dgm:pt modelId="{2E8BE2C4-1883-4093-AEB4-FA993D53ADDE}" type="sibTrans" cxnId="{42B31490-66AB-44A6-AEA6-FCB2E70E24DC}">
      <dgm:prSet/>
      <dgm:spPr/>
      <dgm:t>
        <a:bodyPr/>
        <a:lstStyle/>
        <a:p>
          <a:endParaRPr lang="en-US"/>
        </a:p>
      </dgm:t>
    </dgm:pt>
    <dgm:pt modelId="{C3474BA8-7382-4CAD-954A-EAEEC07F554C}" type="pres">
      <dgm:prSet presAssocID="{EA4AC1E1-4C2F-482F-8593-7ABC24267E12}" presName="Name0" presStyleCnt="0">
        <dgm:presLayoutVars>
          <dgm:chMax val="1"/>
          <dgm:dir/>
          <dgm:animLvl val="ctr"/>
          <dgm:resizeHandles val="exact"/>
        </dgm:presLayoutVars>
      </dgm:prSet>
      <dgm:spPr/>
    </dgm:pt>
    <dgm:pt modelId="{14C9FFE4-9DCE-4384-BE0C-16D0568F35BE}" type="pres">
      <dgm:prSet presAssocID="{2FFF08C1-BF80-4470-A75F-261FA4E18578}" presName="centerShape" presStyleLbl="node0" presStyleIdx="0" presStyleCnt="1" custScaleX="139367" custScaleY="139368"/>
      <dgm:spPr/>
    </dgm:pt>
    <dgm:pt modelId="{5E5BA0CC-3D6C-48C6-B7EE-2191E2EEE2ED}" type="pres">
      <dgm:prSet presAssocID="{FFCE3653-B044-4DE9-BC6C-DC59CA7646D5}" presName="parTrans" presStyleLbl="sibTrans2D1" presStyleIdx="0" presStyleCnt="9"/>
      <dgm:spPr/>
    </dgm:pt>
    <dgm:pt modelId="{87D0261C-8DAA-4491-867A-BB0B94426480}" type="pres">
      <dgm:prSet presAssocID="{FFCE3653-B044-4DE9-BC6C-DC59CA7646D5}" presName="connectorText" presStyleLbl="sibTrans2D1" presStyleIdx="0" presStyleCnt="9"/>
      <dgm:spPr/>
    </dgm:pt>
    <dgm:pt modelId="{41329A48-12A3-4D06-AEE7-6B92C67CE278}" type="pres">
      <dgm:prSet presAssocID="{8FC8A999-1BE1-43CF-93D4-C88F259CEB20}" presName="node" presStyleLbl="node1" presStyleIdx="0" presStyleCnt="9" custScaleX="149227" custScaleY="149227">
        <dgm:presLayoutVars>
          <dgm:bulletEnabled val="1"/>
        </dgm:presLayoutVars>
      </dgm:prSet>
      <dgm:spPr/>
    </dgm:pt>
    <dgm:pt modelId="{48554661-0EDA-4F13-B296-860B461DF913}" type="pres">
      <dgm:prSet presAssocID="{D952DC9E-15C9-49BA-877D-77D1126691E8}" presName="parTrans" presStyleLbl="sibTrans2D1" presStyleIdx="1" presStyleCnt="9"/>
      <dgm:spPr/>
    </dgm:pt>
    <dgm:pt modelId="{FABE270E-2A83-4CAB-9C24-ACF1CDFCB62E}" type="pres">
      <dgm:prSet presAssocID="{D952DC9E-15C9-49BA-877D-77D1126691E8}" presName="connectorText" presStyleLbl="sibTrans2D1" presStyleIdx="1" presStyleCnt="9"/>
      <dgm:spPr/>
    </dgm:pt>
    <dgm:pt modelId="{17084957-F4DC-47FE-BB25-9EDA26BE9179}" type="pres">
      <dgm:prSet presAssocID="{E1FE4164-A6AE-4F31-A7D4-BB8FC9C47F0D}" presName="node" presStyleLbl="node1" presStyleIdx="1" presStyleCnt="9" custScaleX="149227" custScaleY="149227">
        <dgm:presLayoutVars>
          <dgm:bulletEnabled val="1"/>
        </dgm:presLayoutVars>
      </dgm:prSet>
      <dgm:spPr/>
    </dgm:pt>
    <dgm:pt modelId="{3B0DC39E-3BFC-4034-A4E0-6EB36E32184C}" type="pres">
      <dgm:prSet presAssocID="{11CF97C3-D072-46B6-8E82-2AC5E2905118}" presName="parTrans" presStyleLbl="sibTrans2D1" presStyleIdx="2" presStyleCnt="9"/>
      <dgm:spPr/>
    </dgm:pt>
    <dgm:pt modelId="{B626EBB4-D747-42D6-83E3-7C88F51E6F17}" type="pres">
      <dgm:prSet presAssocID="{11CF97C3-D072-46B6-8E82-2AC5E2905118}" presName="connectorText" presStyleLbl="sibTrans2D1" presStyleIdx="2" presStyleCnt="9"/>
      <dgm:spPr/>
    </dgm:pt>
    <dgm:pt modelId="{92B62F0C-6B4A-404F-95B7-229120C71E4F}" type="pres">
      <dgm:prSet presAssocID="{DE334A10-AADC-45B5-AD5B-BF9A666D19DD}" presName="node" presStyleLbl="node1" presStyleIdx="2" presStyleCnt="9" custScaleX="149227" custScaleY="149227">
        <dgm:presLayoutVars>
          <dgm:bulletEnabled val="1"/>
        </dgm:presLayoutVars>
      </dgm:prSet>
      <dgm:spPr/>
    </dgm:pt>
    <dgm:pt modelId="{328B8ACA-2579-4518-A0A1-B5B8944B4F2F}" type="pres">
      <dgm:prSet presAssocID="{C4F28374-B304-40BF-8369-C911C80C5D3F}" presName="parTrans" presStyleLbl="sibTrans2D1" presStyleIdx="3" presStyleCnt="9"/>
      <dgm:spPr/>
    </dgm:pt>
    <dgm:pt modelId="{12859835-98EA-42F8-9F92-F6B59C97D0EA}" type="pres">
      <dgm:prSet presAssocID="{C4F28374-B304-40BF-8369-C911C80C5D3F}" presName="connectorText" presStyleLbl="sibTrans2D1" presStyleIdx="3" presStyleCnt="9"/>
      <dgm:spPr/>
    </dgm:pt>
    <dgm:pt modelId="{6C8E992B-83C5-4B76-8DB3-67998F04F1BF}" type="pres">
      <dgm:prSet presAssocID="{EC45AEF2-32CC-4699-A257-163F61D1E42F}" presName="node" presStyleLbl="node1" presStyleIdx="3" presStyleCnt="9" custScaleX="149227" custScaleY="149227">
        <dgm:presLayoutVars>
          <dgm:bulletEnabled val="1"/>
        </dgm:presLayoutVars>
      </dgm:prSet>
      <dgm:spPr/>
    </dgm:pt>
    <dgm:pt modelId="{16D52F70-A03A-4BAB-ACFE-C40DCA0E323F}" type="pres">
      <dgm:prSet presAssocID="{15D1B3AC-5BCD-423C-8D4B-02E4A8CC5C6E}" presName="parTrans" presStyleLbl="sibTrans2D1" presStyleIdx="4" presStyleCnt="9"/>
      <dgm:spPr/>
    </dgm:pt>
    <dgm:pt modelId="{8E5A23C4-208A-4FE2-B529-B4D4ABB070A4}" type="pres">
      <dgm:prSet presAssocID="{15D1B3AC-5BCD-423C-8D4B-02E4A8CC5C6E}" presName="connectorText" presStyleLbl="sibTrans2D1" presStyleIdx="4" presStyleCnt="9"/>
      <dgm:spPr/>
    </dgm:pt>
    <dgm:pt modelId="{F5EBC63C-4D25-4509-A760-F5564343F4A3}" type="pres">
      <dgm:prSet presAssocID="{7D650148-0D27-4536-9FC7-FA0FF20AAB9F}" presName="node" presStyleLbl="node1" presStyleIdx="4" presStyleCnt="9" custScaleX="149227" custScaleY="149227">
        <dgm:presLayoutVars>
          <dgm:bulletEnabled val="1"/>
        </dgm:presLayoutVars>
      </dgm:prSet>
      <dgm:spPr/>
    </dgm:pt>
    <dgm:pt modelId="{6FA4B1C8-7161-4C5B-AE3E-A09BE8D45A8F}" type="pres">
      <dgm:prSet presAssocID="{D25D4A36-BCCC-4258-BCC4-0FA0954E7FC9}" presName="parTrans" presStyleLbl="sibTrans2D1" presStyleIdx="5" presStyleCnt="9"/>
      <dgm:spPr/>
    </dgm:pt>
    <dgm:pt modelId="{88F2866D-F11F-4F88-80F6-77149B2686CE}" type="pres">
      <dgm:prSet presAssocID="{D25D4A36-BCCC-4258-BCC4-0FA0954E7FC9}" presName="connectorText" presStyleLbl="sibTrans2D1" presStyleIdx="5" presStyleCnt="9"/>
      <dgm:spPr/>
    </dgm:pt>
    <dgm:pt modelId="{C65D5204-4CAC-4A14-BA50-CE4820A03034}" type="pres">
      <dgm:prSet presAssocID="{34BFBE5D-6DF8-4FF9-A552-579F2DB369DA}" presName="node" presStyleLbl="node1" presStyleIdx="5" presStyleCnt="9" custScaleX="149227" custScaleY="149227">
        <dgm:presLayoutVars>
          <dgm:bulletEnabled val="1"/>
        </dgm:presLayoutVars>
      </dgm:prSet>
      <dgm:spPr/>
    </dgm:pt>
    <dgm:pt modelId="{A708461E-ADAB-47C3-B93B-61E7CA5AD149}" type="pres">
      <dgm:prSet presAssocID="{FF03CE2F-84B9-4752-840C-FE00D34488FF}" presName="parTrans" presStyleLbl="sibTrans2D1" presStyleIdx="6" presStyleCnt="9"/>
      <dgm:spPr/>
    </dgm:pt>
    <dgm:pt modelId="{A224CCDE-75DE-4B90-AB81-310D864F014A}" type="pres">
      <dgm:prSet presAssocID="{FF03CE2F-84B9-4752-840C-FE00D34488FF}" presName="connectorText" presStyleLbl="sibTrans2D1" presStyleIdx="6" presStyleCnt="9"/>
      <dgm:spPr/>
    </dgm:pt>
    <dgm:pt modelId="{6201B715-4ED8-45A1-A882-267909B49E1D}" type="pres">
      <dgm:prSet presAssocID="{1B42F272-0DDD-4DAA-B820-739BE0419D29}" presName="node" presStyleLbl="node1" presStyleIdx="6" presStyleCnt="9" custScaleX="149227" custScaleY="149227">
        <dgm:presLayoutVars>
          <dgm:bulletEnabled val="1"/>
        </dgm:presLayoutVars>
      </dgm:prSet>
      <dgm:spPr/>
    </dgm:pt>
    <dgm:pt modelId="{F5D72FF3-1CBE-4647-B93E-0D246E225A93}" type="pres">
      <dgm:prSet presAssocID="{EAEDB1BE-79C0-4A4D-8EB0-304FFCE4617B}" presName="parTrans" presStyleLbl="sibTrans2D1" presStyleIdx="7" presStyleCnt="9"/>
      <dgm:spPr/>
    </dgm:pt>
    <dgm:pt modelId="{01BB80EC-FDA3-42E4-9989-EC4622F9DE37}" type="pres">
      <dgm:prSet presAssocID="{EAEDB1BE-79C0-4A4D-8EB0-304FFCE4617B}" presName="connectorText" presStyleLbl="sibTrans2D1" presStyleIdx="7" presStyleCnt="9"/>
      <dgm:spPr/>
    </dgm:pt>
    <dgm:pt modelId="{993E80FE-8BDB-4C4C-8F8E-A45C44628B4D}" type="pres">
      <dgm:prSet presAssocID="{4CE80CB9-D2DF-475E-90BD-C59D1C88F192}" presName="node" presStyleLbl="node1" presStyleIdx="7" presStyleCnt="9" custScaleX="149227" custScaleY="149227">
        <dgm:presLayoutVars>
          <dgm:bulletEnabled val="1"/>
        </dgm:presLayoutVars>
      </dgm:prSet>
      <dgm:spPr/>
    </dgm:pt>
    <dgm:pt modelId="{B93F4F79-12CB-4F0F-8FAF-4C94EF89D894}" type="pres">
      <dgm:prSet presAssocID="{56E382F4-403B-4D46-8BAA-7229C42B915D}" presName="parTrans" presStyleLbl="sibTrans2D1" presStyleIdx="8" presStyleCnt="9"/>
      <dgm:spPr/>
    </dgm:pt>
    <dgm:pt modelId="{EE8850D3-DBD3-45EC-AEC0-70B18EC1C4AE}" type="pres">
      <dgm:prSet presAssocID="{56E382F4-403B-4D46-8BAA-7229C42B915D}" presName="connectorText" presStyleLbl="sibTrans2D1" presStyleIdx="8" presStyleCnt="9"/>
      <dgm:spPr/>
    </dgm:pt>
    <dgm:pt modelId="{B187618A-DCE5-4BBC-93E0-9BEE1A74DA1D}" type="pres">
      <dgm:prSet presAssocID="{208D609D-1348-4603-B877-AFE46BFB6632}" presName="node" presStyleLbl="node1" presStyleIdx="8" presStyleCnt="9" custScaleX="149482" custScaleY="149482">
        <dgm:presLayoutVars>
          <dgm:bulletEnabled val="1"/>
        </dgm:presLayoutVars>
      </dgm:prSet>
      <dgm:spPr/>
    </dgm:pt>
  </dgm:ptLst>
  <dgm:cxnLst>
    <dgm:cxn modelId="{A06F050E-9835-4F41-8DAC-77FAD77B8F12}" type="presOf" srcId="{D25D4A36-BCCC-4258-BCC4-0FA0954E7FC9}" destId="{6FA4B1C8-7161-4C5B-AE3E-A09BE8D45A8F}" srcOrd="0" destOrd="0" presId="urn:microsoft.com/office/officeart/2005/8/layout/radial5"/>
    <dgm:cxn modelId="{31C5AF0E-B259-4271-B6D9-78B7B4B1EC12}" type="presOf" srcId="{15D1B3AC-5BCD-423C-8D4B-02E4A8CC5C6E}" destId="{8E5A23C4-208A-4FE2-B529-B4D4ABB070A4}" srcOrd="1" destOrd="0" presId="urn:microsoft.com/office/officeart/2005/8/layout/radial5"/>
    <dgm:cxn modelId="{44BF9D15-FFB0-4333-BF11-3557B6945E8A}" type="presOf" srcId="{C4F28374-B304-40BF-8369-C911C80C5D3F}" destId="{328B8ACA-2579-4518-A0A1-B5B8944B4F2F}" srcOrd="0" destOrd="0" presId="urn:microsoft.com/office/officeart/2005/8/layout/radial5"/>
    <dgm:cxn modelId="{76AEB120-C9B7-49D4-8E2E-08F5CFB85CCA}" srcId="{2FFF08C1-BF80-4470-A75F-261FA4E18578}" destId="{7D650148-0D27-4536-9FC7-FA0FF20AAB9F}" srcOrd="4" destOrd="0" parTransId="{15D1B3AC-5BCD-423C-8D4B-02E4A8CC5C6E}" sibTransId="{40694D0D-3AB5-4FF1-9F59-E450E01BD95B}"/>
    <dgm:cxn modelId="{BCB4A024-8BE3-4A13-B579-EB8BDFD398E9}" srcId="{2FFF08C1-BF80-4470-A75F-261FA4E18578}" destId="{34BFBE5D-6DF8-4FF9-A552-579F2DB369DA}" srcOrd="5" destOrd="0" parTransId="{D25D4A36-BCCC-4258-BCC4-0FA0954E7FC9}" sibTransId="{478A6E8D-41B1-497A-9574-7B82054F19DE}"/>
    <dgm:cxn modelId="{DB36C22C-6AD8-4B13-95B7-9811CBAFA874}" type="presOf" srcId="{EAEDB1BE-79C0-4A4D-8EB0-304FFCE4617B}" destId="{F5D72FF3-1CBE-4647-B93E-0D246E225A93}" srcOrd="0" destOrd="0" presId="urn:microsoft.com/office/officeart/2005/8/layout/radial5"/>
    <dgm:cxn modelId="{AD4A4230-C1B2-454D-9B0C-90D1928332E8}" type="presOf" srcId="{2FFF08C1-BF80-4470-A75F-261FA4E18578}" destId="{14C9FFE4-9DCE-4384-BE0C-16D0568F35BE}" srcOrd="0" destOrd="0" presId="urn:microsoft.com/office/officeart/2005/8/layout/radial5"/>
    <dgm:cxn modelId="{E0540C37-DC7D-4660-AE5B-01B3E70029E2}" type="presOf" srcId="{11CF97C3-D072-46B6-8E82-2AC5E2905118}" destId="{3B0DC39E-3BFC-4034-A4E0-6EB36E32184C}" srcOrd="0" destOrd="0" presId="urn:microsoft.com/office/officeart/2005/8/layout/radial5"/>
    <dgm:cxn modelId="{24E50138-2000-474F-8244-4EB2B3C0A0C9}" srcId="{2FFF08C1-BF80-4470-A75F-261FA4E18578}" destId="{1B42F272-0DDD-4DAA-B820-739BE0419D29}" srcOrd="6" destOrd="0" parTransId="{FF03CE2F-84B9-4752-840C-FE00D34488FF}" sibTransId="{0FE764F3-0EB2-4131-9195-289A193C8BC9}"/>
    <dgm:cxn modelId="{FA3CB63C-EA3B-458D-88F4-31F836287A67}" type="presOf" srcId="{FFCE3653-B044-4DE9-BC6C-DC59CA7646D5}" destId="{5E5BA0CC-3D6C-48C6-B7EE-2191E2EEE2ED}" srcOrd="0" destOrd="0" presId="urn:microsoft.com/office/officeart/2005/8/layout/radial5"/>
    <dgm:cxn modelId="{8C8FE05D-8821-48EE-B981-991AD21E37F4}" type="presOf" srcId="{15D1B3AC-5BCD-423C-8D4B-02E4A8CC5C6E}" destId="{16D52F70-A03A-4BAB-ACFE-C40DCA0E323F}" srcOrd="0" destOrd="0" presId="urn:microsoft.com/office/officeart/2005/8/layout/radial5"/>
    <dgm:cxn modelId="{A4113D61-8189-422B-9C38-B0C744AFAA79}" type="presOf" srcId="{FF03CE2F-84B9-4752-840C-FE00D34488FF}" destId="{A224CCDE-75DE-4B90-AB81-310D864F014A}" srcOrd="1" destOrd="0" presId="urn:microsoft.com/office/officeart/2005/8/layout/radial5"/>
    <dgm:cxn modelId="{B4410864-BC69-43EA-95B7-414E31B7C77F}" type="presOf" srcId="{FFCE3653-B044-4DE9-BC6C-DC59CA7646D5}" destId="{87D0261C-8DAA-4491-867A-BB0B94426480}" srcOrd="1" destOrd="0" presId="urn:microsoft.com/office/officeart/2005/8/layout/radial5"/>
    <dgm:cxn modelId="{E3E72846-CDBA-425E-8DAE-BD4014FA588D}" srcId="{2FFF08C1-BF80-4470-A75F-261FA4E18578}" destId="{8FC8A999-1BE1-43CF-93D4-C88F259CEB20}" srcOrd="0" destOrd="0" parTransId="{FFCE3653-B044-4DE9-BC6C-DC59CA7646D5}" sibTransId="{B197B932-9CEA-4D5B-9042-33278F0ACE40}"/>
    <dgm:cxn modelId="{E4133666-9FE0-4643-95B7-7BE0829F5E6B}" srcId="{EA4AC1E1-4C2F-482F-8593-7ABC24267E12}" destId="{2FFF08C1-BF80-4470-A75F-261FA4E18578}" srcOrd="0" destOrd="0" parTransId="{B8A8D9E2-EAEB-4095-9DFE-45D4D8317D99}" sibTransId="{18AD23A0-1782-4C79-8068-9DA64F632894}"/>
    <dgm:cxn modelId="{F35E3947-4072-4F80-8337-696B4E8FEA27}" srcId="{2FFF08C1-BF80-4470-A75F-261FA4E18578}" destId="{EC45AEF2-32CC-4699-A257-163F61D1E42F}" srcOrd="3" destOrd="0" parTransId="{C4F28374-B304-40BF-8369-C911C80C5D3F}" sibTransId="{285C2B15-7376-4B36-8B33-A1C2DD8DC188}"/>
    <dgm:cxn modelId="{D635AB48-EDF4-43C0-A9AE-33C12C0FE0CB}" type="presOf" srcId="{C4F28374-B304-40BF-8369-C911C80C5D3F}" destId="{12859835-98EA-42F8-9F92-F6B59C97D0EA}" srcOrd="1" destOrd="0" presId="urn:microsoft.com/office/officeart/2005/8/layout/radial5"/>
    <dgm:cxn modelId="{A9B04F4A-22D7-4A6B-98FF-A855E0854785}" srcId="{2FFF08C1-BF80-4470-A75F-261FA4E18578}" destId="{DE334A10-AADC-45B5-AD5B-BF9A666D19DD}" srcOrd="2" destOrd="0" parTransId="{11CF97C3-D072-46B6-8E82-2AC5E2905118}" sibTransId="{CF024EA5-D01E-4299-BC4E-E78534C555A8}"/>
    <dgm:cxn modelId="{0DCB8A4F-B8A2-454C-84B4-0DFCFD72D749}" type="presOf" srcId="{11CF97C3-D072-46B6-8E82-2AC5E2905118}" destId="{B626EBB4-D747-42D6-83E3-7C88F51E6F17}" srcOrd="1" destOrd="0" presId="urn:microsoft.com/office/officeart/2005/8/layout/radial5"/>
    <dgm:cxn modelId="{0E3DEA75-0D89-4CC0-B937-825E2C9D013B}" type="presOf" srcId="{1B42F272-0DDD-4DAA-B820-739BE0419D29}" destId="{6201B715-4ED8-45A1-A882-267909B49E1D}" srcOrd="0" destOrd="0" presId="urn:microsoft.com/office/officeart/2005/8/layout/radial5"/>
    <dgm:cxn modelId="{1F6DC57B-5F86-4371-B8DE-64B1D808BA17}" type="presOf" srcId="{FF03CE2F-84B9-4752-840C-FE00D34488FF}" destId="{A708461E-ADAB-47C3-B93B-61E7CA5AD149}" srcOrd="0" destOrd="0" presId="urn:microsoft.com/office/officeart/2005/8/layout/radial5"/>
    <dgm:cxn modelId="{32DC387E-3BF9-403B-98E5-0FCAAACD2A8C}" srcId="{2FFF08C1-BF80-4470-A75F-261FA4E18578}" destId="{E1FE4164-A6AE-4F31-A7D4-BB8FC9C47F0D}" srcOrd="1" destOrd="0" parTransId="{D952DC9E-15C9-49BA-877D-77D1126691E8}" sibTransId="{C94575A9-1165-4F21-97E2-888EC1A7F181}"/>
    <dgm:cxn modelId="{8CD80C85-EA31-4D1E-B667-A7895CF1346C}" type="presOf" srcId="{E1FE4164-A6AE-4F31-A7D4-BB8FC9C47F0D}" destId="{17084957-F4DC-47FE-BB25-9EDA26BE9179}" srcOrd="0" destOrd="0" presId="urn:microsoft.com/office/officeart/2005/8/layout/radial5"/>
    <dgm:cxn modelId="{42B31490-66AB-44A6-AEA6-FCB2E70E24DC}" srcId="{2FFF08C1-BF80-4470-A75F-261FA4E18578}" destId="{208D609D-1348-4603-B877-AFE46BFB6632}" srcOrd="8" destOrd="0" parTransId="{56E382F4-403B-4D46-8BAA-7229C42B915D}" sibTransId="{2E8BE2C4-1883-4093-AEB4-FA993D53ADDE}"/>
    <dgm:cxn modelId="{63C0A996-4051-40DB-B0BB-784F98B53F95}" type="presOf" srcId="{208D609D-1348-4603-B877-AFE46BFB6632}" destId="{B187618A-DCE5-4BBC-93E0-9BEE1A74DA1D}" srcOrd="0" destOrd="0" presId="urn:microsoft.com/office/officeart/2005/8/layout/radial5"/>
    <dgm:cxn modelId="{9A0A4A98-348D-4D79-864C-6D05C76576F9}" srcId="{2FFF08C1-BF80-4470-A75F-261FA4E18578}" destId="{4CE80CB9-D2DF-475E-90BD-C59D1C88F192}" srcOrd="7" destOrd="0" parTransId="{EAEDB1BE-79C0-4A4D-8EB0-304FFCE4617B}" sibTransId="{E4EE6F74-3AE5-4670-8CA1-F92F153E864D}"/>
    <dgm:cxn modelId="{5BEC0199-0F14-4FAE-8107-F89A53955740}" type="presOf" srcId="{4CE80CB9-D2DF-475E-90BD-C59D1C88F192}" destId="{993E80FE-8BDB-4C4C-8F8E-A45C44628B4D}" srcOrd="0" destOrd="0" presId="urn:microsoft.com/office/officeart/2005/8/layout/radial5"/>
    <dgm:cxn modelId="{958E08AB-D369-46B5-9241-BC3BC345B9B1}" type="presOf" srcId="{EA4AC1E1-4C2F-482F-8593-7ABC24267E12}" destId="{C3474BA8-7382-4CAD-954A-EAEEC07F554C}" srcOrd="0" destOrd="0" presId="urn:microsoft.com/office/officeart/2005/8/layout/radial5"/>
    <dgm:cxn modelId="{29CDC9B1-29B1-483C-B0E9-2324497B3DD9}" type="presOf" srcId="{D25D4A36-BCCC-4258-BCC4-0FA0954E7FC9}" destId="{88F2866D-F11F-4F88-80F6-77149B2686CE}" srcOrd="1" destOrd="0" presId="urn:microsoft.com/office/officeart/2005/8/layout/radial5"/>
    <dgm:cxn modelId="{1AD349B8-C4B4-4136-A130-49A4DDFD6DA1}" type="presOf" srcId="{DE334A10-AADC-45B5-AD5B-BF9A666D19DD}" destId="{92B62F0C-6B4A-404F-95B7-229120C71E4F}" srcOrd="0" destOrd="0" presId="urn:microsoft.com/office/officeart/2005/8/layout/radial5"/>
    <dgm:cxn modelId="{D04F59C4-9A90-4778-B86D-CA8A42716EDA}" type="presOf" srcId="{EAEDB1BE-79C0-4A4D-8EB0-304FFCE4617B}" destId="{01BB80EC-FDA3-42E4-9989-EC4622F9DE37}" srcOrd="1" destOrd="0" presId="urn:microsoft.com/office/officeart/2005/8/layout/radial5"/>
    <dgm:cxn modelId="{384A04C5-D54D-4C0B-83E4-4250A4B9AD7E}" type="presOf" srcId="{34BFBE5D-6DF8-4FF9-A552-579F2DB369DA}" destId="{C65D5204-4CAC-4A14-BA50-CE4820A03034}" srcOrd="0" destOrd="0" presId="urn:microsoft.com/office/officeart/2005/8/layout/radial5"/>
    <dgm:cxn modelId="{3A6306C6-46FF-4796-9BE7-B164A71FCC90}" type="presOf" srcId="{56E382F4-403B-4D46-8BAA-7229C42B915D}" destId="{EE8850D3-DBD3-45EC-AEC0-70B18EC1C4AE}" srcOrd="1" destOrd="0" presId="urn:microsoft.com/office/officeart/2005/8/layout/radial5"/>
    <dgm:cxn modelId="{365F4FD3-EF5B-4C9D-AA04-BF5E3E864009}" type="presOf" srcId="{8FC8A999-1BE1-43CF-93D4-C88F259CEB20}" destId="{41329A48-12A3-4D06-AEE7-6B92C67CE278}" srcOrd="0" destOrd="0" presId="urn:microsoft.com/office/officeart/2005/8/layout/radial5"/>
    <dgm:cxn modelId="{AE1B7AE9-94A3-48D2-A3BE-42AD2AFC2EAD}" type="presOf" srcId="{D952DC9E-15C9-49BA-877D-77D1126691E8}" destId="{FABE270E-2A83-4CAB-9C24-ACF1CDFCB62E}" srcOrd="1" destOrd="0" presId="urn:microsoft.com/office/officeart/2005/8/layout/radial5"/>
    <dgm:cxn modelId="{A7E2BDE9-6C87-4512-A9EA-3A2B6E2DC111}" type="presOf" srcId="{D952DC9E-15C9-49BA-877D-77D1126691E8}" destId="{48554661-0EDA-4F13-B296-860B461DF913}" srcOrd="0" destOrd="0" presId="urn:microsoft.com/office/officeart/2005/8/layout/radial5"/>
    <dgm:cxn modelId="{687F3AF3-85B3-42CF-8853-E72B51A5B49C}" type="presOf" srcId="{56E382F4-403B-4D46-8BAA-7229C42B915D}" destId="{B93F4F79-12CB-4F0F-8FAF-4C94EF89D894}" srcOrd="0" destOrd="0" presId="urn:microsoft.com/office/officeart/2005/8/layout/radial5"/>
    <dgm:cxn modelId="{BB64F7F7-4706-4FCA-B7E5-ECBCE5178547}" type="presOf" srcId="{EC45AEF2-32CC-4699-A257-163F61D1E42F}" destId="{6C8E992B-83C5-4B76-8DB3-67998F04F1BF}" srcOrd="0" destOrd="0" presId="urn:microsoft.com/office/officeart/2005/8/layout/radial5"/>
    <dgm:cxn modelId="{0775ECFE-4DA6-44E6-9FB4-30465E627434}" type="presOf" srcId="{7D650148-0D27-4536-9FC7-FA0FF20AAB9F}" destId="{F5EBC63C-4D25-4509-A760-F5564343F4A3}" srcOrd="0" destOrd="0" presId="urn:microsoft.com/office/officeart/2005/8/layout/radial5"/>
    <dgm:cxn modelId="{29F216A1-04F1-4A21-BF55-D4FB525BA9AB}" type="presParOf" srcId="{C3474BA8-7382-4CAD-954A-EAEEC07F554C}" destId="{14C9FFE4-9DCE-4384-BE0C-16D0568F35BE}" srcOrd="0" destOrd="0" presId="urn:microsoft.com/office/officeart/2005/8/layout/radial5"/>
    <dgm:cxn modelId="{A61E8078-ECB8-4DA5-A320-B605BBE33058}" type="presParOf" srcId="{C3474BA8-7382-4CAD-954A-EAEEC07F554C}" destId="{5E5BA0CC-3D6C-48C6-B7EE-2191E2EEE2ED}" srcOrd="1" destOrd="0" presId="urn:microsoft.com/office/officeart/2005/8/layout/radial5"/>
    <dgm:cxn modelId="{DFDF5895-4D40-4790-B6AA-0F378F9707B8}" type="presParOf" srcId="{5E5BA0CC-3D6C-48C6-B7EE-2191E2EEE2ED}" destId="{87D0261C-8DAA-4491-867A-BB0B94426480}" srcOrd="0" destOrd="0" presId="urn:microsoft.com/office/officeart/2005/8/layout/radial5"/>
    <dgm:cxn modelId="{908A2371-E749-4453-B74B-558752F71841}" type="presParOf" srcId="{C3474BA8-7382-4CAD-954A-EAEEC07F554C}" destId="{41329A48-12A3-4D06-AEE7-6B92C67CE278}" srcOrd="2" destOrd="0" presId="urn:microsoft.com/office/officeart/2005/8/layout/radial5"/>
    <dgm:cxn modelId="{B99472BD-63E2-4999-87D2-50DDBDB9973E}" type="presParOf" srcId="{C3474BA8-7382-4CAD-954A-EAEEC07F554C}" destId="{48554661-0EDA-4F13-B296-860B461DF913}" srcOrd="3" destOrd="0" presId="urn:microsoft.com/office/officeart/2005/8/layout/radial5"/>
    <dgm:cxn modelId="{369B0049-2776-4C4B-BEDC-836669794F55}" type="presParOf" srcId="{48554661-0EDA-4F13-B296-860B461DF913}" destId="{FABE270E-2A83-4CAB-9C24-ACF1CDFCB62E}" srcOrd="0" destOrd="0" presId="urn:microsoft.com/office/officeart/2005/8/layout/radial5"/>
    <dgm:cxn modelId="{F93D9D43-E499-4F6E-A918-2B3FD4E33893}" type="presParOf" srcId="{C3474BA8-7382-4CAD-954A-EAEEC07F554C}" destId="{17084957-F4DC-47FE-BB25-9EDA26BE9179}" srcOrd="4" destOrd="0" presId="urn:microsoft.com/office/officeart/2005/8/layout/radial5"/>
    <dgm:cxn modelId="{0AF2D6A8-E240-4ABF-903C-A19172A2489A}" type="presParOf" srcId="{C3474BA8-7382-4CAD-954A-EAEEC07F554C}" destId="{3B0DC39E-3BFC-4034-A4E0-6EB36E32184C}" srcOrd="5" destOrd="0" presId="urn:microsoft.com/office/officeart/2005/8/layout/radial5"/>
    <dgm:cxn modelId="{31516321-8747-4B0A-B23C-84CC8D92EF3E}" type="presParOf" srcId="{3B0DC39E-3BFC-4034-A4E0-6EB36E32184C}" destId="{B626EBB4-D747-42D6-83E3-7C88F51E6F17}" srcOrd="0" destOrd="0" presId="urn:microsoft.com/office/officeart/2005/8/layout/radial5"/>
    <dgm:cxn modelId="{49D3F5C7-0444-443F-A20B-E3984AF6D868}" type="presParOf" srcId="{C3474BA8-7382-4CAD-954A-EAEEC07F554C}" destId="{92B62F0C-6B4A-404F-95B7-229120C71E4F}" srcOrd="6" destOrd="0" presId="urn:microsoft.com/office/officeart/2005/8/layout/radial5"/>
    <dgm:cxn modelId="{7D21EB75-2331-40A6-AC9A-E19AD88A3A27}" type="presParOf" srcId="{C3474BA8-7382-4CAD-954A-EAEEC07F554C}" destId="{328B8ACA-2579-4518-A0A1-B5B8944B4F2F}" srcOrd="7" destOrd="0" presId="urn:microsoft.com/office/officeart/2005/8/layout/radial5"/>
    <dgm:cxn modelId="{438B97CB-A330-415A-991F-7A032EE141E4}" type="presParOf" srcId="{328B8ACA-2579-4518-A0A1-B5B8944B4F2F}" destId="{12859835-98EA-42F8-9F92-F6B59C97D0EA}" srcOrd="0" destOrd="0" presId="urn:microsoft.com/office/officeart/2005/8/layout/radial5"/>
    <dgm:cxn modelId="{50260BD9-986A-44D0-B02B-7CDEA03A5543}" type="presParOf" srcId="{C3474BA8-7382-4CAD-954A-EAEEC07F554C}" destId="{6C8E992B-83C5-4B76-8DB3-67998F04F1BF}" srcOrd="8" destOrd="0" presId="urn:microsoft.com/office/officeart/2005/8/layout/radial5"/>
    <dgm:cxn modelId="{1F348BC8-33AA-4D53-AD7E-31AF771E7401}" type="presParOf" srcId="{C3474BA8-7382-4CAD-954A-EAEEC07F554C}" destId="{16D52F70-A03A-4BAB-ACFE-C40DCA0E323F}" srcOrd="9" destOrd="0" presId="urn:microsoft.com/office/officeart/2005/8/layout/radial5"/>
    <dgm:cxn modelId="{33CED19A-5DDC-4824-BBFE-EF94D4AEC530}" type="presParOf" srcId="{16D52F70-A03A-4BAB-ACFE-C40DCA0E323F}" destId="{8E5A23C4-208A-4FE2-B529-B4D4ABB070A4}" srcOrd="0" destOrd="0" presId="urn:microsoft.com/office/officeart/2005/8/layout/radial5"/>
    <dgm:cxn modelId="{065D0499-F5B6-4A4F-A646-92CA40AA8EF4}" type="presParOf" srcId="{C3474BA8-7382-4CAD-954A-EAEEC07F554C}" destId="{F5EBC63C-4D25-4509-A760-F5564343F4A3}" srcOrd="10" destOrd="0" presId="urn:microsoft.com/office/officeart/2005/8/layout/radial5"/>
    <dgm:cxn modelId="{E0420C02-4765-4455-B73F-AEA1F4778F10}" type="presParOf" srcId="{C3474BA8-7382-4CAD-954A-EAEEC07F554C}" destId="{6FA4B1C8-7161-4C5B-AE3E-A09BE8D45A8F}" srcOrd="11" destOrd="0" presId="urn:microsoft.com/office/officeart/2005/8/layout/radial5"/>
    <dgm:cxn modelId="{9CE71A8E-391D-4799-A834-4B4BA130E0FC}" type="presParOf" srcId="{6FA4B1C8-7161-4C5B-AE3E-A09BE8D45A8F}" destId="{88F2866D-F11F-4F88-80F6-77149B2686CE}" srcOrd="0" destOrd="0" presId="urn:microsoft.com/office/officeart/2005/8/layout/radial5"/>
    <dgm:cxn modelId="{C1DBA9B9-C5C0-4481-85D0-F883C5A0BAA3}" type="presParOf" srcId="{C3474BA8-7382-4CAD-954A-EAEEC07F554C}" destId="{C65D5204-4CAC-4A14-BA50-CE4820A03034}" srcOrd="12" destOrd="0" presId="urn:microsoft.com/office/officeart/2005/8/layout/radial5"/>
    <dgm:cxn modelId="{02531D37-52D6-4A3C-82D0-8B0F969B20D0}" type="presParOf" srcId="{C3474BA8-7382-4CAD-954A-EAEEC07F554C}" destId="{A708461E-ADAB-47C3-B93B-61E7CA5AD149}" srcOrd="13" destOrd="0" presId="urn:microsoft.com/office/officeart/2005/8/layout/radial5"/>
    <dgm:cxn modelId="{E2F23E5A-0590-477B-92E3-0B0DF3D1B13E}" type="presParOf" srcId="{A708461E-ADAB-47C3-B93B-61E7CA5AD149}" destId="{A224CCDE-75DE-4B90-AB81-310D864F014A}" srcOrd="0" destOrd="0" presId="urn:microsoft.com/office/officeart/2005/8/layout/radial5"/>
    <dgm:cxn modelId="{4AB1B605-D333-4B84-8C76-CF6D2FA2287D}" type="presParOf" srcId="{C3474BA8-7382-4CAD-954A-EAEEC07F554C}" destId="{6201B715-4ED8-45A1-A882-267909B49E1D}" srcOrd="14" destOrd="0" presId="urn:microsoft.com/office/officeart/2005/8/layout/radial5"/>
    <dgm:cxn modelId="{D9DB9C07-711C-452E-9AE0-DD44304970E6}" type="presParOf" srcId="{C3474BA8-7382-4CAD-954A-EAEEC07F554C}" destId="{F5D72FF3-1CBE-4647-B93E-0D246E225A93}" srcOrd="15" destOrd="0" presId="urn:microsoft.com/office/officeart/2005/8/layout/radial5"/>
    <dgm:cxn modelId="{03095E93-A337-4918-941B-5CD22AAD03E2}" type="presParOf" srcId="{F5D72FF3-1CBE-4647-B93E-0D246E225A93}" destId="{01BB80EC-FDA3-42E4-9989-EC4622F9DE37}" srcOrd="0" destOrd="0" presId="urn:microsoft.com/office/officeart/2005/8/layout/radial5"/>
    <dgm:cxn modelId="{1301E2DE-325F-4F9F-912C-24BBE8685E84}" type="presParOf" srcId="{C3474BA8-7382-4CAD-954A-EAEEC07F554C}" destId="{993E80FE-8BDB-4C4C-8F8E-A45C44628B4D}" srcOrd="16" destOrd="0" presId="urn:microsoft.com/office/officeart/2005/8/layout/radial5"/>
    <dgm:cxn modelId="{DF638232-7A89-431F-BAF3-E3F6FA047FBD}" type="presParOf" srcId="{C3474BA8-7382-4CAD-954A-EAEEC07F554C}" destId="{B93F4F79-12CB-4F0F-8FAF-4C94EF89D894}" srcOrd="17" destOrd="0" presId="urn:microsoft.com/office/officeart/2005/8/layout/radial5"/>
    <dgm:cxn modelId="{7F608CA6-D56C-48EB-9BC6-19B07744CB0C}" type="presParOf" srcId="{B93F4F79-12CB-4F0F-8FAF-4C94EF89D894}" destId="{EE8850D3-DBD3-45EC-AEC0-70B18EC1C4AE}" srcOrd="0" destOrd="0" presId="urn:microsoft.com/office/officeart/2005/8/layout/radial5"/>
    <dgm:cxn modelId="{A8FD843F-AF55-499B-9605-A106986DD9C7}" type="presParOf" srcId="{C3474BA8-7382-4CAD-954A-EAEEC07F554C}" destId="{B187618A-DCE5-4BBC-93E0-9BEE1A74DA1D}"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DA3F5-1582-45F3-B9A8-DA58C88A870B}" type="doc">
      <dgm:prSet loTypeId="urn:microsoft.com/office/officeart/2005/8/layout/matrix3" loCatId="matrix" qsTypeId="urn:microsoft.com/office/officeart/2005/8/quickstyle/simple1" qsCatId="simple" csTypeId="urn:microsoft.com/office/officeart/2005/8/colors/accent4_2" csCatId="accent4" phldr="1"/>
      <dgm:spPr/>
      <dgm:t>
        <a:bodyPr/>
        <a:lstStyle/>
        <a:p>
          <a:endParaRPr lang="en-US"/>
        </a:p>
      </dgm:t>
    </dgm:pt>
    <dgm:pt modelId="{4AA9E9E1-BC66-42FE-9E90-7D8AF4675C80}">
      <dgm:prSet phldrT="[Text]"/>
      <dgm:spPr/>
      <dgm:t>
        <a:bodyPr/>
        <a:lstStyle/>
        <a:p>
          <a:r>
            <a:rPr lang="en-US" dirty="0"/>
            <a:t>Active participation</a:t>
          </a:r>
        </a:p>
      </dgm:t>
    </dgm:pt>
    <dgm:pt modelId="{E225452B-B1CA-4C3A-B43E-43E4ADF46146}" type="parTrans" cxnId="{B2252E67-60CA-4E04-B49E-6C61ACC3EC2E}">
      <dgm:prSet/>
      <dgm:spPr/>
      <dgm:t>
        <a:bodyPr/>
        <a:lstStyle/>
        <a:p>
          <a:endParaRPr lang="en-US"/>
        </a:p>
      </dgm:t>
    </dgm:pt>
    <dgm:pt modelId="{A7E502EF-999C-40B6-8BA9-9B38C714B532}" type="sibTrans" cxnId="{B2252E67-60CA-4E04-B49E-6C61ACC3EC2E}">
      <dgm:prSet/>
      <dgm:spPr/>
      <dgm:t>
        <a:bodyPr/>
        <a:lstStyle/>
        <a:p>
          <a:endParaRPr lang="en-US"/>
        </a:p>
      </dgm:t>
    </dgm:pt>
    <dgm:pt modelId="{7D7FC21B-46DD-4948-8313-CC207C9F5D87}">
      <dgm:prSet phldrT="[Text]"/>
      <dgm:spPr/>
      <dgm:t>
        <a:bodyPr/>
        <a:lstStyle/>
        <a:p>
          <a:r>
            <a:rPr lang="en-US" dirty="0"/>
            <a:t>Respectful disagreement</a:t>
          </a:r>
        </a:p>
      </dgm:t>
    </dgm:pt>
    <dgm:pt modelId="{A99037A4-5710-4C1A-B4CF-D73504121FFA}" type="parTrans" cxnId="{D63AAD0F-72A1-4093-8672-76152FD2363A}">
      <dgm:prSet/>
      <dgm:spPr/>
      <dgm:t>
        <a:bodyPr/>
        <a:lstStyle/>
        <a:p>
          <a:endParaRPr lang="en-US"/>
        </a:p>
      </dgm:t>
    </dgm:pt>
    <dgm:pt modelId="{E67D7DFD-7F07-4DF1-859A-86439B874043}" type="sibTrans" cxnId="{D63AAD0F-72A1-4093-8672-76152FD2363A}">
      <dgm:prSet/>
      <dgm:spPr/>
      <dgm:t>
        <a:bodyPr/>
        <a:lstStyle/>
        <a:p>
          <a:endParaRPr lang="en-US"/>
        </a:p>
      </dgm:t>
    </dgm:pt>
    <dgm:pt modelId="{55129EF6-6186-4D3C-87C6-ADDA85DD4C7A}">
      <dgm:prSet phldrT="[Text]"/>
      <dgm:spPr/>
      <dgm:t>
        <a:bodyPr/>
        <a:lstStyle/>
        <a:p>
          <a:r>
            <a:rPr lang="en-US" dirty="0"/>
            <a:t>Be helpful</a:t>
          </a:r>
        </a:p>
      </dgm:t>
    </dgm:pt>
    <dgm:pt modelId="{67CAC2D5-6719-4B4D-9CC7-4A03EF49C5BB}" type="parTrans" cxnId="{24DC7EEB-EB6D-4A60-BE7A-CD640BECE972}">
      <dgm:prSet/>
      <dgm:spPr/>
      <dgm:t>
        <a:bodyPr/>
        <a:lstStyle/>
        <a:p>
          <a:endParaRPr lang="en-US"/>
        </a:p>
      </dgm:t>
    </dgm:pt>
    <dgm:pt modelId="{0E37D5D2-B180-480C-9810-BAD5ECCD4719}" type="sibTrans" cxnId="{24DC7EEB-EB6D-4A60-BE7A-CD640BECE972}">
      <dgm:prSet/>
      <dgm:spPr/>
      <dgm:t>
        <a:bodyPr/>
        <a:lstStyle/>
        <a:p>
          <a:endParaRPr lang="en-US"/>
        </a:p>
      </dgm:t>
    </dgm:pt>
    <dgm:pt modelId="{DAB0F199-8AFC-43D6-92B6-F4F3EE9CAED2}">
      <dgm:prSet phldrT="[Text]"/>
      <dgm:spPr/>
      <dgm:t>
        <a:bodyPr/>
        <a:lstStyle/>
        <a:p>
          <a:r>
            <a:rPr lang="en-US" dirty="0"/>
            <a:t>Act as a peer coach</a:t>
          </a:r>
        </a:p>
      </dgm:t>
    </dgm:pt>
    <dgm:pt modelId="{BFEC1C06-8768-43DF-BF08-5F8DF45A60E6}" type="parTrans" cxnId="{73514C99-DAE2-4876-9473-B8777145D3C4}">
      <dgm:prSet/>
      <dgm:spPr/>
      <dgm:t>
        <a:bodyPr/>
        <a:lstStyle/>
        <a:p>
          <a:endParaRPr lang="en-US"/>
        </a:p>
      </dgm:t>
    </dgm:pt>
    <dgm:pt modelId="{FACCB7AE-64F0-4745-B719-B6B2E4835567}" type="sibTrans" cxnId="{73514C99-DAE2-4876-9473-B8777145D3C4}">
      <dgm:prSet/>
      <dgm:spPr/>
      <dgm:t>
        <a:bodyPr/>
        <a:lstStyle/>
        <a:p>
          <a:endParaRPr lang="en-US"/>
        </a:p>
      </dgm:t>
    </dgm:pt>
    <dgm:pt modelId="{7294C31B-392A-4BE5-B643-8AABC7009696}" type="pres">
      <dgm:prSet presAssocID="{3AFDA3F5-1582-45F3-B9A8-DA58C88A870B}" presName="matrix" presStyleCnt="0">
        <dgm:presLayoutVars>
          <dgm:chMax val="1"/>
          <dgm:dir/>
          <dgm:resizeHandles val="exact"/>
        </dgm:presLayoutVars>
      </dgm:prSet>
      <dgm:spPr/>
    </dgm:pt>
    <dgm:pt modelId="{8D940D8D-2F12-41C8-9477-706D53659C35}" type="pres">
      <dgm:prSet presAssocID="{3AFDA3F5-1582-45F3-B9A8-DA58C88A870B}" presName="diamond" presStyleLbl="bgShp" presStyleIdx="0" presStyleCnt="1"/>
      <dgm:spPr/>
    </dgm:pt>
    <dgm:pt modelId="{E1E55D0B-25DB-49AD-9228-DB360B7F0C24}" type="pres">
      <dgm:prSet presAssocID="{3AFDA3F5-1582-45F3-B9A8-DA58C88A870B}" presName="quad1" presStyleLbl="node1" presStyleIdx="0" presStyleCnt="4">
        <dgm:presLayoutVars>
          <dgm:chMax val="0"/>
          <dgm:chPref val="0"/>
          <dgm:bulletEnabled val="1"/>
        </dgm:presLayoutVars>
      </dgm:prSet>
      <dgm:spPr/>
    </dgm:pt>
    <dgm:pt modelId="{F723CDD3-F81E-4165-AB58-7E78E787D309}" type="pres">
      <dgm:prSet presAssocID="{3AFDA3F5-1582-45F3-B9A8-DA58C88A870B}" presName="quad2" presStyleLbl="node1" presStyleIdx="1" presStyleCnt="4">
        <dgm:presLayoutVars>
          <dgm:chMax val="0"/>
          <dgm:chPref val="0"/>
          <dgm:bulletEnabled val="1"/>
        </dgm:presLayoutVars>
      </dgm:prSet>
      <dgm:spPr/>
    </dgm:pt>
    <dgm:pt modelId="{BA9329E0-68B2-4C71-A31A-06B96494D897}" type="pres">
      <dgm:prSet presAssocID="{3AFDA3F5-1582-45F3-B9A8-DA58C88A870B}" presName="quad3" presStyleLbl="node1" presStyleIdx="2" presStyleCnt="4">
        <dgm:presLayoutVars>
          <dgm:chMax val="0"/>
          <dgm:chPref val="0"/>
          <dgm:bulletEnabled val="1"/>
        </dgm:presLayoutVars>
      </dgm:prSet>
      <dgm:spPr/>
    </dgm:pt>
    <dgm:pt modelId="{394898B8-CF9F-4881-960F-7B5CA9537034}" type="pres">
      <dgm:prSet presAssocID="{3AFDA3F5-1582-45F3-B9A8-DA58C88A870B}" presName="quad4" presStyleLbl="node1" presStyleIdx="3" presStyleCnt="4">
        <dgm:presLayoutVars>
          <dgm:chMax val="0"/>
          <dgm:chPref val="0"/>
          <dgm:bulletEnabled val="1"/>
        </dgm:presLayoutVars>
      </dgm:prSet>
      <dgm:spPr/>
    </dgm:pt>
  </dgm:ptLst>
  <dgm:cxnLst>
    <dgm:cxn modelId="{D63AAD0F-72A1-4093-8672-76152FD2363A}" srcId="{3AFDA3F5-1582-45F3-B9A8-DA58C88A870B}" destId="{7D7FC21B-46DD-4948-8313-CC207C9F5D87}" srcOrd="1" destOrd="0" parTransId="{A99037A4-5710-4C1A-B4CF-D73504121FFA}" sibTransId="{E67D7DFD-7F07-4DF1-859A-86439B874043}"/>
    <dgm:cxn modelId="{3933A61A-64ED-48BE-B873-97674B80B306}" type="presOf" srcId="{55129EF6-6186-4D3C-87C6-ADDA85DD4C7A}" destId="{BA9329E0-68B2-4C71-A31A-06B96494D897}" srcOrd="0" destOrd="0" presId="urn:microsoft.com/office/officeart/2005/8/layout/matrix3"/>
    <dgm:cxn modelId="{E20A061E-499A-4AF8-B3A0-C7663043037C}" type="presOf" srcId="{3AFDA3F5-1582-45F3-B9A8-DA58C88A870B}" destId="{7294C31B-392A-4BE5-B643-8AABC7009696}" srcOrd="0" destOrd="0" presId="urn:microsoft.com/office/officeart/2005/8/layout/matrix3"/>
    <dgm:cxn modelId="{B2252E67-60CA-4E04-B49E-6C61ACC3EC2E}" srcId="{3AFDA3F5-1582-45F3-B9A8-DA58C88A870B}" destId="{4AA9E9E1-BC66-42FE-9E90-7D8AF4675C80}" srcOrd="0" destOrd="0" parTransId="{E225452B-B1CA-4C3A-B43E-43E4ADF46146}" sibTransId="{A7E502EF-999C-40B6-8BA9-9B38C714B532}"/>
    <dgm:cxn modelId="{FBB16775-D9A2-4066-8C65-DABA2CCCB1E2}" type="presOf" srcId="{4AA9E9E1-BC66-42FE-9E90-7D8AF4675C80}" destId="{E1E55D0B-25DB-49AD-9228-DB360B7F0C24}" srcOrd="0" destOrd="0" presId="urn:microsoft.com/office/officeart/2005/8/layout/matrix3"/>
    <dgm:cxn modelId="{993A3B8A-0135-4441-9635-2BE6592148E7}" type="presOf" srcId="{7D7FC21B-46DD-4948-8313-CC207C9F5D87}" destId="{F723CDD3-F81E-4165-AB58-7E78E787D309}" srcOrd="0" destOrd="0" presId="urn:microsoft.com/office/officeart/2005/8/layout/matrix3"/>
    <dgm:cxn modelId="{73514C99-DAE2-4876-9473-B8777145D3C4}" srcId="{3AFDA3F5-1582-45F3-B9A8-DA58C88A870B}" destId="{DAB0F199-8AFC-43D6-92B6-F4F3EE9CAED2}" srcOrd="3" destOrd="0" parTransId="{BFEC1C06-8768-43DF-BF08-5F8DF45A60E6}" sibTransId="{FACCB7AE-64F0-4745-B719-B6B2E4835567}"/>
    <dgm:cxn modelId="{2986D4D4-B3C2-48A2-A2E3-AC26B1A30F89}" type="presOf" srcId="{DAB0F199-8AFC-43D6-92B6-F4F3EE9CAED2}" destId="{394898B8-CF9F-4881-960F-7B5CA9537034}" srcOrd="0" destOrd="0" presId="urn:microsoft.com/office/officeart/2005/8/layout/matrix3"/>
    <dgm:cxn modelId="{24DC7EEB-EB6D-4A60-BE7A-CD640BECE972}" srcId="{3AFDA3F5-1582-45F3-B9A8-DA58C88A870B}" destId="{55129EF6-6186-4D3C-87C6-ADDA85DD4C7A}" srcOrd="2" destOrd="0" parTransId="{67CAC2D5-6719-4B4D-9CC7-4A03EF49C5BB}" sibTransId="{0E37D5D2-B180-480C-9810-BAD5ECCD4719}"/>
    <dgm:cxn modelId="{F2AD2D3A-70BF-4133-833A-647F1B2A4993}" type="presParOf" srcId="{7294C31B-392A-4BE5-B643-8AABC7009696}" destId="{8D940D8D-2F12-41C8-9477-706D53659C35}" srcOrd="0" destOrd="0" presId="urn:microsoft.com/office/officeart/2005/8/layout/matrix3"/>
    <dgm:cxn modelId="{0472B20D-E9AF-4BE0-9DF7-BF1B9253425F}" type="presParOf" srcId="{7294C31B-392A-4BE5-B643-8AABC7009696}" destId="{E1E55D0B-25DB-49AD-9228-DB360B7F0C24}" srcOrd="1" destOrd="0" presId="urn:microsoft.com/office/officeart/2005/8/layout/matrix3"/>
    <dgm:cxn modelId="{DB90BCBD-B125-435A-B0E6-03D65DD8110F}" type="presParOf" srcId="{7294C31B-392A-4BE5-B643-8AABC7009696}" destId="{F723CDD3-F81E-4165-AB58-7E78E787D309}" srcOrd="2" destOrd="0" presId="urn:microsoft.com/office/officeart/2005/8/layout/matrix3"/>
    <dgm:cxn modelId="{E6216F4B-4A5B-4399-8E94-4E1D133E9B4B}" type="presParOf" srcId="{7294C31B-392A-4BE5-B643-8AABC7009696}" destId="{BA9329E0-68B2-4C71-A31A-06B96494D897}" srcOrd="3" destOrd="0" presId="urn:microsoft.com/office/officeart/2005/8/layout/matrix3"/>
    <dgm:cxn modelId="{41EF331C-8082-4A34-B391-5E4A4D052062}" type="presParOf" srcId="{7294C31B-392A-4BE5-B643-8AABC7009696}" destId="{394898B8-CF9F-4881-960F-7B5CA953703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9FFE4-9DCE-4384-BE0C-16D0568F35BE}">
      <dsp:nvSpPr>
        <dsp:cNvPr id="0" name=""/>
        <dsp:cNvSpPr/>
      </dsp:nvSpPr>
      <dsp:spPr>
        <a:xfrm>
          <a:off x="5161870" y="2054713"/>
          <a:ext cx="1583779" cy="15837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Learner motivation, persistence, success</a:t>
          </a:r>
        </a:p>
      </dsp:txBody>
      <dsp:txXfrm>
        <a:off x="5393809" y="2286654"/>
        <a:ext cx="1119901" cy="1119909"/>
      </dsp:txXfrm>
    </dsp:sp>
    <dsp:sp modelId="{5E5BA0CC-3D6C-48C6-B7EE-2191E2EEE2ED}">
      <dsp:nvSpPr>
        <dsp:cNvPr id="0" name=""/>
        <dsp:cNvSpPr/>
      </dsp:nvSpPr>
      <dsp:spPr>
        <a:xfrm rot="16200000">
          <a:off x="5801398" y="1524311"/>
          <a:ext cx="304722" cy="5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5847107" y="1670641"/>
        <a:ext cx="213305" cy="301862"/>
      </dsp:txXfrm>
    </dsp:sp>
    <dsp:sp modelId="{41329A48-12A3-4D06-AEE7-6B92C67CE278}">
      <dsp:nvSpPr>
        <dsp:cNvPr id="0" name=""/>
        <dsp:cNvSpPr/>
      </dsp:nvSpPr>
      <dsp:spPr>
        <a:xfrm>
          <a:off x="5070504" y="-286746"/>
          <a:ext cx="1766511" cy="17665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Encouraging collaboration and cooperation</a:t>
          </a:r>
        </a:p>
      </dsp:txBody>
      <dsp:txXfrm>
        <a:off x="5329204" y="-28046"/>
        <a:ext cx="1249111" cy="1249111"/>
      </dsp:txXfrm>
    </dsp:sp>
    <dsp:sp modelId="{48554661-0EDA-4F13-B296-860B461DF913}">
      <dsp:nvSpPr>
        <dsp:cNvPr id="0" name=""/>
        <dsp:cNvSpPr/>
      </dsp:nvSpPr>
      <dsp:spPr>
        <a:xfrm rot="18600000">
          <a:off x="6489659" y="1774818"/>
          <a:ext cx="304723" cy="5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6505987" y="1910454"/>
        <a:ext cx="213306" cy="301862"/>
      </dsp:txXfrm>
    </dsp:sp>
    <dsp:sp modelId="{17084957-F4DC-47FE-BB25-9EDA26BE9179}">
      <dsp:nvSpPr>
        <dsp:cNvPr id="0" name=""/>
        <dsp:cNvSpPr/>
      </dsp:nvSpPr>
      <dsp:spPr>
        <a:xfrm>
          <a:off x="6516840" y="239676"/>
          <a:ext cx="1766511" cy="17665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Feedback for growth mind-set</a:t>
          </a:r>
        </a:p>
      </dsp:txBody>
      <dsp:txXfrm>
        <a:off x="6775540" y="498376"/>
        <a:ext cx="1249111" cy="1249111"/>
      </dsp:txXfrm>
    </dsp:sp>
    <dsp:sp modelId="{3B0DC39E-3BFC-4034-A4E0-6EB36E32184C}">
      <dsp:nvSpPr>
        <dsp:cNvPr id="0" name=""/>
        <dsp:cNvSpPr/>
      </dsp:nvSpPr>
      <dsp:spPr>
        <a:xfrm rot="21000000">
          <a:off x="6855872" y="2409124"/>
          <a:ext cx="304725" cy="5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6856566" y="2517682"/>
        <a:ext cx="213308" cy="301862"/>
      </dsp:txXfrm>
    </dsp:sp>
    <dsp:sp modelId="{92B62F0C-6B4A-404F-95B7-229120C71E4F}">
      <dsp:nvSpPr>
        <dsp:cNvPr id="0" name=""/>
        <dsp:cNvSpPr/>
      </dsp:nvSpPr>
      <dsp:spPr>
        <a:xfrm>
          <a:off x="7286419" y="1572627"/>
          <a:ext cx="1766511" cy="17665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Modeling literacy and learning strategies</a:t>
          </a:r>
        </a:p>
      </dsp:txBody>
      <dsp:txXfrm>
        <a:off x="7545119" y="1831327"/>
        <a:ext cx="1249111" cy="1249111"/>
      </dsp:txXfrm>
    </dsp:sp>
    <dsp:sp modelId="{328B8ACA-2579-4518-A0A1-B5B8944B4F2F}">
      <dsp:nvSpPr>
        <dsp:cNvPr id="0" name=""/>
        <dsp:cNvSpPr/>
      </dsp:nvSpPr>
      <dsp:spPr>
        <a:xfrm rot="1800000">
          <a:off x="6728688" y="3130428"/>
          <a:ext cx="304724" cy="5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6734812" y="3208195"/>
        <a:ext cx="213307" cy="301862"/>
      </dsp:txXfrm>
    </dsp:sp>
    <dsp:sp modelId="{6C8E992B-83C5-4B76-8DB3-67998F04F1BF}">
      <dsp:nvSpPr>
        <dsp:cNvPr id="0" name=""/>
        <dsp:cNvSpPr/>
      </dsp:nvSpPr>
      <dsp:spPr>
        <a:xfrm>
          <a:off x="7019147" y="3088402"/>
          <a:ext cx="1766511" cy="17665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Use of assessment results</a:t>
          </a:r>
        </a:p>
      </dsp:txBody>
      <dsp:txXfrm>
        <a:off x="7277847" y="3347102"/>
        <a:ext cx="1249111" cy="1249111"/>
      </dsp:txXfrm>
    </dsp:sp>
    <dsp:sp modelId="{16D52F70-A03A-4BAB-ACFE-C40DCA0E323F}">
      <dsp:nvSpPr>
        <dsp:cNvPr id="0" name=""/>
        <dsp:cNvSpPr/>
      </dsp:nvSpPr>
      <dsp:spPr>
        <a:xfrm rot="4200000">
          <a:off x="6167614" y="3601228"/>
          <a:ext cx="304723" cy="5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6197689" y="3658897"/>
        <a:ext cx="213306" cy="301862"/>
      </dsp:txXfrm>
    </dsp:sp>
    <dsp:sp modelId="{F5EBC63C-4D25-4509-A760-F5564343F4A3}">
      <dsp:nvSpPr>
        <dsp:cNvPr id="0" name=""/>
        <dsp:cNvSpPr/>
      </dsp:nvSpPr>
      <dsp:spPr>
        <a:xfrm>
          <a:off x="5840083" y="4077755"/>
          <a:ext cx="1766511" cy="17665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Setting appropriate goals</a:t>
          </a:r>
        </a:p>
      </dsp:txBody>
      <dsp:txXfrm>
        <a:off x="6098783" y="4336455"/>
        <a:ext cx="1249111" cy="1249111"/>
      </dsp:txXfrm>
    </dsp:sp>
    <dsp:sp modelId="{6FA4B1C8-7161-4C5B-AE3E-A09BE8D45A8F}">
      <dsp:nvSpPr>
        <dsp:cNvPr id="0" name=""/>
        <dsp:cNvSpPr/>
      </dsp:nvSpPr>
      <dsp:spPr>
        <a:xfrm rot="6600000">
          <a:off x="5435182" y="3601228"/>
          <a:ext cx="304723" cy="5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5496524" y="3658897"/>
        <a:ext cx="213306" cy="301862"/>
      </dsp:txXfrm>
    </dsp:sp>
    <dsp:sp modelId="{C65D5204-4CAC-4A14-BA50-CE4820A03034}">
      <dsp:nvSpPr>
        <dsp:cNvPr id="0" name=""/>
        <dsp:cNvSpPr/>
      </dsp:nvSpPr>
      <dsp:spPr>
        <a:xfrm>
          <a:off x="4300924" y="4077755"/>
          <a:ext cx="1766511" cy="17665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Finding value in learning</a:t>
          </a:r>
        </a:p>
      </dsp:txBody>
      <dsp:txXfrm>
        <a:off x="4559624" y="4336455"/>
        <a:ext cx="1249111" cy="1249111"/>
      </dsp:txXfrm>
    </dsp:sp>
    <dsp:sp modelId="{A708461E-ADAB-47C3-B93B-61E7CA5AD149}">
      <dsp:nvSpPr>
        <dsp:cNvPr id="0" name=""/>
        <dsp:cNvSpPr/>
      </dsp:nvSpPr>
      <dsp:spPr>
        <a:xfrm rot="9000000">
          <a:off x="4874106" y="3130428"/>
          <a:ext cx="304724" cy="5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4959399" y="3208195"/>
        <a:ext cx="213307" cy="301862"/>
      </dsp:txXfrm>
    </dsp:sp>
    <dsp:sp modelId="{6201B715-4ED8-45A1-A882-267909B49E1D}">
      <dsp:nvSpPr>
        <dsp:cNvPr id="0" name=""/>
        <dsp:cNvSpPr/>
      </dsp:nvSpPr>
      <dsp:spPr>
        <a:xfrm>
          <a:off x="3121860" y="3088402"/>
          <a:ext cx="1766511" cy="17665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Addressing stereotypes</a:t>
          </a:r>
        </a:p>
      </dsp:txBody>
      <dsp:txXfrm>
        <a:off x="3380560" y="3347102"/>
        <a:ext cx="1249111" cy="1249111"/>
      </dsp:txXfrm>
    </dsp:sp>
    <dsp:sp modelId="{F5D72FF3-1CBE-4647-B93E-0D246E225A93}">
      <dsp:nvSpPr>
        <dsp:cNvPr id="0" name=""/>
        <dsp:cNvSpPr/>
      </dsp:nvSpPr>
      <dsp:spPr>
        <a:xfrm rot="11400000">
          <a:off x="4746921" y="2409124"/>
          <a:ext cx="304725" cy="5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4837644" y="2517682"/>
        <a:ext cx="213308" cy="301862"/>
      </dsp:txXfrm>
    </dsp:sp>
    <dsp:sp modelId="{993E80FE-8BDB-4C4C-8F8E-A45C44628B4D}">
      <dsp:nvSpPr>
        <dsp:cNvPr id="0" name=""/>
        <dsp:cNvSpPr/>
      </dsp:nvSpPr>
      <dsp:spPr>
        <a:xfrm>
          <a:off x="2854588" y="1572627"/>
          <a:ext cx="1766511" cy="17665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Choice and autonomy</a:t>
          </a:r>
        </a:p>
      </dsp:txBody>
      <dsp:txXfrm>
        <a:off x="3113288" y="1831327"/>
        <a:ext cx="1249111" cy="1249111"/>
      </dsp:txXfrm>
    </dsp:sp>
    <dsp:sp modelId="{B93F4F79-12CB-4F0F-8FAF-4C94EF89D894}">
      <dsp:nvSpPr>
        <dsp:cNvPr id="0" name=""/>
        <dsp:cNvSpPr/>
      </dsp:nvSpPr>
      <dsp:spPr>
        <a:xfrm rot="13800000">
          <a:off x="5114007" y="1775379"/>
          <a:ext cx="303923" cy="503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5188899" y="1910923"/>
        <a:ext cx="212746" cy="301862"/>
      </dsp:txXfrm>
    </dsp:sp>
    <dsp:sp modelId="{B187618A-DCE5-4BBC-93E0-9BEE1A74DA1D}">
      <dsp:nvSpPr>
        <dsp:cNvPr id="0" name=""/>
        <dsp:cNvSpPr/>
      </dsp:nvSpPr>
      <dsp:spPr>
        <a:xfrm>
          <a:off x="3622658" y="238167"/>
          <a:ext cx="1769530" cy="17695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100000"/>
            </a:lnSpc>
            <a:spcBef>
              <a:spcPct val="0"/>
            </a:spcBef>
            <a:spcAft>
              <a:spcPct val="35000"/>
            </a:spcAft>
            <a:buNone/>
          </a:pPr>
          <a:r>
            <a:rPr lang="en-US" sz="1500" b="1" kern="1200" dirty="0"/>
            <a:t>Overcoming systemic barriers</a:t>
          </a:r>
        </a:p>
      </dsp:txBody>
      <dsp:txXfrm>
        <a:off x="3881800" y="497309"/>
        <a:ext cx="1251246" cy="1251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40D8D-2F12-41C8-9477-706D53659C35}">
      <dsp:nvSpPr>
        <dsp:cNvPr id="0" name=""/>
        <dsp:cNvSpPr/>
      </dsp:nvSpPr>
      <dsp:spPr>
        <a:xfrm>
          <a:off x="457199" y="0"/>
          <a:ext cx="4114800" cy="4114800"/>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55D0B-25DB-49AD-9228-DB360B7F0C24}">
      <dsp:nvSpPr>
        <dsp:cNvPr id="0" name=""/>
        <dsp:cNvSpPr/>
      </dsp:nvSpPr>
      <dsp:spPr>
        <a:xfrm>
          <a:off x="848105" y="390906"/>
          <a:ext cx="1604772" cy="16047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Active participation</a:t>
          </a:r>
        </a:p>
      </dsp:txBody>
      <dsp:txXfrm>
        <a:off x="926444" y="469245"/>
        <a:ext cx="1448094" cy="1448094"/>
      </dsp:txXfrm>
    </dsp:sp>
    <dsp:sp modelId="{F723CDD3-F81E-4165-AB58-7E78E787D309}">
      <dsp:nvSpPr>
        <dsp:cNvPr id="0" name=""/>
        <dsp:cNvSpPr/>
      </dsp:nvSpPr>
      <dsp:spPr>
        <a:xfrm>
          <a:off x="2576321" y="390906"/>
          <a:ext cx="1604772" cy="16047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Respectful disagreement</a:t>
          </a:r>
        </a:p>
      </dsp:txBody>
      <dsp:txXfrm>
        <a:off x="2654660" y="469245"/>
        <a:ext cx="1448094" cy="1448094"/>
      </dsp:txXfrm>
    </dsp:sp>
    <dsp:sp modelId="{BA9329E0-68B2-4C71-A31A-06B96494D897}">
      <dsp:nvSpPr>
        <dsp:cNvPr id="0" name=""/>
        <dsp:cNvSpPr/>
      </dsp:nvSpPr>
      <dsp:spPr>
        <a:xfrm>
          <a:off x="848105" y="2119122"/>
          <a:ext cx="1604772" cy="16047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Be helpful</a:t>
          </a:r>
        </a:p>
      </dsp:txBody>
      <dsp:txXfrm>
        <a:off x="926444" y="2197461"/>
        <a:ext cx="1448094" cy="1448094"/>
      </dsp:txXfrm>
    </dsp:sp>
    <dsp:sp modelId="{394898B8-CF9F-4881-960F-7B5CA9537034}">
      <dsp:nvSpPr>
        <dsp:cNvPr id="0" name=""/>
        <dsp:cNvSpPr/>
      </dsp:nvSpPr>
      <dsp:spPr>
        <a:xfrm>
          <a:off x="2576321" y="2119122"/>
          <a:ext cx="1604772" cy="16047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Act as a peer coach</a:t>
          </a:r>
        </a:p>
      </dsp:txBody>
      <dsp:txXfrm>
        <a:off x="2654660" y="2197461"/>
        <a:ext cx="1448094" cy="144809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D3513-9F47-40BD-A9FF-B58CED39B318}"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56AAA-7E62-46E5-9955-72F552E48434}" type="slidenum">
              <a:rPr lang="en-US" smtClean="0"/>
              <a:t>‹#›</a:t>
            </a:fld>
            <a:endParaRPr lang="en-US"/>
          </a:p>
        </p:txBody>
      </p:sp>
    </p:spTree>
    <p:extLst>
      <p:ext uri="{BB962C8B-B14F-4D97-AF65-F5344CB8AC3E}">
        <p14:creationId xmlns:p14="http://schemas.microsoft.com/office/powerpoint/2010/main" val="258360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photos/dog-sledding-winter-snow-husky-dog-4364343/"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photos/way-path-outdoor-landscape-nature-918900/"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3D7ED-9277-492D-8F71-EDCBEFCF5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16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these might be improved with better teamwork skills? Type the numbers in the chat</a:t>
            </a:r>
          </a:p>
        </p:txBody>
      </p:sp>
      <p:sp>
        <p:nvSpPr>
          <p:cNvPr id="4" name="Slide Number Placeholder 3"/>
          <p:cNvSpPr>
            <a:spLocks noGrp="1"/>
          </p:cNvSpPr>
          <p:nvPr>
            <p:ph type="sldNum" sz="quarter" idx="5"/>
          </p:nvPr>
        </p:nvSpPr>
        <p:spPr/>
        <p:txBody>
          <a:bodyPr/>
          <a:lstStyle/>
          <a:p>
            <a:fld id="{EDE56AAA-7E62-46E5-9955-72F552E48434}" type="slidenum">
              <a:rPr lang="en-US" smtClean="0"/>
              <a:t>11</a:t>
            </a:fld>
            <a:endParaRPr lang="en-US"/>
          </a:p>
        </p:txBody>
      </p:sp>
    </p:spTree>
    <p:extLst>
      <p:ext uri="{BB962C8B-B14F-4D97-AF65-F5344CB8AC3E}">
        <p14:creationId xmlns:p14="http://schemas.microsoft.com/office/powerpoint/2010/main" val="12711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5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f687f65b4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339725" lvl="0" indent="-161925" algn="l" rtl="0">
              <a:spcBef>
                <a:spcPts val="0"/>
              </a:spcBef>
              <a:spcAft>
                <a:spcPts val="0"/>
              </a:spcAft>
              <a:buClr>
                <a:schemeClr val="dk1"/>
              </a:buClr>
              <a:buSzPts val="2800"/>
              <a:buFont typeface="Arial"/>
              <a:buNone/>
            </a:pPr>
            <a:endParaRPr/>
          </a:p>
        </p:txBody>
      </p:sp>
      <p:sp>
        <p:nvSpPr>
          <p:cNvPr id="99" name="Google Shape;99;g6f687f65b4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123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00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61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3D7ED-9277-492D-8F71-EDCBEFCF5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16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3D7ED-9277-492D-8F71-EDCBEFCF5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16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https://pixabay.com/photos/dog-sledding-winter-snow-husky-dog-4364343/</a:t>
            </a:r>
            <a:endParaRPr lang="en-US" dirty="0"/>
          </a:p>
        </p:txBody>
      </p:sp>
      <p:sp>
        <p:nvSpPr>
          <p:cNvPr id="4" name="Slide Number Placeholder 3"/>
          <p:cNvSpPr>
            <a:spLocks noGrp="1"/>
          </p:cNvSpPr>
          <p:nvPr>
            <p:ph type="sldNum" sz="quarter" idx="5"/>
          </p:nvPr>
        </p:nvSpPr>
        <p:spPr/>
        <p:txBody>
          <a:bodyPr/>
          <a:lstStyle/>
          <a:p>
            <a:fld id="{EDE56AAA-7E62-46E5-9955-72F552E48434}" type="slidenum">
              <a:rPr lang="en-US" smtClean="0"/>
              <a:t>51</a:t>
            </a:fld>
            <a:endParaRPr lang="en-US"/>
          </a:p>
        </p:txBody>
      </p:sp>
    </p:spTree>
    <p:extLst>
      <p:ext uri="{BB962C8B-B14F-4D97-AF65-F5344CB8AC3E}">
        <p14:creationId xmlns:p14="http://schemas.microsoft.com/office/powerpoint/2010/main" val="428159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https://pixabay.com/photos/way-path-outdoor-landscape-nature-918900/</a:t>
            </a:r>
            <a:endParaRPr lang="en-US" dirty="0"/>
          </a:p>
        </p:txBody>
      </p:sp>
      <p:sp>
        <p:nvSpPr>
          <p:cNvPr id="4" name="Slide Number Placeholder 3"/>
          <p:cNvSpPr>
            <a:spLocks noGrp="1"/>
          </p:cNvSpPr>
          <p:nvPr>
            <p:ph type="sldNum" sz="quarter" idx="5"/>
          </p:nvPr>
        </p:nvSpPr>
        <p:spPr/>
        <p:txBody>
          <a:bodyPr/>
          <a:lstStyle/>
          <a:p>
            <a:fld id="{EDE56AAA-7E62-46E5-9955-72F552E48434}" type="slidenum">
              <a:rPr lang="en-US" smtClean="0"/>
              <a:t>52</a:t>
            </a:fld>
            <a:endParaRPr lang="en-US"/>
          </a:p>
        </p:txBody>
      </p:sp>
    </p:spTree>
    <p:extLst>
      <p:ext uri="{BB962C8B-B14F-4D97-AF65-F5344CB8AC3E}">
        <p14:creationId xmlns:p14="http://schemas.microsoft.com/office/powerpoint/2010/main" val="17795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lgn="ct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783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lgn="ctr"/>
            <a:fld id="{48F63A3B-78C7-47BE-AE5E-E10140E04643}" type="slidenum">
              <a:rPr lang="en-US" smtClean="0"/>
              <a:pPr algn="ctr"/>
              <a:t>‹#›</a:t>
            </a:fld>
            <a:endParaRPr lang="en-US" dirty="0"/>
          </a:p>
        </p:txBody>
      </p:sp>
      <p:sp>
        <p:nvSpPr>
          <p:cNvPr id="8" name="Rectangle 7"/>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52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algn="ctr"/>
            <a:fld id="{48F63A3B-78C7-47BE-AE5E-E10140E04643}" type="slidenum">
              <a:rPr lang="en-US" smtClean="0"/>
              <a:pPr algn="ctr"/>
              <a:t>‹#›</a:t>
            </a:fld>
            <a:endParaRPr lang="en-US" dirty="0"/>
          </a:p>
        </p:txBody>
      </p:sp>
      <p:sp>
        <p:nvSpPr>
          <p:cNvPr id="8" name="Rectangle 7"/>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32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p:txBody>
          <a:bodyPr/>
          <a:lstStyle>
            <a:lvl1pPr marL="339725" indent="-339725">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algn="ctr"/>
            <a:fld id="{48F63A3B-78C7-47BE-AE5E-E10140E04643}" type="slidenum">
              <a:rPr lang="en-US" smtClean="0"/>
              <a:pPr algn="ctr"/>
              <a:t>‹#›</a:t>
            </a:fld>
            <a:endParaRPr lang="en-US" dirty="0"/>
          </a:p>
        </p:txBody>
      </p:sp>
      <p:sp>
        <p:nvSpPr>
          <p:cNvPr id="9" name="Rectangle 8"/>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p:cNvSpPr/>
          <p:nvPr userDrawn="1"/>
        </p:nvSpPr>
        <p:spPr>
          <a:xfrm>
            <a:off x="0" y="0"/>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82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lgn="ctr"/>
            <a:fld id="{48F63A3B-78C7-47BE-AE5E-E10140E04643}" type="slidenum">
              <a:rPr lang="en-US" smtClean="0"/>
              <a:pPr algn="ctr"/>
              <a:t>‹#›</a:t>
            </a:fld>
            <a:endParaRPr lang="en-US" dirty="0"/>
          </a:p>
        </p:txBody>
      </p:sp>
      <p:sp>
        <p:nvSpPr>
          <p:cNvPr id="8" name="Rectangle 7"/>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5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pPr algn="ctr"/>
            <a:fld id="{48F63A3B-78C7-47BE-AE5E-E10140E04643}" type="slidenum">
              <a:rPr lang="en-US" smtClean="0"/>
              <a:pPr algn="ctr"/>
              <a:t>‹#›</a:t>
            </a:fld>
            <a:endParaRPr lang="en-US" dirty="0"/>
          </a:p>
        </p:txBody>
      </p:sp>
      <p:sp>
        <p:nvSpPr>
          <p:cNvPr id="9" name="Rectangle 8"/>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51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pPr algn="ctr"/>
            <a:fld id="{48F63A3B-78C7-47BE-AE5E-E10140E04643}" type="slidenum">
              <a:rPr lang="en-US" smtClean="0"/>
              <a:pPr algn="ctr"/>
              <a:t>‹#›</a:t>
            </a:fld>
            <a:endParaRPr lang="en-US" dirty="0"/>
          </a:p>
        </p:txBody>
      </p:sp>
      <p:sp>
        <p:nvSpPr>
          <p:cNvPr id="11" name="Rectangle 10"/>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0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algn="ctr"/>
            <a:fld id="{48F63A3B-78C7-47BE-AE5E-E10140E04643}" type="slidenum">
              <a:rPr lang="en-US" smtClean="0"/>
              <a:pPr algn="ctr"/>
              <a:t>‹#›</a:t>
            </a:fld>
            <a:endParaRPr lang="en-US" dirty="0"/>
          </a:p>
        </p:txBody>
      </p:sp>
      <p:sp>
        <p:nvSpPr>
          <p:cNvPr id="7" name="Rectangle 6"/>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81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48F63A3B-78C7-47BE-AE5E-E10140E04643}" type="slidenum">
              <a:rPr lang="en-US" smtClean="0"/>
              <a:pPr algn="ctr"/>
              <a:t>‹#›</a:t>
            </a:fld>
            <a:endParaRPr lang="en-US" dirty="0"/>
          </a:p>
        </p:txBody>
      </p:sp>
      <p:sp>
        <p:nvSpPr>
          <p:cNvPr id="6" name="Rectangle 5"/>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756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lgn="ctr"/>
            <a:fld id="{48F63A3B-78C7-47BE-AE5E-E10140E04643}" type="slidenum">
              <a:rPr lang="en-US" smtClean="0"/>
              <a:pPr algn="ctr"/>
              <a:t>‹#›</a:t>
            </a:fld>
            <a:endParaRPr lang="en-US" dirty="0"/>
          </a:p>
        </p:txBody>
      </p:sp>
      <p:sp>
        <p:nvSpPr>
          <p:cNvPr id="9" name="Rectangle 8"/>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82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lgn="ctr"/>
            <a:fld id="{48F63A3B-78C7-47BE-AE5E-E10140E04643}" type="slidenum">
              <a:rPr lang="en-US" smtClean="0"/>
              <a:pPr algn="ctr"/>
              <a:t>‹#›</a:t>
            </a:fld>
            <a:endParaRPr lang="en-US" dirty="0"/>
          </a:p>
        </p:txBody>
      </p:sp>
      <p:sp>
        <p:nvSpPr>
          <p:cNvPr id="9" name="Rectangle 8"/>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00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4194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48F63A3B-78C7-47BE-AE5E-E10140E04643}" type="slidenum">
              <a:rPr lang="en-US" smtClean="0"/>
              <a:pPr algn="ctr"/>
              <a:t>‹#›</a:t>
            </a:fld>
            <a:endParaRPr lang="en-US" dirty="0"/>
          </a:p>
        </p:txBody>
      </p:sp>
      <p:pic>
        <p:nvPicPr>
          <p:cNvPr id="8" name="Picture 1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595769" y="6095559"/>
            <a:ext cx="15160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p:cNvSpPr/>
          <p:nvPr userDrawn="1"/>
        </p:nvSpPr>
        <p:spPr>
          <a:xfrm>
            <a:off x="0" y="0"/>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0A81BD-8877-4DD7-9C14-4746E411975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899" y="6007395"/>
            <a:ext cx="2825546" cy="785621"/>
          </a:xfrm>
          <a:prstGeom prst="rect">
            <a:avLst/>
          </a:prstGeom>
        </p:spPr>
      </p:pic>
    </p:spTree>
    <p:extLst>
      <p:ext uri="{BB962C8B-B14F-4D97-AF65-F5344CB8AC3E}">
        <p14:creationId xmlns:p14="http://schemas.microsoft.com/office/powerpoint/2010/main" val="475715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39725" indent="-339725"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te.ed.gov/initiatives/employability-skills-framewor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ooates@pipeline.sdcc.edu"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irman.af.mil/Portals/17/002%20All%20Products/003%20PACEsetters/Teambuilder_LOST_AT_SEA.pdf?ver=2016-11-02-111101-4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drive.google.com/file/d/1-pfkQp_-I29xKbdszQodnwd8kq-z6URg/view?usp=shar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Kmarini@fcus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ibairstow@miracosta.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wch6370@lauds.ne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cmcgavoc@sdccd.edu"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Building Persistence Through Teamwork</a:t>
            </a:r>
          </a:p>
        </p:txBody>
      </p:sp>
      <p:sp>
        <p:nvSpPr>
          <p:cNvPr id="3" name="Subtitle 2"/>
          <p:cNvSpPr>
            <a:spLocks noGrp="1"/>
          </p:cNvSpPr>
          <p:nvPr>
            <p:ph type="subTitle" idx="1"/>
          </p:nvPr>
        </p:nvSpPr>
        <p:spPr>
          <a:xfrm>
            <a:off x="1071560" y="4079875"/>
            <a:ext cx="9725637" cy="1655762"/>
          </a:xfrm>
        </p:spPr>
        <p:txBody>
          <a:bodyPr>
            <a:normAutofit/>
          </a:bodyPr>
          <a:lstStyle/>
          <a:p>
            <a:r>
              <a:rPr lang="en-US" dirty="0"/>
              <a:t>Marian Thacher, American Institutes for Research</a:t>
            </a:r>
          </a:p>
        </p:txBody>
      </p:sp>
      <p:sp>
        <p:nvSpPr>
          <p:cNvPr id="4" name="Rectangle 3"/>
          <p:cNvSpPr/>
          <p:nvPr/>
        </p:nvSpPr>
        <p:spPr>
          <a:xfrm>
            <a:off x="0" y="1"/>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hought Bubble: Cloud 5">
            <a:extLst>
              <a:ext uri="{FF2B5EF4-FFF2-40B4-BE49-F238E27FC236}">
                <a16:creationId xmlns:a16="http://schemas.microsoft.com/office/drawing/2014/main" id="{7DABBAAD-55FE-463A-8EE5-5409E2669A15}"/>
              </a:ext>
            </a:extLst>
          </p:cNvPr>
          <p:cNvSpPr/>
          <p:nvPr/>
        </p:nvSpPr>
        <p:spPr>
          <a:xfrm>
            <a:off x="10259618" y="300673"/>
            <a:ext cx="1650380" cy="687398"/>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lumMod val="75000"/>
                  </a:schemeClr>
                </a:solidFill>
              </a:rPr>
              <a:t>POLL</a:t>
            </a:r>
            <a:r>
              <a:rPr lang="en-US" dirty="0"/>
              <a:t> </a:t>
            </a:r>
          </a:p>
        </p:txBody>
      </p:sp>
    </p:spTree>
    <p:extLst>
      <p:ext uri="{BB962C8B-B14F-4D97-AF65-F5344CB8AC3E}">
        <p14:creationId xmlns:p14="http://schemas.microsoft.com/office/powerpoint/2010/main" val="134212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AFC65-562A-4FE2-A3D3-67FF8D7BC365}"/>
              </a:ext>
            </a:extLst>
          </p:cNvPr>
          <p:cNvSpPr>
            <a:spLocks noGrp="1"/>
          </p:cNvSpPr>
          <p:nvPr>
            <p:ph type="title"/>
          </p:nvPr>
        </p:nvSpPr>
        <p:spPr/>
        <p:txBody>
          <a:bodyPr/>
          <a:lstStyle/>
          <a:p>
            <a:r>
              <a:rPr lang="en-US" dirty="0"/>
              <a:t>Why is teamwork important</a:t>
            </a:r>
          </a:p>
        </p:txBody>
      </p:sp>
      <p:sp>
        <p:nvSpPr>
          <p:cNvPr id="3" name="Content Placeholder 2">
            <a:extLst>
              <a:ext uri="{FF2B5EF4-FFF2-40B4-BE49-F238E27FC236}">
                <a16:creationId xmlns:a16="http://schemas.microsoft.com/office/drawing/2014/main" id="{DF3D575D-F0E5-4B4F-AEA8-EE00703DD50E}"/>
              </a:ext>
            </a:extLst>
          </p:cNvPr>
          <p:cNvSpPr>
            <a:spLocks noGrp="1"/>
          </p:cNvSpPr>
          <p:nvPr>
            <p:ph idx="1"/>
          </p:nvPr>
        </p:nvSpPr>
        <p:spPr/>
        <p:txBody>
          <a:bodyPr/>
          <a:lstStyle/>
          <a:p>
            <a:r>
              <a:rPr lang="en-US" sz="4000" dirty="0"/>
              <a:t>It’s an employability skill – “Understands teamwork and works with others” 	</a:t>
            </a:r>
            <a:r>
              <a:rPr lang="en-US" sz="3200" dirty="0"/>
              <a:t> (</a:t>
            </a:r>
            <a:r>
              <a:rPr lang="en-US" sz="3200" dirty="0">
                <a:hlinkClick r:id="rId2"/>
              </a:rPr>
              <a:t>Employability Skills Framework</a:t>
            </a:r>
            <a:r>
              <a:rPr lang="en-US" sz="3200" dirty="0"/>
              <a:t>)</a:t>
            </a:r>
            <a:endParaRPr lang="en-US" sz="4000" dirty="0"/>
          </a:p>
          <a:p>
            <a:pPr lvl="1"/>
            <a:r>
              <a:rPr lang="en-US" sz="3600" dirty="0"/>
              <a:t>Most work is done in teams</a:t>
            </a:r>
          </a:p>
          <a:p>
            <a:pPr lvl="1"/>
            <a:r>
              <a:rPr lang="en-US" sz="3600" dirty="0"/>
              <a:t>Frequent reason for getting fired is not being able to work well in a team</a:t>
            </a:r>
          </a:p>
          <a:p>
            <a:pPr marL="514350" indent="-514350">
              <a:buFont typeface="+mj-lt"/>
              <a:buAutoNum type="arabicPeriod"/>
            </a:pPr>
            <a:endParaRPr lang="en-US" dirty="0"/>
          </a:p>
        </p:txBody>
      </p:sp>
    </p:spTree>
    <p:extLst>
      <p:ext uri="{BB962C8B-B14F-4D97-AF65-F5344CB8AC3E}">
        <p14:creationId xmlns:p14="http://schemas.microsoft.com/office/powerpoint/2010/main" val="33736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6A34-59F1-4521-B9B6-1651B585CE0B}"/>
              </a:ext>
            </a:extLst>
          </p:cNvPr>
          <p:cNvSpPr>
            <a:spLocks noGrp="1"/>
          </p:cNvSpPr>
          <p:nvPr>
            <p:ph type="title"/>
          </p:nvPr>
        </p:nvSpPr>
        <p:spPr>
          <a:xfrm>
            <a:off x="838200" y="276225"/>
            <a:ext cx="10515600" cy="691515"/>
          </a:xfrm>
        </p:spPr>
        <p:txBody>
          <a:bodyPr>
            <a:normAutofit fontScale="90000"/>
          </a:bodyPr>
          <a:lstStyle/>
          <a:p>
            <a:r>
              <a:rPr lang="en-US" dirty="0"/>
              <a:t>Why do people get fired</a:t>
            </a:r>
          </a:p>
        </p:txBody>
      </p:sp>
      <p:sp>
        <p:nvSpPr>
          <p:cNvPr id="3" name="Content Placeholder 2">
            <a:extLst>
              <a:ext uri="{FF2B5EF4-FFF2-40B4-BE49-F238E27FC236}">
                <a16:creationId xmlns:a16="http://schemas.microsoft.com/office/drawing/2014/main" id="{9938E24D-33EB-42A2-BE0B-AA09E69A4308}"/>
              </a:ext>
            </a:extLst>
          </p:cNvPr>
          <p:cNvSpPr>
            <a:spLocks noGrp="1"/>
          </p:cNvSpPr>
          <p:nvPr>
            <p:ph idx="1"/>
          </p:nvPr>
        </p:nvSpPr>
        <p:spPr>
          <a:xfrm>
            <a:off x="838200" y="1056640"/>
            <a:ext cx="10515600" cy="5436235"/>
          </a:xfrm>
        </p:spPr>
        <p:txBody>
          <a:bodyPr>
            <a:normAutofit fontScale="92500" lnSpcReduction="20000"/>
          </a:bodyPr>
          <a:lstStyle/>
          <a:p>
            <a:pPr marL="514350" lvl="0" indent="-514350">
              <a:buFont typeface="+mj-lt"/>
              <a:buAutoNum type="arabicPeriod"/>
            </a:pPr>
            <a:r>
              <a:rPr lang="en-US" dirty="0"/>
              <a:t>Not performing the required job – includes asking too many questions, lacking a sense of urgency, and using poor judgment.</a:t>
            </a:r>
          </a:p>
          <a:p>
            <a:pPr marL="514350" lvl="0" indent="-514350">
              <a:buFont typeface="+mj-lt"/>
              <a:buAutoNum type="arabicPeriod"/>
            </a:pPr>
            <a:r>
              <a:rPr lang="en-US" dirty="0"/>
              <a:t>Taking too much time off</a:t>
            </a:r>
          </a:p>
          <a:p>
            <a:pPr marL="514350" lvl="0" indent="-514350">
              <a:buFont typeface="+mj-lt"/>
              <a:buAutoNum type="arabicPeriod"/>
            </a:pPr>
            <a:r>
              <a:rPr lang="en-US" dirty="0"/>
              <a:t>Arriving late and leaving early, too many breaks, too much socializing</a:t>
            </a:r>
          </a:p>
          <a:p>
            <a:pPr marL="514350" lvl="0" indent="-514350">
              <a:buFont typeface="+mj-lt"/>
              <a:buAutoNum type="arabicPeriod"/>
            </a:pPr>
            <a:r>
              <a:rPr lang="en-US" dirty="0"/>
              <a:t>Insubordination, including obstructionist behavior or arguing or stalling</a:t>
            </a:r>
          </a:p>
          <a:p>
            <a:pPr marL="514350" lvl="0" indent="-514350">
              <a:buFont typeface="+mj-lt"/>
              <a:buAutoNum type="arabicPeriod"/>
            </a:pPr>
            <a:r>
              <a:rPr lang="en-US" dirty="0"/>
              <a:t>Dishonesty and lying, falsifying records</a:t>
            </a:r>
          </a:p>
          <a:p>
            <a:pPr marL="514350" lvl="0" indent="-514350">
              <a:buFont typeface="+mj-lt"/>
              <a:buAutoNum type="arabicPeriod"/>
            </a:pPr>
            <a:r>
              <a:rPr lang="en-US" dirty="0"/>
              <a:t>Having inappropriate or bad relationships at work</a:t>
            </a:r>
          </a:p>
          <a:p>
            <a:pPr marL="514350" lvl="0" indent="-514350">
              <a:buFont typeface="+mj-lt"/>
              <a:buAutoNum type="arabicPeriod"/>
            </a:pPr>
            <a:r>
              <a:rPr lang="en-US" dirty="0"/>
              <a:t>Stealing from the company</a:t>
            </a:r>
          </a:p>
          <a:p>
            <a:pPr marL="514350" lvl="0" indent="-514350">
              <a:buFont typeface="+mj-lt"/>
              <a:buAutoNum type="arabicPeriod"/>
            </a:pPr>
            <a:r>
              <a:rPr lang="en-US" dirty="0"/>
              <a:t>Using company computer for personal business or conducting personal business on company time</a:t>
            </a:r>
          </a:p>
          <a:p>
            <a:pPr marL="514350" lvl="0" indent="-514350">
              <a:buFont typeface="+mj-lt"/>
              <a:buAutoNum type="arabicPeriod"/>
            </a:pPr>
            <a:r>
              <a:rPr lang="en-US" dirty="0"/>
              <a:t>Gossiping and badmouthing</a:t>
            </a:r>
          </a:p>
          <a:p>
            <a:pPr marL="514350" lvl="0" indent="-514350">
              <a:buFont typeface="+mj-lt"/>
              <a:buAutoNum type="arabicPeriod"/>
            </a:pPr>
            <a:r>
              <a:rPr lang="en-US" dirty="0"/>
              <a:t>Drugs and alcohol</a:t>
            </a:r>
          </a:p>
          <a:p>
            <a:pPr marL="514350" indent="-514350">
              <a:buFont typeface="+mj-lt"/>
              <a:buAutoNum type="arabicPeriod"/>
            </a:pPr>
            <a:endParaRPr lang="en-US" dirty="0"/>
          </a:p>
        </p:txBody>
      </p:sp>
      <p:sp>
        <p:nvSpPr>
          <p:cNvPr id="4" name="Thought Bubble: Cloud 3">
            <a:extLst>
              <a:ext uri="{FF2B5EF4-FFF2-40B4-BE49-F238E27FC236}">
                <a16:creationId xmlns:a16="http://schemas.microsoft.com/office/drawing/2014/main" id="{0830D576-3292-45EA-98C4-500E390F6B79}"/>
              </a:ext>
            </a:extLst>
          </p:cNvPr>
          <p:cNvSpPr/>
          <p:nvPr/>
        </p:nvSpPr>
        <p:spPr>
          <a:xfrm>
            <a:off x="10259618" y="300673"/>
            <a:ext cx="1650380" cy="687398"/>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lumMod val="75000"/>
                  </a:schemeClr>
                </a:solidFill>
              </a:rPr>
              <a:t>POLL</a:t>
            </a:r>
            <a:r>
              <a:rPr lang="en-US" dirty="0"/>
              <a:t> </a:t>
            </a:r>
          </a:p>
        </p:txBody>
      </p:sp>
    </p:spTree>
    <p:extLst>
      <p:ext uri="{BB962C8B-B14F-4D97-AF65-F5344CB8AC3E}">
        <p14:creationId xmlns:p14="http://schemas.microsoft.com/office/powerpoint/2010/main" val="274678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1"/>
                                        </p:clrVal>
                                      </p:to>
                                    </p:set>
                                    <p:set>
                                      <p:cBhvr>
                                        <p:cTn id="7" dur="500" fill="hold"/>
                                        <p:tgtEl>
                                          <p:spTgt spid="3">
                                            <p:txEl>
                                              <p:pRg st="0" end="0"/>
                                            </p:txEl>
                                          </p:spTgt>
                                        </p:tgtEl>
                                        <p:attrNameLst>
                                          <p:attrName>fillcolor</p:attrName>
                                        </p:attrNameLst>
                                      </p:cBhvr>
                                      <p:to>
                                        <p:clrVal>
                                          <a:schemeClr val="accent1"/>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3">
                                            <p:txEl>
                                              <p:pRg st="3" end="3"/>
                                            </p:txEl>
                                          </p:spTgt>
                                        </p:tgtEl>
                                        <p:attrNameLst>
                                          <p:attrName>style.color</p:attrName>
                                        </p:attrNameLst>
                                      </p:cBhvr>
                                      <p:to>
                                        <p:clrVal>
                                          <a:schemeClr val="accent1"/>
                                        </p:clrVal>
                                      </p:to>
                                    </p:set>
                                    <p:set>
                                      <p:cBhvr>
                                        <p:cTn id="13" dur="500" fill="hold"/>
                                        <p:tgtEl>
                                          <p:spTgt spid="3">
                                            <p:txEl>
                                              <p:pRg st="3" end="3"/>
                                            </p:txEl>
                                          </p:spTgt>
                                        </p:tgtEl>
                                        <p:attrNameLst>
                                          <p:attrName>fillcolor</p:attrName>
                                        </p:attrNameLst>
                                      </p:cBhvr>
                                      <p:to>
                                        <p:clrVal>
                                          <a:schemeClr val="accent1"/>
                                        </p:clrVal>
                                      </p:to>
                                    </p:set>
                                    <p:set>
                                      <p:cBhvr>
                                        <p:cTn id="14" dur="500" fill="hold"/>
                                        <p:tgtEl>
                                          <p:spTgt spid="3">
                                            <p:txEl>
                                              <p:pRg st="3" end="3"/>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500" fill="hold"/>
                                        <p:tgtEl>
                                          <p:spTgt spid="3">
                                            <p:txEl>
                                              <p:pRg st="5" end="5"/>
                                            </p:txEl>
                                          </p:spTgt>
                                        </p:tgtEl>
                                        <p:attrNameLst>
                                          <p:attrName>style.color</p:attrName>
                                        </p:attrNameLst>
                                      </p:cBhvr>
                                      <p:to>
                                        <p:clrVal>
                                          <a:schemeClr val="accent1"/>
                                        </p:clrVal>
                                      </p:to>
                                    </p:set>
                                    <p:set>
                                      <p:cBhvr>
                                        <p:cTn id="19" dur="500" fill="hold"/>
                                        <p:tgtEl>
                                          <p:spTgt spid="3">
                                            <p:txEl>
                                              <p:pRg st="5" end="5"/>
                                            </p:txEl>
                                          </p:spTgt>
                                        </p:tgtEl>
                                        <p:attrNameLst>
                                          <p:attrName>fillcolor</p:attrName>
                                        </p:attrNameLst>
                                      </p:cBhvr>
                                      <p:to>
                                        <p:clrVal>
                                          <a:schemeClr val="accent1"/>
                                        </p:clrVal>
                                      </p:to>
                                    </p:set>
                                    <p:set>
                                      <p:cBhvr>
                                        <p:cTn id="20" dur="500" fill="hold"/>
                                        <p:tgtEl>
                                          <p:spTgt spid="3">
                                            <p:txEl>
                                              <p:pRg st="5" end="5"/>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3">
                                            <p:txEl>
                                              <p:pRg st="8" end="8"/>
                                            </p:txEl>
                                          </p:spTgt>
                                        </p:tgtEl>
                                        <p:attrNameLst>
                                          <p:attrName>style.color</p:attrName>
                                        </p:attrNameLst>
                                      </p:cBhvr>
                                      <p:to>
                                        <p:clrVal>
                                          <a:schemeClr val="accent1"/>
                                        </p:clrVal>
                                      </p:to>
                                    </p:set>
                                    <p:set>
                                      <p:cBhvr>
                                        <p:cTn id="25" dur="500" fill="hold"/>
                                        <p:tgtEl>
                                          <p:spTgt spid="3">
                                            <p:txEl>
                                              <p:pRg st="8" end="8"/>
                                            </p:txEl>
                                          </p:spTgt>
                                        </p:tgtEl>
                                        <p:attrNameLst>
                                          <p:attrName>fillcolor</p:attrName>
                                        </p:attrNameLst>
                                      </p:cBhvr>
                                      <p:to>
                                        <p:clrVal>
                                          <a:schemeClr val="accent1"/>
                                        </p:clrVal>
                                      </p:to>
                                    </p:set>
                                    <p:set>
                                      <p:cBhvr>
                                        <p:cTn id="26" dur="500"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A2AB-8B6F-43DE-9955-81DA10094219}"/>
              </a:ext>
            </a:extLst>
          </p:cNvPr>
          <p:cNvSpPr>
            <a:spLocks noGrp="1"/>
          </p:cNvSpPr>
          <p:nvPr>
            <p:ph type="title"/>
          </p:nvPr>
        </p:nvSpPr>
        <p:spPr/>
        <p:txBody>
          <a:bodyPr/>
          <a:lstStyle/>
          <a:p>
            <a:r>
              <a:rPr lang="en-US" dirty="0"/>
              <a:t>How does teamwork increase persistence?</a:t>
            </a:r>
          </a:p>
        </p:txBody>
      </p:sp>
      <p:sp>
        <p:nvSpPr>
          <p:cNvPr id="3" name="Content Placeholder 2">
            <a:extLst>
              <a:ext uri="{FF2B5EF4-FFF2-40B4-BE49-F238E27FC236}">
                <a16:creationId xmlns:a16="http://schemas.microsoft.com/office/drawing/2014/main" id="{5F74E71D-E944-4EA5-9CD6-C0565EABEF44}"/>
              </a:ext>
            </a:extLst>
          </p:cNvPr>
          <p:cNvSpPr>
            <a:spLocks noGrp="1"/>
          </p:cNvSpPr>
          <p:nvPr>
            <p:ph idx="1"/>
          </p:nvPr>
        </p:nvSpPr>
        <p:spPr/>
        <p:txBody>
          <a:bodyPr>
            <a:normAutofit lnSpcReduction="10000"/>
          </a:bodyPr>
          <a:lstStyle/>
          <a:p>
            <a:r>
              <a:rPr lang="en-US" sz="3600" dirty="0"/>
              <a:t>We feel accountable to others on our team</a:t>
            </a:r>
          </a:p>
          <a:p>
            <a:r>
              <a:rPr lang="en-US" sz="3600" dirty="0"/>
              <a:t>We are  more committed if we know others better, and feel known</a:t>
            </a:r>
          </a:p>
          <a:p>
            <a:r>
              <a:rPr lang="en-US" sz="3600" dirty="0"/>
              <a:t>We want to do a better job if others are relying on us</a:t>
            </a:r>
          </a:p>
          <a:p>
            <a:r>
              <a:rPr lang="en-US" sz="3600" dirty="0"/>
              <a:t>Commitment to a team goal helps us persist</a:t>
            </a:r>
          </a:p>
          <a:p>
            <a:r>
              <a:rPr lang="en-US" sz="3600" dirty="0"/>
              <a:t>Evidence shows that students working in a cohort have better persistence</a:t>
            </a:r>
          </a:p>
        </p:txBody>
      </p:sp>
    </p:spTree>
    <p:extLst>
      <p:ext uri="{BB962C8B-B14F-4D97-AF65-F5344CB8AC3E}">
        <p14:creationId xmlns:p14="http://schemas.microsoft.com/office/powerpoint/2010/main" val="189633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B497C0BD-3E81-4790-A45C-880B92BFF822}"/>
              </a:ext>
            </a:extLst>
          </p:cNvPr>
          <p:cNvSpPr>
            <a:spLocks noGrp="1"/>
          </p:cNvSpPr>
          <p:nvPr>
            <p:ph type="title"/>
          </p:nvPr>
        </p:nvSpPr>
        <p:spPr>
          <a:xfrm>
            <a:off x="3604737" y="2218475"/>
            <a:ext cx="4982526"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Short-term Team Activities</a:t>
            </a:r>
          </a:p>
        </p:txBody>
      </p:sp>
    </p:spTree>
    <p:extLst>
      <p:ext uri="{BB962C8B-B14F-4D97-AF65-F5344CB8AC3E}">
        <p14:creationId xmlns:p14="http://schemas.microsoft.com/office/powerpoint/2010/main" val="3501573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C1B5-BC69-498C-9BD5-670AAC9D8927}"/>
              </a:ext>
            </a:extLst>
          </p:cNvPr>
          <p:cNvSpPr>
            <a:spLocks noGrp="1"/>
          </p:cNvSpPr>
          <p:nvPr>
            <p:ph type="title"/>
          </p:nvPr>
        </p:nvSpPr>
        <p:spPr/>
        <p:txBody>
          <a:bodyPr/>
          <a:lstStyle/>
          <a:p>
            <a:r>
              <a:rPr lang="en-US" dirty="0"/>
              <a:t>What does teamwork look like?</a:t>
            </a:r>
          </a:p>
        </p:txBody>
      </p:sp>
      <p:sp>
        <p:nvSpPr>
          <p:cNvPr id="3" name="Content Placeholder 2">
            <a:extLst>
              <a:ext uri="{FF2B5EF4-FFF2-40B4-BE49-F238E27FC236}">
                <a16:creationId xmlns:a16="http://schemas.microsoft.com/office/drawing/2014/main" id="{68384038-A334-4B12-A7DC-FEDAAB622F4E}"/>
              </a:ext>
            </a:extLst>
          </p:cNvPr>
          <p:cNvSpPr>
            <a:spLocks noGrp="1"/>
          </p:cNvSpPr>
          <p:nvPr>
            <p:ph idx="1"/>
          </p:nvPr>
        </p:nvSpPr>
        <p:spPr/>
        <p:txBody>
          <a:bodyPr>
            <a:normAutofit/>
          </a:bodyPr>
          <a:lstStyle/>
          <a:p>
            <a:r>
              <a:rPr lang="en-US" sz="3600" dirty="0"/>
              <a:t>Short term</a:t>
            </a:r>
          </a:p>
          <a:p>
            <a:pPr lvl="1"/>
            <a:r>
              <a:rPr lang="en-US" sz="3200" dirty="0"/>
              <a:t>Short class activities</a:t>
            </a:r>
          </a:p>
          <a:p>
            <a:pPr lvl="1"/>
            <a:r>
              <a:rPr lang="en-US" sz="3200" dirty="0"/>
              <a:t>Related to a learning objective</a:t>
            </a:r>
          </a:p>
          <a:p>
            <a:pPr lvl="1"/>
            <a:r>
              <a:rPr lang="en-US" sz="3200" dirty="0"/>
              <a:t>Team members have a common goal</a:t>
            </a:r>
          </a:p>
          <a:p>
            <a:pPr lvl="1"/>
            <a:r>
              <a:rPr lang="en-US" sz="3200" dirty="0"/>
              <a:t>Teams may or may not compete with each other</a:t>
            </a:r>
          </a:p>
          <a:p>
            <a:pPr lvl="1"/>
            <a:r>
              <a:rPr lang="en-US" sz="3200" dirty="0"/>
              <a:t>A variety of grouping strategies used</a:t>
            </a:r>
          </a:p>
        </p:txBody>
      </p:sp>
    </p:spTree>
    <p:extLst>
      <p:ext uri="{BB962C8B-B14F-4D97-AF65-F5344CB8AC3E}">
        <p14:creationId xmlns:p14="http://schemas.microsoft.com/office/powerpoint/2010/main" val="317366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C6C6-230A-4D25-8FD9-55E61516F8E5}"/>
              </a:ext>
            </a:extLst>
          </p:cNvPr>
          <p:cNvSpPr>
            <a:spLocks noGrp="1"/>
          </p:cNvSpPr>
          <p:nvPr>
            <p:ph type="title"/>
          </p:nvPr>
        </p:nvSpPr>
        <p:spPr>
          <a:xfrm>
            <a:off x="6786970" y="2227712"/>
            <a:ext cx="4645250" cy="2889114"/>
          </a:xfrm>
        </p:spPr>
        <p:txBody>
          <a:bodyPr vert="horz" lIns="91440" tIns="45720" rIns="91440" bIns="45720" rtlCol="0" anchor="b">
            <a:normAutofit fontScale="90000"/>
          </a:bodyPr>
          <a:lstStyle/>
          <a:p>
            <a:pPr>
              <a:lnSpc>
                <a:spcPct val="90000"/>
              </a:lnSpc>
            </a:pPr>
            <a:r>
              <a:rPr lang="en-US" sz="6000" kern="1200" dirty="0">
                <a:solidFill>
                  <a:schemeClr val="tx1"/>
                </a:solidFill>
                <a:latin typeface="+mj-lt"/>
                <a:ea typeface="+mj-ea"/>
                <a:cs typeface="+mj-cs"/>
              </a:rPr>
              <a:t>Sachiko Oates, Santa Barbara City College</a:t>
            </a:r>
            <a:br>
              <a:rPr lang="en-US" sz="6000" kern="1200" dirty="0">
                <a:solidFill>
                  <a:schemeClr val="tx1"/>
                </a:solidFill>
                <a:latin typeface="+mj-lt"/>
                <a:ea typeface="+mj-ea"/>
                <a:cs typeface="+mj-cs"/>
              </a:rPr>
            </a:br>
            <a:endParaRPr lang="en-US" sz="6000" kern="1200" dirty="0">
              <a:solidFill>
                <a:schemeClr val="tx1"/>
              </a:solidFill>
              <a:latin typeface="+mj-lt"/>
              <a:ea typeface="+mj-ea"/>
              <a:cs typeface="+mj-cs"/>
            </a:endParaRP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erson smiling for the camera&#10;&#10;Description automatically generated">
            <a:extLst>
              <a:ext uri="{FF2B5EF4-FFF2-40B4-BE49-F238E27FC236}">
                <a16:creationId xmlns:a16="http://schemas.microsoft.com/office/drawing/2014/main" id="{3DF4B571-591C-41F0-A42B-E79553A95F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461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TextBox 2">
            <a:extLst>
              <a:ext uri="{FF2B5EF4-FFF2-40B4-BE49-F238E27FC236}">
                <a16:creationId xmlns:a16="http://schemas.microsoft.com/office/drawing/2014/main" id="{CACC9694-220B-4C0D-BBE3-67DD729E4637}"/>
              </a:ext>
            </a:extLst>
          </p:cNvPr>
          <p:cNvSpPr txBox="1"/>
          <p:nvPr/>
        </p:nvSpPr>
        <p:spPr>
          <a:xfrm>
            <a:off x="6024154" y="4470495"/>
            <a:ext cx="5634318" cy="646331"/>
          </a:xfrm>
          <a:prstGeom prst="rect">
            <a:avLst/>
          </a:prstGeom>
          <a:noFill/>
        </p:spPr>
        <p:txBody>
          <a:bodyPr wrap="square" rtlCol="0">
            <a:spAutoFit/>
          </a:bodyPr>
          <a:lstStyle/>
          <a:p>
            <a:r>
              <a:rPr lang="en-US" sz="3600" dirty="0">
                <a:hlinkClick r:id="rId3"/>
              </a:rPr>
              <a:t>sooates@pipeline.sdcc.edu</a:t>
            </a:r>
            <a:endParaRPr lang="en-US" sz="3600" dirty="0"/>
          </a:p>
        </p:txBody>
      </p:sp>
    </p:spTree>
    <p:extLst>
      <p:ext uri="{BB962C8B-B14F-4D97-AF65-F5344CB8AC3E}">
        <p14:creationId xmlns:p14="http://schemas.microsoft.com/office/powerpoint/2010/main" val="113243201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838200" y="365125"/>
            <a:ext cx="37530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959"/>
              <a:buFont typeface="Calibri"/>
              <a:buNone/>
            </a:pPr>
            <a:r>
              <a:rPr lang="en-US" sz="3959" dirty="0">
                <a:solidFill>
                  <a:schemeClr val="accent6"/>
                </a:solidFill>
              </a:rPr>
              <a:t>What We Did</a:t>
            </a:r>
            <a:br>
              <a:rPr lang="en-US" sz="3959" dirty="0"/>
            </a:br>
            <a:endParaRPr sz="3959" dirty="0"/>
          </a:p>
        </p:txBody>
      </p:sp>
      <p:sp>
        <p:nvSpPr>
          <p:cNvPr id="89" name="Google Shape;89;p2"/>
          <p:cNvSpPr txBox="1">
            <a:spLocks noGrp="1"/>
          </p:cNvSpPr>
          <p:nvPr>
            <p:ph type="body" idx="1"/>
          </p:nvPr>
        </p:nvSpPr>
        <p:spPr>
          <a:xfrm>
            <a:off x="5560375" y="708600"/>
            <a:ext cx="6453600" cy="1524461"/>
          </a:xfrm>
          <a:prstGeom prst="rect">
            <a:avLst/>
          </a:prstGeom>
          <a:noFill/>
          <a:ln>
            <a:noFill/>
          </a:ln>
        </p:spPr>
        <p:txBody>
          <a:bodyPr spcFirstLastPara="1" wrap="square" lIns="91425" tIns="45700" rIns="91425" bIns="45700" anchor="t" anchorCtr="0">
            <a:normAutofit/>
          </a:bodyPr>
          <a:lstStyle/>
          <a:p>
            <a:pPr marL="339725" lvl="0" indent="-161925" rtl="0">
              <a:lnSpc>
                <a:spcPct val="100000"/>
              </a:lnSpc>
              <a:spcBef>
                <a:spcPts val="0"/>
              </a:spcBef>
              <a:spcAft>
                <a:spcPts val="0"/>
              </a:spcAft>
              <a:buClr>
                <a:schemeClr val="dk1"/>
              </a:buClr>
              <a:buSzPts val="2800"/>
              <a:buNone/>
            </a:pPr>
            <a:r>
              <a:rPr lang="en-US" u="sng" dirty="0">
                <a:solidFill>
                  <a:schemeClr val="hlink"/>
                </a:solidFill>
                <a:latin typeface="Arial" panose="020B0604020202020204" pitchFamily="34" charset="0"/>
                <a:cs typeface="Arial" panose="020B0604020202020204" pitchFamily="34" charset="0"/>
                <a:hlinkClick r:id="rId3"/>
              </a:rPr>
              <a:t>Lost at Sea</a:t>
            </a:r>
            <a:r>
              <a:rPr lang="en-US" dirty="0">
                <a:latin typeface="Arial" panose="020B0604020202020204" pitchFamily="34" charset="0"/>
                <a:cs typeface="Arial" panose="020B0604020202020204" pitchFamily="34" charset="0"/>
              </a:rPr>
              <a:t>- Team Building</a:t>
            </a:r>
            <a:endParaRPr dirty="0">
              <a:latin typeface="Arial" panose="020B0604020202020204" pitchFamily="34" charset="0"/>
              <a:cs typeface="Arial" panose="020B0604020202020204" pitchFamily="34" charset="0"/>
            </a:endParaRPr>
          </a:p>
          <a:p>
            <a:pPr marL="339725" lvl="0" indent="-161925" algn="l" rtl="0">
              <a:lnSpc>
                <a:spcPct val="100000"/>
              </a:lnSpc>
              <a:spcBef>
                <a:spcPts val="0"/>
              </a:spcBef>
              <a:spcAft>
                <a:spcPts val="0"/>
              </a:spcAft>
              <a:buClr>
                <a:schemeClr val="dk1"/>
              </a:buClr>
              <a:buSzPts val="2800"/>
              <a:buNone/>
            </a:pPr>
            <a:endParaRPr sz="1600" dirty="0">
              <a:latin typeface="Arial" panose="020B0604020202020204" pitchFamily="34" charset="0"/>
              <a:cs typeface="Arial" panose="020B0604020202020204" pitchFamily="34" charset="0"/>
            </a:endParaRPr>
          </a:p>
          <a:p>
            <a:pPr marL="173038" lvl="0" indent="0" algn="l" rtl="0">
              <a:spcBef>
                <a:spcPts val="0"/>
              </a:spcBef>
              <a:spcAft>
                <a:spcPts val="0"/>
              </a:spcAft>
              <a:buClr>
                <a:schemeClr val="dk1"/>
              </a:buClr>
              <a:buSzPts val="1100"/>
              <a:buFont typeface="Arial"/>
              <a:buNone/>
            </a:pPr>
            <a:r>
              <a:rPr lang="en-US" sz="2000" dirty="0">
                <a:latin typeface="Arial" panose="020B0604020202020204" pitchFamily="34" charset="0"/>
                <a:cs typeface="Arial" panose="020B0604020202020204" pitchFamily="34" charset="0"/>
              </a:rPr>
              <a:t>Team size: 3-5 People</a:t>
            </a:r>
            <a:endParaRPr sz="2000" dirty="0">
              <a:latin typeface="Arial" panose="020B0604020202020204" pitchFamily="34" charset="0"/>
              <a:cs typeface="Arial" panose="020B0604020202020204" pitchFamily="34" charset="0"/>
            </a:endParaRPr>
          </a:p>
          <a:p>
            <a:pPr marL="173038" lvl="0" indent="0" algn="l" rtl="0">
              <a:spcBef>
                <a:spcPts val="0"/>
              </a:spcBef>
              <a:spcAft>
                <a:spcPts val="0"/>
              </a:spcAft>
              <a:buClr>
                <a:schemeClr val="dk1"/>
              </a:buClr>
              <a:buSzPts val="1100"/>
              <a:buNone/>
            </a:pPr>
            <a:r>
              <a:rPr lang="en-US" sz="2000" dirty="0">
                <a:latin typeface="Arial" panose="020B0604020202020204" pitchFamily="34" charset="0"/>
                <a:cs typeface="Arial" panose="020B0604020202020204" pitchFamily="34" charset="0"/>
              </a:rPr>
              <a:t>Time: 1-1.5 hours for ESL (30-40 min for ASE/CTE)</a:t>
            </a:r>
            <a:endParaRPr sz="2000" dirty="0">
              <a:latin typeface="Arial" panose="020B0604020202020204" pitchFamily="34" charset="0"/>
              <a:cs typeface="Arial" panose="020B0604020202020204" pitchFamily="34" charset="0"/>
            </a:endParaRPr>
          </a:p>
          <a:p>
            <a:pPr marL="457200" lvl="0" indent="0" algn="l" rtl="0">
              <a:spcBef>
                <a:spcPts val="0"/>
              </a:spcBef>
              <a:spcAft>
                <a:spcPts val="0"/>
              </a:spcAft>
              <a:buClr>
                <a:schemeClr val="dk1"/>
              </a:buClr>
              <a:buSzPts val="1100"/>
              <a:buNone/>
            </a:pPr>
            <a:endParaRPr sz="3400" dirty="0"/>
          </a:p>
          <a:p>
            <a:pPr marL="457200" lvl="0" indent="0" algn="l" rtl="0">
              <a:spcBef>
                <a:spcPts val="0"/>
              </a:spcBef>
              <a:spcAft>
                <a:spcPts val="0"/>
              </a:spcAft>
              <a:buClr>
                <a:schemeClr val="dk1"/>
              </a:buClr>
              <a:buSzPts val="1100"/>
              <a:buNone/>
            </a:pPr>
            <a:endParaRPr lang="en-US" sz="3400" dirty="0"/>
          </a:p>
          <a:p>
            <a:pPr marL="457200" lvl="0" indent="0" algn="l" rtl="0">
              <a:spcBef>
                <a:spcPts val="0"/>
              </a:spcBef>
              <a:spcAft>
                <a:spcPts val="0"/>
              </a:spcAft>
              <a:buClr>
                <a:schemeClr val="dk1"/>
              </a:buClr>
              <a:buSzPts val="1100"/>
              <a:buNone/>
            </a:pPr>
            <a:endParaRPr lang="en-US" sz="3400" dirty="0"/>
          </a:p>
          <a:p>
            <a:pPr marL="457200" lvl="0" indent="0" algn="l" rtl="0">
              <a:spcBef>
                <a:spcPts val="0"/>
              </a:spcBef>
              <a:spcAft>
                <a:spcPts val="0"/>
              </a:spcAft>
              <a:buClr>
                <a:schemeClr val="dk1"/>
              </a:buClr>
              <a:buSzPts val="1100"/>
              <a:buNone/>
            </a:pPr>
            <a:endParaRPr lang="en-US" sz="3400" dirty="0"/>
          </a:p>
          <a:p>
            <a:pPr marL="457200" lvl="0" indent="0" algn="l" rtl="0">
              <a:spcBef>
                <a:spcPts val="0"/>
              </a:spcBef>
              <a:spcAft>
                <a:spcPts val="0"/>
              </a:spcAft>
              <a:buClr>
                <a:schemeClr val="dk1"/>
              </a:buClr>
              <a:buSzPts val="1100"/>
              <a:buNone/>
            </a:pPr>
            <a:endParaRPr lang="en-US" sz="3400" dirty="0"/>
          </a:p>
          <a:p>
            <a:pPr marL="457200" lvl="0" indent="0" algn="l" rtl="0">
              <a:spcBef>
                <a:spcPts val="0"/>
              </a:spcBef>
              <a:spcAft>
                <a:spcPts val="0"/>
              </a:spcAft>
              <a:buClr>
                <a:schemeClr val="dk1"/>
              </a:buClr>
              <a:buSzPts val="1100"/>
              <a:buNone/>
            </a:pPr>
            <a:endParaRPr lang="en-US" sz="3400" dirty="0"/>
          </a:p>
          <a:p>
            <a:pPr marL="457200" lvl="0" indent="0" algn="l" rtl="0">
              <a:spcBef>
                <a:spcPts val="0"/>
              </a:spcBef>
              <a:spcAft>
                <a:spcPts val="0"/>
              </a:spcAft>
              <a:buClr>
                <a:schemeClr val="dk1"/>
              </a:buClr>
              <a:buSzPts val="1100"/>
              <a:buNone/>
            </a:pPr>
            <a:endParaRPr sz="3400" dirty="0"/>
          </a:p>
          <a:p>
            <a:pPr marL="457200" lvl="0" indent="0" algn="l" rtl="0">
              <a:spcBef>
                <a:spcPts val="0"/>
              </a:spcBef>
              <a:spcAft>
                <a:spcPts val="0"/>
              </a:spcAft>
              <a:buClr>
                <a:schemeClr val="dk1"/>
              </a:buClr>
              <a:buSzPts val="1100"/>
              <a:buNone/>
            </a:pPr>
            <a:endParaRPr sz="3400" dirty="0"/>
          </a:p>
          <a:p>
            <a:pPr marL="0" lvl="0" indent="0" algn="l" rtl="0">
              <a:spcBef>
                <a:spcPts val="0"/>
              </a:spcBef>
              <a:spcAft>
                <a:spcPts val="0"/>
              </a:spcAft>
              <a:buClr>
                <a:schemeClr val="dk1"/>
              </a:buClr>
              <a:buSzPts val="1100"/>
              <a:buFont typeface="Arial"/>
              <a:buNone/>
            </a:pPr>
            <a:endParaRPr sz="3400" dirty="0"/>
          </a:p>
          <a:p>
            <a:pPr marL="339725" lvl="0" indent="-161925" algn="l" rtl="0">
              <a:lnSpc>
                <a:spcPct val="100000"/>
              </a:lnSpc>
              <a:spcBef>
                <a:spcPts val="0"/>
              </a:spcBef>
              <a:spcAft>
                <a:spcPts val="0"/>
              </a:spcAft>
              <a:buClr>
                <a:schemeClr val="dk1"/>
              </a:buClr>
              <a:buSzPts val="2800"/>
              <a:buNone/>
            </a:pPr>
            <a:endParaRPr sz="3400" dirty="0"/>
          </a:p>
          <a:p>
            <a:pPr marL="0" lvl="0" indent="0" algn="l" rtl="0">
              <a:spcBef>
                <a:spcPts val="0"/>
              </a:spcBef>
              <a:spcAft>
                <a:spcPts val="0"/>
              </a:spcAft>
              <a:buNone/>
            </a:pPr>
            <a:endParaRPr sz="2400" dirty="0"/>
          </a:p>
          <a:p>
            <a:pPr marL="1711325" lvl="0" indent="-161925" algn="l" rtl="0">
              <a:lnSpc>
                <a:spcPct val="100000"/>
              </a:lnSpc>
              <a:spcBef>
                <a:spcPts val="0"/>
              </a:spcBef>
              <a:spcAft>
                <a:spcPts val="0"/>
              </a:spcAft>
              <a:buClr>
                <a:schemeClr val="dk1"/>
              </a:buClr>
              <a:buSzPts val="2800"/>
              <a:buNone/>
            </a:pPr>
            <a:endParaRPr dirty="0"/>
          </a:p>
          <a:p>
            <a:pPr marL="339725" lvl="0" indent="-161925" algn="l" rtl="0">
              <a:lnSpc>
                <a:spcPct val="100000"/>
              </a:lnSpc>
              <a:spcBef>
                <a:spcPts val="0"/>
              </a:spcBef>
              <a:spcAft>
                <a:spcPts val="0"/>
              </a:spcAft>
              <a:buClr>
                <a:schemeClr val="dk1"/>
              </a:buClr>
              <a:buSzPts val="2800"/>
              <a:buNone/>
            </a:pPr>
            <a:endParaRPr dirty="0"/>
          </a:p>
          <a:p>
            <a:pPr marL="177800" lvl="0" indent="0" algn="l" rtl="0">
              <a:lnSpc>
                <a:spcPct val="100000"/>
              </a:lnSpc>
              <a:spcBef>
                <a:spcPts val="0"/>
              </a:spcBef>
              <a:spcAft>
                <a:spcPts val="0"/>
              </a:spcAft>
              <a:buClr>
                <a:schemeClr val="dk1"/>
              </a:buClr>
              <a:buSzPts val="2800"/>
              <a:buNone/>
            </a:pPr>
            <a:endParaRPr dirty="0"/>
          </a:p>
          <a:p>
            <a:pPr marL="339725" lvl="0" indent="-161925" algn="l" rtl="0">
              <a:lnSpc>
                <a:spcPct val="100000"/>
              </a:lnSpc>
              <a:spcBef>
                <a:spcPts val="0"/>
              </a:spcBef>
              <a:spcAft>
                <a:spcPts val="0"/>
              </a:spcAft>
              <a:buClr>
                <a:schemeClr val="dk1"/>
              </a:buClr>
              <a:buSzPts val="2800"/>
              <a:buNone/>
            </a:pPr>
            <a:endParaRPr dirty="0"/>
          </a:p>
          <a:p>
            <a:pPr marL="339725" lvl="0" indent="-161925" algn="l" rtl="0">
              <a:lnSpc>
                <a:spcPct val="100000"/>
              </a:lnSpc>
              <a:spcBef>
                <a:spcPts val="0"/>
              </a:spcBef>
              <a:spcAft>
                <a:spcPts val="0"/>
              </a:spcAft>
              <a:buClr>
                <a:schemeClr val="dk1"/>
              </a:buClr>
              <a:buSzPts val="2800"/>
              <a:buNone/>
            </a:pPr>
            <a:endParaRPr dirty="0"/>
          </a:p>
        </p:txBody>
      </p:sp>
      <p:sp>
        <p:nvSpPr>
          <p:cNvPr id="91" name="Google Shape;91;p2"/>
          <p:cNvSpPr txBox="1"/>
          <p:nvPr/>
        </p:nvSpPr>
        <p:spPr>
          <a:xfrm>
            <a:off x="408100" y="1078425"/>
            <a:ext cx="4272300" cy="13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3" name="Picture 2" descr="A picture containing wall, sky, indoor, photo&#10;&#10;Description automatically generated">
            <a:extLst>
              <a:ext uri="{FF2B5EF4-FFF2-40B4-BE49-F238E27FC236}">
                <a16:creationId xmlns:a16="http://schemas.microsoft.com/office/drawing/2014/main" id="{A9D59590-6372-417E-9B59-77E8E320B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905" y="1528851"/>
            <a:ext cx="4381181" cy="4250724"/>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D2DB791B-B6C2-489E-B166-20D66CE1A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575" y="2157660"/>
            <a:ext cx="6010247" cy="1847412"/>
          </a:xfrm>
          <a:prstGeom prst="rect">
            <a:avLst/>
          </a:prstGeom>
        </p:spPr>
      </p:pic>
      <p:sp>
        <p:nvSpPr>
          <p:cNvPr id="6" name="TextBox 5">
            <a:extLst>
              <a:ext uri="{FF2B5EF4-FFF2-40B4-BE49-F238E27FC236}">
                <a16:creationId xmlns:a16="http://schemas.microsoft.com/office/drawing/2014/main" id="{2AEDE03A-0AA1-4FA4-8E43-29DFD70F48C3}"/>
              </a:ext>
            </a:extLst>
          </p:cNvPr>
          <p:cNvSpPr txBox="1"/>
          <p:nvPr/>
        </p:nvSpPr>
        <p:spPr>
          <a:xfrm>
            <a:off x="6096000" y="4167739"/>
            <a:ext cx="4348306" cy="1431161"/>
          </a:xfrm>
          <a:prstGeom prst="rect">
            <a:avLst/>
          </a:prstGeom>
          <a:noFill/>
        </p:spPr>
        <p:txBody>
          <a:bodyPr wrap="none" rtlCol="0">
            <a:spAutoFit/>
          </a:bodyPr>
          <a:lstStyle/>
          <a:p>
            <a:pPr marL="914400" lvl="0" indent="-381000">
              <a:spcAft>
                <a:spcPts val="600"/>
              </a:spcAft>
              <a:buSzPts val="2400"/>
              <a:buChar char="•"/>
            </a:pPr>
            <a:r>
              <a:rPr lang="en-US" dirty="0">
                <a:latin typeface="Arial" panose="020B0604020202020204" pitchFamily="34" charset="0"/>
                <a:cs typeface="Arial" panose="020B0604020202020204" pitchFamily="34" charset="0"/>
              </a:rPr>
              <a:t>Working toward a common goal</a:t>
            </a:r>
          </a:p>
          <a:p>
            <a:pPr marL="914400" lvl="0" indent="-381000">
              <a:spcAft>
                <a:spcPts val="600"/>
              </a:spcAft>
              <a:buSzPts val="2400"/>
              <a:buChar char="•"/>
            </a:pPr>
            <a:r>
              <a:rPr lang="en-US" dirty="0">
                <a:latin typeface="Arial" panose="020B0604020202020204" pitchFamily="34" charset="0"/>
                <a:cs typeface="Arial" panose="020B0604020202020204" pitchFamily="34" charset="0"/>
              </a:rPr>
              <a:t>Challenging</a:t>
            </a:r>
          </a:p>
          <a:p>
            <a:pPr marL="914400" lvl="0" indent="-381000">
              <a:spcAft>
                <a:spcPts val="600"/>
              </a:spcAft>
              <a:buSzPts val="2400"/>
              <a:buChar char="•"/>
            </a:pPr>
            <a:r>
              <a:rPr lang="en-US" dirty="0">
                <a:latin typeface="Arial" panose="020B0604020202020204" pitchFamily="34" charset="0"/>
                <a:cs typeface="Arial" panose="020B0604020202020204" pitchFamily="34" charset="0"/>
              </a:rPr>
              <a:t>Fun </a:t>
            </a:r>
          </a:p>
          <a:p>
            <a:pPr marL="914400" lvl="0" indent="-381000">
              <a:spcAft>
                <a:spcPts val="600"/>
              </a:spcAft>
              <a:buSzPts val="2400"/>
              <a:buChar char="•"/>
            </a:pPr>
            <a:r>
              <a:rPr lang="en-US" dirty="0">
                <a:latin typeface="Arial" panose="020B0604020202020204" pitchFamily="34" charset="0"/>
                <a:cs typeface="Arial" panose="020B0604020202020204" pitchFamily="34" charset="0"/>
              </a:rPr>
              <a:t>Learn about each other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6f687f65b4_0_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959"/>
              <a:buFont typeface="Calibri"/>
              <a:buNone/>
            </a:pPr>
            <a:r>
              <a:rPr lang="en-US" sz="3959" dirty="0">
                <a:solidFill>
                  <a:schemeClr val="accent6"/>
                </a:solidFill>
              </a:rPr>
              <a:t>Successes</a:t>
            </a:r>
            <a:br>
              <a:rPr lang="en-US" sz="3959" dirty="0"/>
            </a:br>
            <a:endParaRPr sz="3959" dirty="0"/>
          </a:p>
        </p:txBody>
      </p:sp>
      <p:sp>
        <p:nvSpPr>
          <p:cNvPr id="111" name="Google Shape;111;g6f687f65b4_0_15"/>
          <p:cNvSpPr txBox="1"/>
          <p:nvPr/>
        </p:nvSpPr>
        <p:spPr>
          <a:xfrm>
            <a:off x="7837714" y="1255932"/>
            <a:ext cx="3516086" cy="16299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Font typeface="Wingdings" panose="05000000000000000000" pitchFamily="2" charset="2"/>
              <a:buChar char="Ø"/>
            </a:pPr>
            <a:r>
              <a:rPr lang="en-US" sz="2400" dirty="0">
                <a:latin typeface="Arial" panose="020B0604020202020204" pitchFamily="34" charset="0"/>
                <a:ea typeface="Calibri"/>
                <a:cs typeface="Arial" panose="020B0604020202020204" pitchFamily="34" charset="0"/>
                <a:sym typeface="Calibri"/>
              </a:rPr>
              <a:t>Time Management</a:t>
            </a:r>
            <a:endParaRPr sz="2400" dirty="0">
              <a:latin typeface="Arial" panose="020B0604020202020204" pitchFamily="34" charset="0"/>
              <a:ea typeface="Calibri"/>
              <a:cs typeface="Arial" panose="020B0604020202020204" pitchFamily="34" charset="0"/>
              <a:sym typeface="Calibri"/>
            </a:endParaRPr>
          </a:p>
          <a:p>
            <a:pPr marL="457200" lvl="0" indent="-457200" algn="l" rtl="0">
              <a:spcBef>
                <a:spcPts val="0"/>
              </a:spcBef>
              <a:spcAft>
                <a:spcPts val="0"/>
              </a:spcAft>
              <a:buFont typeface="Wingdings" panose="05000000000000000000" pitchFamily="2" charset="2"/>
              <a:buChar char="Ø"/>
            </a:pPr>
            <a:r>
              <a:rPr lang="en-US" sz="2400" dirty="0">
                <a:latin typeface="Arial" panose="020B0604020202020204" pitchFamily="34" charset="0"/>
                <a:ea typeface="Calibri"/>
                <a:cs typeface="Arial" panose="020B0604020202020204" pitchFamily="34" charset="0"/>
                <a:sym typeface="Calibri"/>
              </a:rPr>
              <a:t>Quiet students</a:t>
            </a:r>
            <a:endParaRPr sz="2400" dirty="0">
              <a:latin typeface="Arial" panose="020B0604020202020204" pitchFamily="34" charset="0"/>
              <a:ea typeface="Calibri"/>
              <a:cs typeface="Arial" panose="020B0604020202020204" pitchFamily="34" charset="0"/>
              <a:sym typeface="Calibri"/>
            </a:endParaRPr>
          </a:p>
        </p:txBody>
      </p:sp>
      <p:sp>
        <p:nvSpPr>
          <p:cNvPr id="112" name="Google Shape;112;g6f687f65b4_0_15"/>
          <p:cNvSpPr txBox="1"/>
          <p:nvPr/>
        </p:nvSpPr>
        <p:spPr>
          <a:xfrm>
            <a:off x="7374875" y="365125"/>
            <a:ext cx="3455100" cy="7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959"/>
              <a:buFont typeface="Calibri"/>
              <a:buNone/>
            </a:pPr>
            <a:r>
              <a:rPr lang="en-US" sz="3959">
                <a:solidFill>
                  <a:schemeClr val="accent6"/>
                </a:solidFill>
                <a:latin typeface="Calibri"/>
                <a:ea typeface="Calibri"/>
                <a:cs typeface="Calibri"/>
                <a:sym typeface="Calibri"/>
              </a:rPr>
              <a:t>Challenges </a:t>
            </a:r>
            <a:endParaRPr>
              <a:latin typeface="Calibri"/>
              <a:ea typeface="Calibri"/>
              <a:cs typeface="Calibri"/>
              <a:sym typeface="Calibri"/>
            </a:endParaRPr>
          </a:p>
        </p:txBody>
      </p:sp>
      <p:sp>
        <p:nvSpPr>
          <p:cNvPr id="2" name="Rounded Rectangular Callout 1"/>
          <p:cNvSpPr/>
          <p:nvPr/>
        </p:nvSpPr>
        <p:spPr>
          <a:xfrm>
            <a:off x="497811" y="4073080"/>
            <a:ext cx="3029160" cy="1612279"/>
          </a:xfrm>
          <a:prstGeom prst="wedgeRoundRectCallout">
            <a:avLst>
              <a:gd name="adj1" fmla="val 44622"/>
              <a:gd name="adj2" fmla="val -74167"/>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lvl="0">
              <a:lnSpc>
                <a:spcPct val="115000"/>
              </a:lnSpc>
            </a:pPr>
            <a:r>
              <a:rPr lang="en-US" sz="2400" dirty="0">
                <a:solidFill>
                  <a:schemeClr val="dk1"/>
                </a:solidFill>
              </a:rPr>
              <a:t>I understand what you are saying, but I think...because...</a:t>
            </a:r>
            <a:endParaRPr lang="en-US" sz="2400" dirty="0"/>
          </a:p>
        </p:txBody>
      </p:sp>
      <p:sp>
        <p:nvSpPr>
          <p:cNvPr id="3" name="Rounded Rectangular Callout 2"/>
          <p:cNvSpPr/>
          <p:nvPr/>
        </p:nvSpPr>
        <p:spPr>
          <a:xfrm>
            <a:off x="4086526" y="3714365"/>
            <a:ext cx="3513682" cy="778641"/>
          </a:xfrm>
          <a:prstGeom prst="wedgeRoundRectCallout">
            <a:avLst>
              <a:gd name="adj1" fmla="val 2014"/>
              <a:gd name="adj2" fmla="val 74701"/>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lvl="0">
              <a:lnSpc>
                <a:spcPct val="115000"/>
              </a:lnSpc>
            </a:pPr>
            <a:r>
              <a:rPr lang="en-US" sz="2400" dirty="0">
                <a:solidFill>
                  <a:schemeClr val="dk1"/>
                </a:solidFill>
              </a:rPr>
              <a:t>We all concluded that...</a:t>
            </a:r>
            <a:endParaRPr lang="en-US" sz="2400" dirty="0"/>
          </a:p>
        </p:txBody>
      </p:sp>
      <p:sp>
        <p:nvSpPr>
          <p:cNvPr id="16" name="Rounded Rectangular Callout 15"/>
          <p:cNvSpPr/>
          <p:nvPr/>
        </p:nvSpPr>
        <p:spPr>
          <a:xfrm>
            <a:off x="3860068" y="5269580"/>
            <a:ext cx="2885116" cy="1215820"/>
          </a:xfrm>
          <a:prstGeom prst="wedgeRoundRectCallout">
            <a:avLst>
              <a:gd name="adj1" fmla="val -2422"/>
              <a:gd name="adj2" fmla="val -86865"/>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lvl="0">
              <a:lnSpc>
                <a:spcPct val="115000"/>
              </a:lnSpc>
            </a:pPr>
            <a:r>
              <a:rPr lang="en-US" sz="2400" dirty="0">
                <a:solidFill>
                  <a:schemeClr val="dk1"/>
                </a:solidFill>
              </a:rPr>
              <a:t>Based on what we heard, I think...</a:t>
            </a:r>
            <a:endParaRPr lang="en-US" sz="2400" dirty="0"/>
          </a:p>
        </p:txBody>
      </p:sp>
      <p:sp>
        <p:nvSpPr>
          <p:cNvPr id="17" name="Rounded Rectangular Callout 16"/>
          <p:cNvSpPr/>
          <p:nvPr/>
        </p:nvSpPr>
        <p:spPr>
          <a:xfrm>
            <a:off x="7478521" y="4739076"/>
            <a:ext cx="3019265" cy="1612279"/>
          </a:xfrm>
          <a:prstGeom prst="wedgeRoundRectCallout">
            <a:avLst>
              <a:gd name="adj1" fmla="val -32217"/>
              <a:gd name="adj2" fmla="val -69748"/>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lvl="0">
              <a:lnSpc>
                <a:spcPct val="115000"/>
              </a:lnSpc>
            </a:pPr>
            <a:r>
              <a:rPr lang="en-US" sz="2400" dirty="0">
                <a:solidFill>
                  <a:schemeClr val="dk1"/>
                </a:solidFill>
              </a:rPr>
              <a:t>We haven’t heard from you, yet. What do you think? </a:t>
            </a:r>
            <a:endParaRPr lang="en-US" sz="2400" dirty="0"/>
          </a:p>
        </p:txBody>
      </p:sp>
      <p:sp>
        <p:nvSpPr>
          <p:cNvPr id="18" name="Rounded Rectangular Callout 17"/>
          <p:cNvSpPr/>
          <p:nvPr/>
        </p:nvSpPr>
        <p:spPr>
          <a:xfrm>
            <a:off x="8204653" y="2620421"/>
            <a:ext cx="3029160" cy="1612279"/>
          </a:xfrm>
          <a:prstGeom prst="wedgeRoundRectCallout">
            <a:avLst>
              <a:gd name="adj1" fmla="val 2674"/>
              <a:gd name="adj2" fmla="val 67252"/>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lvl="0">
              <a:lnSpc>
                <a:spcPct val="115000"/>
              </a:lnSpc>
            </a:pPr>
            <a:r>
              <a:rPr lang="en-US" sz="2400" dirty="0">
                <a:solidFill>
                  <a:schemeClr val="dk1"/>
                </a:solidFill>
              </a:rPr>
              <a:t>We should move on.  We are running out of time.  </a:t>
            </a:r>
            <a:endParaRPr lang="en-US" sz="2400" dirty="0"/>
          </a:p>
        </p:txBody>
      </p:sp>
      <p:sp>
        <p:nvSpPr>
          <p:cNvPr id="7" name="TextBox 6">
            <a:extLst>
              <a:ext uri="{FF2B5EF4-FFF2-40B4-BE49-F238E27FC236}">
                <a16:creationId xmlns:a16="http://schemas.microsoft.com/office/drawing/2014/main" id="{46187168-A6BE-4667-869B-C4C82EFB0EF5}"/>
              </a:ext>
            </a:extLst>
          </p:cNvPr>
          <p:cNvSpPr txBox="1"/>
          <p:nvPr/>
        </p:nvSpPr>
        <p:spPr>
          <a:xfrm>
            <a:off x="958187" y="1210569"/>
            <a:ext cx="5531168" cy="221599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Authentic Situation-Multiple Skills</a:t>
            </a:r>
          </a:p>
          <a:p>
            <a:pPr marL="285750" indent="-285750">
              <a:buFont typeface="Wingdings" panose="05000000000000000000" pitchFamily="2" charset="2"/>
              <a:buChar char="ü"/>
            </a:pPr>
            <a:r>
              <a:rPr lang="en-US" sz="2400" dirty="0">
                <a:latin typeface="Arial" panose="020B0604020202020204" pitchFamily="34" charset="0"/>
                <a:cs typeface="Arial" panose="020B0604020202020204" pitchFamily="34" charset="0"/>
              </a:rPr>
              <a:t>EL Civics – Emergency</a:t>
            </a:r>
          </a:p>
          <a:p>
            <a:pPr marL="285750" indent="-285750">
              <a:buFont typeface="Wingdings" panose="05000000000000000000" pitchFamily="2" charset="2"/>
              <a:buChar char="ü"/>
            </a:pPr>
            <a:r>
              <a:rPr lang="en-US" sz="2400" dirty="0">
                <a:latin typeface="Arial" panose="020B0604020202020204" pitchFamily="34" charset="0"/>
                <a:cs typeface="Arial" panose="020B0604020202020204" pitchFamily="34" charset="0"/>
              </a:rPr>
              <a:t>Academic Discourse: expressions for Negotiation/Persuasion/Reasoning</a:t>
            </a:r>
          </a:p>
          <a:p>
            <a:pPr marL="285750" indent="-285750">
              <a:buFont typeface="Wingdings" panose="05000000000000000000" pitchFamily="2" charset="2"/>
              <a:buChar char="ü"/>
            </a:pPr>
            <a:r>
              <a:rPr lang="en-US" sz="2400" dirty="0">
                <a:latin typeface="Arial" panose="020B0604020202020204" pitchFamily="34" charset="0"/>
                <a:cs typeface="Arial" panose="020B0604020202020204" pitchFamily="34" charset="0"/>
              </a:rPr>
              <a:t>Employability Skills</a:t>
            </a:r>
          </a:p>
          <a:p>
            <a:pPr marL="285750" indent="-285750">
              <a:buFont typeface="Wingdings" panose="05000000000000000000" pitchFamily="2" charset="2"/>
              <a:buChar char="ü"/>
            </a:pP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1">
                                            <p:txEl>
                                              <p:pRg st="0" end="0"/>
                                            </p:txEl>
                                          </p:spTgt>
                                        </p:tgtEl>
                                        <p:attrNameLst>
                                          <p:attrName>style.visibility</p:attrName>
                                        </p:attrNameLst>
                                      </p:cBhvr>
                                      <p:to>
                                        <p:strVal val="visible"/>
                                      </p:to>
                                    </p:set>
                                    <p:animEffect transition="in" filter="fade">
                                      <p:cBhvr>
                                        <p:cTn id="24" dur="1000"/>
                                        <p:tgtEl>
                                          <p:spTgt spid="111">
                                            <p:txEl>
                                              <p:pRg st="0" end="0"/>
                                            </p:txEl>
                                          </p:spTgt>
                                        </p:tgtEl>
                                      </p:cBhvr>
                                    </p:animEffect>
                                    <p:anim calcmode="lin" valueType="num">
                                      <p:cBhvr>
                                        <p:cTn id="25" dur="1000" fill="hold"/>
                                        <p:tgtEl>
                                          <p:spTgt spid="111">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1">
                                            <p:txEl>
                                              <p:pRg st="1" end="1"/>
                                            </p:txEl>
                                          </p:spTgt>
                                        </p:tgtEl>
                                        <p:attrNameLst>
                                          <p:attrName>style.visibility</p:attrName>
                                        </p:attrNameLst>
                                      </p:cBhvr>
                                      <p:to>
                                        <p:strVal val="visible"/>
                                      </p:to>
                                    </p:set>
                                    <p:animEffect transition="in" filter="fade">
                                      <p:cBhvr>
                                        <p:cTn id="38" dur="1000"/>
                                        <p:tgtEl>
                                          <p:spTgt spid="111">
                                            <p:txEl>
                                              <p:pRg st="1" end="1"/>
                                            </p:txEl>
                                          </p:spTgt>
                                        </p:tgtEl>
                                      </p:cBhvr>
                                    </p:animEffect>
                                    <p:anim calcmode="lin" valueType="num">
                                      <p:cBhvr>
                                        <p:cTn id="39" dur="1000" fill="hold"/>
                                        <p:tgtEl>
                                          <p:spTgt spid="111">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1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A51C86C-260A-4434-BCAD-CA61A7542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31" y="2278462"/>
            <a:ext cx="5217668" cy="3608570"/>
          </a:xfrm>
          <a:prstGeom prst="rect">
            <a:avLst/>
          </a:prstGeom>
        </p:spPr>
      </p:pic>
      <p:sp>
        <p:nvSpPr>
          <p:cNvPr id="117" name="Google Shape;117;p5"/>
          <p:cNvSpPr txBox="1">
            <a:spLocks noGrp="1"/>
          </p:cNvSpPr>
          <p:nvPr>
            <p:ph type="title"/>
          </p:nvPr>
        </p:nvSpPr>
        <p:spPr>
          <a:xfrm>
            <a:off x="914400" y="12738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Calibri"/>
              <a:buNone/>
            </a:pPr>
            <a:r>
              <a:rPr lang="en-US" sz="3959" dirty="0">
                <a:solidFill>
                  <a:schemeClr val="accent6"/>
                </a:solidFill>
              </a:rPr>
              <a:t>How my project built a sense of community and encouraged students to stay in class</a:t>
            </a:r>
            <a:endParaRPr sz="3959" dirty="0">
              <a:solidFill>
                <a:schemeClr val="accent6"/>
              </a:solidFill>
            </a:endParaRPr>
          </a:p>
        </p:txBody>
      </p:sp>
      <p:sp>
        <p:nvSpPr>
          <p:cNvPr id="118" name="Google Shape;118;p5"/>
          <p:cNvSpPr txBox="1">
            <a:spLocks noGrp="1"/>
          </p:cNvSpPr>
          <p:nvPr>
            <p:ph type="body" idx="1"/>
          </p:nvPr>
        </p:nvSpPr>
        <p:spPr>
          <a:xfrm>
            <a:off x="914400" y="1401287"/>
            <a:ext cx="4456595" cy="52215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dirty="0"/>
              <a:t>Quantitative Data</a:t>
            </a:r>
            <a:endParaRPr dirty="0"/>
          </a:p>
        </p:txBody>
      </p:sp>
      <p:sp>
        <p:nvSpPr>
          <p:cNvPr id="119" name="Google Shape;119;p5"/>
          <p:cNvSpPr txBox="1">
            <a:spLocks noGrp="1"/>
          </p:cNvSpPr>
          <p:nvPr>
            <p:ph type="body" idx="3"/>
          </p:nvPr>
        </p:nvSpPr>
        <p:spPr>
          <a:xfrm>
            <a:off x="5464124" y="1401287"/>
            <a:ext cx="5577300" cy="52215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dirty="0"/>
              <a:t>Qualitative Data-From Student </a:t>
            </a:r>
            <a:r>
              <a:rPr lang="en-US" u="sng" dirty="0">
                <a:solidFill>
                  <a:schemeClr val="hlink"/>
                </a:solidFill>
                <a:hlinkClick r:id="rId4"/>
              </a:rPr>
              <a:t>Reflections</a:t>
            </a:r>
            <a:endParaRPr dirty="0"/>
          </a:p>
        </p:txBody>
      </p:sp>
      <p:sp>
        <p:nvSpPr>
          <p:cNvPr id="2" name="Rounded Rectangular Callout 1"/>
          <p:cNvSpPr/>
          <p:nvPr/>
        </p:nvSpPr>
        <p:spPr>
          <a:xfrm>
            <a:off x="6172200" y="2309140"/>
            <a:ext cx="3111335" cy="1645343"/>
          </a:xfrm>
          <a:prstGeom prst="wedgeRoundRectCallout">
            <a:avLst>
              <a:gd name="adj1" fmla="val 67335"/>
              <a:gd name="adj2" fmla="val -45470"/>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lvl="0"/>
            <a:r>
              <a:rPr lang="en-US" sz="2400" dirty="0">
                <a:solidFill>
                  <a:schemeClr val="tx1"/>
                </a:solidFill>
              </a:rPr>
              <a:t>It was fun.  I am changing my soccer practice schedule (to come to class).</a:t>
            </a:r>
          </a:p>
        </p:txBody>
      </p:sp>
      <p:sp>
        <p:nvSpPr>
          <p:cNvPr id="11" name="Rounded Rectangular Callout 10"/>
          <p:cNvSpPr/>
          <p:nvPr/>
        </p:nvSpPr>
        <p:spPr>
          <a:xfrm>
            <a:off x="5320145" y="4239738"/>
            <a:ext cx="3182587" cy="2066306"/>
          </a:xfrm>
          <a:prstGeom prst="wedgeRoundRectCallout">
            <a:avLst>
              <a:gd name="adj1" fmla="val 67335"/>
              <a:gd name="adj2" fmla="val -45470"/>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lvl="0"/>
            <a:r>
              <a:rPr lang="en-US" sz="2400" dirty="0">
                <a:solidFill>
                  <a:schemeClr val="tx1"/>
                </a:solidFill>
              </a:rPr>
              <a:t>My teammate encouraged me to share my opinion.  </a:t>
            </a:r>
          </a:p>
          <a:p>
            <a:pPr lvl="0"/>
            <a:r>
              <a:rPr lang="en-US" sz="2400" dirty="0">
                <a:solidFill>
                  <a:schemeClr val="tx1"/>
                </a:solidFill>
              </a:rPr>
              <a:t>I feel more comfortable in class</a:t>
            </a:r>
            <a:r>
              <a:rPr lang="en-US" sz="2400" dirty="0"/>
              <a:t>.</a:t>
            </a:r>
          </a:p>
        </p:txBody>
      </p:sp>
      <p:sp>
        <p:nvSpPr>
          <p:cNvPr id="12" name="Rounded Rectangular Callout 11"/>
          <p:cNvSpPr/>
          <p:nvPr/>
        </p:nvSpPr>
        <p:spPr>
          <a:xfrm>
            <a:off x="9181115" y="4245891"/>
            <a:ext cx="2717235" cy="1596769"/>
          </a:xfrm>
          <a:prstGeom prst="wedgeRoundRectCallout">
            <a:avLst>
              <a:gd name="adj1" fmla="val -42970"/>
              <a:gd name="adj2" fmla="val -68159"/>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lvl="0"/>
            <a:r>
              <a:rPr lang="en-US" sz="2400" dirty="0">
                <a:solidFill>
                  <a:schemeClr val="tx1"/>
                </a:solidFill>
              </a:rPr>
              <a:t>Next time, I want to use more expressions from the list.</a:t>
            </a:r>
          </a:p>
        </p:txBody>
      </p:sp>
      <p:sp>
        <p:nvSpPr>
          <p:cNvPr id="13" name="Rounded Rectangular Callout 12"/>
          <p:cNvSpPr/>
          <p:nvPr/>
        </p:nvSpPr>
        <p:spPr>
          <a:xfrm>
            <a:off x="10184498" y="2278462"/>
            <a:ext cx="1713852" cy="1477878"/>
          </a:xfrm>
          <a:prstGeom prst="wedgeRoundRectCallout">
            <a:avLst>
              <a:gd name="adj1" fmla="val -72924"/>
              <a:gd name="adj2" fmla="val 36681"/>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lvl="0"/>
            <a:r>
              <a:rPr lang="en-US" sz="2400" dirty="0">
                <a:solidFill>
                  <a:schemeClr val="tx1"/>
                </a:solidFill>
              </a:rPr>
              <a:t>Our team did well.  I am proud.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E3D5-D8A1-42A0-8B5D-4D97785B656E}"/>
              </a:ext>
            </a:extLst>
          </p:cNvPr>
          <p:cNvSpPr>
            <a:spLocks noGrp="1"/>
          </p:cNvSpPr>
          <p:nvPr>
            <p:ph type="title"/>
          </p:nvPr>
        </p:nvSpPr>
        <p:spPr>
          <a:xfrm>
            <a:off x="6746628" y="1783959"/>
            <a:ext cx="4804396" cy="2889114"/>
          </a:xfrm>
        </p:spPr>
        <p:txBody>
          <a:bodyPr vert="horz" lIns="91440" tIns="45720" rIns="91440" bIns="45720" rtlCol="0" anchor="b">
            <a:normAutofit fontScale="90000"/>
          </a:bodyPr>
          <a:lstStyle/>
          <a:p>
            <a:pPr>
              <a:lnSpc>
                <a:spcPct val="90000"/>
              </a:lnSpc>
            </a:pPr>
            <a:r>
              <a:rPr lang="en-US" sz="5100" kern="1200" dirty="0">
                <a:solidFill>
                  <a:schemeClr val="tx1"/>
                </a:solidFill>
                <a:latin typeface="+mj-lt"/>
                <a:ea typeface="+mj-ea"/>
                <a:cs typeface="+mj-cs"/>
              </a:rPr>
              <a:t>Kerry Marini, Folsom Cordova Adult School</a:t>
            </a:r>
            <a:br>
              <a:rPr lang="en-US" sz="5100" kern="1200" dirty="0">
                <a:solidFill>
                  <a:schemeClr val="tx1"/>
                </a:solidFill>
                <a:latin typeface="+mj-lt"/>
                <a:ea typeface="+mj-ea"/>
                <a:cs typeface="+mj-cs"/>
              </a:rPr>
            </a:br>
            <a:r>
              <a:rPr lang="en-US" sz="5100" kern="1200" dirty="0">
                <a:solidFill>
                  <a:schemeClr val="tx1"/>
                </a:solidFill>
                <a:latin typeface="+mj-lt"/>
                <a:ea typeface="+mj-ea"/>
                <a:cs typeface="+mj-cs"/>
                <a:hlinkClick r:id="rId2"/>
              </a:rPr>
              <a:t>Kmarini@fcusd.org</a:t>
            </a:r>
            <a:r>
              <a:rPr lang="en-US" sz="5100" kern="1200" dirty="0">
                <a:solidFill>
                  <a:schemeClr val="tx1"/>
                </a:solidFill>
                <a:latin typeface="+mj-lt"/>
                <a:ea typeface="+mj-ea"/>
                <a:cs typeface="+mj-cs"/>
              </a:rPr>
              <a:t>	</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erson smiling for the camera&#10;&#10;Description automatically generated">
            <a:extLst>
              <a:ext uri="{FF2B5EF4-FFF2-40B4-BE49-F238E27FC236}">
                <a16:creationId xmlns:a16="http://schemas.microsoft.com/office/drawing/2014/main" id="{127D5DF7-DAE6-4F49-8683-1E169B2EEFC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919" r="-2"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9929768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F0CF-CD6B-4F41-A51C-E1195D912C8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AF5503B-668A-41E3-B85B-E62D77F60816}"/>
              </a:ext>
            </a:extLst>
          </p:cNvPr>
          <p:cNvSpPr>
            <a:spLocks noGrp="1"/>
          </p:cNvSpPr>
          <p:nvPr>
            <p:ph idx="1"/>
          </p:nvPr>
        </p:nvSpPr>
        <p:spPr/>
        <p:txBody>
          <a:bodyPr/>
          <a:lstStyle/>
          <a:p>
            <a:r>
              <a:rPr lang="en-US" dirty="0"/>
              <a:t>Teamwork and persistence</a:t>
            </a:r>
          </a:p>
          <a:p>
            <a:r>
              <a:rPr lang="en-US" dirty="0"/>
              <a:t>Examples from ESL and High School Equivalency</a:t>
            </a:r>
          </a:p>
          <a:p>
            <a:r>
              <a:rPr lang="en-US" dirty="0"/>
              <a:t>Grouping strategies</a:t>
            </a:r>
          </a:p>
          <a:p>
            <a:r>
              <a:rPr lang="en-US" dirty="0"/>
              <a:t>Example from ESL</a:t>
            </a:r>
          </a:p>
          <a:p>
            <a:r>
              <a:rPr lang="en-US" dirty="0"/>
              <a:t>Integrated Education and Training</a:t>
            </a:r>
          </a:p>
          <a:p>
            <a:r>
              <a:rPr lang="en-US" dirty="0"/>
              <a:t>Examples from Pharmacy Technician and Auto Technician</a:t>
            </a:r>
          </a:p>
          <a:p>
            <a:r>
              <a:rPr lang="en-US" dirty="0"/>
              <a:t>Closing</a:t>
            </a:r>
          </a:p>
          <a:p>
            <a:endParaRPr lang="en-US" dirty="0"/>
          </a:p>
          <a:p>
            <a:endParaRPr lang="en-US" dirty="0"/>
          </a:p>
        </p:txBody>
      </p:sp>
    </p:spTree>
    <p:extLst>
      <p:ext uri="{BB962C8B-B14F-4D97-AF65-F5344CB8AC3E}">
        <p14:creationId xmlns:p14="http://schemas.microsoft.com/office/powerpoint/2010/main" val="292963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F0CF-CD6B-4F41-A51C-E1195D912C8D}"/>
              </a:ext>
            </a:extLst>
          </p:cNvPr>
          <p:cNvSpPr>
            <a:spLocks noGrp="1"/>
          </p:cNvSpPr>
          <p:nvPr>
            <p:ph type="title"/>
          </p:nvPr>
        </p:nvSpPr>
        <p:spPr>
          <a:xfrm>
            <a:off x="838200" y="365125"/>
            <a:ext cx="10515600" cy="885451"/>
          </a:xfrm>
        </p:spPr>
        <p:txBody>
          <a:bodyPr>
            <a:normAutofit fontScale="90000"/>
          </a:bodyPr>
          <a:lstStyle/>
          <a:p>
            <a:pPr algn="ctr"/>
            <a:br>
              <a:rPr lang="en-US" b="1" u="sng" dirty="0"/>
            </a:br>
            <a:br>
              <a:rPr lang="en-US" b="1" u="sng" dirty="0"/>
            </a:br>
            <a:r>
              <a:rPr lang="en-US" u="sng" dirty="0"/>
              <a:t>Activity # 1- Getting Ready To Read</a:t>
            </a:r>
            <a:br>
              <a:rPr lang="en-US" dirty="0"/>
            </a:br>
            <a:br>
              <a:rPr lang="en-US" dirty="0"/>
            </a:br>
            <a:endParaRPr lang="en-US" dirty="0"/>
          </a:p>
        </p:txBody>
      </p:sp>
      <p:sp>
        <p:nvSpPr>
          <p:cNvPr id="3" name="Content Placeholder 2">
            <a:extLst>
              <a:ext uri="{FF2B5EF4-FFF2-40B4-BE49-F238E27FC236}">
                <a16:creationId xmlns:a16="http://schemas.microsoft.com/office/drawing/2014/main" id="{1AF5503B-668A-41E3-B85B-E62D77F60816}"/>
              </a:ext>
            </a:extLst>
          </p:cNvPr>
          <p:cNvSpPr>
            <a:spLocks noGrp="1"/>
          </p:cNvSpPr>
          <p:nvPr>
            <p:ph idx="1"/>
          </p:nvPr>
        </p:nvSpPr>
        <p:spPr>
          <a:xfrm>
            <a:off x="838200" y="1411423"/>
            <a:ext cx="10515600" cy="5081452"/>
          </a:xfrm>
        </p:spPr>
        <p:txBody>
          <a:bodyPr>
            <a:normAutofit fontScale="25000" lnSpcReduction="20000"/>
          </a:bodyPr>
          <a:lstStyle/>
          <a:p>
            <a:pPr marL="0" indent="0" algn="ctr">
              <a:buNone/>
            </a:pPr>
            <a:r>
              <a:rPr lang="en-US" sz="11200" b="1" dirty="0"/>
              <a:t>Discovering through partner, small group, and independent activities</a:t>
            </a:r>
            <a:r>
              <a:rPr lang="en-US" sz="11200" i="1" dirty="0"/>
              <a:t>.</a:t>
            </a:r>
          </a:p>
          <a:p>
            <a:pPr marL="0" indent="0">
              <a:buNone/>
            </a:pPr>
            <a:br>
              <a:rPr lang="en-US" sz="3200" dirty="0"/>
            </a:br>
            <a:r>
              <a:rPr lang="en-US" sz="9600" b="1" dirty="0"/>
              <a:t>Reading for Summarization - </a:t>
            </a:r>
            <a:br>
              <a:rPr lang="en-US" sz="9600" dirty="0"/>
            </a:br>
            <a:r>
              <a:rPr lang="en-US" sz="9600" i="1" dirty="0"/>
              <a:t>Discovering what students think through partner, small group, and independent activities.</a:t>
            </a:r>
            <a:br>
              <a:rPr lang="en-US" sz="9600" dirty="0"/>
            </a:br>
            <a:br>
              <a:rPr lang="en-US" sz="9600" dirty="0"/>
            </a:br>
            <a:r>
              <a:rPr lang="en-US" sz="9600" dirty="0"/>
              <a:t>Students have previously completed the process of writing a summary of the first of two articles read as a class and are preparing to write another summary with similar theme.</a:t>
            </a:r>
          </a:p>
          <a:p>
            <a:pPr marL="0" indent="0">
              <a:buNone/>
            </a:pPr>
            <a:r>
              <a:rPr lang="en-US" sz="9600" dirty="0"/>
              <a:t>Watching a series of 3 </a:t>
            </a:r>
            <a:r>
              <a:rPr lang="en-US" sz="9600" i="1" dirty="0"/>
              <a:t>youtube.com</a:t>
            </a:r>
            <a:r>
              <a:rPr lang="en-US" sz="9600" dirty="0"/>
              <a:t> clips about Growth Mindset—a manner of thinking about learning.  After watching each clip, students individually respond to the following quick write prompts:</a:t>
            </a:r>
          </a:p>
          <a:p>
            <a:pPr marL="0" indent="0">
              <a:buNone/>
            </a:pPr>
            <a:br>
              <a:rPr lang="en-US" sz="9600" dirty="0"/>
            </a:br>
            <a:r>
              <a:rPr lang="en-US" sz="9600" dirty="0"/>
              <a:t>	1. What does each video mean to you?</a:t>
            </a:r>
          </a:p>
          <a:p>
            <a:pPr marL="914400" lvl="2" indent="0">
              <a:buNone/>
            </a:pPr>
            <a:r>
              <a:rPr lang="en-US" sz="9600" dirty="0"/>
              <a:t>2. How does it speak to you?</a:t>
            </a:r>
          </a:p>
          <a:p>
            <a:pPr marL="0" indent="0">
              <a:buNone/>
            </a:pPr>
            <a:br>
              <a:rPr lang="en-US" sz="6400" dirty="0"/>
            </a:br>
            <a:endParaRPr lang="en-US" sz="6400" dirty="0"/>
          </a:p>
        </p:txBody>
      </p:sp>
    </p:spTree>
    <p:extLst>
      <p:ext uri="{BB962C8B-B14F-4D97-AF65-F5344CB8AC3E}">
        <p14:creationId xmlns:p14="http://schemas.microsoft.com/office/powerpoint/2010/main" val="1194667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B581-2669-4B04-A351-F2B6DC96AACE}"/>
              </a:ext>
            </a:extLst>
          </p:cNvPr>
          <p:cNvSpPr>
            <a:spLocks noGrp="1"/>
          </p:cNvSpPr>
          <p:nvPr>
            <p:ph type="title"/>
          </p:nvPr>
        </p:nvSpPr>
        <p:spPr>
          <a:xfrm>
            <a:off x="831851" y="457202"/>
            <a:ext cx="10711542" cy="2142308"/>
          </a:xfrm>
        </p:spPr>
        <p:txBody>
          <a:bodyPr>
            <a:normAutofit fontScale="90000"/>
          </a:bodyPr>
          <a:lstStyle/>
          <a:p>
            <a:pPr algn="ctr"/>
            <a:br>
              <a:rPr lang="en-US" b="1" u="sng" dirty="0"/>
            </a:br>
            <a:r>
              <a:rPr lang="en-US" sz="4900" u="sng" dirty="0"/>
              <a:t>Activity # 2 - Synthesizing Information</a:t>
            </a:r>
            <a:br>
              <a:rPr lang="en-US" dirty="0"/>
            </a:br>
            <a:br>
              <a:rPr lang="en-US" dirty="0"/>
            </a:br>
            <a:endParaRPr lang="en-US" dirty="0"/>
          </a:p>
        </p:txBody>
      </p:sp>
      <p:sp>
        <p:nvSpPr>
          <p:cNvPr id="3" name="Text Placeholder 2">
            <a:extLst>
              <a:ext uri="{FF2B5EF4-FFF2-40B4-BE49-F238E27FC236}">
                <a16:creationId xmlns:a16="http://schemas.microsoft.com/office/drawing/2014/main" id="{A24ED083-8387-4A27-9C8B-49BD531DCDED}"/>
              </a:ext>
            </a:extLst>
          </p:cNvPr>
          <p:cNvSpPr>
            <a:spLocks noGrp="1"/>
          </p:cNvSpPr>
          <p:nvPr>
            <p:ph type="body" idx="1"/>
          </p:nvPr>
        </p:nvSpPr>
        <p:spPr>
          <a:xfrm>
            <a:off x="1280160" y="1223682"/>
            <a:ext cx="6812665" cy="4894729"/>
          </a:xfrm>
        </p:spPr>
        <p:txBody>
          <a:bodyPr>
            <a:noAutofit/>
          </a:bodyPr>
          <a:lstStyle/>
          <a:p>
            <a:r>
              <a:rPr lang="en-US" sz="2800" dirty="0">
                <a:solidFill>
                  <a:schemeClr val="tx1"/>
                </a:solidFill>
              </a:rPr>
              <a:t>In small groups or teams: </a:t>
            </a:r>
          </a:p>
          <a:p>
            <a:r>
              <a:rPr lang="en-US" sz="2800" dirty="0">
                <a:solidFill>
                  <a:schemeClr val="tx1"/>
                </a:solidFill>
              </a:rPr>
              <a:t>Discuss quick writes with each other. </a:t>
            </a:r>
          </a:p>
          <a:p>
            <a:r>
              <a:rPr lang="en-US" sz="2800" dirty="0">
                <a:solidFill>
                  <a:schemeClr val="tx1"/>
                </a:solidFill>
              </a:rPr>
              <a:t>Students may add additional insights to their personal quick writes based on the group discussion.  </a:t>
            </a:r>
          </a:p>
          <a:p>
            <a:r>
              <a:rPr lang="en-US" sz="2800" dirty="0">
                <a:solidFill>
                  <a:schemeClr val="tx1"/>
                </a:solidFill>
              </a:rPr>
              <a:t>After discussion, each group creates and presents a VENN DIAGRAM on large chart paper to the rest of the class. The Venn Diagram will organize the group’s information/input for comparing the gist of the three videos, similarities, and differences.</a:t>
            </a:r>
          </a:p>
          <a:p>
            <a:r>
              <a:rPr lang="en-US" sz="1600" dirty="0"/>
              <a:t>				</a:t>
            </a:r>
            <a:br>
              <a:rPr lang="en-US" sz="1600" dirty="0"/>
            </a:br>
            <a:endParaRPr lang="en-US" sz="1600" dirty="0"/>
          </a:p>
        </p:txBody>
      </p:sp>
      <p:pic>
        <p:nvPicPr>
          <p:cNvPr id="1026" name="Picture 2" descr="https://lh3.googleusercontent.com/BSeZRSjf6wT9R6KBsLNSS2eo9aR5GobeTV_1UCnSMa7Tu69VyVXI1FvEHEyZSQZMtyMYZ8-j1iYqoRwjsEVX0LtvyDvy7ql8Me-XEQe_4FH2hi8DU_bTYF35OFp-9m7W0-27rP3hv-k"/>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92825" y="1678558"/>
            <a:ext cx="3504468" cy="313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00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024F-A5ED-4DD5-B4E6-312784EF036C}"/>
              </a:ext>
            </a:extLst>
          </p:cNvPr>
          <p:cNvSpPr>
            <a:spLocks noGrp="1"/>
          </p:cNvSpPr>
          <p:nvPr>
            <p:ph type="title"/>
          </p:nvPr>
        </p:nvSpPr>
        <p:spPr>
          <a:xfrm>
            <a:off x="838200" y="229627"/>
            <a:ext cx="10515600" cy="562721"/>
          </a:xfrm>
        </p:spPr>
        <p:txBody>
          <a:bodyPr>
            <a:normAutofit fontScale="90000"/>
          </a:bodyPr>
          <a:lstStyle/>
          <a:p>
            <a:pPr algn="ctr"/>
            <a:r>
              <a:rPr lang="en-US" sz="4000" u="sng" dirty="0"/>
              <a:t>Activity # 3 - Connecting Reading and Writing</a:t>
            </a:r>
            <a:endParaRPr lang="en-US" sz="4000" dirty="0"/>
          </a:p>
        </p:txBody>
      </p:sp>
      <p:sp>
        <p:nvSpPr>
          <p:cNvPr id="4" name="Content Placeholder 3">
            <a:extLst>
              <a:ext uri="{FF2B5EF4-FFF2-40B4-BE49-F238E27FC236}">
                <a16:creationId xmlns:a16="http://schemas.microsoft.com/office/drawing/2014/main" id="{DB1294B1-9E7E-4DA4-8038-BE70E4AEAB3C}"/>
              </a:ext>
            </a:extLst>
          </p:cNvPr>
          <p:cNvSpPr>
            <a:spLocks noGrp="1"/>
          </p:cNvSpPr>
          <p:nvPr>
            <p:ph sz="half" idx="2"/>
          </p:nvPr>
        </p:nvSpPr>
        <p:spPr>
          <a:xfrm>
            <a:off x="838200" y="1127133"/>
            <a:ext cx="10515600" cy="5042646"/>
          </a:xfrm>
        </p:spPr>
        <p:txBody>
          <a:bodyPr>
            <a:normAutofit fontScale="25000" lnSpcReduction="20000"/>
          </a:bodyPr>
          <a:lstStyle/>
          <a:p>
            <a:pPr marL="0" indent="0">
              <a:buNone/>
            </a:pPr>
            <a:r>
              <a:rPr lang="en-US" sz="11200" dirty="0"/>
              <a:t>In pairs, students used a Summary Guide to identify information needed when composing a draft.</a:t>
            </a:r>
          </a:p>
          <a:p>
            <a:pPr marL="0" indent="0">
              <a:buNone/>
            </a:pPr>
            <a:r>
              <a:rPr lang="en-US" sz="11200" dirty="0"/>
              <a:t>Example: </a:t>
            </a:r>
          </a:p>
          <a:p>
            <a:pPr marL="0" indent="0">
              <a:buNone/>
            </a:pPr>
            <a:r>
              <a:rPr lang="en-US" sz="8000" dirty="0"/>
              <a:t>____________  cautions that attaining a growth mindset is _____________________ even if the </a:t>
            </a:r>
          </a:p>
          <a:p>
            <a:pPr marL="0" indent="0">
              <a:buNone/>
            </a:pPr>
            <a:r>
              <a:rPr lang="en-US" sz="8000" dirty="0"/>
              <a:t>(author's last name)				 (describe author’s cautionary remarks)</a:t>
            </a:r>
          </a:p>
          <a:p>
            <a:pPr marL="0" indent="0">
              <a:buNone/>
            </a:pPr>
            <a:r>
              <a:rPr lang="en-US" sz="8000" dirty="0"/>
              <a:t>misconceptions are corrected because ___________________________ .</a:t>
            </a:r>
          </a:p>
          <a:p>
            <a:pPr marL="0" indent="0">
              <a:buNone/>
            </a:pPr>
            <a:r>
              <a:rPr lang="en-US" sz="8000" dirty="0"/>
              <a:t>                                              			 (list the potential obstacles)</a:t>
            </a:r>
          </a:p>
          <a:p>
            <a:pPr marL="0" indent="0">
              <a:buNone/>
            </a:pPr>
            <a:r>
              <a:rPr lang="en-US" sz="11200" dirty="0"/>
              <a:t>In a Round Table Format, students took turns reading their classmate’s first rough draft using a Rubric as guidance and sticky notes for editing </a:t>
            </a:r>
            <a:r>
              <a:rPr lang="en-US" sz="11200" i="1" dirty="0"/>
              <a:t>suggestions</a:t>
            </a:r>
            <a:r>
              <a:rPr lang="en-US" sz="11200" dirty="0"/>
              <a:t>. </a:t>
            </a:r>
          </a:p>
          <a:p>
            <a:pPr marL="0" indent="0">
              <a:buNone/>
            </a:pPr>
            <a:r>
              <a:rPr lang="en-US" sz="11200" dirty="0"/>
              <a:t>After partners gathered information using a Summary Guide, edited as a roundtable group, students individually composed a summary.</a:t>
            </a:r>
          </a:p>
          <a:p>
            <a:pPr marL="0" indent="0">
              <a:buNone/>
            </a:pPr>
            <a:br>
              <a:rPr lang="en-US" dirty="0"/>
            </a:br>
            <a:endParaRPr lang="en-US" dirty="0"/>
          </a:p>
        </p:txBody>
      </p:sp>
    </p:spTree>
    <p:extLst>
      <p:ext uri="{BB962C8B-B14F-4D97-AF65-F5344CB8AC3E}">
        <p14:creationId xmlns:p14="http://schemas.microsoft.com/office/powerpoint/2010/main" val="289227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D377-66A7-4AAF-AE62-500F2D980D22}"/>
              </a:ext>
            </a:extLst>
          </p:cNvPr>
          <p:cNvSpPr>
            <a:spLocks noGrp="1"/>
          </p:cNvSpPr>
          <p:nvPr>
            <p:ph type="title"/>
          </p:nvPr>
        </p:nvSpPr>
        <p:spPr>
          <a:xfrm>
            <a:off x="839788" y="365126"/>
            <a:ext cx="10515600" cy="818216"/>
          </a:xfrm>
        </p:spPr>
        <p:txBody>
          <a:bodyPr/>
          <a:lstStyle/>
          <a:p>
            <a:pPr algn="ctr"/>
            <a:r>
              <a:rPr lang="en-US" u="sng" dirty="0"/>
              <a:t>Challenges</a:t>
            </a:r>
            <a:endParaRPr lang="en-US" dirty="0"/>
          </a:p>
        </p:txBody>
      </p:sp>
      <p:sp>
        <p:nvSpPr>
          <p:cNvPr id="6" name="Content Placeholder 5">
            <a:extLst>
              <a:ext uri="{FF2B5EF4-FFF2-40B4-BE49-F238E27FC236}">
                <a16:creationId xmlns:a16="http://schemas.microsoft.com/office/drawing/2014/main" id="{5D5114B1-99A8-4969-A210-8983C7EFE2AB}"/>
              </a:ext>
            </a:extLst>
          </p:cNvPr>
          <p:cNvSpPr>
            <a:spLocks noGrp="1"/>
          </p:cNvSpPr>
          <p:nvPr>
            <p:ph sz="quarter" idx="4"/>
          </p:nvPr>
        </p:nvSpPr>
        <p:spPr>
          <a:xfrm>
            <a:off x="1393600" y="1596189"/>
            <a:ext cx="8791303" cy="4728754"/>
          </a:xfrm>
        </p:spPr>
        <p:txBody>
          <a:bodyPr>
            <a:normAutofit fontScale="85000" lnSpcReduction="20000"/>
          </a:bodyPr>
          <a:lstStyle/>
          <a:p>
            <a:pPr fontAlgn="base"/>
            <a:r>
              <a:rPr lang="en-US" sz="3800" dirty="0"/>
              <a:t>Model Role Assignments prior to assigning tasks. My students have worked in partners, small groups, and structured cooperative groups with the roles of Facilitator, Recorder, Reporter, Presenter, and Strategy Analyst.  If we had not practiced team roles thus taking risks within their group, they would have had difficulty honestly and confidently sharing opinions.  </a:t>
            </a:r>
          </a:p>
          <a:p>
            <a:pPr marL="0" indent="0" fontAlgn="base">
              <a:buNone/>
            </a:pPr>
            <a:endParaRPr lang="en-US" sz="3800" dirty="0"/>
          </a:p>
          <a:p>
            <a:pPr fontAlgn="base"/>
            <a:r>
              <a:rPr lang="en-US" sz="3800" dirty="0"/>
              <a:t>My adult students required a few “practice runs” using a team or group format to gain trust in their environment and with their peers.</a:t>
            </a:r>
          </a:p>
        </p:txBody>
      </p:sp>
    </p:spTree>
    <p:extLst>
      <p:ext uri="{BB962C8B-B14F-4D97-AF65-F5344CB8AC3E}">
        <p14:creationId xmlns:p14="http://schemas.microsoft.com/office/powerpoint/2010/main" val="2671222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D377-66A7-4AAF-AE62-500F2D980D22}"/>
              </a:ext>
            </a:extLst>
          </p:cNvPr>
          <p:cNvSpPr>
            <a:spLocks noGrp="1"/>
          </p:cNvSpPr>
          <p:nvPr>
            <p:ph type="title"/>
          </p:nvPr>
        </p:nvSpPr>
        <p:spPr>
          <a:xfrm>
            <a:off x="838200" y="188663"/>
            <a:ext cx="10515600" cy="872004"/>
          </a:xfrm>
        </p:spPr>
        <p:txBody>
          <a:bodyPr/>
          <a:lstStyle/>
          <a:p>
            <a:pPr algn="ctr"/>
            <a:r>
              <a:rPr lang="en-US" u="sng" dirty="0"/>
              <a:t>Successes</a:t>
            </a:r>
            <a:endParaRPr lang="en-US" dirty="0"/>
          </a:p>
        </p:txBody>
      </p:sp>
      <p:sp>
        <p:nvSpPr>
          <p:cNvPr id="6" name="Content Placeholder 5">
            <a:extLst>
              <a:ext uri="{FF2B5EF4-FFF2-40B4-BE49-F238E27FC236}">
                <a16:creationId xmlns:a16="http://schemas.microsoft.com/office/drawing/2014/main" id="{5D5114B1-99A8-4969-A210-8983C7EFE2AB}"/>
              </a:ext>
            </a:extLst>
          </p:cNvPr>
          <p:cNvSpPr>
            <a:spLocks noGrp="1"/>
          </p:cNvSpPr>
          <p:nvPr>
            <p:ph sz="quarter" idx="4"/>
          </p:nvPr>
        </p:nvSpPr>
        <p:spPr>
          <a:xfrm>
            <a:off x="1345474" y="1237130"/>
            <a:ext cx="8791303" cy="4863224"/>
          </a:xfrm>
        </p:spPr>
        <p:txBody>
          <a:bodyPr>
            <a:normAutofit fontScale="92500" lnSpcReduction="10000"/>
          </a:bodyPr>
          <a:lstStyle/>
          <a:p>
            <a:pPr fontAlgn="base"/>
            <a:r>
              <a:rPr lang="en-US" sz="3300" dirty="0"/>
              <a:t>Students were able to use a new technique in organizing and synthesizing information in a way that was interesting and fun.  (Venn Diagram)</a:t>
            </a:r>
          </a:p>
          <a:p>
            <a:pPr fontAlgn="base"/>
            <a:r>
              <a:rPr lang="en-US" sz="3300" dirty="0"/>
              <a:t>Encouraged individual accountability to the team.</a:t>
            </a:r>
          </a:p>
          <a:p>
            <a:pPr fontAlgn="base"/>
            <a:r>
              <a:rPr lang="en-US" sz="3300" dirty="0"/>
              <a:t>Allowed students to strengthen communication skills with teammates and in whole class presentation.</a:t>
            </a:r>
          </a:p>
          <a:p>
            <a:pPr fontAlgn="base"/>
            <a:r>
              <a:rPr lang="en-US" sz="3300" dirty="0"/>
              <a:t>Encouraged a common group to work without stereotypical or gendered role identity.</a:t>
            </a:r>
          </a:p>
          <a:p>
            <a:pPr fontAlgn="base"/>
            <a:r>
              <a:rPr lang="en-US" sz="3300" dirty="0"/>
              <a:t>Each expressed that the Venn Diagram is a tool they will use in the future. (Yay!)</a:t>
            </a:r>
          </a:p>
          <a:p>
            <a:pPr marL="0" indent="0">
              <a:buNone/>
            </a:pPr>
            <a:endParaRPr lang="en-US" dirty="0"/>
          </a:p>
        </p:txBody>
      </p:sp>
    </p:spTree>
    <p:extLst>
      <p:ext uri="{BB962C8B-B14F-4D97-AF65-F5344CB8AC3E}">
        <p14:creationId xmlns:p14="http://schemas.microsoft.com/office/powerpoint/2010/main" val="3555378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BC4F-52BB-42F4-9C7B-9587D877D71B}"/>
              </a:ext>
            </a:extLst>
          </p:cNvPr>
          <p:cNvSpPr>
            <a:spLocks noGrp="1"/>
          </p:cNvSpPr>
          <p:nvPr>
            <p:ph type="title"/>
          </p:nvPr>
        </p:nvSpPr>
        <p:spPr>
          <a:xfrm>
            <a:off x="838200" y="365126"/>
            <a:ext cx="10515600" cy="710640"/>
          </a:xfrm>
        </p:spPr>
        <p:txBody>
          <a:bodyPr/>
          <a:lstStyle/>
          <a:p>
            <a:pPr algn="ctr"/>
            <a:r>
              <a:rPr lang="en-US" b="1" u="sng" dirty="0"/>
              <a:t>Building a Sense of Community</a:t>
            </a:r>
            <a:endParaRPr lang="en-US" dirty="0"/>
          </a:p>
        </p:txBody>
      </p:sp>
      <p:sp>
        <p:nvSpPr>
          <p:cNvPr id="3" name="TextBox 2"/>
          <p:cNvSpPr txBox="1"/>
          <p:nvPr/>
        </p:nvSpPr>
        <p:spPr>
          <a:xfrm>
            <a:off x="1295400" y="1423398"/>
            <a:ext cx="9601199" cy="4832092"/>
          </a:xfrm>
          <a:prstGeom prst="rect">
            <a:avLst/>
          </a:prstGeom>
          <a:noFill/>
        </p:spPr>
        <p:txBody>
          <a:bodyPr wrap="square" rtlCol="0">
            <a:spAutoFit/>
          </a:bodyPr>
          <a:lstStyle/>
          <a:p>
            <a:pPr marL="285750" indent="-285750" fontAlgn="base">
              <a:buFont typeface="Arial" panose="020B0604020202020204" pitchFamily="34" charset="0"/>
              <a:buChar char="•"/>
            </a:pPr>
            <a:r>
              <a:rPr lang="en-US" sz="2800" dirty="0"/>
              <a:t>With the support of the team and instructor, students have learned to take academic and personal risks in order to learn more about the subject presented. </a:t>
            </a:r>
          </a:p>
          <a:p>
            <a:pPr marL="285750" indent="-285750" fontAlgn="base">
              <a:buFont typeface="Arial" panose="020B0604020202020204" pitchFamily="34" charset="0"/>
              <a:buChar char="•"/>
            </a:pPr>
            <a:r>
              <a:rPr lang="en-US" sz="2800" dirty="0"/>
              <a:t>Working as a community each student is able to take different roles in a small group.  </a:t>
            </a:r>
          </a:p>
          <a:p>
            <a:pPr marL="285750" indent="-285750" fontAlgn="base">
              <a:buFont typeface="Arial" panose="020B0604020202020204" pitchFamily="34" charset="0"/>
              <a:buChar char="•"/>
            </a:pPr>
            <a:r>
              <a:rPr lang="en-US" sz="2800" dirty="0"/>
              <a:t>By taking on different roles and responsibilities within the team students evaluate their own learning style while collaborating with others of similar or different styles.</a:t>
            </a:r>
          </a:p>
          <a:p>
            <a:pPr marL="285750" indent="-285750" fontAlgn="base">
              <a:buFont typeface="Arial" panose="020B0604020202020204" pitchFamily="34" charset="0"/>
              <a:buChar char="•"/>
            </a:pPr>
            <a:r>
              <a:rPr lang="en-US" sz="2800" dirty="0"/>
              <a:t>Role playing various jobs or tasks with a set goal to meet, each group member discovers what is most comfortable and successful for the assignment at hand.</a:t>
            </a:r>
          </a:p>
        </p:txBody>
      </p:sp>
    </p:spTree>
    <p:extLst>
      <p:ext uri="{BB962C8B-B14F-4D97-AF65-F5344CB8AC3E}">
        <p14:creationId xmlns:p14="http://schemas.microsoft.com/office/powerpoint/2010/main" val="4139577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B497C0BD-3E81-4790-A45C-880B92BFF82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Grouping Strategies</a:t>
            </a:r>
          </a:p>
        </p:txBody>
      </p:sp>
    </p:spTree>
    <p:extLst>
      <p:ext uri="{BB962C8B-B14F-4D97-AF65-F5344CB8AC3E}">
        <p14:creationId xmlns:p14="http://schemas.microsoft.com/office/powerpoint/2010/main" val="330460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2E80-6CA9-4ECD-AEEE-E40325B227D7}"/>
              </a:ext>
            </a:extLst>
          </p:cNvPr>
          <p:cNvSpPr>
            <a:spLocks noGrp="1"/>
          </p:cNvSpPr>
          <p:nvPr>
            <p:ph type="title"/>
          </p:nvPr>
        </p:nvSpPr>
        <p:spPr/>
        <p:txBody>
          <a:bodyPr/>
          <a:lstStyle/>
          <a:p>
            <a:r>
              <a:rPr lang="en-US" dirty="0"/>
              <a:t>Grouping Strategies</a:t>
            </a:r>
          </a:p>
        </p:txBody>
      </p:sp>
      <p:sp>
        <p:nvSpPr>
          <p:cNvPr id="3" name="Content Placeholder 2">
            <a:extLst>
              <a:ext uri="{FF2B5EF4-FFF2-40B4-BE49-F238E27FC236}">
                <a16:creationId xmlns:a16="http://schemas.microsoft.com/office/drawing/2014/main" id="{973B7E0E-0F21-4609-85D0-E10B19D19F4C}"/>
              </a:ext>
            </a:extLst>
          </p:cNvPr>
          <p:cNvSpPr>
            <a:spLocks noGrp="1"/>
          </p:cNvSpPr>
          <p:nvPr>
            <p:ph idx="1"/>
          </p:nvPr>
        </p:nvSpPr>
        <p:spPr/>
        <p:txBody>
          <a:bodyPr/>
          <a:lstStyle/>
          <a:p>
            <a:r>
              <a:rPr lang="en-US" dirty="0"/>
              <a:t>When you have students work in groups, what are some of the ways you break them into groups?</a:t>
            </a:r>
          </a:p>
          <a:p>
            <a:r>
              <a:rPr lang="en-US" dirty="0"/>
              <a:t>Type 1 or 2 ways in the chat</a:t>
            </a:r>
          </a:p>
        </p:txBody>
      </p:sp>
      <p:sp>
        <p:nvSpPr>
          <p:cNvPr id="4" name="Thought Bubble: Cloud 3">
            <a:extLst>
              <a:ext uri="{FF2B5EF4-FFF2-40B4-BE49-F238E27FC236}">
                <a16:creationId xmlns:a16="http://schemas.microsoft.com/office/drawing/2014/main" id="{E0AB8F4A-3C00-448F-8F57-8721E1366E93}"/>
              </a:ext>
            </a:extLst>
          </p:cNvPr>
          <p:cNvSpPr/>
          <p:nvPr/>
        </p:nvSpPr>
        <p:spPr>
          <a:xfrm>
            <a:off x="10156019" y="365125"/>
            <a:ext cx="1650380" cy="687398"/>
          </a:xfrm>
          <a:prstGeom prst="cloudCallout">
            <a:avLst/>
          </a:prstGeom>
          <a:solidFill>
            <a:srgbClr val="1D6F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CHAT </a:t>
            </a:r>
          </a:p>
        </p:txBody>
      </p:sp>
    </p:spTree>
    <p:extLst>
      <p:ext uri="{BB962C8B-B14F-4D97-AF65-F5344CB8AC3E}">
        <p14:creationId xmlns:p14="http://schemas.microsoft.com/office/powerpoint/2010/main" val="361332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FF2B-F265-4A0B-BE47-BE104682B493}"/>
              </a:ext>
            </a:extLst>
          </p:cNvPr>
          <p:cNvSpPr>
            <a:spLocks noGrp="1"/>
          </p:cNvSpPr>
          <p:nvPr>
            <p:ph type="title"/>
          </p:nvPr>
        </p:nvSpPr>
        <p:spPr>
          <a:xfrm>
            <a:off x="838200" y="365125"/>
            <a:ext cx="10766612" cy="831663"/>
          </a:xfrm>
        </p:spPr>
        <p:txBody>
          <a:bodyPr>
            <a:normAutofit/>
          </a:bodyPr>
          <a:lstStyle/>
          <a:p>
            <a:r>
              <a:rPr lang="en-US" dirty="0"/>
              <a:t>Grouping Strategies: Teacher-Assigned Groups</a:t>
            </a:r>
          </a:p>
        </p:txBody>
      </p:sp>
      <p:sp>
        <p:nvSpPr>
          <p:cNvPr id="3" name="Content Placeholder 2">
            <a:extLst>
              <a:ext uri="{FF2B5EF4-FFF2-40B4-BE49-F238E27FC236}">
                <a16:creationId xmlns:a16="http://schemas.microsoft.com/office/drawing/2014/main" id="{30B50E5A-8B21-459C-850E-286C9040514A}"/>
              </a:ext>
            </a:extLst>
          </p:cNvPr>
          <p:cNvSpPr>
            <a:spLocks noGrp="1"/>
          </p:cNvSpPr>
          <p:nvPr>
            <p:ph idx="1"/>
          </p:nvPr>
        </p:nvSpPr>
        <p:spPr>
          <a:xfrm>
            <a:off x="838200" y="1506071"/>
            <a:ext cx="5710518" cy="4670892"/>
          </a:xfrm>
        </p:spPr>
        <p:txBody>
          <a:bodyPr>
            <a:normAutofit lnSpcReduction="10000"/>
          </a:bodyPr>
          <a:lstStyle/>
          <a:p>
            <a:r>
              <a:rPr lang="en-US" sz="3200" dirty="0"/>
              <a:t>Turn and talk</a:t>
            </a:r>
          </a:p>
          <a:p>
            <a:r>
              <a:rPr lang="en-US" sz="3200" dirty="0"/>
              <a:t>Random or pre-assigned</a:t>
            </a:r>
          </a:p>
          <a:p>
            <a:r>
              <a:rPr lang="en-US" sz="3200" dirty="0"/>
              <a:t>Same skill level or mixed levels</a:t>
            </a:r>
          </a:p>
          <a:p>
            <a:r>
              <a:rPr lang="en-US" sz="3200" dirty="0"/>
              <a:t>Classroom management</a:t>
            </a:r>
          </a:p>
          <a:p>
            <a:r>
              <a:rPr lang="en-US" sz="3200" dirty="0"/>
              <a:t>According to interest</a:t>
            </a:r>
          </a:p>
          <a:p>
            <a:r>
              <a:rPr lang="en-US" sz="3200" dirty="0"/>
              <a:t>According to the task</a:t>
            </a:r>
          </a:p>
          <a:p>
            <a:r>
              <a:rPr lang="en-US" sz="3200" dirty="0"/>
              <a:t>Rotation system</a:t>
            </a:r>
          </a:p>
          <a:p>
            <a:r>
              <a:rPr lang="en-US" sz="3200" dirty="0"/>
              <a:t>Day of the week </a:t>
            </a:r>
          </a:p>
          <a:p>
            <a:endParaRPr lang="en-US" dirty="0"/>
          </a:p>
        </p:txBody>
      </p:sp>
      <p:pic>
        <p:nvPicPr>
          <p:cNvPr id="5" name="Picture 4" descr="A group of penguins standing on a rock&#10;">
            <a:extLst>
              <a:ext uri="{FF2B5EF4-FFF2-40B4-BE49-F238E27FC236}">
                <a16:creationId xmlns:a16="http://schemas.microsoft.com/office/drawing/2014/main" id="{76BF416E-FEB9-48DF-98BA-BFFEC5AE5C5A}"/>
              </a:ext>
            </a:extLst>
          </p:cNvPr>
          <p:cNvPicPr>
            <a:picLocks noChangeAspect="1"/>
          </p:cNvPicPr>
          <p:nvPr/>
        </p:nvPicPr>
        <p:blipFill rotWithShape="1">
          <a:blip r:embed="rId2">
            <a:extLst>
              <a:ext uri="{28A0092B-C50C-407E-A947-70E740481C1C}">
                <a14:useLocalDpi xmlns:a14="http://schemas.microsoft.com/office/drawing/2010/main" val="0"/>
              </a:ext>
            </a:extLst>
          </a:blip>
          <a:srcRect l="16850" r="18273"/>
          <a:stretch/>
        </p:blipFill>
        <p:spPr>
          <a:xfrm>
            <a:off x="6866966" y="1506071"/>
            <a:ext cx="4105834" cy="4222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910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E5CF-5B04-4394-A4D7-55B8292BEC43}"/>
              </a:ext>
            </a:extLst>
          </p:cNvPr>
          <p:cNvSpPr>
            <a:spLocks noGrp="1"/>
          </p:cNvSpPr>
          <p:nvPr>
            <p:ph type="title"/>
          </p:nvPr>
        </p:nvSpPr>
        <p:spPr/>
        <p:txBody>
          <a:bodyPr>
            <a:normAutofit/>
          </a:bodyPr>
          <a:lstStyle/>
          <a:p>
            <a:r>
              <a:rPr lang="en-US" dirty="0"/>
              <a:t>Grouping Strategies: Students Choose Groups</a:t>
            </a:r>
          </a:p>
        </p:txBody>
      </p:sp>
      <p:sp>
        <p:nvSpPr>
          <p:cNvPr id="3" name="Content Placeholder 2">
            <a:extLst>
              <a:ext uri="{FF2B5EF4-FFF2-40B4-BE49-F238E27FC236}">
                <a16:creationId xmlns:a16="http://schemas.microsoft.com/office/drawing/2014/main" id="{29C631CC-2F8F-4BFD-B295-37E578540830}"/>
              </a:ext>
            </a:extLst>
          </p:cNvPr>
          <p:cNvSpPr>
            <a:spLocks noGrp="1"/>
          </p:cNvSpPr>
          <p:nvPr>
            <p:ph idx="1"/>
          </p:nvPr>
        </p:nvSpPr>
        <p:spPr/>
        <p:txBody>
          <a:bodyPr>
            <a:normAutofit/>
          </a:bodyPr>
          <a:lstStyle/>
          <a:p>
            <a:r>
              <a:rPr lang="en-US" sz="3200" dirty="0"/>
              <a:t>Choose own group</a:t>
            </a:r>
          </a:p>
          <a:p>
            <a:r>
              <a:rPr lang="en-US" sz="3200" dirty="0"/>
              <a:t>Choose own group with exceptions</a:t>
            </a:r>
          </a:p>
          <a:p>
            <a:r>
              <a:rPr lang="en-US" sz="3200" dirty="0"/>
              <a:t>Choose between a few options</a:t>
            </a:r>
          </a:p>
          <a:p>
            <a:r>
              <a:rPr lang="en-US" sz="3200" dirty="0"/>
              <a:t>Choose based on interest</a:t>
            </a:r>
          </a:p>
          <a:p>
            <a:r>
              <a:rPr lang="en-US" sz="3200" dirty="0"/>
              <a:t>Choose based on response to a survey or question</a:t>
            </a:r>
          </a:p>
          <a:p>
            <a:r>
              <a:rPr lang="en-US" sz="3200" dirty="0"/>
              <a:t>Based on the clock</a:t>
            </a:r>
          </a:p>
        </p:txBody>
      </p:sp>
    </p:spTree>
    <p:extLst>
      <p:ext uri="{BB962C8B-B14F-4D97-AF65-F5344CB8AC3E}">
        <p14:creationId xmlns:p14="http://schemas.microsoft.com/office/powerpoint/2010/main" val="414872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3099E-EC9F-4871-BBBF-06E36FB0F99E}"/>
              </a:ext>
            </a:extLst>
          </p:cNvPr>
          <p:cNvSpPr>
            <a:spLocks noGrp="1"/>
          </p:cNvSpPr>
          <p:nvPr>
            <p:ph type="title"/>
          </p:nvPr>
        </p:nvSpPr>
        <p:spPr/>
        <p:txBody>
          <a:bodyPr/>
          <a:lstStyle/>
          <a:p>
            <a:r>
              <a:rPr lang="en-US" dirty="0"/>
              <a:t>Presenters</a:t>
            </a:r>
          </a:p>
        </p:txBody>
      </p:sp>
      <p:graphicFrame>
        <p:nvGraphicFramePr>
          <p:cNvPr id="2" name="Table 1">
            <a:extLst>
              <a:ext uri="{FF2B5EF4-FFF2-40B4-BE49-F238E27FC236}">
                <a16:creationId xmlns:a16="http://schemas.microsoft.com/office/drawing/2014/main" id="{ADD09D71-744C-463D-8CE5-34626E562407}"/>
              </a:ext>
            </a:extLst>
          </p:cNvPr>
          <p:cNvGraphicFramePr>
            <a:graphicFrameLocks noGrp="1"/>
          </p:cNvGraphicFramePr>
          <p:nvPr>
            <p:extLst>
              <p:ext uri="{D42A27DB-BD31-4B8C-83A1-F6EECF244321}">
                <p14:modId xmlns:p14="http://schemas.microsoft.com/office/powerpoint/2010/main" val="1624118026"/>
              </p:ext>
            </p:extLst>
          </p:nvPr>
        </p:nvGraphicFramePr>
        <p:xfrm>
          <a:off x="1418008" y="1544856"/>
          <a:ext cx="9935790" cy="4297680"/>
        </p:xfrm>
        <a:graphic>
          <a:graphicData uri="http://schemas.openxmlformats.org/drawingml/2006/table">
            <a:tbl>
              <a:tblPr firstRow="1" bandRow="1">
                <a:tableStyleId>{5C22544A-7EE6-4342-B048-85BDC9FD1C3A}</a:tableStyleId>
              </a:tblPr>
              <a:tblGrid>
                <a:gridCol w="1655965">
                  <a:extLst>
                    <a:ext uri="{9D8B030D-6E8A-4147-A177-3AD203B41FA5}">
                      <a16:colId xmlns:a16="http://schemas.microsoft.com/office/drawing/2014/main" val="4101832092"/>
                    </a:ext>
                  </a:extLst>
                </a:gridCol>
                <a:gridCol w="1655965">
                  <a:extLst>
                    <a:ext uri="{9D8B030D-6E8A-4147-A177-3AD203B41FA5}">
                      <a16:colId xmlns:a16="http://schemas.microsoft.com/office/drawing/2014/main" val="3641676300"/>
                    </a:ext>
                  </a:extLst>
                </a:gridCol>
                <a:gridCol w="1655965">
                  <a:extLst>
                    <a:ext uri="{9D8B030D-6E8A-4147-A177-3AD203B41FA5}">
                      <a16:colId xmlns:a16="http://schemas.microsoft.com/office/drawing/2014/main" val="3310791886"/>
                    </a:ext>
                  </a:extLst>
                </a:gridCol>
                <a:gridCol w="1655965">
                  <a:extLst>
                    <a:ext uri="{9D8B030D-6E8A-4147-A177-3AD203B41FA5}">
                      <a16:colId xmlns:a16="http://schemas.microsoft.com/office/drawing/2014/main" val="1249442037"/>
                    </a:ext>
                  </a:extLst>
                </a:gridCol>
                <a:gridCol w="1655965">
                  <a:extLst>
                    <a:ext uri="{9D8B030D-6E8A-4147-A177-3AD203B41FA5}">
                      <a16:colId xmlns:a16="http://schemas.microsoft.com/office/drawing/2014/main" val="620421609"/>
                    </a:ext>
                  </a:extLst>
                </a:gridCol>
                <a:gridCol w="1655965">
                  <a:extLst>
                    <a:ext uri="{9D8B030D-6E8A-4147-A177-3AD203B41FA5}">
                      <a16:colId xmlns:a16="http://schemas.microsoft.com/office/drawing/2014/main" val="4055173144"/>
                    </a:ext>
                  </a:extLst>
                </a:gridCol>
              </a:tblGrid>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286413659"/>
                  </a:ext>
                </a:extLst>
              </a:tr>
              <a:tr h="370840">
                <a:tc>
                  <a:txBody>
                    <a:bodyPr/>
                    <a:lstStyle/>
                    <a:p>
                      <a:r>
                        <a:rPr lang="en-US" dirty="0"/>
                        <a:t>Marian Thacher, AIR</a:t>
                      </a:r>
                    </a:p>
                  </a:txBody>
                  <a:tcPr/>
                </a:tc>
                <a:tc>
                  <a:txBody>
                    <a:bodyPr/>
                    <a:lstStyle/>
                    <a:p>
                      <a:r>
                        <a:rPr lang="en-US" dirty="0"/>
                        <a:t>Sachiko Oates, Santa Barbara City College</a:t>
                      </a:r>
                    </a:p>
                  </a:txBody>
                  <a:tcPr/>
                </a:tc>
                <a:tc>
                  <a:txBody>
                    <a:bodyPr/>
                    <a:lstStyle/>
                    <a:p>
                      <a:r>
                        <a:rPr lang="en-US" dirty="0"/>
                        <a:t>Kerry Marini, Folsom-Cordova Adult School</a:t>
                      </a:r>
                    </a:p>
                  </a:txBody>
                  <a:tcPr/>
                </a:tc>
                <a:tc>
                  <a:txBody>
                    <a:bodyPr/>
                    <a:lstStyle/>
                    <a:p>
                      <a:r>
                        <a:rPr lang="en-US" dirty="0"/>
                        <a:t>Ingrid Bairstow, </a:t>
                      </a:r>
                      <a:r>
                        <a:rPr lang="en-US" dirty="0" err="1"/>
                        <a:t>MiraCosta</a:t>
                      </a:r>
                      <a:r>
                        <a:rPr lang="en-US" dirty="0"/>
                        <a:t> College</a:t>
                      </a:r>
                    </a:p>
                  </a:txBody>
                  <a:tcPr/>
                </a:tc>
                <a:tc>
                  <a:txBody>
                    <a:bodyPr/>
                    <a:lstStyle/>
                    <a:p>
                      <a:r>
                        <a:rPr lang="en-US" dirty="0"/>
                        <a:t>Bill </a:t>
                      </a:r>
                      <a:r>
                        <a:rPr lang="en-US" dirty="0" err="1"/>
                        <a:t>Hrycyna</a:t>
                      </a:r>
                      <a:r>
                        <a:rPr lang="en-US" dirty="0"/>
                        <a:t>, Los Angeles USD Division of Adult and Career Education</a:t>
                      </a:r>
                    </a:p>
                  </a:txBody>
                  <a:tcPr/>
                </a:tc>
                <a:tc>
                  <a:txBody>
                    <a:bodyPr/>
                    <a:lstStyle/>
                    <a:p>
                      <a:r>
                        <a:rPr lang="en-US" dirty="0"/>
                        <a:t>Carolyn McGavock, San Diego Community College Continuing Education</a:t>
                      </a:r>
                    </a:p>
                  </a:txBody>
                  <a:tcPr/>
                </a:tc>
                <a:extLst>
                  <a:ext uri="{0D108BD9-81ED-4DB2-BD59-A6C34878D82A}">
                    <a16:rowId xmlns:a16="http://schemas.microsoft.com/office/drawing/2014/main" val="173594458"/>
                  </a:ext>
                </a:extLst>
              </a:tr>
            </a:tbl>
          </a:graphicData>
        </a:graphic>
      </p:graphicFrame>
      <p:pic>
        <p:nvPicPr>
          <p:cNvPr id="6" name="Picture 5" descr="A person wearing glasses and smiling at the camera&#10;&#10;Description automatically generated">
            <a:extLst>
              <a:ext uri="{FF2B5EF4-FFF2-40B4-BE49-F238E27FC236}">
                <a16:creationId xmlns:a16="http://schemas.microsoft.com/office/drawing/2014/main" id="{72B04B8C-FC8C-4175-9654-C19A2C275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038" y="1868087"/>
            <a:ext cx="1507743" cy="1498561"/>
          </a:xfrm>
          <a:prstGeom prst="rect">
            <a:avLst/>
          </a:prstGeom>
        </p:spPr>
      </p:pic>
      <p:pic>
        <p:nvPicPr>
          <p:cNvPr id="8" name="Picture 7" descr="A person smiling for the camera&#10;&#10;Description automatically generated">
            <a:extLst>
              <a:ext uri="{FF2B5EF4-FFF2-40B4-BE49-F238E27FC236}">
                <a16:creationId xmlns:a16="http://schemas.microsoft.com/office/drawing/2014/main" id="{950A0C9C-77EB-4402-9ABC-47F609907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147" y="1706395"/>
            <a:ext cx="1455234" cy="1940312"/>
          </a:xfrm>
          <a:prstGeom prst="rect">
            <a:avLst/>
          </a:prstGeom>
        </p:spPr>
      </p:pic>
      <p:pic>
        <p:nvPicPr>
          <p:cNvPr id="10" name="Picture 9" descr="A person posing for the camera&#10;&#10;Description automatically generated">
            <a:extLst>
              <a:ext uri="{FF2B5EF4-FFF2-40B4-BE49-F238E27FC236}">
                <a16:creationId xmlns:a16="http://schemas.microsoft.com/office/drawing/2014/main" id="{0502B827-4C29-4D08-8FFF-EE33D9EFA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857" y="1753385"/>
            <a:ext cx="1455234" cy="1940312"/>
          </a:xfrm>
          <a:prstGeom prst="rect">
            <a:avLst/>
          </a:prstGeom>
        </p:spPr>
      </p:pic>
      <p:pic>
        <p:nvPicPr>
          <p:cNvPr id="5" name="Picture 4" descr="A person smiling for the camera&#10;&#10;Description automatically generated">
            <a:extLst>
              <a:ext uri="{FF2B5EF4-FFF2-40B4-BE49-F238E27FC236}">
                <a16:creationId xmlns:a16="http://schemas.microsoft.com/office/drawing/2014/main" id="{3FA7D00D-93E0-497D-BA3A-AE2AA0F2E9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692" y="1784911"/>
            <a:ext cx="1455234" cy="1861796"/>
          </a:xfrm>
          <a:prstGeom prst="rect">
            <a:avLst/>
          </a:prstGeom>
        </p:spPr>
      </p:pic>
      <p:pic>
        <p:nvPicPr>
          <p:cNvPr id="9" name="Picture 8" descr="A person smiling for the camera&#10;&#10;Description automatically generated">
            <a:extLst>
              <a:ext uri="{FF2B5EF4-FFF2-40B4-BE49-F238E27FC236}">
                <a16:creationId xmlns:a16="http://schemas.microsoft.com/office/drawing/2014/main" id="{914FB310-41FD-4DE7-83A3-9A86786D1134}"/>
              </a:ext>
            </a:extLst>
          </p:cNvPr>
          <p:cNvPicPr>
            <a:picLocks noChangeAspect="1"/>
          </p:cNvPicPr>
          <p:nvPr/>
        </p:nvPicPr>
        <p:blipFill rotWithShape="1">
          <a:blip r:embed="rId6">
            <a:extLst>
              <a:ext uri="{28A0092B-C50C-407E-A947-70E740481C1C}">
                <a14:useLocalDpi xmlns:a14="http://schemas.microsoft.com/office/drawing/2010/main" val="0"/>
              </a:ext>
            </a:extLst>
          </a:blip>
          <a:srcRect b="15508"/>
          <a:stretch/>
        </p:blipFill>
        <p:spPr>
          <a:xfrm>
            <a:off x="8139110" y="1821467"/>
            <a:ext cx="1455234" cy="1912333"/>
          </a:xfrm>
          <a:prstGeom prst="rect">
            <a:avLst/>
          </a:prstGeom>
        </p:spPr>
      </p:pic>
      <p:pic>
        <p:nvPicPr>
          <p:cNvPr id="7" name="Picture 6">
            <a:extLst>
              <a:ext uri="{FF2B5EF4-FFF2-40B4-BE49-F238E27FC236}">
                <a16:creationId xmlns:a16="http://schemas.microsoft.com/office/drawing/2014/main" id="{D446E0FC-6CEB-4C8E-BCEB-0390EE14B8A7}"/>
              </a:ext>
            </a:extLst>
          </p:cNvPr>
          <p:cNvPicPr>
            <a:picLocks noChangeAspect="1"/>
          </p:cNvPicPr>
          <p:nvPr/>
        </p:nvPicPr>
        <p:blipFill rotWithShape="1">
          <a:blip r:embed="rId7">
            <a:extLst>
              <a:ext uri="{28A0092B-C50C-407E-A947-70E740481C1C}">
                <a14:useLocalDpi xmlns:a14="http://schemas.microsoft.com/office/drawing/2010/main" val="0"/>
              </a:ext>
            </a:extLst>
          </a:blip>
          <a:srcRect l="28137" r="17659"/>
          <a:stretch/>
        </p:blipFill>
        <p:spPr>
          <a:xfrm>
            <a:off x="9795469" y="1863196"/>
            <a:ext cx="1455234" cy="1789838"/>
          </a:xfrm>
          <a:prstGeom prst="rect">
            <a:avLst/>
          </a:prstGeom>
        </p:spPr>
      </p:pic>
    </p:spTree>
    <p:extLst>
      <p:ext uri="{BB962C8B-B14F-4D97-AF65-F5344CB8AC3E}">
        <p14:creationId xmlns:p14="http://schemas.microsoft.com/office/powerpoint/2010/main" val="1057773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E5CF-5B04-4394-A4D7-55B8292BEC43}"/>
              </a:ext>
            </a:extLst>
          </p:cNvPr>
          <p:cNvSpPr>
            <a:spLocks noGrp="1"/>
          </p:cNvSpPr>
          <p:nvPr>
            <p:ph type="title"/>
          </p:nvPr>
        </p:nvSpPr>
        <p:spPr/>
        <p:txBody>
          <a:bodyPr>
            <a:normAutofit/>
          </a:bodyPr>
          <a:lstStyle/>
          <a:p>
            <a:r>
              <a:rPr lang="en-US" dirty="0"/>
              <a:t>Grouping Strategies: Randomized</a:t>
            </a:r>
          </a:p>
        </p:txBody>
      </p:sp>
      <p:sp>
        <p:nvSpPr>
          <p:cNvPr id="3" name="Content Placeholder 2">
            <a:extLst>
              <a:ext uri="{FF2B5EF4-FFF2-40B4-BE49-F238E27FC236}">
                <a16:creationId xmlns:a16="http://schemas.microsoft.com/office/drawing/2014/main" id="{29C631CC-2F8F-4BFD-B295-37E578540830}"/>
              </a:ext>
            </a:extLst>
          </p:cNvPr>
          <p:cNvSpPr>
            <a:spLocks noGrp="1"/>
          </p:cNvSpPr>
          <p:nvPr>
            <p:ph idx="1"/>
          </p:nvPr>
        </p:nvSpPr>
        <p:spPr>
          <a:xfrm>
            <a:off x="838200" y="1690688"/>
            <a:ext cx="10515600" cy="4351338"/>
          </a:xfrm>
        </p:spPr>
        <p:txBody>
          <a:bodyPr>
            <a:normAutofit/>
          </a:bodyPr>
          <a:lstStyle/>
          <a:p>
            <a:r>
              <a:rPr lang="en-US" sz="3200" dirty="0"/>
              <a:t>Draw names from a hat</a:t>
            </a:r>
          </a:p>
          <a:p>
            <a:r>
              <a:rPr lang="en-US" sz="3200" dirty="0"/>
              <a:t>Use a grouping app like Group Sort (groupsort.com)</a:t>
            </a:r>
          </a:p>
          <a:p>
            <a:r>
              <a:rPr lang="en-US" sz="3200" dirty="0"/>
              <a:t>Pick a colored index card</a:t>
            </a:r>
          </a:p>
          <a:p>
            <a:r>
              <a:rPr lang="en-US" sz="3200" dirty="0"/>
              <a:t>Count off</a:t>
            </a:r>
          </a:p>
          <a:p>
            <a:r>
              <a:rPr lang="en-US" sz="3200" dirty="0"/>
              <a:t>Use playing cards</a:t>
            </a:r>
          </a:p>
          <a:p>
            <a:r>
              <a:rPr lang="en-US" sz="3200" dirty="0"/>
              <a:t>Use vocabulary cards</a:t>
            </a:r>
          </a:p>
          <a:p>
            <a:r>
              <a:rPr lang="en-US" sz="3200" dirty="0"/>
              <a:t>Line up by height, birthday, length of hair</a:t>
            </a:r>
          </a:p>
        </p:txBody>
      </p:sp>
    </p:spTree>
    <p:extLst>
      <p:ext uri="{BB962C8B-B14F-4D97-AF65-F5344CB8AC3E}">
        <p14:creationId xmlns:p14="http://schemas.microsoft.com/office/powerpoint/2010/main" val="330258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B497C0BD-3E81-4790-A45C-880B92BFF822}"/>
              </a:ext>
            </a:extLst>
          </p:cNvPr>
          <p:cNvSpPr>
            <a:spLocks noGrp="1"/>
          </p:cNvSpPr>
          <p:nvPr>
            <p:ph type="title"/>
          </p:nvPr>
        </p:nvSpPr>
        <p:spPr>
          <a:xfrm>
            <a:off x="3463543" y="2285710"/>
            <a:ext cx="526491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Longer-term Team Activities</a:t>
            </a:r>
          </a:p>
        </p:txBody>
      </p:sp>
    </p:spTree>
    <p:extLst>
      <p:ext uri="{BB962C8B-B14F-4D97-AF65-F5344CB8AC3E}">
        <p14:creationId xmlns:p14="http://schemas.microsoft.com/office/powerpoint/2010/main" val="1953944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83A3-75D9-49D9-BC4B-33C6927EF2B2}"/>
              </a:ext>
            </a:extLst>
          </p:cNvPr>
          <p:cNvSpPr>
            <a:spLocks noGrp="1"/>
          </p:cNvSpPr>
          <p:nvPr>
            <p:ph type="title"/>
          </p:nvPr>
        </p:nvSpPr>
        <p:spPr/>
        <p:txBody>
          <a:bodyPr/>
          <a:lstStyle/>
          <a:p>
            <a:r>
              <a:rPr lang="en-US" dirty="0"/>
              <a:t>Long Term Team Projects		</a:t>
            </a:r>
          </a:p>
        </p:txBody>
      </p:sp>
      <p:sp>
        <p:nvSpPr>
          <p:cNvPr id="3" name="Content Placeholder 2">
            <a:extLst>
              <a:ext uri="{FF2B5EF4-FFF2-40B4-BE49-F238E27FC236}">
                <a16:creationId xmlns:a16="http://schemas.microsoft.com/office/drawing/2014/main" id="{4718FDDD-BDB9-4544-9FBA-E8398623E3D5}"/>
              </a:ext>
            </a:extLst>
          </p:cNvPr>
          <p:cNvSpPr>
            <a:spLocks noGrp="1"/>
          </p:cNvSpPr>
          <p:nvPr>
            <p:ph idx="1"/>
          </p:nvPr>
        </p:nvSpPr>
        <p:spPr/>
        <p:txBody>
          <a:bodyPr/>
          <a:lstStyle/>
          <a:p>
            <a:r>
              <a:rPr lang="en-US" dirty="0"/>
              <a:t>Project-based learning: teams engage in a longer project like a presentation or a research paper</a:t>
            </a:r>
          </a:p>
          <a:p>
            <a:r>
              <a:rPr lang="en-US" dirty="0"/>
              <a:t>Assign roles</a:t>
            </a:r>
          </a:p>
          <a:p>
            <a:r>
              <a:rPr lang="en-US" dirty="0"/>
              <a:t>Scaffold the process</a:t>
            </a:r>
          </a:p>
          <a:p>
            <a:r>
              <a:rPr lang="en-US" dirty="0"/>
              <a:t>Can be interdisciplinary</a:t>
            </a:r>
          </a:p>
          <a:p>
            <a:r>
              <a:rPr lang="en-US" dirty="0"/>
              <a:t>Can be tied to real-world activities</a:t>
            </a:r>
          </a:p>
          <a:p>
            <a:r>
              <a:rPr lang="en-US" dirty="0"/>
              <a:t>Research supports increased skills and learning outcomes </a:t>
            </a:r>
          </a:p>
        </p:txBody>
      </p:sp>
    </p:spTree>
    <p:extLst>
      <p:ext uri="{BB962C8B-B14F-4D97-AF65-F5344CB8AC3E}">
        <p14:creationId xmlns:p14="http://schemas.microsoft.com/office/powerpoint/2010/main" val="710667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8D66-EFDE-4F58-A82A-09775D23BE2F}"/>
              </a:ext>
            </a:extLst>
          </p:cNvPr>
          <p:cNvSpPr>
            <a:spLocks noGrp="1"/>
          </p:cNvSpPr>
          <p:nvPr>
            <p:ph type="title"/>
          </p:nvPr>
        </p:nvSpPr>
        <p:spPr>
          <a:xfrm>
            <a:off x="6813863" y="1353653"/>
            <a:ext cx="5086784" cy="2889114"/>
          </a:xfrm>
        </p:spPr>
        <p:txBody>
          <a:bodyPr vert="horz" lIns="91440" tIns="45720" rIns="91440" bIns="45720" rtlCol="0" anchor="b">
            <a:normAutofit fontScale="90000"/>
          </a:bodyPr>
          <a:lstStyle/>
          <a:p>
            <a:pPr>
              <a:lnSpc>
                <a:spcPct val="90000"/>
              </a:lnSpc>
            </a:pPr>
            <a:r>
              <a:rPr lang="en-US" sz="5600" kern="1200" dirty="0">
                <a:solidFill>
                  <a:schemeClr val="tx1"/>
                </a:solidFill>
                <a:latin typeface="+mj-lt"/>
                <a:ea typeface="+mj-ea"/>
                <a:cs typeface="+mj-cs"/>
              </a:rPr>
              <a:t>Ingrid Bairstow, </a:t>
            </a:r>
            <a:r>
              <a:rPr lang="en-US" sz="5600" kern="1200" dirty="0" err="1">
                <a:solidFill>
                  <a:schemeClr val="tx1"/>
                </a:solidFill>
                <a:latin typeface="+mj-lt"/>
                <a:ea typeface="+mj-ea"/>
                <a:cs typeface="+mj-cs"/>
              </a:rPr>
              <a:t>MiraCosta</a:t>
            </a:r>
            <a:r>
              <a:rPr lang="en-US" sz="5600" kern="1200" dirty="0">
                <a:solidFill>
                  <a:schemeClr val="tx1"/>
                </a:solidFill>
                <a:latin typeface="+mj-lt"/>
                <a:ea typeface="+mj-ea"/>
                <a:cs typeface="+mj-cs"/>
              </a:rPr>
              <a:t> College</a:t>
            </a:r>
            <a:br>
              <a:rPr lang="en-US" sz="5600" kern="1200" dirty="0">
                <a:solidFill>
                  <a:schemeClr val="tx1"/>
                </a:solidFill>
                <a:latin typeface="+mj-lt"/>
                <a:ea typeface="+mj-ea"/>
                <a:cs typeface="+mj-cs"/>
              </a:rPr>
            </a:br>
            <a:r>
              <a:rPr lang="en-US" sz="4000" kern="1200" dirty="0">
                <a:solidFill>
                  <a:schemeClr val="tx1"/>
                </a:solidFill>
                <a:latin typeface="+mj-lt"/>
                <a:ea typeface="+mj-ea"/>
                <a:cs typeface="+mj-cs"/>
                <a:hlinkClick r:id="rId2"/>
              </a:rPr>
              <a:t>ibairstow@miracosta.edu</a:t>
            </a:r>
            <a:r>
              <a:rPr lang="en-US" sz="4000" kern="1200" dirty="0">
                <a:solidFill>
                  <a:schemeClr val="tx1"/>
                </a:solidFill>
                <a:latin typeface="+mj-lt"/>
                <a:ea typeface="+mj-ea"/>
                <a:cs typeface="+mj-cs"/>
              </a:rPr>
              <a:t> </a:t>
            </a:r>
            <a:endParaRPr lang="en-US" sz="5600" kern="1200" dirty="0">
              <a:solidFill>
                <a:schemeClr val="tx1"/>
              </a:solidFill>
              <a:latin typeface="+mj-lt"/>
              <a:ea typeface="+mj-ea"/>
              <a:cs typeface="+mj-cs"/>
            </a:endParaRP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erson posing for the camera&#10;&#10;Description automatically generated">
            <a:extLst>
              <a:ext uri="{FF2B5EF4-FFF2-40B4-BE49-F238E27FC236}">
                <a16:creationId xmlns:a16="http://schemas.microsoft.com/office/drawing/2014/main" id="{CBBB7F66-ADCD-4638-AEF5-A13597B3AAF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1461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88658769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1524000" y="1122362"/>
            <a:ext cx="9144000" cy="2387601"/>
          </a:xfrm>
          <a:prstGeom prst="rect">
            <a:avLst/>
          </a:prstGeom>
        </p:spPr>
        <p:txBody>
          <a:bodyPr/>
          <a:lstStyle/>
          <a:p>
            <a:pPr lvl="0">
              <a:defRPr sz="1800"/>
            </a:pPr>
            <a:r>
              <a:rPr sz="6000"/>
              <a:t>When you serve together, you cooperate together: </a:t>
            </a:r>
          </a:p>
          <a:p>
            <a:pPr lvl="0">
              <a:defRPr sz="1800"/>
            </a:pPr>
            <a:r>
              <a:rPr sz="2700"/>
              <a:t>Cooperative learning via service learning </a:t>
            </a:r>
          </a:p>
        </p:txBody>
      </p:sp>
      <p:sp>
        <p:nvSpPr>
          <p:cNvPr id="105" name="Shape 105"/>
          <p:cNvSpPr>
            <a:spLocks noGrp="1"/>
          </p:cNvSpPr>
          <p:nvPr>
            <p:ph type="body" idx="1"/>
          </p:nvPr>
        </p:nvSpPr>
        <p:spPr>
          <a:xfrm>
            <a:off x="1071559" y="4079875"/>
            <a:ext cx="9725639" cy="1655761"/>
          </a:xfrm>
          <a:prstGeom prst="rect">
            <a:avLst/>
          </a:prstGeom>
        </p:spPr>
        <p:txBody>
          <a:bodyPr/>
          <a:lstStyle/>
          <a:p>
            <a:pPr lvl="0">
              <a:defRPr sz="1800"/>
            </a:pPr>
            <a:r>
              <a:rPr sz="2400"/>
              <a:t>Ingrid Sbacchi Bairstow</a:t>
            </a:r>
          </a:p>
          <a:p>
            <a:pPr lvl="0">
              <a:defRPr sz="1800"/>
            </a:pPr>
            <a:r>
              <a:rPr sz="2400"/>
              <a:t>MiraCosta College </a:t>
            </a:r>
          </a:p>
        </p:txBody>
      </p:sp>
      <p:sp>
        <p:nvSpPr>
          <p:cNvPr id="106" name="Shape 106"/>
          <p:cNvSpPr/>
          <p:nvPr/>
        </p:nvSpPr>
        <p:spPr>
          <a:xfrm>
            <a:off x="0" y="-1"/>
            <a:ext cx="12192000" cy="134228"/>
          </a:xfrm>
          <a:prstGeom prst="rect">
            <a:avLst/>
          </a:prstGeom>
          <a:solidFill>
            <a:srgbClr val="1D6FA9"/>
          </a:solidFill>
          <a:ln w="12700">
            <a:solidFill>
              <a:srgbClr val="15517B"/>
            </a:solidFill>
            <a:miter/>
          </a:ln>
        </p:spPr>
        <p:txBody>
          <a:bodyPr lIns="0" tIns="0" rIns="0" bIns="0" anchor="ctr"/>
          <a:lstStyle/>
          <a:p>
            <a:pPr lvl="0" algn="ctr" defTabSz="457200">
              <a:defRPr>
                <a:solidFill>
                  <a:srgbClr val="FFFFFF"/>
                </a:solidFill>
                <a:latin typeface="Calibri"/>
                <a:ea typeface="Calibri"/>
                <a:cs typeface="Calibri"/>
                <a:sym typeface="Calibri"/>
              </a:defRPr>
            </a:pPr>
            <a:endParaRPr/>
          </a:p>
        </p:txBody>
      </p:sp>
      <p:sp>
        <p:nvSpPr>
          <p:cNvPr id="107" name="Shape 107"/>
          <p:cNvSpPr/>
          <p:nvPr/>
        </p:nvSpPr>
        <p:spPr>
          <a:xfrm>
            <a:off x="0" y="6793014"/>
            <a:ext cx="12192000" cy="134226"/>
          </a:xfrm>
          <a:prstGeom prst="rect">
            <a:avLst/>
          </a:prstGeom>
          <a:solidFill>
            <a:srgbClr val="1D6FA9"/>
          </a:solidFill>
          <a:ln w="12700">
            <a:solidFill>
              <a:srgbClr val="15517B"/>
            </a:solidFill>
            <a:miter/>
          </a:ln>
        </p:spPr>
        <p:txBody>
          <a:bodyPr lIns="0" tIns="0" rIns="0" bIns="0" anchor="ctr"/>
          <a:lstStyle/>
          <a:p>
            <a:pPr lvl="0" algn="ctr" defTabSz="457200">
              <a:defRPr>
                <a:solidFill>
                  <a:srgbClr val="FFFFFF"/>
                </a:solidFill>
                <a:latin typeface="Calibri"/>
                <a:ea typeface="Calibri"/>
                <a:cs typeface="Calibri"/>
                <a:sym typeface="Calibri"/>
              </a:defRPr>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838200" y="365126"/>
            <a:ext cx="10515600" cy="764428"/>
          </a:xfrm>
          <a:prstGeom prst="rect">
            <a:avLst/>
          </a:prstGeom>
        </p:spPr>
        <p:txBody>
          <a:bodyPr/>
          <a:lstStyle/>
          <a:p>
            <a:pPr lvl="0">
              <a:defRPr sz="1800"/>
            </a:pPr>
            <a:r>
              <a:rPr sz="4400" dirty="0"/>
              <a:t>What we did: service learning projects</a:t>
            </a:r>
          </a:p>
        </p:txBody>
      </p:sp>
      <p:sp>
        <p:nvSpPr>
          <p:cNvPr id="110" name="Shape 110"/>
          <p:cNvSpPr>
            <a:spLocks noGrp="1"/>
          </p:cNvSpPr>
          <p:nvPr>
            <p:ph type="body" idx="1"/>
          </p:nvPr>
        </p:nvSpPr>
        <p:spPr>
          <a:xfrm>
            <a:off x="838199" y="1253330"/>
            <a:ext cx="10659035" cy="4770951"/>
          </a:xfrm>
          <a:prstGeom prst="rect">
            <a:avLst/>
          </a:prstGeom>
        </p:spPr>
        <p:txBody>
          <a:bodyPr>
            <a:normAutofit fontScale="92500"/>
          </a:bodyPr>
          <a:lstStyle/>
          <a:p>
            <a:pPr marL="134756" lvl="0" indent="-134756" defTabSz="466344">
              <a:spcBef>
                <a:spcPts val="500"/>
              </a:spcBef>
              <a:defRPr sz="1800"/>
            </a:pPr>
            <a:r>
              <a:rPr sz="3200" dirty="0"/>
              <a:t>My cooperative learning took place via service learning projects: </a:t>
            </a:r>
          </a:p>
          <a:p>
            <a:pPr marL="367928" lvl="1" indent="-134756" defTabSz="466344">
              <a:spcBef>
                <a:spcPts val="500"/>
              </a:spcBef>
              <a:defRPr sz="1800"/>
            </a:pPr>
            <a:r>
              <a:rPr sz="3200" b="1" dirty="0"/>
              <a:t>Beach clean-up project </a:t>
            </a:r>
            <a:endParaRPr lang="en-US" sz="3200" b="1" dirty="0"/>
          </a:p>
          <a:p>
            <a:pPr marL="367928" lvl="1" indent="-134756" defTabSz="466344">
              <a:spcBef>
                <a:spcPts val="500"/>
              </a:spcBef>
              <a:defRPr sz="1800"/>
            </a:pPr>
            <a:r>
              <a:rPr sz="3200" b="1" dirty="0"/>
              <a:t>Environmental literacy project </a:t>
            </a:r>
            <a:endParaRPr lang="en-US" sz="3200" b="1" dirty="0"/>
          </a:p>
          <a:p>
            <a:pPr marL="367928" lvl="1" indent="-134756" defTabSz="466344">
              <a:spcBef>
                <a:spcPts val="500"/>
              </a:spcBef>
              <a:defRPr sz="1800"/>
            </a:pPr>
            <a:r>
              <a:rPr sz="3200" dirty="0"/>
              <a:t>With service learning, students engage in ‘real-life’ projects with ‘real-life’ interactions in their community. </a:t>
            </a:r>
          </a:p>
          <a:p>
            <a:pPr marL="834273" lvl="3" indent="-134756" defTabSz="466344">
              <a:spcBef>
                <a:spcPts val="500"/>
              </a:spcBef>
              <a:defRPr sz="1800"/>
            </a:pPr>
            <a:r>
              <a:rPr sz="3200" dirty="0"/>
              <a:t>Students work in teams on a project that impacts the community.</a:t>
            </a:r>
            <a:endParaRPr lang="en-US" sz="3200" dirty="0"/>
          </a:p>
          <a:p>
            <a:pPr marL="834273" lvl="3" indent="-134756" defTabSz="466344">
              <a:spcBef>
                <a:spcPts val="500"/>
              </a:spcBef>
              <a:defRPr sz="1800"/>
            </a:pPr>
            <a:r>
              <a:rPr sz="3200" dirty="0"/>
              <a:t>There is a lot of organizational cooperation that goes into this, such as scheduling, sending emails, creating materials, etc</a:t>
            </a:r>
            <a:r>
              <a:rPr sz="2800"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838200" y="365125"/>
            <a:ext cx="10515600" cy="697193"/>
          </a:xfrm>
          <a:prstGeom prst="rect">
            <a:avLst/>
          </a:prstGeom>
        </p:spPr>
        <p:txBody>
          <a:bodyPr>
            <a:normAutofit fontScale="90000"/>
          </a:bodyPr>
          <a:lstStyle/>
          <a:p>
            <a:pPr lvl="0">
              <a:defRPr sz="1800"/>
            </a:pPr>
            <a:r>
              <a:rPr sz="4400" dirty="0"/>
              <a:t>What we did: service learning projects</a:t>
            </a:r>
          </a:p>
        </p:txBody>
      </p:sp>
      <p:sp>
        <p:nvSpPr>
          <p:cNvPr id="110" name="Shape 110"/>
          <p:cNvSpPr>
            <a:spLocks noGrp="1"/>
          </p:cNvSpPr>
          <p:nvPr>
            <p:ph type="body" idx="1"/>
          </p:nvPr>
        </p:nvSpPr>
        <p:spPr>
          <a:xfrm>
            <a:off x="838200" y="1128431"/>
            <a:ext cx="10515600" cy="4747933"/>
          </a:xfrm>
          <a:prstGeom prst="rect">
            <a:avLst/>
          </a:prstGeom>
        </p:spPr>
        <p:txBody>
          <a:bodyPr>
            <a:normAutofit fontScale="92500"/>
          </a:bodyPr>
          <a:lstStyle/>
          <a:p>
            <a:pPr marL="834273" lvl="3" indent="-134756" defTabSz="466344">
              <a:spcBef>
                <a:spcPts val="500"/>
              </a:spcBef>
              <a:defRPr sz="1800"/>
            </a:pPr>
            <a:r>
              <a:rPr lang="en-US" sz="2800" dirty="0"/>
              <a:t>We</a:t>
            </a:r>
            <a:r>
              <a:rPr sz="2800" dirty="0"/>
              <a:t> brainstormed on tasks that needed to be accomplished for the project. </a:t>
            </a:r>
          </a:p>
          <a:p>
            <a:pPr marL="834273" lvl="3" indent="-134756" defTabSz="466344">
              <a:spcBef>
                <a:spcPts val="500"/>
              </a:spcBef>
              <a:defRPr sz="1800"/>
            </a:pPr>
            <a:r>
              <a:rPr lang="en-US" sz="2800" dirty="0"/>
              <a:t>S</a:t>
            </a:r>
            <a:r>
              <a:rPr sz="2800" dirty="0"/>
              <a:t>tudents organized themselves into teams: t-shirt design team, brochure design team, sharing with the school at break team, map team, email team, overall supervisor (captain)</a:t>
            </a:r>
          </a:p>
          <a:p>
            <a:pPr marL="1067445" lvl="4" indent="-134756" defTabSz="466344">
              <a:spcBef>
                <a:spcPts val="500"/>
              </a:spcBef>
              <a:defRPr sz="1800"/>
            </a:pPr>
            <a:r>
              <a:rPr sz="2800" dirty="0"/>
              <a:t>This allowed for different strengths to be used—those who were technologically savvy worked on the brochure; the artistic students worked on t-shirt design; those who liked to speak did the outreach with other students. </a:t>
            </a:r>
          </a:p>
          <a:p>
            <a:pPr marL="1067445" lvl="4" indent="-134756" defTabSz="466344">
              <a:spcBef>
                <a:spcPts val="500"/>
              </a:spcBef>
              <a:defRPr sz="1800"/>
            </a:pPr>
            <a:r>
              <a:rPr sz="2800" dirty="0"/>
              <a:t>I set guidelines: every person had to contribute at least one thing to the team and every person had to write a reflection paragraph. </a:t>
            </a:r>
          </a:p>
        </p:txBody>
      </p:sp>
    </p:spTree>
    <p:extLst>
      <p:ext uri="{BB962C8B-B14F-4D97-AF65-F5344CB8AC3E}">
        <p14:creationId xmlns:p14="http://schemas.microsoft.com/office/powerpoint/2010/main" val="596260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838200" y="230186"/>
            <a:ext cx="10515600" cy="1006943"/>
          </a:xfrm>
          <a:prstGeom prst="rect">
            <a:avLst/>
          </a:prstGeom>
        </p:spPr>
        <p:txBody>
          <a:bodyPr/>
          <a:lstStyle/>
          <a:p>
            <a:pPr lvl="0">
              <a:defRPr sz="1800"/>
            </a:pPr>
            <a:r>
              <a:rPr sz="4400" dirty="0"/>
              <a:t>Challenges</a:t>
            </a:r>
          </a:p>
        </p:txBody>
      </p:sp>
      <p:sp>
        <p:nvSpPr>
          <p:cNvPr id="113" name="Shape 113"/>
          <p:cNvSpPr>
            <a:spLocks noGrp="1"/>
          </p:cNvSpPr>
          <p:nvPr>
            <p:ph type="body" idx="1"/>
          </p:nvPr>
        </p:nvSpPr>
        <p:spPr>
          <a:prstGeom prst="rect">
            <a:avLst/>
          </a:prstGeom>
        </p:spPr>
        <p:txBody>
          <a:bodyPr>
            <a:normAutofit/>
          </a:bodyPr>
          <a:lstStyle/>
          <a:p>
            <a:pPr marL="0" lvl="0" indent="0" defTabSz="896111">
              <a:lnSpc>
                <a:spcPct val="90000"/>
              </a:lnSpc>
              <a:spcBef>
                <a:spcPts val="900"/>
              </a:spcBef>
              <a:buSzTx/>
              <a:buNone/>
              <a:defRPr sz="1800"/>
            </a:pPr>
            <a:r>
              <a:rPr sz="3200" dirty="0"/>
              <a:t>1. </a:t>
            </a:r>
            <a:r>
              <a:rPr sz="3200" i="1" dirty="0"/>
              <a:t>Adult student schedules are difficult to predict</a:t>
            </a:r>
            <a:r>
              <a:rPr sz="3200" dirty="0"/>
              <a:t>. Not everybody could attend the actual community presentation of the project. Teams were ‘fluid’ because of attendance. </a:t>
            </a:r>
            <a:endParaRPr lang="en-US" sz="3200" dirty="0"/>
          </a:p>
          <a:p>
            <a:pPr marL="0" lvl="0" indent="0" defTabSz="896111">
              <a:lnSpc>
                <a:spcPct val="90000"/>
              </a:lnSpc>
              <a:spcBef>
                <a:spcPts val="900"/>
              </a:spcBef>
              <a:buSzTx/>
              <a:buNone/>
              <a:defRPr sz="1800"/>
            </a:pPr>
            <a:endParaRPr sz="3200" dirty="0"/>
          </a:p>
          <a:p>
            <a:pPr marL="0" lvl="0" indent="0" defTabSz="896111">
              <a:lnSpc>
                <a:spcPct val="90000"/>
              </a:lnSpc>
              <a:spcBef>
                <a:spcPts val="900"/>
              </a:spcBef>
              <a:buSzTx/>
              <a:buNone/>
              <a:defRPr sz="1800"/>
            </a:pPr>
            <a:r>
              <a:rPr sz="3200" dirty="0"/>
              <a:t>2.</a:t>
            </a:r>
            <a:r>
              <a:rPr sz="3200" i="1" dirty="0"/>
              <a:t>Controlled chaos at the beginning of the project. </a:t>
            </a:r>
            <a:r>
              <a:rPr sz="3200" dirty="0"/>
              <a:t>This type of learning is different than sitting at a desk and filling out workbooks. Students were unsure of what to do. </a:t>
            </a:r>
          </a:p>
          <a:p>
            <a:pPr marL="0" lvl="0" indent="0" defTabSz="896111">
              <a:lnSpc>
                <a:spcPct val="90000"/>
              </a:lnSpc>
              <a:spcBef>
                <a:spcPts val="900"/>
              </a:spcBef>
              <a:buSzTx/>
              <a:buNone/>
              <a:defRPr sz="1800"/>
            </a:pPr>
            <a:r>
              <a:rPr sz="1900" b="1" dirty="0">
                <a:solidFill>
                  <a:srgbClr val="888888"/>
                </a:solidFill>
              </a:rPr>
              <a:t> </a:t>
            </a:r>
          </a:p>
        </p:txBody>
      </p:sp>
      <p:sp>
        <p:nvSpPr>
          <p:cNvPr id="114" name="Shape 114"/>
          <p:cNvSpPr>
            <a:spLocks noGrp="1"/>
          </p:cNvSpPr>
          <p:nvPr>
            <p:ph type="sldNum" sz="quarter" idx="2"/>
          </p:nvPr>
        </p:nvSpPr>
        <p:spPr>
          <a:xfrm>
            <a:off x="4541939" y="6359842"/>
            <a:ext cx="2743202"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1200">
                <a:solidFill>
                  <a:srgbClr val="888888"/>
                </a:solidFill>
                <a:latin typeface="Calibri"/>
                <a:ea typeface="Calibri"/>
                <a:cs typeface="Calibri"/>
                <a:sym typeface="Calibri"/>
              </a:defRPr>
            </a:lvl1pPr>
            <a:lvl2pPr>
              <a:defRPr>
                <a:latin typeface="+mn-lt"/>
                <a:ea typeface="+mn-ea"/>
                <a:cs typeface="+mn-cs"/>
                <a:sym typeface="Avenir Roman"/>
              </a:defRPr>
            </a:lvl2pPr>
            <a:lvl3pPr>
              <a:defRPr>
                <a:latin typeface="+mn-lt"/>
                <a:ea typeface="+mn-ea"/>
                <a:cs typeface="+mn-cs"/>
                <a:sym typeface="Avenir Roman"/>
              </a:defRPr>
            </a:lvl3pPr>
            <a:lvl4pPr>
              <a:defRPr>
                <a:latin typeface="+mn-lt"/>
                <a:ea typeface="+mn-ea"/>
                <a:cs typeface="+mn-cs"/>
                <a:sym typeface="Avenir Roman"/>
              </a:defRPr>
            </a:lvl4pPr>
            <a:lvl5pPr>
              <a:defRPr>
                <a:latin typeface="+mn-lt"/>
                <a:ea typeface="+mn-ea"/>
                <a:cs typeface="+mn-cs"/>
                <a:sym typeface="Avenir Roman"/>
              </a:defRPr>
            </a:lvl5pPr>
            <a:lvl6pPr>
              <a:defRPr>
                <a:latin typeface="+mn-lt"/>
                <a:ea typeface="+mn-ea"/>
                <a:cs typeface="+mn-cs"/>
                <a:sym typeface="Avenir Roman"/>
              </a:defRPr>
            </a:lvl6pPr>
            <a:lvl7pPr>
              <a:defRPr>
                <a:latin typeface="+mn-lt"/>
                <a:ea typeface="+mn-ea"/>
                <a:cs typeface="+mn-cs"/>
                <a:sym typeface="Avenir Roman"/>
              </a:defRPr>
            </a:lvl7pPr>
            <a:lvl8pPr>
              <a:defRPr>
                <a:latin typeface="+mn-lt"/>
                <a:ea typeface="+mn-ea"/>
                <a:cs typeface="+mn-cs"/>
                <a:sym typeface="Avenir Roman"/>
              </a:defRPr>
            </a:lvl8pPr>
            <a:lvl9pPr>
              <a:defRPr>
                <a:latin typeface="+mn-lt"/>
                <a:ea typeface="+mn-ea"/>
                <a:cs typeface="+mn-cs"/>
                <a:sym typeface="Avenir Roman"/>
              </a:defRPr>
            </a:lvl9pPr>
          </a:lstStyle>
          <a:p>
            <a:pPr lvl="0">
              <a:defRPr sz="1800">
                <a:solidFill>
                  <a:srgbClr val="000000"/>
                </a:solidFill>
              </a:defRPr>
            </a:pPr>
            <a:fld id="{86CB4B4D-7CA3-9044-876B-883B54F8677D}" type="slidenum">
              <a:rPr lang="en-US" smtClean="0"/>
              <a:pPr lvl="0">
                <a:defRPr sz="1800">
                  <a:solidFill>
                    <a:srgbClr val="000000"/>
                  </a:solidFill>
                </a:defRPr>
              </a:pPr>
              <a:t>37</a:t>
            </a:fld>
            <a:endParaRPr sz="1116">
              <a:solidFill>
                <a:srgbClr val="888888"/>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838200" y="230187"/>
            <a:ext cx="10515600" cy="885920"/>
          </a:xfrm>
          <a:prstGeom prst="rect">
            <a:avLst/>
          </a:prstGeom>
        </p:spPr>
        <p:txBody>
          <a:bodyPr/>
          <a:lstStyle/>
          <a:p>
            <a:pPr lvl="0">
              <a:defRPr sz="1800"/>
            </a:pPr>
            <a:r>
              <a:rPr lang="en-US" sz="4400" dirty="0"/>
              <a:t>Successes</a:t>
            </a:r>
            <a:endParaRPr sz="4400" dirty="0"/>
          </a:p>
        </p:txBody>
      </p:sp>
      <p:sp>
        <p:nvSpPr>
          <p:cNvPr id="113" name="Shape 113"/>
          <p:cNvSpPr>
            <a:spLocks noGrp="1"/>
          </p:cNvSpPr>
          <p:nvPr>
            <p:ph type="body" idx="1"/>
          </p:nvPr>
        </p:nvSpPr>
        <p:spPr>
          <a:xfrm>
            <a:off x="838200" y="1298986"/>
            <a:ext cx="10515600" cy="5060856"/>
          </a:xfrm>
          <a:prstGeom prst="rect">
            <a:avLst/>
          </a:prstGeom>
        </p:spPr>
        <p:txBody>
          <a:bodyPr>
            <a:normAutofit fontScale="92500" lnSpcReduction="10000"/>
          </a:bodyPr>
          <a:lstStyle/>
          <a:p>
            <a:pPr marL="0" lvl="0" indent="0" defTabSz="896111">
              <a:lnSpc>
                <a:spcPct val="90000"/>
              </a:lnSpc>
              <a:spcBef>
                <a:spcPts val="900"/>
              </a:spcBef>
              <a:buSzTx/>
              <a:buNone/>
              <a:defRPr sz="1800"/>
            </a:pPr>
            <a:r>
              <a:rPr sz="3200" dirty="0"/>
              <a:t>1.</a:t>
            </a:r>
            <a:r>
              <a:rPr sz="3200" i="1" dirty="0"/>
              <a:t>Confidence and enthusiasm followed the initial period of frustration and chaos. </a:t>
            </a:r>
            <a:r>
              <a:rPr sz="3200" dirty="0"/>
              <a:t>When students understood they had ‘permission’ to create the project</a:t>
            </a:r>
            <a:r>
              <a:rPr lang="en-US" sz="3200" dirty="0"/>
              <a:t> </a:t>
            </a:r>
            <a:r>
              <a:rPr sz="3200" dirty="0"/>
              <a:t>and there was no one right answer, they blossomed. Natural leaders, natural organizers, and even followers bloomed as they gained confidence that their ideas and contributions were used in the project. </a:t>
            </a:r>
          </a:p>
          <a:p>
            <a:pPr marL="0" lvl="0" indent="0" defTabSz="896111">
              <a:lnSpc>
                <a:spcPct val="90000"/>
              </a:lnSpc>
              <a:spcBef>
                <a:spcPts val="900"/>
              </a:spcBef>
              <a:buSzTx/>
              <a:buNone/>
              <a:defRPr sz="1800"/>
            </a:pPr>
            <a:r>
              <a:rPr sz="3200" dirty="0"/>
              <a:t>2. </a:t>
            </a:r>
            <a:r>
              <a:rPr sz="3200" i="1" dirty="0"/>
              <a:t>Increased retention and assessment scores</a:t>
            </a:r>
            <a:r>
              <a:rPr sz="3200" dirty="0"/>
              <a:t>. I do not have explicit data, however, students attendance and final assessment scores seem to jump every time I do a service learning project</a:t>
            </a:r>
            <a:r>
              <a:rPr lang="en-US" sz="3200" dirty="0"/>
              <a:t>. </a:t>
            </a:r>
            <a:r>
              <a:rPr sz="3200" dirty="0"/>
              <a:t>They feel part of a team. They learn to engage with their community and feel a sense of empowerment that adds to confidence and learning real communicative English. </a:t>
            </a:r>
          </a:p>
        </p:txBody>
      </p:sp>
      <p:sp>
        <p:nvSpPr>
          <p:cNvPr id="114" name="Shape 114"/>
          <p:cNvSpPr>
            <a:spLocks noGrp="1"/>
          </p:cNvSpPr>
          <p:nvPr>
            <p:ph type="sldNum" sz="quarter" idx="2"/>
          </p:nvPr>
        </p:nvSpPr>
        <p:spPr>
          <a:xfrm>
            <a:off x="4541939" y="6359842"/>
            <a:ext cx="2743202"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1200">
                <a:solidFill>
                  <a:srgbClr val="888888"/>
                </a:solidFill>
                <a:latin typeface="Calibri"/>
                <a:ea typeface="Calibri"/>
                <a:cs typeface="Calibri"/>
                <a:sym typeface="Calibri"/>
              </a:defRPr>
            </a:lvl1pPr>
            <a:lvl2pPr>
              <a:defRPr>
                <a:latin typeface="+mn-lt"/>
                <a:ea typeface="+mn-ea"/>
                <a:cs typeface="+mn-cs"/>
                <a:sym typeface="Avenir Roman"/>
              </a:defRPr>
            </a:lvl2pPr>
            <a:lvl3pPr>
              <a:defRPr>
                <a:latin typeface="+mn-lt"/>
                <a:ea typeface="+mn-ea"/>
                <a:cs typeface="+mn-cs"/>
                <a:sym typeface="Avenir Roman"/>
              </a:defRPr>
            </a:lvl3pPr>
            <a:lvl4pPr>
              <a:defRPr>
                <a:latin typeface="+mn-lt"/>
                <a:ea typeface="+mn-ea"/>
                <a:cs typeface="+mn-cs"/>
                <a:sym typeface="Avenir Roman"/>
              </a:defRPr>
            </a:lvl4pPr>
            <a:lvl5pPr>
              <a:defRPr>
                <a:latin typeface="+mn-lt"/>
                <a:ea typeface="+mn-ea"/>
                <a:cs typeface="+mn-cs"/>
                <a:sym typeface="Avenir Roman"/>
              </a:defRPr>
            </a:lvl5pPr>
            <a:lvl6pPr>
              <a:defRPr>
                <a:latin typeface="+mn-lt"/>
                <a:ea typeface="+mn-ea"/>
                <a:cs typeface="+mn-cs"/>
                <a:sym typeface="Avenir Roman"/>
              </a:defRPr>
            </a:lvl6pPr>
            <a:lvl7pPr>
              <a:defRPr>
                <a:latin typeface="+mn-lt"/>
                <a:ea typeface="+mn-ea"/>
                <a:cs typeface="+mn-cs"/>
                <a:sym typeface="Avenir Roman"/>
              </a:defRPr>
            </a:lvl7pPr>
            <a:lvl8pPr>
              <a:defRPr>
                <a:latin typeface="+mn-lt"/>
                <a:ea typeface="+mn-ea"/>
                <a:cs typeface="+mn-cs"/>
                <a:sym typeface="Avenir Roman"/>
              </a:defRPr>
            </a:lvl8pPr>
            <a:lvl9pPr>
              <a:defRPr>
                <a:latin typeface="+mn-lt"/>
                <a:ea typeface="+mn-ea"/>
                <a:cs typeface="+mn-cs"/>
                <a:sym typeface="Avenir Roman"/>
              </a:defRPr>
            </a:lvl9pPr>
          </a:lstStyle>
          <a:p>
            <a:pPr lvl="0">
              <a:defRPr sz="1800">
                <a:solidFill>
                  <a:srgbClr val="000000"/>
                </a:solidFill>
              </a:defRPr>
            </a:pPr>
            <a:fld id="{86CB4B4D-7CA3-9044-876B-883B54F8677D}" type="slidenum">
              <a:rPr lang="en-US" smtClean="0"/>
              <a:pPr lvl="0">
                <a:defRPr sz="1800">
                  <a:solidFill>
                    <a:srgbClr val="000000"/>
                  </a:solidFill>
                </a:defRPr>
              </a:pPr>
              <a:t>38</a:t>
            </a:fld>
            <a:endParaRPr sz="1116">
              <a:solidFill>
                <a:srgbClr val="888888"/>
              </a:solidFill>
            </a:endParaRPr>
          </a:p>
        </p:txBody>
      </p:sp>
    </p:spTree>
    <p:extLst>
      <p:ext uri="{BB962C8B-B14F-4D97-AF65-F5344CB8AC3E}">
        <p14:creationId xmlns:p14="http://schemas.microsoft.com/office/powerpoint/2010/main" val="1818185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B497C0BD-3E81-4790-A45C-880B92BFF82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Team Activities </a:t>
            </a:r>
            <a:br>
              <a:rPr lang="en-US" sz="6000" kern="1200" dirty="0">
                <a:solidFill>
                  <a:srgbClr val="FFFFFF"/>
                </a:solidFill>
                <a:latin typeface="+mj-lt"/>
                <a:ea typeface="+mj-ea"/>
                <a:cs typeface="+mj-cs"/>
              </a:rPr>
            </a:br>
            <a:r>
              <a:rPr lang="en-US" sz="6000" kern="1200" dirty="0">
                <a:solidFill>
                  <a:srgbClr val="FFFFFF"/>
                </a:solidFill>
                <a:latin typeface="+mj-lt"/>
                <a:ea typeface="+mj-ea"/>
                <a:cs typeface="+mj-cs"/>
              </a:rPr>
              <a:t>in IET</a:t>
            </a:r>
          </a:p>
        </p:txBody>
      </p:sp>
      <p:sp>
        <p:nvSpPr>
          <p:cNvPr id="5" name="Thought Bubble: Cloud 4">
            <a:extLst>
              <a:ext uri="{FF2B5EF4-FFF2-40B4-BE49-F238E27FC236}">
                <a16:creationId xmlns:a16="http://schemas.microsoft.com/office/drawing/2014/main" id="{3CF8DF0C-8B72-4D42-A663-C9FD37F9690C}"/>
              </a:ext>
            </a:extLst>
          </p:cNvPr>
          <p:cNvSpPr/>
          <p:nvPr/>
        </p:nvSpPr>
        <p:spPr>
          <a:xfrm>
            <a:off x="10259618" y="300673"/>
            <a:ext cx="1650380" cy="687398"/>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lumMod val="75000"/>
                  </a:schemeClr>
                </a:solidFill>
              </a:rPr>
              <a:t>POLL</a:t>
            </a:r>
            <a:r>
              <a:rPr lang="en-US" dirty="0"/>
              <a:t> </a:t>
            </a:r>
          </a:p>
        </p:txBody>
      </p:sp>
    </p:spTree>
    <p:extLst>
      <p:ext uri="{BB962C8B-B14F-4D97-AF65-F5344CB8AC3E}">
        <p14:creationId xmlns:p14="http://schemas.microsoft.com/office/powerpoint/2010/main" val="357958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8917-CBBF-4A44-9EA4-F5BBF95896C9}"/>
              </a:ext>
            </a:extLst>
          </p:cNvPr>
          <p:cNvSpPr>
            <a:spLocks noGrp="1"/>
          </p:cNvSpPr>
          <p:nvPr>
            <p:ph type="title"/>
          </p:nvPr>
        </p:nvSpPr>
        <p:spPr/>
        <p:txBody>
          <a:bodyPr/>
          <a:lstStyle/>
          <a:p>
            <a:r>
              <a:rPr lang="en-US" dirty="0"/>
              <a:t>Persistence</a:t>
            </a:r>
          </a:p>
        </p:txBody>
      </p:sp>
      <p:sp>
        <p:nvSpPr>
          <p:cNvPr id="3" name="Content Placeholder 2">
            <a:extLst>
              <a:ext uri="{FF2B5EF4-FFF2-40B4-BE49-F238E27FC236}">
                <a16:creationId xmlns:a16="http://schemas.microsoft.com/office/drawing/2014/main" id="{80D5DBE5-AA74-4C10-B314-3E18C1EC9959}"/>
              </a:ext>
            </a:extLst>
          </p:cNvPr>
          <p:cNvSpPr>
            <a:spLocks noGrp="1"/>
          </p:cNvSpPr>
          <p:nvPr>
            <p:ph idx="1"/>
          </p:nvPr>
        </p:nvSpPr>
        <p:spPr/>
        <p:txBody>
          <a:bodyPr/>
          <a:lstStyle/>
          <a:p>
            <a:pPr marL="0" indent="0">
              <a:buNone/>
            </a:pPr>
            <a:r>
              <a:rPr lang="en-US" sz="3600" dirty="0"/>
              <a:t>“Adults staying in programs for as long as they can, engaging in self-directed study when they must drop out of their programs, and returning to their programs as soon as the demands of their new lives allow.”</a:t>
            </a:r>
          </a:p>
          <a:p>
            <a:pPr marL="0" indent="0">
              <a:buNone/>
            </a:pPr>
            <a:r>
              <a:rPr lang="en-US" dirty="0"/>
              <a:t>							--Comings et. al</a:t>
            </a:r>
          </a:p>
        </p:txBody>
      </p:sp>
    </p:spTree>
    <p:extLst>
      <p:ext uri="{BB962C8B-B14F-4D97-AF65-F5344CB8AC3E}">
        <p14:creationId xmlns:p14="http://schemas.microsoft.com/office/powerpoint/2010/main" val="4104713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99BE-A435-4EA4-862B-65F9BD6CC308}"/>
              </a:ext>
            </a:extLst>
          </p:cNvPr>
          <p:cNvSpPr>
            <a:spLocks noGrp="1"/>
          </p:cNvSpPr>
          <p:nvPr>
            <p:ph type="title"/>
          </p:nvPr>
        </p:nvSpPr>
        <p:spPr/>
        <p:txBody>
          <a:bodyPr/>
          <a:lstStyle/>
          <a:p>
            <a:r>
              <a:rPr lang="en-US" dirty="0"/>
              <a:t>Integrated Education and Training	</a:t>
            </a:r>
          </a:p>
        </p:txBody>
      </p:sp>
      <p:sp>
        <p:nvSpPr>
          <p:cNvPr id="3" name="Content Placeholder 2">
            <a:extLst>
              <a:ext uri="{FF2B5EF4-FFF2-40B4-BE49-F238E27FC236}">
                <a16:creationId xmlns:a16="http://schemas.microsoft.com/office/drawing/2014/main" id="{02AD9CCB-7627-4E22-8695-79348F9F2717}"/>
              </a:ext>
            </a:extLst>
          </p:cNvPr>
          <p:cNvSpPr>
            <a:spLocks noGrp="1"/>
          </p:cNvSpPr>
          <p:nvPr>
            <p:ph idx="1"/>
          </p:nvPr>
        </p:nvSpPr>
        <p:spPr/>
        <p:txBody>
          <a:bodyPr>
            <a:normAutofit/>
          </a:bodyPr>
          <a:lstStyle/>
          <a:p>
            <a:r>
              <a:rPr lang="en-US" sz="3200" dirty="0"/>
              <a:t>Basic skills and technical teacher plan and work together</a:t>
            </a:r>
          </a:p>
          <a:p>
            <a:r>
              <a:rPr lang="en-US" sz="3200" dirty="0"/>
              <a:t>Teachers create a common set of learning objectives</a:t>
            </a:r>
          </a:p>
          <a:p>
            <a:r>
              <a:rPr lang="en-US" sz="3200" dirty="0"/>
              <a:t>Basic skills instruction supports success in the CTE class</a:t>
            </a:r>
          </a:p>
          <a:p>
            <a:r>
              <a:rPr lang="en-US" sz="3200" dirty="0"/>
              <a:t>Creates equity for students with limited language skills  or basic skills to participate in career pathways</a:t>
            </a:r>
          </a:p>
        </p:txBody>
      </p:sp>
    </p:spTree>
    <p:extLst>
      <p:ext uri="{BB962C8B-B14F-4D97-AF65-F5344CB8AC3E}">
        <p14:creationId xmlns:p14="http://schemas.microsoft.com/office/powerpoint/2010/main" val="2247497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3F79-FB35-46DE-9D09-9F5BF21D3F0E}"/>
              </a:ext>
            </a:extLst>
          </p:cNvPr>
          <p:cNvSpPr>
            <a:spLocks noGrp="1"/>
          </p:cNvSpPr>
          <p:nvPr>
            <p:ph type="title"/>
          </p:nvPr>
        </p:nvSpPr>
        <p:spPr>
          <a:xfrm>
            <a:off x="6746627" y="1783959"/>
            <a:ext cx="5073337" cy="2889114"/>
          </a:xfrm>
        </p:spPr>
        <p:txBody>
          <a:bodyPr vert="horz" lIns="91440" tIns="45720" rIns="91440" bIns="45720" rtlCol="0" anchor="b">
            <a:normAutofit fontScale="90000"/>
          </a:bodyPr>
          <a:lstStyle/>
          <a:p>
            <a:pPr>
              <a:lnSpc>
                <a:spcPct val="90000"/>
              </a:lnSpc>
            </a:pPr>
            <a:r>
              <a:rPr lang="en-US" sz="5100" kern="1200" dirty="0">
                <a:solidFill>
                  <a:schemeClr val="tx1"/>
                </a:solidFill>
                <a:latin typeface="+mj-lt"/>
                <a:ea typeface="+mj-ea"/>
                <a:cs typeface="+mj-cs"/>
              </a:rPr>
              <a:t>Bill </a:t>
            </a:r>
            <a:r>
              <a:rPr lang="en-US" sz="5100" kern="1200" dirty="0" err="1">
                <a:solidFill>
                  <a:schemeClr val="tx1"/>
                </a:solidFill>
                <a:latin typeface="+mj-lt"/>
                <a:ea typeface="+mj-ea"/>
                <a:cs typeface="+mj-cs"/>
              </a:rPr>
              <a:t>Hrycyna</a:t>
            </a:r>
            <a:r>
              <a:rPr lang="en-US" sz="5100" kern="1200" dirty="0">
                <a:solidFill>
                  <a:schemeClr val="tx1"/>
                </a:solidFill>
                <a:latin typeface="+mj-lt"/>
                <a:ea typeface="+mj-ea"/>
                <a:cs typeface="+mj-cs"/>
              </a:rPr>
              <a:t>, </a:t>
            </a:r>
            <a:br>
              <a:rPr lang="en-US" sz="5100" kern="1200" dirty="0">
                <a:solidFill>
                  <a:schemeClr val="tx1"/>
                </a:solidFill>
                <a:latin typeface="+mj-lt"/>
                <a:ea typeface="+mj-ea"/>
                <a:cs typeface="+mj-cs"/>
              </a:rPr>
            </a:br>
            <a:r>
              <a:rPr lang="en-US" sz="5100" kern="1200" dirty="0">
                <a:solidFill>
                  <a:schemeClr val="tx1"/>
                </a:solidFill>
                <a:latin typeface="+mj-lt"/>
                <a:ea typeface="+mj-ea"/>
                <a:cs typeface="+mj-cs"/>
              </a:rPr>
              <a:t>Los Angeles USD Adult Education</a:t>
            </a:r>
            <a:br>
              <a:rPr lang="en-US" sz="5100" kern="1200" dirty="0">
                <a:solidFill>
                  <a:schemeClr val="tx1"/>
                </a:solidFill>
                <a:latin typeface="+mj-lt"/>
                <a:ea typeface="+mj-ea"/>
                <a:cs typeface="+mj-cs"/>
              </a:rPr>
            </a:br>
            <a:r>
              <a:rPr lang="en-US" sz="5100" kern="1200" dirty="0">
                <a:solidFill>
                  <a:schemeClr val="tx1"/>
                </a:solidFill>
                <a:latin typeface="+mj-lt"/>
                <a:ea typeface="+mj-ea"/>
                <a:cs typeface="+mj-cs"/>
                <a:hlinkClick r:id="rId2"/>
              </a:rPr>
              <a:t>wch6370@lauds.net</a:t>
            </a:r>
            <a:r>
              <a:rPr lang="en-US" sz="5100" kern="1200" dirty="0">
                <a:solidFill>
                  <a:schemeClr val="tx1"/>
                </a:solidFill>
                <a:latin typeface="+mj-lt"/>
                <a:ea typeface="+mj-ea"/>
                <a:cs typeface="+mj-cs"/>
              </a:rPr>
              <a:t> </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erson smiling for the camera&#10;&#10;Description automatically generated">
            <a:extLst>
              <a:ext uri="{FF2B5EF4-FFF2-40B4-BE49-F238E27FC236}">
                <a16:creationId xmlns:a16="http://schemas.microsoft.com/office/drawing/2014/main" id="{DCE111DB-7C1F-451A-A811-B2C79B7B212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678" r="-1" b="1917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93258299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group of people standing in a room&#10;&#10;Description automatically generated">
            <a:extLst>
              <a:ext uri="{FF2B5EF4-FFF2-40B4-BE49-F238E27FC236}">
                <a16:creationId xmlns:a16="http://schemas.microsoft.com/office/drawing/2014/main" id="{62416B7D-58DA-4812-986B-15F26DBAE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06" y="1351709"/>
            <a:ext cx="5006788" cy="346747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D82CEAD-3458-41CA-B148-47FA14BDE770}"/>
              </a:ext>
            </a:extLst>
          </p:cNvPr>
          <p:cNvSpPr txBox="1"/>
          <p:nvPr/>
        </p:nvSpPr>
        <p:spPr>
          <a:xfrm>
            <a:off x="83890" y="218523"/>
            <a:ext cx="6545510" cy="5786199"/>
          </a:xfrm>
          <a:prstGeom prst="rect">
            <a:avLst/>
          </a:prstGeom>
          <a:noFill/>
        </p:spPr>
        <p:txBody>
          <a:bodyPr wrap="square" rtlCol="0" anchor="t">
            <a:spAutoFit/>
          </a:bodyPr>
          <a:lstStyle/>
          <a:p>
            <a:r>
              <a:rPr lang="en-US" sz="200" i="1" dirty="0"/>
              <a:t>  </a:t>
            </a:r>
          </a:p>
          <a:p>
            <a:pPr algn="ctr"/>
            <a:r>
              <a:rPr lang="en-US" sz="2600" u="sng" dirty="0"/>
              <a:t>Prescription Filling Relay Race</a:t>
            </a:r>
            <a:endParaRPr lang="en-US" sz="2600" u="sng" dirty="0">
              <a:cs typeface="Calibri"/>
            </a:endParaRPr>
          </a:p>
          <a:p>
            <a:pPr algn="ctr"/>
            <a:endParaRPr lang="en-US" sz="1200" u="sng" dirty="0">
              <a:cs typeface="Calibri" panose="020F0502020204030204"/>
            </a:endParaRPr>
          </a:p>
          <a:p>
            <a:pPr algn="ctr"/>
            <a:endParaRPr lang="en-US" sz="400" u="sng" dirty="0"/>
          </a:p>
          <a:p>
            <a:pPr algn="ctr"/>
            <a:endParaRPr lang="en-US" sz="400" u="sng" dirty="0"/>
          </a:p>
          <a:p>
            <a:pPr marL="285750" indent="-285750">
              <a:buFont typeface="Arial" panose="020B0604020202020204" pitchFamily="34" charset="0"/>
              <a:buChar char="•"/>
            </a:pPr>
            <a:r>
              <a:rPr lang="en-US" sz="2300" dirty="0"/>
              <a:t>Objective: practice skills and related language</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Small teams line up </a:t>
            </a:r>
            <a:endParaRPr lang="en-US" sz="2300" dirty="0">
              <a:cs typeface="Calibri"/>
            </a:endParaRPr>
          </a:p>
          <a:p>
            <a:pPr marL="285750" indent="-285750">
              <a:buFont typeface="Arial" panose="020B0604020202020204" pitchFamily="34" charset="0"/>
              <a:buChar char="•"/>
            </a:pPr>
            <a:endParaRPr lang="en-US" sz="2300" dirty="0">
              <a:cs typeface="Calibri"/>
            </a:endParaRPr>
          </a:p>
          <a:p>
            <a:pPr marL="285750" indent="-285750">
              <a:buFont typeface="Arial" panose="020B0604020202020204" pitchFamily="34" charset="0"/>
              <a:buChar char="•"/>
            </a:pPr>
            <a:r>
              <a:rPr lang="en-US" sz="2300" dirty="0"/>
              <a:t>Tasks:  put on lab coat, run to filling station, read &amp; fill prescription, take to out-window, take off lab coat </a:t>
            </a:r>
            <a:endParaRPr lang="en-US" sz="2300" dirty="0">
              <a:cs typeface="Calibri"/>
            </a:endParaRP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Team helps to put on/take off lab coat</a:t>
            </a:r>
            <a:endParaRPr lang="en-US" sz="2300" dirty="0">
              <a:cs typeface="Calibri"/>
            </a:endParaRPr>
          </a:p>
          <a:p>
            <a:pPr marL="285750" indent="-285750">
              <a:buFont typeface="Arial" panose="020B0604020202020204" pitchFamily="34" charset="0"/>
              <a:buChar char="•"/>
            </a:pPr>
            <a:endParaRPr lang="en-US" sz="2300" dirty="0">
              <a:cs typeface="Calibri"/>
            </a:endParaRPr>
          </a:p>
          <a:p>
            <a:pPr marL="285750" indent="-285750">
              <a:buFont typeface="Arial" panose="020B0604020202020204" pitchFamily="34" charset="0"/>
              <a:buChar char="•"/>
            </a:pPr>
            <a:r>
              <a:rPr lang="en-US" sz="2300" dirty="0"/>
              <a:t>Team shouts out encouragement, directions, reminders:  "You can do it!"; "Stand on the pad when handling the medication!"; "Don't forget to put the label on the vial!" </a:t>
            </a:r>
            <a:endParaRPr lang="en-US" sz="2300" dirty="0">
              <a:cs typeface="Calibri"/>
            </a:endParaRPr>
          </a:p>
        </p:txBody>
      </p:sp>
    </p:spTree>
    <p:extLst>
      <p:ext uri="{BB962C8B-B14F-4D97-AF65-F5344CB8AC3E}">
        <p14:creationId xmlns:p14="http://schemas.microsoft.com/office/powerpoint/2010/main" val="3299158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F0CF-CD6B-4F41-A51C-E1195D912C8D}"/>
              </a:ext>
            </a:extLst>
          </p:cNvPr>
          <p:cNvSpPr>
            <a:spLocks noGrp="1"/>
          </p:cNvSpPr>
          <p:nvPr>
            <p:ph type="title"/>
          </p:nvPr>
        </p:nvSpPr>
        <p:spPr>
          <a:xfrm>
            <a:off x="838200" y="365126"/>
            <a:ext cx="10515600" cy="834500"/>
          </a:xfrm>
        </p:spPr>
        <p:txBody>
          <a:bodyPr/>
          <a:lstStyle/>
          <a:p>
            <a:r>
              <a:rPr lang="en-US" dirty="0"/>
              <a:t>Challenges &amp; Successes</a:t>
            </a:r>
          </a:p>
        </p:txBody>
      </p:sp>
      <p:sp>
        <p:nvSpPr>
          <p:cNvPr id="3" name="Content Placeholder 2">
            <a:extLst>
              <a:ext uri="{FF2B5EF4-FFF2-40B4-BE49-F238E27FC236}">
                <a16:creationId xmlns:a16="http://schemas.microsoft.com/office/drawing/2014/main" id="{1AF5503B-668A-41E3-B85B-E62D77F60816}"/>
              </a:ext>
            </a:extLst>
          </p:cNvPr>
          <p:cNvSpPr>
            <a:spLocks noGrp="1"/>
          </p:cNvSpPr>
          <p:nvPr>
            <p:ph idx="1"/>
          </p:nvPr>
        </p:nvSpPr>
        <p:spPr>
          <a:xfrm>
            <a:off x="838200" y="1605868"/>
            <a:ext cx="10515600" cy="4410352"/>
          </a:xfrm>
        </p:spPr>
        <p:txBody>
          <a:bodyPr vert="horz" lIns="91440" tIns="45720" rIns="91440" bIns="45720" rtlCol="0" anchor="t">
            <a:normAutofit/>
          </a:bodyPr>
          <a:lstStyle/>
          <a:p>
            <a:r>
              <a:rPr lang="en-US" sz="2900" dirty="0">
                <a:cs typeface="Calibri"/>
              </a:rPr>
              <a:t>It can get a little frenetic.</a:t>
            </a:r>
          </a:p>
          <a:p>
            <a:r>
              <a:rPr lang="en-US" sz="2900" dirty="0">
                <a:cs typeface="Calibri"/>
              </a:rPr>
              <a:t>They experience the "stressful" conditions of a busy workplace setting.</a:t>
            </a:r>
          </a:p>
          <a:p>
            <a:r>
              <a:rPr lang="en-US" sz="2900" dirty="0"/>
              <a:t>Students can't pass on the lab coat until the task is done correctly.</a:t>
            </a:r>
            <a:endParaRPr lang="en-US" sz="2900" dirty="0">
              <a:cs typeface="Calibri"/>
            </a:endParaRPr>
          </a:p>
          <a:p>
            <a:r>
              <a:rPr lang="en-US" sz="2900" dirty="0">
                <a:cs typeface="Calibri"/>
              </a:rPr>
              <a:t>It's fun and purposeful, so everyone is engaged.</a:t>
            </a:r>
          </a:p>
          <a:p>
            <a:r>
              <a:rPr lang="en-US" sz="2900" dirty="0"/>
              <a:t>Everyone is very focused on their own actions; they are also very focused on the actions of their teammates – they have a vested interest in the success of everyone on their team.  </a:t>
            </a:r>
            <a:endParaRPr lang="en-US" sz="2900" dirty="0">
              <a:cs typeface="Calibri"/>
            </a:endParaRPr>
          </a:p>
          <a:p>
            <a:endParaRPr lang="en-US" dirty="0">
              <a:cs typeface="Calibri"/>
            </a:endParaRPr>
          </a:p>
        </p:txBody>
      </p:sp>
    </p:spTree>
    <p:extLst>
      <p:ext uri="{BB962C8B-B14F-4D97-AF65-F5344CB8AC3E}">
        <p14:creationId xmlns:p14="http://schemas.microsoft.com/office/powerpoint/2010/main" val="3704720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B581-2669-4B04-A351-F2B6DC96AACE}"/>
              </a:ext>
            </a:extLst>
          </p:cNvPr>
          <p:cNvSpPr>
            <a:spLocks noGrp="1"/>
          </p:cNvSpPr>
          <p:nvPr>
            <p:ph type="title"/>
          </p:nvPr>
        </p:nvSpPr>
        <p:spPr>
          <a:xfrm>
            <a:off x="831850" y="520118"/>
            <a:ext cx="10515600" cy="637563"/>
          </a:xfrm>
        </p:spPr>
        <p:txBody>
          <a:bodyPr>
            <a:normAutofit fontScale="90000"/>
          </a:bodyPr>
          <a:lstStyle/>
          <a:p>
            <a:r>
              <a:rPr lang="en-US" sz="4400" i="1" dirty="0"/>
              <a:t>How my project builds a sense of community: </a:t>
            </a:r>
          </a:p>
        </p:txBody>
      </p:sp>
      <p:sp>
        <p:nvSpPr>
          <p:cNvPr id="3" name="Text Placeholder 2">
            <a:extLst>
              <a:ext uri="{FF2B5EF4-FFF2-40B4-BE49-F238E27FC236}">
                <a16:creationId xmlns:a16="http://schemas.microsoft.com/office/drawing/2014/main" id="{A24ED083-8387-4A27-9C8B-49BD531DCDED}"/>
              </a:ext>
            </a:extLst>
          </p:cNvPr>
          <p:cNvSpPr>
            <a:spLocks noGrp="1"/>
          </p:cNvSpPr>
          <p:nvPr>
            <p:ph type="body" idx="1"/>
          </p:nvPr>
        </p:nvSpPr>
        <p:spPr>
          <a:xfrm>
            <a:off x="831850" y="1325461"/>
            <a:ext cx="10515600" cy="4764189"/>
          </a:xfrm>
        </p:spPr>
        <p:txBody>
          <a:bodyPr vert="horz" lIns="91440" tIns="45720" rIns="91440" bIns="45720" rtlCol="0" anchor="t">
            <a:normAutofit fontScale="92500" lnSpcReduction="20000"/>
          </a:bodyPr>
          <a:lstStyle/>
          <a:p>
            <a:pPr marL="457200" indent="-457200">
              <a:buChar char="•"/>
            </a:pPr>
            <a:r>
              <a:rPr lang="en-US" sz="3200" dirty="0">
                <a:solidFill>
                  <a:schemeClr val="tx1"/>
                </a:solidFill>
              </a:rPr>
              <a:t>Students feel team pride after completing this group task … whether or not they are the identified "winners“!  </a:t>
            </a:r>
            <a:endParaRPr lang="en-US">
              <a:solidFill>
                <a:schemeClr val="tx1"/>
              </a:solidFill>
            </a:endParaRPr>
          </a:p>
          <a:p>
            <a:pPr marL="457200" indent="-457200">
              <a:buChar char="•"/>
            </a:pPr>
            <a:endParaRPr lang="en-US" sz="3200" dirty="0">
              <a:solidFill>
                <a:schemeClr val="tx1"/>
              </a:solidFill>
              <a:cs typeface="Calibri" panose="020F0502020204030204"/>
            </a:endParaRPr>
          </a:p>
          <a:p>
            <a:pPr marL="457200" indent="-457200">
              <a:buChar char="•"/>
            </a:pPr>
            <a:r>
              <a:rPr lang="en-US" sz="3200" dirty="0">
                <a:solidFill>
                  <a:schemeClr val="tx1"/>
                </a:solidFill>
              </a:rPr>
              <a:t>They talk about it for days afterwards.</a:t>
            </a:r>
            <a:endParaRPr lang="en-US" sz="3200" dirty="0">
              <a:solidFill>
                <a:schemeClr val="tx1"/>
              </a:solidFill>
              <a:cs typeface="Calibri"/>
            </a:endParaRPr>
          </a:p>
          <a:p>
            <a:pPr marL="457200" indent="-457200">
              <a:buChar char="•"/>
            </a:pPr>
            <a:endParaRPr lang="en-US" sz="3200" dirty="0">
              <a:solidFill>
                <a:schemeClr val="tx1"/>
              </a:solidFill>
              <a:cs typeface="Calibri"/>
            </a:endParaRPr>
          </a:p>
          <a:p>
            <a:pPr marL="457200" indent="-457200">
              <a:buChar char="•"/>
            </a:pPr>
            <a:r>
              <a:rPr lang="en-US" sz="3200" dirty="0">
                <a:solidFill>
                  <a:schemeClr val="tx1"/>
                </a:solidFill>
                <a:cs typeface="Calibri"/>
              </a:rPr>
              <a:t>Students feel closer to one another and are more willing to share personal info and take risks outside of comfort zone.</a:t>
            </a:r>
          </a:p>
          <a:p>
            <a:pPr marL="457200" indent="-457200">
              <a:buChar char="•"/>
            </a:pPr>
            <a:endParaRPr lang="en-US" sz="3200" dirty="0">
              <a:solidFill>
                <a:schemeClr val="tx1"/>
              </a:solidFill>
              <a:cs typeface="Calibri"/>
            </a:endParaRPr>
          </a:p>
          <a:p>
            <a:pPr marL="457200" indent="-457200">
              <a:buChar char="•"/>
            </a:pPr>
            <a:r>
              <a:rPr lang="en-US" sz="3200" dirty="0">
                <a:solidFill>
                  <a:schemeClr val="tx1"/>
                </a:solidFill>
              </a:rPr>
              <a:t>Teacher shares photos and/or video snippets of activity with students via Remind app to remind them of what they did, who they did it with, what they learned and how much fun they had.</a:t>
            </a:r>
            <a:endParaRPr lang="en-US" sz="3200" dirty="0">
              <a:solidFill>
                <a:schemeClr val="tx1"/>
              </a:solidFill>
              <a:cs typeface="Calibri"/>
            </a:endParaRPr>
          </a:p>
        </p:txBody>
      </p:sp>
    </p:spTree>
    <p:extLst>
      <p:ext uri="{BB962C8B-B14F-4D97-AF65-F5344CB8AC3E}">
        <p14:creationId xmlns:p14="http://schemas.microsoft.com/office/powerpoint/2010/main" val="4237373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DFD1-DA48-4CCB-9386-ABD0B4595ADA}"/>
              </a:ext>
            </a:extLst>
          </p:cNvPr>
          <p:cNvSpPr>
            <a:spLocks noGrp="1"/>
          </p:cNvSpPr>
          <p:nvPr>
            <p:ph type="title"/>
          </p:nvPr>
        </p:nvSpPr>
        <p:spPr>
          <a:xfrm>
            <a:off x="6746628" y="1783959"/>
            <a:ext cx="4645250" cy="2889114"/>
          </a:xfrm>
        </p:spPr>
        <p:txBody>
          <a:bodyPr vert="horz" lIns="91440" tIns="45720" rIns="91440" bIns="45720" rtlCol="0" anchor="b">
            <a:normAutofit/>
          </a:bodyPr>
          <a:lstStyle/>
          <a:p>
            <a:pPr>
              <a:lnSpc>
                <a:spcPct val="90000"/>
              </a:lnSpc>
            </a:pPr>
            <a:r>
              <a:rPr lang="en-US" sz="3800" kern="1200" dirty="0">
                <a:solidFill>
                  <a:schemeClr val="tx1"/>
                </a:solidFill>
                <a:latin typeface="+mj-lt"/>
                <a:ea typeface="+mj-ea"/>
                <a:cs typeface="+mj-cs"/>
              </a:rPr>
              <a:t>Carolyn McGavock, San Diego Community College Continuing Education</a:t>
            </a:r>
            <a:br>
              <a:rPr lang="en-US" sz="3800" kern="1200" dirty="0">
                <a:solidFill>
                  <a:schemeClr val="tx1"/>
                </a:solidFill>
                <a:latin typeface="+mj-lt"/>
                <a:ea typeface="+mj-ea"/>
                <a:cs typeface="+mj-cs"/>
              </a:rPr>
            </a:br>
            <a:r>
              <a:rPr lang="en-US" sz="3800" kern="1200" dirty="0">
                <a:solidFill>
                  <a:schemeClr val="tx1"/>
                </a:solidFill>
                <a:latin typeface="+mj-lt"/>
                <a:ea typeface="+mj-ea"/>
                <a:cs typeface="+mj-cs"/>
                <a:hlinkClick r:id="rId2"/>
              </a:rPr>
              <a:t>cmcgavoc@sdccd.edu</a:t>
            </a:r>
            <a:r>
              <a:rPr lang="en-US" sz="3800" kern="1200" dirty="0">
                <a:solidFill>
                  <a:schemeClr val="tx1"/>
                </a:solidFill>
                <a:latin typeface="+mj-lt"/>
                <a:ea typeface="+mj-ea"/>
                <a:cs typeface="+mj-cs"/>
              </a:rPr>
              <a:t> </a:t>
            </a:r>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10" descr="A person smiling for the camera&#10;&#10;Description automatically generated">
            <a:extLst>
              <a:ext uri="{FF2B5EF4-FFF2-40B4-BE49-F238E27FC236}">
                <a16:creationId xmlns:a16="http://schemas.microsoft.com/office/drawing/2014/main" id="{8F46BF18-3ECD-4F89-9F16-3ACBF0FFFA5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371" r="16994"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595691348"/>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5627" y="507507"/>
            <a:ext cx="9900745" cy="1053278"/>
          </a:xfrm>
        </p:spPr>
        <p:txBody>
          <a:bodyPr>
            <a:normAutofit/>
          </a:bodyPr>
          <a:lstStyle/>
          <a:p>
            <a:r>
              <a:rPr lang="en-US" dirty="0"/>
              <a:t>From Homework to Teamwork</a:t>
            </a:r>
          </a:p>
        </p:txBody>
      </p:sp>
      <p:sp>
        <p:nvSpPr>
          <p:cNvPr id="3" name="Subtitle 2"/>
          <p:cNvSpPr>
            <a:spLocks noGrp="1"/>
          </p:cNvSpPr>
          <p:nvPr>
            <p:ph type="subTitle" idx="1"/>
          </p:nvPr>
        </p:nvSpPr>
        <p:spPr>
          <a:xfrm>
            <a:off x="1233181" y="1604690"/>
            <a:ext cx="9725637" cy="444827"/>
          </a:xfrm>
        </p:spPr>
        <p:txBody>
          <a:bodyPr>
            <a:normAutofit/>
          </a:bodyPr>
          <a:lstStyle/>
          <a:p>
            <a:r>
              <a:rPr lang="en-US" dirty="0"/>
              <a:t>Carolyn McGavock</a:t>
            </a:r>
          </a:p>
        </p:txBody>
      </p:sp>
      <p:sp>
        <p:nvSpPr>
          <p:cNvPr id="4" name="Rectangle 3"/>
          <p:cNvSpPr/>
          <p:nvPr/>
        </p:nvSpPr>
        <p:spPr>
          <a:xfrm>
            <a:off x="0" y="1"/>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Diagram 6"/>
          <p:cNvGraphicFramePr/>
          <p:nvPr>
            <p:extLst/>
          </p:nvPr>
        </p:nvGraphicFramePr>
        <p:xfrm>
          <a:off x="3310759" y="2033753"/>
          <a:ext cx="5029199"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615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F0CF-CD6B-4F41-A51C-E1195D912C8D}"/>
              </a:ext>
            </a:extLst>
          </p:cNvPr>
          <p:cNvSpPr>
            <a:spLocks noGrp="1"/>
          </p:cNvSpPr>
          <p:nvPr>
            <p:ph type="title"/>
          </p:nvPr>
        </p:nvSpPr>
        <p:spPr>
          <a:ln>
            <a:noFill/>
          </a:ln>
        </p:spPr>
        <p:txBody>
          <a:bodyPr>
            <a:normAutofit fontScale="90000"/>
          </a:bodyPr>
          <a:lstStyle/>
          <a:p>
            <a:pPr lvl="0"/>
            <a:r>
              <a:rPr lang="en-US" b="1" dirty="0">
                <a:solidFill>
                  <a:srgbClr val="0070C0"/>
                </a:solidFill>
              </a:rPr>
              <a:t>What we did</a:t>
            </a:r>
            <a:br>
              <a:rPr lang="en-US" b="1" dirty="0">
                <a:solidFill>
                  <a:srgbClr val="0070C0"/>
                </a:solidFill>
              </a:rPr>
            </a:br>
            <a:endParaRPr lang="en-US" b="1" dirty="0">
              <a:solidFill>
                <a:srgbClr val="0070C0"/>
              </a:solidFill>
            </a:endParaRPr>
          </a:p>
        </p:txBody>
      </p:sp>
      <p:sp>
        <p:nvSpPr>
          <p:cNvPr id="3" name="Content Placeholder 2">
            <a:extLst>
              <a:ext uri="{FF2B5EF4-FFF2-40B4-BE49-F238E27FC236}">
                <a16:creationId xmlns:a16="http://schemas.microsoft.com/office/drawing/2014/main" id="{1AF5503B-668A-41E3-B85B-E62D77F60816}"/>
              </a:ext>
            </a:extLst>
          </p:cNvPr>
          <p:cNvSpPr>
            <a:spLocks noGrp="1"/>
          </p:cNvSpPr>
          <p:nvPr>
            <p:ph idx="1"/>
          </p:nvPr>
        </p:nvSpPr>
        <p:spPr>
          <a:xfrm>
            <a:off x="727841" y="1163473"/>
            <a:ext cx="8573814" cy="2730610"/>
          </a:xfrm>
        </p:spPr>
        <p:txBody>
          <a:bodyPr/>
          <a:lstStyle/>
          <a:p>
            <a:r>
              <a:rPr lang="en-US" dirty="0"/>
              <a:t>Addressed anxiety about textbook work </a:t>
            </a:r>
          </a:p>
          <a:p>
            <a:r>
              <a:rPr lang="en-US" dirty="0"/>
              <a:t>Provided opportunities for students to be heard</a:t>
            </a:r>
          </a:p>
          <a:p>
            <a:r>
              <a:rPr lang="en-US" dirty="0"/>
              <a:t>Required textbook evidence to back up answers</a:t>
            </a:r>
          </a:p>
          <a:p>
            <a:r>
              <a:rPr lang="en-US" dirty="0"/>
              <a:t>Practiced helpful behaviors</a:t>
            </a:r>
          </a:p>
          <a:p>
            <a:endParaRPr lang="en-US" dirty="0"/>
          </a:p>
        </p:txBody>
      </p:sp>
      <p:pic>
        <p:nvPicPr>
          <p:cNvPr id="2050" name="Picture 2" descr="Image result for notebook paper blank&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2" t="-3147" r="-1922" b="45412"/>
          <a:stretch/>
        </p:blipFill>
        <p:spPr bwMode="auto">
          <a:xfrm>
            <a:off x="5952519" y="3114728"/>
            <a:ext cx="3049589" cy="2923466"/>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279123" y="3524634"/>
            <a:ext cx="1749973" cy="1709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400" dirty="0">
                <a:solidFill>
                  <a:schemeClr val="tx1"/>
                </a:solidFill>
              </a:rPr>
              <a:t>A  pg. 117</a:t>
            </a:r>
          </a:p>
          <a:p>
            <a:pPr marL="342900" indent="-342900">
              <a:buFontTx/>
              <a:buAutoNum type="arabicPeriod"/>
            </a:pPr>
            <a:r>
              <a:rPr lang="en-US" sz="1400" dirty="0">
                <a:solidFill>
                  <a:schemeClr val="tx1"/>
                </a:solidFill>
              </a:rPr>
              <a:t>B pg. 117</a:t>
            </a:r>
          </a:p>
          <a:p>
            <a:pPr marL="342900" indent="-342900">
              <a:buFontTx/>
              <a:buAutoNum type="arabicPeriod"/>
            </a:pPr>
            <a:r>
              <a:rPr lang="en-US" sz="1400" dirty="0">
                <a:solidFill>
                  <a:schemeClr val="tx1"/>
                </a:solidFill>
              </a:rPr>
              <a:t>C pg. 118</a:t>
            </a:r>
          </a:p>
          <a:p>
            <a:pPr marL="342900" indent="-342900">
              <a:buFontTx/>
              <a:buAutoNum type="arabicPeriod"/>
            </a:pPr>
            <a:r>
              <a:rPr lang="en-US" sz="1400" dirty="0">
                <a:solidFill>
                  <a:schemeClr val="tx1"/>
                </a:solidFill>
              </a:rPr>
              <a:t>A pg. 119</a:t>
            </a:r>
          </a:p>
          <a:p>
            <a:pPr marL="342900" indent="-342900">
              <a:buFontTx/>
              <a:buAutoNum type="arabicPeriod"/>
            </a:pPr>
            <a:r>
              <a:rPr lang="en-US" sz="1400" dirty="0">
                <a:solidFill>
                  <a:schemeClr val="tx1"/>
                </a:solidFill>
              </a:rPr>
              <a:t>? pg. 120</a:t>
            </a:r>
          </a:p>
          <a:p>
            <a:pPr marL="342900" indent="-342900">
              <a:buFontTx/>
              <a:buAutoNum type="arabicPeriod"/>
            </a:pPr>
            <a:r>
              <a:rPr lang="en-US" sz="1400" dirty="0">
                <a:solidFill>
                  <a:schemeClr val="tx1"/>
                </a:solidFill>
              </a:rPr>
              <a:t>D pg. 120</a:t>
            </a:r>
          </a:p>
          <a:p>
            <a:pPr algn="ctr"/>
            <a:endParaRPr lang="en-US" dirty="0"/>
          </a:p>
        </p:txBody>
      </p:sp>
    </p:spTree>
    <p:extLst>
      <p:ext uri="{BB962C8B-B14F-4D97-AF65-F5344CB8AC3E}">
        <p14:creationId xmlns:p14="http://schemas.microsoft.com/office/powerpoint/2010/main" val="1352504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90" y="1254094"/>
            <a:ext cx="5903588" cy="182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251" y="1254093"/>
            <a:ext cx="4465470" cy="330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904" y="3612022"/>
            <a:ext cx="4290952" cy="22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30636" y="541056"/>
            <a:ext cx="1450427" cy="746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text</a:t>
            </a:r>
          </a:p>
        </p:txBody>
      </p:sp>
      <p:sp>
        <p:nvSpPr>
          <p:cNvPr id="6" name="Oval 5"/>
          <p:cNvSpPr/>
          <p:nvPr/>
        </p:nvSpPr>
        <p:spPr>
          <a:xfrm>
            <a:off x="6695090" y="881086"/>
            <a:ext cx="2335391" cy="746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illustration</a:t>
            </a:r>
          </a:p>
        </p:txBody>
      </p:sp>
      <p:sp>
        <p:nvSpPr>
          <p:cNvPr id="7" name="Oval 6"/>
          <p:cNvSpPr/>
          <p:nvPr/>
        </p:nvSpPr>
        <p:spPr>
          <a:xfrm>
            <a:off x="1467105" y="3409988"/>
            <a:ext cx="1695598" cy="746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glossary</a:t>
            </a:r>
          </a:p>
        </p:txBody>
      </p:sp>
    </p:spTree>
    <p:extLst>
      <p:ext uri="{BB962C8B-B14F-4D97-AF65-F5344CB8AC3E}">
        <p14:creationId xmlns:p14="http://schemas.microsoft.com/office/powerpoint/2010/main" val="2437728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024F-A5ED-4DD5-B4E6-312784EF036C}"/>
              </a:ext>
            </a:extLst>
          </p:cNvPr>
          <p:cNvSpPr>
            <a:spLocks noGrp="1"/>
          </p:cNvSpPr>
          <p:nvPr>
            <p:ph type="title"/>
          </p:nvPr>
        </p:nvSpPr>
        <p:spPr/>
        <p:txBody>
          <a:bodyPr>
            <a:normAutofit/>
          </a:bodyPr>
          <a:lstStyle/>
          <a:p>
            <a:pPr lvl="0"/>
            <a:r>
              <a:rPr lang="en-US" dirty="0">
                <a:solidFill>
                  <a:srgbClr val="0070C0"/>
                </a:solidFill>
              </a:rPr>
              <a:t>Challenges and successes</a:t>
            </a:r>
          </a:p>
        </p:txBody>
      </p:sp>
      <p:sp>
        <p:nvSpPr>
          <p:cNvPr id="3" name="Content Placeholder 2">
            <a:extLst>
              <a:ext uri="{FF2B5EF4-FFF2-40B4-BE49-F238E27FC236}">
                <a16:creationId xmlns:a16="http://schemas.microsoft.com/office/drawing/2014/main" id="{FA7D7C00-38E9-4B2B-8C20-0E61C9A8E901}"/>
              </a:ext>
            </a:extLst>
          </p:cNvPr>
          <p:cNvSpPr>
            <a:spLocks noGrp="1"/>
          </p:cNvSpPr>
          <p:nvPr>
            <p:ph sz="half" idx="1"/>
          </p:nvPr>
        </p:nvSpPr>
        <p:spPr/>
        <p:txBody>
          <a:bodyPr/>
          <a:lstStyle/>
          <a:p>
            <a:r>
              <a:rPr lang="en-US" dirty="0"/>
              <a:t>Some students couldn’t read well in English.</a:t>
            </a:r>
          </a:p>
          <a:p>
            <a:r>
              <a:rPr lang="en-US" dirty="0"/>
              <a:t>Some students felt that the textbook didn’t apply to real life.</a:t>
            </a:r>
          </a:p>
          <a:p>
            <a:r>
              <a:rPr lang="en-US" dirty="0"/>
              <a:t>Some students had to overcome a dislike of reading.</a:t>
            </a:r>
          </a:p>
          <a:p>
            <a:r>
              <a:rPr lang="en-US" dirty="0"/>
              <a:t>Some students had test anxiety.</a:t>
            </a:r>
          </a:p>
        </p:txBody>
      </p:sp>
      <p:sp>
        <p:nvSpPr>
          <p:cNvPr id="4" name="Content Placeholder 3">
            <a:extLst>
              <a:ext uri="{FF2B5EF4-FFF2-40B4-BE49-F238E27FC236}">
                <a16:creationId xmlns:a16="http://schemas.microsoft.com/office/drawing/2014/main" id="{DB1294B1-9E7E-4DA4-8038-BE70E4AEAB3C}"/>
              </a:ext>
            </a:extLst>
          </p:cNvPr>
          <p:cNvSpPr>
            <a:spLocks noGrp="1"/>
          </p:cNvSpPr>
          <p:nvPr>
            <p:ph sz="half" idx="2"/>
          </p:nvPr>
        </p:nvSpPr>
        <p:spPr/>
        <p:txBody>
          <a:bodyPr/>
          <a:lstStyle/>
          <a:p>
            <a:r>
              <a:rPr lang="en-US" dirty="0"/>
              <a:t>Students became adept at working together in mutually beneficial ways.</a:t>
            </a:r>
          </a:p>
          <a:p>
            <a:r>
              <a:rPr lang="en-US" dirty="0"/>
              <a:t>Students increased accuracy in their work.</a:t>
            </a:r>
          </a:p>
          <a:p>
            <a:r>
              <a:rPr lang="en-US" dirty="0"/>
              <a:t>Students continued teamwork for textbook assignments in subsequent classes.</a:t>
            </a:r>
          </a:p>
        </p:txBody>
      </p:sp>
    </p:spTree>
    <p:extLst>
      <p:ext uri="{BB962C8B-B14F-4D97-AF65-F5344CB8AC3E}">
        <p14:creationId xmlns:p14="http://schemas.microsoft.com/office/powerpoint/2010/main" val="257893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84E7-E89B-4785-A2A0-7AC38116EEEE}"/>
              </a:ext>
            </a:extLst>
          </p:cNvPr>
          <p:cNvSpPr>
            <a:spLocks noGrp="1"/>
          </p:cNvSpPr>
          <p:nvPr>
            <p:ph type="title"/>
          </p:nvPr>
        </p:nvSpPr>
        <p:spPr>
          <a:xfrm>
            <a:off x="838200" y="365126"/>
            <a:ext cx="10515600" cy="949280"/>
          </a:xfrm>
        </p:spPr>
        <p:txBody>
          <a:bodyPr/>
          <a:lstStyle/>
          <a:p>
            <a:r>
              <a:rPr lang="en-US" dirty="0"/>
              <a:t>How do we measure persistence?</a:t>
            </a:r>
          </a:p>
        </p:txBody>
      </p:sp>
      <p:sp>
        <p:nvSpPr>
          <p:cNvPr id="3" name="Content Placeholder 2">
            <a:extLst>
              <a:ext uri="{FF2B5EF4-FFF2-40B4-BE49-F238E27FC236}">
                <a16:creationId xmlns:a16="http://schemas.microsoft.com/office/drawing/2014/main" id="{6C23C53F-35D8-4E7D-9EEC-4E9FA00A8CE3}"/>
              </a:ext>
            </a:extLst>
          </p:cNvPr>
          <p:cNvSpPr>
            <a:spLocks noGrp="1"/>
          </p:cNvSpPr>
          <p:nvPr>
            <p:ph idx="1"/>
          </p:nvPr>
        </p:nvSpPr>
        <p:spPr>
          <a:xfrm>
            <a:off x="838200" y="1407613"/>
            <a:ext cx="10515600" cy="4351338"/>
          </a:xfrm>
        </p:spPr>
        <p:txBody>
          <a:bodyPr>
            <a:normAutofit/>
          </a:bodyPr>
          <a:lstStyle/>
          <a:p>
            <a:r>
              <a:rPr lang="en-US" sz="3600" dirty="0"/>
              <a:t>CASAS – the percent of students with  a pre and post test</a:t>
            </a:r>
          </a:p>
          <a:p>
            <a:pPr marL="0" indent="0">
              <a:buNone/>
            </a:pPr>
            <a:endParaRPr lang="en-US" sz="3600" dirty="0"/>
          </a:p>
        </p:txBody>
      </p:sp>
      <p:pic>
        <p:nvPicPr>
          <p:cNvPr id="5" name="Picture 4" descr="A screenshot of a social media post&#10;&#10;Description automatically generated">
            <a:extLst>
              <a:ext uri="{FF2B5EF4-FFF2-40B4-BE49-F238E27FC236}">
                <a16:creationId xmlns:a16="http://schemas.microsoft.com/office/drawing/2014/main" id="{A11C695B-97AF-497F-9AEC-1F23E3BA2C64}"/>
              </a:ext>
            </a:extLst>
          </p:cNvPr>
          <p:cNvPicPr>
            <a:picLocks noChangeAspect="1"/>
          </p:cNvPicPr>
          <p:nvPr/>
        </p:nvPicPr>
        <p:blipFill rotWithShape="1">
          <a:blip r:embed="rId2">
            <a:extLst>
              <a:ext uri="{28A0092B-C50C-407E-A947-70E740481C1C}">
                <a14:useLocalDpi xmlns:a14="http://schemas.microsoft.com/office/drawing/2010/main" val="0"/>
              </a:ext>
            </a:extLst>
          </a:blip>
          <a:srcRect t="30237" r="46025" b="11838"/>
          <a:stretch/>
        </p:blipFill>
        <p:spPr>
          <a:xfrm>
            <a:off x="906316" y="2468881"/>
            <a:ext cx="10379367" cy="3631472"/>
          </a:xfrm>
          <a:prstGeom prst="rect">
            <a:avLst/>
          </a:prstGeom>
        </p:spPr>
      </p:pic>
    </p:spTree>
    <p:extLst>
      <p:ext uri="{BB962C8B-B14F-4D97-AF65-F5344CB8AC3E}">
        <p14:creationId xmlns:p14="http://schemas.microsoft.com/office/powerpoint/2010/main" val="213033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F0CF-CD6B-4F41-A51C-E1195D912C8D}"/>
              </a:ext>
            </a:extLst>
          </p:cNvPr>
          <p:cNvSpPr>
            <a:spLocks noGrp="1"/>
          </p:cNvSpPr>
          <p:nvPr>
            <p:ph type="title"/>
          </p:nvPr>
        </p:nvSpPr>
        <p:spPr>
          <a:xfrm>
            <a:off x="567559" y="365124"/>
            <a:ext cx="11161986" cy="2236185"/>
          </a:xfrm>
        </p:spPr>
        <p:txBody>
          <a:bodyPr>
            <a:normAutofit fontScale="90000"/>
          </a:bodyPr>
          <a:lstStyle/>
          <a:p>
            <a:r>
              <a:rPr lang="en-US" sz="4900" dirty="0">
                <a:solidFill>
                  <a:srgbClr val="0070C0"/>
                </a:solidFill>
              </a:rPr>
              <a:t>How this approach built a sense of community and encouraged students to stay in class</a:t>
            </a:r>
            <a:br>
              <a:rPr lang="en-US" dirty="0"/>
            </a:br>
            <a:br>
              <a:rPr lang="en-US" dirty="0"/>
            </a:br>
            <a:endParaRPr lang="en-US" dirty="0"/>
          </a:p>
        </p:txBody>
      </p:sp>
      <p:sp>
        <p:nvSpPr>
          <p:cNvPr id="3" name="Content Placeholder 2">
            <a:extLst>
              <a:ext uri="{FF2B5EF4-FFF2-40B4-BE49-F238E27FC236}">
                <a16:creationId xmlns:a16="http://schemas.microsoft.com/office/drawing/2014/main" id="{1AF5503B-668A-41E3-B85B-E62D77F60816}"/>
              </a:ext>
            </a:extLst>
          </p:cNvPr>
          <p:cNvSpPr>
            <a:spLocks noGrp="1"/>
          </p:cNvSpPr>
          <p:nvPr>
            <p:ph idx="1"/>
          </p:nvPr>
        </p:nvSpPr>
        <p:spPr>
          <a:xfrm>
            <a:off x="775139" y="1876095"/>
            <a:ext cx="10891344" cy="4162097"/>
          </a:xfrm>
        </p:spPr>
        <p:txBody>
          <a:bodyPr>
            <a:normAutofit fontScale="92500" lnSpcReduction="10000"/>
          </a:bodyPr>
          <a:lstStyle/>
          <a:p>
            <a:pPr>
              <a:lnSpc>
                <a:spcPct val="120000"/>
              </a:lnSpc>
            </a:pPr>
            <a:r>
              <a:rPr lang="en-US" sz="3300" dirty="0"/>
              <a:t>Students got to know each other better which fostered more respect and trust among classmates.</a:t>
            </a:r>
          </a:p>
          <a:p>
            <a:pPr>
              <a:lnSpc>
                <a:spcPct val="120000"/>
              </a:lnSpc>
            </a:pPr>
            <a:r>
              <a:rPr lang="en-US" sz="3300" dirty="0"/>
              <a:t>Acknowledged students’ experience outside of the textbook.</a:t>
            </a:r>
          </a:p>
          <a:p>
            <a:pPr>
              <a:lnSpc>
                <a:spcPct val="120000"/>
              </a:lnSpc>
            </a:pPr>
            <a:r>
              <a:rPr lang="en-US" sz="3300" dirty="0"/>
              <a:t>Students developed a desire to support each other in other components of the course.</a:t>
            </a:r>
          </a:p>
          <a:p>
            <a:pPr>
              <a:lnSpc>
                <a:spcPct val="120000"/>
              </a:lnSpc>
            </a:pPr>
            <a:r>
              <a:rPr lang="en-US" sz="3300" dirty="0"/>
              <a:t>Students had a plan and strategies for completing textbook assignments successfully in the future.</a:t>
            </a:r>
            <a:endParaRPr lang="en-US" sz="4300" dirty="0"/>
          </a:p>
          <a:p>
            <a:endParaRPr lang="en-US" sz="4300" dirty="0">
              <a:latin typeface="+mj-lt"/>
              <a:ea typeface="+mj-ea"/>
              <a:cs typeface="+mj-cs"/>
            </a:endParaRPr>
          </a:p>
          <a:p>
            <a:endParaRPr lang="en-US" dirty="0"/>
          </a:p>
        </p:txBody>
      </p:sp>
    </p:spTree>
    <p:extLst>
      <p:ext uri="{BB962C8B-B14F-4D97-AF65-F5344CB8AC3E}">
        <p14:creationId xmlns:p14="http://schemas.microsoft.com/office/powerpoint/2010/main" val="3444969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03C4D91-88C0-4AB4-A449-F26C5A534787}"/>
              </a:ext>
            </a:extLst>
          </p:cNvPr>
          <p:cNvSpPr>
            <a:spLocks noGrp="1"/>
          </p:cNvSpPr>
          <p:nvPr>
            <p:ph type="title"/>
          </p:nvPr>
        </p:nvSpPr>
        <p:spPr>
          <a:xfrm>
            <a:off x="6094105" y="802955"/>
            <a:ext cx="4977976" cy="918269"/>
          </a:xfrm>
        </p:spPr>
        <p:txBody>
          <a:bodyPr>
            <a:normAutofit/>
          </a:bodyPr>
          <a:lstStyle/>
          <a:p>
            <a:r>
              <a:rPr lang="en-US" sz="4400" dirty="0">
                <a:solidFill>
                  <a:srgbClr val="000000"/>
                </a:solidFill>
              </a:rPr>
              <a:t>Conclusions</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with a dog sled and team in the snow">
            <a:extLst>
              <a:ext uri="{FF2B5EF4-FFF2-40B4-BE49-F238E27FC236}">
                <a16:creationId xmlns:a16="http://schemas.microsoft.com/office/drawing/2014/main" id="{F685DF88-6997-4B35-977A-5161F1C9B783}"/>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6245" r="19744"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720C4BE1-7A32-4250-AE0E-E320FEA9EE8C}"/>
              </a:ext>
            </a:extLst>
          </p:cNvPr>
          <p:cNvSpPr>
            <a:spLocks noGrp="1"/>
          </p:cNvSpPr>
          <p:nvPr>
            <p:ph idx="1"/>
          </p:nvPr>
        </p:nvSpPr>
        <p:spPr>
          <a:xfrm>
            <a:off x="6090574" y="1882588"/>
            <a:ext cx="4977578" cy="4178383"/>
          </a:xfrm>
        </p:spPr>
        <p:txBody>
          <a:bodyPr anchor="ctr">
            <a:normAutofit/>
          </a:bodyPr>
          <a:lstStyle/>
          <a:p>
            <a:r>
              <a:rPr lang="en-US" dirty="0">
                <a:solidFill>
                  <a:srgbClr val="000000"/>
                </a:solidFill>
              </a:rPr>
              <a:t>Teamwork strengthens instruction in several ways</a:t>
            </a:r>
          </a:p>
          <a:p>
            <a:r>
              <a:rPr lang="en-US" dirty="0">
                <a:solidFill>
                  <a:srgbClr val="000000"/>
                </a:solidFill>
              </a:rPr>
              <a:t>It is an important way of supporting learners to persist</a:t>
            </a:r>
          </a:p>
          <a:p>
            <a:r>
              <a:rPr lang="en-US" dirty="0">
                <a:solidFill>
                  <a:srgbClr val="000000"/>
                </a:solidFill>
              </a:rPr>
              <a:t>There are so many creative ways to use it!</a:t>
            </a:r>
          </a:p>
          <a:p>
            <a:r>
              <a:rPr lang="en-US" dirty="0">
                <a:solidFill>
                  <a:srgbClr val="000000"/>
                </a:solidFill>
              </a:rPr>
              <a:t>I wish you the best in your future explorations!</a:t>
            </a:r>
          </a:p>
        </p:txBody>
      </p:sp>
    </p:spTree>
    <p:extLst>
      <p:ext uri="{BB962C8B-B14F-4D97-AF65-F5344CB8AC3E}">
        <p14:creationId xmlns:p14="http://schemas.microsoft.com/office/powerpoint/2010/main" val="108328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green field with a mountain in the background&#10;&#10;Description automatically generated">
            <a:extLst>
              <a:ext uri="{FF2B5EF4-FFF2-40B4-BE49-F238E27FC236}">
                <a16:creationId xmlns:a16="http://schemas.microsoft.com/office/drawing/2014/main" id="{57FA8E25-9752-44F5-B96B-6E5AD0EFC0E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7716" r="19839"/>
          <a:stretch/>
        </p:blipFill>
        <p:spPr>
          <a:xfrm>
            <a:off x="5797543" y="10"/>
            <a:ext cx="6394152" cy="6857990"/>
          </a:xfrm>
          <a:prstGeom prst="rect">
            <a:avLst/>
          </a:prstGeom>
        </p:spPr>
      </p:pic>
      <p:pic>
        <p:nvPicPr>
          <p:cNvPr id="24" name="Picture 2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792A558-3A23-4779-8642-536E41DE8378}"/>
              </a:ext>
            </a:extLst>
          </p:cNvPr>
          <p:cNvSpPr>
            <a:spLocks noGrp="1"/>
          </p:cNvSpPr>
          <p:nvPr>
            <p:ph type="title"/>
          </p:nvPr>
        </p:nvSpPr>
        <p:spPr>
          <a:xfrm>
            <a:off x="993602" y="2507323"/>
            <a:ext cx="4803636" cy="1311664"/>
          </a:xfrm>
        </p:spPr>
        <p:txBody>
          <a:bodyPr>
            <a:normAutofit/>
          </a:bodyPr>
          <a:lstStyle/>
          <a:p>
            <a:r>
              <a:rPr lang="en-US" sz="6600" dirty="0">
                <a:solidFill>
                  <a:srgbClr val="000000"/>
                </a:solidFill>
              </a:rPr>
              <a:t>Thank you!</a:t>
            </a:r>
          </a:p>
        </p:txBody>
      </p:sp>
    </p:spTree>
    <p:extLst>
      <p:ext uri="{BB962C8B-B14F-4D97-AF65-F5344CB8AC3E}">
        <p14:creationId xmlns:p14="http://schemas.microsoft.com/office/powerpoint/2010/main" val="217458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94BD-104E-4556-AE85-09E9C29DFF91}"/>
              </a:ext>
            </a:extLst>
          </p:cNvPr>
          <p:cNvSpPr>
            <a:spLocks noGrp="1"/>
          </p:cNvSpPr>
          <p:nvPr>
            <p:ph type="title"/>
          </p:nvPr>
        </p:nvSpPr>
        <p:spPr/>
        <p:txBody>
          <a:bodyPr/>
          <a:lstStyle/>
          <a:p>
            <a:r>
              <a:rPr lang="en-US" dirty="0"/>
              <a:t>Learner Goals</a:t>
            </a:r>
          </a:p>
        </p:txBody>
      </p:sp>
      <p:sp>
        <p:nvSpPr>
          <p:cNvPr id="3" name="Content Placeholder 2">
            <a:extLst>
              <a:ext uri="{FF2B5EF4-FFF2-40B4-BE49-F238E27FC236}">
                <a16:creationId xmlns:a16="http://schemas.microsoft.com/office/drawing/2014/main" id="{D9FD7EA4-51D6-433D-B2E2-E7C819B5CC1B}"/>
              </a:ext>
            </a:extLst>
          </p:cNvPr>
          <p:cNvSpPr>
            <a:spLocks noGrp="1"/>
          </p:cNvSpPr>
          <p:nvPr>
            <p:ph idx="1"/>
          </p:nvPr>
        </p:nvSpPr>
        <p:spPr/>
        <p:txBody>
          <a:bodyPr>
            <a:normAutofit/>
          </a:bodyPr>
          <a:lstStyle/>
          <a:p>
            <a:r>
              <a:rPr lang="en-US" sz="3600" dirty="0"/>
              <a:t>The point of persistence is to reach a personal goal – educational, career, or personal</a:t>
            </a:r>
          </a:p>
          <a:p>
            <a:r>
              <a:rPr lang="en-US" sz="3600" dirty="0"/>
              <a:t>Students with specific goals are more persistent than those without</a:t>
            </a:r>
          </a:p>
          <a:p>
            <a:r>
              <a:rPr lang="en-US" sz="3600" dirty="0"/>
              <a:t>Persistence is good for students…and good for programs!</a:t>
            </a:r>
          </a:p>
        </p:txBody>
      </p:sp>
    </p:spTree>
    <p:extLst>
      <p:ext uri="{BB962C8B-B14F-4D97-AF65-F5344CB8AC3E}">
        <p14:creationId xmlns:p14="http://schemas.microsoft.com/office/powerpoint/2010/main" val="2415912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92F3-B950-474F-AE00-0B9E5B16ED5B}"/>
              </a:ext>
            </a:extLst>
          </p:cNvPr>
          <p:cNvSpPr>
            <a:spLocks noGrp="1"/>
          </p:cNvSpPr>
          <p:nvPr>
            <p:ph type="title"/>
          </p:nvPr>
        </p:nvSpPr>
        <p:spPr/>
        <p:txBody>
          <a:bodyPr/>
          <a:lstStyle/>
          <a:p>
            <a:r>
              <a:rPr lang="en-US" dirty="0"/>
              <a:t>Your experience</a:t>
            </a:r>
          </a:p>
        </p:txBody>
      </p:sp>
      <p:sp>
        <p:nvSpPr>
          <p:cNvPr id="3" name="Content Placeholder 2">
            <a:extLst>
              <a:ext uri="{FF2B5EF4-FFF2-40B4-BE49-F238E27FC236}">
                <a16:creationId xmlns:a16="http://schemas.microsoft.com/office/drawing/2014/main" id="{DF82C04D-C51F-4081-AACA-33B5BE055B59}"/>
              </a:ext>
            </a:extLst>
          </p:cNvPr>
          <p:cNvSpPr>
            <a:spLocks noGrp="1"/>
          </p:cNvSpPr>
          <p:nvPr>
            <p:ph idx="1"/>
          </p:nvPr>
        </p:nvSpPr>
        <p:spPr/>
        <p:txBody>
          <a:bodyPr>
            <a:normAutofit/>
          </a:bodyPr>
          <a:lstStyle/>
          <a:p>
            <a:r>
              <a:rPr lang="en-US" sz="3600" dirty="0"/>
              <a:t>What is your experience with persistence?</a:t>
            </a:r>
          </a:p>
          <a:p>
            <a:r>
              <a:rPr lang="en-US" sz="3600" dirty="0"/>
              <a:t>Is it a problem in your program?</a:t>
            </a:r>
          </a:p>
          <a:p>
            <a:r>
              <a:rPr lang="en-US" sz="3600" dirty="0"/>
              <a:t>Is there a particular time when more students drop out?</a:t>
            </a:r>
          </a:p>
          <a:p>
            <a:r>
              <a:rPr lang="en-US" sz="3600" dirty="0"/>
              <a:t>How do you know?</a:t>
            </a:r>
          </a:p>
        </p:txBody>
      </p:sp>
      <p:sp>
        <p:nvSpPr>
          <p:cNvPr id="4" name="Thought Bubble: Cloud 3">
            <a:extLst>
              <a:ext uri="{FF2B5EF4-FFF2-40B4-BE49-F238E27FC236}">
                <a16:creationId xmlns:a16="http://schemas.microsoft.com/office/drawing/2014/main" id="{1D122089-77F9-4E30-9777-B50098EED6CB}"/>
              </a:ext>
            </a:extLst>
          </p:cNvPr>
          <p:cNvSpPr/>
          <p:nvPr/>
        </p:nvSpPr>
        <p:spPr>
          <a:xfrm>
            <a:off x="10259618" y="300673"/>
            <a:ext cx="1650380" cy="687398"/>
          </a:xfrm>
          <a:prstGeom prst="cloudCallout">
            <a:avLst/>
          </a:prstGeom>
          <a:solidFill>
            <a:srgbClr val="1D6F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CHAT</a:t>
            </a:r>
            <a:r>
              <a:rPr lang="en-US" dirty="0"/>
              <a:t> </a:t>
            </a:r>
          </a:p>
        </p:txBody>
      </p:sp>
    </p:spTree>
    <p:extLst>
      <p:ext uri="{BB962C8B-B14F-4D97-AF65-F5344CB8AC3E}">
        <p14:creationId xmlns:p14="http://schemas.microsoft.com/office/powerpoint/2010/main" val="316568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E19D-6641-427B-AD53-B47AF1A9D543}"/>
              </a:ext>
            </a:extLst>
          </p:cNvPr>
          <p:cNvSpPr>
            <a:spLocks noGrp="1"/>
          </p:cNvSpPr>
          <p:nvPr>
            <p:ph type="title"/>
          </p:nvPr>
        </p:nvSpPr>
        <p:spPr>
          <a:xfrm>
            <a:off x="187960" y="90805"/>
            <a:ext cx="4049503" cy="2418219"/>
          </a:xfrm>
        </p:spPr>
        <p:txBody>
          <a:bodyPr>
            <a:normAutofit/>
          </a:bodyPr>
          <a:lstStyle/>
          <a:p>
            <a:r>
              <a:rPr lang="en-US" sz="3600" dirty="0"/>
              <a:t>What Supports Persistence in the Classroom?</a:t>
            </a:r>
          </a:p>
        </p:txBody>
      </p:sp>
      <p:graphicFrame>
        <p:nvGraphicFramePr>
          <p:cNvPr id="4" name="Content Placeholder 3">
            <a:extLst>
              <a:ext uri="{FF2B5EF4-FFF2-40B4-BE49-F238E27FC236}">
                <a16:creationId xmlns:a16="http://schemas.microsoft.com/office/drawing/2014/main" id="{CFD76A75-57B9-42C9-BB3D-8EBD0575A618}"/>
              </a:ext>
            </a:extLst>
          </p:cNvPr>
          <p:cNvGraphicFramePr>
            <a:graphicFrameLocks noGrp="1"/>
          </p:cNvGraphicFramePr>
          <p:nvPr>
            <p:ph idx="1"/>
            <p:extLst>
              <p:ext uri="{D42A27DB-BD31-4B8C-83A1-F6EECF244321}">
                <p14:modId xmlns:p14="http://schemas.microsoft.com/office/powerpoint/2010/main" val="2218866470"/>
              </p:ext>
            </p:extLst>
          </p:nvPr>
        </p:nvGraphicFramePr>
        <p:xfrm>
          <a:off x="365760" y="741680"/>
          <a:ext cx="11907520" cy="55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86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E19D-6641-427B-AD53-B47AF1A9D543}"/>
              </a:ext>
            </a:extLst>
          </p:cNvPr>
          <p:cNvSpPr>
            <a:spLocks noGrp="1"/>
          </p:cNvSpPr>
          <p:nvPr>
            <p:ph type="title"/>
          </p:nvPr>
        </p:nvSpPr>
        <p:spPr>
          <a:xfrm>
            <a:off x="345831" y="292456"/>
            <a:ext cx="3589697" cy="2087988"/>
          </a:xfrm>
        </p:spPr>
        <p:txBody>
          <a:bodyPr>
            <a:normAutofit/>
          </a:bodyPr>
          <a:lstStyle/>
          <a:p>
            <a:r>
              <a:rPr lang="en-US" sz="3600" dirty="0"/>
              <a:t>What Supports Persistence in the Classroom?</a:t>
            </a:r>
          </a:p>
        </p:txBody>
      </p:sp>
      <p:grpSp>
        <p:nvGrpSpPr>
          <p:cNvPr id="3" name="Group 2">
            <a:extLst>
              <a:ext uri="{FF2B5EF4-FFF2-40B4-BE49-F238E27FC236}">
                <a16:creationId xmlns:a16="http://schemas.microsoft.com/office/drawing/2014/main" id="{1FA2282E-8A06-471A-B20E-3044A2050042}"/>
              </a:ext>
            </a:extLst>
          </p:cNvPr>
          <p:cNvGrpSpPr/>
          <p:nvPr/>
        </p:nvGrpSpPr>
        <p:grpSpPr>
          <a:xfrm>
            <a:off x="3358187" y="103921"/>
            <a:ext cx="5475625" cy="6650157"/>
            <a:chOff x="4145587" y="43336"/>
            <a:chExt cx="5475625" cy="6650157"/>
          </a:xfrm>
        </p:grpSpPr>
        <p:sp>
          <p:nvSpPr>
            <p:cNvPr id="5" name="Freeform: Shape 4">
              <a:extLst>
                <a:ext uri="{FF2B5EF4-FFF2-40B4-BE49-F238E27FC236}">
                  <a16:creationId xmlns:a16="http://schemas.microsoft.com/office/drawing/2014/main" id="{CBA4E1E3-996E-4878-8775-F7572D7A2457}"/>
                </a:ext>
              </a:extLst>
            </p:cNvPr>
            <p:cNvSpPr/>
            <p:nvPr/>
          </p:nvSpPr>
          <p:spPr>
            <a:xfrm>
              <a:off x="6103704" y="3265683"/>
              <a:ext cx="1559390" cy="1559401"/>
            </a:xfrm>
            <a:custGeom>
              <a:avLst/>
              <a:gdLst>
                <a:gd name="connsiteX0" fmla="*/ 0 w 1559390"/>
                <a:gd name="connsiteY0" fmla="*/ 779701 h 1559401"/>
                <a:gd name="connsiteX1" fmla="*/ 779695 w 1559390"/>
                <a:gd name="connsiteY1" fmla="*/ 0 h 1559401"/>
                <a:gd name="connsiteX2" fmla="*/ 1559390 w 1559390"/>
                <a:gd name="connsiteY2" fmla="*/ 779701 h 1559401"/>
                <a:gd name="connsiteX3" fmla="*/ 779695 w 1559390"/>
                <a:gd name="connsiteY3" fmla="*/ 1559402 h 1559401"/>
                <a:gd name="connsiteX4" fmla="*/ 0 w 1559390"/>
                <a:gd name="connsiteY4" fmla="*/ 779701 h 155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390" h="1559401">
                  <a:moveTo>
                    <a:pt x="0" y="779701"/>
                  </a:moveTo>
                  <a:cubicBezTo>
                    <a:pt x="0" y="349084"/>
                    <a:pt x="349081" y="0"/>
                    <a:pt x="779695" y="0"/>
                  </a:cubicBezTo>
                  <a:cubicBezTo>
                    <a:pt x="1210309" y="0"/>
                    <a:pt x="1559390" y="349084"/>
                    <a:pt x="1559390" y="779701"/>
                  </a:cubicBezTo>
                  <a:cubicBezTo>
                    <a:pt x="1559390" y="1210318"/>
                    <a:pt x="1210309" y="1559402"/>
                    <a:pt x="779695" y="1559402"/>
                  </a:cubicBezTo>
                  <a:cubicBezTo>
                    <a:pt x="349081" y="1559402"/>
                    <a:pt x="0" y="1210318"/>
                    <a:pt x="0" y="77970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17" tIns="247419" rIns="247417" bIns="247419" numCol="1" spcCol="1270" anchor="ctr" anchorCtr="0">
              <a:noAutofit/>
            </a:bodyPr>
            <a:lstStyle/>
            <a:p>
              <a:pPr marL="0" lvl="0" indent="0" algn="ctr" defTabSz="666750">
                <a:lnSpc>
                  <a:spcPct val="90000"/>
                </a:lnSpc>
                <a:spcBef>
                  <a:spcPct val="0"/>
                </a:spcBef>
                <a:spcAft>
                  <a:spcPct val="35000"/>
                </a:spcAft>
                <a:buNone/>
              </a:pPr>
              <a:r>
                <a:rPr lang="en-US" sz="1500" kern="1200" dirty="0"/>
                <a:t>Learner motivation, persistence, success</a:t>
              </a:r>
            </a:p>
          </p:txBody>
        </p:sp>
        <p:sp>
          <p:nvSpPr>
            <p:cNvPr id="6" name="Freeform: Shape 5">
              <a:extLst>
                <a:ext uri="{FF2B5EF4-FFF2-40B4-BE49-F238E27FC236}">
                  <a16:creationId xmlns:a16="http://schemas.microsoft.com/office/drawing/2014/main" id="{8F5C3307-2A38-4911-9CD1-F34816E98DB6}"/>
                </a:ext>
              </a:extLst>
            </p:cNvPr>
            <p:cNvSpPr/>
            <p:nvPr/>
          </p:nvSpPr>
          <p:spPr>
            <a:xfrm rot="16311888">
              <a:off x="6875634" y="3101248"/>
              <a:ext cx="62550" cy="444116"/>
            </a:xfrm>
            <a:custGeom>
              <a:avLst/>
              <a:gdLst>
                <a:gd name="connsiteX0" fmla="*/ 0 w 62550"/>
                <a:gd name="connsiteY0" fmla="*/ 88823 h 444116"/>
                <a:gd name="connsiteX1" fmla="*/ 31275 w 62550"/>
                <a:gd name="connsiteY1" fmla="*/ 88823 h 444116"/>
                <a:gd name="connsiteX2" fmla="*/ 31275 w 62550"/>
                <a:gd name="connsiteY2" fmla="*/ 0 h 444116"/>
                <a:gd name="connsiteX3" fmla="*/ 62550 w 62550"/>
                <a:gd name="connsiteY3" fmla="*/ 222058 h 444116"/>
                <a:gd name="connsiteX4" fmla="*/ 31275 w 62550"/>
                <a:gd name="connsiteY4" fmla="*/ 444116 h 444116"/>
                <a:gd name="connsiteX5" fmla="*/ 31275 w 62550"/>
                <a:gd name="connsiteY5" fmla="*/ 355293 h 444116"/>
                <a:gd name="connsiteX6" fmla="*/ 0 w 62550"/>
                <a:gd name="connsiteY6" fmla="*/ 355293 h 444116"/>
                <a:gd name="connsiteX7" fmla="*/ 0 w 62550"/>
                <a:gd name="connsiteY7" fmla="*/ 88823 h 4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50" h="444116">
                  <a:moveTo>
                    <a:pt x="62549" y="355293"/>
                  </a:moveTo>
                  <a:lnTo>
                    <a:pt x="31275" y="355293"/>
                  </a:lnTo>
                  <a:lnTo>
                    <a:pt x="31275" y="444116"/>
                  </a:lnTo>
                  <a:lnTo>
                    <a:pt x="1" y="222058"/>
                  </a:lnTo>
                  <a:lnTo>
                    <a:pt x="31275" y="0"/>
                  </a:lnTo>
                  <a:lnTo>
                    <a:pt x="31275" y="88823"/>
                  </a:lnTo>
                  <a:lnTo>
                    <a:pt x="62549" y="88823"/>
                  </a:lnTo>
                  <a:lnTo>
                    <a:pt x="62549" y="35529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8765" tIns="88823" rIns="-1" bIns="88822"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7" name="Freeform: Shape 6">
              <a:extLst>
                <a:ext uri="{FF2B5EF4-FFF2-40B4-BE49-F238E27FC236}">
                  <a16:creationId xmlns:a16="http://schemas.microsoft.com/office/drawing/2014/main" id="{895CD8CC-999F-482C-9E21-F0554BF0D306}"/>
                </a:ext>
              </a:extLst>
            </p:cNvPr>
            <p:cNvSpPr/>
            <p:nvPr/>
          </p:nvSpPr>
          <p:spPr>
            <a:xfrm>
              <a:off x="5575983" y="43336"/>
              <a:ext cx="2721668" cy="2586228"/>
            </a:xfrm>
            <a:custGeom>
              <a:avLst/>
              <a:gdLst>
                <a:gd name="connsiteX0" fmla="*/ 0 w 2721668"/>
                <a:gd name="connsiteY0" fmla="*/ 1293114 h 2586228"/>
                <a:gd name="connsiteX1" fmla="*/ 1360834 w 2721668"/>
                <a:gd name="connsiteY1" fmla="*/ 0 h 2586228"/>
                <a:gd name="connsiteX2" fmla="*/ 2721668 w 2721668"/>
                <a:gd name="connsiteY2" fmla="*/ 1293114 h 2586228"/>
                <a:gd name="connsiteX3" fmla="*/ 1360834 w 2721668"/>
                <a:gd name="connsiteY3" fmla="*/ 2586228 h 2586228"/>
                <a:gd name="connsiteX4" fmla="*/ 0 w 2721668"/>
                <a:gd name="connsiteY4" fmla="*/ 1293114 h 2586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668" h="2586228">
                  <a:moveTo>
                    <a:pt x="0" y="1293114"/>
                  </a:moveTo>
                  <a:cubicBezTo>
                    <a:pt x="0" y="578947"/>
                    <a:pt x="609266" y="0"/>
                    <a:pt x="1360834" y="0"/>
                  </a:cubicBezTo>
                  <a:cubicBezTo>
                    <a:pt x="2112402" y="0"/>
                    <a:pt x="2721668" y="578947"/>
                    <a:pt x="2721668" y="1293114"/>
                  </a:cubicBezTo>
                  <a:cubicBezTo>
                    <a:pt x="2721668" y="2007281"/>
                    <a:pt x="2112402" y="2586228"/>
                    <a:pt x="1360834" y="2586228"/>
                  </a:cubicBezTo>
                  <a:cubicBezTo>
                    <a:pt x="609266" y="2586228"/>
                    <a:pt x="0" y="2007281"/>
                    <a:pt x="0" y="1293114"/>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059" tIns="409224" rIns="429059" bIns="40922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1">
                      <a:lumMod val="50000"/>
                    </a:schemeClr>
                  </a:solidFill>
                </a:rPr>
                <a:t>Encouraging collaboration and cooperation</a:t>
              </a:r>
            </a:p>
          </p:txBody>
        </p:sp>
        <p:sp>
          <p:nvSpPr>
            <p:cNvPr id="8" name="Freeform: Shape 7">
              <a:extLst>
                <a:ext uri="{FF2B5EF4-FFF2-40B4-BE49-F238E27FC236}">
                  <a16:creationId xmlns:a16="http://schemas.microsoft.com/office/drawing/2014/main" id="{2F99217C-0E72-4FE6-9580-B503F6361FC2}"/>
                </a:ext>
              </a:extLst>
            </p:cNvPr>
            <p:cNvSpPr/>
            <p:nvPr/>
          </p:nvSpPr>
          <p:spPr>
            <a:xfrm rot="18600000">
              <a:off x="7404633" y="3066681"/>
              <a:ext cx="227333" cy="444116"/>
            </a:xfrm>
            <a:custGeom>
              <a:avLst/>
              <a:gdLst>
                <a:gd name="connsiteX0" fmla="*/ 0 w 227333"/>
                <a:gd name="connsiteY0" fmla="*/ 88823 h 444116"/>
                <a:gd name="connsiteX1" fmla="*/ 113667 w 227333"/>
                <a:gd name="connsiteY1" fmla="*/ 88823 h 444116"/>
                <a:gd name="connsiteX2" fmla="*/ 113667 w 227333"/>
                <a:gd name="connsiteY2" fmla="*/ 0 h 444116"/>
                <a:gd name="connsiteX3" fmla="*/ 227333 w 227333"/>
                <a:gd name="connsiteY3" fmla="*/ 222058 h 444116"/>
                <a:gd name="connsiteX4" fmla="*/ 113667 w 227333"/>
                <a:gd name="connsiteY4" fmla="*/ 444116 h 444116"/>
                <a:gd name="connsiteX5" fmla="*/ 113667 w 227333"/>
                <a:gd name="connsiteY5" fmla="*/ 355293 h 444116"/>
                <a:gd name="connsiteX6" fmla="*/ 0 w 227333"/>
                <a:gd name="connsiteY6" fmla="*/ 355293 h 444116"/>
                <a:gd name="connsiteX7" fmla="*/ 0 w 227333"/>
                <a:gd name="connsiteY7" fmla="*/ 88823 h 4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33" h="444116">
                  <a:moveTo>
                    <a:pt x="0" y="88823"/>
                  </a:moveTo>
                  <a:lnTo>
                    <a:pt x="113667" y="88823"/>
                  </a:lnTo>
                  <a:lnTo>
                    <a:pt x="113667" y="0"/>
                  </a:lnTo>
                  <a:lnTo>
                    <a:pt x="227333" y="222058"/>
                  </a:lnTo>
                  <a:lnTo>
                    <a:pt x="113667" y="444116"/>
                  </a:lnTo>
                  <a:lnTo>
                    <a:pt x="113667" y="355293"/>
                  </a:lnTo>
                  <a:lnTo>
                    <a:pt x="0" y="355293"/>
                  </a:lnTo>
                  <a:lnTo>
                    <a:pt x="0" y="888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8823" rIns="68200" bIns="88822"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9" name="Freeform: Shape 8">
              <a:extLst>
                <a:ext uri="{FF2B5EF4-FFF2-40B4-BE49-F238E27FC236}">
                  <a16:creationId xmlns:a16="http://schemas.microsoft.com/office/drawing/2014/main" id="{F10721BE-174E-4CD5-A9B4-0393D04C40ED}"/>
                </a:ext>
              </a:extLst>
            </p:cNvPr>
            <p:cNvSpPr/>
            <p:nvPr/>
          </p:nvSpPr>
          <p:spPr>
            <a:xfrm>
              <a:off x="7381775" y="1742544"/>
              <a:ext cx="1559390" cy="1559390"/>
            </a:xfrm>
            <a:custGeom>
              <a:avLst/>
              <a:gdLst>
                <a:gd name="connsiteX0" fmla="*/ 0 w 1559390"/>
                <a:gd name="connsiteY0" fmla="*/ 779695 h 1559390"/>
                <a:gd name="connsiteX1" fmla="*/ 779695 w 1559390"/>
                <a:gd name="connsiteY1" fmla="*/ 0 h 1559390"/>
                <a:gd name="connsiteX2" fmla="*/ 1559390 w 1559390"/>
                <a:gd name="connsiteY2" fmla="*/ 779695 h 1559390"/>
                <a:gd name="connsiteX3" fmla="*/ 779695 w 1559390"/>
                <a:gd name="connsiteY3" fmla="*/ 1559390 h 1559390"/>
                <a:gd name="connsiteX4" fmla="*/ 0 w 1559390"/>
                <a:gd name="connsiteY4" fmla="*/ 779695 h 155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390" h="1559390">
                  <a:moveTo>
                    <a:pt x="0" y="779695"/>
                  </a:moveTo>
                  <a:cubicBezTo>
                    <a:pt x="0" y="349081"/>
                    <a:pt x="349081" y="0"/>
                    <a:pt x="779695" y="0"/>
                  </a:cubicBezTo>
                  <a:cubicBezTo>
                    <a:pt x="1210309" y="0"/>
                    <a:pt x="1559390" y="349081"/>
                    <a:pt x="1559390" y="779695"/>
                  </a:cubicBezTo>
                  <a:cubicBezTo>
                    <a:pt x="1559390" y="1210309"/>
                    <a:pt x="1210309" y="1559390"/>
                    <a:pt x="779695" y="1559390"/>
                  </a:cubicBezTo>
                  <a:cubicBezTo>
                    <a:pt x="349081" y="1559390"/>
                    <a:pt x="0" y="1210309"/>
                    <a:pt x="0" y="77969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17" tIns="247417" rIns="247417" bIns="247417" numCol="1" spcCol="1270" anchor="ctr" anchorCtr="0">
              <a:noAutofit/>
            </a:bodyPr>
            <a:lstStyle/>
            <a:p>
              <a:pPr marL="0" lvl="0" indent="0" algn="ctr" defTabSz="666750">
                <a:lnSpc>
                  <a:spcPct val="90000"/>
                </a:lnSpc>
                <a:spcBef>
                  <a:spcPct val="0"/>
                </a:spcBef>
                <a:spcAft>
                  <a:spcPct val="35000"/>
                </a:spcAft>
                <a:buNone/>
              </a:pPr>
              <a:r>
                <a:rPr lang="en-US" sz="1500" b="1" kern="1200" dirty="0"/>
                <a:t>Feedback for growth mind-set</a:t>
              </a:r>
            </a:p>
          </p:txBody>
        </p:sp>
        <p:sp>
          <p:nvSpPr>
            <p:cNvPr id="10" name="Freeform: Shape 9">
              <a:extLst>
                <a:ext uri="{FF2B5EF4-FFF2-40B4-BE49-F238E27FC236}">
                  <a16:creationId xmlns:a16="http://schemas.microsoft.com/office/drawing/2014/main" id="{1818D0DE-26E2-42F2-B597-F20F17E7877D}"/>
                </a:ext>
              </a:extLst>
            </p:cNvPr>
            <p:cNvSpPr/>
            <p:nvPr/>
          </p:nvSpPr>
          <p:spPr>
            <a:xfrm rot="21000000">
              <a:off x="7742455" y="3651809"/>
              <a:ext cx="227334" cy="444116"/>
            </a:xfrm>
            <a:custGeom>
              <a:avLst/>
              <a:gdLst>
                <a:gd name="connsiteX0" fmla="*/ 0 w 227334"/>
                <a:gd name="connsiteY0" fmla="*/ 88823 h 444116"/>
                <a:gd name="connsiteX1" fmla="*/ 113667 w 227334"/>
                <a:gd name="connsiteY1" fmla="*/ 88823 h 444116"/>
                <a:gd name="connsiteX2" fmla="*/ 113667 w 227334"/>
                <a:gd name="connsiteY2" fmla="*/ 0 h 444116"/>
                <a:gd name="connsiteX3" fmla="*/ 227334 w 227334"/>
                <a:gd name="connsiteY3" fmla="*/ 222058 h 444116"/>
                <a:gd name="connsiteX4" fmla="*/ 113667 w 227334"/>
                <a:gd name="connsiteY4" fmla="*/ 444116 h 444116"/>
                <a:gd name="connsiteX5" fmla="*/ 113667 w 227334"/>
                <a:gd name="connsiteY5" fmla="*/ 355293 h 444116"/>
                <a:gd name="connsiteX6" fmla="*/ 0 w 227334"/>
                <a:gd name="connsiteY6" fmla="*/ 355293 h 444116"/>
                <a:gd name="connsiteX7" fmla="*/ 0 w 227334"/>
                <a:gd name="connsiteY7" fmla="*/ 88823 h 4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34" h="444116">
                  <a:moveTo>
                    <a:pt x="0" y="88823"/>
                  </a:moveTo>
                  <a:lnTo>
                    <a:pt x="113667" y="88823"/>
                  </a:lnTo>
                  <a:lnTo>
                    <a:pt x="113667" y="0"/>
                  </a:lnTo>
                  <a:lnTo>
                    <a:pt x="227334" y="222058"/>
                  </a:lnTo>
                  <a:lnTo>
                    <a:pt x="113667" y="444116"/>
                  </a:lnTo>
                  <a:lnTo>
                    <a:pt x="113667" y="355293"/>
                  </a:lnTo>
                  <a:lnTo>
                    <a:pt x="0" y="355293"/>
                  </a:lnTo>
                  <a:lnTo>
                    <a:pt x="0" y="888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8822" rIns="68199" bIns="88823"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11" name="Freeform: Shape 10">
              <a:extLst>
                <a:ext uri="{FF2B5EF4-FFF2-40B4-BE49-F238E27FC236}">
                  <a16:creationId xmlns:a16="http://schemas.microsoft.com/office/drawing/2014/main" id="{ADF33FE6-6052-4DD1-82C2-DD21D629FC23}"/>
                </a:ext>
              </a:extLst>
            </p:cNvPr>
            <p:cNvSpPr/>
            <p:nvPr/>
          </p:nvSpPr>
          <p:spPr>
            <a:xfrm>
              <a:off x="8061822" y="2920420"/>
              <a:ext cx="1559390" cy="1559390"/>
            </a:xfrm>
            <a:custGeom>
              <a:avLst/>
              <a:gdLst>
                <a:gd name="connsiteX0" fmla="*/ 0 w 1559390"/>
                <a:gd name="connsiteY0" fmla="*/ 779695 h 1559390"/>
                <a:gd name="connsiteX1" fmla="*/ 779695 w 1559390"/>
                <a:gd name="connsiteY1" fmla="*/ 0 h 1559390"/>
                <a:gd name="connsiteX2" fmla="*/ 1559390 w 1559390"/>
                <a:gd name="connsiteY2" fmla="*/ 779695 h 1559390"/>
                <a:gd name="connsiteX3" fmla="*/ 779695 w 1559390"/>
                <a:gd name="connsiteY3" fmla="*/ 1559390 h 1559390"/>
                <a:gd name="connsiteX4" fmla="*/ 0 w 1559390"/>
                <a:gd name="connsiteY4" fmla="*/ 779695 h 155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390" h="1559390">
                  <a:moveTo>
                    <a:pt x="0" y="779695"/>
                  </a:moveTo>
                  <a:cubicBezTo>
                    <a:pt x="0" y="349081"/>
                    <a:pt x="349081" y="0"/>
                    <a:pt x="779695" y="0"/>
                  </a:cubicBezTo>
                  <a:cubicBezTo>
                    <a:pt x="1210309" y="0"/>
                    <a:pt x="1559390" y="349081"/>
                    <a:pt x="1559390" y="779695"/>
                  </a:cubicBezTo>
                  <a:cubicBezTo>
                    <a:pt x="1559390" y="1210309"/>
                    <a:pt x="1210309" y="1559390"/>
                    <a:pt x="779695" y="1559390"/>
                  </a:cubicBezTo>
                  <a:cubicBezTo>
                    <a:pt x="349081" y="1559390"/>
                    <a:pt x="0" y="1210309"/>
                    <a:pt x="0" y="77969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17" tIns="247417" rIns="247417" bIns="247417" numCol="1" spcCol="1270" anchor="ctr" anchorCtr="0">
              <a:noAutofit/>
            </a:bodyPr>
            <a:lstStyle/>
            <a:p>
              <a:pPr marL="0" lvl="0" indent="0" algn="ctr" defTabSz="666750">
                <a:lnSpc>
                  <a:spcPct val="90000"/>
                </a:lnSpc>
                <a:spcBef>
                  <a:spcPct val="0"/>
                </a:spcBef>
                <a:spcAft>
                  <a:spcPct val="35000"/>
                </a:spcAft>
                <a:buNone/>
              </a:pPr>
              <a:r>
                <a:rPr lang="en-US" sz="1500" b="1" kern="1200" dirty="0"/>
                <a:t>Modeling literacy and learning strategies</a:t>
              </a:r>
            </a:p>
          </p:txBody>
        </p:sp>
        <p:sp>
          <p:nvSpPr>
            <p:cNvPr id="12" name="Freeform: Shape 11">
              <a:extLst>
                <a:ext uri="{FF2B5EF4-FFF2-40B4-BE49-F238E27FC236}">
                  <a16:creationId xmlns:a16="http://schemas.microsoft.com/office/drawing/2014/main" id="{FEF26E65-02A1-4651-8B53-F8B25FCD80EC}"/>
                </a:ext>
              </a:extLst>
            </p:cNvPr>
            <p:cNvSpPr/>
            <p:nvPr/>
          </p:nvSpPr>
          <p:spPr>
            <a:xfrm rot="1800000">
              <a:off x="7625131" y="4317191"/>
              <a:ext cx="227334" cy="444116"/>
            </a:xfrm>
            <a:custGeom>
              <a:avLst/>
              <a:gdLst>
                <a:gd name="connsiteX0" fmla="*/ 0 w 227334"/>
                <a:gd name="connsiteY0" fmla="*/ 88823 h 444116"/>
                <a:gd name="connsiteX1" fmla="*/ 113667 w 227334"/>
                <a:gd name="connsiteY1" fmla="*/ 88823 h 444116"/>
                <a:gd name="connsiteX2" fmla="*/ 113667 w 227334"/>
                <a:gd name="connsiteY2" fmla="*/ 0 h 444116"/>
                <a:gd name="connsiteX3" fmla="*/ 227334 w 227334"/>
                <a:gd name="connsiteY3" fmla="*/ 222058 h 444116"/>
                <a:gd name="connsiteX4" fmla="*/ 113667 w 227334"/>
                <a:gd name="connsiteY4" fmla="*/ 444116 h 444116"/>
                <a:gd name="connsiteX5" fmla="*/ 113667 w 227334"/>
                <a:gd name="connsiteY5" fmla="*/ 355293 h 444116"/>
                <a:gd name="connsiteX6" fmla="*/ 0 w 227334"/>
                <a:gd name="connsiteY6" fmla="*/ 355293 h 444116"/>
                <a:gd name="connsiteX7" fmla="*/ 0 w 227334"/>
                <a:gd name="connsiteY7" fmla="*/ 88823 h 4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34" h="444116">
                  <a:moveTo>
                    <a:pt x="0" y="88823"/>
                  </a:moveTo>
                  <a:lnTo>
                    <a:pt x="113667" y="88823"/>
                  </a:lnTo>
                  <a:lnTo>
                    <a:pt x="113667" y="0"/>
                  </a:lnTo>
                  <a:lnTo>
                    <a:pt x="227334" y="222058"/>
                  </a:lnTo>
                  <a:lnTo>
                    <a:pt x="113667" y="444116"/>
                  </a:lnTo>
                  <a:lnTo>
                    <a:pt x="113667" y="355293"/>
                  </a:lnTo>
                  <a:lnTo>
                    <a:pt x="0" y="355293"/>
                  </a:lnTo>
                  <a:lnTo>
                    <a:pt x="0" y="888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8822" rIns="68199" bIns="88823"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13" name="Freeform: Shape 12">
              <a:extLst>
                <a:ext uri="{FF2B5EF4-FFF2-40B4-BE49-F238E27FC236}">
                  <a16:creationId xmlns:a16="http://schemas.microsoft.com/office/drawing/2014/main" id="{EF1DE168-4CB3-415A-A129-FFEE2B23C629}"/>
                </a:ext>
              </a:extLst>
            </p:cNvPr>
            <p:cNvSpPr/>
            <p:nvPr/>
          </p:nvSpPr>
          <p:spPr>
            <a:xfrm>
              <a:off x="7825644" y="4259851"/>
              <a:ext cx="1559390" cy="1559390"/>
            </a:xfrm>
            <a:custGeom>
              <a:avLst/>
              <a:gdLst>
                <a:gd name="connsiteX0" fmla="*/ 0 w 1559390"/>
                <a:gd name="connsiteY0" fmla="*/ 779695 h 1559390"/>
                <a:gd name="connsiteX1" fmla="*/ 779695 w 1559390"/>
                <a:gd name="connsiteY1" fmla="*/ 0 h 1559390"/>
                <a:gd name="connsiteX2" fmla="*/ 1559390 w 1559390"/>
                <a:gd name="connsiteY2" fmla="*/ 779695 h 1559390"/>
                <a:gd name="connsiteX3" fmla="*/ 779695 w 1559390"/>
                <a:gd name="connsiteY3" fmla="*/ 1559390 h 1559390"/>
                <a:gd name="connsiteX4" fmla="*/ 0 w 1559390"/>
                <a:gd name="connsiteY4" fmla="*/ 779695 h 155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390" h="1559390">
                  <a:moveTo>
                    <a:pt x="0" y="779695"/>
                  </a:moveTo>
                  <a:cubicBezTo>
                    <a:pt x="0" y="349081"/>
                    <a:pt x="349081" y="0"/>
                    <a:pt x="779695" y="0"/>
                  </a:cubicBezTo>
                  <a:cubicBezTo>
                    <a:pt x="1210309" y="0"/>
                    <a:pt x="1559390" y="349081"/>
                    <a:pt x="1559390" y="779695"/>
                  </a:cubicBezTo>
                  <a:cubicBezTo>
                    <a:pt x="1559390" y="1210309"/>
                    <a:pt x="1210309" y="1559390"/>
                    <a:pt x="779695" y="1559390"/>
                  </a:cubicBezTo>
                  <a:cubicBezTo>
                    <a:pt x="349081" y="1559390"/>
                    <a:pt x="0" y="1210309"/>
                    <a:pt x="0" y="77969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17" tIns="247417" rIns="247417" bIns="247417" numCol="1" spcCol="1270" anchor="ctr" anchorCtr="0">
              <a:noAutofit/>
            </a:bodyPr>
            <a:lstStyle/>
            <a:p>
              <a:pPr marL="0" lvl="0" indent="0" algn="ctr" defTabSz="666750">
                <a:lnSpc>
                  <a:spcPct val="90000"/>
                </a:lnSpc>
                <a:spcBef>
                  <a:spcPct val="0"/>
                </a:spcBef>
                <a:spcAft>
                  <a:spcPct val="35000"/>
                </a:spcAft>
                <a:buNone/>
              </a:pPr>
              <a:r>
                <a:rPr lang="en-US" sz="1500" b="1" kern="1200" dirty="0"/>
                <a:t>Use of assessment results</a:t>
              </a:r>
            </a:p>
          </p:txBody>
        </p:sp>
        <p:sp>
          <p:nvSpPr>
            <p:cNvPr id="14" name="Freeform: Shape 13">
              <a:extLst>
                <a:ext uri="{FF2B5EF4-FFF2-40B4-BE49-F238E27FC236}">
                  <a16:creationId xmlns:a16="http://schemas.microsoft.com/office/drawing/2014/main" id="{4A472D78-8595-4068-909F-1D4E6A566C16}"/>
                </a:ext>
              </a:extLst>
            </p:cNvPr>
            <p:cNvSpPr/>
            <p:nvPr/>
          </p:nvSpPr>
          <p:spPr>
            <a:xfrm rot="4200000">
              <a:off x="7107557" y="4751490"/>
              <a:ext cx="227332" cy="444116"/>
            </a:xfrm>
            <a:custGeom>
              <a:avLst/>
              <a:gdLst>
                <a:gd name="connsiteX0" fmla="*/ 0 w 227332"/>
                <a:gd name="connsiteY0" fmla="*/ 88823 h 444116"/>
                <a:gd name="connsiteX1" fmla="*/ 113666 w 227332"/>
                <a:gd name="connsiteY1" fmla="*/ 88823 h 444116"/>
                <a:gd name="connsiteX2" fmla="*/ 113666 w 227332"/>
                <a:gd name="connsiteY2" fmla="*/ 0 h 444116"/>
                <a:gd name="connsiteX3" fmla="*/ 227332 w 227332"/>
                <a:gd name="connsiteY3" fmla="*/ 222058 h 444116"/>
                <a:gd name="connsiteX4" fmla="*/ 113666 w 227332"/>
                <a:gd name="connsiteY4" fmla="*/ 444116 h 444116"/>
                <a:gd name="connsiteX5" fmla="*/ 113666 w 227332"/>
                <a:gd name="connsiteY5" fmla="*/ 355293 h 444116"/>
                <a:gd name="connsiteX6" fmla="*/ 0 w 227332"/>
                <a:gd name="connsiteY6" fmla="*/ 355293 h 444116"/>
                <a:gd name="connsiteX7" fmla="*/ 0 w 227332"/>
                <a:gd name="connsiteY7" fmla="*/ 88823 h 4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32" h="444116">
                  <a:moveTo>
                    <a:pt x="0" y="88823"/>
                  </a:moveTo>
                  <a:lnTo>
                    <a:pt x="113666" y="88823"/>
                  </a:lnTo>
                  <a:lnTo>
                    <a:pt x="113666" y="0"/>
                  </a:lnTo>
                  <a:lnTo>
                    <a:pt x="227332" y="222058"/>
                  </a:lnTo>
                  <a:lnTo>
                    <a:pt x="113666" y="444116"/>
                  </a:lnTo>
                  <a:lnTo>
                    <a:pt x="113666" y="355293"/>
                  </a:lnTo>
                  <a:lnTo>
                    <a:pt x="0" y="355293"/>
                  </a:lnTo>
                  <a:lnTo>
                    <a:pt x="0" y="888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8822" rIns="68200" bIns="88823"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15" name="Freeform: Shape 14">
              <a:extLst>
                <a:ext uri="{FF2B5EF4-FFF2-40B4-BE49-F238E27FC236}">
                  <a16:creationId xmlns:a16="http://schemas.microsoft.com/office/drawing/2014/main" id="{7CF906A2-9560-4D76-91DD-5F95E38236CC}"/>
                </a:ext>
              </a:extLst>
            </p:cNvPr>
            <p:cNvSpPr/>
            <p:nvPr/>
          </p:nvSpPr>
          <p:spPr>
            <a:xfrm>
              <a:off x="6783751" y="5134103"/>
              <a:ext cx="1559390" cy="1559390"/>
            </a:xfrm>
            <a:custGeom>
              <a:avLst/>
              <a:gdLst>
                <a:gd name="connsiteX0" fmla="*/ 0 w 1559390"/>
                <a:gd name="connsiteY0" fmla="*/ 779695 h 1559390"/>
                <a:gd name="connsiteX1" fmla="*/ 779695 w 1559390"/>
                <a:gd name="connsiteY1" fmla="*/ 0 h 1559390"/>
                <a:gd name="connsiteX2" fmla="*/ 1559390 w 1559390"/>
                <a:gd name="connsiteY2" fmla="*/ 779695 h 1559390"/>
                <a:gd name="connsiteX3" fmla="*/ 779695 w 1559390"/>
                <a:gd name="connsiteY3" fmla="*/ 1559390 h 1559390"/>
                <a:gd name="connsiteX4" fmla="*/ 0 w 1559390"/>
                <a:gd name="connsiteY4" fmla="*/ 779695 h 155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390" h="1559390">
                  <a:moveTo>
                    <a:pt x="0" y="779695"/>
                  </a:moveTo>
                  <a:cubicBezTo>
                    <a:pt x="0" y="349081"/>
                    <a:pt x="349081" y="0"/>
                    <a:pt x="779695" y="0"/>
                  </a:cubicBezTo>
                  <a:cubicBezTo>
                    <a:pt x="1210309" y="0"/>
                    <a:pt x="1559390" y="349081"/>
                    <a:pt x="1559390" y="779695"/>
                  </a:cubicBezTo>
                  <a:cubicBezTo>
                    <a:pt x="1559390" y="1210309"/>
                    <a:pt x="1210309" y="1559390"/>
                    <a:pt x="779695" y="1559390"/>
                  </a:cubicBezTo>
                  <a:cubicBezTo>
                    <a:pt x="349081" y="1559390"/>
                    <a:pt x="0" y="1210309"/>
                    <a:pt x="0" y="77969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17" tIns="247417" rIns="247417" bIns="247417" numCol="1" spcCol="1270" anchor="ctr" anchorCtr="0">
              <a:noAutofit/>
            </a:bodyPr>
            <a:lstStyle/>
            <a:p>
              <a:pPr marL="0" lvl="0" indent="0" algn="ctr" defTabSz="666750">
                <a:lnSpc>
                  <a:spcPct val="90000"/>
                </a:lnSpc>
                <a:spcBef>
                  <a:spcPct val="0"/>
                </a:spcBef>
                <a:spcAft>
                  <a:spcPct val="35000"/>
                </a:spcAft>
                <a:buNone/>
              </a:pPr>
              <a:r>
                <a:rPr lang="en-US" sz="1500" b="1" kern="1200" dirty="0"/>
                <a:t>Setting appropriate goals</a:t>
              </a:r>
            </a:p>
          </p:txBody>
        </p:sp>
        <p:sp>
          <p:nvSpPr>
            <p:cNvPr id="16" name="Freeform: Shape 15">
              <a:extLst>
                <a:ext uri="{FF2B5EF4-FFF2-40B4-BE49-F238E27FC236}">
                  <a16:creationId xmlns:a16="http://schemas.microsoft.com/office/drawing/2014/main" id="{580E707A-2B39-4C29-B78F-C9271346BF57}"/>
                </a:ext>
              </a:extLst>
            </p:cNvPr>
            <p:cNvSpPr/>
            <p:nvPr/>
          </p:nvSpPr>
          <p:spPr>
            <a:xfrm rot="17400000">
              <a:off x="6431909" y="4751489"/>
              <a:ext cx="227333" cy="444117"/>
            </a:xfrm>
            <a:custGeom>
              <a:avLst/>
              <a:gdLst>
                <a:gd name="connsiteX0" fmla="*/ 0 w 227332"/>
                <a:gd name="connsiteY0" fmla="*/ 88823 h 444116"/>
                <a:gd name="connsiteX1" fmla="*/ 113666 w 227332"/>
                <a:gd name="connsiteY1" fmla="*/ 88823 h 444116"/>
                <a:gd name="connsiteX2" fmla="*/ 113666 w 227332"/>
                <a:gd name="connsiteY2" fmla="*/ 0 h 444116"/>
                <a:gd name="connsiteX3" fmla="*/ 227332 w 227332"/>
                <a:gd name="connsiteY3" fmla="*/ 222058 h 444116"/>
                <a:gd name="connsiteX4" fmla="*/ 113666 w 227332"/>
                <a:gd name="connsiteY4" fmla="*/ 444116 h 444116"/>
                <a:gd name="connsiteX5" fmla="*/ 113666 w 227332"/>
                <a:gd name="connsiteY5" fmla="*/ 355293 h 444116"/>
                <a:gd name="connsiteX6" fmla="*/ 0 w 227332"/>
                <a:gd name="connsiteY6" fmla="*/ 355293 h 444116"/>
                <a:gd name="connsiteX7" fmla="*/ 0 w 227332"/>
                <a:gd name="connsiteY7" fmla="*/ 88823 h 4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32" h="444116">
                  <a:moveTo>
                    <a:pt x="227331" y="355293"/>
                  </a:moveTo>
                  <a:lnTo>
                    <a:pt x="113666" y="355293"/>
                  </a:lnTo>
                  <a:lnTo>
                    <a:pt x="113666" y="444116"/>
                  </a:lnTo>
                  <a:lnTo>
                    <a:pt x="1" y="222058"/>
                  </a:lnTo>
                  <a:lnTo>
                    <a:pt x="113666" y="0"/>
                  </a:lnTo>
                  <a:lnTo>
                    <a:pt x="113666" y="88823"/>
                  </a:lnTo>
                  <a:lnTo>
                    <a:pt x="227331" y="88823"/>
                  </a:lnTo>
                  <a:lnTo>
                    <a:pt x="227331" y="35529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8199" tIns="88823" rIns="1" bIns="88823"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17" name="Freeform: Shape 16">
              <a:extLst>
                <a:ext uri="{FF2B5EF4-FFF2-40B4-BE49-F238E27FC236}">
                  <a16:creationId xmlns:a16="http://schemas.microsoft.com/office/drawing/2014/main" id="{99964385-6447-4D40-B1CE-BB3ACBC7A872}"/>
                </a:ext>
              </a:extLst>
            </p:cNvPr>
            <p:cNvSpPr/>
            <p:nvPr/>
          </p:nvSpPr>
          <p:spPr>
            <a:xfrm>
              <a:off x="5423657" y="5134103"/>
              <a:ext cx="1559390" cy="1559390"/>
            </a:xfrm>
            <a:custGeom>
              <a:avLst/>
              <a:gdLst>
                <a:gd name="connsiteX0" fmla="*/ 0 w 1559390"/>
                <a:gd name="connsiteY0" fmla="*/ 779695 h 1559390"/>
                <a:gd name="connsiteX1" fmla="*/ 779695 w 1559390"/>
                <a:gd name="connsiteY1" fmla="*/ 0 h 1559390"/>
                <a:gd name="connsiteX2" fmla="*/ 1559390 w 1559390"/>
                <a:gd name="connsiteY2" fmla="*/ 779695 h 1559390"/>
                <a:gd name="connsiteX3" fmla="*/ 779695 w 1559390"/>
                <a:gd name="connsiteY3" fmla="*/ 1559390 h 1559390"/>
                <a:gd name="connsiteX4" fmla="*/ 0 w 1559390"/>
                <a:gd name="connsiteY4" fmla="*/ 779695 h 155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390" h="1559390">
                  <a:moveTo>
                    <a:pt x="0" y="779695"/>
                  </a:moveTo>
                  <a:cubicBezTo>
                    <a:pt x="0" y="349081"/>
                    <a:pt x="349081" y="0"/>
                    <a:pt x="779695" y="0"/>
                  </a:cubicBezTo>
                  <a:cubicBezTo>
                    <a:pt x="1210309" y="0"/>
                    <a:pt x="1559390" y="349081"/>
                    <a:pt x="1559390" y="779695"/>
                  </a:cubicBezTo>
                  <a:cubicBezTo>
                    <a:pt x="1559390" y="1210309"/>
                    <a:pt x="1210309" y="1559390"/>
                    <a:pt x="779695" y="1559390"/>
                  </a:cubicBezTo>
                  <a:cubicBezTo>
                    <a:pt x="349081" y="1559390"/>
                    <a:pt x="0" y="1210309"/>
                    <a:pt x="0" y="77969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17" tIns="247417" rIns="247417" bIns="247417" numCol="1" spcCol="1270" anchor="ctr" anchorCtr="0">
              <a:noAutofit/>
            </a:bodyPr>
            <a:lstStyle/>
            <a:p>
              <a:pPr marL="0" lvl="0" indent="0" algn="ctr" defTabSz="666750">
                <a:lnSpc>
                  <a:spcPct val="90000"/>
                </a:lnSpc>
                <a:spcBef>
                  <a:spcPct val="0"/>
                </a:spcBef>
                <a:spcAft>
                  <a:spcPct val="35000"/>
                </a:spcAft>
                <a:buNone/>
              </a:pPr>
              <a:r>
                <a:rPr lang="en-US" sz="1500" b="1" kern="1200" dirty="0"/>
                <a:t>Finding value in learning</a:t>
              </a:r>
            </a:p>
          </p:txBody>
        </p:sp>
        <p:sp>
          <p:nvSpPr>
            <p:cNvPr id="18" name="Freeform: Shape 17">
              <a:extLst>
                <a:ext uri="{FF2B5EF4-FFF2-40B4-BE49-F238E27FC236}">
                  <a16:creationId xmlns:a16="http://schemas.microsoft.com/office/drawing/2014/main" id="{4D508FB8-FA9F-404E-8A3C-B2477D0E157B}"/>
                </a:ext>
              </a:extLst>
            </p:cNvPr>
            <p:cNvSpPr/>
            <p:nvPr/>
          </p:nvSpPr>
          <p:spPr>
            <a:xfrm rot="19800000">
              <a:off x="5914334" y="4317190"/>
              <a:ext cx="227335" cy="444117"/>
            </a:xfrm>
            <a:custGeom>
              <a:avLst/>
              <a:gdLst>
                <a:gd name="connsiteX0" fmla="*/ 0 w 227334"/>
                <a:gd name="connsiteY0" fmla="*/ 88823 h 444116"/>
                <a:gd name="connsiteX1" fmla="*/ 113667 w 227334"/>
                <a:gd name="connsiteY1" fmla="*/ 88823 h 444116"/>
                <a:gd name="connsiteX2" fmla="*/ 113667 w 227334"/>
                <a:gd name="connsiteY2" fmla="*/ 0 h 444116"/>
                <a:gd name="connsiteX3" fmla="*/ 227334 w 227334"/>
                <a:gd name="connsiteY3" fmla="*/ 222058 h 444116"/>
                <a:gd name="connsiteX4" fmla="*/ 113667 w 227334"/>
                <a:gd name="connsiteY4" fmla="*/ 444116 h 444116"/>
                <a:gd name="connsiteX5" fmla="*/ 113667 w 227334"/>
                <a:gd name="connsiteY5" fmla="*/ 355293 h 444116"/>
                <a:gd name="connsiteX6" fmla="*/ 0 w 227334"/>
                <a:gd name="connsiteY6" fmla="*/ 355293 h 444116"/>
                <a:gd name="connsiteX7" fmla="*/ 0 w 227334"/>
                <a:gd name="connsiteY7" fmla="*/ 88823 h 4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34" h="444116">
                  <a:moveTo>
                    <a:pt x="227333" y="355293"/>
                  </a:moveTo>
                  <a:lnTo>
                    <a:pt x="113667" y="355293"/>
                  </a:lnTo>
                  <a:lnTo>
                    <a:pt x="113667" y="444116"/>
                  </a:lnTo>
                  <a:lnTo>
                    <a:pt x="1" y="222058"/>
                  </a:lnTo>
                  <a:lnTo>
                    <a:pt x="113667" y="0"/>
                  </a:lnTo>
                  <a:lnTo>
                    <a:pt x="113667" y="88823"/>
                  </a:lnTo>
                  <a:lnTo>
                    <a:pt x="227333" y="88823"/>
                  </a:lnTo>
                  <a:lnTo>
                    <a:pt x="227333" y="35529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8199" tIns="88823" rIns="1" bIns="88823"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19" name="Freeform: Shape 18">
              <a:extLst>
                <a:ext uri="{FF2B5EF4-FFF2-40B4-BE49-F238E27FC236}">
                  <a16:creationId xmlns:a16="http://schemas.microsoft.com/office/drawing/2014/main" id="{5366305F-06A8-4586-964E-0B6D788FEA42}"/>
                </a:ext>
              </a:extLst>
            </p:cNvPr>
            <p:cNvSpPr/>
            <p:nvPr/>
          </p:nvSpPr>
          <p:spPr>
            <a:xfrm>
              <a:off x="4381764" y="4259851"/>
              <a:ext cx="1559390" cy="1559390"/>
            </a:xfrm>
            <a:custGeom>
              <a:avLst/>
              <a:gdLst>
                <a:gd name="connsiteX0" fmla="*/ 0 w 1559390"/>
                <a:gd name="connsiteY0" fmla="*/ 779695 h 1559390"/>
                <a:gd name="connsiteX1" fmla="*/ 779695 w 1559390"/>
                <a:gd name="connsiteY1" fmla="*/ 0 h 1559390"/>
                <a:gd name="connsiteX2" fmla="*/ 1559390 w 1559390"/>
                <a:gd name="connsiteY2" fmla="*/ 779695 h 1559390"/>
                <a:gd name="connsiteX3" fmla="*/ 779695 w 1559390"/>
                <a:gd name="connsiteY3" fmla="*/ 1559390 h 1559390"/>
                <a:gd name="connsiteX4" fmla="*/ 0 w 1559390"/>
                <a:gd name="connsiteY4" fmla="*/ 779695 h 155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390" h="1559390">
                  <a:moveTo>
                    <a:pt x="0" y="779695"/>
                  </a:moveTo>
                  <a:cubicBezTo>
                    <a:pt x="0" y="349081"/>
                    <a:pt x="349081" y="0"/>
                    <a:pt x="779695" y="0"/>
                  </a:cubicBezTo>
                  <a:cubicBezTo>
                    <a:pt x="1210309" y="0"/>
                    <a:pt x="1559390" y="349081"/>
                    <a:pt x="1559390" y="779695"/>
                  </a:cubicBezTo>
                  <a:cubicBezTo>
                    <a:pt x="1559390" y="1210309"/>
                    <a:pt x="1210309" y="1559390"/>
                    <a:pt x="779695" y="1559390"/>
                  </a:cubicBezTo>
                  <a:cubicBezTo>
                    <a:pt x="349081" y="1559390"/>
                    <a:pt x="0" y="1210309"/>
                    <a:pt x="0" y="77969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17" tIns="247417" rIns="247417" bIns="247417" numCol="1" spcCol="1270" anchor="ctr" anchorCtr="0">
              <a:noAutofit/>
            </a:bodyPr>
            <a:lstStyle/>
            <a:p>
              <a:pPr marL="0" lvl="0" indent="0" algn="ctr" defTabSz="666750">
                <a:lnSpc>
                  <a:spcPct val="90000"/>
                </a:lnSpc>
                <a:spcBef>
                  <a:spcPct val="0"/>
                </a:spcBef>
                <a:spcAft>
                  <a:spcPct val="35000"/>
                </a:spcAft>
                <a:buNone/>
              </a:pPr>
              <a:r>
                <a:rPr lang="en-US" sz="1500" b="1" kern="1200" dirty="0"/>
                <a:t>Addressing stereotypes</a:t>
              </a:r>
            </a:p>
          </p:txBody>
        </p:sp>
        <p:sp>
          <p:nvSpPr>
            <p:cNvPr id="20" name="Freeform: Shape 19">
              <a:extLst>
                <a:ext uri="{FF2B5EF4-FFF2-40B4-BE49-F238E27FC236}">
                  <a16:creationId xmlns:a16="http://schemas.microsoft.com/office/drawing/2014/main" id="{86EBD509-954D-402E-902A-BCEB8B572DD8}"/>
                </a:ext>
              </a:extLst>
            </p:cNvPr>
            <p:cNvSpPr/>
            <p:nvPr/>
          </p:nvSpPr>
          <p:spPr>
            <a:xfrm rot="22200000">
              <a:off x="5797009" y="3651808"/>
              <a:ext cx="227335" cy="444117"/>
            </a:xfrm>
            <a:custGeom>
              <a:avLst/>
              <a:gdLst>
                <a:gd name="connsiteX0" fmla="*/ 0 w 227334"/>
                <a:gd name="connsiteY0" fmla="*/ 88823 h 444116"/>
                <a:gd name="connsiteX1" fmla="*/ 113667 w 227334"/>
                <a:gd name="connsiteY1" fmla="*/ 88823 h 444116"/>
                <a:gd name="connsiteX2" fmla="*/ 113667 w 227334"/>
                <a:gd name="connsiteY2" fmla="*/ 0 h 444116"/>
                <a:gd name="connsiteX3" fmla="*/ 227334 w 227334"/>
                <a:gd name="connsiteY3" fmla="*/ 222058 h 444116"/>
                <a:gd name="connsiteX4" fmla="*/ 113667 w 227334"/>
                <a:gd name="connsiteY4" fmla="*/ 444116 h 444116"/>
                <a:gd name="connsiteX5" fmla="*/ 113667 w 227334"/>
                <a:gd name="connsiteY5" fmla="*/ 355293 h 444116"/>
                <a:gd name="connsiteX6" fmla="*/ 0 w 227334"/>
                <a:gd name="connsiteY6" fmla="*/ 355293 h 444116"/>
                <a:gd name="connsiteX7" fmla="*/ 0 w 227334"/>
                <a:gd name="connsiteY7" fmla="*/ 88823 h 4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34" h="444116">
                  <a:moveTo>
                    <a:pt x="227333" y="355293"/>
                  </a:moveTo>
                  <a:lnTo>
                    <a:pt x="113667" y="355293"/>
                  </a:lnTo>
                  <a:lnTo>
                    <a:pt x="113667" y="444116"/>
                  </a:lnTo>
                  <a:lnTo>
                    <a:pt x="1" y="222058"/>
                  </a:lnTo>
                  <a:lnTo>
                    <a:pt x="113667" y="0"/>
                  </a:lnTo>
                  <a:lnTo>
                    <a:pt x="113667" y="88823"/>
                  </a:lnTo>
                  <a:lnTo>
                    <a:pt x="227333" y="88823"/>
                  </a:lnTo>
                  <a:lnTo>
                    <a:pt x="227333" y="35529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8200" tIns="88823" rIns="0" bIns="88823"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21" name="Freeform: Shape 20">
              <a:extLst>
                <a:ext uri="{FF2B5EF4-FFF2-40B4-BE49-F238E27FC236}">
                  <a16:creationId xmlns:a16="http://schemas.microsoft.com/office/drawing/2014/main" id="{42F73D66-4DF2-4E1A-8F13-C78D6A652BD0}"/>
                </a:ext>
              </a:extLst>
            </p:cNvPr>
            <p:cNvSpPr/>
            <p:nvPr/>
          </p:nvSpPr>
          <p:spPr>
            <a:xfrm>
              <a:off x="4145587" y="2920420"/>
              <a:ext cx="1559390" cy="1559390"/>
            </a:xfrm>
            <a:custGeom>
              <a:avLst/>
              <a:gdLst>
                <a:gd name="connsiteX0" fmla="*/ 0 w 1559390"/>
                <a:gd name="connsiteY0" fmla="*/ 779695 h 1559390"/>
                <a:gd name="connsiteX1" fmla="*/ 779695 w 1559390"/>
                <a:gd name="connsiteY1" fmla="*/ 0 h 1559390"/>
                <a:gd name="connsiteX2" fmla="*/ 1559390 w 1559390"/>
                <a:gd name="connsiteY2" fmla="*/ 779695 h 1559390"/>
                <a:gd name="connsiteX3" fmla="*/ 779695 w 1559390"/>
                <a:gd name="connsiteY3" fmla="*/ 1559390 h 1559390"/>
                <a:gd name="connsiteX4" fmla="*/ 0 w 1559390"/>
                <a:gd name="connsiteY4" fmla="*/ 779695 h 155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390" h="1559390">
                  <a:moveTo>
                    <a:pt x="0" y="779695"/>
                  </a:moveTo>
                  <a:cubicBezTo>
                    <a:pt x="0" y="349081"/>
                    <a:pt x="349081" y="0"/>
                    <a:pt x="779695" y="0"/>
                  </a:cubicBezTo>
                  <a:cubicBezTo>
                    <a:pt x="1210309" y="0"/>
                    <a:pt x="1559390" y="349081"/>
                    <a:pt x="1559390" y="779695"/>
                  </a:cubicBezTo>
                  <a:cubicBezTo>
                    <a:pt x="1559390" y="1210309"/>
                    <a:pt x="1210309" y="1559390"/>
                    <a:pt x="779695" y="1559390"/>
                  </a:cubicBezTo>
                  <a:cubicBezTo>
                    <a:pt x="349081" y="1559390"/>
                    <a:pt x="0" y="1210309"/>
                    <a:pt x="0" y="77969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17" tIns="247417" rIns="247417" bIns="247417" numCol="1" spcCol="1270" anchor="ctr" anchorCtr="0">
              <a:noAutofit/>
            </a:bodyPr>
            <a:lstStyle/>
            <a:p>
              <a:pPr marL="0" lvl="0" indent="0" algn="ctr" defTabSz="666750">
                <a:lnSpc>
                  <a:spcPct val="90000"/>
                </a:lnSpc>
                <a:spcBef>
                  <a:spcPct val="0"/>
                </a:spcBef>
                <a:spcAft>
                  <a:spcPct val="35000"/>
                </a:spcAft>
                <a:buNone/>
              </a:pPr>
              <a:r>
                <a:rPr lang="en-US" sz="1500" b="1" kern="1200" dirty="0"/>
                <a:t>Choice and autonomy</a:t>
              </a:r>
            </a:p>
          </p:txBody>
        </p:sp>
        <p:sp>
          <p:nvSpPr>
            <p:cNvPr id="22" name="Freeform: Shape 21">
              <a:extLst>
                <a:ext uri="{FF2B5EF4-FFF2-40B4-BE49-F238E27FC236}">
                  <a16:creationId xmlns:a16="http://schemas.microsoft.com/office/drawing/2014/main" id="{D2B726F3-4E79-4274-AD4D-5E6BEE14B63A}"/>
                </a:ext>
              </a:extLst>
            </p:cNvPr>
            <p:cNvSpPr/>
            <p:nvPr/>
          </p:nvSpPr>
          <p:spPr>
            <a:xfrm rot="24600000">
              <a:off x="6135601" y="3067176"/>
              <a:ext cx="226627" cy="444116"/>
            </a:xfrm>
            <a:custGeom>
              <a:avLst/>
              <a:gdLst>
                <a:gd name="connsiteX0" fmla="*/ 0 w 226627"/>
                <a:gd name="connsiteY0" fmla="*/ 88823 h 444116"/>
                <a:gd name="connsiteX1" fmla="*/ 113314 w 226627"/>
                <a:gd name="connsiteY1" fmla="*/ 88823 h 444116"/>
                <a:gd name="connsiteX2" fmla="*/ 113314 w 226627"/>
                <a:gd name="connsiteY2" fmla="*/ 0 h 444116"/>
                <a:gd name="connsiteX3" fmla="*/ 226627 w 226627"/>
                <a:gd name="connsiteY3" fmla="*/ 222058 h 444116"/>
                <a:gd name="connsiteX4" fmla="*/ 113314 w 226627"/>
                <a:gd name="connsiteY4" fmla="*/ 444116 h 444116"/>
                <a:gd name="connsiteX5" fmla="*/ 113314 w 226627"/>
                <a:gd name="connsiteY5" fmla="*/ 355293 h 444116"/>
                <a:gd name="connsiteX6" fmla="*/ 0 w 226627"/>
                <a:gd name="connsiteY6" fmla="*/ 355293 h 444116"/>
                <a:gd name="connsiteX7" fmla="*/ 0 w 226627"/>
                <a:gd name="connsiteY7" fmla="*/ 88823 h 4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627" h="444116">
                  <a:moveTo>
                    <a:pt x="226626" y="355293"/>
                  </a:moveTo>
                  <a:lnTo>
                    <a:pt x="113313" y="355293"/>
                  </a:lnTo>
                  <a:lnTo>
                    <a:pt x="113313" y="444116"/>
                  </a:lnTo>
                  <a:lnTo>
                    <a:pt x="1" y="222058"/>
                  </a:lnTo>
                  <a:lnTo>
                    <a:pt x="113313" y="0"/>
                  </a:lnTo>
                  <a:lnTo>
                    <a:pt x="113313" y="88823"/>
                  </a:lnTo>
                  <a:lnTo>
                    <a:pt x="226626" y="88823"/>
                  </a:lnTo>
                  <a:lnTo>
                    <a:pt x="226626" y="35529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987" tIns="88822" rIns="0" bIns="88823"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23" name="Freeform: Shape 22">
              <a:extLst>
                <a:ext uri="{FF2B5EF4-FFF2-40B4-BE49-F238E27FC236}">
                  <a16:creationId xmlns:a16="http://schemas.microsoft.com/office/drawing/2014/main" id="{A78F1771-DDCB-454A-B5AD-8BC53B398D0A}"/>
                </a:ext>
              </a:extLst>
            </p:cNvPr>
            <p:cNvSpPr/>
            <p:nvPr/>
          </p:nvSpPr>
          <p:spPr>
            <a:xfrm>
              <a:off x="4824301" y="1741212"/>
              <a:ext cx="1562055" cy="1562055"/>
            </a:xfrm>
            <a:custGeom>
              <a:avLst/>
              <a:gdLst>
                <a:gd name="connsiteX0" fmla="*/ 0 w 1562055"/>
                <a:gd name="connsiteY0" fmla="*/ 781028 h 1562055"/>
                <a:gd name="connsiteX1" fmla="*/ 781028 w 1562055"/>
                <a:gd name="connsiteY1" fmla="*/ 0 h 1562055"/>
                <a:gd name="connsiteX2" fmla="*/ 1562056 w 1562055"/>
                <a:gd name="connsiteY2" fmla="*/ 781028 h 1562055"/>
                <a:gd name="connsiteX3" fmla="*/ 781028 w 1562055"/>
                <a:gd name="connsiteY3" fmla="*/ 1562056 h 1562055"/>
                <a:gd name="connsiteX4" fmla="*/ 0 w 1562055"/>
                <a:gd name="connsiteY4" fmla="*/ 781028 h 1562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55" h="1562055">
                  <a:moveTo>
                    <a:pt x="0" y="781028"/>
                  </a:moveTo>
                  <a:cubicBezTo>
                    <a:pt x="0" y="349678"/>
                    <a:pt x="349678" y="0"/>
                    <a:pt x="781028" y="0"/>
                  </a:cubicBezTo>
                  <a:cubicBezTo>
                    <a:pt x="1212378" y="0"/>
                    <a:pt x="1562056" y="349678"/>
                    <a:pt x="1562056" y="781028"/>
                  </a:cubicBezTo>
                  <a:cubicBezTo>
                    <a:pt x="1562056" y="1212378"/>
                    <a:pt x="1212378" y="1562056"/>
                    <a:pt x="781028" y="1562056"/>
                  </a:cubicBezTo>
                  <a:cubicBezTo>
                    <a:pt x="349678" y="1562056"/>
                    <a:pt x="0" y="1212378"/>
                    <a:pt x="0" y="7810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808" tIns="247808" rIns="247808" bIns="247808" numCol="1" spcCol="1270" anchor="ctr" anchorCtr="0">
              <a:noAutofit/>
            </a:bodyPr>
            <a:lstStyle/>
            <a:p>
              <a:pPr marL="0" lvl="0" indent="0" algn="ctr" defTabSz="666750">
                <a:lnSpc>
                  <a:spcPct val="100000"/>
                </a:lnSpc>
                <a:spcBef>
                  <a:spcPct val="0"/>
                </a:spcBef>
                <a:spcAft>
                  <a:spcPct val="35000"/>
                </a:spcAft>
                <a:buNone/>
              </a:pPr>
              <a:r>
                <a:rPr lang="en-US" sz="1500" b="1" kern="1200" dirty="0"/>
                <a:t>Overcoming systemic barriers</a:t>
              </a:r>
            </a:p>
          </p:txBody>
        </p:sp>
      </p:grpSp>
      <p:sp>
        <p:nvSpPr>
          <p:cNvPr id="24" name="TextBox 23">
            <a:extLst>
              <a:ext uri="{FF2B5EF4-FFF2-40B4-BE49-F238E27FC236}">
                <a16:creationId xmlns:a16="http://schemas.microsoft.com/office/drawing/2014/main" id="{9B6902F0-EDD4-42A8-A222-681261B60088}"/>
              </a:ext>
            </a:extLst>
          </p:cNvPr>
          <p:cNvSpPr txBox="1"/>
          <p:nvPr/>
        </p:nvSpPr>
        <p:spPr>
          <a:xfrm>
            <a:off x="7555741" y="730638"/>
            <a:ext cx="3250109" cy="646331"/>
          </a:xfrm>
          <a:prstGeom prst="rect">
            <a:avLst/>
          </a:prstGeom>
          <a:noFill/>
        </p:spPr>
        <p:txBody>
          <a:bodyPr wrap="square" rtlCol="0">
            <a:spAutoFit/>
          </a:bodyPr>
          <a:lstStyle/>
          <a:p>
            <a:r>
              <a:rPr lang="en-US" sz="3600" dirty="0"/>
              <a:t>= Teamwork</a:t>
            </a:r>
          </a:p>
        </p:txBody>
      </p:sp>
    </p:spTree>
    <p:extLst>
      <p:ext uri="{BB962C8B-B14F-4D97-AF65-F5344CB8AC3E}">
        <p14:creationId xmlns:p14="http://schemas.microsoft.com/office/powerpoint/2010/main" val="189705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6CBC02-042B-46C9-9C5A-6732A0439EA4}"/>
</file>

<file path=customXml/itemProps2.xml><?xml version="1.0" encoding="utf-8"?>
<ds:datastoreItem xmlns:ds="http://schemas.openxmlformats.org/officeDocument/2006/customXml" ds:itemID="{91FB7334-F236-4CED-A060-EAE0B1C8FF7A}"/>
</file>

<file path=customXml/itemProps3.xml><?xml version="1.0" encoding="utf-8"?>
<ds:datastoreItem xmlns:ds="http://schemas.openxmlformats.org/officeDocument/2006/customXml" ds:itemID="{045E102F-6624-4CB3-AF49-B1B5EF80A3C9}"/>
</file>

<file path=docProps/app.xml><?xml version="1.0" encoding="utf-8"?>
<Properties xmlns="http://schemas.openxmlformats.org/officeDocument/2006/extended-properties" xmlns:vt="http://schemas.openxmlformats.org/officeDocument/2006/docPropsVTypes">
  <TotalTime>68</TotalTime>
  <Words>1890</Words>
  <Application>Microsoft Office PowerPoint</Application>
  <PresentationFormat>Widescreen</PresentationFormat>
  <Paragraphs>326</Paragraphs>
  <Slides>52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Wingdings</vt:lpstr>
      <vt:lpstr>1_Office Theme</vt:lpstr>
      <vt:lpstr>Building Persistence Through Teamwork</vt:lpstr>
      <vt:lpstr>Agenda</vt:lpstr>
      <vt:lpstr>Presenters</vt:lpstr>
      <vt:lpstr>Persistence</vt:lpstr>
      <vt:lpstr>How do we measure persistence?</vt:lpstr>
      <vt:lpstr>Learner Goals</vt:lpstr>
      <vt:lpstr>Your experience</vt:lpstr>
      <vt:lpstr>What Supports Persistence in the Classroom?</vt:lpstr>
      <vt:lpstr>What Supports Persistence in the Classroom?</vt:lpstr>
      <vt:lpstr>Why is teamwork important</vt:lpstr>
      <vt:lpstr>Why do people get fired</vt:lpstr>
      <vt:lpstr>How does teamwork increase persistence?</vt:lpstr>
      <vt:lpstr>Short-term Team Activities</vt:lpstr>
      <vt:lpstr>What does teamwork look like?</vt:lpstr>
      <vt:lpstr>Sachiko Oates, Santa Barbara City College </vt:lpstr>
      <vt:lpstr>What We Did </vt:lpstr>
      <vt:lpstr>Successes </vt:lpstr>
      <vt:lpstr>How my project built a sense of community and encouraged students to stay in class</vt:lpstr>
      <vt:lpstr>Kerry Marini, Folsom Cordova Adult School Kmarini@fcusd.org </vt:lpstr>
      <vt:lpstr>  Activity # 1- Getting Ready To Read  </vt:lpstr>
      <vt:lpstr> Activity # 2 - Synthesizing Information  </vt:lpstr>
      <vt:lpstr>Activity # 3 - Connecting Reading and Writing</vt:lpstr>
      <vt:lpstr>Challenges</vt:lpstr>
      <vt:lpstr>Successes</vt:lpstr>
      <vt:lpstr>Building a Sense of Community</vt:lpstr>
      <vt:lpstr>Grouping Strategies</vt:lpstr>
      <vt:lpstr>Grouping Strategies</vt:lpstr>
      <vt:lpstr>Grouping Strategies: Teacher-Assigned Groups</vt:lpstr>
      <vt:lpstr>Grouping Strategies: Students Choose Groups</vt:lpstr>
      <vt:lpstr>Grouping Strategies: Randomized</vt:lpstr>
      <vt:lpstr>Longer-term Team Activities</vt:lpstr>
      <vt:lpstr>Long Term Team Projects  </vt:lpstr>
      <vt:lpstr>Ingrid Bairstow, MiraCosta College ibairstow@miracosta.edu </vt:lpstr>
      <vt:lpstr>When you serve together, you cooperate together:  Cooperative learning via service learning </vt:lpstr>
      <vt:lpstr>What we did: service learning projects</vt:lpstr>
      <vt:lpstr>What we did: service learning projects</vt:lpstr>
      <vt:lpstr>Challenges</vt:lpstr>
      <vt:lpstr>Successes</vt:lpstr>
      <vt:lpstr>Team Activities  in IET</vt:lpstr>
      <vt:lpstr>Integrated Education and Training </vt:lpstr>
      <vt:lpstr>Bill Hrycyna,  Los Angeles USD Adult Education wch6370@lauds.net </vt:lpstr>
      <vt:lpstr>PowerPoint Presentation</vt:lpstr>
      <vt:lpstr>Challenges &amp; Successes</vt:lpstr>
      <vt:lpstr>How my project builds a sense of community: </vt:lpstr>
      <vt:lpstr>Carolyn McGavock, San Diego Community College Continuing Education cmcgavoc@sdccd.edu </vt:lpstr>
      <vt:lpstr>From Homework to Teamwork</vt:lpstr>
      <vt:lpstr>What we did </vt:lpstr>
      <vt:lpstr>PowerPoint Presentation</vt:lpstr>
      <vt:lpstr>Challenges and successes</vt:lpstr>
      <vt:lpstr>How this approach built a sense of community and encouraged students to stay in class  </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Persistence Through Teamwork</dc:title>
  <dc:creator>Thacher, Marian</dc:creator>
  <cp:lastModifiedBy>Veronica Parker</cp:lastModifiedBy>
  <cp:revision>10</cp:revision>
  <dcterms:created xsi:type="dcterms:W3CDTF">2019-11-05T00:19:08Z</dcterms:created>
  <dcterms:modified xsi:type="dcterms:W3CDTF">2019-11-06T22:22:50Z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