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256" r:id="rId5"/>
    <p:sldId id="325" r:id="rId6"/>
    <p:sldId id="282" r:id="rId7"/>
    <p:sldId id="324" r:id="rId8"/>
    <p:sldId id="285" r:id="rId9"/>
    <p:sldId id="349" r:id="rId10"/>
    <p:sldId id="284" r:id="rId11"/>
    <p:sldId id="355" r:id="rId12"/>
    <p:sldId id="309" r:id="rId13"/>
    <p:sldId id="283" r:id="rId14"/>
    <p:sldId id="353" r:id="rId15"/>
    <p:sldId id="354" r:id="rId16"/>
    <p:sldId id="295" r:id="rId17"/>
    <p:sldId id="299" r:id="rId18"/>
    <p:sldId id="357" r:id="rId19"/>
    <p:sldId id="358" r:id="rId20"/>
    <p:sldId id="359" r:id="rId21"/>
    <p:sldId id="363" r:id="rId22"/>
    <p:sldId id="364" r:id="rId23"/>
    <p:sldId id="368" r:id="rId24"/>
    <p:sldId id="369" r:id="rId25"/>
    <p:sldId id="372" r:id="rId26"/>
    <p:sldId id="373" r:id="rId27"/>
    <p:sldId id="374" r:id="rId28"/>
    <p:sldId id="375" r:id="rId29"/>
    <p:sldId id="376" r:id="rId30"/>
    <p:sldId id="377" r:id="rId31"/>
    <p:sldId id="378" r:id="rId32"/>
    <p:sldId id="379" r:id="rId33"/>
    <p:sldId id="380" r:id="rId34"/>
    <p:sldId id="381" r:id="rId35"/>
    <p:sldId id="382" r:id="rId36"/>
    <p:sldId id="384" r:id="rId37"/>
    <p:sldId id="412" r:id="rId38"/>
    <p:sldId id="411" r:id="rId39"/>
    <p:sldId id="385" r:id="rId40"/>
    <p:sldId id="386" r:id="rId41"/>
    <p:sldId id="387" r:id="rId42"/>
    <p:sldId id="392" r:id="rId43"/>
    <p:sldId id="393" r:id="rId44"/>
    <p:sldId id="394" r:id="rId45"/>
    <p:sldId id="398" r:id="rId46"/>
    <p:sldId id="399" r:id="rId47"/>
    <p:sldId id="400"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6395" autoAdjust="0"/>
  </p:normalViewPr>
  <p:slideViewPr>
    <p:cSldViewPr snapToGrid="0">
      <p:cViewPr varScale="1">
        <p:scale>
          <a:sx n="112" d="100"/>
          <a:sy n="112" d="100"/>
        </p:scale>
        <p:origin x="492" y="96"/>
      </p:cViewPr>
      <p:guideLst/>
    </p:cSldViewPr>
  </p:slideViewPr>
  <p:notesTextViewPr>
    <p:cViewPr>
      <p:scale>
        <a:sx n="1" d="1"/>
        <a:sy n="1" d="1"/>
      </p:scale>
      <p:origin x="0" y="0"/>
    </p:cViewPr>
  </p:notesTextViewPr>
  <p:sorterViewPr>
    <p:cViewPr>
      <p:scale>
        <a:sx n="100" d="100"/>
        <a:sy n="100" d="100"/>
      </p:scale>
      <p:origin x="0" y="-69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a:t>Literacy Gains</a:t>
          </a: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a:t>HSE/HS Diploma</a:t>
          </a:r>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a:solidFill>
          <a:schemeClr val="accent4">
            <a:lumMod val="75000"/>
          </a:schemeClr>
        </a:solidFill>
      </dgm:spPr>
      <dgm:t>
        <a:bodyPr/>
        <a:lstStyle/>
        <a:p>
          <a:r>
            <a:rPr lang="en-US" dirty="0"/>
            <a:t>Post-Secondary</a:t>
          </a: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a:t>Enter Employment</a:t>
          </a:r>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a:t>Increase Wages</a:t>
          </a: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a:t>Transition</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565CA8FF-369D-4EB8-BF7A-9D66D1F6F7F6}" type="pres">
      <dgm:prSet presAssocID="{A70F260D-43B2-4B57-B92A-160602DD1764}" presName="node" presStyleLbl="node1" presStyleIdx="0" presStyleCnt="6" custScaleX="19264" custScaleY="13415" custLinFactNeighborX="-7824" custLinFactNeighborY="-17205">
        <dgm:presLayoutVars>
          <dgm:bulletEnabled val="1"/>
        </dgm:presLayoutVars>
      </dgm:prSet>
      <dgm:spPr/>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7260" custLinFactNeighborY="1521">
        <dgm:presLayoutVars>
          <dgm:bulletEnabled val="1"/>
        </dgm:presLayoutVars>
      </dgm:prSet>
      <dgm:spPr/>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749" custLinFactNeighborY="1230">
        <dgm:presLayoutVars>
          <dgm:bulletEnabled val="1"/>
        </dgm:presLayoutVars>
      </dgm:prSet>
      <dgm:spPr/>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4386" custLinFactNeighborY="1247">
        <dgm:presLayoutVars>
          <dgm:bulletEnabled val="1"/>
        </dgm:presLayoutVars>
      </dgm:prSet>
      <dgm:spPr/>
    </dgm:pt>
  </dgm:ptLst>
  <dgm:cxnLst>
    <dgm:cxn modelId="{ED4CE227-D2F6-441A-B985-5751150A50C1}" srcId="{24C80DE3-A03E-424E-9773-63BE4D657489}" destId="{5D275C60-CCA1-41F8-A9EA-678C61F09B80}" srcOrd="1" destOrd="0" parTransId="{8FED4B3C-D6F4-40B0-B8AE-B45F00A9FBD2}" sibTransId="{508CFF85-D7EA-49AD-933C-21CF872EAE43}"/>
    <dgm:cxn modelId="{DB141C48-3EE0-4236-B241-F3D03F50F854}" type="presOf" srcId="{F2B9BF7C-04ED-4AF2-BC3B-EEAAB000390C}" destId="{D117BF28-B3F7-4E3B-B083-43BC2A6E9767}" srcOrd="0" destOrd="0" presId="urn:microsoft.com/office/officeart/2005/8/layout/default"/>
    <dgm:cxn modelId="{4A90EB4A-A63A-4728-8AFE-2DA5AF370A15}" type="presOf" srcId="{5D275C60-CCA1-41F8-A9EA-678C61F09B80}" destId="{7F0345D2-78B0-4243-9FA6-7D146E870178}" srcOrd="0" destOrd="0" presId="urn:microsoft.com/office/officeart/2005/8/layout/default"/>
    <dgm:cxn modelId="{832B874B-3D65-4AFD-8E59-11AD74D49DBF}" srcId="{24C80DE3-A03E-424E-9773-63BE4D657489}" destId="{A70F260D-43B2-4B57-B92A-160602DD1764}" srcOrd="0" destOrd="0" parTransId="{D72B88D4-019F-44D1-8D75-C75E50F98E0A}" sibTransId="{32B5D89C-BC59-4D20-B294-76ACA26778E0}"/>
    <dgm:cxn modelId="{E7FF6072-3B09-4ABD-9FB3-1643EC41B052}" type="presOf" srcId="{9A388ACC-B305-494E-9412-F7682693BA23}" destId="{A942D91C-A410-4FFE-8163-C7B8B44CB2F3}"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85584AF6-B8DC-4613-BAC5-199A6490CFF8}" srcId="{24C80DE3-A03E-424E-9773-63BE4D657489}" destId="{F2B9BF7C-04ED-4AF2-BC3B-EEAAB000390C}" srcOrd="3" destOrd="0" parTransId="{52CD791C-1303-4A9C-BAF0-F387A26CA7AF}" sibTransId="{AD55BD5B-0F26-4F30-A57B-A2772E0B101F}"/>
    <dgm:cxn modelId="{E3E8B0F6-C630-4F36-8BF6-74DC2AD12D1A}" type="presOf" srcId="{81A44736-A976-4AAA-B439-7EF072CD8FB3}" destId="{D0557916-BA6E-4A5D-A9CB-F6558D6385F4}" srcOrd="0" destOrd="0" presId="urn:microsoft.com/office/officeart/2005/8/layout/default"/>
    <dgm:cxn modelId="{7B3FA3F8-2110-4C38-A706-FAD98A3CD078}" srcId="{24C80DE3-A03E-424E-9773-63BE4D657489}" destId="{81A44736-A976-4AAA-B439-7EF072CD8FB3}" srcOrd="2" destOrd="0" parTransId="{974BA200-230F-4FF4-9BB3-1DA38AAA3901}" sibTransId="{9F9786F5-5DE6-4195-9431-A05C3654CA04}"/>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a:t>Literacy Gains</a:t>
          </a: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565CA8FF-369D-4EB8-BF7A-9D66D1F6F7F6}" type="pres">
      <dgm:prSet presAssocID="{A70F260D-43B2-4B57-B92A-160602DD1764}" presName="node" presStyleLbl="node1" presStyleIdx="0" presStyleCnt="1" custScaleX="28128" custScaleY="21393" custLinFactNeighborX="-41926" custLinFactNeighborY="-43013">
        <dgm:presLayoutVars>
          <dgm:bulletEnabled val="1"/>
        </dgm:presLayoutVars>
      </dgm:prSet>
      <dgm:spPr/>
    </dgm:pt>
  </dgm:ptLst>
  <dgm:cxnLst>
    <dgm:cxn modelId="{832B874B-3D65-4AFD-8E59-11AD74D49DBF}" srcId="{24C80DE3-A03E-424E-9773-63BE4D657489}" destId="{A70F260D-43B2-4B57-B92A-160602DD1764}" srcOrd="0" destOrd="0" parTransId="{D72B88D4-019F-44D1-8D75-C75E50F98E0A}" sibTransId="{32B5D89C-BC59-4D20-B294-76ACA26778E0}"/>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43018E4D-9A43-4006-B43C-31B596FBFC60}" type="presParOf" srcId="{A327DEBB-2764-43C8-BD6D-20DCD03BE172}" destId="{565CA8FF-369D-4EB8-BF7A-9D66D1F6F7F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6E580F-7BC6-4F04-BA13-B021AC6B2EE4}">
      <dgm:prSet phldrT="[Text]"/>
      <dgm:spPr>
        <a:solidFill>
          <a:srgbClr val="FF0000"/>
        </a:solidFill>
      </dgm:spPr>
      <dgm:t>
        <a:bodyPr/>
        <a:lstStyle/>
        <a:p>
          <a:r>
            <a:rPr lang="en-US" dirty="0"/>
            <a:t>Transition</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88D8DF11-C416-4642-A7D9-8DF5EF240186}" type="pres">
      <dgm:prSet presAssocID="{DB6E580F-7BC6-4F04-BA13-B021AC6B2EE4}" presName="node" presStyleLbl="node1" presStyleIdx="0" presStyleCnt="1" custScaleX="26147" custScaleY="19867" custLinFactNeighborX="-37763" custLinFactNeighborY="-34057">
        <dgm:presLayoutVars>
          <dgm:bulletEnabled val="1"/>
        </dgm:presLayoutVars>
      </dgm:prSet>
      <dgm:spPr/>
    </dgm:pt>
  </dgm:ptLst>
  <dgm:cxnLst>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0"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5E1A46E8-1357-46FF-ACB6-436CD6132496}" type="presParOf" srcId="{A327DEBB-2764-43C8-BD6D-20DCD03BE172}" destId="{88D8DF11-C416-4642-A7D9-8DF5EF24018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1A44736-A976-4AAA-B439-7EF072CD8FB3}">
      <dgm:prSet phldrT="[Text]"/>
      <dgm:spPr>
        <a:solidFill>
          <a:schemeClr val="accent4">
            <a:lumMod val="75000"/>
          </a:schemeClr>
        </a:solidFill>
      </dgm:spPr>
      <dgm:t>
        <a:bodyPr/>
        <a:lstStyle/>
        <a:p>
          <a:r>
            <a:rPr lang="en-US" dirty="0"/>
            <a:t>Supportive Services</a:t>
          </a: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9A388ACC-B305-494E-9412-F7682693BA23}">
      <dgm:prSet phldrT="[Text]"/>
      <dgm:spPr/>
      <dgm:t>
        <a:bodyPr/>
        <a:lstStyle/>
        <a:p>
          <a:r>
            <a:rPr lang="en-US" dirty="0"/>
            <a:t>Transition Services</a:t>
          </a: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a:t>Training Services</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D0557916-BA6E-4A5D-A9CB-F6558D6385F4}" type="pres">
      <dgm:prSet presAssocID="{81A44736-A976-4AAA-B439-7EF072CD8FB3}" presName="node" presStyleLbl="node1" presStyleIdx="0" presStyleCnt="3" custScaleX="19264" custScaleY="13415" custLinFactNeighborX="-1236" custLinFactNeighborY="-25230">
        <dgm:presLayoutVars>
          <dgm:bulletEnabled val="1"/>
        </dgm:presLayoutVars>
      </dgm:prSet>
      <dgm:spPr/>
    </dgm:pt>
    <dgm:pt modelId="{AC478407-71A2-4CC7-9DE4-0CEE777F698F}" type="pres">
      <dgm:prSet presAssocID="{9F9786F5-5DE6-4195-9431-A05C3654CA04}" presName="sibTrans" presStyleCnt="0"/>
      <dgm:spPr/>
    </dgm:pt>
    <dgm:pt modelId="{A942D91C-A410-4FFE-8163-C7B8B44CB2F3}" type="pres">
      <dgm:prSet presAssocID="{9A388ACC-B305-494E-9412-F7682693BA23}" presName="node" presStyleLbl="node1" presStyleIdx="1" presStyleCnt="3" custScaleX="19264" custScaleY="14757" custLinFactNeighborX="-2672" custLinFactNeighborY="-24486">
        <dgm:presLayoutVars>
          <dgm:bulletEnabled val="1"/>
        </dgm:presLayoutVars>
      </dgm:prSet>
      <dgm:spPr/>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2" presStyleCnt="3" custScaleX="19264" custScaleY="14757" custLinFactNeighborX="-3492" custLinFactNeighborY="-24336">
        <dgm:presLayoutVars>
          <dgm:bulletEnabled val="1"/>
        </dgm:presLayoutVars>
      </dgm:prSet>
      <dgm:spPr/>
    </dgm:pt>
  </dgm:ptLst>
  <dgm:cxnLst>
    <dgm:cxn modelId="{E7FF6072-3B09-4ABD-9FB3-1643EC41B052}" type="presOf" srcId="{9A388ACC-B305-494E-9412-F7682693BA23}" destId="{A942D91C-A410-4FFE-8163-C7B8B44CB2F3}" srcOrd="0" destOrd="0" presId="urn:microsoft.com/office/officeart/2005/8/layout/default"/>
    <dgm:cxn modelId="{98C5E155-23AB-4A8A-BF7A-9DB4F4C0D469}" srcId="{24C80DE3-A03E-424E-9773-63BE4D657489}" destId="{9A388ACC-B305-494E-9412-F7682693BA23}" srcOrd="1" destOrd="0" parTransId="{F7532BD2-0DA4-422C-B4B7-14DDFF9878A6}" sibTransId="{EE93F87B-DD0C-4348-93E4-6434D95BDA0A}"/>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2"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E3E8B0F6-C630-4F36-8BF6-74DC2AD12D1A}" type="presOf" srcId="{81A44736-A976-4AAA-B439-7EF072CD8FB3}" destId="{D0557916-BA6E-4A5D-A9CB-F6558D6385F4}" srcOrd="0" destOrd="0" presId="urn:microsoft.com/office/officeart/2005/8/layout/default"/>
    <dgm:cxn modelId="{7B3FA3F8-2110-4C38-A706-FAD98A3CD078}" srcId="{24C80DE3-A03E-424E-9773-63BE4D657489}" destId="{81A44736-A976-4AAA-B439-7EF072CD8FB3}" srcOrd="0" destOrd="0" parTransId="{974BA200-230F-4FF4-9BB3-1DA38AAA3901}" sibTransId="{9F9786F5-5DE6-4195-9431-A05C3654CA04}"/>
    <dgm:cxn modelId="{5C17FFC6-8F46-4BBC-AEFE-8FA22D3F1F0D}" type="presParOf" srcId="{A327DEBB-2764-43C8-BD6D-20DCD03BE172}" destId="{D0557916-BA6E-4A5D-A9CB-F6558D6385F4}" srcOrd="0" destOrd="0" presId="urn:microsoft.com/office/officeart/2005/8/layout/default"/>
    <dgm:cxn modelId="{83296510-9451-4727-AEC0-FB3690364504}" type="presParOf" srcId="{A327DEBB-2764-43C8-BD6D-20DCD03BE172}" destId="{AC478407-71A2-4CC7-9DE4-0CEE777F698F}" srcOrd="1" destOrd="0" presId="urn:microsoft.com/office/officeart/2005/8/layout/default"/>
    <dgm:cxn modelId="{A49A5FA6-45C8-47ED-9DDB-535E87754AFF}" type="presParOf" srcId="{A327DEBB-2764-43C8-BD6D-20DCD03BE172}" destId="{A942D91C-A410-4FFE-8163-C7B8B44CB2F3}" srcOrd="2" destOrd="0" presId="urn:microsoft.com/office/officeart/2005/8/layout/default"/>
    <dgm:cxn modelId="{07EF6C69-C6C0-4078-85E5-FBB782D765E3}" type="presParOf" srcId="{A327DEBB-2764-43C8-BD6D-20DCD03BE172}" destId="{76DE486B-1AE3-43C8-9E55-DFDFA22D117B}" srcOrd="3" destOrd="0" presId="urn:microsoft.com/office/officeart/2005/8/layout/default"/>
    <dgm:cxn modelId="{5E1A46E8-1357-46FF-ACB6-436CD6132496}" type="presParOf" srcId="{A327DEBB-2764-43C8-BD6D-20DCD03BE172}" destId="{88D8DF11-C416-4642-A7D9-8DF5EF24018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312475" y="0"/>
          <a:ext cx="1835220" cy="7668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Literacy Gains</a:t>
          </a:r>
        </a:p>
      </dsp:txBody>
      <dsp:txXfrm>
        <a:off x="312475" y="0"/>
        <a:ext cx="1835220" cy="766802"/>
      </dsp:txXfrm>
    </dsp:sp>
    <dsp:sp modelId="{7F0345D2-78B0-4243-9FA6-7D146E870178}">
      <dsp:nvSpPr>
        <dsp:cNvPr id="0" name=""/>
        <dsp:cNvSpPr/>
      </dsp:nvSpPr>
      <dsp:spPr>
        <a:xfrm>
          <a:off x="3231546" y="0"/>
          <a:ext cx="1835220" cy="7668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HSE/HS Diploma</a:t>
          </a:r>
        </a:p>
      </dsp:txBody>
      <dsp:txXfrm>
        <a:off x="3231546" y="0"/>
        <a:ext cx="1835220" cy="766802"/>
      </dsp:txXfrm>
    </dsp:sp>
    <dsp:sp modelId="{D0557916-BA6E-4A5D-A9CB-F6558D6385F4}">
      <dsp:nvSpPr>
        <dsp:cNvPr id="0" name=""/>
        <dsp:cNvSpPr/>
      </dsp:nvSpPr>
      <dsp:spPr>
        <a:xfrm>
          <a:off x="6250361" y="0"/>
          <a:ext cx="1835220" cy="766802"/>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Post-Secondary</a:t>
          </a:r>
        </a:p>
      </dsp:txBody>
      <dsp:txXfrm>
        <a:off x="6250361" y="0"/>
        <a:ext cx="1835220" cy="766802"/>
      </dsp:txXfrm>
    </dsp:sp>
    <dsp:sp modelId="{D117BF28-B3F7-4E3B-B083-43BC2A6E9767}">
      <dsp:nvSpPr>
        <dsp:cNvPr id="0" name=""/>
        <dsp:cNvSpPr/>
      </dsp:nvSpPr>
      <dsp:spPr>
        <a:xfrm>
          <a:off x="366205" y="2789849"/>
          <a:ext cx="1835220" cy="8435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Enter Employment</a:t>
          </a:r>
        </a:p>
      </dsp:txBody>
      <dsp:txXfrm>
        <a:off x="366205" y="2789849"/>
        <a:ext cx="1835220" cy="843511"/>
      </dsp:txXfrm>
    </dsp:sp>
    <dsp:sp modelId="{A942D91C-A410-4FFE-8163-C7B8B44CB2F3}">
      <dsp:nvSpPr>
        <dsp:cNvPr id="0" name=""/>
        <dsp:cNvSpPr/>
      </dsp:nvSpPr>
      <dsp:spPr>
        <a:xfrm>
          <a:off x="3298042" y="2773215"/>
          <a:ext cx="1835220" cy="8435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Increase Wages</a:t>
          </a:r>
        </a:p>
      </dsp:txBody>
      <dsp:txXfrm>
        <a:off x="3298042" y="2773215"/>
        <a:ext cx="1835220" cy="843511"/>
      </dsp:txXfrm>
    </dsp:sp>
    <dsp:sp modelId="{88D8DF11-C416-4642-A7D9-8DF5EF240186}">
      <dsp:nvSpPr>
        <dsp:cNvPr id="0" name=""/>
        <dsp:cNvSpPr/>
      </dsp:nvSpPr>
      <dsp:spPr>
        <a:xfrm>
          <a:off x="6215779" y="2774187"/>
          <a:ext cx="1835220" cy="843511"/>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Transition</a:t>
          </a:r>
        </a:p>
      </dsp:txBody>
      <dsp:txXfrm>
        <a:off x="6215779" y="2774187"/>
        <a:ext cx="1835220" cy="843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0" y="0"/>
          <a:ext cx="3030627" cy="13829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Literacy Gains</a:t>
          </a:r>
        </a:p>
      </dsp:txBody>
      <dsp:txXfrm>
        <a:off x="0" y="0"/>
        <a:ext cx="3030627" cy="1382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8DF11-C416-4642-A7D9-8DF5EF240186}">
      <dsp:nvSpPr>
        <dsp:cNvPr id="0" name=""/>
        <dsp:cNvSpPr/>
      </dsp:nvSpPr>
      <dsp:spPr>
        <a:xfrm>
          <a:off x="0" y="0"/>
          <a:ext cx="2726964" cy="124320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Transition</a:t>
          </a:r>
        </a:p>
      </dsp:txBody>
      <dsp:txXfrm>
        <a:off x="0" y="0"/>
        <a:ext cx="2726964" cy="1243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57916-BA6E-4A5D-A9CB-F6558D6385F4}">
      <dsp:nvSpPr>
        <dsp:cNvPr id="0" name=""/>
        <dsp:cNvSpPr/>
      </dsp:nvSpPr>
      <dsp:spPr>
        <a:xfrm>
          <a:off x="924422" y="220002"/>
          <a:ext cx="1804627" cy="754020"/>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Supportive Services</a:t>
          </a:r>
        </a:p>
      </dsp:txBody>
      <dsp:txXfrm>
        <a:off x="924422" y="220002"/>
        <a:ext cx="1804627" cy="754020"/>
      </dsp:txXfrm>
    </dsp:sp>
    <dsp:sp modelId="{A942D91C-A410-4FFE-8163-C7B8B44CB2F3}">
      <dsp:nvSpPr>
        <dsp:cNvPr id="0" name=""/>
        <dsp:cNvSpPr/>
      </dsp:nvSpPr>
      <dsp:spPr>
        <a:xfrm>
          <a:off x="3531314" y="224105"/>
          <a:ext cx="1804627" cy="8294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Transition Services</a:t>
          </a:r>
        </a:p>
      </dsp:txBody>
      <dsp:txXfrm>
        <a:off x="3531314" y="224105"/>
        <a:ext cx="1804627" cy="829450"/>
      </dsp:txXfrm>
    </dsp:sp>
    <dsp:sp modelId="{88D8DF11-C416-4642-A7D9-8DF5EF240186}">
      <dsp:nvSpPr>
        <dsp:cNvPr id="0" name=""/>
        <dsp:cNvSpPr/>
      </dsp:nvSpPr>
      <dsp:spPr>
        <a:xfrm>
          <a:off x="6195913" y="232536"/>
          <a:ext cx="1804627" cy="82945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Training Services</a:t>
          </a:r>
        </a:p>
      </dsp:txBody>
      <dsp:txXfrm>
        <a:off x="6195913" y="232536"/>
        <a:ext cx="1804627" cy="8294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C10AA6-834F-4CEA-A463-970F6A8C65F6}" type="datetimeFigureOut">
              <a:rPr lang="en-US" smtClean="0"/>
              <a:t>11/18/2019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5B1910-5D3D-4C21-8BE7-7FD7116DBEF6}" type="slidenum">
              <a:rPr lang="en-US" smtClean="0"/>
              <a:t>‹#›</a:t>
            </a:fld>
            <a:endParaRPr lang="en-US"/>
          </a:p>
        </p:txBody>
      </p:sp>
    </p:spTree>
    <p:extLst>
      <p:ext uri="{BB962C8B-B14F-4D97-AF65-F5344CB8AC3E}">
        <p14:creationId xmlns:p14="http://schemas.microsoft.com/office/powerpoint/2010/main" val="110746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9130C-AC45-41CB-B2E3-B12EEEEF8CFF}" type="datetimeFigureOut">
              <a:rPr lang="en-US" smtClean="0"/>
              <a:t>11/18/2019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094750-4AC1-4C03-897B-6296F950BC3D}" type="slidenum">
              <a:rPr lang="en-US" smtClean="0"/>
              <a:t>‹#›</a:t>
            </a:fld>
            <a:endParaRPr lang="en-US"/>
          </a:p>
        </p:txBody>
      </p:sp>
    </p:spTree>
    <p:extLst>
      <p:ext uri="{BB962C8B-B14F-4D97-AF65-F5344CB8AC3E}">
        <p14:creationId xmlns:p14="http://schemas.microsoft.com/office/powerpoint/2010/main" val="29877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50F5FC73-5348-43A1-94E3-791BE83D3ABF}" type="slidenum">
              <a:rPr lang="en-US" smtClean="0">
                <a:latin typeface="Arial" pitchFamily="34" charset="0"/>
              </a:rPr>
              <a:pPr>
                <a:defRPr/>
              </a:pPr>
              <a:t>40</a:t>
            </a:fld>
            <a:endParaRPr lang="en-US">
              <a:latin typeface="Arial" pitchFamily="34" charset="0"/>
            </a:endParaRPr>
          </a:p>
        </p:txBody>
      </p:sp>
      <p:sp>
        <p:nvSpPr>
          <p:cNvPr id="79875" name="Rectangle 2"/>
          <p:cNvSpPr>
            <a:spLocks noGrp="1" noRot="1" noChangeAspect="1" noChangeArrowheads="1" noTextEdit="1"/>
          </p:cNvSpPr>
          <p:nvPr>
            <p:ph type="sldImg"/>
          </p:nvPr>
        </p:nvSpPr>
        <p:spPr>
          <a:xfrm>
            <a:off x="407988" y="696913"/>
            <a:ext cx="6196012" cy="3486150"/>
          </a:xfrm>
          <a:ln/>
        </p:spPr>
      </p:sp>
      <p:sp>
        <p:nvSpPr>
          <p:cNvPr id="79876" name="Rectangle 3"/>
          <p:cNvSpPr>
            <a:spLocks noGrp="1" noChangeArrowheads="1"/>
          </p:cNvSpPr>
          <p:nvPr>
            <p:ph type="body" idx="1"/>
          </p:nvPr>
        </p:nvSpPr>
        <p:spPr>
          <a:noFill/>
          <a:ln/>
        </p:spPr>
        <p:txBody>
          <a:bodyPr/>
          <a:lstStyle/>
          <a:p>
            <a:pPr eaLnBrk="1" hangingPunct="1"/>
            <a:r>
              <a:rPr lang="en-US"/>
              <a:t>Note starred fields</a:t>
            </a:r>
          </a:p>
        </p:txBody>
      </p:sp>
      <p:sp>
        <p:nvSpPr>
          <p:cNvPr id="5" name="Footer Placeholder 4"/>
          <p:cNvSpPr>
            <a:spLocks noGrp="1"/>
          </p:cNvSpPr>
          <p:nvPr>
            <p:ph type="ftr" sz="quarter" idx="4"/>
          </p:nvPr>
        </p:nvSpPr>
        <p:spPr/>
        <p:txBody>
          <a:bodyPr/>
          <a:lstStyle/>
          <a:p>
            <a:pPr>
              <a:defRPr/>
            </a:pPr>
            <a:r>
              <a:rPr lang="en-US"/>
              <a:t>CASAS 2010</a:t>
            </a:r>
          </a:p>
        </p:txBody>
      </p:sp>
    </p:spTree>
    <p:extLst>
      <p:ext uri="{BB962C8B-B14F-4D97-AF65-F5344CB8AC3E}">
        <p14:creationId xmlns:p14="http://schemas.microsoft.com/office/powerpoint/2010/main" val="40917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D2037F-AAAE-4D8E-87A6-0467522FD8E8}"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66443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20236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77567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74016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D2037F-AAAE-4D8E-87A6-0467522FD8E8}"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36023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D2037F-AAAE-4D8E-87A6-0467522FD8E8}"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09757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D2037F-AAAE-4D8E-87A6-0467522FD8E8}"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80137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D2037F-AAAE-4D8E-87A6-0467522FD8E8}"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302885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2037F-AAAE-4D8E-87A6-0467522FD8E8}"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90328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239599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234266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2037F-AAAE-4D8E-87A6-0467522FD8E8}" type="datetimeFigureOut">
              <a:rPr lang="en-US" smtClean="0"/>
              <a:t>11/18/2019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9135D-433F-4642-AADE-EF8DA9DDBC57}" type="slidenum">
              <a:rPr lang="en-US" smtClean="0"/>
              <a:t>‹#›</a:t>
            </a:fld>
            <a:endParaRPr lang="en-US"/>
          </a:p>
        </p:txBody>
      </p:sp>
    </p:spTree>
    <p:extLst>
      <p:ext uri="{BB962C8B-B14F-4D97-AF65-F5344CB8AC3E}">
        <p14:creationId xmlns:p14="http://schemas.microsoft.com/office/powerpoint/2010/main" val="4158410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caladulted.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asas.org/"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aadultedtraining.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rsweb.org/sites/default/files/NRS_TA_Guid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effectLst>
                  <a:outerShdw blurRad="38100" dist="38100" dir="2700000" algn="tl">
                    <a:srgbClr val="000000">
                      <a:alpha val="43137"/>
                    </a:srgbClr>
                  </a:outerShdw>
                </a:effectLst>
              </a:rPr>
              <a:t>CAEP 19-20 Student Data Reporting &amp; More</a:t>
            </a:r>
          </a:p>
        </p:txBody>
      </p:sp>
      <p:sp>
        <p:nvSpPr>
          <p:cNvPr id="3" name="Subtitle 2"/>
          <p:cNvSpPr>
            <a:spLocks noGrp="1"/>
          </p:cNvSpPr>
          <p:nvPr>
            <p:ph type="subTitle" idx="1"/>
          </p:nvPr>
        </p:nvSpPr>
        <p:spPr/>
        <p:txBody>
          <a:bodyPr/>
          <a:lstStyle/>
          <a:p>
            <a:r>
              <a:rPr lang="en-US" dirty="0"/>
              <a:t>November 2019</a:t>
            </a:r>
          </a:p>
        </p:txBody>
      </p:sp>
    </p:spTree>
    <p:extLst>
      <p:ext uri="{BB962C8B-B14F-4D97-AF65-F5344CB8AC3E}">
        <p14:creationId xmlns:p14="http://schemas.microsoft.com/office/powerpoint/2010/main" val="241366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a:xfrm>
            <a:off x="838200" y="1561382"/>
            <a:ext cx="10515600" cy="4873924"/>
          </a:xfrm>
        </p:spPr>
        <p:txBody>
          <a:bodyPr>
            <a:normAutofit fontScale="92500" lnSpcReduction="10000"/>
          </a:bodyPr>
          <a:lstStyle/>
          <a:p>
            <a:pPr marL="0" indent="0">
              <a:buNone/>
            </a:pPr>
            <a:r>
              <a:rPr lang="en-US" sz="3200" b="1" dirty="0"/>
              <a:t>Tracking hours of instruction for integrated courses (ESL/CTE, ASE/CTE, ABE, CTE, etc.)</a:t>
            </a:r>
          </a:p>
          <a:p>
            <a:pPr marL="457200" lvl="1" indent="0">
              <a:buNone/>
            </a:pPr>
            <a:endParaRPr lang="en-US" dirty="0"/>
          </a:p>
          <a:p>
            <a:pPr marL="457200" lvl="1" indent="0">
              <a:buNone/>
            </a:pPr>
            <a:r>
              <a:rPr lang="en-US" sz="3200" b="1" dirty="0"/>
              <a:t>For K12/COE</a:t>
            </a:r>
            <a:r>
              <a:rPr lang="en-US" sz="3200" dirty="0"/>
              <a:t>: </a:t>
            </a:r>
          </a:p>
          <a:p>
            <a:pPr lvl="1"/>
            <a:r>
              <a:rPr lang="en-US" sz="3200" dirty="0"/>
              <a:t>If a class is identified as integrated, the hours will be divided equally between the programs designated for that record. </a:t>
            </a:r>
          </a:p>
          <a:p>
            <a:pPr lvl="1"/>
            <a:r>
              <a:rPr lang="en-US" sz="3200" dirty="0"/>
              <a:t>If not integrated, or if the hours are split unevenly – the agency can create two classes, one for each instructional program represented. </a:t>
            </a:r>
          </a:p>
          <a:p>
            <a:pPr marL="457200" lvl="1" indent="0">
              <a:buNone/>
            </a:pPr>
            <a:endParaRPr lang="en-US" sz="3200" dirty="0"/>
          </a:p>
          <a:p>
            <a:pPr marL="457200" lvl="1" indent="0">
              <a:buNone/>
            </a:pPr>
            <a:r>
              <a:rPr lang="en-US" sz="3200" b="1" dirty="0"/>
              <a:t>For Colleges</a:t>
            </a:r>
            <a:r>
              <a:rPr lang="en-US" sz="3200" dirty="0"/>
              <a:t>: Additional exploration is required to review how colleges are coding such courses. </a:t>
            </a:r>
          </a:p>
        </p:txBody>
      </p:sp>
    </p:spTree>
    <p:extLst>
      <p:ext uri="{BB962C8B-B14F-4D97-AF65-F5344CB8AC3E}">
        <p14:creationId xmlns:p14="http://schemas.microsoft.com/office/powerpoint/2010/main" val="304443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Instructional Hours</a:t>
            </a:r>
          </a:p>
        </p:txBody>
      </p:sp>
      <p:sp>
        <p:nvSpPr>
          <p:cNvPr id="3" name="Content Placeholder 2"/>
          <p:cNvSpPr>
            <a:spLocks noGrp="1"/>
          </p:cNvSpPr>
          <p:nvPr>
            <p:ph idx="1"/>
          </p:nvPr>
        </p:nvSpPr>
        <p:spPr>
          <a:xfrm>
            <a:off x="838200" y="1561382"/>
            <a:ext cx="10515600" cy="4873924"/>
          </a:xfrm>
        </p:spPr>
        <p:txBody>
          <a:bodyPr>
            <a:normAutofit fontScale="92500" lnSpcReduction="10000"/>
          </a:bodyPr>
          <a:lstStyle/>
          <a:p>
            <a:pPr marL="0" indent="0">
              <a:buNone/>
            </a:pPr>
            <a:r>
              <a:rPr lang="en-US" sz="3200" i="1" dirty="0"/>
              <a:t>How do we track hours of instruction for integrated courses </a:t>
            </a:r>
            <a:r>
              <a:rPr lang="en-US" sz="3200" dirty="0"/>
              <a:t>(</a:t>
            </a:r>
            <a:r>
              <a:rPr lang="en-US" sz="3200" i="1" dirty="0"/>
              <a:t>ESL/CTE, ASE/CTE, ABE, CTE, etc.)? </a:t>
            </a:r>
          </a:p>
          <a:p>
            <a:pPr marL="457200" lvl="1" indent="0">
              <a:buNone/>
            </a:pPr>
            <a:endParaRPr lang="en-US" dirty="0"/>
          </a:p>
          <a:p>
            <a:pPr marL="457200" lvl="1" indent="0">
              <a:buNone/>
            </a:pPr>
            <a:r>
              <a:rPr lang="en-US" sz="3200" b="1" dirty="0"/>
              <a:t>For K12/COE</a:t>
            </a:r>
            <a:r>
              <a:rPr lang="en-US" sz="3200" dirty="0"/>
              <a:t>: </a:t>
            </a:r>
          </a:p>
          <a:p>
            <a:pPr lvl="1"/>
            <a:r>
              <a:rPr lang="en-US" sz="3200" dirty="0"/>
              <a:t>If a class is identified as integrated, the hours will be divided equally between the programs designated for that record. </a:t>
            </a:r>
          </a:p>
          <a:p>
            <a:pPr lvl="1"/>
            <a:r>
              <a:rPr lang="en-US" sz="3200" dirty="0"/>
              <a:t>If not integrated, or if the hours are split unevenly – the agency can create two classes, one for each instructional program represented. </a:t>
            </a:r>
          </a:p>
          <a:p>
            <a:pPr marL="457200" lvl="1" indent="0">
              <a:buNone/>
            </a:pPr>
            <a:endParaRPr lang="en-US" sz="3200" dirty="0"/>
          </a:p>
          <a:p>
            <a:pPr marL="457200" lvl="1" indent="0">
              <a:buNone/>
            </a:pPr>
            <a:r>
              <a:rPr lang="en-US" sz="3200" b="1" dirty="0"/>
              <a:t>For Colleges</a:t>
            </a:r>
            <a:r>
              <a:rPr lang="en-US" sz="3200" dirty="0"/>
              <a:t>: Additional exploration is required to review how colleges are coding such courses. </a:t>
            </a:r>
          </a:p>
        </p:txBody>
      </p:sp>
    </p:spTree>
    <p:extLst>
      <p:ext uri="{BB962C8B-B14F-4D97-AF65-F5344CB8AC3E}">
        <p14:creationId xmlns:p14="http://schemas.microsoft.com/office/powerpoint/2010/main" val="408490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Enrollment Instructional Hours</a:t>
            </a:r>
          </a:p>
        </p:txBody>
      </p:sp>
      <p:sp>
        <p:nvSpPr>
          <p:cNvPr id="6" name="Content Placeholder 5"/>
          <p:cNvSpPr>
            <a:spLocks noGrp="1"/>
          </p:cNvSpPr>
          <p:nvPr>
            <p:ph idx="1"/>
          </p:nvPr>
        </p:nvSpPr>
        <p:spPr>
          <a:xfrm>
            <a:off x="838199" y="1601338"/>
            <a:ext cx="10325819" cy="4351338"/>
          </a:xfrm>
        </p:spPr>
        <p:txBody>
          <a:bodyPr>
            <a:normAutofit/>
          </a:bodyPr>
          <a:lstStyle/>
          <a:p>
            <a:r>
              <a:rPr lang="en-US" sz="3200" dirty="0"/>
              <a:t>You can mark multiple instructional programs in the TE Class Instance record for classes that address more than one CAEP instructional program. </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426790" y="3293377"/>
            <a:ext cx="5943600" cy="2562225"/>
          </a:xfrm>
          <a:prstGeom prst="rect">
            <a:avLst/>
          </a:prstGeom>
          <a:noFill/>
          <a:ln>
            <a:solidFill>
              <a:schemeClr val="tx1"/>
            </a:solidFill>
          </a:ln>
        </p:spPr>
      </p:pic>
    </p:spTree>
    <p:extLst>
      <p:ext uri="{BB962C8B-B14F-4D97-AF65-F5344CB8AC3E}">
        <p14:creationId xmlns:p14="http://schemas.microsoft.com/office/powerpoint/2010/main" val="403655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(CTE skills gain)</a:t>
            </a:r>
          </a:p>
        </p:txBody>
      </p:sp>
      <p:sp>
        <p:nvSpPr>
          <p:cNvPr id="3" name="Content Placeholder 2"/>
          <p:cNvSpPr>
            <a:spLocks noGrp="1"/>
          </p:cNvSpPr>
          <p:nvPr>
            <p:ph idx="1"/>
          </p:nvPr>
        </p:nvSpPr>
        <p:spPr>
          <a:xfrm>
            <a:off x="838200" y="1825625"/>
            <a:ext cx="10515600" cy="4670066"/>
          </a:xfrm>
        </p:spPr>
        <p:txBody>
          <a:bodyPr>
            <a:normAutofit/>
          </a:bodyPr>
          <a:lstStyle/>
          <a:p>
            <a:pPr marL="0" indent="0">
              <a:buNone/>
            </a:pPr>
            <a:r>
              <a:rPr lang="en-US" sz="3200" b="1" dirty="0"/>
              <a:t>WIOA I / CAEP Alignment – Occupational Skills Gain</a:t>
            </a:r>
            <a:br>
              <a:rPr lang="en-US" sz="3200" b="1" dirty="0"/>
            </a:br>
            <a:endParaRPr lang="en-US" sz="3200" b="1" dirty="0"/>
          </a:p>
          <a:p>
            <a:pPr marL="0" indent="0">
              <a:buNone/>
            </a:pPr>
            <a:r>
              <a:rPr lang="en-US" dirty="0"/>
              <a:t>The Passage of an Exam Measurable Skills Gain for WIOA I will align with the CAEP Occupational Skills Gain and Workforce Preparation Outcome</a:t>
            </a:r>
          </a:p>
          <a:p>
            <a:pPr lvl="1"/>
            <a:r>
              <a:rPr lang="en-US" sz="2800" dirty="0"/>
              <a:t>When a student achieves an Occupational Skills Gain, that now entails that the student passes an exam such as work skills demonstration, written test, standardized pre/post-test, etc. </a:t>
            </a:r>
          </a:p>
          <a:p>
            <a:pPr lvl="1"/>
            <a:r>
              <a:rPr lang="en-US" sz="2800" dirty="0"/>
              <a:t>Workforce Preparation Outcome should include some documentation of work skills progression or attainment.</a:t>
            </a:r>
          </a:p>
          <a:p>
            <a:pPr marL="0" indent="0">
              <a:buNone/>
            </a:pPr>
            <a:endParaRPr lang="en-US" dirty="0"/>
          </a:p>
        </p:txBody>
      </p:sp>
    </p:spTree>
    <p:extLst>
      <p:ext uri="{BB962C8B-B14F-4D97-AF65-F5344CB8AC3E}">
        <p14:creationId xmlns:p14="http://schemas.microsoft.com/office/powerpoint/2010/main" val="1245271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cs typeface="Calibri" panose="020F0502020204030204" pitchFamily="34" charset="0"/>
              </a:rPr>
              <a:t>WIOA I Passing Knowledge-Based Exam	</a:t>
            </a:r>
            <a:endParaRPr lang="en-US" dirty="0"/>
          </a:p>
        </p:txBody>
      </p:sp>
      <p:sp>
        <p:nvSpPr>
          <p:cNvPr id="3" name="Content Placeholder 2"/>
          <p:cNvSpPr>
            <a:spLocks noGrp="1"/>
          </p:cNvSpPr>
          <p:nvPr>
            <p:ph idx="1"/>
          </p:nvPr>
        </p:nvSpPr>
        <p:spPr>
          <a:xfrm>
            <a:off x="838200" y="1690688"/>
            <a:ext cx="10515600" cy="4727365"/>
          </a:xfrm>
        </p:spPr>
        <p:txBody>
          <a:bodyPr>
            <a:normAutofit lnSpcReduction="10000"/>
          </a:bodyPr>
          <a:lstStyle/>
          <a:p>
            <a:pPr marL="463550" indent="-463550">
              <a:buFont typeface="Wingdings" panose="05000000000000000000" pitchFamily="2" charset="2"/>
              <a:buChar char="§"/>
            </a:pPr>
            <a:r>
              <a:rPr lang="en-US" sz="3600" dirty="0"/>
              <a:t>The Skills Progression MSG has now been replaced by </a:t>
            </a:r>
            <a:r>
              <a:rPr lang="en-US" sz="3600" b="1" i="1" dirty="0"/>
              <a:t>Passage of an Exam</a:t>
            </a:r>
            <a:r>
              <a:rPr lang="en-US" sz="3600" dirty="0"/>
              <a:t>.</a:t>
            </a:r>
          </a:p>
          <a:p>
            <a:pPr marL="463550" indent="-463550">
              <a:buFont typeface="Wingdings" panose="05000000000000000000" pitchFamily="2" charset="2"/>
              <a:buChar char="§"/>
            </a:pPr>
            <a:r>
              <a:rPr lang="en-US" sz="3600" dirty="0"/>
              <a:t>Learner </a:t>
            </a:r>
            <a:r>
              <a:rPr lang="en-US" sz="3600" b="1" i="1" dirty="0"/>
              <a:t>passes an exam </a:t>
            </a:r>
            <a:r>
              <a:rPr lang="en-US" sz="3600" dirty="0"/>
              <a:t>during the year that is required for a job, or that demonstrates progress in attaining technical or occupational skills.</a:t>
            </a:r>
          </a:p>
          <a:p>
            <a:pPr marL="463550" indent="-463550">
              <a:buFont typeface="Wingdings" panose="05000000000000000000" pitchFamily="2" charset="2"/>
              <a:buChar char="§"/>
            </a:pPr>
            <a:r>
              <a:rPr lang="en-US" sz="3600" dirty="0"/>
              <a:t>Exam can be a hands on occupational skills demonstration, written test, standardized pre/post-test, or other method of assessment that clearly demonstrates skill progression or attainment.</a:t>
            </a:r>
          </a:p>
        </p:txBody>
      </p:sp>
    </p:spTree>
    <p:extLst>
      <p:ext uri="{BB962C8B-B14F-4D97-AF65-F5344CB8AC3E}">
        <p14:creationId xmlns:p14="http://schemas.microsoft.com/office/powerpoint/2010/main" val="782050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1969"/>
          </a:xfrm>
        </p:spPr>
        <p:txBody>
          <a:bodyPr/>
          <a:lstStyle/>
          <a:p>
            <a:r>
              <a:rPr lang="en-US" dirty="0"/>
              <a:t>Student Barriers to Employment</a:t>
            </a:r>
          </a:p>
        </p:txBody>
      </p:sp>
      <p:sp>
        <p:nvSpPr>
          <p:cNvPr id="3" name="Content Placeholder 2"/>
          <p:cNvSpPr>
            <a:spLocks noGrp="1"/>
          </p:cNvSpPr>
          <p:nvPr>
            <p:ph idx="1"/>
          </p:nvPr>
        </p:nvSpPr>
        <p:spPr>
          <a:xfrm>
            <a:off x="536275" y="1406105"/>
            <a:ext cx="8607725" cy="5020573"/>
          </a:xfrm>
        </p:spPr>
        <p:txBody>
          <a:bodyPr>
            <a:normAutofit lnSpcReduction="10000"/>
          </a:bodyPr>
          <a:lstStyle/>
          <a:p>
            <a:r>
              <a:rPr lang="en-US" sz="3200" dirty="0"/>
              <a:t>Agencies will record barriers to employment for all CAEP students at intake.</a:t>
            </a:r>
          </a:p>
          <a:p>
            <a:r>
              <a:rPr lang="en-US" sz="3200" dirty="0"/>
              <a:t>CAEP student barriers and their definitions will align with federal WIOA II barriers to employment.</a:t>
            </a:r>
          </a:p>
          <a:p>
            <a:r>
              <a:rPr lang="en-US" sz="3200" dirty="0"/>
              <a:t>As part of the federal alignment, ABE/ASE and ESL learners will automatically tie into specific barriers </a:t>
            </a:r>
          </a:p>
          <a:p>
            <a:r>
              <a:rPr lang="en-US" sz="3200" dirty="0"/>
              <a:t>For Workforce Preparation/Workforce Re-Entry – learners are no longer tied to any specific barriers, and no longer tied to 55 + years of age.</a:t>
            </a:r>
          </a:p>
          <a:p>
            <a:endParaRPr lang="en-US" sz="3200" dirty="0"/>
          </a:p>
          <a:p>
            <a:pPr marL="0" indent="0">
              <a:buNone/>
            </a:pP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9509843" y="2769079"/>
            <a:ext cx="2122042" cy="3735237"/>
          </a:xfrm>
          <a:prstGeom prst="rect">
            <a:avLst/>
          </a:prstGeom>
          <a:noFill/>
          <a:ln w="9525">
            <a:noFill/>
            <a:miter lim="800000"/>
            <a:headEnd/>
            <a:tailEnd/>
          </a:ln>
        </p:spPr>
      </p:pic>
    </p:spTree>
    <p:extLst>
      <p:ext uri="{BB962C8B-B14F-4D97-AF65-F5344CB8AC3E}">
        <p14:creationId xmlns:p14="http://schemas.microsoft.com/office/powerpoint/2010/main" val="241735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Barriers to Employment</a:t>
            </a:r>
          </a:p>
        </p:txBody>
      </p:sp>
      <p:sp>
        <p:nvSpPr>
          <p:cNvPr id="3" name="Content Placeholder 2"/>
          <p:cNvSpPr>
            <a:spLocks noGrp="1"/>
          </p:cNvSpPr>
          <p:nvPr>
            <p:ph idx="1"/>
          </p:nvPr>
        </p:nvSpPr>
        <p:spPr>
          <a:xfrm>
            <a:off x="655608" y="1500996"/>
            <a:ext cx="5676181" cy="5167223"/>
          </a:xfrm>
        </p:spPr>
        <p:txBody>
          <a:bodyPr>
            <a:normAutofit fontScale="92500" lnSpcReduction="20000"/>
          </a:bodyPr>
          <a:lstStyle/>
          <a:p>
            <a:pPr marL="0" indent="0">
              <a:buNone/>
            </a:pPr>
            <a:r>
              <a:rPr lang="en-US" sz="3500" b="1" dirty="0"/>
              <a:t>For WIOA II </a:t>
            </a:r>
            <a:r>
              <a:rPr lang="en-US" sz="3200" dirty="0"/>
              <a:t>– </a:t>
            </a:r>
            <a:br>
              <a:rPr lang="en-US" sz="3200" dirty="0"/>
            </a:br>
            <a:endParaRPr lang="en-US" sz="3200" dirty="0"/>
          </a:p>
          <a:p>
            <a:pPr lvl="1"/>
            <a:r>
              <a:rPr lang="en-US" sz="3500" dirty="0"/>
              <a:t>OCTAE has identified ABE/ASE enrollees by definition as having the Low Levels of Literacy barrier</a:t>
            </a:r>
          </a:p>
          <a:p>
            <a:pPr lvl="1"/>
            <a:r>
              <a:rPr lang="en-US" sz="3500" dirty="0"/>
              <a:t>All ESL/ELL learners are defined as Low English Literacy/English Language Learner.</a:t>
            </a:r>
          </a:p>
          <a:p>
            <a:pPr lvl="1"/>
            <a:r>
              <a:rPr lang="en-US" sz="3500" dirty="0"/>
              <a:t>Cultural Barriers also relates to WIOA Title II, but is not directly aligned to a particular program.</a:t>
            </a:r>
          </a:p>
          <a:p>
            <a:pPr marL="0" indent="0">
              <a:buNone/>
            </a:pP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7249065" y="2060235"/>
            <a:ext cx="2205486" cy="3882117"/>
          </a:xfrm>
          <a:prstGeom prst="rect">
            <a:avLst/>
          </a:prstGeom>
          <a:noFill/>
          <a:ln w="9525">
            <a:noFill/>
            <a:miter lim="800000"/>
            <a:headEnd/>
            <a:tailEnd/>
          </a:ln>
        </p:spPr>
      </p:pic>
      <p:sp>
        <p:nvSpPr>
          <p:cNvPr id="5" name="Right Arrow 4"/>
          <p:cNvSpPr/>
          <p:nvPr/>
        </p:nvSpPr>
        <p:spPr>
          <a:xfrm>
            <a:off x="6449972" y="3439353"/>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a:off x="6449972" y="4906028"/>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ght Arrow 6"/>
          <p:cNvSpPr/>
          <p:nvPr/>
        </p:nvSpPr>
        <p:spPr>
          <a:xfrm>
            <a:off x="6449972" y="2807133"/>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29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Barriers to Employment</a:t>
            </a:r>
          </a:p>
        </p:txBody>
      </p:sp>
      <p:sp>
        <p:nvSpPr>
          <p:cNvPr id="3" name="Content Placeholder 2"/>
          <p:cNvSpPr>
            <a:spLocks noGrp="1"/>
          </p:cNvSpPr>
          <p:nvPr>
            <p:ph idx="1"/>
          </p:nvPr>
        </p:nvSpPr>
        <p:spPr>
          <a:xfrm>
            <a:off x="621102" y="1825625"/>
            <a:ext cx="10732698" cy="4351338"/>
          </a:xfrm>
        </p:spPr>
        <p:txBody>
          <a:bodyPr>
            <a:normAutofit/>
          </a:bodyPr>
          <a:lstStyle/>
          <a:p>
            <a:pPr marL="0" indent="0">
              <a:buNone/>
            </a:pPr>
            <a:r>
              <a:rPr lang="en-US" sz="3600" dirty="0"/>
              <a:t>For Workforce Preparation/Workforce Re-Entry:</a:t>
            </a:r>
          </a:p>
          <a:p>
            <a:r>
              <a:rPr lang="en-US" sz="3600" dirty="0"/>
              <a:t>Learners are no longer tied to any specific barriers</a:t>
            </a:r>
          </a:p>
          <a:p>
            <a:r>
              <a:rPr lang="en-US" sz="3600" dirty="0"/>
              <a:t>No longer automatically assigned if 55 + years of age.</a:t>
            </a:r>
          </a:p>
        </p:txBody>
      </p:sp>
    </p:spTree>
    <p:extLst>
      <p:ext uri="{BB962C8B-B14F-4D97-AF65-F5344CB8AC3E}">
        <p14:creationId xmlns:p14="http://schemas.microsoft.com/office/powerpoint/2010/main" val="669346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21993"/>
            <a:ext cx="10515600" cy="1014122"/>
          </a:xfrm>
        </p:spPr>
        <p:txBody>
          <a:bodyPr/>
          <a:lstStyle/>
          <a:p>
            <a:r>
              <a:rPr lang="en-US" b="1" dirty="0">
                <a:solidFill>
                  <a:schemeClr val="accent1">
                    <a:lumMod val="75000"/>
                  </a:schemeClr>
                </a:solidFill>
                <a:effectLst>
                  <a:outerShdw blurRad="38100" dist="38100" dir="2700000" algn="tl">
                    <a:srgbClr val="000000">
                      <a:alpha val="43137"/>
                    </a:srgbClr>
                  </a:outerShdw>
                </a:effectLst>
              </a:rPr>
              <a:t>WIOA Alignment to AB 104</a:t>
            </a:r>
          </a:p>
        </p:txBody>
      </p:sp>
      <p:sp>
        <p:nvSpPr>
          <p:cNvPr id="3" name="Content Placeholder 2"/>
          <p:cNvSpPr>
            <a:spLocks noGrp="1"/>
          </p:cNvSpPr>
          <p:nvPr>
            <p:ph sz="quarter" idx="4294967295"/>
          </p:nvPr>
        </p:nvSpPr>
        <p:spPr>
          <a:xfrm>
            <a:off x="507720" y="1475377"/>
            <a:ext cx="11397231" cy="4338637"/>
          </a:xfrm>
        </p:spPr>
        <p:txBody>
          <a:bodyPr/>
          <a:lstStyle/>
          <a:p>
            <a:pPr marL="0" indent="0" algn="l">
              <a:buNone/>
            </a:pPr>
            <a:r>
              <a:rPr lang="en-US" dirty="0"/>
              <a:t>The WIOA Performance Indicators, along with the 5 types of MSG, comprise the framework for the six AB 104 outcomes:</a:t>
            </a:r>
          </a:p>
        </p:txBody>
      </p:sp>
      <p:sp>
        <p:nvSpPr>
          <p:cNvPr id="5" name="Content Placeholder 4"/>
          <p:cNvSpPr>
            <a:spLocks noGrp="1"/>
          </p:cNvSpPr>
          <p:nvPr>
            <p:ph sz="quarter" idx="4294967295"/>
          </p:nvPr>
        </p:nvSpPr>
        <p:spPr>
          <a:xfrm>
            <a:off x="838200" y="2469532"/>
            <a:ext cx="4205288" cy="4338638"/>
          </a:xfrm>
        </p:spPr>
        <p:txBody>
          <a:bodyPr>
            <a:normAutofit fontScale="92500" lnSpcReduction="20000"/>
          </a:bodyPr>
          <a:lstStyle/>
          <a:p>
            <a:pPr marL="0" indent="0" algn="l">
              <a:buNone/>
            </a:pPr>
            <a:r>
              <a:rPr lang="en-US" dirty="0">
                <a:solidFill>
                  <a:srgbClr val="FF0000"/>
                </a:solidFill>
              </a:rPr>
              <a:t>Indicators:</a:t>
            </a:r>
          </a:p>
          <a:p>
            <a:pPr marL="361639" indent="-361639">
              <a:buFont typeface="+mj-lt"/>
              <a:buAutoNum type="arabicPeriod"/>
            </a:pPr>
            <a:r>
              <a:rPr lang="en-US" dirty="0"/>
              <a:t>Employment</a:t>
            </a:r>
          </a:p>
          <a:p>
            <a:pPr marL="361639" indent="-361639">
              <a:buFont typeface="+mj-lt"/>
              <a:buAutoNum type="arabicPeriod"/>
            </a:pPr>
            <a:r>
              <a:rPr lang="en-US" dirty="0"/>
              <a:t>Wages</a:t>
            </a:r>
          </a:p>
          <a:p>
            <a:pPr algn="l"/>
            <a:endParaRPr lang="en-US" dirty="0"/>
          </a:p>
          <a:p>
            <a:pPr marL="0" indent="0" algn="l">
              <a:buNone/>
            </a:pPr>
            <a:r>
              <a:rPr lang="en-US" dirty="0">
                <a:solidFill>
                  <a:srgbClr val="FF0000"/>
                </a:solidFill>
              </a:rPr>
              <a:t>MSGs:</a:t>
            </a:r>
          </a:p>
          <a:p>
            <a:pPr marL="361639" indent="-361639">
              <a:buFont typeface="+mj-lt"/>
              <a:buAutoNum type="arabicPeriod"/>
            </a:pPr>
            <a:r>
              <a:rPr lang="en-US" dirty="0"/>
              <a:t>Literacy gain</a:t>
            </a:r>
          </a:p>
          <a:p>
            <a:pPr marL="361639" indent="-361639">
              <a:buFont typeface="+mj-lt"/>
              <a:buAutoNum type="arabicPeriod"/>
            </a:pPr>
            <a:r>
              <a:rPr lang="en-US" dirty="0"/>
              <a:t>Secondary</a:t>
            </a:r>
          </a:p>
          <a:p>
            <a:pPr marL="361639" indent="-361639">
              <a:buFont typeface="+mj-lt"/>
              <a:buAutoNum type="arabicPeriod"/>
            </a:pPr>
            <a:r>
              <a:rPr lang="en-US" dirty="0"/>
              <a:t>Post-Secondary</a:t>
            </a:r>
          </a:p>
          <a:p>
            <a:pPr marL="361639" indent="-361639">
              <a:buFont typeface="+mj-lt"/>
              <a:buAutoNum type="arabicPeriod"/>
            </a:pPr>
            <a:r>
              <a:rPr lang="en-US" dirty="0"/>
              <a:t>Training Milestone</a:t>
            </a:r>
          </a:p>
          <a:p>
            <a:pPr marL="361639" indent="-361639">
              <a:buFont typeface="+mj-lt"/>
              <a:buAutoNum type="arabicPeriod"/>
            </a:pPr>
            <a:r>
              <a:rPr lang="en-US" dirty="0"/>
              <a:t>Skills Progression</a:t>
            </a:r>
          </a:p>
        </p:txBody>
      </p:sp>
      <p:sp>
        <p:nvSpPr>
          <p:cNvPr id="4" name="Rectangle 3"/>
          <p:cNvSpPr/>
          <p:nvPr/>
        </p:nvSpPr>
        <p:spPr>
          <a:xfrm>
            <a:off x="6388197" y="2476335"/>
            <a:ext cx="4392388" cy="3700628"/>
          </a:xfrm>
          <a:prstGeom prst="rect">
            <a:avLst/>
          </a:prstGeom>
        </p:spPr>
        <p:txBody>
          <a:bodyPr wrap="square">
            <a:spAutoFit/>
          </a:bodyPr>
          <a:lstStyle/>
          <a:p>
            <a:pPr defTabSz="642915">
              <a:lnSpc>
                <a:spcPct val="90000"/>
              </a:lnSpc>
              <a:spcBef>
                <a:spcPts val="703"/>
              </a:spcBef>
              <a:defRPr/>
            </a:pPr>
            <a:r>
              <a:rPr lang="en-US" sz="2250" dirty="0">
                <a:solidFill>
                  <a:srgbClr val="FF0000"/>
                </a:solidFill>
              </a:rPr>
              <a:t>AB 104 Outcomes:</a:t>
            </a:r>
          </a:p>
          <a:p>
            <a:pPr marL="361639" indent="-361639" defTabSz="642915">
              <a:lnSpc>
                <a:spcPct val="90000"/>
              </a:lnSpc>
              <a:spcBef>
                <a:spcPts val="703"/>
              </a:spcBef>
              <a:buFont typeface="+mj-lt"/>
              <a:buAutoNum type="arabicPeriod"/>
              <a:defRPr/>
            </a:pPr>
            <a:r>
              <a:rPr lang="en-US" sz="2250" dirty="0">
                <a:solidFill>
                  <a:prstClr val="black"/>
                </a:solidFill>
              </a:rPr>
              <a:t>Improved literacy skills</a:t>
            </a:r>
            <a:r>
              <a:rPr lang="en-US" sz="2250" i="1" dirty="0">
                <a:solidFill>
                  <a:prstClr val="black"/>
                </a:solidFill>
              </a:rPr>
              <a:t> </a:t>
            </a:r>
          </a:p>
          <a:p>
            <a:pPr marL="361639" indent="-361639" defTabSz="642915">
              <a:lnSpc>
                <a:spcPct val="90000"/>
              </a:lnSpc>
              <a:spcBef>
                <a:spcPts val="703"/>
              </a:spcBef>
              <a:buFont typeface="+mj-lt"/>
              <a:buAutoNum type="arabicPeriod"/>
              <a:defRPr/>
            </a:pPr>
            <a:r>
              <a:rPr lang="en-US" sz="2250" dirty="0">
                <a:solidFill>
                  <a:prstClr val="black"/>
                </a:solidFill>
              </a:rPr>
              <a:t>Completion of high school diplomas or their recognized equivalents</a:t>
            </a:r>
            <a:endParaRPr lang="en-US" sz="2250" i="1" dirty="0">
              <a:solidFill>
                <a:prstClr val="black"/>
              </a:solidFill>
            </a:endParaRPr>
          </a:p>
          <a:p>
            <a:pPr marL="361639" indent="-361639" defTabSz="642915">
              <a:lnSpc>
                <a:spcPct val="90000"/>
              </a:lnSpc>
              <a:spcBef>
                <a:spcPts val="703"/>
              </a:spcBef>
              <a:buFont typeface="+mj-lt"/>
              <a:buAutoNum type="arabicPeriod"/>
              <a:defRPr/>
            </a:pPr>
            <a:r>
              <a:rPr lang="en-US" sz="2250" dirty="0">
                <a:solidFill>
                  <a:prstClr val="black"/>
                </a:solidFill>
              </a:rPr>
              <a:t>Completion of postsecondary</a:t>
            </a:r>
            <a:r>
              <a:rPr lang="en-US" sz="2250" i="1" dirty="0">
                <a:solidFill>
                  <a:prstClr val="black"/>
                </a:solidFill>
              </a:rPr>
              <a:t> </a:t>
            </a:r>
            <a:endParaRPr lang="en-US" sz="2250" dirty="0">
              <a:solidFill>
                <a:prstClr val="black"/>
              </a:solidFill>
            </a:endParaRPr>
          </a:p>
          <a:p>
            <a:pPr marL="361639" indent="-361639" defTabSz="642915">
              <a:lnSpc>
                <a:spcPct val="90000"/>
              </a:lnSpc>
              <a:spcBef>
                <a:spcPts val="703"/>
              </a:spcBef>
              <a:buFont typeface="+mj-lt"/>
              <a:buAutoNum type="arabicPeriod"/>
              <a:defRPr/>
            </a:pPr>
            <a:r>
              <a:rPr lang="en-US" sz="2250" dirty="0">
                <a:solidFill>
                  <a:prstClr val="black"/>
                </a:solidFill>
              </a:rPr>
              <a:t>Placement into jobs</a:t>
            </a:r>
          </a:p>
          <a:p>
            <a:pPr marL="361639" indent="-361639" defTabSz="642915">
              <a:lnSpc>
                <a:spcPct val="90000"/>
              </a:lnSpc>
              <a:spcBef>
                <a:spcPts val="703"/>
              </a:spcBef>
              <a:buFont typeface="+mj-lt"/>
              <a:buAutoNum type="arabicPeriod"/>
              <a:defRPr/>
            </a:pPr>
            <a:r>
              <a:rPr lang="en-US" sz="2250" dirty="0">
                <a:solidFill>
                  <a:prstClr val="black"/>
                </a:solidFill>
              </a:rPr>
              <a:t>Improved wages </a:t>
            </a:r>
          </a:p>
          <a:p>
            <a:pPr marL="361639" indent="-361639" defTabSz="642915">
              <a:lnSpc>
                <a:spcPct val="90000"/>
              </a:lnSpc>
              <a:spcBef>
                <a:spcPts val="703"/>
              </a:spcBef>
              <a:buFont typeface="+mj-lt"/>
              <a:buAutoNum type="arabicPeriod"/>
              <a:defRPr/>
            </a:pPr>
            <a:r>
              <a:rPr lang="en-US" sz="2250" i="1" dirty="0">
                <a:solidFill>
                  <a:prstClr val="black"/>
                </a:solidFill>
              </a:rPr>
              <a:t>Post Secondary Transition</a:t>
            </a:r>
          </a:p>
          <a:p>
            <a:pPr defTabSz="642915">
              <a:lnSpc>
                <a:spcPct val="90000"/>
              </a:lnSpc>
              <a:spcBef>
                <a:spcPts val="703"/>
              </a:spcBef>
              <a:defRPr/>
            </a:pPr>
            <a:endParaRPr lang="en-US" sz="1266" dirty="0">
              <a:solidFill>
                <a:prstClr val="black"/>
              </a:solidFill>
              <a:latin typeface="Calibri"/>
            </a:endParaRPr>
          </a:p>
        </p:txBody>
      </p:sp>
      <p:sp>
        <p:nvSpPr>
          <p:cNvPr id="6" name="Left-Right Arrow 5"/>
          <p:cNvSpPr/>
          <p:nvPr/>
        </p:nvSpPr>
        <p:spPr>
          <a:xfrm>
            <a:off x="4186305" y="3756840"/>
            <a:ext cx="1628677" cy="916953"/>
          </a:xfrm>
          <a:prstGeom prst="leftRightArrow">
            <a:avLst/>
          </a:prstGeom>
          <a:solidFill>
            <a:schemeClr val="accent5">
              <a:lumMod val="75000"/>
            </a:schemeClr>
          </a:solidFill>
          <a:ln w="25400" cap="flat">
            <a:solidFill>
              <a:srgbClr val="0365C0"/>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531">
              <a:solidFill>
                <a:srgbClr val="000000"/>
              </a:solidFill>
              <a:sym typeface="Helvetica"/>
            </a:endParaRPr>
          </a:p>
        </p:txBody>
      </p:sp>
    </p:spTree>
    <p:extLst>
      <p:ext uri="{BB962C8B-B14F-4D97-AF65-F5344CB8AC3E}">
        <p14:creationId xmlns:p14="http://schemas.microsoft.com/office/powerpoint/2010/main" val="643388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472018" y="1424257"/>
          <a:ext cx="9526683" cy="4529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854649" y="2360977"/>
            <a:ext cx="2233748" cy="1546577"/>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Pre/Post Level Completion</a:t>
            </a:r>
          </a:p>
          <a:p>
            <a:pPr marL="214312" indent="-214312" defTabSz="685797">
              <a:buFont typeface="Arial" panose="020B0604020202020204" pitchFamily="34" charset="0"/>
              <a:buChar char="•"/>
            </a:pPr>
            <a:r>
              <a:rPr lang="en-US" sz="1350" dirty="0">
                <a:latin typeface="Calibri" panose="020F0502020204030204"/>
              </a:rPr>
              <a:t>Carnegie Units /HS Credits</a:t>
            </a:r>
          </a:p>
          <a:p>
            <a:pPr marL="214312" indent="-214312" defTabSz="685797">
              <a:buFont typeface="Arial" panose="020B0604020202020204" pitchFamily="34" charset="0"/>
              <a:buChar char="•"/>
            </a:pPr>
            <a:r>
              <a:rPr lang="en-US" sz="1350" dirty="0">
                <a:latin typeface="Calibri" panose="020F0502020204030204"/>
              </a:rPr>
              <a:t>CDCP Certificate</a:t>
            </a:r>
          </a:p>
          <a:p>
            <a:pPr marL="214312" indent="-214312" defTabSz="685797">
              <a:buFont typeface="Arial" panose="020B0604020202020204" pitchFamily="34" charset="0"/>
              <a:buChar char="•"/>
            </a:pPr>
            <a:r>
              <a:rPr lang="en-US" sz="1350" dirty="0">
                <a:latin typeface="Calibri" panose="020F0502020204030204"/>
              </a:rPr>
              <a:t>Occupational Skills Gain</a:t>
            </a:r>
          </a:p>
          <a:p>
            <a:pPr marL="214312" indent="-214312" defTabSz="685797">
              <a:buFont typeface="Arial" panose="020B0604020202020204" pitchFamily="34" charset="0"/>
              <a:buChar char="•"/>
            </a:pPr>
            <a:r>
              <a:rPr lang="en-US" sz="1350" dirty="0">
                <a:latin typeface="Calibri" panose="020F0502020204030204"/>
              </a:rPr>
              <a:t>Workforce Preparation</a:t>
            </a:r>
          </a:p>
        </p:txBody>
      </p:sp>
      <p:sp>
        <p:nvSpPr>
          <p:cNvPr id="5" name="TextBox 4"/>
          <p:cNvSpPr txBox="1"/>
          <p:nvPr/>
        </p:nvSpPr>
        <p:spPr>
          <a:xfrm>
            <a:off x="4690111" y="2365242"/>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High School Diploma</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GED</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a:t>
            </a:r>
            <a:r>
              <a:rPr lang="en-US" sz="1350" dirty="0" err="1">
                <a:solidFill>
                  <a:prstClr val="black"/>
                </a:solidFill>
                <a:latin typeface="Calibri" panose="020F0502020204030204"/>
              </a:rPr>
              <a:t>HiSET</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Passed TASC</a:t>
            </a:r>
          </a:p>
        </p:txBody>
      </p:sp>
      <p:sp>
        <p:nvSpPr>
          <p:cNvPr id="6" name="TextBox 5"/>
          <p:cNvSpPr txBox="1"/>
          <p:nvPr/>
        </p:nvSpPr>
        <p:spPr>
          <a:xfrm>
            <a:off x="7425146" y="2320778"/>
            <a:ext cx="3043233"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College Degree – AA, AS, BA, BS</a:t>
            </a:r>
          </a:p>
          <a:p>
            <a:pPr marL="214312" indent="-214312" defTabSz="685797">
              <a:buFont typeface="Arial" panose="020B0604020202020204" pitchFamily="34" charset="0"/>
              <a:buChar char="•"/>
            </a:pPr>
            <a:r>
              <a:rPr lang="en-US" sz="1350" dirty="0">
                <a:solidFill>
                  <a:prstClr val="black"/>
                </a:solidFill>
                <a:latin typeface="Calibri" panose="020F0502020204030204"/>
              </a:rPr>
              <a:t>Graduate Studies</a:t>
            </a:r>
          </a:p>
          <a:p>
            <a:pPr marL="214312" indent="-214312" defTabSz="685797">
              <a:buFont typeface="Arial" panose="020B0604020202020204" pitchFamily="34" charset="0"/>
              <a:buChar char="•"/>
            </a:pPr>
            <a:r>
              <a:rPr lang="en-US" sz="1350">
                <a:solidFill>
                  <a:prstClr val="black"/>
                </a:solidFill>
                <a:latin typeface="Calibri" panose="020F0502020204030204"/>
              </a:rPr>
              <a:t>Training Credential</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Occupational Licensure/Certificate</a:t>
            </a:r>
          </a:p>
          <a:p>
            <a:pPr marL="214312" indent="-214312" defTabSz="685797">
              <a:buFont typeface="Arial" panose="020B0604020202020204" pitchFamily="34" charset="0"/>
              <a:buChar char="•"/>
            </a:pPr>
            <a:r>
              <a:rPr lang="en-US" sz="1350" dirty="0">
                <a:solidFill>
                  <a:prstClr val="black"/>
                </a:solidFill>
                <a:latin typeface="Calibri" panose="020F0502020204030204"/>
              </a:rPr>
              <a:t>Apprenticeship</a:t>
            </a:r>
          </a:p>
        </p:txBody>
      </p:sp>
      <p:sp>
        <p:nvSpPr>
          <p:cNvPr id="7" name="TextBox 6"/>
          <p:cNvSpPr txBox="1"/>
          <p:nvPr/>
        </p:nvSpPr>
        <p:spPr>
          <a:xfrm>
            <a:off x="1867981" y="5163971"/>
            <a:ext cx="223374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Get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Retain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Enter Military</a:t>
            </a:r>
          </a:p>
        </p:txBody>
      </p:sp>
      <p:sp>
        <p:nvSpPr>
          <p:cNvPr id="8" name="TextBox 7"/>
          <p:cNvSpPr txBox="1"/>
          <p:nvPr/>
        </p:nvSpPr>
        <p:spPr>
          <a:xfrm>
            <a:off x="4821008" y="5177121"/>
            <a:ext cx="2233748" cy="50783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Increase Wages</a:t>
            </a:r>
          </a:p>
          <a:p>
            <a:pPr marL="214312" indent="-214312" defTabSz="685797">
              <a:buFont typeface="Arial" panose="020B0604020202020204" pitchFamily="34" charset="0"/>
              <a:buChar char="•"/>
            </a:pPr>
            <a:r>
              <a:rPr lang="en-US" sz="1350" dirty="0">
                <a:solidFill>
                  <a:prstClr val="black"/>
                </a:solidFill>
                <a:latin typeface="Calibri" panose="020F0502020204030204"/>
              </a:rPr>
              <a:t>Get a Better Job</a:t>
            </a:r>
          </a:p>
        </p:txBody>
      </p:sp>
      <p:sp>
        <p:nvSpPr>
          <p:cNvPr id="9" name="TextBox 8"/>
          <p:cNvSpPr txBox="1"/>
          <p:nvPr/>
        </p:nvSpPr>
        <p:spPr>
          <a:xfrm>
            <a:off x="7575639" y="5173495"/>
            <a:ext cx="305212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ASE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Post-Secondary/CTE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Post-Secondary/College</a:t>
            </a:r>
          </a:p>
        </p:txBody>
      </p:sp>
      <p:sp>
        <p:nvSpPr>
          <p:cNvPr id="2" name="Title 1"/>
          <p:cNvSpPr>
            <a:spLocks noGrp="1"/>
          </p:cNvSpPr>
          <p:nvPr>
            <p:ph type="title"/>
          </p:nvPr>
        </p:nvSpPr>
        <p:spPr>
          <a:xfrm>
            <a:off x="1768376" y="348891"/>
            <a:ext cx="7886700" cy="500498"/>
          </a:xfrm>
        </p:spPr>
        <p:txBody>
          <a:bodyPr>
            <a:noAutofit/>
          </a:bodyPr>
          <a:lstStyle/>
          <a:p>
            <a:r>
              <a:rPr lang="en-US" sz="4800" b="1" dirty="0">
                <a:solidFill>
                  <a:schemeClr val="accent1">
                    <a:lumMod val="75000"/>
                  </a:schemeClr>
                </a:solidFill>
              </a:rPr>
              <a:t>CAEP Outcomes</a:t>
            </a:r>
          </a:p>
        </p:txBody>
      </p:sp>
    </p:spTree>
    <p:extLst>
      <p:ext uri="{BB962C8B-B14F-4D97-AF65-F5344CB8AC3E}">
        <p14:creationId xmlns:p14="http://schemas.microsoft.com/office/powerpoint/2010/main" val="43488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25" y="365125"/>
            <a:ext cx="11144075" cy="834501"/>
          </a:xfrm>
        </p:spPr>
        <p:txBody>
          <a:bodyPr/>
          <a:lstStyle/>
          <a:p>
            <a:r>
              <a:rPr lang="en-US" dirty="0"/>
              <a:t>Summary of Changes</a:t>
            </a:r>
          </a:p>
        </p:txBody>
      </p:sp>
      <p:sp>
        <p:nvSpPr>
          <p:cNvPr id="3" name="Content Placeholder 2"/>
          <p:cNvSpPr>
            <a:spLocks noGrp="1"/>
          </p:cNvSpPr>
          <p:nvPr>
            <p:ph idx="1"/>
          </p:nvPr>
        </p:nvSpPr>
        <p:spPr>
          <a:xfrm>
            <a:off x="209725" y="1451296"/>
            <a:ext cx="11836865" cy="5251508"/>
          </a:xfrm>
        </p:spPr>
        <p:txBody>
          <a:bodyPr>
            <a:normAutofit/>
          </a:bodyPr>
          <a:lstStyle/>
          <a:p>
            <a:r>
              <a:rPr lang="en-US" sz="4000" dirty="0"/>
              <a:t>Workforce Reentry is being interpreted as Workforce Preparation.</a:t>
            </a:r>
          </a:p>
          <a:p>
            <a:r>
              <a:rPr lang="en-US" sz="4000" dirty="0"/>
              <a:t>CAEP will not track service hours in 19-20.</a:t>
            </a:r>
          </a:p>
          <a:p>
            <a:r>
              <a:rPr lang="en-US" sz="4000" dirty="0"/>
              <a:t>Agencies will record student barriers at intake.</a:t>
            </a:r>
          </a:p>
          <a:p>
            <a:r>
              <a:rPr lang="en-US" sz="4000" dirty="0"/>
              <a:t>The Passage of Exam Measurable Skills Gain for WIOA I will align with the CAEP Occupational Skills Gain and Workforce Preparation Outcome.</a:t>
            </a:r>
          </a:p>
          <a:p>
            <a:r>
              <a:rPr lang="en-US" sz="4000" dirty="0"/>
              <a:t>NOVA Program Area Reporting clarification for 18-19.</a:t>
            </a:r>
          </a:p>
          <a:p>
            <a:endParaRPr lang="en-US" sz="3600" dirty="0"/>
          </a:p>
          <a:p>
            <a:endParaRPr lang="en-US" sz="3600" dirty="0"/>
          </a:p>
          <a:p>
            <a:pPr marL="0" indent="0">
              <a:buNone/>
            </a:pPr>
            <a:endParaRPr lang="en-US" sz="3600" dirty="0"/>
          </a:p>
        </p:txBody>
      </p:sp>
    </p:spTree>
    <p:extLst>
      <p:ext uri="{BB962C8B-B14F-4D97-AF65-F5344CB8AC3E}">
        <p14:creationId xmlns:p14="http://schemas.microsoft.com/office/powerpoint/2010/main" val="317717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24287" y="198408"/>
          <a:ext cx="10774415" cy="575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e 9"/>
          <p:cNvGraphicFramePr>
            <a:graphicFrameLocks noGrp="1"/>
          </p:cNvGraphicFramePr>
          <p:nvPr>
            <p:extLst/>
          </p:nvPr>
        </p:nvGraphicFramePr>
        <p:xfrm>
          <a:off x="3614466" y="1256536"/>
          <a:ext cx="7858666" cy="5303520"/>
        </p:xfrm>
        <a:graphic>
          <a:graphicData uri="http://schemas.openxmlformats.org/drawingml/2006/table">
            <a:tbl>
              <a:tblPr firstRow="1" bandRow="1">
                <a:tableStyleId>{5C22544A-7EE6-4342-B048-85BDC9FD1C3A}</a:tableStyleId>
              </a:tblPr>
              <a:tblGrid>
                <a:gridCol w="3929333">
                  <a:extLst>
                    <a:ext uri="{9D8B030D-6E8A-4147-A177-3AD203B41FA5}">
                      <a16:colId xmlns:a16="http://schemas.microsoft.com/office/drawing/2014/main" val="298442227"/>
                    </a:ext>
                  </a:extLst>
                </a:gridCol>
                <a:gridCol w="3929333">
                  <a:extLst>
                    <a:ext uri="{9D8B030D-6E8A-4147-A177-3AD203B41FA5}">
                      <a16:colId xmlns:a16="http://schemas.microsoft.com/office/drawing/2014/main" val="3636675005"/>
                    </a:ext>
                  </a:extLst>
                </a:gridCol>
              </a:tblGrid>
              <a:tr h="389069">
                <a:tc>
                  <a:txBody>
                    <a:bodyPr/>
                    <a:lstStyle/>
                    <a:p>
                      <a:r>
                        <a:rPr lang="en-US" sz="2400" dirty="0"/>
                        <a:t>AEBG</a:t>
                      </a:r>
                      <a:r>
                        <a:rPr lang="en-US" sz="2400" baseline="0" dirty="0"/>
                        <a:t> Outcome</a:t>
                      </a:r>
                      <a:endParaRPr lang="en-US"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400" dirty="0"/>
                        <a:t>Recording Method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671543">
                <a:tc>
                  <a:txBody>
                    <a:bodyPr/>
                    <a:lstStyle/>
                    <a:p>
                      <a:r>
                        <a:rPr lang="en-US" sz="2400" dirty="0"/>
                        <a:t>Pre/Post-Test</a:t>
                      </a:r>
                      <a:r>
                        <a:rPr lang="en-US" sz="2400" baseline="0" dirty="0"/>
                        <a:t> Gains</a:t>
                      </a:r>
                    </a:p>
                    <a:p>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Enter</a:t>
                      </a:r>
                      <a:r>
                        <a:rPr lang="en-US" sz="2400" baseline="0" dirty="0"/>
                        <a:t> pre/post-test results</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6230134"/>
                  </a:ext>
                </a:extLst>
              </a:tr>
              <a:tr h="671543">
                <a:tc>
                  <a:txBody>
                    <a:bodyPr/>
                    <a:lstStyle/>
                    <a:p>
                      <a:r>
                        <a:rPr lang="en-US" sz="2400" dirty="0"/>
                        <a:t>Carnegie Units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No “bubble” but via self reported level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CDCP Certificate</a:t>
                      </a:r>
                    </a:p>
                    <a:p>
                      <a:endParaRPr lang="en-US" sz="24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285750" indent="-285750">
                        <a:buFont typeface="Arial" panose="020B0604020202020204" pitchFamily="34" charset="0"/>
                        <a:buChar char="•"/>
                      </a:pPr>
                      <a:r>
                        <a:rPr lang="en-US" sz="2400" dirty="0"/>
                        <a:t>Mastered course competencies</a:t>
                      </a:r>
                    </a:p>
                    <a:p>
                      <a:pPr marL="285750" indent="-285750">
                        <a:buFont typeface="Arial" panose="020B0604020202020204" pitchFamily="34" charset="0"/>
                        <a:buChar char="•"/>
                      </a:pPr>
                      <a:r>
                        <a:rPr lang="en-US" sz="2400" dirty="0"/>
                        <a:t>Skills Progression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Occupational Skills Gain</a:t>
                      </a:r>
                    </a:p>
                    <a:p>
                      <a:endParaRPr lang="en-US" sz="24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400" dirty="0"/>
                        <a:t>Met Work based Project </a:t>
                      </a:r>
                    </a:p>
                    <a:p>
                      <a:pPr marL="285750" indent="-285750">
                        <a:buFont typeface="Arial" panose="020B0604020202020204" pitchFamily="34" charset="0"/>
                        <a:buChar char="•"/>
                      </a:pPr>
                      <a:r>
                        <a:rPr lang="en-US" sz="2400" dirty="0"/>
                        <a:t>Training Milestone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0614372"/>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Workforce Preparation</a:t>
                      </a:r>
                    </a:p>
                    <a:p>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Acquired Workforce Readiness</a:t>
                      </a:r>
                    </a:p>
                    <a:p>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910136"/>
                  </a:ext>
                </a:extLst>
              </a:tr>
            </a:tbl>
          </a:graphicData>
        </a:graphic>
      </p:graphicFrame>
    </p:spTree>
    <p:extLst>
      <p:ext uri="{BB962C8B-B14F-4D97-AF65-F5344CB8AC3E}">
        <p14:creationId xmlns:p14="http://schemas.microsoft.com/office/powerpoint/2010/main" val="4108334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771" y="195962"/>
            <a:ext cx="7962181" cy="923330"/>
          </a:xfrm>
          <a:prstGeom prst="rect">
            <a:avLst/>
          </a:prstGeom>
          <a:noFill/>
        </p:spPr>
        <p:txBody>
          <a:bodyPr wrap="square" rtlCol="0">
            <a:spAutoFit/>
          </a:bodyPr>
          <a:lstStyle/>
          <a:p>
            <a:r>
              <a:rPr lang="en-US" sz="5400" dirty="0"/>
              <a:t>Literacy Gains – HS Credits</a:t>
            </a:r>
          </a:p>
        </p:txBody>
      </p:sp>
      <p:pic>
        <p:nvPicPr>
          <p:cNvPr id="2" name="Picture 1"/>
          <p:cNvPicPr>
            <a:picLocks noChangeAspect="1"/>
          </p:cNvPicPr>
          <p:nvPr/>
        </p:nvPicPr>
        <p:blipFill>
          <a:blip r:embed="rId2"/>
          <a:stretch>
            <a:fillRect/>
          </a:stretch>
        </p:blipFill>
        <p:spPr>
          <a:xfrm>
            <a:off x="463951" y="1362974"/>
            <a:ext cx="4570311" cy="3985403"/>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1420752" y="3944334"/>
            <a:ext cx="4657725" cy="2333625"/>
          </a:xfrm>
          <a:prstGeom prst="rect">
            <a:avLst/>
          </a:prstGeom>
        </p:spPr>
      </p:pic>
      <p:sp>
        <p:nvSpPr>
          <p:cNvPr id="6" name="TextBox 5"/>
          <p:cNvSpPr txBox="1"/>
          <p:nvPr/>
        </p:nvSpPr>
        <p:spPr>
          <a:xfrm>
            <a:off x="6676845" y="2950234"/>
            <a:ext cx="4787661" cy="3539430"/>
          </a:xfrm>
          <a:prstGeom prst="rect">
            <a:avLst/>
          </a:prstGeom>
          <a:noFill/>
          <a:ln>
            <a:solidFill>
              <a:schemeClr val="accent1"/>
            </a:solidFill>
          </a:ln>
        </p:spPr>
        <p:txBody>
          <a:bodyPr wrap="square" rtlCol="0">
            <a:spAutoFit/>
          </a:bodyPr>
          <a:lstStyle/>
          <a:p>
            <a:r>
              <a:rPr lang="en-US" sz="2800" dirty="0"/>
              <a:t>In TE, go to Records – Students – Records and refer to Instructional Levels:</a:t>
            </a:r>
          </a:p>
          <a:p>
            <a:pPr marL="285750" indent="-285750">
              <a:buFont typeface="Arial" panose="020B0604020202020204" pitchFamily="34" charset="0"/>
              <a:buChar char="•"/>
            </a:pPr>
            <a:r>
              <a:rPr lang="en-US" sz="2800" dirty="0"/>
              <a:t>Select ASE Low upon enrollment</a:t>
            </a:r>
          </a:p>
          <a:p>
            <a:pPr marL="285750" indent="-285750">
              <a:buFont typeface="Arial" panose="020B0604020202020204" pitchFamily="34" charset="0"/>
              <a:buChar char="•"/>
            </a:pPr>
            <a:r>
              <a:rPr lang="en-US" sz="2800" dirty="0"/>
              <a:t>Select ASE High later in the year once student progresses to the 11</a:t>
            </a:r>
            <a:r>
              <a:rPr lang="en-US" sz="2800" baseline="30000" dirty="0"/>
              <a:t>th</a:t>
            </a:r>
            <a:r>
              <a:rPr lang="en-US" sz="2800" dirty="0"/>
              <a:t> or 12</a:t>
            </a:r>
            <a:r>
              <a:rPr lang="en-US" sz="2800" baseline="30000" dirty="0"/>
              <a:t>th</a:t>
            </a:r>
            <a:r>
              <a:rPr lang="en-US" sz="2800" dirty="0"/>
              <a:t> grade level</a:t>
            </a:r>
          </a:p>
        </p:txBody>
      </p:sp>
    </p:spTree>
    <p:extLst>
      <p:ext uri="{BB962C8B-B14F-4D97-AF65-F5344CB8AC3E}">
        <p14:creationId xmlns:p14="http://schemas.microsoft.com/office/powerpoint/2010/main" val="3926455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MSG’s for CTE </a:t>
            </a:r>
          </a:p>
        </p:txBody>
      </p:sp>
      <p:sp>
        <p:nvSpPr>
          <p:cNvPr id="3" name="Content Placeholder 2"/>
          <p:cNvSpPr>
            <a:spLocks noGrp="1"/>
          </p:cNvSpPr>
          <p:nvPr>
            <p:ph idx="1"/>
          </p:nvPr>
        </p:nvSpPr>
        <p:spPr>
          <a:xfrm>
            <a:off x="631166" y="1515073"/>
            <a:ext cx="6899694" cy="5041001"/>
          </a:xfrm>
        </p:spPr>
        <p:txBody>
          <a:bodyPr>
            <a:normAutofit/>
          </a:bodyPr>
          <a:lstStyle/>
          <a:p>
            <a:pPr marL="0" indent="0">
              <a:buNone/>
            </a:pPr>
            <a:r>
              <a:rPr lang="en-US" sz="3200" dirty="0"/>
              <a:t>The Passage of Exam Measurable Skills Gain for WIOA I will align with the CAEP Occupational </a:t>
            </a:r>
            <a:r>
              <a:rPr lang="en-US" sz="3200"/>
              <a:t>Skills Gain</a:t>
            </a:r>
            <a:endParaRPr lang="en-US" sz="3200" dirty="0"/>
          </a:p>
          <a:p>
            <a:pPr lvl="1"/>
            <a:r>
              <a:rPr lang="en-US" sz="3200" dirty="0"/>
              <a:t>When a student achieves an Occupational Skills Gain, that now entails that the student passes an exam such as work skills demonstration, written test, or standardized pre/post-test </a:t>
            </a:r>
          </a:p>
          <a:p>
            <a:pPr marL="0" indent="0">
              <a:buNone/>
            </a:pPr>
            <a:endParaRPr lang="en-US"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r="68778" b="40435"/>
          <a:stretch/>
        </p:blipFill>
        <p:spPr>
          <a:xfrm>
            <a:off x="7737894" y="1690688"/>
            <a:ext cx="3508951" cy="3825448"/>
          </a:xfrm>
          <a:prstGeom prst="rect">
            <a:avLst/>
          </a:prstGeom>
        </p:spPr>
      </p:pic>
    </p:spTree>
    <p:extLst>
      <p:ext uri="{BB962C8B-B14F-4D97-AF65-F5344CB8AC3E}">
        <p14:creationId xmlns:p14="http://schemas.microsoft.com/office/powerpoint/2010/main" val="1624538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62" y="270567"/>
            <a:ext cx="10515600" cy="1325563"/>
          </a:xfrm>
        </p:spPr>
        <p:txBody>
          <a:bodyPr/>
          <a:lstStyle/>
          <a:p>
            <a:r>
              <a:rPr lang="en-US" dirty="0">
                <a:solidFill>
                  <a:schemeClr val="accent1">
                    <a:lumMod val="75000"/>
                  </a:schemeClr>
                </a:solidFill>
              </a:rPr>
              <a:t>MSG’s for CTE </a:t>
            </a:r>
          </a:p>
        </p:txBody>
      </p:sp>
      <p:sp>
        <p:nvSpPr>
          <p:cNvPr id="3" name="Content Placeholder 2"/>
          <p:cNvSpPr>
            <a:spLocks noGrp="1"/>
          </p:cNvSpPr>
          <p:nvPr>
            <p:ph idx="1"/>
          </p:nvPr>
        </p:nvSpPr>
        <p:spPr>
          <a:xfrm>
            <a:off x="631166" y="1515073"/>
            <a:ext cx="6899694" cy="5041001"/>
          </a:xfrm>
        </p:spPr>
        <p:txBody>
          <a:bodyPr>
            <a:normAutofit/>
          </a:bodyPr>
          <a:lstStyle/>
          <a:p>
            <a:pPr marL="0" indent="0">
              <a:buNone/>
            </a:pPr>
            <a:r>
              <a:rPr lang="en-US" sz="3200" dirty="0"/>
              <a:t>The Passage of Exam Measurable Skills Gain for WIOA I will align with the CAEP Workforce Preparation Outcome</a:t>
            </a:r>
          </a:p>
          <a:p>
            <a:pPr lvl="1"/>
            <a:r>
              <a:rPr lang="en-US" sz="3200" dirty="0"/>
              <a:t>Workforce Preparation Outcome should include some documentation of work skills progression or attainment.</a:t>
            </a:r>
          </a:p>
          <a:p>
            <a:pPr marL="0" indent="0">
              <a:buNone/>
            </a:pPr>
            <a:endParaRPr lang="en-US" sz="3200" dirty="0"/>
          </a:p>
        </p:txBody>
      </p:sp>
      <p:pic>
        <p:nvPicPr>
          <p:cNvPr id="6" name="Picture 5"/>
          <p:cNvPicPr>
            <a:picLocks noChangeAspect="1"/>
          </p:cNvPicPr>
          <p:nvPr/>
        </p:nvPicPr>
        <p:blipFill>
          <a:blip r:embed="rId2"/>
          <a:stretch>
            <a:fillRect/>
          </a:stretch>
        </p:blipFill>
        <p:spPr>
          <a:xfrm>
            <a:off x="7639589" y="2530505"/>
            <a:ext cx="3486150" cy="2314575"/>
          </a:xfrm>
          <a:prstGeom prst="rect">
            <a:avLst/>
          </a:prstGeom>
        </p:spPr>
      </p:pic>
    </p:spTree>
    <p:extLst>
      <p:ext uri="{BB962C8B-B14F-4D97-AF65-F5344CB8AC3E}">
        <p14:creationId xmlns:p14="http://schemas.microsoft.com/office/powerpoint/2010/main" val="1204243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771" y="195962"/>
            <a:ext cx="11283350" cy="923330"/>
          </a:xfrm>
          <a:prstGeom prst="rect">
            <a:avLst/>
          </a:prstGeom>
          <a:noFill/>
        </p:spPr>
        <p:txBody>
          <a:bodyPr wrap="square" rtlCol="0">
            <a:spAutoFit/>
          </a:bodyPr>
          <a:lstStyle/>
          <a:p>
            <a:r>
              <a:rPr lang="en-US" sz="5400" dirty="0"/>
              <a:t>Literacy Gains – CTE Related Outcomes</a:t>
            </a:r>
          </a:p>
        </p:txBody>
      </p:sp>
      <p:sp>
        <p:nvSpPr>
          <p:cNvPr id="5" name="TextBox 4"/>
          <p:cNvSpPr txBox="1"/>
          <p:nvPr/>
        </p:nvSpPr>
        <p:spPr>
          <a:xfrm>
            <a:off x="500332" y="1119292"/>
            <a:ext cx="11162581" cy="5570756"/>
          </a:xfrm>
          <a:prstGeom prst="rect">
            <a:avLst/>
          </a:prstGeom>
          <a:noFill/>
          <a:ln>
            <a:solidFill>
              <a:schemeClr val="accent1"/>
            </a:solidFill>
          </a:ln>
        </p:spPr>
        <p:txBody>
          <a:bodyPr wrap="square" rtlCol="0">
            <a:spAutoFit/>
          </a:bodyPr>
          <a:lstStyle/>
          <a:p>
            <a:r>
              <a:rPr lang="en-US" sz="3200" b="1" u="sng" dirty="0"/>
              <a:t>Occupational Skills Gain:</a:t>
            </a:r>
          </a:p>
          <a:p>
            <a:pPr marL="285750" indent="-285750">
              <a:buFont typeface="Arial" panose="020B0604020202020204" pitchFamily="34" charset="0"/>
              <a:buChar char="•"/>
            </a:pPr>
            <a:r>
              <a:rPr lang="en-US" sz="3200" dirty="0"/>
              <a:t>Usually suggests accomplishment of a portion of a longer term program</a:t>
            </a:r>
          </a:p>
          <a:p>
            <a:pPr marL="742950" lvl="1" indent="-285750">
              <a:buFont typeface="Arial" panose="020B0604020202020204" pitchFamily="34" charset="0"/>
              <a:buChar char="•"/>
            </a:pPr>
            <a:r>
              <a:rPr lang="en-US" sz="2800" i="1" dirty="0"/>
              <a:t>For example</a:t>
            </a:r>
            <a:r>
              <a:rPr lang="en-US" sz="2800" dirty="0"/>
              <a:t>: a student enrolls in a long term welding program in CTE, which is five semesters/five modules long. </a:t>
            </a:r>
            <a:r>
              <a:rPr lang="en-US" sz="2800" b="1" i="1" dirty="0"/>
              <a:t>The student passes a skills check/written  test </a:t>
            </a:r>
            <a:r>
              <a:rPr lang="en-US" sz="2800" dirty="0"/>
              <a:t> that indicates the student is ready to finish Module I and enroll in Module II.</a:t>
            </a:r>
          </a:p>
          <a:p>
            <a:r>
              <a:rPr lang="en-US" sz="3200" b="1" u="sng" dirty="0"/>
              <a:t>Workforce Prep Outcome</a:t>
            </a:r>
            <a:r>
              <a:rPr lang="en-US" sz="3200" b="1" dirty="0"/>
              <a:t>:</a:t>
            </a:r>
          </a:p>
          <a:p>
            <a:pPr marL="285750" indent="-285750">
              <a:buFont typeface="Arial" panose="020B0604020202020204" pitchFamily="34" charset="0"/>
              <a:buChar char="•"/>
            </a:pPr>
            <a:r>
              <a:rPr lang="en-US" sz="3200" dirty="0"/>
              <a:t>Usually suggests completion of a shorter term program</a:t>
            </a:r>
          </a:p>
          <a:p>
            <a:pPr marL="742950" lvl="1" indent="-285750">
              <a:buFont typeface="Arial" panose="020B0604020202020204" pitchFamily="34" charset="0"/>
              <a:buChar char="•"/>
            </a:pPr>
            <a:r>
              <a:rPr lang="en-US" sz="2800" i="1" dirty="0"/>
              <a:t>For example</a:t>
            </a:r>
            <a:r>
              <a:rPr lang="en-US" sz="2800" dirty="0"/>
              <a:t>: a student enrolls and completes a 15 hour instructional module on job search strategies. </a:t>
            </a:r>
            <a:r>
              <a:rPr lang="en-US" sz="2800" b="1" i="1" dirty="0"/>
              <a:t>The student earns documentation </a:t>
            </a:r>
            <a:r>
              <a:rPr lang="en-US" sz="2800" dirty="0"/>
              <a:t>such as an informal certificate at the end of the instructional module.</a:t>
            </a:r>
          </a:p>
        </p:txBody>
      </p:sp>
    </p:spTree>
    <p:extLst>
      <p:ext uri="{BB962C8B-B14F-4D97-AF65-F5344CB8AC3E}">
        <p14:creationId xmlns:p14="http://schemas.microsoft.com/office/powerpoint/2010/main" val="1340497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695" y="198407"/>
            <a:ext cx="7858663" cy="1569660"/>
          </a:xfrm>
          <a:prstGeom prst="rect">
            <a:avLst/>
          </a:prstGeom>
          <a:noFill/>
        </p:spPr>
        <p:txBody>
          <a:bodyPr wrap="square" rtlCol="0">
            <a:spAutoFit/>
          </a:bodyPr>
          <a:lstStyle/>
          <a:p>
            <a:r>
              <a:rPr lang="en-US" sz="4800" dirty="0"/>
              <a:t>Occupational Outcomes: Post-Secondary vs. Literacy Gains</a:t>
            </a:r>
          </a:p>
        </p:txBody>
      </p:sp>
      <p:sp>
        <p:nvSpPr>
          <p:cNvPr id="4" name="TextBox 3"/>
          <p:cNvSpPr txBox="1"/>
          <p:nvPr/>
        </p:nvSpPr>
        <p:spPr>
          <a:xfrm>
            <a:off x="362310" y="2693350"/>
            <a:ext cx="4399471" cy="3539430"/>
          </a:xfrm>
          <a:prstGeom prst="rect">
            <a:avLst/>
          </a:prstGeom>
          <a:noFill/>
          <a:ln>
            <a:solidFill>
              <a:schemeClr val="accent1"/>
            </a:solidFill>
          </a:ln>
        </p:spPr>
        <p:txBody>
          <a:bodyPr wrap="square" rtlCol="0">
            <a:spAutoFit/>
          </a:bodyPr>
          <a:lstStyle/>
          <a:p>
            <a:r>
              <a:rPr lang="en-US" sz="2800" b="1" u="sng" dirty="0"/>
              <a:t>Post-Secondary:</a:t>
            </a:r>
          </a:p>
          <a:p>
            <a:pPr marL="285750" indent="-285750">
              <a:buFont typeface="Arial" panose="020B0604020202020204" pitchFamily="34" charset="0"/>
              <a:buChar char="•"/>
            </a:pPr>
            <a:r>
              <a:rPr lang="en-US" sz="2800" dirty="0"/>
              <a:t>Attained Credential</a:t>
            </a:r>
          </a:p>
          <a:p>
            <a:pPr marL="285750" indent="-285750">
              <a:buFont typeface="Arial" panose="020B0604020202020204" pitchFamily="34" charset="0"/>
              <a:buChar char="•"/>
            </a:pPr>
            <a:r>
              <a:rPr lang="en-US" sz="2800" dirty="0"/>
              <a:t>Occupational licensure</a:t>
            </a:r>
          </a:p>
          <a:p>
            <a:pPr marL="285750" indent="-285750">
              <a:buFont typeface="Arial" panose="020B0604020202020204" pitchFamily="34" charset="0"/>
              <a:buChar char="•"/>
            </a:pPr>
            <a:r>
              <a:rPr lang="en-US" sz="2800" dirty="0"/>
              <a:t>Occupational certificate</a:t>
            </a:r>
          </a:p>
          <a:p>
            <a:endParaRPr lang="en-US" sz="2800" b="1" u="sng" dirty="0"/>
          </a:p>
          <a:p>
            <a:r>
              <a:rPr lang="en-US" sz="2800" b="1" u="sng" dirty="0"/>
              <a:t>Literacy Gains</a:t>
            </a:r>
            <a:r>
              <a:rPr lang="en-US" sz="2800" b="1" dirty="0"/>
              <a:t>:</a:t>
            </a:r>
          </a:p>
          <a:p>
            <a:pPr marL="285750" indent="-285750">
              <a:buFont typeface="Arial" panose="020B0604020202020204" pitchFamily="34" charset="0"/>
              <a:buChar char="•"/>
            </a:pPr>
            <a:r>
              <a:rPr lang="en-US" sz="2800" dirty="0"/>
              <a:t>Occupational Skills Gain</a:t>
            </a:r>
          </a:p>
          <a:p>
            <a:pPr marL="285750" indent="-285750">
              <a:buFont typeface="Arial" panose="020B0604020202020204" pitchFamily="34" charset="0"/>
              <a:buChar char="•"/>
            </a:pPr>
            <a:r>
              <a:rPr lang="en-US" sz="2800" dirty="0"/>
              <a:t>Workforce Prep Milestone</a:t>
            </a:r>
          </a:p>
        </p:txBody>
      </p:sp>
      <p:pic>
        <p:nvPicPr>
          <p:cNvPr id="5" name="Picture 4"/>
          <p:cNvPicPr>
            <a:picLocks noChangeAspect="1"/>
          </p:cNvPicPr>
          <p:nvPr/>
        </p:nvPicPr>
        <p:blipFill>
          <a:blip r:embed="rId2"/>
          <a:stretch>
            <a:fillRect/>
          </a:stretch>
        </p:blipFill>
        <p:spPr>
          <a:xfrm>
            <a:off x="8721303" y="198407"/>
            <a:ext cx="2924356" cy="2192196"/>
          </a:xfrm>
          <a:prstGeom prst="rect">
            <a:avLst/>
          </a:prstGeom>
          <a:ln>
            <a:solidFill>
              <a:schemeClr val="accent1"/>
            </a:solidFill>
          </a:ln>
        </p:spPr>
      </p:pic>
      <p:sp>
        <p:nvSpPr>
          <p:cNvPr id="6" name="TextBox 5"/>
          <p:cNvSpPr txBox="1"/>
          <p:nvPr/>
        </p:nvSpPr>
        <p:spPr>
          <a:xfrm>
            <a:off x="5037826" y="2693350"/>
            <a:ext cx="6625087" cy="3108543"/>
          </a:xfrm>
          <a:prstGeom prst="rect">
            <a:avLst/>
          </a:prstGeom>
          <a:noFill/>
          <a:ln>
            <a:solidFill>
              <a:schemeClr val="accent1"/>
            </a:solidFill>
          </a:ln>
        </p:spPr>
        <p:txBody>
          <a:bodyPr wrap="square" rtlCol="0">
            <a:spAutoFit/>
          </a:bodyPr>
          <a:lstStyle/>
          <a:p>
            <a:r>
              <a:rPr lang="en-US" sz="2800" b="1" dirty="0"/>
              <a:t>Post-Secondary</a:t>
            </a:r>
            <a:r>
              <a:rPr lang="en-US" sz="2800" dirty="0"/>
              <a:t> = </a:t>
            </a:r>
          </a:p>
          <a:p>
            <a:pPr marL="457200" indent="-457200">
              <a:buFont typeface="Arial" panose="020B0604020202020204" pitchFamily="34" charset="0"/>
              <a:buChar char="•"/>
            </a:pPr>
            <a:r>
              <a:rPr lang="en-US" sz="2800" dirty="0"/>
              <a:t>Completion of a longer term program</a:t>
            </a:r>
          </a:p>
          <a:p>
            <a:endParaRPr lang="en-US" sz="2800" dirty="0"/>
          </a:p>
          <a:p>
            <a:r>
              <a:rPr lang="en-US" sz="2800" dirty="0"/>
              <a:t>“</a:t>
            </a:r>
            <a:r>
              <a:rPr lang="en-US" sz="2800" b="1" dirty="0"/>
              <a:t>Literacy Gains</a:t>
            </a:r>
            <a:r>
              <a:rPr lang="en-US" sz="2800" dirty="0"/>
              <a:t>” = </a:t>
            </a:r>
          </a:p>
          <a:p>
            <a:pPr marL="457200" indent="-457200">
              <a:buFont typeface="Arial" panose="020B0604020202020204" pitchFamily="34" charset="0"/>
              <a:buChar char="•"/>
            </a:pPr>
            <a:r>
              <a:rPr lang="en-US" sz="2800" dirty="0"/>
              <a:t>Partial completion of a longer term program</a:t>
            </a:r>
          </a:p>
          <a:p>
            <a:pPr marL="457200" indent="-457200">
              <a:buFont typeface="Arial" panose="020B0604020202020204" pitchFamily="34" charset="0"/>
              <a:buChar char="•"/>
            </a:pPr>
            <a:r>
              <a:rPr lang="en-US" sz="2800" dirty="0"/>
              <a:t>Completion of a shorter term program</a:t>
            </a:r>
          </a:p>
        </p:txBody>
      </p:sp>
    </p:spTree>
    <p:extLst>
      <p:ext uri="{BB962C8B-B14F-4D97-AF65-F5344CB8AC3E}">
        <p14:creationId xmlns:p14="http://schemas.microsoft.com/office/powerpoint/2010/main" val="1666202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543465" y="526211"/>
          <a:ext cx="10429358" cy="5264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e 9"/>
          <p:cNvGraphicFramePr>
            <a:graphicFrameLocks noGrp="1"/>
          </p:cNvGraphicFramePr>
          <p:nvPr>
            <p:extLst/>
          </p:nvPr>
        </p:nvGraphicFramePr>
        <p:xfrm>
          <a:off x="3714151" y="1843134"/>
          <a:ext cx="7042988" cy="4632960"/>
        </p:xfrm>
        <a:graphic>
          <a:graphicData uri="http://schemas.openxmlformats.org/drawingml/2006/table">
            <a:tbl>
              <a:tblPr firstRow="1" bandRow="1">
                <a:tableStyleId>{5C22544A-7EE6-4342-B048-85BDC9FD1C3A}</a:tableStyleId>
              </a:tblPr>
              <a:tblGrid>
                <a:gridCol w="3521494">
                  <a:extLst>
                    <a:ext uri="{9D8B030D-6E8A-4147-A177-3AD203B41FA5}">
                      <a16:colId xmlns:a16="http://schemas.microsoft.com/office/drawing/2014/main" val="298442227"/>
                    </a:ext>
                  </a:extLst>
                </a:gridCol>
                <a:gridCol w="3521494">
                  <a:extLst>
                    <a:ext uri="{9D8B030D-6E8A-4147-A177-3AD203B41FA5}">
                      <a16:colId xmlns:a16="http://schemas.microsoft.com/office/drawing/2014/main" val="3636675005"/>
                    </a:ext>
                  </a:extLst>
                </a:gridCol>
              </a:tblGrid>
              <a:tr h="370840">
                <a:tc>
                  <a:txBody>
                    <a:bodyPr/>
                    <a:lstStyle/>
                    <a:p>
                      <a:r>
                        <a:rPr lang="en-US" sz="2800" dirty="0"/>
                        <a:t>AEBG Title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dirty="0"/>
                        <a:t>Update Record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370840">
                <a:tc>
                  <a:txBody>
                    <a:bodyPr/>
                    <a:lstStyle/>
                    <a:p>
                      <a:pPr marL="0" indent="0" defTabSz="685797">
                        <a:buFont typeface="Arial" panose="020B0604020202020204" pitchFamily="34" charset="0"/>
                        <a:buNone/>
                      </a:pPr>
                      <a:r>
                        <a:rPr lang="en-US" sz="2800" dirty="0">
                          <a:solidFill>
                            <a:prstClr val="black"/>
                          </a:solidFill>
                          <a:latin typeface="+mn-lt"/>
                        </a:rPr>
                        <a:t>Transition to ASE</a:t>
                      </a:r>
                    </a:p>
                  </a:txBody>
                  <a:tcPr>
                    <a:lnL w="12700" cap="flat" cmpd="sng" algn="ctr">
                      <a:solidFill>
                        <a:schemeClr val="tx1"/>
                      </a:solidFill>
                      <a:prstDash val="solid"/>
                      <a:round/>
                      <a:headEnd type="none" w="med" len="med"/>
                      <a:tailEnd type="none" w="med" len="med"/>
                    </a:lnL>
                  </a:tcPr>
                </a:tc>
                <a:tc>
                  <a:txBody>
                    <a:bodyPr/>
                    <a:lstStyle/>
                    <a:p>
                      <a:r>
                        <a:rPr lang="en-US" sz="2800" dirty="0"/>
                        <a:t>No “bubble” but via instructional</a:t>
                      </a:r>
                      <a:r>
                        <a:rPr lang="en-US" sz="2800" baseline="0" dirty="0"/>
                        <a:t> program</a:t>
                      </a:r>
                      <a:endParaRPr lang="en-US" sz="28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370840">
                <a:tc>
                  <a:txBody>
                    <a:bodyPr/>
                    <a:lstStyle/>
                    <a:p>
                      <a:pPr marL="0" indent="0" defTabSz="685797">
                        <a:buFont typeface="Arial" panose="020B0604020202020204" pitchFamily="34" charset="0"/>
                        <a:buNone/>
                      </a:pPr>
                      <a:r>
                        <a:rPr lang="en-US" sz="2800" dirty="0">
                          <a:solidFill>
                            <a:prstClr val="black"/>
                          </a:solidFill>
                        </a:rPr>
                        <a:t>Transition to Post-Secondary/CTE</a:t>
                      </a:r>
                    </a:p>
                    <a:p>
                      <a:endParaRPr lang="en-US" sz="28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800" dirty="0"/>
                        <a:t>Entered job training</a:t>
                      </a:r>
                    </a:p>
                    <a:p>
                      <a:pPr marL="285750" indent="-285750">
                        <a:buFont typeface="Arial" panose="020B0604020202020204" pitchFamily="34" charset="0"/>
                        <a:buChar char="•"/>
                      </a:pPr>
                      <a:r>
                        <a:rPr lang="en-US" sz="2800" dirty="0"/>
                        <a:t>Entered training </a:t>
                      </a:r>
                      <a:r>
                        <a:rPr lang="en-US" sz="2800" dirty="0" err="1"/>
                        <a:t>pgm</a:t>
                      </a:r>
                      <a:endParaRPr lang="en-US" sz="2800" dirty="0"/>
                    </a:p>
                    <a:p>
                      <a:pPr marL="285750" indent="-285750">
                        <a:buFont typeface="Arial" panose="020B0604020202020204" pitchFamily="34" charset="0"/>
                        <a:buChar char="•"/>
                      </a:pPr>
                      <a:r>
                        <a:rPr lang="en-US" sz="2800" dirty="0"/>
                        <a:t>Entered apprenticeship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370840">
                <a:tc>
                  <a:txBody>
                    <a:bodyPr/>
                    <a:lstStyle/>
                    <a:p>
                      <a:pPr marL="0" indent="0" defTabSz="685797">
                        <a:buFont typeface="Arial" panose="020B0604020202020204" pitchFamily="34" charset="0"/>
                        <a:buNone/>
                      </a:pPr>
                      <a:r>
                        <a:rPr lang="en-US" sz="2800" dirty="0">
                          <a:solidFill>
                            <a:prstClr val="black"/>
                          </a:solidFill>
                          <a:latin typeface="+mn-lt"/>
                        </a:rPr>
                        <a:t>Transition to Post-Secondary/College</a:t>
                      </a:r>
                    </a:p>
                    <a:p>
                      <a:endParaRPr lang="en-US" sz="2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800" dirty="0"/>
                        <a:t>Enrolled in secondary</a:t>
                      </a:r>
                    </a:p>
                    <a:p>
                      <a:pPr marL="285750" indent="-285750">
                        <a:buFont typeface="Arial" panose="020B0604020202020204" pitchFamily="34" charset="0"/>
                        <a:buChar char="•"/>
                      </a:pPr>
                      <a:r>
                        <a:rPr lang="en-US" sz="2800" dirty="0"/>
                        <a:t>Transition to credit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614372"/>
                  </a:ext>
                </a:extLst>
              </a:tr>
            </a:tbl>
          </a:graphicData>
        </a:graphic>
      </p:graphicFrame>
    </p:spTree>
    <p:extLst>
      <p:ext uri="{BB962C8B-B14F-4D97-AF65-F5344CB8AC3E}">
        <p14:creationId xmlns:p14="http://schemas.microsoft.com/office/powerpoint/2010/main" val="2816770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849" y="215080"/>
            <a:ext cx="7832785" cy="923330"/>
          </a:xfrm>
          <a:prstGeom prst="rect">
            <a:avLst/>
          </a:prstGeom>
          <a:noFill/>
        </p:spPr>
        <p:txBody>
          <a:bodyPr wrap="square" rtlCol="0">
            <a:spAutoFit/>
          </a:bodyPr>
          <a:lstStyle/>
          <a:p>
            <a:r>
              <a:rPr lang="en-US" sz="5400" dirty="0"/>
              <a:t>Transition </a:t>
            </a:r>
          </a:p>
        </p:txBody>
      </p:sp>
      <p:grpSp>
        <p:nvGrpSpPr>
          <p:cNvPr id="5" name="Group 4"/>
          <p:cNvGrpSpPr/>
          <p:nvPr/>
        </p:nvGrpSpPr>
        <p:grpSpPr>
          <a:xfrm>
            <a:off x="2253603" y="1917202"/>
            <a:ext cx="1835220" cy="1015694"/>
            <a:chOff x="366205" y="2789849"/>
            <a:chExt cx="1835220" cy="843511"/>
          </a:xfrm>
        </p:grpSpPr>
        <p:sp>
          <p:nvSpPr>
            <p:cNvPr id="9" name="Rectangle 8"/>
            <p:cNvSpPr/>
            <p:nvPr/>
          </p:nvSpPr>
          <p:spPr>
            <a:xfrm>
              <a:off x="366205" y="2789849"/>
              <a:ext cx="1835220" cy="84351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TextBox 9"/>
            <p:cNvSpPr txBox="1"/>
            <p:nvPr/>
          </p:nvSpPr>
          <p:spPr>
            <a:xfrm>
              <a:off x="366205" y="2789849"/>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K12 Adult Education </a:t>
              </a:r>
            </a:p>
            <a:p>
              <a:pPr lvl="0" algn="ctr" defTabSz="933450">
                <a:lnSpc>
                  <a:spcPct val="90000"/>
                </a:lnSpc>
                <a:spcBef>
                  <a:spcPct val="0"/>
                </a:spcBef>
                <a:spcAft>
                  <a:spcPct val="35000"/>
                </a:spcAft>
              </a:pPr>
              <a:r>
                <a:rPr lang="en-US" sz="2100" kern="1200" dirty="0"/>
                <a:t>(ABE, ASE, ESL)</a:t>
              </a:r>
            </a:p>
          </p:txBody>
        </p:sp>
      </p:grpSp>
      <p:grpSp>
        <p:nvGrpSpPr>
          <p:cNvPr id="6" name="Group 5"/>
          <p:cNvGrpSpPr/>
          <p:nvPr/>
        </p:nvGrpSpPr>
        <p:grpSpPr>
          <a:xfrm>
            <a:off x="8439593" y="1858410"/>
            <a:ext cx="1835220" cy="843511"/>
            <a:chOff x="6215779" y="2774187"/>
            <a:chExt cx="1835220" cy="843511"/>
          </a:xfrm>
        </p:grpSpPr>
        <p:sp>
          <p:nvSpPr>
            <p:cNvPr id="7" name="Rectangle 6"/>
            <p:cNvSpPr/>
            <p:nvPr/>
          </p:nvSpPr>
          <p:spPr>
            <a:xfrm>
              <a:off x="6215779" y="2774187"/>
              <a:ext cx="1835220" cy="843511"/>
            </a:xfrm>
            <a:prstGeom prst="rect">
              <a:avLst/>
            </a:prstGeom>
            <a:solidFill>
              <a:srgbClr val="FF0000"/>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TextBox 7"/>
            <p:cNvSpPr txBox="1"/>
            <p:nvPr/>
          </p:nvSpPr>
          <p:spPr>
            <a:xfrm>
              <a:off x="6215779" y="2774187"/>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K12 Adult Ed CTE</a:t>
              </a:r>
            </a:p>
          </p:txBody>
        </p:sp>
      </p:grpSp>
      <p:grpSp>
        <p:nvGrpSpPr>
          <p:cNvPr id="11" name="Group 10"/>
          <p:cNvGrpSpPr/>
          <p:nvPr/>
        </p:nvGrpSpPr>
        <p:grpSpPr>
          <a:xfrm>
            <a:off x="2253603" y="4400550"/>
            <a:ext cx="1835220" cy="1014205"/>
            <a:chOff x="366205" y="2789849"/>
            <a:chExt cx="1835220" cy="843511"/>
          </a:xfrm>
        </p:grpSpPr>
        <p:sp>
          <p:nvSpPr>
            <p:cNvPr id="15" name="Rectangle 14"/>
            <p:cNvSpPr/>
            <p:nvPr/>
          </p:nvSpPr>
          <p:spPr>
            <a:xfrm>
              <a:off x="366205" y="2789849"/>
              <a:ext cx="1835220" cy="843511"/>
            </a:xfrm>
            <a:prstGeom prst="rect">
              <a:avLst/>
            </a:prstGeom>
            <a:ln>
              <a:solidFill>
                <a:schemeClr val="tx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TextBox 15"/>
            <p:cNvSpPr txBox="1"/>
            <p:nvPr/>
          </p:nvSpPr>
          <p:spPr>
            <a:xfrm>
              <a:off x="366205" y="2789849"/>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Non Credit CC</a:t>
              </a:r>
            </a:p>
            <a:p>
              <a:pPr algn="ctr" defTabSz="933450">
                <a:lnSpc>
                  <a:spcPct val="90000"/>
                </a:lnSpc>
                <a:spcBef>
                  <a:spcPct val="0"/>
                </a:spcBef>
                <a:spcAft>
                  <a:spcPct val="35000"/>
                </a:spcAft>
              </a:pPr>
              <a:r>
                <a:rPr lang="en-US" sz="2100" dirty="0"/>
                <a:t>(ABE, ASE, ESL)</a:t>
              </a:r>
            </a:p>
          </p:txBody>
        </p:sp>
      </p:grpSp>
      <p:grpSp>
        <p:nvGrpSpPr>
          <p:cNvPr id="12" name="Group 11"/>
          <p:cNvGrpSpPr/>
          <p:nvPr/>
        </p:nvGrpSpPr>
        <p:grpSpPr>
          <a:xfrm>
            <a:off x="9701220" y="2511140"/>
            <a:ext cx="1835220" cy="843511"/>
            <a:chOff x="6215779" y="2774187"/>
            <a:chExt cx="1835220" cy="843511"/>
          </a:xfrm>
        </p:grpSpPr>
        <p:sp>
          <p:nvSpPr>
            <p:cNvPr id="13" name="Rectangle 12"/>
            <p:cNvSpPr/>
            <p:nvPr/>
          </p:nvSpPr>
          <p:spPr>
            <a:xfrm>
              <a:off x="6215779" y="2774187"/>
              <a:ext cx="1835220" cy="843511"/>
            </a:xfrm>
            <a:prstGeom prst="rect">
              <a:avLst/>
            </a:pr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TextBox 13"/>
            <p:cNvSpPr txBox="1"/>
            <p:nvPr/>
          </p:nvSpPr>
          <p:spPr>
            <a:xfrm>
              <a:off x="6215779" y="2774187"/>
              <a:ext cx="1835220" cy="843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CC CTE</a:t>
              </a:r>
            </a:p>
          </p:txBody>
        </p:sp>
      </p:grpSp>
      <p:grpSp>
        <p:nvGrpSpPr>
          <p:cNvPr id="17" name="Group 16"/>
          <p:cNvGrpSpPr/>
          <p:nvPr/>
        </p:nvGrpSpPr>
        <p:grpSpPr>
          <a:xfrm>
            <a:off x="8103177" y="4571243"/>
            <a:ext cx="1835220" cy="843511"/>
            <a:chOff x="6215779" y="2774187"/>
            <a:chExt cx="1835220" cy="843511"/>
          </a:xfrm>
        </p:grpSpPr>
        <p:sp>
          <p:nvSpPr>
            <p:cNvPr id="18" name="Rectangle 17"/>
            <p:cNvSpPr/>
            <p:nvPr/>
          </p:nvSpPr>
          <p:spPr>
            <a:xfrm>
              <a:off x="6215779" y="2774187"/>
              <a:ext cx="1835220" cy="843511"/>
            </a:xfrm>
            <a:prstGeom prst="rect">
              <a:avLst/>
            </a:pr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TextBox 18"/>
            <p:cNvSpPr txBox="1"/>
            <p:nvPr/>
          </p:nvSpPr>
          <p:spPr>
            <a:xfrm>
              <a:off x="6215779" y="2774187"/>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For Credit CC</a:t>
              </a:r>
            </a:p>
          </p:txBody>
        </p:sp>
      </p:grpSp>
      <p:cxnSp>
        <p:nvCxnSpPr>
          <p:cNvPr id="21" name="Straight Arrow Connector 20"/>
          <p:cNvCxnSpPr>
            <a:endCxn id="8" idx="1"/>
          </p:cNvCxnSpPr>
          <p:nvPr/>
        </p:nvCxnSpPr>
        <p:spPr>
          <a:xfrm flipV="1">
            <a:off x="4088823" y="2280166"/>
            <a:ext cx="4350770" cy="194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endCxn id="14" idx="1"/>
          </p:cNvCxnSpPr>
          <p:nvPr/>
        </p:nvCxnSpPr>
        <p:spPr>
          <a:xfrm>
            <a:off x="4280858" y="2323295"/>
            <a:ext cx="5420362" cy="60960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endCxn id="19" idx="1"/>
          </p:cNvCxnSpPr>
          <p:nvPr/>
        </p:nvCxnSpPr>
        <p:spPr>
          <a:xfrm>
            <a:off x="4088265" y="2360207"/>
            <a:ext cx="4014912" cy="2632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4" idx="1"/>
          </p:cNvCxnSpPr>
          <p:nvPr/>
        </p:nvCxnSpPr>
        <p:spPr>
          <a:xfrm flipV="1">
            <a:off x="4166558" y="2932896"/>
            <a:ext cx="5534662" cy="2056925"/>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endCxn id="19" idx="1"/>
          </p:cNvCxnSpPr>
          <p:nvPr/>
        </p:nvCxnSpPr>
        <p:spPr>
          <a:xfrm>
            <a:off x="4166558" y="4989819"/>
            <a:ext cx="3936619" cy="3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8" idx="1"/>
          </p:cNvCxnSpPr>
          <p:nvPr/>
        </p:nvCxnSpPr>
        <p:spPr>
          <a:xfrm flipV="1">
            <a:off x="4088265" y="2280166"/>
            <a:ext cx="4351328" cy="2659607"/>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253603" y="1171575"/>
            <a:ext cx="1584972" cy="523220"/>
          </a:xfrm>
          <a:prstGeom prst="rect">
            <a:avLst/>
          </a:prstGeom>
          <a:noFill/>
        </p:spPr>
        <p:txBody>
          <a:bodyPr wrap="square" rtlCol="0">
            <a:spAutoFit/>
          </a:bodyPr>
          <a:lstStyle/>
          <a:p>
            <a:r>
              <a:rPr lang="en-US" sz="2800" b="1" dirty="0"/>
              <a:t>From:</a:t>
            </a:r>
          </a:p>
        </p:txBody>
      </p:sp>
      <p:sp>
        <p:nvSpPr>
          <p:cNvPr id="37" name="TextBox 36"/>
          <p:cNvSpPr txBox="1"/>
          <p:nvPr/>
        </p:nvSpPr>
        <p:spPr>
          <a:xfrm>
            <a:off x="8353425" y="1217359"/>
            <a:ext cx="1584972" cy="523220"/>
          </a:xfrm>
          <a:prstGeom prst="rect">
            <a:avLst/>
          </a:prstGeom>
          <a:noFill/>
        </p:spPr>
        <p:txBody>
          <a:bodyPr wrap="square" rtlCol="0">
            <a:spAutoFit/>
          </a:bodyPr>
          <a:lstStyle/>
          <a:p>
            <a:r>
              <a:rPr lang="en-US" sz="2800" b="1" dirty="0"/>
              <a:t>To:</a:t>
            </a:r>
          </a:p>
        </p:txBody>
      </p:sp>
      <p:cxnSp>
        <p:nvCxnSpPr>
          <p:cNvPr id="38" name="Straight Arrow Connector 37"/>
          <p:cNvCxnSpPr/>
          <p:nvPr/>
        </p:nvCxnSpPr>
        <p:spPr>
          <a:xfrm>
            <a:off x="571388" y="6177833"/>
            <a:ext cx="1943212" cy="389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622490" y="6513291"/>
            <a:ext cx="1892110" cy="13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67000" y="6013105"/>
            <a:ext cx="2028825" cy="369332"/>
          </a:xfrm>
          <a:prstGeom prst="rect">
            <a:avLst/>
          </a:prstGeom>
          <a:noFill/>
        </p:spPr>
        <p:txBody>
          <a:bodyPr wrap="square" rtlCol="0">
            <a:spAutoFit/>
          </a:bodyPr>
          <a:lstStyle/>
          <a:p>
            <a:r>
              <a:rPr lang="en-US" dirty="0"/>
              <a:t>Transition to CTE</a:t>
            </a:r>
          </a:p>
        </p:txBody>
      </p:sp>
      <p:sp>
        <p:nvSpPr>
          <p:cNvPr id="43" name="TextBox 42"/>
          <p:cNvSpPr txBox="1"/>
          <p:nvPr/>
        </p:nvSpPr>
        <p:spPr>
          <a:xfrm>
            <a:off x="2667000" y="6365470"/>
            <a:ext cx="2324100" cy="369332"/>
          </a:xfrm>
          <a:prstGeom prst="rect">
            <a:avLst/>
          </a:prstGeom>
          <a:noFill/>
        </p:spPr>
        <p:txBody>
          <a:bodyPr wrap="square" rtlCol="0">
            <a:spAutoFit/>
          </a:bodyPr>
          <a:lstStyle/>
          <a:p>
            <a:r>
              <a:rPr lang="en-US" dirty="0"/>
              <a:t>Transition to for credit</a:t>
            </a:r>
          </a:p>
        </p:txBody>
      </p:sp>
      <p:sp>
        <p:nvSpPr>
          <p:cNvPr id="44" name="Rectangle 43"/>
          <p:cNvSpPr/>
          <p:nvPr/>
        </p:nvSpPr>
        <p:spPr>
          <a:xfrm>
            <a:off x="323850" y="6013104"/>
            <a:ext cx="4667250" cy="721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501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725" y="1319842"/>
            <a:ext cx="4427403" cy="3448386"/>
          </a:xfrm>
          <a:prstGeom prst="rect">
            <a:avLst/>
          </a:prstGeom>
          <a:ln>
            <a:solidFill>
              <a:srgbClr val="FF0000"/>
            </a:solidFill>
          </a:ln>
        </p:spPr>
      </p:pic>
      <p:sp>
        <p:nvSpPr>
          <p:cNvPr id="4" name="Rectangle 3"/>
          <p:cNvSpPr/>
          <p:nvPr/>
        </p:nvSpPr>
        <p:spPr>
          <a:xfrm>
            <a:off x="5055080" y="1319842"/>
            <a:ext cx="6633049" cy="3046988"/>
          </a:xfrm>
          <a:prstGeom prst="rect">
            <a:avLst/>
          </a:prstGeom>
        </p:spPr>
        <p:txBody>
          <a:bodyPr wrap="square">
            <a:spAutoFit/>
          </a:bodyPr>
          <a:lstStyle/>
          <a:p>
            <a:pPr marL="11113" indent="-11113">
              <a:tabLst>
                <a:tab pos="914400" algn="l"/>
              </a:tabLst>
            </a:pPr>
            <a:r>
              <a:rPr lang="en-US" sz="3200" dirty="0"/>
              <a:t>Record short term services such as counseling or mentorship that may be received outside of the classroom. </a:t>
            </a:r>
          </a:p>
          <a:p>
            <a:pPr marL="757238" indent="-588963">
              <a:buFont typeface="Arial" panose="020B0604020202020204" pitchFamily="34" charset="0"/>
              <a:buChar char="•"/>
            </a:pPr>
            <a:r>
              <a:rPr lang="en-US" sz="3200" dirty="0"/>
              <a:t>Supportive Services</a:t>
            </a:r>
          </a:p>
          <a:p>
            <a:pPr marL="757238" indent="-588963">
              <a:buFont typeface="Arial" panose="020B0604020202020204" pitchFamily="34" charset="0"/>
              <a:buChar char="•"/>
            </a:pPr>
            <a:r>
              <a:rPr lang="en-US" sz="3200" dirty="0"/>
              <a:t>Training Services</a:t>
            </a:r>
          </a:p>
          <a:p>
            <a:pPr marL="757238" indent="-588963">
              <a:buFont typeface="Arial" panose="020B0604020202020204" pitchFamily="34" charset="0"/>
              <a:buChar char="•"/>
            </a:pPr>
            <a:r>
              <a:rPr lang="en-US" sz="3200" dirty="0"/>
              <a:t>Transition Services</a:t>
            </a:r>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CAEP Short Term Services</a:t>
            </a:r>
            <a:endParaRPr lang="en-US" dirty="0"/>
          </a:p>
        </p:txBody>
      </p:sp>
    </p:spTree>
    <p:extLst>
      <p:ext uri="{BB962C8B-B14F-4D97-AF65-F5344CB8AC3E}">
        <p14:creationId xmlns:p14="http://schemas.microsoft.com/office/powerpoint/2010/main" val="2278159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804" y="1473410"/>
            <a:ext cx="5124450" cy="1533525"/>
          </a:xfrm>
          <a:prstGeom prst="rect">
            <a:avLst/>
          </a:prstGeom>
          <a:ln>
            <a:solidFill>
              <a:srgbClr val="FF0000"/>
            </a:solidFill>
          </a:ln>
        </p:spPr>
      </p:pic>
      <p:sp>
        <p:nvSpPr>
          <p:cNvPr id="3" name="TextBox 2"/>
          <p:cNvSpPr txBox="1"/>
          <p:nvPr/>
        </p:nvSpPr>
        <p:spPr>
          <a:xfrm>
            <a:off x="327803" y="3410669"/>
            <a:ext cx="11240219" cy="2062103"/>
          </a:xfrm>
          <a:prstGeom prst="rect">
            <a:avLst/>
          </a:prstGeom>
          <a:noFill/>
          <a:ln>
            <a:solidFill>
              <a:srgbClr val="FF0000"/>
            </a:solidFill>
          </a:ln>
        </p:spPr>
        <p:txBody>
          <a:bodyPr wrap="square" rtlCol="0">
            <a:spAutoFit/>
          </a:bodyPr>
          <a:lstStyle/>
          <a:p>
            <a:r>
              <a:rPr lang="en-US" sz="3200" dirty="0"/>
              <a:t>Services that better enable an individual to participate in adult education activities, or related activities such as WIOA Title I -- such as transportation, child care, dependent care, housing, and personal needs</a:t>
            </a:r>
          </a:p>
        </p:txBody>
      </p:sp>
      <p:sp>
        <p:nvSpPr>
          <p:cNvPr id="4" name="Title 3"/>
          <p:cNvSpPr>
            <a:spLocks noGrp="1"/>
          </p:cNvSpPr>
          <p:nvPr>
            <p:ph type="title"/>
          </p:nvPr>
        </p:nvSpPr>
        <p:spPr>
          <a:xfrm>
            <a:off x="327803" y="425511"/>
            <a:ext cx="10515600" cy="704550"/>
          </a:xfrm>
        </p:spPr>
        <p:txBody>
          <a:bodyPr/>
          <a:lstStyle/>
          <a:p>
            <a:r>
              <a:rPr lang="en-US" dirty="0"/>
              <a:t>Supportive Services</a:t>
            </a:r>
          </a:p>
        </p:txBody>
      </p:sp>
    </p:spTree>
    <p:extLst>
      <p:ext uri="{BB962C8B-B14F-4D97-AF65-F5344CB8AC3E}">
        <p14:creationId xmlns:p14="http://schemas.microsoft.com/office/powerpoint/2010/main" val="2463453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(local) </a:t>
            </a:r>
          </a:p>
        </p:txBody>
      </p:sp>
      <p:sp>
        <p:nvSpPr>
          <p:cNvPr id="3" name="Content Placeholder 2"/>
          <p:cNvSpPr>
            <a:spLocks noGrp="1"/>
          </p:cNvSpPr>
          <p:nvPr>
            <p:ph idx="1"/>
          </p:nvPr>
        </p:nvSpPr>
        <p:spPr>
          <a:xfrm>
            <a:off x="838200" y="1825625"/>
            <a:ext cx="10990006" cy="4752156"/>
          </a:xfrm>
        </p:spPr>
        <p:txBody>
          <a:bodyPr>
            <a:normAutofit/>
          </a:bodyPr>
          <a:lstStyle/>
          <a:p>
            <a:pPr marL="0" indent="0">
              <a:buNone/>
            </a:pPr>
            <a:r>
              <a:rPr lang="en-US" sz="4000" b="1" dirty="0"/>
              <a:t>For district/agency reporting of Program Areas</a:t>
            </a:r>
          </a:p>
          <a:p>
            <a:r>
              <a:rPr lang="en-US" sz="4000" dirty="0"/>
              <a:t>CAEP will continue to have the Seven Program Areas: ABE/ASE, ESL, Short-term CTE, Workforce Prep, Pre-Apprenticeship, AWD, and K12 Student Success</a:t>
            </a:r>
          </a:p>
          <a:p>
            <a:r>
              <a:rPr lang="en-US" sz="4000" dirty="0"/>
              <a:t>Workforce Reentry is being interpreted as Workforce Preparation.</a:t>
            </a:r>
          </a:p>
          <a:p>
            <a:pPr marL="0" indent="0">
              <a:buNone/>
            </a:pPr>
            <a:endParaRPr lang="en-US" dirty="0"/>
          </a:p>
        </p:txBody>
      </p:sp>
    </p:spTree>
    <p:extLst>
      <p:ext uri="{BB962C8B-B14F-4D97-AF65-F5344CB8AC3E}">
        <p14:creationId xmlns:p14="http://schemas.microsoft.com/office/powerpoint/2010/main" val="3443356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5647" y="1112047"/>
            <a:ext cx="5874768" cy="1614238"/>
          </a:xfrm>
          <a:prstGeom prst="rect">
            <a:avLst/>
          </a:prstGeom>
          <a:ln>
            <a:solidFill>
              <a:srgbClr val="FF0000"/>
            </a:solidFill>
          </a:ln>
        </p:spPr>
      </p:pic>
      <p:sp>
        <p:nvSpPr>
          <p:cNvPr id="4" name="TextBox 3"/>
          <p:cNvSpPr txBox="1"/>
          <p:nvPr/>
        </p:nvSpPr>
        <p:spPr>
          <a:xfrm>
            <a:off x="465647" y="2823786"/>
            <a:ext cx="11412927" cy="3785652"/>
          </a:xfrm>
          <a:prstGeom prst="rect">
            <a:avLst/>
          </a:prstGeom>
          <a:noFill/>
          <a:ln>
            <a:solidFill>
              <a:srgbClr val="FF0000"/>
            </a:solidFill>
          </a:ln>
        </p:spPr>
        <p:txBody>
          <a:bodyPr wrap="square" rtlCol="0">
            <a:spAutoFit/>
          </a:bodyPr>
          <a:lstStyle/>
          <a:p>
            <a:r>
              <a:rPr lang="en-US" sz="2400" dirty="0"/>
              <a:t>Services that help individuals:</a:t>
            </a:r>
          </a:p>
          <a:p>
            <a:pPr marL="285750" indent="-285750">
              <a:buFont typeface="Arial" panose="020B0604020202020204" pitchFamily="34" charset="0"/>
              <a:buChar char="•"/>
            </a:pPr>
            <a:r>
              <a:rPr lang="en-US" sz="2400" dirty="0"/>
              <a:t>Select programs that relate to economic priorities in local planning region</a:t>
            </a:r>
          </a:p>
          <a:p>
            <a:pPr marL="285750" indent="-285750">
              <a:buFont typeface="Arial" panose="020B0604020202020204" pitchFamily="34" charset="0"/>
              <a:buChar char="•"/>
            </a:pPr>
            <a:r>
              <a:rPr lang="en-US" sz="2400" dirty="0"/>
              <a:t>Enroll/meet minimum qualifications for longer term employment and/or employment training programs</a:t>
            </a:r>
          </a:p>
          <a:p>
            <a:r>
              <a:rPr lang="en-US" sz="2400" dirty="0"/>
              <a:t>Services administered to individuals who have been determined to:</a:t>
            </a:r>
          </a:p>
          <a:p>
            <a:pPr marL="285750" indent="-285750">
              <a:buFont typeface="Arial" panose="020B0604020202020204" pitchFamily="34" charset="0"/>
              <a:buChar char="•"/>
            </a:pPr>
            <a:r>
              <a:rPr lang="en-US" sz="2400" dirty="0"/>
              <a:t>Be unlikely to obtain/retain employment</a:t>
            </a:r>
          </a:p>
          <a:p>
            <a:pPr marL="285750" indent="-285750">
              <a:buFont typeface="Arial" panose="020B0604020202020204" pitchFamily="34" charset="0"/>
              <a:buChar char="•"/>
            </a:pPr>
            <a:r>
              <a:rPr lang="en-US" sz="2400" dirty="0"/>
              <a:t>Be in need of additional services in order to attain economic self-sufficiency/permanent employment</a:t>
            </a:r>
          </a:p>
          <a:p>
            <a:pPr marL="285750" indent="-285750">
              <a:buFont typeface="Arial" panose="020B0604020202020204" pitchFamily="34" charset="0"/>
              <a:buChar char="•"/>
            </a:pPr>
            <a:r>
              <a:rPr lang="en-US" sz="2400" dirty="0"/>
              <a:t>Have skills sufficient to enroll in appropriate training program that provides skills necessary for self-sufficiency</a:t>
            </a:r>
          </a:p>
        </p:txBody>
      </p:sp>
      <p:sp>
        <p:nvSpPr>
          <p:cNvPr id="2" name="Title 1"/>
          <p:cNvSpPr>
            <a:spLocks noGrp="1"/>
          </p:cNvSpPr>
          <p:nvPr>
            <p:ph type="title"/>
          </p:nvPr>
        </p:nvSpPr>
        <p:spPr>
          <a:xfrm>
            <a:off x="465647" y="347874"/>
            <a:ext cx="10515600" cy="666672"/>
          </a:xfrm>
        </p:spPr>
        <p:txBody>
          <a:bodyPr>
            <a:normAutofit fontScale="90000"/>
          </a:bodyPr>
          <a:lstStyle/>
          <a:p>
            <a:r>
              <a:rPr lang="en-US" dirty="0"/>
              <a:t>Training Services</a:t>
            </a:r>
          </a:p>
        </p:txBody>
      </p:sp>
    </p:spTree>
    <p:extLst>
      <p:ext uri="{BB962C8B-B14F-4D97-AF65-F5344CB8AC3E}">
        <p14:creationId xmlns:p14="http://schemas.microsoft.com/office/powerpoint/2010/main" val="3401604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0319" y="1297467"/>
            <a:ext cx="6019800" cy="1504950"/>
          </a:xfrm>
          <a:prstGeom prst="rect">
            <a:avLst/>
          </a:prstGeom>
          <a:ln>
            <a:solidFill>
              <a:srgbClr val="FF0000"/>
            </a:solidFill>
          </a:ln>
        </p:spPr>
      </p:pic>
      <p:sp>
        <p:nvSpPr>
          <p:cNvPr id="4" name="TextBox 3"/>
          <p:cNvSpPr txBox="1"/>
          <p:nvPr/>
        </p:nvSpPr>
        <p:spPr>
          <a:xfrm>
            <a:off x="610319" y="3163293"/>
            <a:ext cx="10914572" cy="3108543"/>
          </a:xfrm>
          <a:prstGeom prst="rect">
            <a:avLst/>
          </a:prstGeom>
          <a:noFill/>
          <a:ln>
            <a:solidFill>
              <a:srgbClr val="FF0000"/>
            </a:solidFill>
          </a:ln>
        </p:spPr>
        <p:txBody>
          <a:bodyPr wrap="square" rtlCol="0">
            <a:spAutoFit/>
          </a:bodyPr>
          <a:lstStyle/>
          <a:p>
            <a:r>
              <a:rPr lang="en-US" sz="2800" dirty="0"/>
              <a:t>Services that help individuals:</a:t>
            </a:r>
          </a:p>
          <a:p>
            <a:pPr marL="457200" indent="-457200">
              <a:buFont typeface="Arial" panose="020B0604020202020204" pitchFamily="34" charset="0"/>
              <a:buChar char="•"/>
            </a:pPr>
            <a:r>
              <a:rPr lang="en-US" sz="2800" dirty="0"/>
              <a:t>Facilitate successful transition from school to postsecondary life, such as attaining employment, enrolling in college, or accessing designated pre-employment transition services.</a:t>
            </a:r>
            <a:br>
              <a:rPr lang="en-US" sz="2800" dirty="0"/>
            </a:br>
            <a:endParaRPr lang="en-US" sz="2800" dirty="0"/>
          </a:p>
          <a:p>
            <a:pPr marL="457200" indent="-457200">
              <a:buFont typeface="Arial" panose="020B0604020202020204" pitchFamily="34" charset="0"/>
              <a:buChar char="•"/>
            </a:pPr>
            <a:r>
              <a:rPr lang="en-US" sz="2800" dirty="0"/>
              <a:t>Provide opportunities to receive training and other services necessary to achieve competitive employment or postsecondary enrollment</a:t>
            </a:r>
          </a:p>
        </p:txBody>
      </p:sp>
      <p:sp>
        <p:nvSpPr>
          <p:cNvPr id="2" name="Title 1"/>
          <p:cNvSpPr>
            <a:spLocks noGrp="1"/>
          </p:cNvSpPr>
          <p:nvPr>
            <p:ph type="title"/>
          </p:nvPr>
        </p:nvSpPr>
        <p:spPr>
          <a:xfrm>
            <a:off x="610319" y="350207"/>
            <a:ext cx="10515600" cy="724140"/>
          </a:xfrm>
        </p:spPr>
        <p:txBody>
          <a:bodyPr/>
          <a:lstStyle/>
          <a:p>
            <a:r>
              <a:rPr lang="en-US" dirty="0"/>
              <a:t>Transition Services</a:t>
            </a:r>
          </a:p>
        </p:txBody>
      </p:sp>
    </p:spTree>
    <p:extLst>
      <p:ext uri="{BB962C8B-B14F-4D97-AF65-F5344CB8AC3E}">
        <p14:creationId xmlns:p14="http://schemas.microsoft.com/office/powerpoint/2010/main" val="4072190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202313" y="1285339"/>
          <a:ext cx="9367877" cy="4030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126774" y="2695218"/>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Transportation</a:t>
            </a:r>
          </a:p>
          <a:p>
            <a:pPr marL="214312" indent="-214312" defTabSz="685797">
              <a:buFont typeface="Arial" panose="020B0604020202020204" pitchFamily="34" charset="0"/>
              <a:buChar char="•"/>
            </a:pPr>
            <a:r>
              <a:rPr lang="en-US" sz="1350" dirty="0">
                <a:solidFill>
                  <a:prstClr val="black"/>
                </a:solidFill>
                <a:latin typeface="Calibri" panose="020F0502020204030204"/>
              </a:rPr>
              <a:t>Child Care</a:t>
            </a:r>
          </a:p>
          <a:p>
            <a:pPr marL="214312" indent="-214312" defTabSz="685797">
              <a:buFont typeface="Arial" panose="020B0604020202020204" pitchFamily="34" charset="0"/>
              <a:buChar char="•"/>
            </a:pPr>
            <a:r>
              <a:rPr lang="en-US" sz="1350" dirty="0">
                <a:solidFill>
                  <a:prstClr val="black"/>
                </a:solidFill>
                <a:latin typeface="Calibri" panose="020F0502020204030204"/>
              </a:rPr>
              <a:t>Personal Counseling</a:t>
            </a:r>
          </a:p>
          <a:p>
            <a:pPr marL="214312" indent="-214312" defTabSz="685797">
              <a:buFont typeface="Arial" panose="020B0604020202020204" pitchFamily="34" charset="0"/>
              <a:buChar char="•"/>
            </a:pPr>
            <a:r>
              <a:rPr lang="en-US" sz="1350" dirty="0">
                <a:solidFill>
                  <a:prstClr val="black"/>
                </a:solidFill>
                <a:latin typeface="Calibri" panose="020F0502020204030204"/>
              </a:rPr>
              <a:t>Financial Assistance</a:t>
            </a:r>
          </a:p>
        </p:txBody>
      </p:sp>
      <p:sp>
        <p:nvSpPr>
          <p:cNvPr id="8" name="TextBox 7"/>
          <p:cNvSpPr txBox="1"/>
          <p:nvPr/>
        </p:nvSpPr>
        <p:spPr>
          <a:xfrm>
            <a:off x="4701654" y="2695218"/>
            <a:ext cx="2299647"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Assessment (other than required pre/post)</a:t>
            </a:r>
          </a:p>
          <a:p>
            <a:pPr marL="214312" indent="-214312" defTabSz="685797">
              <a:buFont typeface="Arial" panose="020B0604020202020204" pitchFamily="34" charset="0"/>
              <a:buChar char="•"/>
            </a:pPr>
            <a:r>
              <a:rPr lang="en-US" sz="1350" dirty="0">
                <a:solidFill>
                  <a:prstClr val="black"/>
                </a:solidFill>
                <a:latin typeface="Calibri" panose="020F0502020204030204"/>
              </a:rPr>
              <a:t>Academic/Career Counseling</a:t>
            </a:r>
          </a:p>
          <a:p>
            <a:pPr marL="214312" indent="-214312" defTabSz="685797">
              <a:buFont typeface="Arial" panose="020B0604020202020204" pitchFamily="34" charset="0"/>
              <a:buChar char="•"/>
            </a:pPr>
            <a:r>
              <a:rPr lang="en-US" sz="1350" dirty="0">
                <a:solidFill>
                  <a:prstClr val="black"/>
                </a:solidFill>
                <a:latin typeface="Calibri" panose="020F0502020204030204"/>
              </a:rPr>
              <a:t>Job Development</a:t>
            </a:r>
          </a:p>
        </p:txBody>
      </p:sp>
      <p:sp>
        <p:nvSpPr>
          <p:cNvPr id="9" name="TextBox 8"/>
          <p:cNvSpPr txBox="1"/>
          <p:nvPr/>
        </p:nvSpPr>
        <p:spPr>
          <a:xfrm>
            <a:off x="7438088" y="2695218"/>
            <a:ext cx="24019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Student Orientation</a:t>
            </a:r>
          </a:p>
          <a:p>
            <a:pPr marL="214312" indent="-214312" defTabSz="685797">
              <a:buFont typeface="Arial" panose="020B0604020202020204" pitchFamily="34" charset="0"/>
              <a:buChar char="•"/>
            </a:pPr>
            <a:r>
              <a:rPr lang="en-US" sz="1350" dirty="0">
                <a:solidFill>
                  <a:prstClr val="black"/>
                </a:solidFill>
                <a:latin typeface="Calibri" panose="020F0502020204030204"/>
              </a:rPr>
              <a:t>Community Support Training (OSHA, CPR, etc.)</a:t>
            </a:r>
          </a:p>
          <a:p>
            <a:pPr marL="214312" indent="-214312" defTabSz="685797">
              <a:buFont typeface="Arial" panose="020B0604020202020204" pitchFamily="34" charset="0"/>
              <a:buChar char="•"/>
            </a:pPr>
            <a:r>
              <a:rPr lang="en-US" sz="1350" dirty="0">
                <a:solidFill>
                  <a:prstClr val="black"/>
                </a:solidFill>
                <a:latin typeface="Calibri" panose="020F0502020204030204"/>
              </a:rPr>
              <a:t>Prerequisite Training</a:t>
            </a:r>
          </a:p>
        </p:txBody>
      </p:sp>
      <p:sp>
        <p:nvSpPr>
          <p:cNvPr id="2" name="Title 1"/>
          <p:cNvSpPr>
            <a:spLocks noGrp="1"/>
          </p:cNvSpPr>
          <p:nvPr>
            <p:ph type="title"/>
          </p:nvPr>
        </p:nvSpPr>
        <p:spPr>
          <a:xfrm>
            <a:off x="2126774" y="349004"/>
            <a:ext cx="7886700" cy="500498"/>
          </a:xfrm>
        </p:spPr>
        <p:txBody>
          <a:bodyPr>
            <a:noAutofit/>
          </a:bodyPr>
          <a:lstStyle/>
          <a:p>
            <a:r>
              <a:rPr lang="en-US" sz="4800" b="1" dirty="0">
                <a:solidFill>
                  <a:srgbClr val="C00000"/>
                </a:solidFill>
              </a:rPr>
              <a:t>CAEP Short Term Services</a:t>
            </a:r>
          </a:p>
        </p:txBody>
      </p:sp>
      <p:pic>
        <p:nvPicPr>
          <p:cNvPr id="10" name="Picture 9"/>
          <p:cNvPicPr>
            <a:picLocks noChangeAspect="1"/>
          </p:cNvPicPr>
          <p:nvPr/>
        </p:nvPicPr>
        <p:blipFill>
          <a:blip r:embed="rId7"/>
          <a:stretch>
            <a:fillRect/>
          </a:stretch>
        </p:blipFill>
        <p:spPr>
          <a:xfrm>
            <a:off x="483442" y="4035635"/>
            <a:ext cx="3286664" cy="2559895"/>
          </a:xfrm>
          <a:prstGeom prst="rect">
            <a:avLst/>
          </a:prstGeom>
          <a:ln>
            <a:solidFill>
              <a:srgbClr val="FF0000"/>
            </a:solidFill>
          </a:ln>
        </p:spPr>
      </p:pic>
    </p:spTree>
    <p:extLst>
      <p:ext uri="{BB962C8B-B14F-4D97-AF65-F5344CB8AC3E}">
        <p14:creationId xmlns:p14="http://schemas.microsoft.com/office/powerpoint/2010/main" val="2623935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9588" y="129401"/>
            <a:ext cx="11994778" cy="5520906"/>
          </a:xfrm>
          <a:prstGeom prst="rect">
            <a:avLst/>
          </a:prstGeom>
        </p:spPr>
      </p:pic>
      <p:sp>
        <p:nvSpPr>
          <p:cNvPr id="4" name="Rectangle 3"/>
          <p:cNvSpPr/>
          <p:nvPr/>
        </p:nvSpPr>
        <p:spPr>
          <a:xfrm>
            <a:off x="7021902" y="1386485"/>
            <a:ext cx="3165894" cy="23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
          <p:cNvSpPr txBox="1">
            <a:spLocks noChangeArrowheads="1"/>
          </p:cNvSpPr>
          <p:nvPr/>
        </p:nvSpPr>
        <p:spPr bwMode="auto">
          <a:xfrm>
            <a:off x="5772989" y="3715714"/>
            <a:ext cx="5994400" cy="29783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(Pre/Post) </a:t>
            </a:r>
            <a:r>
              <a:rPr lang="en-US" sz="2400" dirty="0">
                <a:latin typeface="Calibri" panose="020F0502020204030204" pitchFamily="34" charset="0"/>
                <a:ea typeface="Calibri" panose="020F0502020204030204" pitchFamily="34" charset="0"/>
                <a:cs typeface="Times New Roman" panose="02020603050405020304" pitchFamily="18" charset="0"/>
              </a:rPr>
              <a:t>using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NRS 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using WIOA II reporting requirements but not pre/post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6658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CAEP Tables Setup Options</a:t>
            </a:r>
          </a:p>
        </p:txBody>
      </p:sp>
      <p:sp>
        <p:nvSpPr>
          <p:cNvPr id="3" name="Content Placeholder 2"/>
          <p:cNvSpPr>
            <a:spLocks noGrp="1"/>
          </p:cNvSpPr>
          <p:nvPr>
            <p:ph idx="1"/>
          </p:nvPr>
        </p:nvSpPr>
        <p:spPr/>
        <p:txBody>
          <a:bodyPr>
            <a:normAutofit/>
          </a:bodyPr>
          <a:lstStyle/>
          <a:p>
            <a:r>
              <a:rPr lang="en-US" sz="4000" dirty="0"/>
              <a:t>New options for charting and number </a:t>
            </a:r>
          </a:p>
          <a:p>
            <a:pPr marL="0" indent="0">
              <a:buNone/>
            </a:pPr>
            <a:r>
              <a:rPr lang="en-US" sz="4000" dirty="0"/>
              <a:t>   of CAEP programs</a:t>
            </a:r>
          </a:p>
          <a:p>
            <a:r>
              <a:rPr lang="en-US" sz="4000" dirty="0"/>
              <a:t>New setup for Report Selection</a:t>
            </a:r>
          </a:p>
          <a:p>
            <a:r>
              <a:rPr lang="en-US" sz="4000" dirty="0"/>
              <a:t>Outcomes Summary</a:t>
            </a:r>
          </a:p>
          <a:p>
            <a:r>
              <a:rPr lang="en-US" sz="4000" dirty="0"/>
              <a:t>Services Summary</a:t>
            </a:r>
          </a:p>
          <a:p>
            <a:r>
              <a:rPr lang="en-US" sz="4000" dirty="0"/>
              <a:t>CAEP Program Hours</a:t>
            </a:r>
          </a:p>
        </p:txBody>
      </p:sp>
      <p:pic>
        <p:nvPicPr>
          <p:cNvPr id="4" name="Picture 3"/>
          <p:cNvPicPr>
            <a:picLocks noChangeAspect="1"/>
          </p:cNvPicPr>
          <p:nvPr/>
        </p:nvPicPr>
        <p:blipFill>
          <a:blip r:embed="rId2"/>
          <a:stretch>
            <a:fillRect/>
          </a:stretch>
        </p:blipFill>
        <p:spPr>
          <a:xfrm>
            <a:off x="9259981" y="1395412"/>
            <a:ext cx="1847850" cy="4981575"/>
          </a:xfrm>
          <a:prstGeom prst="rect">
            <a:avLst/>
          </a:prstGeom>
          <a:ln>
            <a:solidFill>
              <a:schemeClr val="accent1"/>
            </a:solidFill>
          </a:ln>
        </p:spPr>
      </p:pic>
    </p:spTree>
    <p:extLst>
      <p:ext uri="{BB962C8B-B14F-4D97-AF65-F5344CB8AC3E}">
        <p14:creationId xmlns:p14="http://schemas.microsoft.com/office/powerpoint/2010/main" val="377763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7157"/>
          </a:xfrm>
        </p:spPr>
        <p:txBody>
          <a:bodyPr/>
          <a:lstStyle/>
          <a:p>
            <a:r>
              <a:rPr lang="en-US" dirty="0"/>
              <a:t>CAEP Tables Setup Options</a:t>
            </a:r>
          </a:p>
        </p:txBody>
      </p:sp>
      <p:pic>
        <p:nvPicPr>
          <p:cNvPr id="3" name="Picture 2"/>
          <p:cNvPicPr>
            <a:picLocks noChangeAspect="1"/>
          </p:cNvPicPr>
          <p:nvPr/>
        </p:nvPicPr>
        <p:blipFill>
          <a:blip r:embed="rId2"/>
          <a:stretch>
            <a:fillRect/>
          </a:stretch>
        </p:blipFill>
        <p:spPr>
          <a:xfrm>
            <a:off x="1885670" y="1594036"/>
            <a:ext cx="8277225" cy="4905375"/>
          </a:xfrm>
          <a:prstGeom prst="rect">
            <a:avLst/>
          </a:prstGeom>
          <a:ln>
            <a:solidFill>
              <a:schemeClr val="accent1"/>
            </a:solidFill>
          </a:ln>
        </p:spPr>
      </p:pic>
      <p:sp>
        <p:nvSpPr>
          <p:cNvPr id="4" name="Right Arrow 3"/>
          <p:cNvSpPr/>
          <p:nvPr/>
        </p:nvSpPr>
        <p:spPr>
          <a:xfrm>
            <a:off x="1192306" y="5916706"/>
            <a:ext cx="2061882" cy="25101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ight Arrow 4"/>
          <p:cNvSpPr/>
          <p:nvPr/>
        </p:nvSpPr>
        <p:spPr>
          <a:xfrm>
            <a:off x="770964" y="1506068"/>
            <a:ext cx="1114705" cy="25101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082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0417" y="5988395"/>
            <a:ext cx="276225" cy="219075"/>
          </a:xfrm>
          <a:prstGeom prst="rect">
            <a:avLst/>
          </a:prstGeom>
        </p:spPr>
      </p:pic>
      <p:pic>
        <p:nvPicPr>
          <p:cNvPr id="4" name="Picture 3"/>
          <p:cNvPicPr>
            <a:picLocks noChangeAspect="1"/>
          </p:cNvPicPr>
          <p:nvPr/>
        </p:nvPicPr>
        <p:blipFill>
          <a:blip r:embed="rId3"/>
          <a:stretch>
            <a:fillRect/>
          </a:stretch>
        </p:blipFill>
        <p:spPr>
          <a:xfrm>
            <a:off x="1774373" y="6495142"/>
            <a:ext cx="333375" cy="247650"/>
          </a:xfrm>
          <a:prstGeom prst="rect">
            <a:avLst/>
          </a:prstGeom>
        </p:spPr>
      </p:pic>
      <p:pic>
        <p:nvPicPr>
          <p:cNvPr id="5" name="Picture 4"/>
          <p:cNvPicPr>
            <a:picLocks noChangeAspect="1"/>
          </p:cNvPicPr>
          <p:nvPr/>
        </p:nvPicPr>
        <p:blipFill>
          <a:blip r:embed="rId4"/>
          <a:stretch>
            <a:fillRect/>
          </a:stretch>
        </p:blipFill>
        <p:spPr>
          <a:xfrm>
            <a:off x="7998078" y="5974108"/>
            <a:ext cx="257175" cy="247650"/>
          </a:xfrm>
          <a:prstGeom prst="rect">
            <a:avLst/>
          </a:prstGeom>
        </p:spPr>
      </p:pic>
      <p:pic>
        <p:nvPicPr>
          <p:cNvPr id="6" name="Picture 5"/>
          <p:cNvPicPr>
            <a:picLocks noChangeAspect="1"/>
          </p:cNvPicPr>
          <p:nvPr/>
        </p:nvPicPr>
        <p:blipFill>
          <a:blip r:embed="rId5"/>
          <a:stretch>
            <a:fillRect/>
          </a:stretch>
        </p:blipFill>
        <p:spPr>
          <a:xfrm>
            <a:off x="7973634" y="6495142"/>
            <a:ext cx="333375" cy="190500"/>
          </a:xfrm>
          <a:prstGeom prst="rect">
            <a:avLst/>
          </a:prstGeom>
        </p:spPr>
      </p:pic>
      <p:sp>
        <p:nvSpPr>
          <p:cNvPr id="7" name="TextBox 6"/>
          <p:cNvSpPr txBox="1"/>
          <p:nvPr/>
        </p:nvSpPr>
        <p:spPr>
          <a:xfrm>
            <a:off x="2410414" y="590813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Secondary</a:t>
            </a:r>
          </a:p>
        </p:txBody>
      </p:sp>
      <p:sp>
        <p:nvSpPr>
          <p:cNvPr id="8" name="TextBox 7"/>
          <p:cNvSpPr txBox="1"/>
          <p:nvPr/>
        </p:nvSpPr>
        <p:spPr>
          <a:xfrm>
            <a:off x="2410414" y="6413281"/>
            <a:ext cx="185929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Post-Secondary</a:t>
            </a:r>
          </a:p>
        </p:txBody>
      </p:sp>
      <p:sp>
        <p:nvSpPr>
          <p:cNvPr id="9" name="TextBox 8"/>
          <p:cNvSpPr txBox="1"/>
          <p:nvPr/>
        </p:nvSpPr>
        <p:spPr>
          <a:xfrm>
            <a:off x="8518441" y="5908136"/>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a:solidFill>
                  <a:srgbClr val="000000"/>
                </a:solidFill>
              </a:rPr>
              <a:t>Wages</a:t>
            </a:r>
            <a:endParaRPr kumimoji="0" lang="en-US" sz="1800" b="1" i="0" u="none" strike="noStrike" cap="none" spc="0" normalizeH="0" baseline="0" dirty="0">
              <a:ln>
                <a:noFill/>
              </a:ln>
              <a:solidFill>
                <a:srgbClr val="000000"/>
              </a:solidFill>
              <a:effectLst/>
              <a:uFillTx/>
              <a:sym typeface="Helvetica"/>
            </a:endParaRPr>
          </a:p>
        </p:txBody>
      </p:sp>
      <p:sp>
        <p:nvSpPr>
          <p:cNvPr id="10" name="TextBox 9"/>
          <p:cNvSpPr txBox="1"/>
          <p:nvPr/>
        </p:nvSpPr>
        <p:spPr>
          <a:xfrm>
            <a:off x="8478340" y="6352319"/>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Transition</a:t>
            </a:r>
          </a:p>
        </p:txBody>
      </p:sp>
      <p:grpSp>
        <p:nvGrpSpPr>
          <p:cNvPr id="11" name="Group 10"/>
          <p:cNvGrpSpPr/>
          <p:nvPr/>
        </p:nvGrpSpPr>
        <p:grpSpPr>
          <a:xfrm>
            <a:off x="1098968" y="270852"/>
            <a:ext cx="10282906" cy="5543352"/>
            <a:chOff x="1098968" y="2004762"/>
            <a:chExt cx="10282906" cy="5824344"/>
          </a:xfrm>
        </p:grpSpPr>
        <p:pic>
          <p:nvPicPr>
            <p:cNvPr id="12" name="Picture 11"/>
            <p:cNvPicPr>
              <a:picLocks noChangeAspect="1"/>
            </p:cNvPicPr>
            <p:nvPr/>
          </p:nvPicPr>
          <p:blipFill rotWithShape="1">
            <a:blip r:embed="rId6"/>
            <a:srcRect r="26209"/>
            <a:stretch/>
          </p:blipFill>
          <p:spPr>
            <a:xfrm>
              <a:off x="1098968" y="2004762"/>
              <a:ext cx="10282906" cy="5238750"/>
            </a:xfrm>
            <a:prstGeom prst="rect">
              <a:avLst/>
            </a:prstGeom>
          </p:spPr>
        </p:pic>
        <p:pic>
          <p:nvPicPr>
            <p:cNvPr id="13" name="Picture 12"/>
            <p:cNvPicPr>
              <a:picLocks noChangeAspect="1"/>
            </p:cNvPicPr>
            <p:nvPr/>
          </p:nvPicPr>
          <p:blipFill>
            <a:blip r:embed="rId7"/>
            <a:stretch>
              <a:fillRect/>
            </a:stretch>
          </p:blipFill>
          <p:spPr>
            <a:xfrm>
              <a:off x="1854705" y="7498242"/>
              <a:ext cx="247650" cy="190500"/>
            </a:xfrm>
            <a:prstGeom prst="rect">
              <a:avLst/>
            </a:prstGeom>
          </p:spPr>
        </p:pic>
        <p:pic>
          <p:nvPicPr>
            <p:cNvPr id="14" name="Picture 13"/>
            <p:cNvPicPr>
              <a:picLocks noChangeAspect="1"/>
            </p:cNvPicPr>
            <p:nvPr/>
          </p:nvPicPr>
          <p:blipFill>
            <a:blip r:embed="rId8"/>
            <a:stretch>
              <a:fillRect/>
            </a:stretch>
          </p:blipFill>
          <p:spPr>
            <a:xfrm>
              <a:off x="7998079" y="7464904"/>
              <a:ext cx="257175" cy="257175"/>
            </a:xfrm>
            <a:prstGeom prst="rect">
              <a:avLst/>
            </a:prstGeom>
          </p:spPr>
        </p:pic>
        <p:sp>
          <p:nvSpPr>
            <p:cNvPr id="15" name="TextBox 14"/>
            <p:cNvSpPr txBox="1"/>
            <p:nvPr/>
          </p:nvSpPr>
          <p:spPr>
            <a:xfrm>
              <a:off x="2410414" y="7395860"/>
              <a:ext cx="169235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Literacy Gains</a:t>
              </a:r>
            </a:p>
          </p:txBody>
        </p:sp>
        <p:sp>
          <p:nvSpPr>
            <p:cNvPr id="16" name="TextBox 15"/>
            <p:cNvSpPr txBox="1"/>
            <p:nvPr/>
          </p:nvSpPr>
          <p:spPr>
            <a:xfrm>
              <a:off x="8518441" y="744951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Employment</a:t>
              </a:r>
            </a:p>
          </p:txBody>
        </p:sp>
        <p:pic>
          <p:nvPicPr>
            <p:cNvPr id="17" name="Picture 16"/>
            <p:cNvPicPr>
              <a:picLocks noChangeAspect="1"/>
            </p:cNvPicPr>
            <p:nvPr/>
          </p:nvPicPr>
          <p:blipFill>
            <a:blip r:embed="rId7"/>
            <a:stretch>
              <a:fillRect/>
            </a:stretch>
          </p:blipFill>
          <p:spPr>
            <a:xfrm>
              <a:off x="4516339" y="4793989"/>
              <a:ext cx="247650" cy="190500"/>
            </a:xfrm>
            <a:prstGeom prst="rect">
              <a:avLst/>
            </a:prstGeom>
          </p:spPr>
        </p:pic>
        <p:pic>
          <p:nvPicPr>
            <p:cNvPr id="18" name="Picture 17"/>
            <p:cNvPicPr>
              <a:picLocks noChangeAspect="1"/>
            </p:cNvPicPr>
            <p:nvPr/>
          </p:nvPicPr>
          <p:blipFill>
            <a:blip r:embed="rId7"/>
            <a:stretch>
              <a:fillRect/>
            </a:stretch>
          </p:blipFill>
          <p:spPr>
            <a:xfrm>
              <a:off x="4516339" y="6000000"/>
              <a:ext cx="247650" cy="190500"/>
            </a:xfrm>
            <a:prstGeom prst="rect">
              <a:avLst/>
            </a:prstGeom>
          </p:spPr>
        </p:pic>
      </p:grpSp>
    </p:spTree>
    <p:extLst>
      <p:ext uri="{BB962C8B-B14F-4D97-AF65-F5344CB8AC3E}">
        <p14:creationId xmlns:p14="http://schemas.microsoft.com/office/powerpoint/2010/main" val="3036801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lum bright="-3000" contrast="8000"/>
          </a:blip>
          <a:srcRect l="17783"/>
          <a:stretch/>
        </p:blipFill>
        <p:spPr>
          <a:xfrm>
            <a:off x="4481952" y="2413136"/>
            <a:ext cx="5840083" cy="2221859"/>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439949" y="223349"/>
            <a:ext cx="7318501" cy="2063600"/>
          </a:xfrm>
          <a:prstGeom prst="rect">
            <a:avLst/>
          </a:prstGeom>
          <a:ln>
            <a:solidFill>
              <a:schemeClr val="accent1"/>
            </a:solidFill>
          </a:ln>
        </p:spPr>
      </p:pic>
      <p:pic>
        <p:nvPicPr>
          <p:cNvPr id="5" name="Picture 4"/>
          <p:cNvPicPr>
            <a:picLocks noChangeAspect="1"/>
          </p:cNvPicPr>
          <p:nvPr/>
        </p:nvPicPr>
        <p:blipFill rotWithShape="1">
          <a:blip r:embed="rId4"/>
          <a:srcRect b="5287"/>
          <a:stretch/>
        </p:blipFill>
        <p:spPr>
          <a:xfrm>
            <a:off x="631543" y="4722167"/>
            <a:ext cx="10549351" cy="1946047"/>
          </a:xfrm>
          <a:prstGeom prst="rect">
            <a:avLst/>
          </a:prstGeom>
          <a:ln>
            <a:solidFill>
              <a:schemeClr val="accent1"/>
            </a:solidFill>
          </a:ln>
        </p:spPr>
      </p:pic>
      <p:pic>
        <p:nvPicPr>
          <p:cNvPr id="6" name="Picture 5"/>
          <p:cNvPicPr>
            <a:picLocks noChangeAspect="1"/>
          </p:cNvPicPr>
          <p:nvPr/>
        </p:nvPicPr>
        <p:blipFill>
          <a:blip r:embed="rId5"/>
          <a:stretch>
            <a:fillRect/>
          </a:stretch>
        </p:blipFill>
        <p:spPr>
          <a:xfrm>
            <a:off x="9558068" y="72458"/>
            <a:ext cx="2479870" cy="2301663"/>
          </a:xfrm>
          <a:prstGeom prst="rect">
            <a:avLst/>
          </a:prstGeom>
        </p:spPr>
      </p:pic>
      <p:sp>
        <p:nvSpPr>
          <p:cNvPr id="7" name="Left-Up Arrow 6"/>
          <p:cNvSpPr/>
          <p:nvPr/>
        </p:nvSpPr>
        <p:spPr>
          <a:xfrm rot="5400000">
            <a:off x="3766036" y="2205437"/>
            <a:ext cx="775164" cy="845390"/>
          </a:xfrm>
          <a:prstGeom prst="leftUpArrow">
            <a:avLst>
              <a:gd name="adj1" fmla="val 8892"/>
              <a:gd name="adj2" fmla="val 25000"/>
              <a:gd name="adj3" fmla="val 172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Left-Up Arrow 8"/>
          <p:cNvSpPr/>
          <p:nvPr/>
        </p:nvSpPr>
        <p:spPr>
          <a:xfrm rot="10800000">
            <a:off x="3725182" y="4189340"/>
            <a:ext cx="856872" cy="843575"/>
          </a:xfrm>
          <a:prstGeom prst="leftUpArrow">
            <a:avLst>
              <a:gd name="adj1" fmla="val 8828"/>
              <a:gd name="adj2" fmla="val 25000"/>
              <a:gd name="adj3" fmla="val 1886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232408" y="2989011"/>
            <a:ext cx="4002657" cy="1200329"/>
          </a:xfrm>
          <a:prstGeom prst="rect">
            <a:avLst/>
          </a:prstGeom>
          <a:noFill/>
          <a:ln>
            <a:solidFill>
              <a:schemeClr val="accent1"/>
            </a:solidFill>
          </a:ln>
        </p:spPr>
        <p:txBody>
          <a:bodyPr wrap="square" rtlCol="0">
            <a:spAutoFit/>
          </a:bodyPr>
          <a:lstStyle/>
          <a:p>
            <a:r>
              <a:rPr lang="en-US" sz="3600" dirty="0"/>
              <a:t>In TE go to Records--Students--Records</a:t>
            </a:r>
          </a:p>
        </p:txBody>
      </p:sp>
    </p:spTree>
    <p:extLst>
      <p:ext uri="{BB962C8B-B14F-4D97-AF65-F5344CB8AC3E}">
        <p14:creationId xmlns:p14="http://schemas.microsoft.com/office/powerpoint/2010/main" val="2680204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79003"/>
          </a:xfrm>
          <a:ln>
            <a:noFill/>
          </a:ln>
        </p:spPr>
        <p:txBody>
          <a:bodyPr>
            <a:normAutofit/>
          </a:bodyPr>
          <a:lstStyle/>
          <a:p>
            <a:r>
              <a:rPr lang="en-US" dirty="0"/>
              <a:t>CAEP Statewide Enrollment</a:t>
            </a:r>
          </a:p>
        </p:txBody>
      </p:sp>
      <p:sp>
        <p:nvSpPr>
          <p:cNvPr id="3" name="Text Placeholder 2"/>
          <p:cNvSpPr>
            <a:spLocks noGrp="1"/>
          </p:cNvSpPr>
          <p:nvPr>
            <p:ph idx="1"/>
          </p:nvPr>
        </p:nvSpPr>
        <p:spPr>
          <a:xfrm>
            <a:off x="838200" y="1849313"/>
            <a:ext cx="10515600" cy="4749895"/>
          </a:xfrm>
          <a:ln>
            <a:noFill/>
          </a:ln>
        </p:spPr>
        <p:txBody>
          <a:bodyPr>
            <a:normAutofit fontScale="92500" lnSpcReduction="20000"/>
          </a:bodyPr>
          <a:lstStyle/>
          <a:p>
            <a:pPr marL="257175" indent="-257175"/>
            <a:r>
              <a:rPr lang="en-US" sz="3000" dirty="0"/>
              <a:t>Recorded students that make it to 1 hour of instruction </a:t>
            </a:r>
          </a:p>
          <a:p>
            <a:pPr marL="0" indent="0">
              <a:buNone/>
            </a:pPr>
            <a:r>
              <a:rPr lang="en-US" sz="3000" dirty="0"/>
              <a:t>    (Program Enrollment)</a:t>
            </a:r>
          </a:p>
          <a:p>
            <a:pPr marL="1685925" lvl="5" indent="-257175"/>
            <a:r>
              <a:rPr lang="en-US" sz="3000" dirty="0"/>
              <a:t>Statewide percentage = </a:t>
            </a:r>
            <a:r>
              <a:rPr lang="en-US" sz="3500" b="1" dirty="0">
                <a:effectLst>
                  <a:outerShdw blurRad="38100" dist="38100" dir="2700000" algn="tl">
                    <a:srgbClr val="000000">
                      <a:alpha val="43137"/>
                    </a:srgbClr>
                  </a:outerShdw>
                </a:effectLst>
              </a:rPr>
              <a:t>77%.</a:t>
            </a:r>
          </a:p>
          <a:p>
            <a:pPr marL="257175" indent="-257175"/>
            <a:endParaRPr lang="en-US" sz="3000" dirty="0"/>
          </a:p>
          <a:p>
            <a:pPr marL="257175" indent="-257175"/>
            <a:r>
              <a:rPr lang="en-US" sz="3000" dirty="0"/>
              <a:t>Recorded students that make it to 12 hours or more of instruction</a:t>
            </a:r>
          </a:p>
          <a:p>
            <a:pPr marL="1685925" lvl="5" indent="-257175"/>
            <a:r>
              <a:rPr lang="en-US" sz="3000" dirty="0"/>
              <a:t>Statewide percentage = </a:t>
            </a:r>
            <a:r>
              <a:rPr lang="en-US" sz="3500" b="1" dirty="0">
                <a:effectLst>
                  <a:outerShdw blurRad="38100" dist="38100" dir="2700000" algn="tl">
                    <a:srgbClr val="000000">
                      <a:alpha val="43137"/>
                    </a:srgbClr>
                  </a:outerShdw>
                </a:effectLst>
              </a:rPr>
              <a:t>63%.</a:t>
            </a:r>
          </a:p>
          <a:p>
            <a:pPr marL="257175" indent="-257175"/>
            <a:endParaRPr lang="en-US" sz="3000" dirty="0"/>
          </a:p>
          <a:p>
            <a:pPr marL="257175" indent="-257175"/>
            <a:r>
              <a:rPr lang="en-US" sz="3000" dirty="0"/>
              <a:t>Students with 1 hour of instruction that make it to 12 hours of instruction (and eligible to earn CAEP outcomes)</a:t>
            </a:r>
          </a:p>
          <a:p>
            <a:pPr marL="0" indent="0">
              <a:buNone/>
            </a:pPr>
            <a:r>
              <a:rPr lang="en-US" sz="3000" dirty="0"/>
              <a:t>    (Program Persistence)</a:t>
            </a:r>
          </a:p>
          <a:p>
            <a:pPr marL="1685925" lvl="5" indent="-257175"/>
            <a:r>
              <a:rPr lang="en-US" sz="3000" dirty="0"/>
              <a:t>Statewide percentage = </a:t>
            </a:r>
            <a:r>
              <a:rPr lang="en-US" sz="3500" b="1" dirty="0">
                <a:effectLst>
                  <a:outerShdw blurRad="38100" dist="38100" dir="2700000" algn="tl">
                    <a:srgbClr val="000000">
                      <a:alpha val="43137"/>
                    </a:srgbClr>
                  </a:outerShdw>
                </a:effectLst>
              </a:rPr>
              <a:t>82%</a:t>
            </a:r>
            <a:r>
              <a:rPr lang="en-US" sz="3000" dirty="0"/>
              <a:t>.</a:t>
            </a:r>
          </a:p>
          <a:p>
            <a:pPr marL="257175" indent="-257175"/>
            <a:endParaRPr lang="en-US" dirty="0"/>
          </a:p>
          <a:p>
            <a:pPr marL="257175" indent="-257175"/>
            <a:endParaRPr lang="en-US" dirty="0"/>
          </a:p>
        </p:txBody>
      </p:sp>
    </p:spTree>
    <p:extLst>
      <p:ext uri="{BB962C8B-B14F-4D97-AF65-F5344CB8AC3E}">
        <p14:creationId xmlns:p14="http://schemas.microsoft.com/office/powerpoint/2010/main" val="2033577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Data Submission Calendar</a:t>
            </a:r>
          </a:p>
        </p:txBody>
      </p:sp>
      <p:graphicFrame>
        <p:nvGraphicFramePr>
          <p:cNvPr id="3" name="Table 2"/>
          <p:cNvGraphicFramePr>
            <a:graphicFrameLocks noGrp="1"/>
          </p:cNvGraphicFramePr>
          <p:nvPr>
            <p:extLst/>
          </p:nvPr>
        </p:nvGraphicFramePr>
        <p:xfrm>
          <a:off x="509956" y="1936873"/>
          <a:ext cx="10717821" cy="4211361"/>
        </p:xfrm>
        <a:graphic>
          <a:graphicData uri="http://schemas.openxmlformats.org/drawingml/2006/table">
            <a:tbl>
              <a:tblPr firstRow="1" firstCol="1" bandRow="1"/>
              <a:tblGrid>
                <a:gridCol w="4021975">
                  <a:extLst>
                    <a:ext uri="{9D8B030D-6E8A-4147-A177-3AD203B41FA5}">
                      <a16:colId xmlns:a16="http://schemas.microsoft.com/office/drawing/2014/main" val="880788402"/>
                    </a:ext>
                  </a:extLst>
                </a:gridCol>
                <a:gridCol w="3347178">
                  <a:extLst>
                    <a:ext uri="{9D8B030D-6E8A-4147-A177-3AD203B41FA5}">
                      <a16:colId xmlns:a16="http://schemas.microsoft.com/office/drawing/2014/main" val="3641898757"/>
                    </a:ext>
                  </a:extLst>
                </a:gridCol>
                <a:gridCol w="3348668">
                  <a:extLst>
                    <a:ext uri="{9D8B030D-6E8A-4147-A177-3AD203B41FA5}">
                      <a16:colId xmlns:a16="http://schemas.microsoft.com/office/drawing/2014/main" val="570953232"/>
                    </a:ext>
                  </a:extLst>
                </a:gridCol>
              </a:tblGrid>
              <a:tr h="633535">
                <a:tc gridSpan="3">
                  <a:txBody>
                    <a:bodyPr/>
                    <a:lstStyle/>
                    <a:p>
                      <a:pPr marL="0" marR="0" algn="ctr">
                        <a:lnSpc>
                          <a:spcPct val="107000"/>
                        </a:lnSpc>
                        <a:spcBef>
                          <a:spcPts val="0"/>
                        </a:spcBef>
                        <a:spcAft>
                          <a:spcPts val="0"/>
                        </a:spcAft>
                      </a:pPr>
                      <a:r>
                        <a:rPr lang="en-US" sz="3200" b="1"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AEBG Program Year Reporting</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0941166"/>
                  </a:ext>
                </a:extLst>
              </a:tr>
              <a:tr h="633535">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Date Range</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Reporting Deadline</a:t>
                      </a:r>
                      <a:endParaRPr lang="en-US" sz="3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36950256"/>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First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Sept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October 31, 2019</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697898"/>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Second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Dec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January 31, 2020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69874"/>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Third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Mar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April 30, 2020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388169"/>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Fourth Quarter-EOY</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June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August</a:t>
                      </a:r>
                      <a:r>
                        <a:rPr lang="en-US" sz="3200" b="1" baseline="0" dirty="0">
                          <a:effectLst/>
                          <a:latin typeface="Calibri" panose="020F0502020204030204" pitchFamily="34" charset="0"/>
                          <a:ea typeface="Calibri" panose="020F0502020204030204" pitchFamily="34" charset="0"/>
                          <a:cs typeface="Times New Roman" panose="02020603050405020304" pitchFamily="18" charset="0"/>
                        </a:rPr>
                        <a:t> 1, 2020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370159"/>
                  </a:ext>
                </a:extLst>
              </a:tr>
            </a:tbl>
          </a:graphicData>
        </a:graphic>
      </p:graphicFrame>
    </p:spTree>
    <p:extLst>
      <p:ext uri="{BB962C8B-B14F-4D97-AF65-F5344CB8AC3E}">
        <p14:creationId xmlns:p14="http://schemas.microsoft.com/office/powerpoint/2010/main" val="68455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(state)</a:t>
            </a:r>
          </a:p>
        </p:txBody>
      </p:sp>
      <p:sp>
        <p:nvSpPr>
          <p:cNvPr id="3" name="Content Placeholder 2"/>
          <p:cNvSpPr>
            <a:spLocks noGrp="1"/>
          </p:cNvSpPr>
          <p:nvPr>
            <p:ph idx="1"/>
          </p:nvPr>
        </p:nvSpPr>
        <p:spPr>
          <a:xfrm>
            <a:off x="838200" y="1690688"/>
            <a:ext cx="10515600" cy="4752156"/>
          </a:xfrm>
        </p:spPr>
        <p:txBody>
          <a:bodyPr>
            <a:normAutofit/>
          </a:bodyPr>
          <a:lstStyle/>
          <a:p>
            <a:pPr marL="0" indent="0">
              <a:buNone/>
            </a:pPr>
            <a:r>
              <a:rPr lang="en-US" sz="3200" b="1" dirty="0"/>
              <a:t>For State Level Reporting of Program Areas</a:t>
            </a:r>
          </a:p>
          <a:p>
            <a:r>
              <a:rPr lang="en-US" sz="3200" dirty="0"/>
              <a:t>Five Main Program Areas: ABE/ASE, ESL, CTE, AWD, and K12 Student Success</a:t>
            </a:r>
          </a:p>
          <a:p>
            <a:r>
              <a:rPr lang="en-US" sz="3200" dirty="0"/>
              <a:t>CTE – will include subcategories for </a:t>
            </a:r>
          </a:p>
          <a:p>
            <a:pPr lvl="1"/>
            <a:r>
              <a:rPr lang="en-US" sz="2800" dirty="0"/>
              <a:t>Short Term CTE</a:t>
            </a:r>
          </a:p>
          <a:p>
            <a:pPr lvl="1"/>
            <a:r>
              <a:rPr lang="en-US" sz="2800" dirty="0"/>
              <a:t>Workforce Preparation</a:t>
            </a:r>
          </a:p>
          <a:p>
            <a:pPr lvl="1"/>
            <a:r>
              <a:rPr lang="en-US" sz="2800" dirty="0"/>
              <a:t>Pre-apprenticeship</a:t>
            </a:r>
          </a:p>
          <a:p>
            <a:r>
              <a:rPr lang="en-US" sz="3200" dirty="0"/>
              <a:t>Workforce Reentry is being interpreted as Workforce Preparation.</a:t>
            </a:r>
          </a:p>
          <a:p>
            <a:pPr marL="0" indent="0">
              <a:buNone/>
            </a:pPr>
            <a:endParaRPr lang="en-US" dirty="0"/>
          </a:p>
        </p:txBody>
      </p:sp>
    </p:spTree>
    <p:extLst>
      <p:ext uri="{BB962C8B-B14F-4D97-AF65-F5344CB8AC3E}">
        <p14:creationId xmlns:p14="http://schemas.microsoft.com/office/powerpoint/2010/main" val="3996400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p:txBody>
          <a:bodyPr/>
          <a:lstStyle/>
          <a:p>
            <a:pPr>
              <a:defRPr/>
            </a:pPr>
            <a:fld id="{9E5A648B-5A79-44FB-BE4C-1366CA3A2D23}" type="slidenum">
              <a:rPr lang="en-US" smtClean="0">
                <a:latin typeface="Arial" pitchFamily="34" charset="0"/>
              </a:rPr>
              <a:pPr>
                <a:defRPr/>
              </a:pPr>
              <a:t>40</a:t>
            </a:fld>
            <a:endParaRPr lang="en-US">
              <a:latin typeface="Arial" pitchFamily="34" charset="0"/>
            </a:endParaRPr>
          </a:p>
        </p:txBody>
      </p:sp>
      <p:sp>
        <p:nvSpPr>
          <p:cNvPr id="21507" name="Rectangle 2"/>
          <p:cNvSpPr>
            <a:spLocks noGrp="1" noChangeArrowheads="1"/>
          </p:cNvSpPr>
          <p:nvPr>
            <p:ph type="title"/>
          </p:nvPr>
        </p:nvSpPr>
        <p:spPr>
          <a:xfrm>
            <a:off x="359433" y="405442"/>
            <a:ext cx="10898039" cy="1143000"/>
          </a:xfrm>
        </p:spPr>
        <p:txBody>
          <a:bodyPr>
            <a:noAutofit/>
          </a:bodyPr>
          <a:lstStyle/>
          <a:p>
            <a:r>
              <a:rPr lang="en-US" dirty="0">
                <a:solidFill>
                  <a:srgbClr val="333399"/>
                </a:solidFill>
                <a:cs typeface="Arial" charset="0"/>
              </a:rPr>
              <a:t>New EUUS-019 form implemented July 1, 2019</a:t>
            </a:r>
            <a:br>
              <a:rPr lang="en-US" dirty="0">
                <a:solidFill>
                  <a:srgbClr val="333399"/>
                </a:solidFill>
                <a:cs typeface="Arial" charset="0"/>
              </a:rPr>
            </a:br>
            <a:endParaRPr lang="en-US" dirty="0">
              <a:solidFill>
                <a:srgbClr val="333399"/>
              </a:solidFill>
            </a:endParaRPr>
          </a:p>
        </p:txBody>
      </p:sp>
      <p:sp>
        <p:nvSpPr>
          <p:cNvPr id="21508" name="Rectangle 3"/>
          <p:cNvSpPr>
            <a:spLocks noGrp="1" noChangeArrowheads="1"/>
          </p:cNvSpPr>
          <p:nvPr>
            <p:ph type="body" idx="1"/>
          </p:nvPr>
        </p:nvSpPr>
        <p:spPr>
          <a:xfrm>
            <a:off x="838200" y="1699570"/>
            <a:ext cx="8610600" cy="4114800"/>
          </a:xfrm>
        </p:spPr>
        <p:txBody>
          <a:bodyPr/>
          <a:lstStyle/>
          <a:p>
            <a:pPr eaLnBrk="1" hangingPunct="1"/>
            <a:r>
              <a:rPr lang="en-US" dirty="0">
                <a:solidFill>
                  <a:srgbClr val="333399"/>
                </a:solidFill>
                <a:cs typeface="Arial" charset="0"/>
              </a:rPr>
              <a:t>Includes three selections in gender field</a:t>
            </a:r>
          </a:p>
          <a:p>
            <a:pPr eaLnBrk="1" hangingPunct="1"/>
            <a:r>
              <a:rPr lang="en-US" dirty="0">
                <a:solidFill>
                  <a:srgbClr val="333399"/>
                </a:solidFill>
                <a:cs typeface="Arial" charset="0"/>
              </a:rPr>
              <a:t>Updates DOB and record date fields</a:t>
            </a:r>
          </a:p>
          <a:p>
            <a:pPr eaLnBrk="1" hangingPunct="1"/>
            <a:r>
              <a:rPr lang="en-US" dirty="0">
                <a:solidFill>
                  <a:srgbClr val="333399"/>
                </a:solidFill>
                <a:cs typeface="Arial" charset="0"/>
              </a:rPr>
              <a:t>Documents learner enrollment, and continues WIOA compliance that began July 1, 2016</a:t>
            </a:r>
          </a:p>
          <a:p>
            <a:pPr eaLnBrk="1" hangingPunct="1">
              <a:buFont typeface="Wingdings" pitchFamily="2" charset="2"/>
              <a:buNone/>
            </a:pPr>
            <a:r>
              <a:rPr lang="en-US" sz="2400" dirty="0">
                <a:cs typeface="Arial" charset="0"/>
              </a:rPr>
              <a:t>   </a:t>
            </a:r>
          </a:p>
        </p:txBody>
      </p:sp>
      <p:pic>
        <p:nvPicPr>
          <p:cNvPr id="110593" name="Picture 1"/>
          <p:cNvPicPr>
            <a:picLocks noChangeAspect="1" noChangeArrowheads="1"/>
          </p:cNvPicPr>
          <p:nvPr/>
        </p:nvPicPr>
        <p:blipFill>
          <a:blip r:embed="rId3" cstate="print"/>
          <a:srcRect/>
          <a:stretch>
            <a:fillRect/>
          </a:stretch>
        </p:blipFill>
        <p:spPr bwMode="auto">
          <a:xfrm>
            <a:off x="3736826" y="4114801"/>
            <a:ext cx="5026175" cy="2542653"/>
          </a:xfrm>
          <a:prstGeom prst="rect">
            <a:avLst/>
          </a:prstGeom>
          <a:noFill/>
          <a:ln w="28575">
            <a:solidFill>
              <a:schemeClr val="accent1"/>
            </a:solidFill>
            <a:miter lim="800000"/>
            <a:headEnd/>
            <a:tailEnd/>
          </a:ln>
        </p:spPr>
      </p:pic>
    </p:spTree>
    <p:extLst>
      <p:ext uri="{BB962C8B-B14F-4D97-AF65-F5344CB8AC3E}">
        <p14:creationId xmlns:p14="http://schemas.microsoft.com/office/powerpoint/2010/main" val="124040994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275" y="149465"/>
            <a:ext cx="10515600" cy="1325563"/>
          </a:xfrm>
        </p:spPr>
        <p:txBody>
          <a:bodyPr/>
          <a:lstStyle/>
          <a:p>
            <a:r>
              <a:rPr lang="en-US" dirty="0">
                <a:solidFill>
                  <a:srgbClr val="333399"/>
                </a:solidFill>
              </a:rPr>
              <a:t>CASAS Assessments </a:t>
            </a:r>
            <a:br>
              <a:rPr lang="en-US" dirty="0">
                <a:solidFill>
                  <a:srgbClr val="333399"/>
                </a:solidFill>
              </a:rPr>
            </a:br>
            <a:r>
              <a:rPr lang="en-US" dirty="0">
                <a:solidFill>
                  <a:srgbClr val="333399"/>
                </a:solidFill>
              </a:rPr>
              <a:t>Authorized for NRS for 2019-20</a:t>
            </a:r>
            <a:endParaRPr lang="en-US" dirty="0"/>
          </a:p>
        </p:txBody>
      </p:sp>
      <p:sp>
        <p:nvSpPr>
          <p:cNvPr id="3" name="Content Placeholder 2"/>
          <p:cNvSpPr>
            <a:spLocks noGrp="1"/>
          </p:cNvSpPr>
          <p:nvPr>
            <p:ph sz="half" idx="1"/>
          </p:nvPr>
        </p:nvSpPr>
        <p:spPr>
          <a:xfrm>
            <a:off x="1981200" y="1571569"/>
            <a:ext cx="8153400" cy="4478402"/>
          </a:xfrm>
        </p:spPr>
        <p:txBody>
          <a:bodyPr>
            <a:normAutofit/>
          </a:bodyPr>
          <a:lstStyle/>
          <a:p>
            <a:pPr marL="0" indent="0">
              <a:buNone/>
            </a:pPr>
            <a:r>
              <a:rPr lang="en-US" b="1" i="1" dirty="0">
                <a:solidFill>
                  <a:srgbClr val="333399"/>
                </a:solidFill>
              </a:rPr>
              <a:t>ABE and ASE only</a:t>
            </a:r>
            <a:r>
              <a:rPr lang="en-US" dirty="0">
                <a:solidFill>
                  <a:srgbClr val="333399"/>
                </a:solidFill>
              </a:rPr>
              <a:t>:</a:t>
            </a:r>
          </a:p>
          <a:p>
            <a:r>
              <a:rPr lang="en-US" dirty="0">
                <a:solidFill>
                  <a:srgbClr val="333399"/>
                </a:solidFill>
              </a:rPr>
              <a:t>CASAS GOALS Reading and Math </a:t>
            </a:r>
          </a:p>
          <a:p>
            <a:pPr marL="0" indent="0">
              <a:buNone/>
            </a:pPr>
            <a:br>
              <a:rPr lang="en-US" i="1" dirty="0">
                <a:solidFill>
                  <a:srgbClr val="333399"/>
                </a:solidFill>
              </a:rPr>
            </a:br>
            <a:r>
              <a:rPr lang="en-US" b="1" i="1" dirty="0">
                <a:solidFill>
                  <a:srgbClr val="333399"/>
                </a:solidFill>
              </a:rPr>
              <a:t>ESL only</a:t>
            </a:r>
            <a:r>
              <a:rPr lang="en-US" i="1" dirty="0">
                <a:solidFill>
                  <a:srgbClr val="333399"/>
                </a:solidFill>
              </a:rPr>
              <a:t>:</a:t>
            </a:r>
          </a:p>
          <a:p>
            <a:r>
              <a:rPr lang="en-US" dirty="0">
                <a:solidFill>
                  <a:srgbClr val="333399"/>
                </a:solidFill>
              </a:rPr>
              <a:t>Life and Work Listening </a:t>
            </a:r>
          </a:p>
          <a:p>
            <a:r>
              <a:rPr lang="en-US" dirty="0">
                <a:solidFill>
                  <a:srgbClr val="333399"/>
                </a:solidFill>
              </a:rPr>
              <a:t>Life and Work Reading </a:t>
            </a:r>
          </a:p>
          <a:p>
            <a:r>
              <a:rPr lang="en-US" dirty="0">
                <a:solidFill>
                  <a:srgbClr val="333399"/>
                </a:solidFill>
              </a:rPr>
              <a:t>Secondary Level Assessment (SLA):</a:t>
            </a:r>
          </a:p>
          <a:p>
            <a:pPr lvl="1"/>
            <a:r>
              <a:rPr lang="en-US" dirty="0">
                <a:solidFill>
                  <a:srgbClr val="333399"/>
                </a:solidFill>
              </a:rPr>
              <a:t>Language Arts 513-14</a:t>
            </a:r>
          </a:p>
          <a:p>
            <a:endParaRPr lang="en-US" b="1" dirty="0"/>
          </a:p>
        </p:txBody>
      </p:sp>
      <p:sp>
        <p:nvSpPr>
          <p:cNvPr id="4" name="Slide Number Placeholder 3"/>
          <p:cNvSpPr>
            <a:spLocks noGrp="1"/>
          </p:cNvSpPr>
          <p:nvPr>
            <p:ph type="sldNum" sz="quarter" idx="10"/>
          </p:nvPr>
        </p:nvSpPr>
        <p:spPr/>
        <p:txBody>
          <a:bodyPr/>
          <a:lstStyle/>
          <a:p>
            <a:pPr>
              <a:defRPr/>
            </a:pPr>
            <a:fld id="{62295299-AA21-468A-8072-B633C7B40E7A}" type="slidenum">
              <a:rPr lang="en-US" smtClean="0"/>
              <a:pPr>
                <a:defRPr/>
              </a:pPr>
              <a:t>41</a:t>
            </a:fld>
            <a:endParaRPr lang="en-US" dirty="0"/>
          </a:p>
        </p:txBody>
      </p:sp>
      <p:sp>
        <p:nvSpPr>
          <p:cNvPr id="10" name="TextBox 9"/>
          <p:cNvSpPr txBox="1"/>
          <p:nvPr/>
        </p:nvSpPr>
        <p:spPr>
          <a:xfrm>
            <a:off x="1388852" y="6259810"/>
            <a:ext cx="10343072" cy="461665"/>
          </a:xfrm>
          <a:prstGeom prst="rect">
            <a:avLst/>
          </a:prstGeom>
          <a:solidFill>
            <a:schemeClr val="bg1"/>
          </a:solidFill>
        </p:spPr>
        <p:txBody>
          <a:bodyPr wrap="square" rtlCol="0">
            <a:spAutoFit/>
          </a:bodyPr>
          <a:lstStyle/>
          <a:p>
            <a:r>
              <a:rPr lang="en-US" sz="2400" i="1" dirty="0"/>
              <a:t>POWER, AA-AAAAA not authorized for NRS, but are authorized for CA reporting</a:t>
            </a:r>
          </a:p>
        </p:txBody>
      </p:sp>
    </p:spTree>
    <p:extLst>
      <p:ext uri="{BB962C8B-B14F-4D97-AF65-F5344CB8AC3E}">
        <p14:creationId xmlns:p14="http://schemas.microsoft.com/office/powerpoint/2010/main" val="808949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CAEP TAP</a:t>
            </a:r>
          </a:p>
        </p:txBody>
      </p:sp>
      <p:sp>
        <p:nvSpPr>
          <p:cNvPr id="4" name="Content Placeholder 2"/>
          <p:cNvSpPr>
            <a:spLocks noGrp="1"/>
          </p:cNvSpPr>
          <p:nvPr>
            <p:ph idx="1"/>
          </p:nvPr>
        </p:nvSpPr>
        <p:spPr>
          <a:xfrm>
            <a:off x="741485" y="1491518"/>
            <a:ext cx="10515600" cy="4351338"/>
          </a:xfrm>
        </p:spPr>
        <p:txBody>
          <a:bodyPr>
            <a:normAutofit fontScale="92500" lnSpcReduction="10000"/>
          </a:bodyPr>
          <a:lstStyle/>
          <a:p>
            <a:pPr algn="l"/>
            <a:r>
              <a:rPr lang="en-US" sz="4400" dirty="0"/>
              <a:t>The AEBG Technical Assistance Program (TAP) provides professional development resources for all CAEP agencies statewide.</a:t>
            </a:r>
          </a:p>
          <a:p>
            <a:pPr marL="0" indent="0">
              <a:buNone/>
            </a:pPr>
            <a:endParaRPr lang="en-US" sz="4400" dirty="0">
              <a:hlinkClick r:id="" action="ppaction://noaction"/>
            </a:endParaRPr>
          </a:p>
          <a:p>
            <a:pPr marL="0" indent="0">
              <a:buNone/>
            </a:pPr>
            <a:r>
              <a:rPr lang="en-US" sz="4400" dirty="0">
                <a:hlinkClick r:id="" action="ppaction://noaction"/>
              </a:rPr>
              <a:t>https</a:t>
            </a:r>
            <a:r>
              <a:rPr lang="en-US" sz="4400" dirty="0">
                <a:hlinkClick r:id="rId2"/>
              </a:rPr>
              <a:t>://caladulted.org/</a:t>
            </a:r>
            <a:endParaRPr lang="en-US" sz="4400" dirty="0"/>
          </a:p>
          <a:p>
            <a:pPr marL="0" indent="0" algn="l">
              <a:buNone/>
            </a:pPr>
            <a:endParaRPr lang="en-US" sz="4400" dirty="0">
              <a:hlinkClick r:id="" action="ppaction://noaction"/>
            </a:endParaRPr>
          </a:p>
          <a:p>
            <a:pPr marL="0" indent="0" algn="l">
              <a:buNone/>
            </a:pPr>
            <a:r>
              <a:rPr lang="en-US" sz="4400" dirty="0">
                <a:hlinkClick r:id="" action="ppaction://noaction"/>
              </a:rPr>
              <a:t>tap@aebg.org</a:t>
            </a:r>
            <a:endParaRPr lang="en-US" sz="4400" dirty="0"/>
          </a:p>
          <a:p>
            <a:pPr algn="l"/>
            <a:endParaRPr lang="en-US" dirty="0"/>
          </a:p>
        </p:txBody>
      </p:sp>
      <p:pic>
        <p:nvPicPr>
          <p:cNvPr id="5" name="Picture 4"/>
          <p:cNvPicPr>
            <a:picLocks noChangeAspect="1"/>
          </p:cNvPicPr>
          <p:nvPr/>
        </p:nvPicPr>
        <p:blipFill>
          <a:blip r:embed="rId3"/>
          <a:stretch>
            <a:fillRect/>
          </a:stretch>
        </p:blipFill>
        <p:spPr>
          <a:xfrm>
            <a:off x="6154615" y="4818185"/>
            <a:ext cx="5680504" cy="1481871"/>
          </a:xfrm>
          <a:prstGeom prst="rect">
            <a:avLst/>
          </a:prstGeom>
          <a:ln>
            <a:solidFill>
              <a:schemeClr val="accent1"/>
            </a:solidFill>
          </a:ln>
        </p:spPr>
      </p:pic>
    </p:spTree>
    <p:extLst>
      <p:ext uri="{BB962C8B-B14F-4D97-AF65-F5344CB8AC3E}">
        <p14:creationId xmlns:p14="http://schemas.microsoft.com/office/powerpoint/2010/main" val="1854342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5981"/>
          </a:xfrm>
        </p:spPr>
        <p:txBody>
          <a:bodyPr/>
          <a:lstStyle/>
          <a:p>
            <a:r>
              <a:rPr lang="en-US" dirty="0"/>
              <a:t>CASAS Web Site</a:t>
            </a: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772" t="6828" r="13076" b="8315"/>
          <a:stretch/>
        </p:blipFill>
        <p:spPr bwMode="auto">
          <a:xfrm>
            <a:off x="6190534" y="1331106"/>
            <a:ext cx="5482612" cy="4612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 Box 5"/>
          <p:cNvSpPr txBox="1">
            <a:spLocks noChangeArrowheads="1"/>
          </p:cNvSpPr>
          <p:nvPr/>
        </p:nvSpPr>
        <p:spPr bwMode="auto">
          <a:xfrm>
            <a:off x="2501378" y="5306290"/>
            <a:ext cx="7911253" cy="1274195"/>
          </a:xfrm>
          <a:prstGeom prst="rect">
            <a:avLst/>
          </a:prstGeom>
          <a:solidFill>
            <a:schemeClr val="bg1"/>
          </a:solidFill>
          <a:ln w="9525">
            <a:solidFill>
              <a:schemeClr val="tx1"/>
            </a:solidFill>
            <a:miter lim="800000"/>
            <a:headEnd/>
            <a:tailEnd/>
          </a:ln>
        </p:spPr>
        <p:txBody>
          <a:bodyPr>
            <a:spAutoFit/>
          </a:bodyPr>
          <a:lstStyle/>
          <a:p>
            <a:r>
              <a:rPr lang="en-US" sz="7680" b="1" dirty="0">
                <a:solidFill>
                  <a:schemeClr val="accent5"/>
                </a:solidFill>
                <a:hlinkClick r:id="rId3"/>
              </a:rPr>
              <a:t>www.casas.org</a:t>
            </a:r>
            <a:endParaRPr lang="en-US" sz="5120" dirty="0">
              <a:solidFill>
                <a:schemeClr val="accent5"/>
              </a:solidFill>
            </a:endParaRPr>
          </a:p>
        </p:txBody>
      </p:sp>
      <p:sp>
        <p:nvSpPr>
          <p:cNvPr id="5" name="Rectangle 4"/>
          <p:cNvSpPr/>
          <p:nvPr/>
        </p:nvSpPr>
        <p:spPr>
          <a:xfrm>
            <a:off x="319669" y="1582616"/>
            <a:ext cx="5794023" cy="3416320"/>
          </a:xfrm>
          <a:prstGeom prst="rect">
            <a:avLst/>
          </a:prstGeom>
        </p:spPr>
        <p:txBody>
          <a:bodyPr wrap="square">
            <a:spAutoFit/>
          </a:bodyPr>
          <a:lstStyle/>
          <a:p>
            <a:pPr marL="457200" indent="-457200">
              <a:lnSpc>
                <a:spcPct val="90000"/>
              </a:lnSpc>
              <a:buFont typeface="Arial" panose="020B0604020202020204" pitchFamily="34" charset="0"/>
              <a:buChar char="•"/>
            </a:pPr>
            <a:r>
              <a:rPr lang="en-US" sz="4000" dirty="0"/>
              <a:t>What’s New</a:t>
            </a:r>
          </a:p>
          <a:p>
            <a:pPr marL="457200" indent="-457200">
              <a:lnSpc>
                <a:spcPct val="90000"/>
              </a:lnSpc>
              <a:buFont typeface="Arial" panose="020B0604020202020204" pitchFamily="34" charset="0"/>
              <a:buChar char="•"/>
            </a:pPr>
            <a:r>
              <a:rPr lang="en-US" sz="4000" dirty="0"/>
              <a:t>Online Registration</a:t>
            </a:r>
          </a:p>
          <a:p>
            <a:pPr marL="457200" indent="-457200">
              <a:lnSpc>
                <a:spcPct val="90000"/>
              </a:lnSpc>
              <a:buFont typeface="Arial" panose="020B0604020202020204" pitchFamily="34" charset="0"/>
              <a:buChar char="•"/>
            </a:pPr>
            <a:r>
              <a:rPr lang="en-US" sz="4000" dirty="0"/>
              <a:t>California Accountability</a:t>
            </a:r>
          </a:p>
          <a:p>
            <a:pPr marL="457200" indent="-457200">
              <a:lnSpc>
                <a:spcPct val="90000"/>
              </a:lnSpc>
              <a:buFont typeface="Arial" panose="020B0604020202020204" pitchFamily="34" charset="0"/>
              <a:buChar char="•"/>
            </a:pPr>
            <a:r>
              <a:rPr lang="en-US" sz="4000" dirty="0"/>
              <a:t>AEBG Web page</a:t>
            </a:r>
          </a:p>
          <a:p>
            <a:pPr marL="457200" indent="-457200">
              <a:lnSpc>
                <a:spcPct val="90000"/>
              </a:lnSpc>
              <a:buFont typeface="Arial" panose="020B0604020202020204" pitchFamily="34" charset="0"/>
              <a:buChar char="•"/>
            </a:pPr>
            <a:r>
              <a:rPr lang="en-US" sz="4000" dirty="0"/>
              <a:t>CASAS Forums</a:t>
            </a:r>
          </a:p>
          <a:p>
            <a:pPr marL="457200" indent="-457200">
              <a:lnSpc>
                <a:spcPct val="90000"/>
              </a:lnSpc>
              <a:buFont typeface="Arial" panose="020B0604020202020204" pitchFamily="34" charset="0"/>
              <a:buChar char="•"/>
            </a:pPr>
            <a:r>
              <a:rPr lang="en-US" sz="4000" dirty="0"/>
              <a:t>Download Centers</a:t>
            </a:r>
          </a:p>
        </p:txBody>
      </p:sp>
    </p:spTree>
    <p:extLst>
      <p:ext uri="{BB962C8B-B14F-4D97-AF65-F5344CB8AC3E}">
        <p14:creationId xmlns:p14="http://schemas.microsoft.com/office/powerpoint/2010/main" val="2690414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77" y="110148"/>
            <a:ext cx="10515600" cy="1325563"/>
          </a:xfrm>
        </p:spPr>
        <p:txBody>
          <a:bodyPr/>
          <a:lstStyle/>
          <a:p>
            <a:r>
              <a:rPr lang="en-US" dirty="0"/>
              <a:t>Online Training Registration</a:t>
            </a:r>
          </a:p>
        </p:txBody>
      </p:sp>
      <p:sp>
        <p:nvSpPr>
          <p:cNvPr id="3" name="Content Placeholder 2"/>
          <p:cNvSpPr>
            <a:spLocks noGrp="1"/>
          </p:cNvSpPr>
          <p:nvPr>
            <p:ph idx="1"/>
          </p:nvPr>
        </p:nvSpPr>
        <p:spPr>
          <a:xfrm>
            <a:off x="750276" y="1767254"/>
            <a:ext cx="9475177" cy="3908546"/>
          </a:xfrm>
        </p:spPr>
        <p:txBody>
          <a:bodyPr/>
          <a:lstStyle/>
          <a:p>
            <a:r>
              <a:rPr lang="en-US" sz="4000" dirty="0"/>
              <a:t>Register for all face to face and Web-based trainings on the CAEP TAP Website:</a:t>
            </a:r>
          </a:p>
          <a:p>
            <a:pPr marL="0" indent="0">
              <a:buNone/>
            </a:pPr>
            <a:r>
              <a:rPr lang="en-US" sz="4000" dirty="0">
                <a:hlinkClick r:id="rId2"/>
              </a:rPr>
              <a:t>https://www.caadultedtraining.org/</a:t>
            </a:r>
            <a:endParaRPr lang="en-US" sz="4000" dirty="0"/>
          </a:p>
          <a:p>
            <a:endParaRPr lang="en-US" dirty="0"/>
          </a:p>
        </p:txBody>
      </p:sp>
      <p:pic>
        <p:nvPicPr>
          <p:cNvPr id="4" name="Picture 3"/>
          <p:cNvPicPr>
            <a:picLocks noChangeAspect="1"/>
          </p:cNvPicPr>
          <p:nvPr/>
        </p:nvPicPr>
        <p:blipFill>
          <a:blip r:embed="rId3"/>
          <a:stretch>
            <a:fillRect/>
          </a:stretch>
        </p:blipFill>
        <p:spPr>
          <a:xfrm>
            <a:off x="7499838" y="4031528"/>
            <a:ext cx="4262070" cy="2467514"/>
          </a:xfrm>
          <a:prstGeom prst="rect">
            <a:avLst/>
          </a:prstGeom>
          <a:ln>
            <a:solidFill>
              <a:schemeClr val="accent1"/>
            </a:solidFill>
          </a:ln>
        </p:spPr>
      </p:pic>
    </p:spTree>
    <p:extLst>
      <p:ext uri="{BB962C8B-B14F-4D97-AF65-F5344CB8AC3E}">
        <p14:creationId xmlns:p14="http://schemas.microsoft.com/office/powerpoint/2010/main" val="420334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(enrollment) </a:t>
            </a:r>
          </a:p>
        </p:txBody>
      </p:sp>
      <p:sp>
        <p:nvSpPr>
          <p:cNvPr id="3" name="Content Placeholder 2"/>
          <p:cNvSpPr>
            <a:spLocks noGrp="1"/>
          </p:cNvSpPr>
          <p:nvPr>
            <p:ph idx="1"/>
          </p:nvPr>
        </p:nvSpPr>
        <p:spPr>
          <a:xfrm>
            <a:off x="480913" y="1619436"/>
            <a:ext cx="11533238" cy="4938969"/>
          </a:xfrm>
        </p:spPr>
        <p:txBody>
          <a:bodyPr>
            <a:noAutofit/>
          </a:bodyPr>
          <a:lstStyle/>
          <a:p>
            <a:pPr marL="0" indent="0">
              <a:buNone/>
            </a:pPr>
            <a:r>
              <a:rPr lang="en-US" sz="3200" b="1" dirty="0"/>
              <a:t>Enrollment / Instructional Hour Definitions</a:t>
            </a:r>
          </a:p>
          <a:p>
            <a:pPr marL="0" indent="0">
              <a:buNone/>
            </a:pPr>
            <a:endParaRPr lang="en-US" sz="3200" dirty="0"/>
          </a:p>
          <a:p>
            <a:r>
              <a:rPr lang="en-US" sz="3200" dirty="0"/>
              <a:t>“Adults Served” is a required reporting category in AB104 and will be a summary count of anyone with at least 1 instructional contact hour or who received a service. </a:t>
            </a:r>
          </a:p>
          <a:p>
            <a:r>
              <a:rPr lang="en-US" sz="3200" dirty="0"/>
              <a:t>“Adults Served” will be disaggregated to identify ‘service only’ students, students receiving 1-11 instructional contact hours, and ‘participants’ who received 12 or more instructional contact hours over a single program year. </a:t>
            </a:r>
          </a:p>
        </p:txBody>
      </p:sp>
    </p:spTree>
    <p:extLst>
      <p:ext uri="{BB962C8B-B14F-4D97-AF65-F5344CB8AC3E}">
        <p14:creationId xmlns:p14="http://schemas.microsoft.com/office/powerpoint/2010/main" val="28071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Enrollment/Instructional Hour Definitions</a:t>
            </a:r>
          </a:p>
        </p:txBody>
      </p:sp>
      <p:sp>
        <p:nvSpPr>
          <p:cNvPr id="3" name="Content Placeholder 2"/>
          <p:cNvSpPr>
            <a:spLocks noGrp="1"/>
          </p:cNvSpPr>
          <p:nvPr>
            <p:ph idx="1"/>
          </p:nvPr>
        </p:nvSpPr>
        <p:spPr>
          <a:xfrm>
            <a:off x="420190" y="1566832"/>
            <a:ext cx="11533238" cy="4938969"/>
          </a:xfrm>
        </p:spPr>
        <p:txBody>
          <a:bodyPr>
            <a:noAutofit/>
          </a:bodyPr>
          <a:lstStyle/>
          <a:p>
            <a:r>
              <a:rPr lang="en-US" sz="3600" dirty="0"/>
              <a:t>“</a:t>
            </a:r>
            <a:r>
              <a:rPr lang="en-US" sz="3600" b="1" dirty="0"/>
              <a:t>Adults Served</a:t>
            </a:r>
            <a:r>
              <a:rPr lang="en-US" sz="3600" dirty="0"/>
              <a:t>” will be disaggregated into three categories:</a:t>
            </a:r>
          </a:p>
          <a:p>
            <a:pPr marL="0" indent="0">
              <a:buNone/>
            </a:pPr>
            <a:endParaRPr lang="en-US" sz="3600" dirty="0"/>
          </a:p>
          <a:p>
            <a:pPr marL="971550" lvl="1" indent="-514350">
              <a:buFont typeface="+mj-lt"/>
              <a:buAutoNum type="arabicPeriod"/>
            </a:pPr>
            <a:r>
              <a:rPr lang="en-US" sz="3200" dirty="0"/>
              <a:t>Service only students</a:t>
            </a:r>
          </a:p>
          <a:p>
            <a:pPr marL="971550" lvl="1" indent="-514350">
              <a:buFont typeface="+mj-lt"/>
              <a:buAutoNum type="arabicPeriod"/>
            </a:pPr>
            <a:r>
              <a:rPr lang="en-US" sz="3200" dirty="0"/>
              <a:t>Students receiving 1-11 instructional contact hours</a:t>
            </a:r>
          </a:p>
          <a:p>
            <a:pPr marL="971550" lvl="1" indent="-514350">
              <a:buFont typeface="+mj-lt"/>
              <a:buAutoNum type="arabicPeriod"/>
            </a:pPr>
            <a:r>
              <a:rPr lang="en-US" sz="3200" dirty="0"/>
              <a:t>Participants who received 12 or more instructional contact hours over a single program year. </a:t>
            </a:r>
          </a:p>
        </p:txBody>
      </p:sp>
    </p:spTree>
    <p:extLst>
      <p:ext uri="{BB962C8B-B14F-4D97-AF65-F5344CB8AC3E}">
        <p14:creationId xmlns:p14="http://schemas.microsoft.com/office/powerpoint/2010/main" val="131000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a:t>
            </a:r>
          </a:p>
        </p:txBody>
      </p:sp>
      <p:sp>
        <p:nvSpPr>
          <p:cNvPr id="3" name="Content Placeholder 2"/>
          <p:cNvSpPr>
            <a:spLocks noGrp="1"/>
          </p:cNvSpPr>
          <p:nvPr>
            <p:ph idx="1"/>
          </p:nvPr>
        </p:nvSpPr>
        <p:spPr/>
        <p:txBody>
          <a:bodyPr/>
          <a:lstStyle/>
          <a:p>
            <a:pPr marL="0" indent="0">
              <a:buNone/>
            </a:pPr>
            <a:r>
              <a:rPr lang="en-US" sz="3200" b="1" dirty="0"/>
              <a:t>Enrollment / Instructional Hours</a:t>
            </a:r>
          </a:p>
          <a:p>
            <a:pPr marL="0" indent="0">
              <a:buNone/>
            </a:pPr>
            <a:endParaRPr lang="en-US" dirty="0"/>
          </a:p>
          <a:p>
            <a:pPr marL="0" indent="0">
              <a:buNone/>
            </a:pPr>
            <a:r>
              <a:rPr lang="en-US" sz="3200" i="1" dirty="0"/>
              <a:t>What is the definition of an instructional hour? </a:t>
            </a:r>
          </a:p>
          <a:p>
            <a:pPr marL="0" indent="0">
              <a:buNone/>
            </a:pPr>
            <a:endParaRPr lang="en-US" dirty="0"/>
          </a:p>
          <a:p>
            <a:pPr marL="0" indent="0">
              <a:buNone/>
            </a:pPr>
            <a:r>
              <a:rPr lang="en-US" sz="3200" dirty="0"/>
              <a:t>An instructional hour must meet OCTAE guidelines and be associated with an instructional program. Thereby, service hours must not be commingled with instructional hours.</a:t>
            </a:r>
          </a:p>
        </p:txBody>
      </p:sp>
    </p:spTree>
    <p:extLst>
      <p:ext uri="{BB962C8B-B14F-4D97-AF65-F5344CB8AC3E}">
        <p14:creationId xmlns:p14="http://schemas.microsoft.com/office/powerpoint/2010/main" val="3684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6694"/>
          </a:xfrm>
        </p:spPr>
        <p:txBody>
          <a:bodyPr/>
          <a:lstStyle/>
          <a:p>
            <a:r>
              <a:rPr lang="en-US" dirty="0"/>
              <a:t>Contact Hours</a:t>
            </a:r>
          </a:p>
        </p:txBody>
      </p:sp>
      <p:sp>
        <p:nvSpPr>
          <p:cNvPr id="3" name="Content Placeholder 2"/>
          <p:cNvSpPr>
            <a:spLocks noGrp="1"/>
          </p:cNvSpPr>
          <p:nvPr>
            <p:ph idx="1"/>
          </p:nvPr>
        </p:nvSpPr>
        <p:spPr>
          <a:xfrm>
            <a:off x="838200" y="1414732"/>
            <a:ext cx="10515600" cy="4762231"/>
          </a:xfrm>
        </p:spPr>
        <p:txBody>
          <a:bodyPr>
            <a:normAutofit fontScale="92500" lnSpcReduction="10000"/>
          </a:bodyPr>
          <a:lstStyle/>
          <a:p>
            <a:pPr marL="0" indent="0">
              <a:buNone/>
            </a:pPr>
            <a:r>
              <a:rPr lang="en-US" sz="3000" b="1" dirty="0"/>
              <a:t>Definition</a:t>
            </a:r>
            <a:r>
              <a:rPr lang="en-US" sz="3000" dirty="0"/>
              <a:t>. </a:t>
            </a:r>
            <a:r>
              <a:rPr lang="en-US" sz="3000" i="1" dirty="0"/>
              <a:t>Hours of instruction or instructional activity that the participant receives from the program. Instructional activity includes any program-sponsored activity designed to promote learning in the program curriculum, such as classroom instruction, assessment, tutoring, or participation in a learning lab. Time spent on assessment can be counted only if the assessment is designed to inform placement decisions, assess progress, or inform instruction. Time used simply to administer tests, such as the GED tests, cannot be counted as instructional activity. </a:t>
            </a:r>
          </a:p>
          <a:p>
            <a:pPr marL="0" indent="0">
              <a:buNone/>
            </a:pPr>
            <a:endParaRPr lang="en-US" dirty="0"/>
          </a:p>
          <a:p>
            <a:pPr marL="0" indent="0">
              <a:buNone/>
            </a:pPr>
            <a:r>
              <a:rPr lang="en-US" u="sng" dirty="0">
                <a:hlinkClick r:id="rId2"/>
              </a:rPr>
              <a:t>https://www.nrsweb.org/sites/default/files/NRS_TA_Guide.pdf</a:t>
            </a:r>
            <a:endParaRPr lang="en-US" u="sng" dirty="0"/>
          </a:p>
          <a:p>
            <a:pPr marL="0" indent="0">
              <a:buNone/>
            </a:pPr>
            <a:r>
              <a:rPr lang="en-US" dirty="0"/>
              <a:t>   (p. 57 of NRS online technical assistance guide)</a:t>
            </a:r>
          </a:p>
          <a:p>
            <a:pPr marL="0" indent="0">
              <a:buNone/>
            </a:pPr>
            <a:endParaRPr lang="en-US" dirty="0"/>
          </a:p>
        </p:txBody>
      </p:sp>
    </p:spTree>
    <p:extLst>
      <p:ext uri="{BB962C8B-B14F-4D97-AF65-F5344CB8AC3E}">
        <p14:creationId xmlns:p14="http://schemas.microsoft.com/office/powerpoint/2010/main" val="546588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(services) </a:t>
            </a:r>
          </a:p>
        </p:txBody>
      </p:sp>
      <p:sp>
        <p:nvSpPr>
          <p:cNvPr id="3" name="Content Placeholder 2"/>
          <p:cNvSpPr>
            <a:spLocks noGrp="1"/>
          </p:cNvSpPr>
          <p:nvPr>
            <p:ph idx="1"/>
          </p:nvPr>
        </p:nvSpPr>
        <p:spPr/>
        <p:txBody>
          <a:bodyPr>
            <a:noAutofit/>
          </a:bodyPr>
          <a:lstStyle/>
          <a:p>
            <a:pPr marL="0" indent="0">
              <a:buNone/>
            </a:pPr>
            <a:r>
              <a:rPr lang="en-US" sz="3200" b="1" dirty="0"/>
              <a:t>Services/Service Hours</a:t>
            </a:r>
          </a:p>
          <a:p>
            <a:pPr marL="0" indent="0">
              <a:buNone/>
            </a:pPr>
            <a:endParaRPr lang="en-US" sz="3200" dirty="0"/>
          </a:p>
          <a:p>
            <a:r>
              <a:rPr lang="en-US" sz="3200" dirty="0"/>
              <a:t>CAEP will not track service hours. </a:t>
            </a:r>
          </a:p>
          <a:p>
            <a:r>
              <a:rPr lang="en-US" sz="3200" dirty="0"/>
              <a:t>In other integrated reporting frameworks for services it is more common to report service contacts and type of service delivered than hours. </a:t>
            </a:r>
          </a:p>
          <a:p>
            <a:r>
              <a:rPr lang="en-US" sz="3200" dirty="0"/>
              <a:t>Tracking service contact types and how those align with student outcomes is an area that the CAEP State Office will continue to explore.</a:t>
            </a:r>
          </a:p>
        </p:txBody>
      </p:sp>
    </p:spTree>
    <p:extLst>
      <p:ext uri="{BB962C8B-B14F-4D97-AF65-F5344CB8AC3E}">
        <p14:creationId xmlns:p14="http://schemas.microsoft.com/office/powerpoint/2010/main" val="1231262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10C05D-FA45-4E53-8642-966D17CC59F6}">
  <ds:schemaRefs>
    <ds:schemaRef ds:uri="http://schemas.microsoft.com/office/2006/documentManagement/types"/>
    <ds:schemaRef ds:uri="http://purl.org/dc/elements/1.1/"/>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c879b346-0b7d-453e-989e-4db3ade23c72"/>
  </ds:schemaRefs>
</ds:datastoreItem>
</file>

<file path=customXml/itemProps2.xml><?xml version="1.0" encoding="utf-8"?>
<ds:datastoreItem xmlns:ds="http://schemas.openxmlformats.org/officeDocument/2006/customXml" ds:itemID="{716147DB-987D-4FDF-B43B-CECFCCF42E61}"/>
</file>

<file path=customXml/itemProps3.xml><?xml version="1.0" encoding="utf-8"?>
<ds:datastoreItem xmlns:ds="http://schemas.openxmlformats.org/officeDocument/2006/customXml" ds:itemID="{5188CC8C-F292-47EA-B9C8-6362D2C7DB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4910</TotalTime>
  <Words>2130</Words>
  <Application>Microsoft Office PowerPoint</Application>
  <PresentationFormat>Widescreen</PresentationFormat>
  <Paragraphs>325</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Helvetica</vt:lpstr>
      <vt:lpstr>Times New Roman</vt:lpstr>
      <vt:lpstr>Wingdings</vt:lpstr>
      <vt:lpstr>Office Theme</vt:lpstr>
      <vt:lpstr>CAEP 19-20 Student Data Reporting &amp; More</vt:lpstr>
      <vt:lpstr>Summary of Changes</vt:lpstr>
      <vt:lpstr>19-20 Reporting Changes (local) </vt:lpstr>
      <vt:lpstr>19-20 Reporting Changes (state)</vt:lpstr>
      <vt:lpstr>19-20 Reporting Changes (enrollment) </vt:lpstr>
      <vt:lpstr>Enrollment/Instructional Hour Definitions</vt:lpstr>
      <vt:lpstr>19-20 Reporting Changes</vt:lpstr>
      <vt:lpstr>Contact Hours</vt:lpstr>
      <vt:lpstr>19-20 Reporting Changes (services) </vt:lpstr>
      <vt:lpstr>19-20 Reporting Changes </vt:lpstr>
      <vt:lpstr>Enrollment Instructional Hours</vt:lpstr>
      <vt:lpstr>Enrollment Instructional Hours</vt:lpstr>
      <vt:lpstr>19-20 Reporting Changes (CTE skills gain)</vt:lpstr>
      <vt:lpstr>WIOA I Passing Knowledge-Based Exam </vt:lpstr>
      <vt:lpstr>Student Barriers to Employment</vt:lpstr>
      <vt:lpstr>Student Barriers to Employment</vt:lpstr>
      <vt:lpstr>Student Barriers to Employment</vt:lpstr>
      <vt:lpstr>WIOA Alignment to AB 104</vt:lpstr>
      <vt:lpstr>CAEP Outcomes</vt:lpstr>
      <vt:lpstr>PowerPoint Presentation</vt:lpstr>
      <vt:lpstr>PowerPoint Presentation</vt:lpstr>
      <vt:lpstr>MSG’s for CTE </vt:lpstr>
      <vt:lpstr>MSG’s for CTE </vt:lpstr>
      <vt:lpstr>PowerPoint Presentation</vt:lpstr>
      <vt:lpstr>PowerPoint Presentation</vt:lpstr>
      <vt:lpstr>PowerPoint Presentation</vt:lpstr>
      <vt:lpstr>PowerPoint Presentation</vt:lpstr>
      <vt:lpstr>CAEP Short Term Services</vt:lpstr>
      <vt:lpstr>Supportive Services</vt:lpstr>
      <vt:lpstr>Training Services</vt:lpstr>
      <vt:lpstr>Transition Services</vt:lpstr>
      <vt:lpstr>CAEP Short Term Services</vt:lpstr>
      <vt:lpstr>PowerPoint Presentation</vt:lpstr>
      <vt:lpstr>CAEP Tables Setup Options</vt:lpstr>
      <vt:lpstr>CAEP Tables Setup Options</vt:lpstr>
      <vt:lpstr>PowerPoint Presentation</vt:lpstr>
      <vt:lpstr>PowerPoint Presentation</vt:lpstr>
      <vt:lpstr>CAEP Statewide Enrollment</vt:lpstr>
      <vt:lpstr>Data Submission Calendar</vt:lpstr>
      <vt:lpstr>New EUUS-019 form implemented July 1, 2019 </vt:lpstr>
      <vt:lpstr>CASAS Assessments  Authorized for NRS for 2019-20</vt:lpstr>
      <vt:lpstr>CAEP TAP</vt:lpstr>
      <vt:lpstr>CASAS Web Site</vt:lpstr>
      <vt:lpstr>Online Training Registration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AEBG Outcomes and Services</dc:title>
  <dc:creator>Jay Wright</dc:creator>
  <cp:lastModifiedBy>Veronica Parker</cp:lastModifiedBy>
  <cp:revision>118</cp:revision>
  <cp:lastPrinted>2019-10-21T21:24:42Z</cp:lastPrinted>
  <dcterms:created xsi:type="dcterms:W3CDTF">2018-06-04T21:59:02Z</dcterms:created>
  <dcterms:modified xsi:type="dcterms:W3CDTF">2019-11-18T18:30:31Z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