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3.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44.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9"/>
  </p:notesMasterIdLst>
  <p:sldIdLst>
    <p:sldId id="256" r:id="rId2"/>
    <p:sldId id="257" r:id="rId3"/>
    <p:sldId id="280" r:id="rId4"/>
    <p:sldId id="281" r:id="rId5"/>
    <p:sldId id="275" r:id="rId6"/>
    <p:sldId id="276" r:id="rId7"/>
    <p:sldId id="277" r:id="rId8"/>
    <p:sldId id="260" r:id="rId9"/>
    <p:sldId id="308" r:id="rId10"/>
    <p:sldId id="309" r:id="rId11"/>
    <p:sldId id="310" r:id="rId12"/>
    <p:sldId id="311" r:id="rId13"/>
    <p:sldId id="312" r:id="rId14"/>
    <p:sldId id="313" r:id="rId15"/>
    <p:sldId id="286"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00" r:id="rId47"/>
    <p:sldId id="344"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116" d="100"/>
          <a:sy n="116" d="100"/>
        </p:scale>
        <p:origin x="33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3/5/2020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Fiscal Update</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936243"/>
            <a:ext cx="10515600" cy="4351338"/>
          </a:xfrm>
        </p:spPr>
        <p:txBody>
          <a:bodyPr>
            <a:noAutofit/>
          </a:bodyPr>
          <a:lstStyle/>
          <a:p>
            <a:pPr marL="0" indent="0">
              <a:buNone/>
            </a:pPr>
            <a:r>
              <a:rPr lang="en-US" sz="2400" dirty="0"/>
              <a:t>Q: My member needs more time to finalize their close out report in NOVA?  What do I do?</a:t>
            </a:r>
          </a:p>
          <a:p>
            <a:pPr marL="0" indent="0">
              <a:buNone/>
            </a:pPr>
            <a:r>
              <a:rPr lang="en-US" sz="2400" dirty="0"/>
              <a:t>A: The consortium has until March 31 to certify Q2 and close outs.  Work with your members to provide them additional time, and allow for consortium review &amp; certification within the March 31 deadline.</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91036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746772"/>
            <a:ext cx="10515600" cy="4351338"/>
          </a:xfrm>
        </p:spPr>
        <p:txBody>
          <a:bodyPr>
            <a:noAutofit/>
          </a:bodyPr>
          <a:lstStyle/>
          <a:p>
            <a:pPr marL="0" indent="0">
              <a:buNone/>
            </a:pPr>
            <a:r>
              <a:rPr lang="en-US" sz="2400" dirty="0"/>
              <a:t>Q: My member’s accounting office asked if expenditure close outs include encumbrances rather than expenditures?</a:t>
            </a:r>
          </a:p>
          <a:p>
            <a:pPr marL="0" indent="0">
              <a:buNone/>
            </a:pPr>
            <a:r>
              <a:rPr lang="en-US" sz="2400" dirty="0"/>
              <a:t>A: All CAEP activities related to 17-18 funds ended on 12/31/19.  The close out report must include all confirmed expenditures.  We cannot allow for open purchase orders or encumbrances for close out certification. Please have them contact TAP if they have questions.</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56417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6" name="Picture 5">
            <a:extLst>
              <a:ext uri="{FF2B5EF4-FFF2-40B4-BE49-F238E27FC236}">
                <a16:creationId xmlns:a16="http://schemas.microsoft.com/office/drawing/2014/main" id="{93DABB1B-FAA8-4515-AB07-899E705D370A}"/>
              </a:ext>
            </a:extLst>
          </p:cNvPr>
          <p:cNvPicPr>
            <a:picLocks noChangeAspect="1"/>
          </p:cNvPicPr>
          <p:nvPr/>
        </p:nvPicPr>
        <p:blipFill>
          <a:blip r:embed="rId2"/>
          <a:stretch>
            <a:fillRect/>
          </a:stretch>
        </p:blipFill>
        <p:spPr>
          <a:xfrm>
            <a:off x="1618914" y="1592834"/>
            <a:ext cx="7815623" cy="4480560"/>
          </a:xfrm>
          <a:prstGeom prst="rect">
            <a:avLst/>
          </a:prstGeom>
        </p:spPr>
      </p:pic>
    </p:spTree>
    <p:extLst>
      <p:ext uri="{BB962C8B-B14F-4D97-AF65-F5344CB8AC3E}">
        <p14:creationId xmlns:p14="http://schemas.microsoft.com/office/powerpoint/2010/main" val="146725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3" name="Picture 2">
            <a:extLst>
              <a:ext uri="{FF2B5EF4-FFF2-40B4-BE49-F238E27FC236}">
                <a16:creationId xmlns:a16="http://schemas.microsoft.com/office/drawing/2014/main" id="{1CDC4A58-C4AB-4A70-A6D1-462F230B2064}"/>
              </a:ext>
            </a:extLst>
          </p:cNvPr>
          <p:cNvPicPr>
            <a:picLocks noChangeAspect="1"/>
          </p:cNvPicPr>
          <p:nvPr/>
        </p:nvPicPr>
        <p:blipFill>
          <a:blip r:embed="rId2"/>
          <a:stretch>
            <a:fillRect/>
          </a:stretch>
        </p:blipFill>
        <p:spPr>
          <a:xfrm>
            <a:off x="1998803" y="1572983"/>
            <a:ext cx="7961426" cy="4480560"/>
          </a:xfrm>
          <a:prstGeom prst="rect">
            <a:avLst/>
          </a:prstGeom>
        </p:spPr>
      </p:pic>
    </p:spTree>
    <p:extLst>
      <p:ext uri="{BB962C8B-B14F-4D97-AF65-F5344CB8AC3E}">
        <p14:creationId xmlns:p14="http://schemas.microsoft.com/office/powerpoint/2010/main" val="1923337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5" name="Picture 4">
            <a:extLst>
              <a:ext uri="{FF2B5EF4-FFF2-40B4-BE49-F238E27FC236}">
                <a16:creationId xmlns:a16="http://schemas.microsoft.com/office/drawing/2014/main" id="{F3651F8F-07D5-45C5-B13E-29E9402A784E}"/>
              </a:ext>
            </a:extLst>
          </p:cNvPr>
          <p:cNvPicPr>
            <a:picLocks noChangeAspect="1"/>
          </p:cNvPicPr>
          <p:nvPr/>
        </p:nvPicPr>
        <p:blipFill>
          <a:blip r:embed="rId2"/>
          <a:stretch>
            <a:fillRect/>
          </a:stretch>
        </p:blipFill>
        <p:spPr>
          <a:xfrm>
            <a:off x="389649" y="1936243"/>
            <a:ext cx="11412701" cy="3475021"/>
          </a:xfrm>
          <a:prstGeom prst="rect">
            <a:avLst/>
          </a:prstGeom>
        </p:spPr>
      </p:pic>
    </p:spTree>
    <p:extLst>
      <p:ext uri="{BB962C8B-B14F-4D97-AF65-F5344CB8AC3E}">
        <p14:creationId xmlns:p14="http://schemas.microsoft.com/office/powerpoint/2010/main" val="1755086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r>
              <a:rPr lang="en-US" sz="2000" dirty="0"/>
              <a:t>Governor’s Proposed Budget for 20-21 was released in January 2020.</a:t>
            </a:r>
          </a:p>
          <a:p>
            <a:r>
              <a:rPr lang="en-US" sz="2000" dirty="0"/>
              <a:t>CAEP Preliminary Allocations for 20-21 were released late Feb. 2020.</a:t>
            </a:r>
          </a:p>
          <a:p>
            <a:r>
              <a:rPr lang="en-US" sz="2000" dirty="0"/>
              <a:t>Preliminary Allocations for 20-21 will be posted in NOVA March 2020.</a:t>
            </a:r>
          </a:p>
          <a:p>
            <a:r>
              <a:rPr lang="en-US" sz="2000" dirty="0"/>
              <a:t>20-21 CFADs will be due in NOVA by May 2, 2020.</a:t>
            </a:r>
          </a:p>
          <a:p>
            <a:r>
              <a:rPr lang="en-US" sz="2000" dirty="0"/>
              <a:t>Governor’s Budget approved by July 1, 2020 *.</a:t>
            </a:r>
          </a:p>
          <a:p>
            <a:r>
              <a:rPr lang="en-US" sz="2000" dirty="0"/>
              <a:t>CAEP funds are released by August 2020 (in 11 installments) thru May **</a:t>
            </a:r>
          </a:p>
          <a:p>
            <a:pPr marL="0" indent="0">
              <a:buNone/>
            </a:pPr>
            <a:r>
              <a:rPr lang="en-US" sz="1600" dirty="0"/>
              <a:t>*May Revise reductions/additions could affect schedule</a:t>
            </a:r>
          </a:p>
          <a:p>
            <a:pPr marL="0" indent="0">
              <a:buNone/>
            </a:pPr>
            <a:r>
              <a:rPr lang="en-US" sz="1600" dirty="0"/>
              <a:t>**CDE/Chancellor’s Interagency agreement needs to be approved.</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5" name="Picture 4">
            <a:extLst>
              <a:ext uri="{FF2B5EF4-FFF2-40B4-BE49-F238E27FC236}">
                <a16:creationId xmlns:a16="http://schemas.microsoft.com/office/drawing/2014/main" id="{12CFFDFF-16DB-4BAD-BF13-9B937E84622E}"/>
              </a:ext>
            </a:extLst>
          </p:cNvPr>
          <p:cNvPicPr>
            <a:picLocks noChangeAspect="1"/>
          </p:cNvPicPr>
          <p:nvPr/>
        </p:nvPicPr>
        <p:blipFill>
          <a:blip r:embed="rId2"/>
          <a:stretch>
            <a:fillRect/>
          </a:stretch>
        </p:blipFill>
        <p:spPr>
          <a:xfrm>
            <a:off x="10416594" y="878491"/>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 (cont.)</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a:spcBef>
                <a:spcPts val="1200"/>
              </a:spcBef>
            </a:pPr>
            <a:r>
              <a:rPr lang="en-US" sz="2400" dirty="0"/>
              <a:t>CAEP received a 2.29% or $12.3M COLA in the Governor’s proposed </a:t>
            </a:r>
          </a:p>
          <a:p>
            <a:pPr marL="0" indent="0">
              <a:spcBef>
                <a:spcPts val="1200"/>
              </a:spcBef>
              <a:buNone/>
            </a:pPr>
            <a:r>
              <a:rPr lang="en-US" sz="2400" dirty="0"/>
              <a:t>budget for 20-21.</a:t>
            </a:r>
          </a:p>
          <a:p>
            <a:r>
              <a:rPr lang="en-US" sz="2400" dirty="0"/>
              <a:t>The new CAEP base for 20-21 will be $550,897,000.</a:t>
            </a:r>
          </a:p>
          <a:p>
            <a:r>
              <a:rPr lang="en-US" sz="2400" dirty="0"/>
              <a:t>All members are eligible for the COLA.</a:t>
            </a:r>
          </a:p>
          <a:p>
            <a:r>
              <a:rPr lang="en-US" sz="2400" dirty="0"/>
              <a:t>The COLA will be based on the member’s allocation percentage from the prior year's CFAD.</a:t>
            </a:r>
          </a:p>
          <a:p>
            <a:r>
              <a:rPr lang="en-US" sz="2400" dirty="0"/>
              <a:t>Consortia cannot vote to exclude or prevent a member from receiving a COLA (provided that the member received funding in the prior year).</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5" name="Picture 4">
            <a:extLst>
              <a:ext uri="{FF2B5EF4-FFF2-40B4-BE49-F238E27FC236}">
                <a16:creationId xmlns:a16="http://schemas.microsoft.com/office/drawing/2014/main" id="{12CFFDFF-16DB-4BAD-BF13-9B937E84622E}"/>
              </a:ext>
            </a:extLst>
          </p:cNvPr>
          <p:cNvPicPr>
            <a:picLocks noChangeAspect="1"/>
          </p:cNvPicPr>
          <p:nvPr/>
        </p:nvPicPr>
        <p:blipFill>
          <a:blip r:embed="rId2"/>
          <a:stretch>
            <a:fillRect/>
          </a:stretch>
        </p:blipFill>
        <p:spPr>
          <a:xfrm>
            <a:off x="10856860" y="654011"/>
            <a:ext cx="1335140" cy="1707028"/>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marL="0" indent="0">
              <a:buNone/>
            </a:pPr>
            <a:r>
              <a:rPr lang="en-US" sz="1900" dirty="0"/>
              <a:t>(b) (1) For any fiscal year for which the chancellor and the Superintendent </a:t>
            </a:r>
            <a:r>
              <a:rPr lang="en-US" sz="1900" b="1" dirty="0"/>
              <a:t>allocate an amount of funds to the consortium greater than the amount allocated in the prior fiscal year</a:t>
            </a:r>
            <a:r>
              <a:rPr lang="en-US" sz="1900" dirty="0"/>
              <a:t>, the 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p>
          <a:p>
            <a:pPr>
              <a:spcBef>
                <a:spcPts val="1000"/>
              </a:spcBef>
            </a:pPr>
            <a:endParaRPr lang="en-US" sz="1900" dirty="0"/>
          </a:p>
          <a:p>
            <a:r>
              <a:rPr lang="en-US" sz="1900" dirty="0"/>
              <a:t>(A) The member no longer wishes to provide services consistent with the adult education plan.</a:t>
            </a:r>
          </a:p>
          <a:p>
            <a:r>
              <a:rPr lang="en-US" sz="1900" dirty="0"/>
              <a:t>(B) The member cannot provide services that address the needs identified in the adult education plan.</a:t>
            </a:r>
          </a:p>
          <a:p>
            <a:r>
              <a:rPr lang="en-US" sz="19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spTree>
    <p:extLst>
      <p:ext uri="{BB962C8B-B14F-4D97-AF65-F5344CB8AC3E}">
        <p14:creationId xmlns:p14="http://schemas.microsoft.com/office/powerpoint/2010/main" val="1171383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7" name="Picture 6">
            <a:extLst>
              <a:ext uri="{FF2B5EF4-FFF2-40B4-BE49-F238E27FC236}">
                <a16:creationId xmlns:a16="http://schemas.microsoft.com/office/drawing/2014/main" id="{B326D9F5-6700-4225-8AFE-676F88E8C836}"/>
              </a:ext>
            </a:extLst>
          </p:cNvPr>
          <p:cNvPicPr>
            <a:picLocks noChangeAspect="1"/>
          </p:cNvPicPr>
          <p:nvPr/>
        </p:nvPicPr>
        <p:blipFill>
          <a:blip r:embed="rId2"/>
          <a:stretch>
            <a:fillRect/>
          </a:stretch>
        </p:blipFill>
        <p:spPr>
          <a:xfrm>
            <a:off x="136643" y="1643269"/>
            <a:ext cx="11918713" cy="4115157"/>
          </a:xfrm>
          <a:prstGeom prst="rect">
            <a:avLst/>
          </a:prstGeom>
        </p:spPr>
      </p:pic>
    </p:spTree>
    <p:extLst>
      <p:ext uri="{BB962C8B-B14F-4D97-AF65-F5344CB8AC3E}">
        <p14:creationId xmlns:p14="http://schemas.microsoft.com/office/powerpoint/2010/main" val="439769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5" name="Picture 4">
            <a:extLst>
              <a:ext uri="{FF2B5EF4-FFF2-40B4-BE49-F238E27FC236}">
                <a16:creationId xmlns:a16="http://schemas.microsoft.com/office/drawing/2014/main" id="{4E06999B-2B72-4938-BDD5-25EA0755E1F7}"/>
              </a:ext>
            </a:extLst>
          </p:cNvPr>
          <p:cNvPicPr>
            <a:picLocks noChangeAspect="1"/>
          </p:cNvPicPr>
          <p:nvPr/>
        </p:nvPicPr>
        <p:blipFill>
          <a:blip r:embed="rId2"/>
          <a:stretch>
            <a:fillRect/>
          </a:stretch>
        </p:blipFill>
        <p:spPr>
          <a:xfrm>
            <a:off x="922867" y="1122176"/>
            <a:ext cx="8576733" cy="5120640"/>
          </a:xfrm>
          <a:prstGeom prst="rect">
            <a:avLst/>
          </a:prstGeom>
        </p:spPr>
      </p:pic>
    </p:spTree>
    <p:extLst>
      <p:ext uri="{BB962C8B-B14F-4D97-AF65-F5344CB8AC3E}">
        <p14:creationId xmlns:p14="http://schemas.microsoft.com/office/powerpoint/2010/main" val="3116752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729046"/>
            <a:ext cx="11269596" cy="4355870"/>
          </a:xfrm>
        </p:spPr>
        <p:txBody>
          <a:bodyPr>
            <a:noAutofit/>
          </a:bodyPr>
          <a:lstStyle/>
          <a:p>
            <a:pPr>
              <a:spcBef>
                <a:spcPts val="0"/>
              </a:spcBef>
            </a:pPr>
            <a:r>
              <a:rPr lang="en-US" sz="3600" dirty="0"/>
              <a:t>Review Quarterly Expenditure Process </a:t>
            </a:r>
          </a:p>
          <a:p>
            <a:pPr>
              <a:spcBef>
                <a:spcPts val="0"/>
              </a:spcBef>
            </a:pPr>
            <a:r>
              <a:rPr lang="en-US" sz="3600" dirty="0"/>
              <a:t>Review Closing Out 17-18 funds </a:t>
            </a:r>
          </a:p>
          <a:p>
            <a:pPr>
              <a:spcBef>
                <a:spcPts val="0"/>
              </a:spcBef>
            </a:pPr>
            <a:r>
              <a:rPr lang="en-US" sz="3600" dirty="0"/>
              <a:t>Allocations for 20-21 </a:t>
            </a:r>
          </a:p>
          <a:p>
            <a:pPr>
              <a:spcBef>
                <a:spcPts val="0"/>
              </a:spcBef>
            </a:pPr>
            <a:r>
              <a:rPr lang="en-US" sz="3600" dirty="0"/>
              <a:t>COLA</a:t>
            </a:r>
          </a:p>
          <a:p>
            <a:pPr>
              <a:spcBef>
                <a:spcPts val="0"/>
              </a:spcBef>
            </a:pPr>
            <a:r>
              <a:rPr lang="en-US" sz="3600" dirty="0"/>
              <a:t>CFAD Submission</a:t>
            </a:r>
          </a:p>
          <a:p>
            <a:pPr>
              <a:spcBef>
                <a:spcPts val="0"/>
              </a:spcBef>
            </a:pPr>
            <a:r>
              <a:rPr lang="en-US" sz="3600" dirty="0"/>
              <a:t>Allocation Amendment Process</a:t>
            </a:r>
          </a:p>
          <a:p>
            <a:pPr>
              <a:spcBef>
                <a:spcPts val="0"/>
              </a:spcBef>
            </a:pPr>
            <a:r>
              <a:rPr lang="en-US" sz="3600" dirty="0"/>
              <a:t>NOVA Basics/Reminders </a:t>
            </a:r>
          </a:p>
          <a:p>
            <a:pPr>
              <a:spcBef>
                <a:spcPts val="0"/>
              </a:spcBef>
            </a:pPr>
            <a:r>
              <a:rPr lang="en-US" sz="3600" dirty="0"/>
              <a:t>Wrap Up &amp; Additional Questions</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pic>
        <p:nvPicPr>
          <p:cNvPr id="3" name="Picture 2">
            <a:extLst>
              <a:ext uri="{FF2B5EF4-FFF2-40B4-BE49-F238E27FC236}">
                <a16:creationId xmlns:a16="http://schemas.microsoft.com/office/drawing/2014/main" id="{8DD66506-66FC-42CA-A501-E1A30A093EE1}"/>
              </a:ext>
            </a:extLst>
          </p:cNvPr>
          <p:cNvPicPr>
            <a:picLocks noChangeAspect="1"/>
          </p:cNvPicPr>
          <p:nvPr/>
        </p:nvPicPr>
        <p:blipFill>
          <a:blip r:embed="rId2"/>
          <a:stretch>
            <a:fillRect/>
          </a:stretch>
        </p:blipFill>
        <p:spPr>
          <a:xfrm>
            <a:off x="6947" y="976376"/>
            <a:ext cx="12192000" cy="5260848"/>
          </a:xfrm>
          <a:prstGeom prst="rect">
            <a:avLst/>
          </a:prstGeom>
        </p:spPr>
      </p:pic>
    </p:spTree>
    <p:extLst>
      <p:ext uri="{BB962C8B-B14F-4D97-AF65-F5344CB8AC3E}">
        <p14:creationId xmlns:p14="http://schemas.microsoft.com/office/powerpoint/2010/main" val="3599852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5" name="Picture 4">
            <a:extLst>
              <a:ext uri="{FF2B5EF4-FFF2-40B4-BE49-F238E27FC236}">
                <a16:creationId xmlns:a16="http://schemas.microsoft.com/office/drawing/2014/main" id="{C869D127-6E99-47A3-A12A-C148293F4E72}"/>
              </a:ext>
            </a:extLst>
          </p:cNvPr>
          <p:cNvPicPr>
            <a:picLocks noChangeAspect="1"/>
          </p:cNvPicPr>
          <p:nvPr/>
        </p:nvPicPr>
        <p:blipFill>
          <a:blip r:embed="rId2"/>
          <a:stretch>
            <a:fillRect/>
          </a:stretch>
        </p:blipFill>
        <p:spPr>
          <a:xfrm>
            <a:off x="668868" y="956732"/>
            <a:ext cx="10498692" cy="5283201"/>
          </a:xfrm>
          <a:prstGeom prst="rect">
            <a:avLst/>
          </a:prstGeom>
        </p:spPr>
      </p:pic>
    </p:spTree>
    <p:extLst>
      <p:ext uri="{BB962C8B-B14F-4D97-AF65-F5344CB8AC3E}">
        <p14:creationId xmlns:p14="http://schemas.microsoft.com/office/powerpoint/2010/main" val="2015288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pic>
        <p:nvPicPr>
          <p:cNvPr id="3" name="Picture 2">
            <a:extLst>
              <a:ext uri="{FF2B5EF4-FFF2-40B4-BE49-F238E27FC236}">
                <a16:creationId xmlns:a16="http://schemas.microsoft.com/office/drawing/2014/main" id="{7FD7EA5B-A5B7-4888-946D-564E9DA4E1A5}"/>
              </a:ext>
            </a:extLst>
          </p:cNvPr>
          <p:cNvPicPr>
            <a:picLocks noChangeAspect="1"/>
          </p:cNvPicPr>
          <p:nvPr/>
        </p:nvPicPr>
        <p:blipFill rotWithShape="1">
          <a:blip r:embed="rId2"/>
          <a:srcRect b="2915"/>
          <a:stretch/>
        </p:blipFill>
        <p:spPr>
          <a:xfrm>
            <a:off x="660401" y="1024466"/>
            <a:ext cx="10337800" cy="5213495"/>
          </a:xfrm>
          <a:prstGeom prst="rect">
            <a:avLst/>
          </a:prstGeom>
        </p:spPr>
      </p:pic>
    </p:spTree>
    <p:extLst>
      <p:ext uri="{BB962C8B-B14F-4D97-AF65-F5344CB8AC3E}">
        <p14:creationId xmlns:p14="http://schemas.microsoft.com/office/powerpoint/2010/main" val="1731698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23</a:t>
            </a:fld>
            <a:endParaRPr lang="en-US"/>
          </a:p>
        </p:txBody>
      </p:sp>
      <p:pic>
        <p:nvPicPr>
          <p:cNvPr id="5" name="Picture 4">
            <a:extLst>
              <a:ext uri="{FF2B5EF4-FFF2-40B4-BE49-F238E27FC236}">
                <a16:creationId xmlns:a16="http://schemas.microsoft.com/office/drawing/2014/main" id="{6BE1BB91-5EA5-4BF8-8C96-C1B67FE1B609}"/>
              </a:ext>
            </a:extLst>
          </p:cNvPr>
          <p:cNvPicPr>
            <a:picLocks noChangeAspect="1"/>
          </p:cNvPicPr>
          <p:nvPr/>
        </p:nvPicPr>
        <p:blipFill rotWithShape="1">
          <a:blip r:embed="rId2"/>
          <a:srcRect l="695" t="2387" r="902" b="3704"/>
          <a:stretch/>
        </p:blipFill>
        <p:spPr>
          <a:xfrm>
            <a:off x="84666" y="1837267"/>
            <a:ext cx="11997267" cy="3623733"/>
          </a:xfrm>
          <a:prstGeom prst="rect">
            <a:avLst/>
          </a:prstGeom>
        </p:spPr>
      </p:pic>
    </p:spTree>
    <p:extLst>
      <p:ext uri="{BB962C8B-B14F-4D97-AF65-F5344CB8AC3E}">
        <p14:creationId xmlns:p14="http://schemas.microsoft.com/office/powerpoint/2010/main" val="339636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24</a:t>
            </a:fld>
            <a:endParaRPr lang="en-US"/>
          </a:p>
        </p:txBody>
      </p:sp>
      <p:pic>
        <p:nvPicPr>
          <p:cNvPr id="3" name="Picture 2">
            <a:extLst>
              <a:ext uri="{FF2B5EF4-FFF2-40B4-BE49-F238E27FC236}">
                <a16:creationId xmlns:a16="http://schemas.microsoft.com/office/drawing/2014/main" id="{2CA1B971-2684-4B18-A934-6084CE85A6D8}"/>
              </a:ext>
            </a:extLst>
          </p:cNvPr>
          <p:cNvPicPr>
            <a:picLocks noChangeAspect="1"/>
          </p:cNvPicPr>
          <p:nvPr/>
        </p:nvPicPr>
        <p:blipFill rotWithShape="1">
          <a:blip r:embed="rId2"/>
          <a:srcRect l="10521" t="1724" r="29998" b="8602"/>
          <a:stretch/>
        </p:blipFill>
        <p:spPr>
          <a:xfrm>
            <a:off x="2116670" y="1027055"/>
            <a:ext cx="6849501" cy="5212080"/>
          </a:xfrm>
          <a:prstGeom prst="rect">
            <a:avLst/>
          </a:prstGeom>
        </p:spPr>
      </p:pic>
    </p:spTree>
    <p:extLst>
      <p:ext uri="{BB962C8B-B14F-4D97-AF65-F5344CB8AC3E}">
        <p14:creationId xmlns:p14="http://schemas.microsoft.com/office/powerpoint/2010/main" val="2678084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25</a:t>
            </a:fld>
            <a:endParaRPr lang="en-US"/>
          </a:p>
        </p:txBody>
      </p:sp>
      <p:pic>
        <p:nvPicPr>
          <p:cNvPr id="5" name="Picture 4">
            <a:extLst>
              <a:ext uri="{FF2B5EF4-FFF2-40B4-BE49-F238E27FC236}">
                <a16:creationId xmlns:a16="http://schemas.microsoft.com/office/drawing/2014/main" id="{A828BFCC-3384-4999-A69E-5B309B09FEDD}"/>
              </a:ext>
            </a:extLst>
          </p:cNvPr>
          <p:cNvPicPr>
            <a:picLocks noChangeAspect="1"/>
          </p:cNvPicPr>
          <p:nvPr/>
        </p:nvPicPr>
        <p:blipFill rotWithShape="1">
          <a:blip r:embed="rId2"/>
          <a:srcRect l="10818" t="1327" r="29472" b="9925"/>
          <a:stretch/>
        </p:blipFill>
        <p:spPr>
          <a:xfrm>
            <a:off x="2082800" y="1066800"/>
            <a:ext cx="7213600" cy="5177366"/>
          </a:xfrm>
          <a:prstGeom prst="rect">
            <a:avLst/>
          </a:prstGeom>
        </p:spPr>
      </p:pic>
    </p:spTree>
    <p:extLst>
      <p:ext uri="{BB962C8B-B14F-4D97-AF65-F5344CB8AC3E}">
        <p14:creationId xmlns:p14="http://schemas.microsoft.com/office/powerpoint/2010/main" val="3695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26</a:t>
            </a:fld>
            <a:endParaRPr lang="en-US"/>
          </a:p>
        </p:txBody>
      </p:sp>
      <p:pic>
        <p:nvPicPr>
          <p:cNvPr id="3" name="Picture 2">
            <a:extLst>
              <a:ext uri="{FF2B5EF4-FFF2-40B4-BE49-F238E27FC236}">
                <a16:creationId xmlns:a16="http://schemas.microsoft.com/office/drawing/2014/main" id="{84D777C8-4474-45ED-9CA4-E8CC3DAECE64}"/>
              </a:ext>
            </a:extLst>
          </p:cNvPr>
          <p:cNvPicPr>
            <a:picLocks noChangeAspect="1"/>
          </p:cNvPicPr>
          <p:nvPr/>
        </p:nvPicPr>
        <p:blipFill>
          <a:blip r:embed="rId2"/>
          <a:stretch>
            <a:fillRect/>
          </a:stretch>
        </p:blipFill>
        <p:spPr>
          <a:xfrm>
            <a:off x="660400" y="973666"/>
            <a:ext cx="10320867" cy="5249333"/>
          </a:xfrm>
          <a:prstGeom prst="rect">
            <a:avLst/>
          </a:prstGeom>
        </p:spPr>
      </p:pic>
    </p:spTree>
    <p:extLst>
      <p:ext uri="{BB962C8B-B14F-4D97-AF65-F5344CB8AC3E}">
        <p14:creationId xmlns:p14="http://schemas.microsoft.com/office/powerpoint/2010/main" val="1287406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27</a:t>
            </a:fld>
            <a:endParaRPr lang="en-US"/>
          </a:p>
        </p:txBody>
      </p:sp>
      <p:pic>
        <p:nvPicPr>
          <p:cNvPr id="5" name="Picture 4">
            <a:extLst>
              <a:ext uri="{FF2B5EF4-FFF2-40B4-BE49-F238E27FC236}">
                <a16:creationId xmlns:a16="http://schemas.microsoft.com/office/drawing/2014/main" id="{BD35FA54-5EC1-4C41-8532-87F720142D1A}"/>
              </a:ext>
            </a:extLst>
          </p:cNvPr>
          <p:cNvPicPr>
            <a:picLocks noChangeAspect="1"/>
          </p:cNvPicPr>
          <p:nvPr/>
        </p:nvPicPr>
        <p:blipFill rotWithShape="1">
          <a:blip r:embed="rId2"/>
          <a:srcRect t="1856" b="5691"/>
          <a:stretch/>
        </p:blipFill>
        <p:spPr>
          <a:xfrm>
            <a:off x="677333" y="1007532"/>
            <a:ext cx="10229322" cy="5240867"/>
          </a:xfrm>
          <a:prstGeom prst="rect">
            <a:avLst/>
          </a:prstGeom>
        </p:spPr>
      </p:pic>
    </p:spTree>
    <p:extLst>
      <p:ext uri="{BB962C8B-B14F-4D97-AF65-F5344CB8AC3E}">
        <p14:creationId xmlns:p14="http://schemas.microsoft.com/office/powerpoint/2010/main" val="2967141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28</a:t>
            </a:fld>
            <a:endParaRPr lang="en-US"/>
          </a:p>
        </p:txBody>
      </p:sp>
      <p:pic>
        <p:nvPicPr>
          <p:cNvPr id="3" name="Picture 2">
            <a:extLst>
              <a:ext uri="{FF2B5EF4-FFF2-40B4-BE49-F238E27FC236}">
                <a16:creationId xmlns:a16="http://schemas.microsoft.com/office/drawing/2014/main" id="{A63F8257-4E36-4E24-8F68-4A4EE345BAF0}"/>
              </a:ext>
            </a:extLst>
          </p:cNvPr>
          <p:cNvPicPr>
            <a:picLocks noChangeAspect="1"/>
          </p:cNvPicPr>
          <p:nvPr/>
        </p:nvPicPr>
        <p:blipFill rotWithShape="1">
          <a:blip r:embed="rId2"/>
          <a:srcRect t="930"/>
          <a:stretch/>
        </p:blipFill>
        <p:spPr>
          <a:xfrm>
            <a:off x="668867" y="1049867"/>
            <a:ext cx="10227733" cy="5207000"/>
          </a:xfrm>
          <a:prstGeom prst="rect">
            <a:avLst/>
          </a:prstGeom>
        </p:spPr>
      </p:pic>
    </p:spTree>
    <p:extLst>
      <p:ext uri="{BB962C8B-B14F-4D97-AF65-F5344CB8AC3E}">
        <p14:creationId xmlns:p14="http://schemas.microsoft.com/office/powerpoint/2010/main" val="2921385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29</a:t>
            </a:fld>
            <a:endParaRPr lang="en-US"/>
          </a:p>
        </p:txBody>
      </p:sp>
      <p:pic>
        <p:nvPicPr>
          <p:cNvPr id="5" name="Picture 4">
            <a:extLst>
              <a:ext uri="{FF2B5EF4-FFF2-40B4-BE49-F238E27FC236}">
                <a16:creationId xmlns:a16="http://schemas.microsoft.com/office/drawing/2014/main" id="{E00B1EF2-4BD4-4665-AE4E-0CED1E14CCCF}"/>
              </a:ext>
            </a:extLst>
          </p:cNvPr>
          <p:cNvPicPr>
            <a:picLocks noChangeAspect="1"/>
          </p:cNvPicPr>
          <p:nvPr/>
        </p:nvPicPr>
        <p:blipFill rotWithShape="1">
          <a:blip r:embed="rId2"/>
          <a:srcRect l="11151" t="400" r="30261" b="13363"/>
          <a:stretch/>
        </p:blipFill>
        <p:spPr>
          <a:xfrm>
            <a:off x="2218266" y="1075267"/>
            <a:ext cx="6959600" cy="5184189"/>
          </a:xfrm>
          <a:prstGeom prst="rect">
            <a:avLst/>
          </a:prstGeom>
        </p:spPr>
      </p:pic>
    </p:spTree>
    <p:extLst>
      <p:ext uri="{BB962C8B-B14F-4D97-AF65-F5344CB8AC3E}">
        <p14:creationId xmlns:p14="http://schemas.microsoft.com/office/powerpoint/2010/main" val="110760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10698480" cy="1325563"/>
          </a:xfrm>
        </p:spPr>
        <p:txBody>
          <a:bodyPr>
            <a:normAutofit/>
          </a:bodyPr>
          <a:lstStyle/>
          <a:p>
            <a:pPr algn="l"/>
            <a:r>
              <a:rPr lang="en-US" dirty="0"/>
              <a:t>Review Quarterly Expenditure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sp>
        <p:nvSpPr>
          <p:cNvPr id="5" name="Content Placeholder 2">
            <a:extLst>
              <a:ext uri="{FF2B5EF4-FFF2-40B4-BE49-F238E27FC236}">
                <a16:creationId xmlns:a16="http://schemas.microsoft.com/office/drawing/2014/main" id="{2FC18512-B04F-4FB4-8139-416B23FF0D24}"/>
              </a:ext>
            </a:extLst>
          </p:cNvPr>
          <p:cNvSpPr txBox="1">
            <a:spLocks/>
          </p:cNvSpPr>
          <p:nvPr/>
        </p:nvSpPr>
        <p:spPr>
          <a:xfrm>
            <a:off x="482138" y="1759722"/>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92500" lnSpcReduction="10000"/>
          </a:bodyPr>
          <a:lst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a:lstStyle>
          <a:p>
            <a:r>
              <a:rPr lang="en-US" sz="3200" kern="0" dirty="0"/>
              <a:t>Submitted quarterly by members in NOVA.</a:t>
            </a:r>
          </a:p>
          <a:p>
            <a:r>
              <a:rPr lang="en-US" sz="3200" kern="0" dirty="0"/>
              <a:t>District accounting office has reviewed expenses and approves submission.</a:t>
            </a:r>
          </a:p>
          <a:p>
            <a:r>
              <a:rPr lang="en-US" sz="3200" kern="0" dirty="0"/>
              <a:t>Consortium reviews member submission to see if it aligns with 3 year plan, annual plan, and approved member budget.</a:t>
            </a:r>
          </a:p>
          <a:p>
            <a:r>
              <a:rPr lang="en-US" sz="3200" kern="0" dirty="0"/>
              <a:t>Member annual plan and budget have to be certified before submitting any quarterly expense report in NOVA.</a:t>
            </a:r>
          </a:p>
        </p:txBody>
      </p:sp>
      <p:pic>
        <p:nvPicPr>
          <p:cNvPr id="8" name="Picture 7">
            <a:extLst>
              <a:ext uri="{FF2B5EF4-FFF2-40B4-BE49-F238E27FC236}">
                <a16:creationId xmlns:a16="http://schemas.microsoft.com/office/drawing/2014/main" id="{7A2E9157-4AAF-4615-A8C0-A47580012276}"/>
              </a:ext>
            </a:extLst>
          </p:cNvPr>
          <p:cNvPicPr>
            <a:picLocks noChangeAspect="1"/>
          </p:cNvPicPr>
          <p:nvPr/>
        </p:nvPicPr>
        <p:blipFill>
          <a:blip r:embed="rId2"/>
          <a:stretch>
            <a:fillRect/>
          </a:stretch>
        </p:blipFill>
        <p:spPr>
          <a:xfrm>
            <a:off x="10126672" y="578451"/>
            <a:ext cx="2065328" cy="1371600"/>
          </a:xfrm>
          <a:prstGeom prst="rect">
            <a:avLst/>
          </a:prstGeom>
        </p:spPr>
      </p:pic>
    </p:spTree>
    <p:extLst>
      <p:ext uri="{BB962C8B-B14F-4D97-AF65-F5344CB8AC3E}">
        <p14:creationId xmlns:p14="http://schemas.microsoft.com/office/powerpoint/2010/main" val="1532672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30</a:t>
            </a:fld>
            <a:endParaRPr lang="en-US"/>
          </a:p>
        </p:txBody>
      </p:sp>
      <p:pic>
        <p:nvPicPr>
          <p:cNvPr id="3" name="Picture 2">
            <a:extLst>
              <a:ext uri="{FF2B5EF4-FFF2-40B4-BE49-F238E27FC236}">
                <a16:creationId xmlns:a16="http://schemas.microsoft.com/office/drawing/2014/main" id="{CD1A0ABC-5F4D-4AFD-9653-9207E068D232}"/>
              </a:ext>
            </a:extLst>
          </p:cNvPr>
          <p:cNvPicPr>
            <a:picLocks noChangeAspect="1"/>
          </p:cNvPicPr>
          <p:nvPr/>
        </p:nvPicPr>
        <p:blipFill rotWithShape="1">
          <a:blip r:embed="rId2"/>
          <a:srcRect l="1358" t="3707" r="1006"/>
          <a:stretch/>
        </p:blipFill>
        <p:spPr>
          <a:xfrm>
            <a:off x="822178" y="1032934"/>
            <a:ext cx="10142155" cy="5207000"/>
          </a:xfrm>
          <a:prstGeom prst="rect">
            <a:avLst/>
          </a:prstGeom>
        </p:spPr>
      </p:pic>
    </p:spTree>
    <p:extLst>
      <p:ext uri="{BB962C8B-B14F-4D97-AF65-F5344CB8AC3E}">
        <p14:creationId xmlns:p14="http://schemas.microsoft.com/office/powerpoint/2010/main" val="507660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31</a:t>
            </a:fld>
            <a:endParaRPr lang="en-US"/>
          </a:p>
        </p:txBody>
      </p:sp>
      <p:pic>
        <p:nvPicPr>
          <p:cNvPr id="5" name="Picture 4">
            <a:extLst>
              <a:ext uri="{FF2B5EF4-FFF2-40B4-BE49-F238E27FC236}">
                <a16:creationId xmlns:a16="http://schemas.microsoft.com/office/drawing/2014/main" id="{304FAAF3-4C31-44BE-B909-CD0158CF3AA9}"/>
              </a:ext>
            </a:extLst>
          </p:cNvPr>
          <p:cNvPicPr>
            <a:picLocks noChangeAspect="1"/>
          </p:cNvPicPr>
          <p:nvPr/>
        </p:nvPicPr>
        <p:blipFill>
          <a:blip r:embed="rId2"/>
          <a:stretch>
            <a:fillRect/>
          </a:stretch>
        </p:blipFill>
        <p:spPr>
          <a:xfrm>
            <a:off x="0" y="1603248"/>
            <a:ext cx="12192000" cy="3651504"/>
          </a:xfrm>
          <a:prstGeom prst="rect">
            <a:avLst/>
          </a:prstGeom>
        </p:spPr>
      </p:pic>
    </p:spTree>
    <p:extLst>
      <p:ext uri="{BB962C8B-B14F-4D97-AF65-F5344CB8AC3E}">
        <p14:creationId xmlns:p14="http://schemas.microsoft.com/office/powerpoint/2010/main" val="3257411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32</a:t>
            </a:fld>
            <a:endParaRPr lang="en-US"/>
          </a:p>
        </p:txBody>
      </p:sp>
      <p:pic>
        <p:nvPicPr>
          <p:cNvPr id="3" name="Picture 2">
            <a:extLst>
              <a:ext uri="{FF2B5EF4-FFF2-40B4-BE49-F238E27FC236}">
                <a16:creationId xmlns:a16="http://schemas.microsoft.com/office/drawing/2014/main" id="{599767B6-41CA-42DB-A414-970DBD4D8E93}"/>
              </a:ext>
            </a:extLst>
          </p:cNvPr>
          <p:cNvPicPr>
            <a:picLocks noChangeAspect="1"/>
          </p:cNvPicPr>
          <p:nvPr/>
        </p:nvPicPr>
        <p:blipFill rotWithShape="1">
          <a:blip r:embed="rId2"/>
          <a:srcRect l="2729" t="5452" r="1340"/>
          <a:stretch/>
        </p:blipFill>
        <p:spPr>
          <a:xfrm>
            <a:off x="592667" y="1024467"/>
            <a:ext cx="10464800" cy="5215466"/>
          </a:xfrm>
          <a:prstGeom prst="rect">
            <a:avLst/>
          </a:prstGeom>
        </p:spPr>
      </p:pic>
    </p:spTree>
    <p:extLst>
      <p:ext uri="{BB962C8B-B14F-4D97-AF65-F5344CB8AC3E}">
        <p14:creationId xmlns:p14="http://schemas.microsoft.com/office/powerpoint/2010/main" val="1448680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33</a:t>
            </a:fld>
            <a:endParaRPr lang="en-US"/>
          </a:p>
        </p:txBody>
      </p:sp>
      <p:pic>
        <p:nvPicPr>
          <p:cNvPr id="5" name="Picture 4">
            <a:extLst>
              <a:ext uri="{FF2B5EF4-FFF2-40B4-BE49-F238E27FC236}">
                <a16:creationId xmlns:a16="http://schemas.microsoft.com/office/drawing/2014/main" id="{A28870F0-7D23-4671-91C4-465613243BA6}"/>
              </a:ext>
            </a:extLst>
          </p:cNvPr>
          <p:cNvPicPr>
            <a:picLocks noChangeAspect="1"/>
          </p:cNvPicPr>
          <p:nvPr/>
        </p:nvPicPr>
        <p:blipFill rotWithShape="1">
          <a:blip r:embed="rId2"/>
          <a:srcRect l="10880" t="666" r="30617" b="12437"/>
          <a:stretch/>
        </p:blipFill>
        <p:spPr>
          <a:xfrm>
            <a:off x="1913467" y="1007533"/>
            <a:ext cx="7120467" cy="5234092"/>
          </a:xfrm>
          <a:prstGeom prst="rect">
            <a:avLst/>
          </a:prstGeom>
        </p:spPr>
      </p:pic>
    </p:spTree>
    <p:extLst>
      <p:ext uri="{BB962C8B-B14F-4D97-AF65-F5344CB8AC3E}">
        <p14:creationId xmlns:p14="http://schemas.microsoft.com/office/powerpoint/2010/main" val="4216978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34</a:t>
            </a:fld>
            <a:endParaRPr lang="en-US"/>
          </a:p>
        </p:txBody>
      </p:sp>
      <p:pic>
        <p:nvPicPr>
          <p:cNvPr id="3" name="Picture 2">
            <a:extLst>
              <a:ext uri="{FF2B5EF4-FFF2-40B4-BE49-F238E27FC236}">
                <a16:creationId xmlns:a16="http://schemas.microsoft.com/office/drawing/2014/main" id="{BB4D4F76-150F-4C4A-B1FA-D599E8F49963}"/>
              </a:ext>
            </a:extLst>
          </p:cNvPr>
          <p:cNvPicPr>
            <a:picLocks noChangeAspect="1"/>
          </p:cNvPicPr>
          <p:nvPr/>
        </p:nvPicPr>
        <p:blipFill rotWithShape="1">
          <a:blip r:embed="rId2"/>
          <a:srcRect l="1575" t="1063" r="1402"/>
          <a:stretch/>
        </p:blipFill>
        <p:spPr>
          <a:xfrm>
            <a:off x="762000" y="1007533"/>
            <a:ext cx="10151533" cy="5240866"/>
          </a:xfrm>
          <a:prstGeom prst="rect">
            <a:avLst/>
          </a:prstGeom>
        </p:spPr>
      </p:pic>
    </p:spTree>
    <p:extLst>
      <p:ext uri="{BB962C8B-B14F-4D97-AF65-F5344CB8AC3E}">
        <p14:creationId xmlns:p14="http://schemas.microsoft.com/office/powerpoint/2010/main" val="1564802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35</a:t>
            </a:fld>
            <a:endParaRPr lang="en-US"/>
          </a:p>
        </p:txBody>
      </p:sp>
      <p:pic>
        <p:nvPicPr>
          <p:cNvPr id="5" name="Picture 4">
            <a:extLst>
              <a:ext uri="{FF2B5EF4-FFF2-40B4-BE49-F238E27FC236}">
                <a16:creationId xmlns:a16="http://schemas.microsoft.com/office/drawing/2014/main" id="{2F6A099A-6F3E-45AC-A81A-5E96A44A4C4A}"/>
              </a:ext>
            </a:extLst>
          </p:cNvPr>
          <p:cNvPicPr>
            <a:picLocks noChangeAspect="1"/>
          </p:cNvPicPr>
          <p:nvPr/>
        </p:nvPicPr>
        <p:blipFill rotWithShape="1">
          <a:blip r:embed="rId2"/>
          <a:srcRect l="1588" t="3575" r="1499" b="269"/>
          <a:stretch/>
        </p:blipFill>
        <p:spPr>
          <a:xfrm>
            <a:off x="601133" y="1049866"/>
            <a:ext cx="10414000" cy="5207001"/>
          </a:xfrm>
          <a:prstGeom prst="rect">
            <a:avLst/>
          </a:prstGeom>
        </p:spPr>
      </p:pic>
    </p:spTree>
    <p:extLst>
      <p:ext uri="{BB962C8B-B14F-4D97-AF65-F5344CB8AC3E}">
        <p14:creationId xmlns:p14="http://schemas.microsoft.com/office/powerpoint/2010/main" val="1978118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36</a:t>
            </a:fld>
            <a:endParaRPr lang="en-US"/>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Must be approved/certified by all members in NOVA.</a:t>
            </a:r>
          </a:p>
          <a:p>
            <a:r>
              <a:rPr lang="en-US" sz="2200" dirty="0"/>
              <a:t>Allocation amendments do not affect your prior year allocation, and doesn’t impact future allocations.</a:t>
            </a:r>
          </a:p>
          <a:p>
            <a:r>
              <a:rPr lang="en-US" sz="2200" dirty="0"/>
              <a:t>Just a in-year reallocation of funds.</a:t>
            </a:r>
          </a:p>
          <a:p>
            <a:r>
              <a:rPr lang="en-US" sz="2200" dirty="0"/>
              <a:t>Some consortia have by-laws to support this process.</a:t>
            </a:r>
          </a:p>
          <a:p>
            <a:r>
              <a:rPr lang="en-US" sz="2200" dirty="0"/>
              <a:t>To impact future allocations, members must fall under the three criteria under EC 84914.</a:t>
            </a:r>
          </a:p>
        </p:txBody>
      </p:sp>
    </p:spTree>
    <p:extLst>
      <p:ext uri="{BB962C8B-B14F-4D97-AF65-F5344CB8AC3E}">
        <p14:creationId xmlns:p14="http://schemas.microsoft.com/office/powerpoint/2010/main" val="1101915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533696"/>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37</a:t>
            </a:fld>
            <a:endParaRPr lang="en-US"/>
          </a:p>
        </p:txBody>
      </p:sp>
      <p:pic>
        <p:nvPicPr>
          <p:cNvPr id="7" name="Picture 6">
            <a:extLst>
              <a:ext uri="{FF2B5EF4-FFF2-40B4-BE49-F238E27FC236}">
                <a16:creationId xmlns:a16="http://schemas.microsoft.com/office/drawing/2014/main" id="{E00AC010-935E-40CF-8012-9E7BC62E01DE}"/>
              </a:ext>
            </a:extLst>
          </p:cNvPr>
          <p:cNvPicPr>
            <a:picLocks noChangeAspect="1"/>
          </p:cNvPicPr>
          <p:nvPr/>
        </p:nvPicPr>
        <p:blipFill rotWithShape="1">
          <a:blip r:embed="rId2"/>
          <a:srcRect l="1271" t="9888" r="864" b="1470"/>
          <a:stretch/>
        </p:blipFill>
        <p:spPr>
          <a:xfrm>
            <a:off x="334204" y="1491049"/>
            <a:ext cx="11523591" cy="4754880"/>
          </a:xfrm>
          <a:prstGeom prst="rect">
            <a:avLst/>
          </a:prstGeom>
        </p:spPr>
      </p:pic>
    </p:spTree>
    <p:extLst>
      <p:ext uri="{BB962C8B-B14F-4D97-AF65-F5344CB8AC3E}">
        <p14:creationId xmlns:p14="http://schemas.microsoft.com/office/powerpoint/2010/main" val="1423018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38</a:t>
            </a:fld>
            <a:endParaRPr lang="en-US"/>
          </a:p>
        </p:txBody>
      </p:sp>
      <p:pic>
        <p:nvPicPr>
          <p:cNvPr id="5" name="Picture 4">
            <a:extLst>
              <a:ext uri="{FF2B5EF4-FFF2-40B4-BE49-F238E27FC236}">
                <a16:creationId xmlns:a16="http://schemas.microsoft.com/office/drawing/2014/main" id="{5136815B-95CB-496C-B35C-7489C4356109}"/>
              </a:ext>
            </a:extLst>
          </p:cNvPr>
          <p:cNvPicPr>
            <a:picLocks noChangeAspect="1"/>
          </p:cNvPicPr>
          <p:nvPr/>
        </p:nvPicPr>
        <p:blipFill>
          <a:blip r:embed="rId2"/>
          <a:stretch>
            <a:fillRect/>
          </a:stretch>
        </p:blipFill>
        <p:spPr>
          <a:xfrm>
            <a:off x="247493" y="1507523"/>
            <a:ext cx="11549091" cy="4753234"/>
          </a:xfrm>
          <a:prstGeom prst="rect">
            <a:avLst/>
          </a:prstGeom>
        </p:spPr>
      </p:pic>
    </p:spTree>
    <p:extLst>
      <p:ext uri="{BB962C8B-B14F-4D97-AF65-F5344CB8AC3E}">
        <p14:creationId xmlns:p14="http://schemas.microsoft.com/office/powerpoint/2010/main" val="1801677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39</a:t>
            </a:fld>
            <a:endParaRPr lang="en-US"/>
          </a:p>
        </p:txBody>
      </p:sp>
      <p:pic>
        <p:nvPicPr>
          <p:cNvPr id="3" name="Picture 2">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spTree>
    <p:extLst>
      <p:ext uri="{BB962C8B-B14F-4D97-AF65-F5344CB8AC3E}">
        <p14:creationId xmlns:p14="http://schemas.microsoft.com/office/powerpoint/2010/main" val="728417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fontScale="90000"/>
          </a:bodyPr>
          <a:lstStyle/>
          <a:p>
            <a:pPr algn="l"/>
            <a:r>
              <a:rPr lang="en-US" dirty="0"/>
              <a:t>FAQs for CAEP Quarterly Expense Reporting </a:t>
            </a:r>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482138" y="1817388"/>
            <a:ext cx="10515600" cy="4351338"/>
          </a:xfrm>
        </p:spPr>
        <p:txBody>
          <a:bodyPr>
            <a:noAutofit/>
          </a:bodyPr>
          <a:lstStyle/>
          <a:p>
            <a:pPr marL="0" indent="0">
              <a:buNone/>
            </a:pPr>
            <a:r>
              <a:rPr lang="en-US" sz="2200" dirty="0"/>
              <a:t>Q: I have input my member expenses in NOVA, but it won’t let me submit?</a:t>
            </a:r>
          </a:p>
          <a:p>
            <a:pPr marL="0" indent="0">
              <a:buNone/>
            </a:pPr>
            <a:r>
              <a:rPr lang="en-US" sz="2200" dirty="0"/>
              <a:t>A: Check to see if all members have submitted their expense reports in the prior quarter, and if the consortium has certified.  You can’t move into the next quarter unless the prior quarter is certified.</a:t>
            </a:r>
          </a:p>
          <a:p>
            <a:pPr marL="0" indent="0">
              <a:buNone/>
            </a:pPr>
            <a:endParaRPr lang="en-US" sz="2200" dirty="0"/>
          </a:p>
          <a:p>
            <a:pPr marL="0" indent="0">
              <a:buNone/>
            </a:pPr>
            <a:r>
              <a:rPr lang="en-US" sz="2200" dirty="0"/>
              <a:t>Q: NOVA won’t let me submit because my expenditure fell below target.  How do I fix that?</a:t>
            </a:r>
          </a:p>
          <a:p>
            <a:pPr marL="0" indent="0">
              <a:buNone/>
            </a:pPr>
            <a:r>
              <a:rPr lang="en-US" sz="2200" dirty="0"/>
              <a:t>A: The member can submit a corrective action plan in NOVA stating how they will meet expenditures targets. </a:t>
            </a:r>
          </a:p>
        </p:txBody>
      </p:sp>
      <p:pic>
        <p:nvPicPr>
          <p:cNvPr id="8" name="Picture 7">
            <a:extLst>
              <a:ext uri="{FF2B5EF4-FFF2-40B4-BE49-F238E27FC236}">
                <a16:creationId xmlns:a16="http://schemas.microsoft.com/office/drawing/2014/main" id="{5ECAAEB8-E901-4F83-8BF4-29D5B0374930}"/>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2016227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40</a:t>
            </a:fld>
            <a:endParaRPr lang="en-US"/>
          </a:p>
        </p:txBody>
      </p:sp>
      <p:pic>
        <p:nvPicPr>
          <p:cNvPr id="3" name="Picture 2">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3"/>
          <a:stretch>
            <a:fillRect/>
          </a:stretch>
        </p:blipFill>
        <p:spPr>
          <a:xfrm>
            <a:off x="10602511" y="605481"/>
            <a:ext cx="1408298" cy="780356"/>
          </a:xfrm>
          <a:prstGeom prst="rect">
            <a:avLst/>
          </a:prstGeom>
        </p:spPr>
      </p:pic>
    </p:spTree>
    <p:extLst>
      <p:ext uri="{BB962C8B-B14F-4D97-AF65-F5344CB8AC3E}">
        <p14:creationId xmlns:p14="http://schemas.microsoft.com/office/powerpoint/2010/main" val="2544177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41</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a:extLst>
              <a:ext uri="{FF2B5EF4-FFF2-40B4-BE49-F238E27FC236}">
                <a16:creationId xmlns:a16="http://schemas.microsoft.com/office/drawing/2014/main" id="{01DEAFC7-D97C-4544-8CAE-37985F4561F6}"/>
              </a:ext>
            </a:extLst>
          </p:cNvPr>
          <p:cNvPicPr>
            <a:picLocks noChangeAspect="1"/>
          </p:cNvPicPr>
          <p:nvPr/>
        </p:nvPicPr>
        <p:blipFill>
          <a:blip r:embed="rId3"/>
          <a:stretch>
            <a:fillRect/>
          </a:stretch>
        </p:blipFill>
        <p:spPr>
          <a:xfrm>
            <a:off x="0" y="1474573"/>
            <a:ext cx="12191999" cy="4777946"/>
          </a:xfrm>
          <a:prstGeom prst="rect">
            <a:avLst/>
          </a:prstGeom>
        </p:spPr>
      </p:pic>
    </p:spTree>
    <p:extLst>
      <p:ext uri="{BB962C8B-B14F-4D97-AF65-F5344CB8AC3E}">
        <p14:creationId xmlns:p14="http://schemas.microsoft.com/office/powerpoint/2010/main" val="1419168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42</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3" name="Picture 2">
            <a:extLst>
              <a:ext uri="{FF2B5EF4-FFF2-40B4-BE49-F238E27FC236}">
                <a16:creationId xmlns:a16="http://schemas.microsoft.com/office/drawing/2014/main" id="{806D341D-7F70-403A-A462-45DE9A1BCC0E}"/>
              </a:ext>
            </a:extLst>
          </p:cNvPr>
          <p:cNvPicPr>
            <a:picLocks noChangeAspect="1"/>
          </p:cNvPicPr>
          <p:nvPr/>
        </p:nvPicPr>
        <p:blipFill>
          <a:blip r:embed="rId3"/>
          <a:stretch>
            <a:fillRect/>
          </a:stretch>
        </p:blipFill>
        <p:spPr>
          <a:xfrm>
            <a:off x="0" y="1385837"/>
            <a:ext cx="12192000" cy="4866682"/>
          </a:xfrm>
          <a:prstGeom prst="rect">
            <a:avLst/>
          </a:prstGeom>
        </p:spPr>
      </p:pic>
    </p:spTree>
    <p:extLst>
      <p:ext uri="{BB962C8B-B14F-4D97-AF65-F5344CB8AC3E}">
        <p14:creationId xmlns:p14="http://schemas.microsoft.com/office/powerpoint/2010/main" val="3621375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43</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a:extLst>
              <a:ext uri="{FF2B5EF4-FFF2-40B4-BE49-F238E27FC236}">
                <a16:creationId xmlns:a16="http://schemas.microsoft.com/office/drawing/2014/main" id="{D071BEF2-C1B4-433D-B734-84C388755276}"/>
              </a:ext>
            </a:extLst>
          </p:cNvPr>
          <p:cNvPicPr>
            <a:picLocks noChangeAspect="1"/>
          </p:cNvPicPr>
          <p:nvPr/>
        </p:nvPicPr>
        <p:blipFill rotWithShape="1">
          <a:blip r:embed="rId3"/>
          <a:srcRect l="20783" t="1034" r="26964" b="3471"/>
          <a:stretch/>
        </p:blipFill>
        <p:spPr>
          <a:xfrm>
            <a:off x="2404020" y="1385836"/>
            <a:ext cx="7644715" cy="4873615"/>
          </a:xfrm>
          <a:prstGeom prst="rect">
            <a:avLst/>
          </a:prstGeom>
        </p:spPr>
      </p:pic>
    </p:spTree>
    <p:extLst>
      <p:ext uri="{BB962C8B-B14F-4D97-AF65-F5344CB8AC3E}">
        <p14:creationId xmlns:p14="http://schemas.microsoft.com/office/powerpoint/2010/main" val="2766356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44</a:t>
            </a:fld>
            <a:endParaRPr lang="en-US"/>
          </a:p>
        </p:txBody>
      </p:sp>
      <p:pic>
        <p:nvPicPr>
          <p:cNvPr id="3" name="Picture 2">
            <a:extLst>
              <a:ext uri="{FF2B5EF4-FFF2-40B4-BE49-F238E27FC236}">
                <a16:creationId xmlns:a16="http://schemas.microsoft.com/office/drawing/2014/main" id="{5BE1DDBE-E61A-45FA-ABE8-99E49650EB51}"/>
              </a:ext>
            </a:extLst>
          </p:cNvPr>
          <p:cNvPicPr>
            <a:picLocks noChangeAspect="1"/>
          </p:cNvPicPr>
          <p:nvPr/>
        </p:nvPicPr>
        <p:blipFill rotWithShape="1">
          <a:blip r:embed="rId2"/>
          <a:srcRect l="859" r="1104"/>
          <a:stretch/>
        </p:blipFill>
        <p:spPr>
          <a:xfrm>
            <a:off x="0" y="1449859"/>
            <a:ext cx="12192001" cy="4802660"/>
          </a:xfrm>
          <a:prstGeom prst="rect">
            <a:avLst/>
          </a:prstGeom>
        </p:spPr>
      </p:pic>
    </p:spTree>
    <p:extLst>
      <p:ext uri="{BB962C8B-B14F-4D97-AF65-F5344CB8AC3E}">
        <p14:creationId xmlns:p14="http://schemas.microsoft.com/office/powerpoint/2010/main" val="319394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45</a:t>
            </a:fld>
            <a:endParaRPr lang="en-US"/>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3001793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46</a:t>
            </a:fld>
            <a:endParaRPr lang="en-US"/>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47</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924" y="381602"/>
            <a:ext cx="10515600" cy="1325563"/>
          </a:xfrm>
        </p:spPr>
        <p:txBody>
          <a:bodyPr/>
          <a:lstStyle/>
          <a:p>
            <a:pPr algn="l"/>
            <a:r>
              <a:rPr lang="en-US" sz="3600" dirty="0">
                <a:solidFill>
                  <a:prstClr val="black"/>
                </a:solidFill>
                <a:latin typeface="+mj-lt"/>
              </a:rPr>
              <a:t>Quarterly Expenditure Process</a:t>
            </a:r>
            <a:endParaRPr lang="en-US" dirty="0">
              <a:latin typeface="+mj-lt"/>
            </a:endParaRPr>
          </a:p>
        </p:txBody>
      </p:sp>
      <p:pic>
        <p:nvPicPr>
          <p:cNvPr id="5" name="Picture 4">
            <a:extLst>
              <a:ext uri="{FF2B5EF4-FFF2-40B4-BE49-F238E27FC236}">
                <a16:creationId xmlns:a16="http://schemas.microsoft.com/office/drawing/2014/main" id="{1866826A-64D5-4576-8087-E25F5ED112F3}"/>
              </a:ext>
            </a:extLst>
          </p:cNvPr>
          <p:cNvPicPr>
            <a:picLocks noChangeAspect="1"/>
          </p:cNvPicPr>
          <p:nvPr/>
        </p:nvPicPr>
        <p:blipFill rotWithShape="1">
          <a:blip r:embed="rId2"/>
          <a:srcRect t="10692"/>
          <a:stretch/>
        </p:blipFill>
        <p:spPr>
          <a:xfrm>
            <a:off x="0" y="1260387"/>
            <a:ext cx="12192000" cy="4846320"/>
          </a:xfrm>
          <a:prstGeom prst="rect">
            <a:avLst/>
          </a:prstGeom>
        </p:spPr>
      </p:pic>
    </p:spTree>
    <p:extLst>
      <p:ext uri="{BB962C8B-B14F-4D97-AF65-F5344CB8AC3E}">
        <p14:creationId xmlns:p14="http://schemas.microsoft.com/office/powerpoint/2010/main" val="157470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9629" y="471761"/>
            <a:ext cx="10515600" cy="1325563"/>
          </a:xfrm>
        </p:spPr>
        <p:txBody>
          <a:bodyPr/>
          <a:lstStyle/>
          <a:p>
            <a:r>
              <a:rPr lang="en-US" sz="3600" dirty="0">
                <a:solidFill>
                  <a:prstClr val="black"/>
                </a:solidFill>
                <a:latin typeface="+mj-lt"/>
              </a:rPr>
              <a:t>Quarterly Expenditure Process</a:t>
            </a:r>
            <a:endParaRPr lang="en-US" dirty="0">
              <a:latin typeface="+mj-lt"/>
            </a:endParaRPr>
          </a:p>
        </p:txBody>
      </p:sp>
      <p:pic>
        <p:nvPicPr>
          <p:cNvPr id="3" name="Picture 2">
            <a:extLst>
              <a:ext uri="{FF2B5EF4-FFF2-40B4-BE49-F238E27FC236}">
                <a16:creationId xmlns:a16="http://schemas.microsoft.com/office/drawing/2014/main" id="{E3AC98B9-0D5F-4A2B-8FBF-66DBC82C3D25}"/>
              </a:ext>
            </a:extLst>
          </p:cNvPr>
          <p:cNvPicPr>
            <a:picLocks noChangeAspect="1"/>
          </p:cNvPicPr>
          <p:nvPr/>
        </p:nvPicPr>
        <p:blipFill>
          <a:blip r:embed="rId2"/>
          <a:stretch>
            <a:fillRect/>
          </a:stretch>
        </p:blipFill>
        <p:spPr>
          <a:xfrm>
            <a:off x="533399" y="1562698"/>
            <a:ext cx="11182643" cy="4533301"/>
          </a:xfrm>
          <a:prstGeom prst="rect">
            <a:avLst/>
          </a:prstGeom>
        </p:spPr>
      </p:pic>
    </p:spTree>
    <p:extLst>
      <p:ext uri="{BB962C8B-B14F-4D97-AF65-F5344CB8AC3E}">
        <p14:creationId xmlns:p14="http://schemas.microsoft.com/office/powerpoint/2010/main" val="34985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162" y="613406"/>
            <a:ext cx="10515600" cy="1325563"/>
          </a:xfrm>
        </p:spPr>
        <p:txBody>
          <a:bodyPr/>
          <a:lstStyle/>
          <a:p>
            <a:r>
              <a:rPr lang="en-US" sz="3600" dirty="0">
                <a:solidFill>
                  <a:prstClr val="black"/>
                </a:solidFill>
                <a:latin typeface="+mj-lt"/>
              </a:rPr>
              <a:t>Quarterly Expenditure Process</a:t>
            </a:r>
            <a:endParaRPr lang="en-US" dirty="0">
              <a:latin typeface="+mj-lt"/>
            </a:endParaRPr>
          </a:p>
        </p:txBody>
      </p:sp>
      <p:pic>
        <p:nvPicPr>
          <p:cNvPr id="4" name="Picture 3">
            <a:extLst>
              <a:ext uri="{FF2B5EF4-FFF2-40B4-BE49-F238E27FC236}">
                <a16:creationId xmlns:a16="http://schemas.microsoft.com/office/drawing/2014/main" id="{4566908F-87E4-4515-8FDB-B5C557FC28D2}"/>
              </a:ext>
            </a:extLst>
          </p:cNvPr>
          <p:cNvPicPr>
            <a:picLocks noChangeAspect="1"/>
          </p:cNvPicPr>
          <p:nvPr/>
        </p:nvPicPr>
        <p:blipFill>
          <a:blip r:embed="rId2"/>
          <a:stretch>
            <a:fillRect/>
          </a:stretch>
        </p:blipFill>
        <p:spPr>
          <a:xfrm>
            <a:off x="795866" y="2278084"/>
            <a:ext cx="10845127" cy="1280160"/>
          </a:xfrm>
          <a:prstGeom prst="rect">
            <a:avLst/>
          </a:prstGeom>
        </p:spPr>
      </p:pic>
    </p:spTree>
    <p:extLst>
      <p:ext uri="{BB962C8B-B14F-4D97-AF65-F5344CB8AC3E}">
        <p14:creationId xmlns:p14="http://schemas.microsoft.com/office/powerpoint/2010/main" val="94461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092" y="698764"/>
            <a:ext cx="10515600" cy="1032120"/>
          </a:xfrm>
        </p:spPr>
        <p:txBody>
          <a:bodyPr/>
          <a:lstStyle/>
          <a:p>
            <a:pPr marL="228600" lvl="0" indent="-228600">
              <a:spcBef>
                <a:spcPts val="1000"/>
              </a:spcBef>
            </a:pPr>
            <a:r>
              <a:rPr lang="en-US" sz="3600" dirty="0">
                <a:solidFill>
                  <a:prstClr val="black"/>
                </a:solidFill>
                <a:latin typeface="+mj-lt"/>
                <a:ea typeface="+mn-ea"/>
                <a:cs typeface="+mn-cs"/>
              </a:rPr>
              <a:t>Review Closing Out 17-18 funds </a:t>
            </a:r>
            <a:endParaRPr lang="en-US" dirty="0">
              <a:latin typeface="+mj-lt"/>
            </a:endParaRPr>
          </a:p>
        </p:txBody>
      </p:sp>
      <p:sp>
        <p:nvSpPr>
          <p:cNvPr id="3" name="Content Placeholder 2"/>
          <p:cNvSpPr>
            <a:spLocks noGrp="1"/>
          </p:cNvSpPr>
          <p:nvPr>
            <p:ph idx="1"/>
          </p:nvPr>
        </p:nvSpPr>
        <p:spPr>
          <a:xfrm>
            <a:off x="539931" y="2011891"/>
            <a:ext cx="11486605" cy="3840480"/>
          </a:xfrm>
        </p:spPr>
        <p:txBody>
          <a:bodyPr>
            <a:noAutofit/>
          </a:bodyPr>
          <a:lstStyle/>
          <a:p>
            <a:pPr marL="0" indent="0">
              <a:buNone/>
            </a:pPr>
            <a:r>
              <a:rPr lang="en-US" sz="2000" dirty="0"/>
              <a:t>The Life of a CAEP Dollar…..</a:t>
            </a:r>
          </a:p>
          <a:p>
            <a:pPr>
              <a:spcBef>
                <a:spcPts val="1000"/>
              </a:spcBef>
              <a:buFont typeface="Arial" panose="020B0604020202020204" pitchFamily="34" charset="0"/>
              <a:buChar char="•"/>
            </a:pPr>
            <a:r>
              <a:rPr lang="en-US" sz="2000" dirty="0"/>
              <a:t>CAEP funds have a 30 month life – beginning on July 1 of Year 1, and ending on December 31, of Year 3.</a:t>
            </a:r>
          </a:p>
          <a:p>
            <a:pPr>
              <a:spcBef>
                <a:spcPts val="1000"/>
              </a:spcBef>
              <a:buFont typeface="Arial" panose="020B0604020202020204" pitchFamily="34" charset="0"/>
              <a:buChar char="•"/>
            </a:pPr>
            <a:r>
              <a:rPr lang="en-US" sz="2000" dirty="0"/>
              <a:t>July 1 to June 30 = Year 1 (State must allocate all funds in Year 1)</a:t>
            </a:r>
          </a:p>
          <a:p>
            <a:pPr>
              <a:spcBef>
                <a:spcPts val="1000"/>
              </a:spcBef>
              <a:buFont typeface="Arial" panose="020B0604020202020204" pitchFamily="34" charset="0"/>
              <a:buChar char="•"/>
            </a:pPr>
            <a:r>
              <a:rPr lang="en-US" sz="2000" dirty="0"/>
              <a:t>July 1 to June 30 = Year 2</a:t>
            </a:r>
          </a:p>
          <a:p>
            <a:pPr>
              <a:spcBef>
                <a:spcPts val="1000"/>
              </a:spcBef>
              <a:buFont typeface="Arial" panose="020B0604020202020204" pitchFamily="34" charset="0"/>
              <a:buChar char="•"/>
            </a:pPr>
            <a:r>
              <a:rPr lang="en-US" sz="2000" dirty="0"/>
              <a:t>July 1 to December 31 = Year 3</a:t>
            </a:r>
          </a:p>
          <a:p>
            <a:pPr>
              <a:spcBef>
                <a:spcPts val="1000"/>
              </a:spcBef>
              <a:buFont typeface="Arial" panose="020B0604020202020204" pitchFamily="34" charset="0"/>
              <a:buChar char="•"/>
            </a:pPr>
            <a:r>
              <a:rPr lang="en-US" sz="2000" dirty="0"/>
              <a:t>January 1 to June 30 (close out process) = Year 3</a:t>
            </a:r>
          </a:p>
          <a:p>
            <a:pPr lvl="1">
              <a:spcBef>
                <a:spcPts val="1000"/>
              </a:spcBef>
              <a:buFont typeface="Arial" panose="020B0604020202020204" pitchFamily="34" charset="0"/>
              <a:buChar char="•"/>
            </a:pPr>
            <a:r>
              <a:rPr lang="en-US" sz="1600" dirty="0"/>
              <a:t>January/February – member begins close out process</a:t>
            </a:r>
          </a:p>
          <a:p>
            <a:pPr lvl="1">
              <a:spcBef>
                <a:spcPts val="1000"/>
              </a:spcBef>
              <a:buFont typeface="Arial" panose="020B0604020202020204" pitchFamily="34" charset="0"/>
              <a:buChar char="•"/>
            </a:pPr>
            <a:r>
              <a:rPr lang="en-US" sz="1600" dirty="0"/>
              <a:t>March 1 – member certifies all 17-18 funds have been spent (and submits Q2)</a:t>
            </a:r>
          </a:p>
          <a:p>
            <a:pPr lvl="1">
              <a:spcBef>
                <a:spcPts val="1000"/>
              </a:spcBef>
              <a:buFont typeface="Arial" panose="020B0604020202020204" pitchFamily="34" charset="0"/>
              <a:buChar char="•"/>
            </a:pPr>
            <a:r>
              <a:rPr lang="en-US" sz="1600" dirty="0"/>
              <a:t>March 30 – consortium certifies Q2</a:t>
            </a:r>
          </a:p>
          <a:p>
            <a:pPr lvl="1">
              <a:spcBef>
                <a:spcPts val="1000"/>
              </a:spcBef>
              <a:buFont typeface="Arial" panose="020B0604020202020204" pitchFamily="34" charset="0"/>
              <a:buChar char="•"/>
            </a:pPr>
            <a:r>
              <a:rPr lang="en-US" sz="1600" dirty="0"/>
              <a:t>April/May – State closes books (or if remaining balances request funds back)</a:t>
            </a:r>
          </a:p>
          <a:p>
            <a:pPr lvl="1">
              <a:spcBef>
                <a:spcPts val="1000"/>
              </a:spcBef>
              <a:buFont typeface="Arial" panose="020B0604020202020204" pitchFamily="34" charset="0"/>
              <a:buChar char="•"/>
            </a:pPr>
            <a:r>
              <a:rPr lang="en-US" sz="1600" dirty="0"/>
              <a:t>June – End of fiscal year</a:t>
            </a:r>
          </a:p>
        </p:txBody>
      </p:sp>
      <p:pic>
        <p:nvPicPr>
          <p:cNvPr id="4" name="Picture 3" descr="The More, The Messier: June 2016"/>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Tree>
    <p:extLst>
      <p:ext uri="{BB962C8B-B14F-4D97-AF65-F5344CB8AC3E}">
        <p14:creationId xmlns:p14="http://schemas.microsoft.com/office/powerpoint/2010/main" val="343375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758" y="698764"/>
            <a:ext cx="10515600" cy="1032120"/>
          </a:xfrm>
        </p:spPr>
        <p:txBody>
          <a:bodyPr/>
          <a:lstStyle/>
          <a:p>
            <a:pPr marL="228600" lvl="0" indent="-228600">
              <a:spcBef>
                <a:spcPts val="1000"/>
              </a:spcBef>
            </a:pPr>
            <a:r>
              <a:rPr lang="en-US" sz="3600" dirty="0">
                <a:solidFill>
                  <a:prstClr val="black"/>
                </a:solidFill>
                <a:latin typeface="+mj-lt"/>
                <a:ea typeface="+mn-ea"/>
                <a:cs typeface="+mn-cs"/>
              </a:rPr>
              <a:t>Review Closing Out 17-18 funds (cont.)</a:t>
            </a:r>
            <a:endParaRPr lang="en-US" dirty="0">
              <a:latin typeface="+mj-lt"/>
            </a:endParaRPr>
          </a:p>
        </p:txBody>
      </p:sp>
      <p:sp>
        <p:nvSpPr>
          <p:cNvPr id="3" name="Content Placeholder 2"/>
          <p:cNvSpPr>
            <a:spLocks noGrp="1"/>
          </p:cNvSpPr>
          <p:nvPr>
            <p:ph idx="1"/>
          </p:nvPr>
        </p:nvSpPr>
        <p:spPr>
          <a:xfrm>
            <a:off x="539931" y="2011891"/>
            <a:ext cx="11486605" cy="3840480"/>
          </a:xfrm>
        </p:spPr>
        <p:txBody>
          <a:bodyPr>
            <a:noAutofit/>
          </a:bodyPr>
          <a:lstStyle/>
          <a:p>
            <a:r>
              <a:rPr lang="en-US" sz="2200" dirty="0"/>
              <a:t>Members must follow their 3 year &amp; annual plan, and their approved budget by the consortium when spending down funds.</a:t>
            </a:r>
          </a:p>
          <a:p>
            <a:r>
              <a:rPr lang="en-US" sz="2200" dirty="0"/>
              <a:t>NOVA tracks CAEP funds over a 30 month life span – in a FIRST IN / FIRST OUT methodology.  </a:t>
            </a:r>
          </a:p>
          <a:p>
            <a:r>
              <a:rPr lang="en-US" sz="2200" dirty="0"/>
              <a:t>Meaning you must spend down all “old money” first before expenses will “hit” any “new money”.</a:t>
            </a:r>
          </a:p>
          <a:p>
            <a:r>
              <a:rPr lang="en-US" sz="2200" dirty="0"/>
              <a:t>Carrying over money into the next fiscal year could have consequences – check your local by-laws.</a:t>
            </a:r>
          </a:p>
          <a:p>
            <a:r>
              <a:rPr lang="en-US" sz="2200" dirty="0"/>
              <a:t>Any remitted 17-18 funding will be returned to the State General Fund.</a:t>
            </a:r>
          </a:p>
        </p:txBody>
      </p:sp>
      <p:pic>
        <p:nvPicPr>
          <p:cNvPr id="4" name="Picture 3" descr="The More, The Messier: June 2016"/>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Tree>
    <p:extLst>
      <p:ext uri="{BB962C8B-B14F-4D97-AF65-F5344CB8AC3E}">
        <p14:creationId xmlns:p14="http://schemas.microsoft.com/office/powerpoint/2010/main" val="577703882"/>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D185E1D-187D-4681-AA80-9DE9608316F6}"/>
</file>

<file path=customXml/itemProps2.xml><?xml version="1.0" encoding="utf-8"?>
<ds:datastoreItem xmlns:ds="http://schemas.openxmlformats.org/officeDocument/2006/customXml" ds:itemID="{8454B9C5-B967-4F5C-8DFE-6744624C9ADA}"/>
</file>

<file path=customXml/itemProps3.xml><?xml version="1.0" encoding="utf-8"?>
<ds:datastoreItem xmlns:ds="http://schemas.openxmlformats.org/officeDocument/2006/customXml" ds:itemID="{05A0A00C-1954-4882-9605-32DE13375ECD}"/>
</file>

<file path=docProps/app.xml><?xml version="1.0" encoding="utf-8"?>
<Properties xmlns="http://schemas.openxmlformats.org/officeDocument/2006/extended-properties" xmlns:vt="http://schemas.openxmlformats.org/officeDocument/2006/docPropsVTypes">
  <Template/>
  <TotalTime>67430</TotalTime>
  <Words>1156</Words>
  <Application>Microsoft Office PowerPoint</Application>
  <PresentationFormat>Widescreen</PresentationFormat>
  <Paragraphs>163</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Helvetica Neue</vt:lpstr>
      <vt:lpstr>Helvetica Neue Light</vt:lpstr>
      <vt:lpstr>Helvetica Neue Medium</vt:lpstr>
      <vt:lpstr>White</vt:lpstr>
      <vt:lpstr>CAEP Fiscal Update </vt:lpstr>
      <vt:lpstr>Agenda</vt:lpstr>
      <vt:lpstr>Review Quarterly Expenditure Process</vt:lpstr>
      <vt:lpstr>FAQs for CAEP Quarterly Expense Reporting </vt:lpstr>
      <vt:lpstr>Quarterly Expenditure Process</vt:lpstr>
      <vt:lpstr>Quarterly Expenditure Process</vt:lpstr>
      <vt:lpstr>Quarterly Expenditure Process</vt:lpstr>
      <vt:lpstr>Review Closing Out 17-18 funds </vt:lpstr>
      <vt:lpstr>Review Closing Out 17-18 funds (cont.)</vt:lpstr>
      <vt:lpstr>FAQs for CAEP Close Outs</vt:lpstr>
      <vt:lpstr>FAQs for CAEP Close Outs</vt:lpstr>
      <vt:lpstr>2017-18 Close Out</vt:lpstr>
      <vt:lpstr>2017-18 Close Out</vt:lpstr>
      <vt:lpstr>2017-18 Close Out</vt:lpstr>
      <vt:lpstr>CAEP 2020-21 Allocations</vt:lpstr>
      <vt:lpstr>CAEP 2020-21 Allocations (cont.)</vt:lpstr>
      <vt:lpstr>EC 84914 – Increase/Decrease Allocations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94</cp:revision>
  <dcterms:created xsi:type="dcterms:W3CDTF">2019-02-28T16:51:35Z</dcterms:created>
  <dcterms:modified xsi:type="dcterms:W3CDTF">2020-03-05T23:50:24Z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