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5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1.xml" ContentType="application/vnd.openxmlformats-officedocument.them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60" r:id="rId4"/>
    <p:sldId id="330" r:id="rId5"/>
    <p:sldId id="303" r:id="rId6"/>
    <p:sldId id="302" r:id="rId7"/>
    <p:sldId id="263" r:id="rId8"/>
    <p:sldId id="308" r:id="rId9"/>
    <p:sldId id="309" r:id="rId10"/>
    <p:sldId id="310" r:id="rId11"/>
    <p:sldId id="311" r:id="rId12"/>
    <p:sldId id="313" r:id="rId13"/>
    <p:sldId id="314" r:id="rId14"/>
    <p:sldId id="315" r:id="rId15"/>
    <p:sldId id="293" r:id="rId16"/>
    <p:sldId id="258" r:id="rId17"/>
    <p:sldId id="267" r:id="rId18"/>
    <p:sldId id="274" r:id="rId19"/>
    <p:sldId id="275" r:id="rId20"/>
    <p:sldId id="300" r:id="rId21"/>
    <p:sldId id="305" r:id="rId22"/>
    <p:sldId id="273" r:id="rId23"/>
    <p:sldId id="277" r:id="rId24"/>
    <p:sldId id="279" r:id="rId25"/>
    <p:sldId id="283" r:id="rId26"/>
    <p:sldId id="316" r:id="rId27"/>
    <p:sldId id="317" r:id="rId28"/>
    <p:sldId id="318" r:id="rId29"/>
    <p:sldId id="321" r:id="rId30"/>
    <p:sldId id="323" r:id="rId31"/>
    <p:sldId id="327" r:id="rId32"/>
    <p:sldId id="322" r:id="rId33"/>
    <p:sldId id="325" r:id="rId34"/>
    <p:sldId id="326" r:id="rId35"/>
    <p:sldId id="328" r:id="rId36"/>
    <p:sldId id="329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80DE3-A03E-424E-9773-63BE4D65748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0F260D-43B2-4B57-B92A-160602DD1764}">
      <dgm:prSet phldrT="[Text]"/>
      <dgm:spPr/>
      <dgm:t>
        <a:bodyPr/>
        <a:lstStyle/>
        <a:p>
          <a:r>
            <a:rPr lang="en-US" dirty="0" smtClean="0"/>
            <a:t>Literacy Gains</a:t>
          </a:r>
          <a:endParaRPr lang="en-US" dirty="0"/>
        </a:p>
      </dgm:t>
    </dgm:pt>
    <dgm:pt modelId="{D72B88D4-019F-44D1-8D75-C75E50F98E0A}" type="parTrans" cxnId="{832B874B-3D65-4AFD-8E59-11AD74D49DBF}">
      <dgm:prSet/>
      <dgm:spPr/>
      <dgm:t>
        <a:bodyPr/>
        <a:lstStyle/>
        <a:p>
          <a:endParaRPr lang="en-US"/>
        </a:p>
      </dgm:t>
    </dgm:pt>
    <dgm:pt modelId="{32B5D89C-BC59-4D20-B294-76ACA26778E0}" type="sibTrans" cxnId="{832B874B-3D65-4AFD-8E59-11AD74D49DBF}">
      <dgm:prSet/>
      <dgm:spPr/>
      <dgm:t>
        <a:bodyPr/>
        <a:lstStyle/>
        <a:p>
          <a:endParaRPr lang="en-US"/>
        </a:p>
      </dgm:t>
    </dgm:pt>
    <dgm:pt modelId="{5D275C60-CCA1-41F8-A9EA-678C61F09B80}">
      <dgm:prSet phldrT="[Text]"/>
      <dgm:spPr/>
      <dgm:t>
        <a:bodyPr/>
        <a:lstStyle/>
        <a:p>
          <a:r>
            <a:rPr lang="en-US" dirty="0" smtClean="0"/>
            <a:t>HSE/HS Diploma</a:t>
          </a:r>
          <a:endParaRPr lang="en-US" dirty="0"/>
        </a:p>
      </dgm:t>
    </dgm:pt>
    <dgm:pt modelId="{8FED4B3C-D6F4-40B0-B8AE-B45F00A9FBD2}" type="parTrans" cxnId="{ED4CE227-D2F6-441A-B985-5751150A50C1}">
      <dgm:prSet/>
      <dgm:spPr/>
      <dgm:t>
        <a:bodyPr/>
        <a:lstStyle/>
        <a:p>
          <a:endParaRPr lang="en-US"/>
        </a:p>
      </dgm:t>
    </dgm:pt>
    <dgm:pt modelId="{508CFF85-D7EA-49AD-933C-21CF872EAE43}" type="sibTrans" cxnId="{ED4CE227-D2F6-441A-B985-5751150A50C1}">
      <dgm:prSet/>
      <dgm:spPr/>
      <dgm:t>
        <a:bodyPr/>
        <a:lstStyle/>
        <a:p>
          <a:endParaRPr lang="en-US"/>
        </a:p>
      </dgm:t>
    </dgm:pt>
    <dgm:pt modelId="{81A44736-A976-4AAA-B439-7EF072CD8FB3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Post-Secondary</a:t>
          </a:r>
          <a:endParaRPr lang="en-US" dirty="0"/>
        </a:p>
      </dgm:t>
    </dgm:pt>
    <dgm:pt modelId="{974BA200-230F-4FF4-9BB3-1DA38AAA3901}" type="parTrans" cxnId="{7B3FA3F8-2110-4C38-A706-FAD98A3CD078}">
      <dgm:prSet/>
      <dgm:spPr/>
      <dgm:t>
        <a:bodyPr/>
        <a:lstStyle/>
        <a:p>
          <a:endParaRPr lang="en-US"/>
        </a:p>
      </dgm:t>
    </dgm:pt>
    <dgm:pt modelId="{9F9786F5-5DE6-4195-9431-A05C3654CA04}" type="sibTrans" cxnId="{7B3FA3F8-2110-4C38-A706-FAD98A3CD078}">
      <dgm:prSet/>
      <dgm:spPr/>
      <dgm:t>
        <a:bodyPr/>
        <a:lstStyle/>
        <a:p>
          <a:endParaRPr lang="en-US"/>
        </a:p>
      </dgm:t>
    </dgm:pt>
    <dgm:pt modelId="{F2B9BF7C-04ED-4AF2-BC3B-EEAAB000390C}">
      <dgm:prSet phldrT="[Text]"/>
      <dgm:spPr/>
      <dgm:t>
        <a:bodyPr/>
        <a:lstStyle/>
        <a:p>
          <a:r>
            <a:rPr lang="en-US" dirty="0" smtClean="0"/>
            <a:t>Enter Employment</a:t>
          </a:r>
          <a:endParaRPr lang="en-US" dirty="0"/>
        </a:p>
      </dgm:t>
    </dgm:pt>
    <dgm:pt modelId="{52CD791C-1303-4A9C-BAF0-F387A26CA7AF}" type="parTrans" cxnId="{85584AF6-B8DC-4613-BAC5-199A6490CFF8}">
      <dgm:prSet/>
      <dgm:spPr/>
      <dgm:t>
        <a:bodyPr/>
        <a:lstStyle/>
        <a:p>
          <a:endParaRPr lang="en-US"/>
        </a:p>
      </dgm:t>
    </dgm:pt>
    <dgm:pt modelId="{AD55BD5B-0F26-4F30-A57B-A2772E0B101F}" type="sibTrans" cxnId="{85584AF6-B8DC-4613-BAC5-199A6490CFF8}">
      <dgm:prSet/>
      <dgm:spPr/>
      <dgm:t>
        <a:bodyPr/>
        <a:lstStyle/>
        <a:p>
          <a:endParaRPr lang="en-US"/>
        </a:p>
      </dgm:t>
    </dgm:pt>
    <dgm:pt modelId="{9A388ACC-B305-494E-9412-F7682693BA23}">
      <dgm:prSet phldrT="[Text]"/>
      <dgm:spPr/>
      <dgm:t>
        <a:bodyPr/>
        <a:lstStyle/>
        <a:p>
          <a:r>
            <a:rPr lang="en-US" dirty="0" smtClean="0"/>
            <a:t>Increase Wages</a:t>
          </a:r>
          <a:endParaRPr lang="en-US" dirty="0"/>
        </a:p>
      </dgm:t>
    </dgm:pt>
    <dgm:pt modelId="{F7532BD2-0DA4-422C-B4B7-14DDFF9878A6}" type="parTrans" cxnId="{98C5E155-23AB-4A8A-BF7A-9DB4F4C0D469}">
      <dgm:prSet/>
      <dgm:spPr/>
      <dgm:t>
        <a:bodyPr/>
        <a:lstStyle/>
        <a:p>
          <a:endParaRPr lang="en-US"/>
        </a:p>
      </dgm:t>
    </dgm:pt>
    <dgm:pt modelId="{EE93F87B-DD0C-4348-93E4-6434D95BDA0A}" type="sibTrans" cxnId="{98C5E155-23AB-4A8A-BF7A-9DB4F4C0D469}">
      <dgm:prSet/>
      <dgm:spPr/>
      <dgm:t>
        <a:bodyPr/>
        <a:lstStyle/>
        <a:p>
          <a:endParaRPr lang="en-US"/>
        </a:p>
      </dgm:t>
    </dgm:pt>
    <dgm:pt modelId="{DB6E580F-7BC6-4F04-BA13-B021AC6B2EE4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Transition</a:t>
          </a:r>
          <a:endParaRPr lang="en-US" dirty="0"/>
        </a:p>
      </dgm:t>
    </dgm:pt>
    <dgm:pt modelId="{BFC5F69C-5E79-4851-AE66-24AA7853593A}" type="parTrans" cxnId="{5419A5BD-A10C-4F4B-99DD-C8DFF18F9D1A}">
      <dgm:prSet/>
      <dgm:spPr/>
      <dgm:t>
        <a:bodyPr/>
        <a:lstStyle/>
        <a:p>
          <a:endParaRPr lang="en-US"/>
        </a:p>
      </dgm:t>
    </dgm:pt>
    <dgm:pt modelId="{603B8FB9-B4F9-4779-B587-CACC342D9E38}" type="sibTrans" cxnId="{5419A5BD-A10C-4F4B-99DD-C8DFF18F9D1A}">
      <dgm:prSet/>
      <dgm:spPr/>
      <dgm:t>
        <a:bodyPr/>
        <a:lstStyle/>
        <a:p>
          <a:endParaRPr lang="en-US"/>
        </a:p>
      </dgm:t>
    </dgm:pt>
    <dgm:pt modelId="{A327DEBB-2764-43C8-BD6D-20DCD03BE172}" type="pres">
      <dgm:prSet presAssocID="{24C80DE3-A03E-424E-9773-63BE4D65748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5CA8FF-369D-4EB8-BF7A-9D66D1F6F7F6}" type="pres">
      <dgm:prSet presAssocID="{A70F260D-43B2-4B57-B92A-160602DD1764}" presName="node" presStyleLbl="node1" presStyleIdx="0" presStyleCnt="6" custScaleX="19264" custScaleY="13415" custLinFactNeighborX="-7824" custLinFactNeighborY="-172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E9CD0-74F2-4BAC-8E4B-95D7B7FA58DA}" type="pres">
      <dgm:prSet presAssocID="{32B5D89C-BC59-4D20-B294-76ACA26778E0}" presName="sibTrans" presStyleCnt="0"/>
      <dgm:spPr/>
    </dgm:pt>
    <dgm:pt modelId="{7F0345D2-78B0-4243-9FA6-7D146E870178}" type="pres">
      <dgm:prSet presAssocID="{5D275C60-CCA1-41F8-A9EA-678C61F09B80}" presName="node" presStyleLbl="node1" presStyleIdx="1" presStyleCnt="6" custScaleX="19264" custScaleY="13415" custLinFactNeighborX="-6447" custLinFactNeighborY="-206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A49A3F-A39B-44DE-B01B-B17E853C6D5A}" type="pres">
      <dgm:prSet presAssocID="{508CFF85-D7EA-49AD-933C-21CF872EAE43}" presName="sibTrans" presStyleCnt="0"/>
      <dgm:spPr/>
    </dgm:pt>
    <dgm:pt modelId="{D0557916-BA6E-4A5D-A9CB-F6558D6385F4}" type="pres">
      <dgm:prSet presAssocID="{81A44736-A976-4AAA-B439-7EF072CD8FB3}" presName="node" presStyleLbl="node1" presStyleIdx="2" presStyleCnt="6" custScaleX="19264" custScaleY="13415" custLinFactNeighborX="-4023" custLinFactNeighborY="-20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478407-71A2-4CC7-9DE4-0CEE777F698F}" type="pres">
      <dgm:prSet presAssocID="{9F9786F5-5DE6-4195-9431-A05C3654CA04}" presName="sibTrans" presStyleCnt="0"/>
      <dgm:spPr/>
    </dgm:pt>
    <dgm:pt modelId="{D117BF28-B3F7-4E3B-B083-43BC2A6E9767}" type="pres">
      <dgm:prSet presAssocID="{F2B9BF7C-04ED-4AF2-BC3B-EEAAB000390C}" presName="node" presStyleLbl="node1" presStyleIdx="3" presStyleCnt="6" custScaleX="19264" custScaleY="14757" custLinFactNeighborX="-7260" custLinFactNeighborY="15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EC87AE-8894-4EC0-8772-740C01A2DE59}" type="pres">
      <dgm:prSet presAssocID="{AD55BD5B-0F26-4F30-A57B-A2772E0B101F}" presName="sibTrans" presStyleCnt="0"/>
      <dgm:spPr/>
    </dgm:pt>
    <dgm:pt modelId="{A942D91C-A410-4FFE-8163-C7B8B44CB2F3}" type="pres">
      <dgm:prSet presAssocID="{9A388ACC-B305-494E-9412-F7682693BA23}" presName="node" presStyleLbl="node1" presStyleIdx="4" presStyleCnt="6" custScaleX="19264" custScaleY="14757" custLinFactNeighborX="-5749" custLinFactNeighborY="1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E486B-1AE3-43C8-9E55-DFDFA22D117B}" type="pres">
      <dgm:prSet presAssocID="{EE93F87B-DD0C-4348-93E4-6434D95BDA0A}" presName="sibTrans" presStyleCnt="0"/>
      <dgm:spPr/>
    </dgm:pt>
    <dgm:pt modelId="{88D8DF11-C416-4642-A7D9-8DF5EF240186}" type="pres">
      <dgm:prSet presAssocID="{DB6E580F-7BC6-4F04-BA13-B021AC6B2EE4}" presName="node" presStyleLbl="node1" presStyleIdx="5" presStyleCnt="6" custScaleX="19264" custScaleY="14757" custLinFactNeighborX="-4386" custLinFactNeighborY="12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2B874B-3D65-4AFD-8E59-11AD74D49DBF}" srcId="{24C80DE3-A03E-424E-9773-63BE4D657489}" destId="{A70F260D-43B2-4B57-B92A-160602DD1764}" srcOrd="0" destOrd="0" parTransId="{D72B88D4-019F-44D1-8D75-C75E50F98E0A}" sibTransId="{32B5D89C-BC59-4D20-B294-76ACA26778E0}"/>
    <dgm:cxn modelId="{7B3FA3F8-2110-4C38-A706-FAD98A3CD078}" srcId="{24C80DE3-A03E-424E-9773-63BE4D657489}" destId="{81A44736-A976-4AAA-B439-7EF072CD8FB3}" srcOrd="2" destOrd="0" parTransId="{974BA200-230F-4FF4-9BB3-1DA38AAA3901}" sibTransId="{9F9786F5-5DE6-4195-9431-A05C3654CA04}"/>
    <dgm:cxn modelId="{D84C14E1-D00D-473B-BE09-2AEBC440D13A}" type="presOf" srcId="{DB6E580F-7BC6-4F04-BA13-B021AC6B2EE4}" destId="{88D8DF11-C416-4642-A7D9-8DF5EF240186}" srcOrd="0" destOrd="0" presId="urn:microsoft.com/office/officeart/2005/8/layout/default"/>
    <dgm:cxn modelId="{ED4CE227-D2F6-441A-B985-5751150A50C1}" srcId="{24C80DE3-A03E-424E-9773-63BE4D657489}" destId="{5D275C60-CCA1-41F8-A9EA-678C61F09B80}" srcOrd="1" destOrd="0" parTransId="{8FED4B3C-D6F4-40B0-B8AE-B45F00A9FBD2}" sibTransId="{508CFF85-D7EA-49AD-933C-21CF872EAE43}"/>
    <dgm:cxn modelId="{4A90EB4A-A63A-4728-8AFE-2DA5AF370A15}" type="presOf" srcId="{5D275C60-CCA1-41F8-A9EA-678C61F09B80}" destId="{7F0345D2-78B0-4243-9FA6-7D146E870178}" srcOrd="0" destOrd="0" presId="urn:microsoft.com/office/officeart/2005/8/layout/default"/>
    <dgm:cxn modelId="{5419A5BD-A10C-4F4B-99DD-C8DFF18F9D1A}" srcId="{24C80DE3-A03E-424E-9773-63BE4D657489}" destId="{DB6E580F-7BC6-4F04-BA13-B021AC6B2EE4}" srcOrd="5" destOrd="0" parTransId="{BFC5F69C-5E79-4851-AE66-24AA7853593A}" sibTransId="{603B8FB9-B4F9-4779-B587-CACC342D9E38}"/>
    <dgm:cxn modelId="{DB141C48-3EE0-4236-B241-F3D03F50F854}" type="presOf" srcId="{F2B9BF7C-04ED-4AF2-BC3B-EEAAB000390C}" destId="{D117BF28-B3F7-4E3B-B083-43BC2A6E9767}" srcOrd="0" destOrd="0" presId="urn:microsoft.com/office/officeart/2005/8/layout/default"/>
    <dgm:cxn modelId="{5BBA7D7F-113B-4992-AD4A-F3A933186DAC}" type="presOf" srcId="{24C80DE3-A03E-424E-9773-63BE4D657489}" destId="{A327DEBB-2764-43C8-BD6D-20DCD03BE172}" srcOrd="0" destOrd="0" presId="urn:microsoft.com/office/officeart/2005/8/layout/default"/>
    <dgm:cxn modelId="{98C5E155-23AB-4A8A-BF7A-9DB4F4C0D469}" srcId="{24C80DE3-A03E-424E-9773-63BE4D657489}" destId="{9A388ACC-B305-494E-9412-F7682693BA23}" srcOrd="4" destOrd="0" parTransId="{F7532BD2-0DA4-422C-B4B7-14DDFF9878A6}" sibTransId="{EE93F87B-DD0C-4348-93E4-6434D95BDA0A}"/>
    <dgm:cxn modelId="{85584AF6-B8DC-4613-BAC5-199A6490CFF8}" srcId="{24C80DE3-A03E-424E-9773-63BE4D657489}" destId="{F2B9BF7C-04ED-4AF2-BC3B-EEAAB000390C}" srcOrd="3" destOrd="0" parTransId="{52CD791C-1303-4A9C-BAF0-F387A26CA7AF}" sibTransId="{AD55BD5B-0F26-4F30-A57B-A2772E0B101F}"/>
    <dgm:cxn modelId="{9F6D2659-2115-4A24-AF3C-A8157A08DE70}" type="presOf" srcId="{A70F260D-43B2-4B57-B92A-160602DD1764}" destId="{565CA8FF-369D-4EB8-BF7A-9D66D1F6F7F6}" srcOrd="0" destOrd="0" presId="urn:microsoft.com/office/officeart/2005/8/layout/default"/>
    <dgm:cxn modelId="{E3E8B0F6-C630-4F36-8BF6-74DC2AD12D1A}" type="presOf" srcId="{81A44736-A976-4AAA-B439-7EF072CD8FB3}" destId="{D0557916-BA6E-4A5D-A9CB-F6558D6385F4}" srcOrd="0" destOrd="0" presId="urn:microsoft.com/office/officeart/2005/8/layout/default"/>
    <dgm:cxn modelId="{E7FF6072-3B09-4ABD-9FB3-1643EC41B052}" type="presOf" srcId="{9A388ACC-B305-494E-9412-F7682693BA23}" destId="{A942D91C-A410-4FFE-8163-C7B8B44CB2F3}" srcOrd="0" destOrd="0" presId="urn:microsoft.com/office/officeart/2005/8/layout/default"/>
    <dgm:cxn modelId="{43018E4D-9A43-4006-B43C-31B596FBFC60}" type="presParOf" srcId="{A327DEBB-2764-43C8-BD6D-20DCD03BE172}" destId="{565CA8FF-369D-4EB8-BF7A-9D66D1F6F7F6}" srcOrd="0" destOrd="0" presId="urn:microsoft.com/office/officeart/2005/8/layout/default"/>
    <dgm:cxn modelId="{CD770D1C-0BC1-43E9-ABBD-3306537124FF}" type="presParOf" srcId="{A327DEBB-2764-43C8-BD6D-20DCD03BE172}" destId="{EBEE9CD0-74F2-4BAC-8E4B-95D7B7FA58DA}" srcOrd="1" destOrd="0" presId="urn:microsoft.com/office/officeart/2005/8/layout/default"/>
    <dgm:cxn modelId="{AAEE711C-5039-4B05-A659-91465996438E}" type="presParOf" srcId="{A327DEBB-2764-43C8-BD6D-20DCD03BE172}" destId="{7F0345D2-78B0-4243-9FA6-7D146E870178}" srcOrd="2" destOrd="0" presId="urn:microsoft.com/office/officeart/2005/8/layout/default"/>
    <dgm:cxn modelId="{DDBAD33C-9E02-4D6E-BF07-E30C11EAF68B}" type="presParOf" srcId="{A327DEBB-2764-43C8-BD6D-20DCD03BE172}" destId="{10A49A3F-A39B-44DE-B01B-B17E853C6D5A}" srcOrd="3" destOrd="0" presId="urn:microsoft.com/office/officeart/2005/8/layout/default"/>
    <dgm:cxn modelId="{5C17FFC6-8F46-4BBC-AEFE-8FA22D3F1F0D}" type="presParOf" srcId="{A327DEBB-2764-43C8-BD6D-20DCD03BE172}" destId="{D0557916-BA6E-4A5D-A9CB-F6558D6385F4}" srcOrd="4" destOrd="0" presId="urn:microsoft.com/office/officeart/2005/8/layout/default"/>
    <dgm:cxn modelId="{83296510-9451-4727-AEC0-FB3690364504}" type="presParOf" srcId="{A327DEBB-2764-43C8-BD6D-20DCD03BE172}" destId="{AC478407-71A2-4CC7-9DE4-0CEE777F698F}" srcOrd="5" destOrd="0" presId="urn:microsoft.com/office/officeart/2005/8/layout/default"/>
    <dgm:cxn modelId="{163405ED-F0E5-44DB-A06D-2CB0D12E979D}" type="presParOf" srcId="{A327DEBB-2764-43C8-BD6D-20DCD03BE172}" destId="{D117BF28-B3F7-4E3B-B083-43BC2A6E9767}" srcOrd="6" destOrd="0" presId="urn:microsoft.com/office/officeart/2005/8/layout/default"/>
    <dgm:cxn modelId="{48301161-E49D-42C4-BAF4-28E310327E58}" type="presParOf" srcId="{A327DEBB-2764-43C8-BD6D-20DCD03BE172}" destId="{C2EC87AE-8894-4EC0-8772-740C01A2DE59}" srcOrd="7" destOrd="0" presId="urn:microsoft.com/office/officeart/2005/8/layout/default"/>
    <dgm:cxn modelId="{A49A5FA6-45C8-47ED-9DDB-535E87754AFF}" type="presParOf" srcId="{A327DEBB-2764-43C8-BD6D-20DCD03BE172}" destId="{A942D91C-A410-4FFE-8163-C7B8B44CB2F3}" srcOrd="8" destOrd="0" presId="urn:microsoft.com/office/officeart/2005/8/layout/default"/>
    <dgm:cxn modelId="{07EF6C69-C6C0-4078-85E5-FBB782D765E3}" type="presParOf" srcId="{A327DEBB-2764-43C8-BD6D-20DCD03BE172}" destId="{76DE486B-1AE3-43C8-9E55-DFDFA22D117B}" srcOrd="9" destOrd="0" presId="urn:microsoft.com/office/officeart/2005/8/layout/default"/>
    <dgm:cxn modelId="{5E1A46E8-1357-46FF-ACB6-436CD6132496}" type="presParOf" srcId="{A327DEBB-2764-43C8-BD6D-20DCD03BE172}" destId="{88D8DF11-C416-4642-A7D9-8DF5EF24018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C80DE3-A03E-424E-9773-63BE4D65748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0F260D-43B2-4B57-B92A-160602DD1764}">
      <dgm:prSet phldrT="[Text]"/>
      <dgm:spPr/>
      <dgm:t>
        <a:bodyPr/>
        <a:lstStyle/>
        <a:p>
          <a:r>
            <a:rPr lang="en-US" dirty="0" smtClean="0"/>
            <a:t>Literacy Gains</a:t>
          </a:r>
          <a:endParaRPr lang="en-US" dirty="0"/>
        </a:p>
      </dgm:t>
    </dgm:pt>
    <dgm:pt modelId="{D72B88D4-019F-44D1-8D75-C75E50F98E0A}" type="parTrans" cxnId="{832B874B-3D65-4AFD-8E59-11AD74D49DBF}">
      <dgm:prSet/>
      <dgm:spPr/>
      <dgm:t>
        <a:bodyPr/>
        <a:lstStyle/>
        <a:p>
          <a:endParaRPr lang="en-US"/>
        </a:p>
      </dgm:t>
    </dgm:pt>
    <dgm:pt modelId="{32B5D89C-BC59-4D20-B294-76ACA26778E0}" type="sibTrans" cxnId="{832B874B-3D65-4AFD-8E59-11AD74D49DBF}">
      <dgm:prSet/>
      <dgm:spPr/>
      <dgm:t>
        <a:bodyPr/>
        <a:lstStyle/>
        <a:p>
          <a:endParaRPr lang="en-US"/>
        </a:p>
      </dgm:t>
    </dgm:pt>
    <dgm:pt modelId="{A327DEBB-2764-43C8-BD6D-20DCD03BE172}" type="pres">
      <dgm:prSet presAssocID="{24C80DE3-A03E-424E-9773-63BE4D65748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5CA8FF-369D-4EB8-BF7A-9D66D1F6F7F6}" type="pres">
      <dgm:prSet presAssocID="{A70F260D-43B2-4B57-B92A-160602DD1764}" presName="node" presStyleLbl="node1" presStyleIdx="0" presStyleCnt="1" custScaleX="28128" custScaleY="21393" custLinFactNeighborX="-41926" custLinFactNeighborY="-43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6D2659-2115-4A24-AF3C-A8157A08DE70}" type="presOf" srcId="{A70F260D-43B2-4B57-B92A-160602DD1764}" destId="{565CA8FF-369D-4EB8-BF7A-9D66D1F6F7F6}" srcOrd="0" destOrd="0" presId="urn:microsoft.com/office/officeart/2005/8/layout/default"/>
    <dgm:cxn modelId="{5BBA7D7F-113B-4992-AD4A-F3A933186DAC}" type="presOf" srcId="{24C80DE3-A03E-424E-9773-63BE4D657489}" destId="{A327DEBB-2764-43C8-BD6D-20DCD03BE172}" srcOrd="0" destOrd="0" presId="urn:microsoft.com/office/officeart/2005/8/layout/default"/>
    <dgm:cxn modelId="{832B874B-3D65-4AFD-8E59-11AD74D49DBF}" srcId="{24C80DE3-A03E-424E-9773-63BE4D657489}" destId="{A70F260D-43B2-4B57-B92A-160602DD1764}" srcOrd="0" destOrd="0" parTransId="{D72B88D4-019F-44D1-8D75-C75E50F98E0A}" sibTransId="{32B5D89C-BC59-4D20-B294-76ACA26778E0}"/>
    <dgm:cxn modelId="{43018E4D-9A43-4006-B43C-31B596FBFC60}" type="presParOf" srcId="{A327DEBB-2764-43C8-BD6D-20DCD03BE172}" destId="{565CA8FF-369D-4EB8-BF7A-9D66D1F6F7F6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C80DE3-A03E-424E-9773-63BE4D65748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B6E580F-7BC6-4F04-BA13-B021AC6B2EE4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Transition</a:t>
          </a:r>
          <a:endParaRPr lang="en-US" dirty="0"/>
        </a:p>
      </dgm:t>
    </dgm:pt>
    <dgm:pt modelId="{BFC5F69C-5E79-4851-AE66-24AA7853593A}" type="parTrans" cxnId="{5419A5BD-A10C-4F4B-99DD-C8DFF18F9D1A}">
      <dgm:prSet/>
      <dgm:spPr/>
      <dgm:t>
        <a:bodyPr/>
        <a:lstStyle/>
        <a:p>
          <a:endParaRPr lang="en-US"/>
        </a:p>
      </dgm:t>
    </dgm:pt>
    <dgm:pt modelId="{603B8FB9-B4F9-4779-B587-CACC342D9E38}" type="sibTrans" cxnId="{5419A5BD-A10C-4F4B-99DD-C8DFF18F9D1A}">
      <dgm:prSet/>
      <dgm:spPr/>
      <dgm:t>
        <a:bodyPr/>
        <a:lstStyle/>
        <a:p>
          <a:endParaRPr lang="en-US"/>
        </a:p>
      </dgm:t>
    </dgm:pt>
    <dgm:pt modelId="{A327DEBB-2764-43C8-BD6D-20DCD03BE172}" type="pres">
      <dgm:prSet presAssocID="{24C80DE3-A03E-424E-9773-63BE4D65748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D8DF11-C416-4642-A7D9-8DF5EF240186}" type="pres">
      <dgm:prSet presAssocID="{DB6E580F-7BC6-4F04-BA13-B021AC6B2EE4}" presName="node" presStyleLbl="node1" presStyleIdx="0" presStyleCnt="1" custScaleX="26147" custScaleY="19867" custLinFactNeighborX="-37763" custLinFactNeighborY="-340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4C14E1-D00D-473B-BE09-2AEBC440D13A}" type="presOf" srcId="{DB6E580F-7BC6-4F04-BA13-B021AC6B2EE4}" destId="{88D8DF11-C416-4642-A7D9-8DF5EF240186}" srcOrd="0" destOrd="0" presId="urn:microsoft.com/office/officeart/2005/8/layout/default"/>
    <dgm:cxn modelId="{5419A5BD-A10C-4F4B-99DD-C8DFF18F9D1A}" srcId="{24C80DE3-A03E-424E-9773-63BE4D657489}" destId="{DB6E580F-7BC6-4F04-BA13-B021AC6B2EE4}" srcOrd="0" destOrd="0" parTransId="{BFC5F69C-5E79-4851-AE66-24AA7853593A}" sibTransId="{603B8FB9-B4F9-4779-B587-CACC342D9E38}"/>
    <dgm:cxn modelId="{5BBA7D7F-113B-4992-AD4A-F3A933186DAC}" type="presOf" srcId="{24C80DE3-A03E-424E-9773-63BE4D657489}" destId="{A327DEBB-2764-43C8-BD6D-20DCD03BE172}" srcOrd="0" destOrd="0" presId="urn:microsoft.com/office/officeart/2005/8/layout/default"/>
    <dgm:cxn modelId="{5E1A46E8-1357-46FF-ACB6-436CD6132496}" type="presParOf" srcId="{A327DEBB-2764-43C8-BD6D-20DCD03BE172}" destId="{88D8DF11-C416-4642-A7D9-8DF5EF240186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CA8FF-369D-4EB8-BF7A-9D66D1F6F7F6}">
      <dsp:nvSpPr>
        <dsp:cNvPr id="0" name=""/>
        <dsp:cNvSpPr/>
      </dsp:nvSpPr>
      <dsp:spPr>
        <a:xfrm>
          <a:off x="312475" y="0"/>
          <a:ext cx="1835220" cy="7668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Literacy Gains</a:t>
          </a:r>
          <a:endParaRPr lang="en-US" sz="2100" kern="1200" dirty="0"/>
        </a:p>
      </dsp:txBody>
      <dsp:txXfrm>
        <a:off x="312475" y="0"/>
        <a:ext cx="1835220" cy="766802"/>
      </dsp:txXfrm>
    </dsp:sp>
    <dsp:sp modelId="{7F0345D2-78B0-4243-9FA6-7D146E870178}">
      <dsp:nvSpPr>
        <dsp:cNvPr id="0" name=""/>
        <dsp:cNvSpPr/>
      </dsp:nvSpPr>
      <dsp:spPr>
        <a:xfrm>
          <a:off x="3231546" y="0"/>
          <a:ext cx="1835220" cy="7668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HSE/HS Diploma</a:t>
          </a:r>
          <a:endParaRPr lang="en-US" sz="2100" kern="1200" dirty="0"/>
        </a:p>
      </dsp:txBody>
      <dsp:txXfrm>
        <a:off x="3231546" y="0"/>
        <a:ext cx="1835220" cy="766802"/>
      </dsp:txXfrm>
    </dsp:sp>
    <dsp:sp modelId="{D0557916-BA6E-4A5D-A9CB-F6558D6385F4}">
      <dsp:nvSpPr>
        <dsp:cNvPr id="0" name=""/>
        <dsp:cNvSpPr/>
      </dsp:nvSpPr>
      <dsp:spPr>
        <a:xfrm>
          <a:off x="6250361" y="0"/>
          <a:ext cx="1835220" cy="766802"/>
        </a:xfrm>
        <a:prstGeom prst="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Post-Secondary</a:t>
          </a:r>
          <a:endParaRPr lang="en-US" sz="2100" kern="1200" dirty="0"/>
        </a:p>
      </dsp:txBody>
      <dsp:txXfrm>
        <a:off x="6250361" y="0"/>
        <a:ext cx="1835220" cy="766802"/>
      </dsp:txXfrm>
    </dsp:sp>
    <dsp:sp modelId="{D117BF28-B3F7-4E3B-B083-43BC2A6E9767}">
      <dsp:nvSpPr>
        <dsp:cNvPr id="0" name=""/>
        <dsp:cNvSpPr/>
      </dsp:nvSpPr>
      <dsp:spPr>
        <a:xfrm>
          <a:off x="366205" y="2789849"/>
          <a:ext cx="1835220" cy="8435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Enter Employment</a:t>
          </a:r>
          <a:endParaRPr lang="en-US" sz="2100" kern="1200" dirty="0"/>
        </a:p>
      </dsp:txBody>
      <dsp:txXfrm>
        <a:off x="366205" y="2789849"/>
        <a:ext cx="1835220" cy="843511"/>
      </dsp:txXfrm>
    </dsp:sp>
    <dsp:sp modelId="{A942D91C-A410-4FFE-8163-C7B8B44CB2F3}">
      <dsp:nvSpPr>
        <dsp:cNvPr id="0" name=""/>
        <dsp:cNvSpPr/>
      </dsp:nvSpPr>
      <dsp:spPr>
        <a:xfrm>
          <a:off x="3298042" y="2773215"/>
          <a:ext cx="1835220" cy="8435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Increase Wages</a:t>
          </a:r>
          <a:endParaRPr lang="en-US" sz="2100" kern="1200" dirty="0"/>
        </a:p>
      </dsp:txBody>
      <dsp:txXfrm>
        <a:off x="3298042" y="2773215"/>
        <a:ext cx="1835220" cy="843511"/>
      </dsp:txXfrm>
    </dsp:sp>
    <dsp:sp modelId="{88D8DF11-C416-4642-A7D9-8DF5EF240186}">
      <dsp:nvSpPr>
        <dsp:cNvPr id="0" name=""/>
        <dsp:cNvSpPr/>
      </dsp:nvSpPr>
      <dsp:spPr>
        <a:xfrm>
          <a:off x="6215779" y="2774187"/>
          <a:ext cx="1835220" cy="843511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Transition</a:t>
          </a:r>
          <a:endParaRPr lang="en-US" sz="2100" kern="1200" dirty="0"/>
        </a:p>
      </dsp:txBody>
      <dsp:txXfrm>
        <a:off x="6215779" y="2774187"/>
        <a:ext cx="1835220" cy="8435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CA8FF-369D-4EB8-BF7A-9D66D1F6F7F6}">
      <dsp:nvSpPr>
        <dsp:cNvPr id="0" name=""/>
        <dsp:cNvSpPr/>
      </dsp:nvSpPr>
      <dsp:spPr>
        <a:xfrm>
          <a:off x="0" y="0"/>
          <a:ext cx="3030627" cy="1382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Literacy Gains</a:t>
          </a:r>
          <a:endParaRPr lang="en-US" sz="3800" kern="1200" dirty="0"/>
        </a:p>
      </dsp:txBody>
      <dsp:txXfrm>
        <a:off x="0" y="0"/>
        <a:ext cx="3030627" cy="13829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8DF11-C416-4642-A7D9-8DF5EF240186}">
      <dsp:nvSpPr>
        <dsp:cNvPr id="0" name=""/>
        <dsp:cNvSpPr/>
      </dsp:nvSpPr>
      <dsp:spPr>
        <a:xfrm>
          <a:off x="0" y="0"/>
          <a:ext cx="2726964" cy="1243200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Transition</a:t>
          </a:r>
          <a:endParaRPr lang="en-US" sz="4600" kern="1200" dirty="0"/>
        </a:p>
      </dsp:txBody>
      <dsp:txXfrm>
        <a:off x="0" y="0"/>
        <a:ext cx="2726964" cy="1243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0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4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5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7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8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4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6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50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6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B8040-6065-470B-8F50-E9487B6698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2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sas.org/social-media-newsroom/2020/03/27/casas-testing-during-the-covid-19-pandemi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sas.org/product-overviews/curriculum-management-instruction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tan.us/resources/covid-19-field-suppor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sas.org/social-media-newsroom/2020/03/27/casas-testing-during-the-covid-19-pandemi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CAEP Considerations During COVID-19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15, 2020</a:t>
            </a:r>
            <a:endParaRPr lang="en-US" dirty="0"/>
          </a:p>
        </p:txBody>
      </p:sp>
      <p:sp>
        <p:nvSpPr>
          <p:cNvPr id="4" name="AutoShape 2" descr="https://east.exch080.serverdata.net/owa/service.svc/s/GetFileAttachment?id=AAMkAGU0YjE0YzdiLTc5MjQtNGY4OS1hZTdlLTM3NGJkMWM3N2Q5MQBGAAAAAABrHijD5tqEQqijC2Ib6lJvBwB%2BeyzKMQ01TJIQCjDMBjY6AAAAAAENAAB%2BeyzKMQ01TJIQCjDMBjY6AAUR094YAAABEgAQAJ9c7EvexNxPlxp8uLg2zd4%3D&amp;isImagePreview=True&amp;X-OWA-CANARY=S-YQkcGcd0-byJbeKItLaQV2-10P0dcIxMGt6fwp-cFr0Atvda8NRZVrG6dlTpVycAn-na-OUQU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496" y="317092"/>
            <a:ext cx="4046593" cy="123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88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354" y="1456944"/>
            <a:ext cx="8911046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“</a:t>
            </a:r>
            <a:r>
              <a:rPr lang="en-US" sz="3600" b="1" dirty="0" smtClean="0"/>
              <a:t>Pick up where you left off</a:t>
            </a:r>
            <a:r>
              <a:rPr lang="en-US" sz="3600" dirty="0" smtClean="0"/>
              <a:t>.”</a:t>
            </a:r>
          </a:p>
          <a:p>
            <a:r>
              <a:rPr lang="en-US" sz="3200" i="1" dirty="0" smtClean="0"/>
              <a:t>Example 1: An ESL class beginning 8/1/19 and running through 5/31/20. The class was held in a “regular classroom” through 3/13/20 and switched to distance learning on 3/23/20.</a:t>
            </a:r>
          </a:p>
          <a:p>
            <a:r>
              <a:rPr lang="en-US" sz="3600" dirty="0" smtClean="0"/>
              <a:t>In this example, do NOT mark distance learning as less than 50% of instruction in this class was delivered outside the regular classroom.</a:t>
            </a:r>
          </a:p>
          <a:p>
            <a:endParaRPr lang="en-US" sz="3600" dirty="0"/>
          </a:p>
          <a:p>
            <a:endParaRPr lang="en-US" sz="36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05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354" y="1456944"/>
            <a:ext cx="8911046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“</a:t>
            </a:r>
            <a:r>
              <a:rPr lang="en-US" sz="3600" b="1" dirty="0" smtClean="0"/>
              <a:t>Pick up where you left off</a:t>
            </a:r>
            <a:r>
              <a:rPr lang="en-US" sz="3600" dirty="0" smtClean="0"/>
              <a:t>.”</a:t>
            </a:r>
          </a:p>
          <a:p>
            <a:r>
              <a:rPr lang="en-US" sz="3200" i="1" dirty="0" smtClean="0"/>
              <a:t>Example 2: An ABE class beginning 3/1/20 and running through 5/31/20. The class was held in a “regular classroom” through 3/13/20 and switched to distance learning on 3/23/20.</a:t>
            </a:r>
          </a:p>
          <a:p>
            <a:r>
              <a:rPr lang="en-US" sz="3600" dirty="0" smtClean="0"/>
              <a:t>In this example, mark distance learning as more than 50% of instruction in this class was delivered outside the regular classroom.</a:t>
            </a:r>
          </a:p>
          <a:p>
            <a:endParaRPr lang="en-US" dirty="0"/>
          </a:p>
          <a:p>
            <a:endParaRPr lang="en-US" sz="36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497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149" y="1045029"/>
            <a:ext cx="9577251" cy="56764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900" dirty="0" smtClean="0"/>
              <a:t>“</a:t>
            </a:r>
            <a:r>
              <a:rPr lang="en-US" sz="3900" b="1" dirty="0" smtClean="0"/>
              <a:t>Start new classes specific to DL.”</a:t>
            </a:r>
          </a:p>
          <a:p>
            <a:r>
              <a:rPr lang="en-US" sz="3600" dirty="0" smtClean="0"/>
              <a:t>If you are now offering distance learning, and starting this activity as new classes, with a new group of students – then create the new class(</a:t>
            </a:r>
            <a:r>
              <a:rPr lang="en-US" sz="3600" dirty="0" err="1" smtClean="0"/>
              <a:t>es</a:t>
            </a:r>
            <a:r>
              <a:rPr lang="en-US" sz="3600" dirty="0" smtClean="0"/>
              <a:t>) in TE with the new Start Date. </a:t>
            </a:r>
          </a:p>
          <a:p>
            <a:r>
              <a:rPr lang="en-US" sz="3600" dirty="0" smtClean="0"/>
              <a:t>You may want to optionally label these with a specific title to distinguish them from other classes.</a:t>
            </a:r>
          </a:p>
          <a:p>
            <a:r>
              <a:rPr lang="en-US" sz="3600" dirty="0" smtClean="0"/>
              <a:t>For these newly created classes, mark Special Programs = Distance Learning.</a:t>
            </a:r>
          </a:p>
          <a:p>
            <a:r>
              <a:rPr lang="en-US" sz="3600" dirty="0" smtClean="0"/>
              <a:t>For the classes that existed prior to COVID-19, leave them as “regular” (</a:t>
            </a:r>
            <a:r>
              <a:rPr lang="en-US" sz="3600" b="1" i="1" dirty="0" smtClean="0"/>
              <a:t>not</a:t>
            </a:r>
            <a:r>
              <a:rPr lang="en-US" sz="3600" dirty="0" smtClean="0"/>
              <a:t> Distance Learning) classes.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634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354" y="1456944"/>
            <a:ext cx="8911046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 smtClean="0"/>
              <a:t>Start new classes specific to DL</a:t>
            </a:r>
            <a:r>
              <a:rPr lang="en-US" sz="3600" dirty="0" smtClean="0"/>
              <a:t>.</a:t>
            </a:r>
          </a:p>
          <a:p>
            <a:r>
              <a:rPr lang="en-US" sz="3200" i="1" dirty="0"/>
              <a:t>Example 1: An ESL class beginning 8/1/19 </a:t>
            </a:r>
            <a:r>
              <a:rPr lang="en-US" sz="3200" i="1" dirty="0" smtClean="0"/>
              <a:t>was scheduled to run through 5/31/20, but ended due to COVID-19. The last day of the “regular” class was 3/13/20. A brand new class </a:t>
            </a:r>
            <a:r>
              <a:rPr lang="en-US" sz="3200" i="1" dirty="0"/>
              <a:t>resumed via distance learning on 3/23/20</a:t>
            </a:r>
            <a:r>
              <a:rPr lang="en-US" sz="3200" i="1" dirty="0" smtClean="0"/>
              <a:t>.</a:t>
            </a:r>
          </a:p>
          <a:p>
            <a:r>
              <a:rPr lang="en-US" sz="3600" dirty="0"/>
              <a:t>In this example, </a:t>
            </a:r>
            <a:r>
              <a:rPr lang="en-US" sz="3600" dirty="0" smtClean="0"/>
              <a:t>create one non-DL ESL class from 8/1/19 to 3/13/20, and a second class marked for DL starting 3/23/20.</a:t>
            </a:r>
            <a:endParaRPr lang="en-US" sz="3600" dirty="0"/>
          </a:p>
          <a:p>
            <a:pPr marL="0" indent="0">
              <a:buNone/>
            </a:pPr>
            <a:endParaRPr lang="en-US" sz="3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817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6709" y="1456943"/>
            <a:ext cx="9162691" cy="47479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b="1" i="1" dirty="0" smtClean="0"/>
              <a:t>Start new classes specific to DL.</a:t>
            </a:r>
          </a:p>
          <a:p>
            <a:r>
              <a:rPr lang="en-US" sz="3600" i="1" dirty="0"/>
              <a:t>Example 2: An ABE class beginning </a:t>
            </a:r>
            <a:r>
              <a:rPr lang="en-US" sz="3600" i="1" dirty="0" smtClean="0"/>
              <a:t>3/1/20 was scheduled to run through 5/31/20, but ended on 3/13/20 due to COVID-19. </a:t>
            </a:r>
            <a:r>
              <a:rPr lang="en-US" sz="3600" i="1" dirty="0"/>
              <a:t>The class was held in a “regular classroom” through 3/13/20 and resumed </a:t>
            </a:r>
            <a:r>
              <a:rPr lang="en-US" sz="3600" i="1" dirty="0" smtClean="0"/>
              <a:t>as a completely new class via </a:t>
            </a:r>
            <a:r>
              <a:rPr lang="en-US" sz="3600" i="1" dirty="0"/>
              <a:t>distance learning on 3/23/20</a:t>
            </a:r>
            <a:r>
              <a:rPr lang="en-US" sz="3600" i="1" dirty="0" smtClean="0"/>
              <a:t>.</a:t>
            </a:r>
          </a:p>
          <a:p>
            <a:r>
              <a:rPr lang="en-US" sz="3900" dirty="0"/>
              <a:t>In this example, create one non-DL ESL class from </a:t>
            </a:r>
            <a:r>
              <a:rPr lang="en-US" sz="3900" dirty="0" smtClean="0"/>
              <a:t>3/1/20 </a:t>
            </a:r>
            <a:r>
              <a:rPr lang="en-US" sz="3900" dirty="0"/>
              <a:t>to 3/13/20, and a second class marked for DL starting 3/23/20.</a:t>
            </a:r>
          </a:p>
          <a:p>
            <a:endParaRPr lang="en-US" sz="3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804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457" y="76200"/>
            <a:ext cx="9032306" cy="12192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Distance Learning – NRS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457" y="1123406"/>
            <a:ext cx="9386772" cy="57345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Three models of measuring distance learning instruction (NRS):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b="1" dirty="0" smtClean="0"/>
              <a:t>Clock Time</a:t>
            </a:r>
            <a:r>
              <a:rPr lang="en-US" sz="3500" dirty="0" smtClean="0"/>
              <a:t>. Assigns </a:t>
            </a:r>
            <a:r>
              <a:rPr lang="en-US" sz="3500" dirty="0"/>
              <a:t>contact hours based on the elapsed time that </a:t>
            </a:r>
            <a:r>
              <a:rPr lang="en-US" sz="3500" dirty="0" smtClean="0"/>
              <a:t>a participant </a:t>
            </a:r>
            <a:r>
              <a:rPr lang="en-US" sz="3500" dirty="0"/>
              <a:t>is connected to, or engaged in, an online or stand-alone software </a:t>
            </a:r>
            <a:r>
              <a:rPr lang="en-US" sz="3500" dirty="0" smtClean="0"/>
              <a:t>program that </a:t>
            </a:r>
            <a:r>
              <a:rPr lang="en-US" sz="3500" dirty="0"/>
              <a:t>tracks </a:t>
            </a:r>
            <a:r>
              <a:rPr lang="en-US" sz="3500" dirty="0" smtClean="0"/>
              <a:t>time.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b="1" dirty="0" smtClean="0"/>
              <a:t>Teacher Verification</a:t>
            </a:r>
            <a:r>
              <a:rPr lang="en-US" sz="3500" dirty="0" smtClean="0"/>
              <a:t>. Assigns </a:t>
            </a:r>
            <a:r>
              <a:rPr lang="en-US" sz="3500" dirty="0"/>
              <a:t>a fixed number of hours </a:t>
            </a:r>
            <a:r>
              <a:rPr lang="en-US" sz="3500" dirty="0" smtClean="0"/>
              <a:t>for each </a:t>
            </a:r>
            <a:r>
              <a:rPr lang="en-US" sz="3500" dirty="0"/>
              <a:t>assignment based on teacher determination of the extent to which a </a:t>
            </a:r>
            <a:r>
              <a:rPr lang="en-US" sz="3500" dirty="0" smtClean="0"/>
              <a:t>participant engaged in </a:t>
            </a:r>
            <a:r>
              <a:rPr lang="en-US" sz="3500" dirty="0"/>
              <a:t>the </a:t>
            </a:r>
            <a:r>
              <a:rPr lang="en-US" sz="3500" dirty="0" smtClean="0"/>
              <a:t>assignment.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b="1" dirty="0" smtClean="0"/>
              <a:t>Learner Mastery</a:t>
            </a:r>
            <a:r>
              <a:rPr lang="en-US" sz="3500" dirty="0" smtClean="0"/>
              <a:t>. Assigns </a:t>
            </a:r>
            <a:r>
              <a:rPr lang="en-US" sz="3500" dirty="0"/>
              <a:t>a fixed number of hours of credit based </a:t>
            </a:r>
            <a:r>
              <a:rPr lang="en-US" sz="3500" dirty="0" smtClean="0"/>
              <a:t>on the </a:t>
            </a:r>
            <a:r>
              <a:rPr lang="en-US" sz="3500" dirty="0"/>
              <a:t>participant </a:t>
            </a:r>
            <a:r>
              <a:rPr lang="en-US" sz="3500" dirty="0" smtClean="0"/>
              <a:t>completing content </a:t>
            </a:r>
            <a:r>
              <a:rPr lang="en-US" sz="3500" dirty="0"/>
              <a:t>of each lesson</a:t>
            </a:r>
            <a:r>
              <a:rPr lang="en-US" sz="3500" dirty="0" smtClean="0"/>
              <a:t>.</a:t>
            </a:r>
            <a:endParaRPr lang="en-US" sz="4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00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457" y="76200"/>
            <a:ext cx="9032306" cy="1219200"/>
          </a:xfrm>
        </p:spPr>
        <p:txBody>
          <a:bodyPr>
            <a:noAutofit/>
          </a:bodyPr>
          <a:lstStyle/>
          <a:p>
            <a:r>
              <a:rPr lang="en-US" b="1" dirty="0" smtClean="0"/>
              <a:t>Distance Learning – Hours of Instruction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389" y="1501775"/>
            <a:ext cx="10360325" cy="464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Facilitated online instruction can be recorded the same as “regular” instruction. (</a:t>
            </a:r>
            <a:r>
              <a:rPr lang="en-US" sz="3600" i="1" dirty="0" smtClean="0"/>
              <a:t>Clock time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For educational software applications, the recommendation is to pre-assign a number of  hours to each lesson or module. (</a:t>
            </a:r>
            <a:r>
              <a:rPr lang="en-US" sz="3600" i="1" dirty="0" smtClean="0"/>
              <a:t>Learner mastery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There are three general approaches useful for determining “proxy” hours from educational software.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687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657" y="76200"/>
            <a:ext cx="9457509" cy="12191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Distance Learning – Three Approaches to “Proxy”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17" y="1312183"/>
            <a:ext cx="11064239" cy="55137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With software </a:t>
            </a:r>
            <a:r>
              <a:rPr lang="en-US" sz="3200" dirty="0"/>
              <a:t>applications </a:t>
            </a:r>
            <a:r>
              <a:rPr lang="en-US" sz="3200" dirty="0" smtClean="0"/>
              <a:t>that include a </a:t>
            </a:r>
            <a:r>
              <a:rPr lang="en-US" sz="3200" dirty="0"/>
              <a:t>time pre-programmed for </a:t>
            </a:r>
            <a:r>
              <a:rPr lang="en-US" sz="3200" dirty="0" smtClean="0"/>
              <a:t>each lesson or module, use the hours recorded from the software.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For applications not </a:t>
            </a:r>
            <a:r>
              <a:rPr lang="en-US" sz="3200" dirty="0"/>
              <a:t>linked to a specific time </a:t>
            </a:r>
            <a:r>
              <a:rPr lang="en-US" sz="3200" dirty="0" smtClean="0"/>
              <a:t>frame, but provide </a:t>
            </a:r>
            <a:r>
              <a:rPr lang="en-US" sz="3200" dirty="0"/>
              <a:t>a recommended time </a:t>
            </a:r>
            <a:r>
              <a:rPr lang="en-US" sz="3200" dirty="0" smtClean="0"/>
              <a:t>for </a:t>
            </a:r>
            <a:r>
              <a:rPr lang="en-US" sz="3200" dirty="0"/>
              <a:t>student </a:t>
            </a:r>
            <a:r>
              <a:rPr lang="en-US" sz="3200" dirty="0" smtClean="0"/>
              <a:t>completion</a:t>
            </a:r>
            <a:r>
              <a:rPr lang="en-US" sz="3200" dirty="0"/>
              <a:t> </a:t>
            </a:r>
            <a:r>
              <a:rPr lang="en-US" sz="3200" dirty="0" smtClean="0"/>
              <a:t>– follow the educational software publisher’s recommendation.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If </a:t>
            </a:r>
            <a:r>
              <a:rPr lang="en-US" sz="3200" dirty="0"/>
              <a:t>the software publisher does not provide recommended times for </a:t>
            </a:r>
            <a:r>
              <a:rPr lang="en-US" sz="3200" dirty="0" smtClean="0"/>
              <a:t>completion – meet as </a:t>
            </a:r>
            <a:r>
              <a:rPr lang="en-US" sz="3200" dirty="0"/>
              <a:t>an instructional management </a:t>
            </a:r>
            <a:r>
              <a:rPr lang="en-US" sz="3200" dirty="0" smtClean="0"/>
              <a:t>team, determine </a:t>
            </a:r>
            <a:r>
              <a:rPr lang="en-US" sz="3200" dirty="0"/>
              <a:t>the amount of time </a:t>
            </a:r>
            <a:r>
              <a:rPr lang="en-US" sz="3200" dirty="0" smtClean="0"/>
              <a:t>students </a:t>
            </a:r>
            <a:r>
              <a:rPr lang="en-US" sz="3200" dirty="0"/>
              <a:t>spend on each </a:t>
            </a:r>
            <a:r>
              <a:rPr lang="en-US" sz="3200" dirty="0" smtClean="0"/>
              <a:t>module</a:t>
            </a:r>
            <a:r>
              <a:rPr lang="en-US" sz="3200" dirty="0"/>
              <a:t>, and document that in your agency’s Local Assessment Policy.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603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974" y="76199"/>
            <a:ext cx="8126083" cy="1219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General Guidelines for DL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114" y="1295399"/>
            <a:ext cx="10387875" cy="5426075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Contact your instructional software publisher for guidance on hours.  </a:t>
            </a:r>
            <a:r>
              <a:rPr lang="en-US" sz="3600" dirty="0" smtClean="0"/>
              <a:t>If </a:t>
            </a:r>
            <a:r>
              <a:rPr lang="en-US" sz="3600" dirty="0"/>
              <a:t>the application does not </a:t>
            </a:r>
            <a:r>
              <a:rPr lang="en-US" sz="3600" dirty="0" smtClean="0"/>
              <a:t>embed hours-related </a:t>
            </a:r>
            <a:r>
              <a:rPr lang="en-US" sz="3600" dirty="0"/>
              <a:t>information </a:t>
            </a:r>
            <a:r>
              <a:rPr lang="en-US" sz="3600" dirty="0" smtClean="0"/>
              <a:t>into the </a:t>
            </a:r>
            <a:r>
              <a:rPr lang="en-US" sz="3600" dirty="0"/>
              <a:t>software, the vendor may </a:t>
            </a:r>
            <a:r>
              <a:rPr lang="en-US" sz="3600" dirty="0" smtClean="0"/>
              <a:t>have </a:t>
            </a:r>
            <a:r>
              <a:rPr lang="en-US" sz="3600" dirty="0"/>
              <a:t>information that may guide you in determining these totals</a:t>
            </a:r>
            <a:r>
              <a:rPr lang="en-US" sz="3600" dirty="0" smtClean="0"/>
              <a:t>.</a:t>
            </a:r>
            <a:endParaRPr lang="en-US" sz="3600" dirty="0"/>
          </a:p>
          <a:p>
            <a:r>
              <a:rPr lang="en-US" sz="3600" dirty="0"/>
              <a:t> </a:t>
            </a:r>
            <a:r>
              <a:rPr lang="en-US" sz="3600" dirty="0" smtClean="0"/>
              <a:t>The </a:t>
            </a:r>
            <a:r>
              <a:rPr lang="en-US" sz="3600" dirty="0"/>
              <a:t>recommended hours you record for each student should reflect an “average” number of hours that the instructional team agrees </a:t>
            </a:r>
            <a:r>
              <a:rPr lang="en-US" sz="3600" dirty="0" smtClean="0"/>
              <a:t>on – and should </a:t>
            </a:r>
            <a:r>
              <a:rPr lang="en-US" sz="3600" dirty="0"/>
              <a:t>NOT be determined by only one person. 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626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724" y="141513"/>
            <a:ext cx="7395029" cy="1219200"/>
          </a:xfrm>
        </p:spPr>
        <p:txBody>
          <a:bodyPr>
            <a:noAutofit/>
          </a:bodyPr>
          <a:lstStyle/>
          <a:p>
            <a:r>
              <a:rPr lang="en-US" dirty="0"/>
              <a:t>General Guidelines for DL Hours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115" y="1360713"/>
            <a:ext cx="10296434" cy="536076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If </a:t>
            </a:r>
            <a:r>
              <a:rPr lang="en-US" sz="3200" dirty="0"/>
              <a:t>your agency prefers to </a:t>
            </a:r>
            <a:r>
              <a:rPr lang="en-US" sz="3200" dirty="0" smtClean="0"/>
              <a:t>assign </a:t>
            </a:r>
            <a:r>
              <a:rPr lang="en-US" sz="3200" dirty="0"/>
              <a:t>hours on an individual student basis, and not use the </a:t>
            </a:r>
            <a:r>
              <a:rPr lang="en-US" sz="3200" dirty="0" smtClean="0"/>
              <a:t>“proxy” </a:t>
            </a:r>
            <a:r>
              <a:rPr lang="en-US" sz="3200" dirty="0"/>
              <a:t>hours method, that is permissible. </a:t>
            </a:r>
            <a:r>
              <a:rPr lang="en-US" sz="3200" dirty="0" smtClean="0"/>
              <a:t>Explicitly </a:t>
            </a:r>
            <a:r>
              <a:rPr lang="en-US" sz="3200" dirty="0"/>
              <a:t>state that your agency is using this method in your Local Assessment Policy. </a:t>
            </a:r>
            <a:endParaRPr lang="en-US" sz="3200" dirty="0" smtClean="0"/>
          </a:p>
          <a:p>
            <a:r>
              <a:rPr lang="en-US" sz="3200" dirty="0" smtClean="0"/>
              <a:t>To assign hours by student, more </a:t>
            </a:r>
            <a:r>
              <a:rPr lang="en-US" sz="3200" dirty="0"/>
              <a:t>vigilant observation from instructional staff </a:t>
            </a:r>
            <a:r>
              <a:rPr lang="en-US" sz="3200" dirty="0" smtClean="0"/>
              <a:t>is needed to </a:t>
            </a:r>
            <a:r>
              <a:rPr lang="en-US" sz="3200" dirty="0"/>
              <a:t>ensure </a:t>
            </a:r>
            <a:r>
              <a:rPr lang="en-US" sz="3200" dirty="0" smtClean="0"/>
              <a:t>an accurate amount </a:t>
            </a:r>
            <a:r>
              <a:rPr lang="en-US" sz="3200" dirty="0"/>
              <a:t>of instruction </a:t>
            </a:r>
            <a:r>
              <a:rPr lang="en-US" sz="3200" dirty="0" smtClean="0"/>
              <a:t>is assigned to each student, </a:t>
            </a:r>
            <a:r>
              <a:rPr lang="en-US" sz="3200" dirty="0"/>
              <a:t>and </a:t>
            </a:r>
            <a:r>
              <a:rPr lang="en-US" sz="3200" dirty="0" smtClean="0"/>
              <a:t>reflects the </a:t>
            </a:r>
            <a:r>
              <a:rPr lang="en-US" sz="3200" dirty="0"/>
              <a:t>level of effort each student gives during each instructional session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More detailed description of this process is needed in the agency’s Local Assessment Policy.</a:t>
            </a:r>
            <a:endParaRPr lang="en-US" sz="32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659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653" y="1690688"/>
            <a:ext cx="10422147" cy="469800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COVID – 19’s effect on Adult Education</a:t>
            </a:r>
          </a:p>
          <a:p>
            <a:r>
              <a:rPr lang="en-US" sz="3600" dirty="0" smtClean="0"/>
              <a:t>OCTAE Guidelines for Distance Learning (</a:t>
            </a:r>
            <a:r>
              <a:rPr lang="en-US" sz="3600" i="1" dirty="0" smtClean="0"/>
              <a:t>Memorandum 20-3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Strategies for Distance Learning Classes</a:t>
            </a:r>
          </a:p>
          <a:p>
            <a:r>
              <a:rPr lang="en-US" sz="3600" dirty="0" smtClean="0"/>
              <a:t>Implementing Pre-/Post-testing and other Assessments</a:t>
            </a:r>
          </a:p>
          <a:p>
            <a:r>
              <a:rPr lang="en-US" sz="3600" dirty="0" smtClean="0"/>
              <a:t>CAEP Considerations</a:t>
            </a:r>
          </a:p>
          <a:p>
            <a:r>
              <a:rPr lang="en-US" sz="3600" dirty="0" smtClean="0"/>
              <a:t>Regional Meeting Schedule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536018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1295400"/>
            <a:ext cx="10200726" cy="50609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i="1" dirty="0"/>
              <a:t>OCTAE Memorandum 20-3</a:t>
            </a:r>
          </a:p>
          <a:p>
            <a:r>
              <a:rPr lang="en-US" sz="3600" dirty="0"/>
              <a:t>Posted on CASAS Website</a:t>
            </a:r>
            <a:r>
              <a:rPr lang="en-US" sz="3600" dirty="0" smtClean="0"/>
              <a:t>: </a:t>
            </a:r>
            <a:r>
              <a:rPr lang="en-US" sz="3600" dirty="0">
                <a:hlinkClick r:id="rId2"/>
              </a:rPr>
              <a:t>https://www.casas.org/social-media-newsroom/2020/03/27/casas-testing-during-the-covid-19-pandemic</a:t>
            </a:r>
            <a:endParaRPr lang="en-US" sz="3600" dirty="0"/>
          </a:p>
          <a:p>
            <a:r>
              <a:rPr lang="en-US" sz="3600" dirty="0" smtClean="0"/>
              <a:t>CASAS is reviewing </a:t>
            </a:r>
            <a:r>
              <a:rPr lang="en-US" sz="3600" dirty="0"/>
              <a:t>these new procedures </a:t>
            </a:r>
            <a:r>
              <a:rPr lang="en-US" sz="3600" dirty="0" smtClean="0"/>
              <a:t>for implications in CA.</a:t>
            </a:r>
          </a:p>
          <a:p>
            <a:r>
              <a:rPr lang="en-US" sz="3600" dirty="0" smtClean="0"/>
              <a:t>For now, previous rules will remain in place – that is, pre- and post-testing will continue to require in-person proctoring.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431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1295400"/>
            <a:ext cx="9522822" cy="50609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All pre/post progress testing must be completed with a test proctor present.</a:t>
            </a:r>
          </a:p>
          <a:p>
            <a:r>
              <a:rPr lang="en-US" sz="3600" dirty="0" smtClean="0"/>
              <a:t>Placement testing also requires a test proctor – however, you can do an oral interview, writing sample, etc. if testing is not an option.</a:t>
            </a:r>
          </a:p>
          <a:p>
            <a:r>
              <a:rPr lang="en-US" sz="3600" dirty="0" smtClean="0"/>
              <a:t>EL Civics COAAPs require a proctor just like pre- and post-testing.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702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Distance Learning – Pre- and Post-Testing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150" y="1392072"/>
            <a:ext cx="9522822" cy="4455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NRS requires that testing be proctored and offered in a standardized format. </a:t>
            </a:r>
            <a:r>
              <a:rPr lang="en-US" sz="3600" dirty="0"/>
              <a:t>Learners in Distance Learning </a:t>
            </a:r>
            <a:r>
              <a:rPr lang="en-US" sz="3600" dirty="0" smtClean="0"/>
              <a:t>go </a:t>
            </a:r>
            <a:r>
              <a:rPr lang="en-US" sz="3600" dirty="0"/>
              <a:t>to the </a:t>
            </a:r>
            <a:r>
              <a:rPr lang="en-US" sz="3600" dirty="0" smtClean="0"/>
              <a:t>designated test site </a:t>
            </a:r>
            <a:r>
              <a:rPr lang="en-US" sz="3600" dirty="0"/>
              <a:t>to complete pre- and post-test </a:t>
            </a:r>
            <a:r>
              <a:rPr lang="en-US" sz="3600" dirty="0" smtClean="0"/>
              <a:t>requirements.</a:t>
            </a:r>
          </a:p>
          <a:p>
            <a:r>
              <a:rPr lang="en-US" sz="3600" dirty="0" smtClean="0"/>
              <a:t>Whether </a:t>
            </a:r>
            <a:r>
              <a:rPr lang="en-US" sz="3600" dirty="0"/>
              <a:t>paper-based testing or completing assessment via </a:t>
            </a:r>
            <a:r>
              <a:rPr lang="en-US" sz="3600" dirty="0" smtClean="0"/>
              <a:t>CASAS </a:t>
            </a:r>
            <a:r>
              <a:rPr lang="en-US" sz="3600" dirty="0" err="1"/>
              <a:t>eTests</a:t>
            </a:r>
            <a:r>
              <a:rPr lang="en-US" sz="3600" dirty="0"/>
              <a:t> online, a staff person must be present during testing </a:t>
            </a:r>
            <a:r>
              <a:rPr lang="en-US" sz="3600" dirty="0" smtClean="0"/>
              <a:t>to </a:t>
            </a:r>
            <a:r>
              <a:rPr lang="en-US" sz="3600" dirty="0"/>
              <a:t>ensure </a:t>
            </a:r>
            <a:r>
              <a:rPr lang="en-US" sz="3600" dirty="0" smtClean="0"/>
              <a:t>assessment </a:t>
            </a:r>
            <a:r>
              <a:rPr lang="en-US" sz="3600" dirty="0"/>
              <a:t>protocol is followed</a:t>
            </a:r>
            <a:r>
              <a:rPr lang="en-US" sz="3600" dirty="0" smtClean="0"/>
              <a:t>.</a:t>
            </a:r>
            <a:endParaRPr lang="en-US" sz="36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607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Placement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1542196"/>
            <a:ext cx="9522822" cy="4477603"/>
          </a:xfrm>
        </p:spPr>
        <p:txBody>
          <a:bodyPr>
            <a:noAutofit/>
          </a:bodyPr>
          <a:lstStyle/>
          <a:p>
            <a:r>
              <a:rPr lang="en-US" sz="3600" dirty="0" smtClean="0"/>
              <a:t>Administering </a:t>
            </a:r>
            <a:r>
              <a:rPr lang="en-US" sz="3600" dirty="0"/>
              <a:t>CASAS appraisals or locators requires a proctor just like CASAS pre- and post-tests. </a:t>
            </a:r>
            <a:endParaRPr lang="en-US" sz="3600" dirty="0" smtClean="0"/>
          </a:p>
          <a:p>
            <a:r>
              <a:rPr lang="en-US" sz="3600" dirty="0" smtClean="0"/>
              <a:t>However</a:t>
            </a:r>
            <a:r>
              <a:rPr lang="en-US" sz="3600" dirty="0"/>
              <a:t>, for placement, CASAS recommends using other resources in addition to the CASAS placement </a:t>
            </a:r>
            <a:r>
              <a:rPr lang="en-US" sz="3600" dirty="0" smtClean="0"/>
              <a:t>test – like writing </a:t>
            </a:r>
            <a:r>
              <a:rPr lang="en-US" sz="3600" dirty="0"/>
              <a:t>samples, oral interviews, </a:t>
            </a:r>
            <a:r>
              <a:rPr lang="en-US" sz="3600" dirty="0" smtClean="0"/>
              <a:t>student </a:t>
            </a:r>
            <a:r>
              <a:rPr lang="en-US" sz="3600" dirty="0"/>
              <a:t>education </a:t>
            </a:r>
            <a:r>
              <a:rPr lang="en-US" sz="3600" dirty="0" smtClean="0"/>
              <a:t>background </a:t>
            </a:r>
            <a:r>
              <a:rPr lang="en-US" sz="3600" dirty="0"/>
              <a:t>– so it is better to use these </a:t>
            </a:r>
            <a:r>
              <a:rPr lang="en-US" sz="3600" dirty="0" smtClean="0"/>
              <a:t>alternative resources </a:t>
            </a:r>
            <a:r>
              <a:rPr lang="en-US" sz="3600" dirty="0"/>
              <a:t>to help with placement rather than </a:t>
            </a:r>
            <a:r>
              <a:rPr lang="en-US" sz="3600" dirty="0" smtClean="0"/>
              <a:t>nothing </a:t>
            </a:r>
            <a:r>
              <a:rPr lang="en-US" sz="3600" dirty="0"/>
              <a:t>at all.</a:t>
            </a:r>
            <a:endParaRPr lang="en-US" sz="36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700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330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Placement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1502228"/>
            <a:ext cx="9522822" cy="4517571"/>
          </a:xfrm>
        </p:spPr>
        <p:txBody>
          <a:bodyPr>
            <a:noAutofit/>
          </a:bodyPr>
          <a:lstStyle/>
          <a:p>
            <a:r>
              <a:rPr lang="en-US" sz="3600" dirty="0" smtClean="0"/>
              <a:t>For </a:t>
            </a:r>
            <a:r>
              <a:rPr lang="en-US" sz="3600" dirty="0"/>
              <a:t>placement, CASAS recommends using other resources in addition to the CASAS placement </a:t>
            </a:r>
            <a:r>
              <a:rPr lang="en-US" sz="3600" dirty="0" smtClean="0"/>
              <a:t>test – like writing </a:t>
            </a:r>
            <a:r>
              <a:rPr lang="en-US" sz="3600" dirty="0"/>
              <a:t>samples, oral interviews, </a:t>
            </a:r>
            <a:r>
              <a:rPr lang="en-US" sz="3600" dirty="0" smtClean="0"/>
              <a:t>using student </a:t>
            </a:r>
            <a:r>
              <a:rPr lang="en-US" sz="3600" dirty="0"/>
              <a:t>education </a:t>
            </a:r>
            <a:r>
              <a:rPr lang="en-US" sz="3600" dirty="0" smtClean="0"/>
              <a:t>background </a:t>
            </a:r>
            <a:r>
              <a:rPr lang="en-US" sz="3600" dirty="0"/>
              <a:t>– so it is better to use these </a:t>
            </a:r>
            <a:r>
              <a:rPr lang="en-US" sz="3600" dirty="0" smtClean="0"/>
              <a:t>alternative resources </a:t>
            </a:r>
            <a:r>
              <a:rPr lang="en-US" sz="3600" dirty="0"/>
              <a:t>to help with placement rather than use nothing at all</a:t>
            </a:r>
            <a:r>
              <a:rPr lang="en-US" sz="3600" dirty="0" smtClean="0"/>
              <a:t>.</a:t>
            </a:r>
          </a:p>
          <a:p>
            <a:r>
              <a:rPr lang="en-US" sz="3600" dirty="0">
                <a:hlinkClick r:id="rId2"/>
              </a:rPr>
              <a:t>https://www.casas.org/product-overviews/curriculum-management-instruction</a:t>
            </a:r>
            <a:endParaRPr lang="en-US" sz="36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0619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EL Civics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677" y="1172570"/>
            <a:ext cx="9522822" cy="4556760"/>
          </a:xfrm>
        </p:spPr>
        <p:txBody>
          <a:bodyPr>
            <a:noAutofit/>
          </a:bodyPr>
          <a:lstStyle/>
          <a:p>
            <a:r>
              <a:rPr lang="en-US" sz="3600" dirty="0" smtClean="0"/>
              <a:t>COAAP </a:t>
            </a:r>
            <a:r>
              <a:rPr lang="en-US" sz="3600" dirty="0"/>
              <a:t>assessments are not authorized for completion remotely. </a:t>
            </a:r>
            <a:endParaRPr lang="en-US" sz="3600" dirty="0" smtClean="0"/>
          </a:p>
          <a:p>
            <a:r>
              <a:rPr lang="en-US" sz="3600" dirty="0" smtClean="0"/>
              <a:t>CASAS is reviewing EL Civics COAAP </a:t>
            </a:r>
            <a:r>
              <a:rPr lang="en-US" sz="3600" dirty="0"/>
              <a:t>assessments </a:t>
            </a:r>
            <a:r>
              <a:rPr lang="en-US" sz="3600" dirty="0" smtClean="0"/>
              <a:t>that can potentially </a:t>
            </a:r>
            <a:r>
              <a:rPr lang="en-US" sz="3600" dirty="0"/>
              <a:t>be implemented and assessed in a distance learning </a:t>
            </a:r>
            <a:r>
              <a:rPr lang="en-US" sz="3600" dirty="0" smtClean="0"/>
              <a:t>format.</a:t>
            </a:r>
          </a:p>
          <a:p>
            <a:r>
              <a:rPr lang="en-US" sz="3600" dirty="0" smtClean="0"/>
              <a:t>CASAS is also reviewing remote options for the Citizenship Interview Test (CIT).</a:t>
            </a:r>
          </a:p>
          <a:p>
            <a:r>
              <a:rPr lang="en-US" sz="3600" dirty="0"/>
              <a:t>Agencies may administer EL Civics instruction in a distance learning format, following the same guidelines for </a:t>
            </a:r>
            <a:r>
              <a:rPr lang="en-US" sz="3600" dirty="0" smtClean="0"/>
              <a:t>other ESL classes</a:t>
            </a:r>
            <a:endParaRPr lang="en-US" sz="3600" b="1" i="1" dirty="0"/>
          </a:p>
          <a:p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15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1472018" y="1424257"/>
          <a:ext cx="9526683" cy="4529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54649" y="2360977"/>
            <a:ext cx="2233748" cy="15465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Pre/Post Level Completion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/>
              </a:rPr>
              <a:t>Carnegie Units /HS Credits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/>
              </a:rPr>
              <a:t>CDCP Certificate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/>
              </a:rPr>
              <a:t>Occupational Skills Gain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/>
              </a:rPr>
              <a:t>Workforce Preparation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0111" y="2365242"/>
            <a:ext cx="223374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High School Diploma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Passed GED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Passed </a:t>
            </a: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HiSET</a:t>
            </a: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Passed TASC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25146" y="2320778"/>
            <a:ext cx="3043233" cy="11310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College Degree – AA, AS, BA, BS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Graduate Studies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Training Credential</a:t>
            </a: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Occupational Licensure/Certificate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Apprenticeship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67981" y="5163971"/>
            <a:ext cx="2233748" cy="7155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Get a Job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Retain a Job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Enter Military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21008" y="5177121"/>
            <a:ext cx="2233748" cy="5078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Increase Wages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Get a Better Job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75639" y="5173495"/>
            <a:ext cx="3052128" cy="7155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Transition to ASE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Transition to Post-Secondary/CTE</a:t>
            </a:r>
          </a:p>
          <a:p>
            <a:pPr marL="214312" indent="-214312" defTabSz="685797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Transition to Post-Secondary/College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8376" y="348891"/>
            <a:ext cx="7886700" cy="500498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CAEP </a:t>
            </a:r>
            <a:r>
              <a:rPr lang="en-US" sz="4800" b="1" dirty="0">
                <a:solidFill>
                  <a:srgbClr val="C00000"/>
                </a:solidFill>
              </a:rPr>
              <a:t>Outcomes</a:t>
            </a:r>
          </a:p>
        </p:txBody>
      </p:sp>
    </p:spTree>
    <p:extLst>
      <p:ext uri="{BB962C8B-B14F-4D97-AF65-F5344CB8AC3E}">
        <p14:creationId xmlns:p14="http://schemas.microsoft.com/office/powerpoint/2010/main" val="201531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224287" y="198408"/>
          <a:ext cx="10774415" cy="5755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119590"/>
              </p:ext>
            </p:extLst>
          </p:nvPr>
        </p:nvGraphicFramePr>
        <p:xfrm>
          <a:off x="3614466" y="1256536"/>
          <a:ext cx="7858666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333">
                  <a:extLst>
                    <a:ext uri="{9D8B030D-6E8A-4147-A177-3AD203B41FA5}">
                      <a16:colId xmlns:a16="http://schemas.microsoft.com/office/drawing/2014/main" val="298442227"/>
                    </a:ext>
                  </a:extLst>
                </a:gridCol>
                <a:gridCol w="3929333">
                  <a:extLst>
                    <a:ext uri="{9D8B030D-6E8A-4147-A177-3AD203B41FA5}">
                      <a16:colId xmlns:a16="http://schemas.microsoft.com/office/drawing/2014/main" val="3636675005"/>
                    </a:ext>
                  </a:extLst>
                </a:gridCol>
              </a:tblGrid>
              <a:tr h="3890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AEBG</a:t>
                      </a:r>
                      <a:r>
                        <a:rPr lang="en-US" sz="2400" baseline="0" dirty="0" smtClean="0"/>
                        <a:t> Outcome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Recording Method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01689307"/>
                  </a:ext>
                </a:extLst>
              </a:tr>
              <a:tr h="67154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Pre/Post-Test</a:t>
                      </a:r>
                      <a:r>
                        <a:rPr lang="en-US" sz="2400" baseline="0" dirty="0" smtClean="0"/>
                        <a:t> Gains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Enter</a:t>
                      </a:r>
                      <a:r>
                        <a:rPr lang="en-US" sz="2400" baseline="0" dirty="0" smtClean="0"/>
                        <a:t> pre/post-test results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26230134"/>
                  </a:ext>
                </a:extLst>
              </a:tr>
              <a:tr h="67154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Carnegie Units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“bubble” but via self reported level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23637617"/>
                  </a:ext>
                </a:extLst>
              </a:tr>
              <a:tr h="671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CDCP Certificate*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(COVID-19)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Mastered course competencies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40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57410779"/>
                  </a:ext>
                </a:extLst>
              </a:tr>
              <a:tr h="671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Occupational Skills Gain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Met Work based Project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Training Milestone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50614372"/>
                  </a:ext>
                </a:extLst>
              </a:tr>
              <a:tr h="671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Workforce Preparation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Acquired Workforce Readiness</a:t>
                      </a:r>
                    </a:p>
                    <a:p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910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78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771" y="195962"/>
            <a:ext cx="79621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Literacy Gains – HS Credits</a:t>
            </a:r>
            <a:endParaRPr lang="en-US" sz="5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51" y="1362974"/>
            <a:ext cx="4570311" cy="398540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752" y="3944334"/>
            <a:ext cx="4657725" cy="2333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76845" y="2950234"/>
            <a:ext cx="4787661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TE, go to Records – Students – Records and refer to Instructional Levels: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Select ASE Low upon enrollment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Select ASE High later in the year once student progresses to the 11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or 12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grade level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3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Literacy Gains Measurable Skills Gains (MSG’s)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0717" y="1556017"/>
            <a:ext cx="10150565" cy="5041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Mark Mastered Course Competencies for when CAEP learners achieve outcomes in Distance Learning classes.</a:t>
            </a:r>
          </a:p>
          <a:p>
            <a:pPr lvl="1"/>
            <a:r>
              <a:rPr lang="en-US" sz="3200" dirty="0" smtClean="0"/>
              <a:t>Mark </a:t>
            </a:r>
            <a:r>
              <a:rPr lang="en-US" sz="3200" dirty="0"/>
              <a:t>w</a:t>
            </a:r>
            <a:r>
              <a:rPr lang="en-US" sz="3200" dirty="0" smtClean="0"/>
              <a:t>hen a student passes an informal exam such as an in (virtual) class assessment, written assignment, or oral interview </a:t>
            </a:r>
            <a:endParaRPr lang="en-US" sz="3200" dirty="0"/>
          </a:p>
          <a:p>
            <a:pPr lvl="1"/>
            <a:r>
              <a:rPr lang="en-US" sz="3200" dirty="0" smtClean="0"/>
              <a:t>Record completion of a skills demonstration in workforce preparation activities or EL Civic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5248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589" y="160338"/>
            <a:ext cx="9385989" cy="1219200"/>
          </a:xfrm>
        </p:spPr>
        <p:txBody>
          <a:bodyPr>
            <a:noAutofit/>
          </a:bodyPr>
          <a:lstStyle/>
          <a:p>
            <a:r>
              <a:rPr lang="en-US" b="1" dirty="0" smtClean="0"/>
              <a:t>COVID-19’s Effect on CAEP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468" y="1733266"/>
            <a:ext cx="9972809" cy="483735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CAEP has been holding several office hours sessions to monitor agency responses to COVID-19.</a:t>
            </a:r>
          </a:p>
          <a:p>
            <a:r>
              <a:rPr lang="en-US" sz="3600" dirty="0" smtClean="0"/>
              <a:t>For reporting, CAEP requirements for quarterly and end of year data submission remain the same.</a:t>
            </a:r>
          </a:p>
          <a:p>
            <a:r>
              <a:rPr lang="en-US" sz="3600" dirty="0" smtClean="0"/>
              <a:t>CAEP agencies should continue to follow the beginning of year letter for PY 2019-20.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1699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771" y="195962"/>
            <a:ext cx="11283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Literacy Gains – CTE Related Outcomes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500332" y="1119292"/>
            <a:ext cx="11162581" cy="55707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Occupational Skills Gain: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Usually suggests accomplishment of a portion of a longer term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i="1" dirty="0" smtClean="0"/>
              <a:t>For example</a:t>
            </a:r>
            <a:r>
              <a:rPr lang="en-US" sz="2800" dirty="0" smtClean="0"/>
              <a:t>: a student enrolls in a long term welding program in CTE, which is five semesters/five modules long. </a:t>
            </a:r>
            <a:r>
              <a:rPr lang="en-US" sz="2800" b="1" i="1" dirty="0" smtClean="0"/>
              <a:t>The student passes a skills check/written  test </a:t>
            </a:r>
            <a:r>
              <a:rPr lang="en-US" sz="2800" dirty="0" smtClean="0"/>
              <a:t> that indicates the student is ready to finish Module I and enroll in Module II.</a:t>
            </a:r>
          </a:p>
          <a:p>
            <a:r>
              <a:rPr lang="en-US" sz="3200" b="1" u="sng" dirty="0" smtClean="0"/>
              <a:t>Workforce Prep Outcome</a:t>
            </a:r>
            <a:r>
              <a:rPr lang="en-US" sz="3200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Usually suggests completion of a shorter term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i="1" dirty="0" smtClean="0"/>
              <a:t>For example</a:t>
            </a:r>
            <a:r>
              <a:rPr lang="en-US" sz="2800" dirty="0" smtClean="0"/>
              <a:t>: a student enrolls and completes a 15 hour instructional module on job search strategies. </a:t>
            </a:r>
            <a:r>
              <a:rPr lang="en-US" sz="2800" b="1" i="1" dirty="0" smtClean="0"/>
              <a:t>The student earns documentation </a:t>
            </a:r>
            <a:r>
              <a:rPr lang="en-US" sz="2800" dirty="0" smtClean="0"/>
              <a:t>such as an informal certificate at the end of the instructional module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096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MSG’s for CTE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166" y="1515073"/>
            <a:ext cx="6899694" cy="5041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The Passage of Exam Measurable Skills Gain for WIOA I will align with the CAEP Occupational Skills Gain</a:t>
            </a:r>
          </a:p>
          <a:p>
            <a:pPr lvl="1"/>
            <a:r>
              <a:rPr lang="en-US" sz="3200" dirty="0" smtClean="0"/>
              <a:t>When a student achieves an Occupational Skills Gain, that now entails that the student passes an exam such as work skills demonstration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8778" b="40435"/>
          <a:stretch/>
        </p:blipFill>
        <p:spPr>
          <a:xfrm>
            <a:off x="7737894" y="1690688"/>
            <a:ext cx="3508951" cy="382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0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2" y="270567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MSG’s for CTE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166" y="1515073"/>
            <a:ext cx="6899694" cy="5041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The Passage of Exam Measurable Skills Gain for WIOA I will align with the CAEP Workforce Preparation Outcome</a:t>
            </a:r>
          </a:p>
          <a:p>
            <a:pPr lvl="1"/>
            <a:r>
              <a:rPr lang="en-US" sz="3200" dirty="0" smtClean="0"/>
              <a:t>Workforce Preparation Outcome should include some documentation of work skills progression or attainment.</a:t>
            </a: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589" y="2530505"/>
            <a:ext cx="348615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1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543465" y="526211"/>
          <a:ext cx="10429358" cy="5264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714151" y="1843134"/>
          <a:ext cx="7042988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1494">
                  <a:extLst>
                    <a:ext uri="{9D8B030D-6E8A-4147-A177-3AD203B41FA5}">
                      <a16:colId xmlns:a16="http://schemas.microsoft.com/office/drawing/2014/main" val="298442227"/>
                    </a:ext>
                  </a:extLst>
                </a:gridCol>
                <a:gridCol w="3521494">
                  <a:extLst>
                    <a:ext uri="{9D8B030D-6E8A-4147-A177-3AD203B41FA5}">
                      <a16:colId xmlns:a16="http://schemas.microsoft.com/office/drawing/2014/main" val="3636675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AEBG Title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Update Record</a:t>
                      </a:r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0168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defTabSz="685797">
                        <a:buFont typeface="Arial" panose="020B0604020202020204" pitchFamily="34" charset="0"/>
                        <a:buNone/>
                      </a:pPr>
                      <a:r>
                        <a:rPr lang="en-US" sz="2800" dirty="0" smtClean="0">
                          <a:solidFill>
                            <a:prstClr val="black"/>
                          </a:solidFill>
                          <a:latin typeface="+mn-lt"/>
                        </a:rPr>
                        <a:t>Transition to ASE</a:t>
                      </a:r>
                      <a:endParaRPr lang="en-US" sz="2800" dirty="0">
                        <a:solidFill>
                          <a:prstClr val="black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 “bubble” but via instructional</a:t>
                      </a:r>
                      <a:r>
                        <a:rPr lang="en-US" sz="2800" baseline="0" dirty="0" smtClean="0"/>
                        <a:t> program</a:t>
                      </a:r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23637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defTabSz="685797">
                        <a:buFont typeface="Arial" panose="020B0604020202020204" pitchFamily="34" charset="0"/>
                        <a:buNone/>
                      </a:pPr>
                      <a:r>
                        <a:rPr lang="en-US" sz="2800" dirty="0" smtClean="0">
                          <a:solidFill>
                            <a:prstClr val="black"/>
                          </a:solidFill>
                        </a:rPr>
                        <a:t>Transition to Post-Secondary/CTE</a:t>
                      </a:r>
                    </a:p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Entered job training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Entered training </a:t>
                      </a:r>
                      <a:r>
                        <a:rPr lang="en-US" sz="2800" dirty="0" err="1" smtClean="0"/>
                        <a:t>pgm</a:t>
                      </a:r>
                      <a:endParaRPr lang="en-US" sz="28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Entered apprenticeship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57410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defTabSz="685797">
                        <a:buFont typeface="Arial" panose="020B0604020202020204" pitchFamily="34" charset="0"/>
                        <a:buNone/>
                      </a:pPr>
                      <a:r>
                        <a:rPr lang="en-US" sz="2800" dirty="0" smtClean="0">
                          <a:solidFill>
                            <a:prstClr val="black"/>
                          </a:solidFill>
                          <a:latin typeface="+mn-lt"/>
                        </a:rPr>
                        <a:t>Transition to Post-Secondary/College</a:t>
                      </a:r>
                    </a:p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Enrolled in secondary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Transition to credit</a:t>
                      </a:r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614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72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3849" y="215080"/>
            <a:ext cx="7832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Transition </a:t>
            </a:r>
            <a:endParaRPr lang="en-US" sz="5400" dirty="0"/>
          </a:p>
        </p:txBody>
      </p:sp>
      <p:grpSp>
        <p:nvGrpSpPr>
          <p:cNvPr id="5" name="Group 4"/>
          <p:cNvGrpSpPr/>
          <p:nvPr/>
        </p:nvGrpSpPr>
        <p:grpSpPr>
          <a:xfrm>
            <a:off x="2253603" y="1917202"/>
            <a:ext cx="1835220" cy="1015694"/>
            <a:chOff x="366205" y="2789849"/>
            <a:chExt cx="1835220" cy="843511"/>
          </a:xfrm>
        </p:grpSpPr>
        <p:sp>
          <p:nvSpPr>
            <p:cNvPr id="9" name="Rectangle 8"/>
            <p:cNvSpPr/>
            <p:nvPr/>
          </p:nvSpPr>
          <p:spPr>
            <a:xfrm>
              <a:off x="366205" y="2789849"/>
              <a:ext cx="1835220" cy="84351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Box 9"/>
            <p:cNvSpPr txBox="1"/>
            <p:nvPr/>
          </p:nvSpPr>
          <p:spPr>
            <a:xfrm>
              <a:off x="366205" y="2789849"/>
              <a:ext cx="1835220" cy="84351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K12 Adult Education </a:t>
              </a:r>
            </a:p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(ABE, ASE, ESL)</a:t>
              </a:r>
              <a:endParaRPr lang="en-US" sz="2100" kern="12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439593" y="1858410"/>
            <a:ext cx="1835220" cy="843511"/>
            <a:chOff x="6215779" y="2774187"/>
            <a:chExt cx="1835220" cy="843511"/>
          </a:xfrm>
        </p:grpSpPr>
        <p:sp>
          <p:nvSpPr>
            <p:cNvPr id="7" name="Rectangle 6"/>
            <p:cNvSpPr/>
            <p:nvPr/>
          </p:nvSpPr>
          <p:spPr>
            <a:xfrm>
              <a:off x="6215779" y="2774187"/>
              <a:ext cx="1835220" cy="84351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/>
            <p:cNvSpPr txBox="1"/>
            <p:nvPr/>
          </p:nvSpPr>
          <p:spPr>
            <a:xfrm>
              <a:off x="6215779" y="2774187"/>
              <a:ext cx="1835220" cy="84351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K12 Adult Ed CTE</a:t>
              </a:r>
              <a:endParaRPr lang="en-US" sz="21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603" y="4400550"/>
            <a:ext cx="1835220" cy="1014205"/>
            <a:chOff x="366205" y="2789849"/>
            <a:chExt cx="1835220" cy="843511"/>
          </a:xfrm>
        </p:grpSpPr>
        <p:sp>
          <p:nvSpPr>
            <p:cNvPr id="15" name="Rectangle 14"/>
            <p:cNvSpPr/>
            <p:nvPr/>
          </p:nvSpPr>
          <p:spPr>
            <a:xfrm>
              <a:off x="366205" y="2789849"/>
              <a:ext cx="1835220" cy="84351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TextBox 15"/>
            <p:cNvSpPr txBox="1"/>
            <p:nvPr/>
          </p:nvSpPr>
          <p:spPr>
            <a:xfrm>
              <a:off x="366205" y="2789849"/>
              <a:ext cx="1835220" cy="84351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Non Credit CC</a:t>
              </a:r>
            </a:p>
            <a:p>
              <a:pPr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dirty="0" smtClean="0"/>
                <a:t>(ABE</a:t>
              </a:r>
              <a:r>
                <a:rPr lang="en-US" sz="2100" dirty="0"/>
                <a:t>, ASE, </a:t>
              </a:r>
              <a:r>
                <a:rPr lang="en-US" sz="2100" dirty="0" smtClean="0"/>
                <a:t>ESL)</a:t>
              </a:r>
              <a:endParaRPr lang="en-US" sz="21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701220" y="2511140"/>
            <a:ext cx="1835220" cy="843511"/>
            <a:chOff x="6215779" y="2774187"/>
            <a:chExt cx="1835220" cy="843511"/>
          </a:xfrm>
        </p:grpSpPr>
        <p:sp>
          <p:nvSpPr>
            <p:cNvPr id="13" name="Rectangle 12"/>
            <p:cNvSpPr/>
            <p:nvPr/>
          </p:nvSpPr>
          <p:spPr>
            <a:xfrm>
              <a:off x="6215779" y="2774187"/>
              <a:ext cx="1835220" cy="84351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TextBox 13"/>
            <p:cNvSpPr txBox="1"/>
            <p:nvPr/>
          </p:nvSpPr>
          <p:spPr>
            <a:xfrm>
              <a:off x="6215779" y="2774187"/>
              <a:ext cx="1835220" cy="843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CC CTE</a:t>
              </a:r>
              <a:endParaRPr lang="en-US" sz="21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103177" y="4571243"/>
            <a:ext cx="1835220" cy="843511"/>
            <a:chOff x="6215779" y="2774187"/>
            <a:chExt cx="1835220" cy="843511"/>
          </a:xfrm>
        </p:grpSpPr>
        <p:sp>
          <p:nvSpPr>
            <p:cNvPr id="18" name="Rectangle 17"/>
            <p:cNvSpPr/>
            <p:nvPr/>
          </p:nvSpPr>
          <p:spPr>
            <a:xfrm>
              <a:off x="6215779" y="2774187"/>
              <a:ext cx="1835220" cy="84351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TextBox 18"/>
            <p:cNvSpPr txBox="1"/>
            <p:nvPr/>
          </p:nvSpPr>
          <p:spPr>
            <a:xfrm>
              <a:off x="6215779" y="2774187"/>
              <a:ext cx="1835220" cy="84351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For Credit CC</a:t>
              </a:r>
              <a:endParaRPr lang="en-US" sz="2100" kern="1200" dirty="0"/>
            </a:p>
          </p:txBody>
        </p:sp>
      </p:grpSp>
      <p:cxnSp>
        <p:nvCxnSpPr>
          <p:cNvPr id="21" name="Straight Arrow Connector 20"/>
          <p:cNvCxnSpPr>
            <a:endCxn id="8" idx="1"/>
          </p:cNvCxnSpPr>
          <p:nvPr/>
        </p:nvCxnSpPr>
        <p:spPr>
          <a:xfrm flipV="1">
            <a:off x="4088823" y="2280166"/>
            <a:ext cx="4350770" cy="1941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4" idx="1"/>
          </p:cNvCxnSpPr>
          <p:nvPr/>
        </p:nvCxnSpPr>
        <p:spPr>
          <a:xfrm>
            <a:off x="4280858" y="2323295"/>
            <a:ext cx="5420362" cy="609601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9" idx="1"/>
          </p:cNvCxnSpPr>
          <p:nvPr/>
        </p:nvCxnSpPr>
        <p:spPr>
          <a:xfrm>
            <a:off x="4088265" y="2360207"/>
            <a:ext cx="4014912" cy="2632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4" idx="1"/>
          </p:cNvCxnSpPr>
          <p:nvPr/>
        </p:nvCxnSpPr>
        <p:spPr>
          <a:xfrm flipV="1">
            <a:off x="4166558" y="2932896"/>
            <a:ext cx="5534662" cy="2056925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9" idx="1"/>
          </p:cNvCxnSpPr>
          <p:nvPr/>
        </p:nvCxnSpPr>
        <p:spPr>
          <a:xfrm>
            <a:off x="4166558" y="4989819"/>
            <a:ext cx="3936619" cy="3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8" idx="1"/>
          </p:cNvCxnSpPr>
          <p:nvPr/>
        </p:nvCxnSpPr>
        <p:spPr>
          <a:xfrm flipV="1">
            <a:off x="4088265" y="2280166"/>
            <a:ext cx="4351328" cy="2659607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253603" y="1171575"/>
            <a:ext cx="1584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From:</a:t>
            </a:r>
            <a:endParaRPr lang="en-US" sz="28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353425" y="1217359"/>
            <a:ext cx="1584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To:</a:t>
            </a:r>
            <a:endParaRPr lang="en-US" sz="2800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71388" y="6177833"/>
            <a:ext cx="1943212" cy="3892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22490" y="6513291"/>
            <a:ext cx="1892110" cy="13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667000" y="6013105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to CTE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667000" y="6365470"/>
            <a:ext cx="232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to for credit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23850" y="6013104"/>
            <a:ext cx="4667250" cy="7216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8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CAEP Regional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Network virtually with neighboring agencies and consortia</a:t>
            </a:r>
          </a:p>
          <a:p>
            <a:r>
              <a:rPr lang="en-US" sz="3200" dirty="0" smtClean="0"/>
              <a:t>Share information about agency status during COVID-19</a:t>
            </a:r>
          </a:p>
          <a:p>
            <a:r>
              <a:rPr lang="en-US" sz="3200" dirty="0" smtClean="0"/>
              <a:t>Updates and promising practices related to everyone’s “crash course in distance learning”</a:t>
            </a:r>
          </a:p>
          <a:p>
            <a:r>
              <a:rPr lang="en-US" sz="3200" dirty="0" smtClean="0"/>
              <a:t>Recording hours and classroom activities</a:t>
            </a:r>
          </a:p>
          <a:p>
            <a:r>
              <a:rPr lang="en-US" sz="3200" dirty="0" smtClean="0"/>
              <a:t>Use of formal and informal assessment</a:t>
            </a:r>
          </a:p>
          <a:p>
            <a:r>
              <a:rPr lang="en-US" sz="3200" dirty="0" smtClean="0"/>
              <a:t>Looking ahead to PY 2020-21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4826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CAEP Regional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71" y="1825625"/>
            <a:ext cx="10666863" cy="4351338"/>
          </a:xfrm>
        </p:spPr>
        <p:txBody>
          <a:bodyPr/>
          <a:lstStyle/>
          <a:p>
            <a:r>
              <a:rPr lang="en-US" sz="3200" dirty="0" smtClean="0"/>
              <a:t>Region 1: Northern California (Delta Sierra north) </a:t>
            </a:r>
            <a:r>
              <a:rPr lang="en-US" sz="3200" dirty="0" smtClean="0">
                <a:solidFill>
                  <a:srgbClr val="C00000"/>
                </a:solidFill>
              </a:rPr>
              <a:t>April 20</a:t>
            </a:r>
          </a:p>
          <a:p>
            <a:r>
              <a:rPr lang="en-US" sz="3200" dirty="0" smtClean="0"/>
              <a:t>Region 4: Central and Coastal Los Angeles (CDE Region 9-10) </a:t>
            </a:r>
            <a:r>
              <a:rPr lang="en-US" sz="3200" dirty="0" smtClean="0">
                <a:solidFill>
                  <a:srgbClr val="C00000"/>
                </a:solidFill>
              </a:rPr>
              <a:t>April 22</a:t>
            </a:r>
          </a:p>
          <a:p>
            <a:r>
              <a:rPr lang="en-US" sz="3200" dirty="0" smtClean="0"/>
              <a:t>Region 2: Bay Area (Sonoma </a:t>
            </a:r>
            <a:r>
              <a:rPr lang="en-US" sz="3200" smtClean="0"/>
              <a:t>to Salinas) </a:t>
            </a:r>
            <a:r>
              <a:rPr lang="en-US" sz="3200" smtClean="0">
                <a:solidFill>
                  <a:srgbClr val="C00000"/>
                </a:solidFill>
              </a:rPr>
              <a:t>April </a:t>
            </a:r>
            <a:r>
              <a:rPr lang="en-US" sz="3200" dirty="0" smtClean="0">
                <a:solidFill>
                  <a:srgbClr val="C00000"/>
                </a:solidFill>
              </a:rPr>
              <a:t>27</a:t>
            </a:r>
          </a:p>
          <a:p>
            <a:r>
              <a:rPr lang="en-US" sz="3200" dirty="0" smtClean="0"/>
              <a:t>Region 5: East LA/Inland Counties (CDE Region 11-12) </a:t>
            </a:r>
            <a:r>
              <a:rPr lang="en-US" sz="3200" dirty="0" smtClean="0">
                <a:solidFill>
                  <a:srgbClr val="C00000"/>
                </a:solidFill>
              </a:rPr>
              <a:t>April 29</a:t>
            </a:r>
          </a:p>
          <a:p>
            <a:r>
              <a:rPr lang="en-US" sz="3200" dirty="0" smtClean="0"/>
              <a:t>Region 3: Central California (Coast and Valley) </a:t>
            </a:r>
            <a:r>
              <a:rPr lang="en-US" sz="3200" dirty="0" smtClean="0">
                <a:solidFill>
                  <a:srgbClr val="C00000"/>
                </a:solidFill>
              </a:rPr>
              <a:t>May 4</a:t>
            </a:r>
          </a:p>
          <a:p>
            <a:r>
              <a:rPr lang="en-US" sz="3200" dirty="0" smtClean="0"/>
              <a:t>Region 6: Orange, San Diego and Desert </a:t>
            </a:r>
            <a:r>
              <a:rPr lang="en-US" sz="3200" dirty="0" smtClean="0">
                <a:solidFill>
                  <a:srgbClr val="C00000"/>
                </a:solidFill>
              </a:rPr>
              <a:t>May 6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651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589" y="160338"/>
            <a:ext cx="9385989" cy="1219200"/>
          </a:xfrm>
        </p:spPr>
        <p:txBody>
          <a:bodyPr>
            <a:noAutofit/>
          </a:bodyPr>
          <a:lstStyle/>
          <a:p>
            <a:r>
              <a:rPr lang="en-US" b="1" dirty="0" smtClean="0"/>
              <a:t>COVID-19’s Effect on CAEP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469" y="1733266"/>
            <a:ext cx="9552110" cy="483735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With most agencies closed for </a:t>
            </a:r>
            <a:r>
              <a:rPr lang="en-US" sz="3600" b="1" i="1" dirty="0" smtClean="0"/>
              <a:t>COVID-19</a:t>
            </a:r>
            <a:r>
              <a:rPr lang="en-US" sz="3600" dirty="0" smtClean="0"/>
              <a:t>, many agencies are quickly adapting to implementing distance learning options.</a:t>
            </a:r>
          </a:p>
          <a:p>
            <a:r>
              <a:rPr lang="en-US" sz="3600" dirty="0" smtClean="0"/>
              <a:t>OTAN has a resource page that provides help to agencies responding to COVID-19. </a:t>
            </a:r>
          </a:p>
          <a:p>
            <a:pPr marL="0" indent="0">
              <a:buNone/>
            </a:pPr>
            <a:r>
              <a:rPr lang="en-US" sz="3600" u="sng" dirty="0">
                <a:hlinkClick r:id="rId2"/>
              </a:rPr>
              <a:t>https://otan.us/resources/covid-19-field-support/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432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4771" y="0"/>
            <a:ext cx="6858000" cy="1219200"/>
          </a:xfrm>
        </p:spPr>
        <p:txBody>
          <a:bodyPr/>
          <a:lstStyle/>
          <a:p>
            <a:pPr algn="ctr"/>
            <a:r>
              <a:rPr lang="en-US" b="1" dirty="0" smtClean="0"/>
              <a:t>OCTAE Memorandum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3" y="1173707"/>
            <a:ext cx="11273050" cy="55477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i="1" dirty="0" smtClean="0"/>
              <a:t>On March 27, OCTAE disseminated Memorandum 20-3</a:t>
            </a:r>
            <a:endParaRPr lang="en-US" sz="3600" b="1" i="1" dirty="0"/>
          </a:p>
          <a:p>
            <a:r>
              <a:rPr lang="en-US" sz="3600" dirty="0"/>
              <a:t>Posted on CASAS Website</a:t>
            </a:r>
            <a:r>
              <a:rPr lang="en-US" sz="3600" dirty="0" smtClean="0"/>
              <a:t>: </a:t>
            </a:r>
            <a:r>
              <a:rPr lang="en-US" sz="3600" dirty="0">
                <a:hlinkClick r:id="rId2"/>
              </a:rPr>
              <a:t>https://www.casas.org/social-media-newsroom/2020/03/27/casas-testing-during-the-covid-19-pandemic</a:t>
            </a:r>
            <a:endParaRPr lang="en-US" sz="3600" dirty="0"/>
          </a:p>
          <a:p>
            <a:r>
              <a:rPr lang="en-US" sz="3600" dirty="0" smtClean="0"/>
              <a:t>OCTAE will continue to collect data and establish performance measures with states.</a:t>
            </a:r>
          </a:p>
          <a:p>
            <a:r>
              <a:rPr lang="en-US" sz="3600" dirty="0" smtClean="0"/>
              <a:t>Report </a:t>
            </a:r>
            <a:r>
              <a:rPr lang="en-US" sz="3600" dirty="0"/>
              <a:t>measurable skill gains (MSG) using other measures available to AEFLA </a:t>
            </a:r>
            <a:r>
              <a:rPr lang="en-US" sz="3600" dirty="0" smtClean="0"/>
              <a:t>programs, </a:t>
            </a:r>
            <a:r>
              <a:rPr lang="en-US" sz="3600" dirty="0"/>
              <a:t>such as credit completion or high school completion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CASAS is reviewing these new procedures for implications in CA reporting.</a:t>
            </a: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14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3763" y="76200"/>
            <a:ext cx="6858000" cy="1219200"/>
          </a:xfrm>
        </p:spPr>
        <p:txBody>
          <a:bodyPr/>
          <a:lstStyle/>
          <a:p>
            <a:r>
              <a:rPr lang="en-US" b="1" dirty="0" smtClean="0"/>
              <a:t>Distance Learning - NRS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697" y="1282937"/>
            <a:ext cx="10412103" cy="55750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i="1" dirty="0"/>
              <a:t>Are there any special requirements for individuals in Distance Learning programs?</a:t>
            </a:r>
          </a:p>
          <a:p>
            <a:r>
              <a:rPr lang="en-US" sz="3600" dirty="0"/>
              <a:t>Individuals in Distance Learning programs have the same data collection requirements as </a:t>
            </a:r>
            <a:r>
              <a:rPr lang="en-US" sz="3600" dirty="0" smtClean="0"/>
              <a:t>other learners.  </a:t>
            </a:r>
          </a:p>
          <a:p>
            <a:r>
              <a:rPr lang="en-US" sz="3600" dirty="0" smtClean="0"/>
              <a:t>For </a:t>
            </a:r>
            <a:r>
              <a:rPr lang="en-US" sz="3600" dirty="0"/>
              <a:t>these learners, agencies should mark </a:t>
            </a:r>
            <a:r>
              <a:rPr lang="en-US" sz="3600" dirty="0" smtClean="0"/>
              <a:t>Special Programs = Distance Learning</a:t>
            </a:r>
          </a:p>
          <a:p>
            <a:r>
              <a:rPr lang="en-US" sz="3600" dirty="0" smtClean="0"/>
              <a:t>A new feature in TE will be added to help track students with PY 2019-20 activities affected by COVID-19 </a:t>
            </a:r>
            <a:endParaRPr lang="en-US" sz="3600" dirty="0"/>
          </a:p>
          <a:p>
            <a:r>
              <a:rPr lang="en-US" sz="3600" dirty="0" smtClean="0"/>
              <a:t>You </a:t>
            </a:r>
            <a:r>
              <a:rPr lang="en-US" sz="3600" dirty="0"/>
              <a:t>may mark “Classroom plus Distance Learning” under Instructional </a:t>
            </a:r>
            <a:r>
              <a:rPr lang="en-US" sz="3600" dirty="0" smtClean="0"/>
              <a:t>Setting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9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3763" y="76200"/>
            <a:ext cx="6858000" cy="1219200"/>
          </a:xfrm>
        </p:spPr>
        <p:txBody>
          <a:bodyPr/>
          <a:lstStyle/>
          <a:p>
            <a:r>
              <a:rPr lang="en-US" b="1" dirty="0" smtClean="0"/>
              <a:t>Distance Learning - NRS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796" y="1295399"/>
            <a:ext cx="9994317" cy="5157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 smtClean="0"/>
              <a:t>What if the learner is enrolled in a class that features distance learning as well as traditional classroom instruction – that is, a learner is in “blended learning”? </a:t>
            </a:r>
          </a:p>
          <a:p>
            <a:r>
              <a:rPr lang="en-US" sz="3600" dirty="0" smtClean="0"/>
              <a:t>NRS policy prescribes the “50 percent rule.”</a:t>
            </a:r>
          </a:p>
          <a:p>
            <a:r>
              <a:rPr lang="en-US" sz="3600" dirty="0" smtClean="0"/>
              <a:t>If more than 50 percent of the instruction is in distance learning, mark Distance Learning. </a:t>
            </a:r>
          </a:p>
          <a:p>
            <a:r>
              <a:rPr lang="en-US" sz="3600" dirty="0" smtClean="0"/>
              <a:t>If distance instruction equals 50 percent or less, do NOT mark Distance Learning.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284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57" y="1456944"/>
            <a:ext cx="9769847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Calculating this at the class level for each agency depends on how your agency has structured classes in response to COVID-19.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“Pick up where you left off.”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Start new classes specific to DL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407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337" y="1456944"/>
            <a:ext cx="9810206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 smtClean="0"/>
              <a:t>“Pick up where you left off.”</a:t>
            </a:r>
          </a:p>
          <a:p>
            <a:r>
              <a:rPr lang="en-US" sz="3600" dirty="0" smtClean="0"/>
              <a:t>If your agency is continuing classes as scheduled, but just changing the delivery method to a distance learning context because of COVID-19 – then calculate whether or not 50%+ of the instruction overall is in a distance learning format.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56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4E7CC524621418951E798A26C1086" ma:contentTypeVersion="9" ma:contentTypeDescription="Create a new document." ma:contentTypeScope="" ma:versionID="2288787c61babe554b90495c3789d7c5">
  <xsd:schema xmlns:xsd="http://www.w3.org/2001/XMLSchema" xmlns:xs="http://www.w3.org/2001/XMLSchema" xmlns:p="http://schemas.microsoft.com/office/2006/metadata/properties" xmlns:ns2="9682fde2-0d99-4585-8154-fdea48568b58" targetNamespace="http://schemas.microsoft.com/office/2006/metadata/properties" ma:root="true" ma:fieldsID="850a857e7bd06a26625db0263e2b387c" ns2:_="">
    <xsd:import namespace="9682fde2-0d99-4585-8154-fdea48568b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2fde2-0d99-4585-8154-fdea48568b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77CC1E-9B9C-41C0-B2A0-C68FEE24AB9B}"/>
</file>

<file path=customXml/itemProps2.xml><?xml version="1.0" encoding="utf-8"?>
<ds:datastoreItem xmlns:ds="http://schemas.openxmlformats.org/officeDocument/2006/customXml" ds:itemID="{3BFE0F82-6470-49D6-8C6C-6AEBAF8F98E9}"/>
</file>

<file path=customXml/itemProps3.xml><?xml version="1.0" encoding="utf-8"?>
<ds:datastoreItem xmlns:ds="http://schemas.openxmlformats.org/officeDocument/2006/customXml" ds:itemID="{62DC469C-D44F-494F-AE09-EF7E7F6DD1D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2306</Words>
  <Application>Microsoft Office PowerPoint</Application>
  <PresentationFormat>Widescreen</PresentationFormat>
  <Paragraphs>233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 Theme</vt:lpstr>
      <vt:lpstr>CAEP Considerations During COVID-19</vt:lpstr>
      <vt:lpstr>Overview</vt:lpstr>
      <vt:lpstr>COVID-19’s Effect on CAEP Agencies</vt:lpstr>
      <vt:lpstr>COVID-19’s Effect on CAEP Agencies</vt:lpstr>
      <vt:lpstr>OCTAE Memorandum</vt:lpstr>
      <vt:lpstr>Distance Learning - NRS</vt:lpstr>
      <vt:lpstr>Distance Learning - NRS</vt:lpstr>
      <vt:lpstr>Distance Learning – Class Strategies</vt:lpstr>
      <vt:lpstr>Distance Learning – Class Strategies</vt:lpstr>
      <vt:lpstr>Distance Learning – Class Example #1</vt:lpstr>
      <vt:lpstr>Distance Learning – Class Example #2</vt:lpstr>
      <vt:lpstr>Distance Learning – Class Strategies</vt:lpstr>
      <vt:lpstr>Distance Learning – Class Example #1</vt:lpstr>
      <vt:lpstr>Distance Learning – Class Example #2</vt:lpstr>
      <vt:lpstr>Distance Learning – NRS</vt:lpstr>
      <vt:lpstr>Distance Learning – Hours of Instruction </vt:lpstr>
      <vt:lpstr>Distance Learning – Three Approaches to “Proxy” Hours</vt:lpstr>
      <vt:lpstr>General Guidelines for DL Hours</vt:lpstr>
      <vt:lpstr>General Guidelines for DL Hours</vt:lpstr>
      <vt:lpstr>Distance Learning – Assessment</vt:lpstr>
      <vt:lpstr>Distance Learning – Assessment</vt:lpstr>
      <vt:lpstr>Distance Learning – Pre- and Post-Testing</vt:lpstr>
      <vt:lpstr>Distance Learning – Placement Testing</vt:lpstr>
      <vt:lpstr>Distance Learning – Placement Testing</vt:lpstr>
      <vt:lpstr>Distance Learning – EL Civics</vt:lpstr>
      <vt:lpstr>CAEP Outcomes</vt:lpstr>
      <vt:lpstr>PowerPoint Presentation</vt:lpstr>
      <vt:lpstr>PowerPoint Presentation</vt:lpstr>
      <vt:lpstr>Literacy Gains Measurable Skills Gains (MSG’s)</vt:lpstr>
      <vt:lpstr>PowerPoint Presentation</vt:lpstr>
      <vt:lpstr>MSG’s for CTE </vt:lpstr>
      <vt:lpstr>MSG’s for CTE </vt:lpstr>
      <vt:lpstr>PowerPoint Presentation</vt:lpstr>
      <vt:lpstr>PowerPoint Presentation</vt:lpstr>
      <vt:lpstr>CAEP Regional Meetings</vt:lpstr>
      <vt:lpstr>CAEP Regional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Veronica Parker</cp:lastModifiedBy>
  <cp:revision>166</cp:revision>
  <dcterms:created xsi:type="dcterms:W3CDTF">2020-03-23T14:22:58Z</dcterms:created>
  <dcterms:modified xsi:type="dcterms:W3CDTF">2020-04-15T18:40:43Z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0x010100D914E7CC524621418951E798A26C1086</vt:lpwstr>
  </property>
</Properties>
</file>