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39.xml" ContentType="application/vnd.openxmlformats-officedocument.presentationml.slide+xml"/>
  <Override PartName="/ppt/slides/slide4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40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4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60" r:id="rId4"/>
    <p:sldId id="303" r:id="rId5"/>
    <p:sldId id="302" r:id="rId6"/>
    <p:sldId id="263" r:id="rId7"/>
    <p:sldId id="296" r:id="rId8"/>
    <p:sldId id="264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7" r:id="rId20"/>
    <p:sldId id="293" r:id="rId21"/>
    <p:sldId id="294" r:id="rId22"/>
    <p:sldId id="258" r:id="rId23"/>
    <p:sldId id="262" r:id="rId24"/>
    <p:sldId id="301" r:id="rId25"/>
    <p:sldId id="265" r:id="rId26"/>
    <p:sldId id="267" r:id="rId27"/>
    <p:sldId id="268" r:id="rId28"/>
    <p:sldId id="269" r:id="rId29"/>
    <p:sldId id="266" r:id="rId30"/>
    <p:sldId id="272" r:id="rId31"/>
    <p:sldId id="270" r:id="rId32"/>
    <p:sldId id="274" r:id="rId33"/>
    <p:sldId id="275" r:id="rId34"/>
    <p:sldId id="261" r:id="rId35"/>
    <p:sldId id="300" r:id="rId36"/>
    <p:sldId id="305" r:id="rId37"/>
    <p:sldId id="273" r:id="rId38"/>
    <p:sldId id="276" r:id="rId39"/>
    <p:sldId id="277" r:id="rId40"/>
    <p:sldId id="279" r:id="rId41"/>
    <p:sldId id="283" r:id="rId42"/>
    <p:sldId id="284" r:id="rId43"/>
    <p:sldId id="285" r:id="rId44"/>
    <p:sldId id="292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0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4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7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6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5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6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2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tan.us/resources/covid-19-field-support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product-overviews/curriculum-management-instruction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When Implementing Distance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OTAN</a:t>
            </a:r>
          </a:p>
          <a:p>
            <a:r>
              <a:rPr lang="en-US" dirty="0" smtClean="0"/>
              <a:t>CASAS</a:t>
            </a:r>
          </a:p>
          <a:p>
            <a:r>
              <a:rPr lang="en-US" dirty="0" smtClean="0"/>
              <a:t>April 21, 2020</a:t>
            </a:r>
            <a:endParaRPr lang="en-US" dirty="0"/>
          </a:p>
        </p:txBody>
      </p:sp>
      <p:sp>
        <p:nvSpPr>
          <p:cNvPr id="4" name="AutoShape 2" descr="https://east.exch080.serverdata.net/owa/service.svc/s/GetFileAttachment?id=AAMkAGU0YjE0YzdiLTc5MjQtNGY4OS1hZTdlLTM3NGJkMWM3N2Q5MQBGAAAAAABrHijD5tqEQqijC2Ib6lJvBwB%2BeyzKMQ01TJIQCjDMBjY6AAAAAAENAAB%2BeyzKMQ01TJIQCjDMBjY6AAUR094YAAABEgAQAJ9c7EvexNxPlxp8uLg2zd4%3D&amp;isImagePreview=True&amp;X-OWA-CANARY=S-YQkcGcd0-byJbeKItLaQV2-10P0dcIxMGt6fwp-cFr0Atvda8NRZVrG6dlTpVycAn-na-OUQU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496" y="317092"/>
            <a:ext cx="4046593" cy="123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88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Distance Learning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204" y="1456944"/>
            <a:ext cx="9532188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For Distance Learning, NRS </a:t>
            </a:r>
            <a:r>
              <a:rPr lang="en-US" sz="3600" dirty="0"/>
              <a:t>policy prescribes the “50 percent rule.” </a:t>
            </a:r>
          </a:p>
          <a:p>
            <a:r>
              <a:rPr lang="en-US" sz="3600" dirty="0" smtClean="0"/>
              <a:t>If </a:t>
            </a:r>
            <a:r>
              <a:rPr lang="en-US" sz="3600" dirty="0"/>
              <a:t>more than 50 percent of the instruction is in distance learning, mark Distance </a:t>
            </a:r>
            <a:r>
              <a:rPr lang="en-US" sz="3600" dirty="0" smtClean="0"/>
              <a:t>Learning.</a:t>
            </a:r>
          </a:p>
          <a:p>
            <a:r>
              <a:rPr lang="en-US" sz="3600" dirty="0" smtClean="0"/>
              <a:t>If </a:t>
            </a:r>
            <a:r>
              <a:rPr lang="en-US" sz="3600" dirty="0"/>
              <a:t>distance instruction equals 50 percent or less, do NOT mark Distance Learning</a:t>
            </a:r>
            <a:r>
              <a:rPr lang="en-US" sz="3600" dirty="0" smtClean="0"/>
              <a:t>.</a:t>
            </a:r>
          </a:p>
          <a:p>
            <a:r>
              <a:rPr lang="en-US" sz="3600" b="1" i="1" dirty="0" smtClean="0"/>
              <a:t>Calculating this at the class level for each agency depends on how your agency has structured classes in response to COVID-19.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918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1456944"/>
            <a:ext cx="9769847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Calculating this at the class level for each agency depends on how your agency has resumed its classes and structured activity in response to COVID-19.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“Pick up where you left off.”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Start new classes specific to DL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40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37" y="1456944"/>
            <a:ext cx="981020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“Pick up where you left off.”</a:t>
            </a:r>
          </a:p>
          <a:p>
            <a:r>
              <a:rPr lang="en-US" sz="3600" dirty="0" smtClean="0"/>
              <a:t>If your agency is continuing classes as scheduled, but just changing the delivery method to a distance learning context because of COVID-19 – then calculate whether or not 50%+ of the instruction overall is in a distance learning format.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6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dirty="0" smtClean="0"/>
              <a:t>Pick up where you left off</a:t>
            </a:r>
            <a:r>
              <a:rPr lang="en-US" sz="3600" dirty="0" smtClean="0"/>
              <a:t>.”</a:t>
            </a:r>
          </a:p>
          <a:p>
            <a:r>
              <a:rPr lang="en-US" sz="3200" i="1" dirty="0" smtClean="0"/>
              <a:t>Example 1: An ESL class beginning 8/1/19 and running through 5/31/20. The class was held in a “regular classroom” through 3/13/20 and switched to distance learning on 3/23/20.</a:t>
            </a:r>
          </a:p>
          <a:p>
            <a:r>
              <a:rPr lang="en-US" sz="3600" dirty="0" smtClean="0"/>
              <a:t>In this example, do NOT mark distance learning as less than 50% of instruction in this class was delivered outside the regular classroom.</a:t>
            </a:r>
          </a:p>
          <a:p>
            <a:endParaRPr lang="en-US" sz="3600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05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dirty="0" smtClean="0"/>
              <a:t>Pick up where you left off</a:t>
            </a:r>
            <a:r>
              <a:rPr lang="en-US" sz="3600" dirty="0" smtClean="0"/>
              <a:t>.”</a:t>
            </a:r>
          </a:p>
          <a:p>
            <a:r>
              <a:rPr lang="en-US" sz="3200" i="1" dirty="0" smtClean="0"/>
              <a:t>Example 2: An ABE class beginning 3/1/20 and running through 5/31/20. The class was held in a “regular classroom” through 3/13/20 and switched to distance learning on 3/23/20.</a:t>
            </a:r>
          </a:p>
          <a:p>
            <a:r>
              <a:rPr lang="en-US" sz="3600" dirty="0" smtClean="0"/>
              <a:t>In this example, mark distance learning as more than 50% of instruction in this class was delivered outside the regular classroom.</a:t>
            </a:r>
          </a:p>
          <a:p>
            <a:endParaRPr lang="en-US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497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Recording in 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906" y="1295400"/>
            <a:ext cx="6676846" cy="5312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dirty="0" smtClean="0"/>
              <a:t>Pick up where you left off</a:t>
            </a:r>
            <a:r>
              <a:rPr lang="en-US" sz="3600" dirty="0" smtClean="0"/>
              <a:t>.”</a:t>
            </a:r>
          </a:p>
          <a:p>
            <a:r>
              <a:rPr lang="en-US" sz="3600" dirty="0" smtClean="0"/>
              <a:t>For either example, whether the instruction is more or less than 50% - you can specify in TE at the class or student level exactly which hours are DL versus not DL.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</a:p>
          <a:p>
            <a:endParaRPr lang="en-US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5" name="Picture 3" descr="Record instructional hours for distance learning." title="TE Class Ins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486" y="4080743"/>
            <a:ext cx="3609975" cy="219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466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149" y="1045029"/>
            <a:ext cx="9577251" cy="56764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dirty="0" smtClean="0"/>
              <a:t>“</a:t>
            </a:r>
            <a:r>
              <a:rPr lang="en-US" sz="3900" b="1" dirty="0" smtClean="0"/>
              <a:t>Start new classes specific to DL.”</a:t>
            </a:r>
          </a:p>
          <a:p>
            <a:r>
              <a:rPr lang="en-US" sz="3600" dirty="0" smtClean="0"/>
              <a:t>If you are now offering distance learning, and starting this activity as new classes, with a new group of students – then create the new class(</a:t>
            </a:r>
            <a:r>
              <a:rPr lang="en-US" sz="3600" dirty="0" err="1" smtClean="0"/>
              <a:t>es</a:t>
            </a:r>
            <a:r>
              <a:rPr lang="en-US" sz="3600" dirty="0" smtClean="0"/>
              <a:t>) in TE with the new Start Date. </a:t>
            </a:r>
          </a:p>
          <a:p>
            <a:r>
              <a:rPr lang="en-US" sz="3600" dirty="0" smtClean="0"/>
              <a:t>You may want to optionally label these with a specific title to distinguish them from other classes.</a:t>
            </a:r>
          </a:p>
          <a:p>
            <a:r>
              <a:rPr lang="en-US" sz="3600" dirty="0" smtClean="0"/>
              <a:t>For these newly created classes, mark Special Programs = Distance Learning.</a:t>
            </a:r>
          </a:p>
          <a:p>
            <a:r>
              <a:rPr lang="en-US" sz="3600" dirty="0" smtClean="0"/>
              <a:t>For the classes that existed prior to COVID-19, leave them as “regular” (</a:t>
            </a:r>
            <a:r>
              <a:rPr lang="en-US" sz="3600" b="1" i="1" dirty="0" smtClean="0"/>
              <a:t>not</a:t>
            </a:r>
            <a:r>
              <a:rPr lang="en-US" sz="3600" dirty="0" smtClean="0"/>
              <a:t> Distance Learning) classes.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634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Start new classes specific to DL</a:t>
            </a:r>
            <a:r>
              <a:rPr lang="en-US" sz="3600" dirty="0" smtClean="0"/>
              <a:t>.</a:t>
            </a:r>
          </a:p>
          <a:p>
            <a:r>
              <a:rPr lang="en-US" sz="3200" i="1" dirty="0"/>
              <a:t>Example 1: An ESL class beginning 8/1/19 </a:t>
            </a:r>
            <a:r>
              <a:rPr lang="en-US" sz="3200" i="1" dirty="0" smtClean="0"/>
              <a:t>was scheduled to run through 5/31/20, but ended due to COVID-19. The last day of the “regular” class was 3/13/20. A brand new class </a:t>
            </a:r>
            <a:r>
              <a:rPr lang="en-US" sz="3200" i="1" dirty="0"/>
              <a:t>resumed via distance learning on 3/23/20</a:t>
            </a:r>
            <a:r>
              <a:rPr lang="en-US" sz="3200" i="1" dirty="0" smtClean="0"/>
              <a:t>.</a:t>
            </a:r>
          </a:p>
          <a:p>
            <a:r>
              <a:rPr lang="en-US" sz="3600" dirty="0"/>
              <a:t>In this example, </a:t>
            </a:r>
            <a:r>
              <a:rPr lang="en-US" sz="3600" dirty="0" smtClean="0"/>
              <a:t>create one non-DL ESL class from 8/1/19 to 3/13/20, and a second class marked for DL starting 3/23/20.</a:t>
            </a:r>
            <a:endParaRPr lang="en-US" sz="3600" dirty="0"/>
          </a:p>
          <a:p>
            <a:pPr marL="0" indent="0">
              <a:buNone/>
            </a:pP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1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709" y="1456943"/>
            <a:ext cx="9162691" cy="4747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i="1" dirty="0" smtClean="0"/>
              <a:t>Start new classes specific to DL.</a:t>
            </a:r>
          </a:p>
          <a:p>
            <a:r>
              <a:rPr lang="en-US" sz="3600" i="1" dirty="0"/>
              <a:t>Example 2: An ABE class beginning </a:t>
            </a:r>
            <a:r>
              <a:rPr lang="en-US" sz="3600" i="1" dirty="0" smtClean="0"/>
              <a:t>3/1/20 was scheduled to run through 5/31/20, but ended on 3/13/20 due to COVID-19. </a:t>
            </a:r>
            <a:r>
              <a:rPr lang="en-US" sz="3600" i="1" dirty="0"/>
              <a:t>The class was held in a “regular classroom” through 3/13/20 and resumed </a:t>
            </a:r>
            <a:r>
              <a:rPr lang="en-US" sz="3600" i="1" dirty="0" smtClean="0"/>
              <a:t>as a completely new class via </a:t>
            </a:r>
            <a:r>
              <a:rPr lang="en-US" sz="3600" i="1" dirty="0"/>
              <a:t>distance learning on 3/23/20</a:t>
            </a:r>
            <a:r>
              <a:rPr lang="en-US" sz="3600" i="1" dirty="0" smtClean="0"/>
              <a:t>.</a:t>
            </a:r>
          </a:p>
          <a:p>
            <a:r>
              <a:rPr lang="en-US" sz="3900" dirty="0"/>
              <a:t>In this example, create one non-DL ESL class from </a:t>
            </a:r>
            <a:r>
              <a:rPr lang="en-US" sz="3900" dirty="0" smtClean="0"/>
              <a:t>3/1/20 </a:t>
            </a:r>
            <a:r>
              <a:rPr lang="en-US" sz="3900" dirty="0"/>
              <a:t>to 3/13/20, and a second class marked for DL starting 3/23/20.</a:t>
            </a:r>
          </a:p>
          <a:p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804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Recording in 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906" y="1295400"/>
            <a:ext cx="6676846" cy="5312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i="1" dirty="0" smtClean="0"/>
              <a:t>Start new Classes Specific to DL</a:t>
            </a:r>
            <a:r>
              <a:rPr lang="en-US" sz="3600" dirty="0" smtClean="0"/>
              <a:t>”</a:t>
            </a:r>
          </a:p>
          <a:p>
            <a:r>
              <a:rPr lang="en-US" sz="3600" dirty="0" smtClean="0"/>
              <a:t>For either example, whether the instruction is more or less than 50% - you can specify in TE at the class or student level exactly which hours are DL versus not DL.</a:t>
            </a:r>
          </a:p>
          <a:p>
            <a:pPr marL="0" indent="0">
              <a:buNone/>
            </a:pPr>
            <a:endParaRPr lang="en-US" sz="3600" dirty="0" smtClean="0"/>
          </a:p>
          <a:p>
            <a:endParaRPr lang="en-US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5" name="Picture 3" descr="Record instructional hours for distance learning." title="TE Class Ins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486" y="4080743"/>
            <a:ext cx="3609975" cy="219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39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Agenda – Distance Learning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53" y="1690688"/>
            <a:ext cx="10422147" cy="469800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COVID – 19’s effect on Adult Education</a:t>
            </a:r>
          </a:p>
          <a:p>
            <a:r>
              <a:rPr lang="en-US" sz="3600" dirty="0" smtClean="0"/>
              <a:t>OCTAE Guidelines for Distance Learning (</a:t>
            </a:r>
            <a:r>
              <a:rPr lang="en-US" sz="3600" i="1" dirty="0" smtClean="0"/>
              <a:t>Memorandum 20-3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Strategies for Creating Distance Learning Classes</a:t>
            </a:r>
          </a:p>
          <a:p>
            <a:r>
              <a:rPr lang="en-US" sz="3600" dirty="0" smtClean="0"/>
              <a:t>Assigning Instructional Hours to Distance Learners</a:t>
            </a:r>
          </a:p>
          <a:p>
            <a:r>
              <a:rPr lang="en-US" sz="3600" dirty="0" smtClean="0"/>
              <a:t>Implementing Pre-/Post-testing and other Assessments</a:t>
            </a:r>
          </a:p>
          <a:p>
            <a:r>
              <a:rPr lang="en-US" sz="3600" dirty="0" smtClean="0"/>
              <a:t> Recording Distance Learning in </a:t>
            </a:r>
            <a:r>
              <a:rPr lang="en-US" sz="3600" dirty="0" err="1" smtClean="0"/>
              <a:t>TOPSpro</a:t>
            </a:r>
            <a:r>
              <a:rPr lang="en-US" sz="3600" dirty="0" smtClean="0"/>
              <a:t> Enterprise</a:t>
            </a:r>
          </a:p>
        </p:txBody>
      </p:sp>
    </p:spTree>
    <p:extLst>
      <p:ext uri="{BB962C8B-B14F-4D97-AF65-F5344CB8AC3E}">
        <p14:creationId xmlns:p14="http://schemas.microsoft.com/office/powerpoint/2010/main" val="353601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Distance Learning –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457" y="1123406"/>
            <a:ext cx="9386772" cy="5734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Three models of measuring distance learning instruction (NRS):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Clock Time</a:t>
            </a:r>
            <a:r>
              <a:rPr lang="en-US" sz="3500" dirty="0" smtClean="0"/>
              <a:t>. Assigns </a:t>
            </a:r>
            <a:r>
              <a:rPr lang="en-US" sz="3500" dirty="0"/>
              <a:t>contact hours based on the elapsed time that </a:t>
            </a:r>
            <a:r>
              <a:rPr lang="en-US" sz="3500" dirty="0" smtClean="0"/>
              <a:t>a participant </a:t>
            </a:r>
            <a:r>
              <a:rPr lang="en-US" sz="3500" dirty="0"/>
              <a:t>is connected to, or engaged in, an online or stand-alone software </a:t>
            </a:r>
            <a:r>
              <a:rPr lang="en-US" sz="3500" dirty="0" smtClean="0"/>
              <a:t>program that </a:t>
            </a:r>
            <a:r>
              <a:rPr lang="en-US" sz="3500" dirty="0"/>
              <a:t>tracks </a:t>
            </a:r>
            <a:r>
              <a:rPr lang="en-US" sz="3500" dirty="0" smtClean="0"/>
              <a:t>time.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Teacher Verification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</a:t>
            </a:r>
            <a:r>
              <a:rPr lang="en-US" sz="3500" dirty="0" smtClean="0"/>
              <a:t>for each </a:t>
            </a:r>
            <a:r>
              <a:rPr lang="en-US" sz="3500" dirty="0"/>
              <a:t>assignment based on teacher determination of the extent to which a </a:t>
            </a:r>
            <a:r>
              <a:rPr lang="en-US" sz="3500" dirty="0" smtClean="0"/>
              <a:t>participant engaged in </a:t>
            </a:r>
            <a:r>
              <a:rPr lang="en-US" sz="3500" dirty="0"/>
              <a:t>the </a:t>
            </a:r>
            <a:r>
              <a:rPr lang="en-US" sz="3500" dirty="0" smtClean="0"/>
              <a:t>assignment.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Learner Mastery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of credit based </a:t>
            </a:r>
            <a:r>
              <a:rPr lang="en-US" sz="3500" dirty="0" smtClean="0"/>
              <a:t>on the </a:t>
            </a:r>
            <a:r>
              <a:rPr lang="en-US" sz="3500" dirty="0"/>
              <a:t>participant </a:t>
            </a:r>
            <a:r>
              <a:rPr lang="en-US" sz="3500" dirty="0" smtClean="0"/>
              <a:t>completing content </a:t>
            </a:r>
            <a:r>
              <a:rPr lang="en-US" sz="3500" dirty="0"/>
              <a:t>of each lesson</a:t>
            </a:r>
            <a:r>
              <a:rPr lang="en-US" sz="3500" dirty="0" smtClean="0"/>
              <a:t>.</a:t>
            </a:r>
            <a:endParaRPr lang="en-US" sz="4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00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Distance Learning –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85" y="1456944"/>
            <a:ext cx="10161917" cy="499561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California has historically used the “Proxy – Learner Mastery” model to document hours in distance learning programs.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he student is credited hours of instruction for completing an assignment (such as an instructional video or educational software lesson) rather than a set block of clock time.</a:t>
            </a:r>
          </a:p>
          <a:p>
            <a:r>
              <a:rPr lang="en-US" sz="3600" dirty="0" smtClean="0"/>
              <a:t>Agencies can vary their approach to hours based on specific delivery model.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217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Distance Learning – Hours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389" y="1501775"/>
            <a:ext cx="10360325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Facilitated online instruction can be recorded the same as “regular” instruction. (</a:t>
            </a:r>
            <a:r>
              <a:rPr lang="en-US" sz="3600" i="1" dirty="0" smtClean="0"/>
              <a:t>Clock time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For educational software applications, the recommendation is to pre-assign a number of  hours to each lesson or module. (</a:t>
            </a:r>
            <a:r>
              <a:rPr lang="en-US" sz="3600" i="1" dirty="0" smtClean="0"/>
              <a:t>Learner mastery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There are three general approaches useful for determining “proxy” hours from educational software.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87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474" y="224286"/>
            <a:ext cx="9744892" cy="1071113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Hours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1295399"/>
            <a:ext cx="7342495" cy="5426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 smtClean="0"/>
              <a:t>How </a:t>
            </a:r>
            <a:r>
              <a:rPr lang="en-US" sz="3600" b="1" i="1" dirty="0"/>
              <a:t>do we record hours for </a:t>
            </a:r>
            <a:r>
              <a:rPr lang="en-US" sz="3600" b="1" i="1" dirty="0" smtClean="0"/>
              <a:t>facilitated instruction </a:t>
            </a:r>
            <a:r>
              <a:rPr lang="en-US" sz="3600" b="1" i="1" dirty="0"/>
              <a:t>received online?</a:t>
            </a:r>
          </a:p>
          <a:p>
            <a:r>
              <a:rPr lang="en-US" sz="3600" dirty="0"/>
              <a:t>This approach simply uses the </a:t>
            </a:r>
            <a:r>
              <a:rPr lang="en-US" sz="3600" i="1" dirty="0"/>
              <a:t>Clock Time </a:t>
            </a:r>
            <a:r>
              <a:rPr lang="en-US" sz="3600" dirty="0"/>
              <a:t>model.</a:t>
            </a:r>
          </a:p>
          <a:p>
            <a:r>
              <a:rPr lang="en-US" sz="3600" dirty="0" smtClean="0"/>
              <a:t>An hour of online facilitated instruction = an hour of “regular” instruction.</a:t>
            </a:r>
          </a:p>
          <a:p>
            <a:r>
              <a:rPr lang="en-US" sz="3600" dirty="0" smtClean="0"/>
              <a:t>If more than 50%, mark “</a:t>
            </a:r>
            <a:r>
              <a:rPr lang="en-US" sz="3600" dirty="0"/>
              <a:t>Distance Learning</a:t>
            </a:r>
            <a:r>
              <a:rPr lang="en-US" sz="3600" dirty="0" smtClean="0"/>
              <a:t>” at the student or class level in TE.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1026" name="Picture 3" descr="Record hours for distance learning" title="TE Class Ins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776" y="4165599"/>
            <a:ext cx="3896174" cy="23644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463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474" y="224286"/>
            <a:ext cx="9744892" cy="1071113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Hours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87666"/>
            <a:ext cx="10933612" cy="5233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 smtClean="0"/>
              <a:t>What if the facilitated instruction </a:t>
            </a:r>
            <a:r>
              <a:rPr lang="en-US" sz="3600" b="1" i="1" dirty="0"/>
              <a:t>received </a:t>
            </a:r>
            <a:r>
              <a:rPr lang="en-US" sz="3600" b="1" i="1" dirty="0" smtClean="0"/>
              <a:t>online is recorded – and a student watches the recording instead of the “live” presentation?</a:t>
            </a:r>
            <a:endParaRPr lang="en-US" sz="3600" b="1" i="1" dirty="0"/>
          </a:p>
          <a:p>
            <a:r>
              <a:rPr lang="en-US" sz="3600" dirty="0" smtClean="0"/>
              <a:t>Agencies can decide this as a team whether or not to allow this as hours of instruction. </a:t>
            </a:r>
          </a:p>
          <a:p>
            <a:r>
              <a:rPr lang="en-US" sz="3600" dirty="0" smtClean="0"/>
              <a:t>If allowed – then assign the time that equates with the time assigned to the “live” presentation. Mark </a:t>
            </a:r>
            <a:r>
              <a:rPr lang="en-US" sz="3600" dirty="0"/>
              <a:t>“Distance Learning” </a:t>
            </a:r>
            <a:r>
              <a:rPr lang="en-US" sz="3600" dirty="0" smtClean="0"/>
              <a:t>in TE for those over 50% DL.</a:t>
            </a:r>
            <a:endParaRPr lang="en-US" sz="3600" dirty="0"/>
          </a:p>
          <a:p>
            <a:r>
              <a:rPr lang="en-US" sz="3600" dirty="0" smtClean="0"/>
              <a:t>Whatever the agency decision - record this policy in detail in the Local Assessment Policy.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674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326" y="76200"/>
            <a:ext cx="9075438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Distance Learning – Hours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050" y="1355784"/>
            <a:ext cx="9725420" cy="4915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 smtClean="0"/>
              <a:t>How do we record hours of instruction accurately when </a:t>
            </a:r>
            <a:r>
              <a:rPr lang="en-US" sz="3600" b="1" i="1" dirty="0"/>
              <a:t>students complete </a:t>
            </a:r>
            <a:r>
              <a:rPr lang="en-US" sz="3600" b="1" i="1" dirty="0" smtClean="0"/>
              <a:t>lessons using educational </a:t>
            </a:r>
            <a:r>
              <a:rPr lang="en-US" sz="3600" b="1" i="1" dirty="0"/>
              <a:t>software (a few examples are </a:t>
            </a:r>
            <a:r>
              <a:rPr lang="en-US" sz="3600" b="1" i="1" dirty="0" err="1"/>
              <a:t>Odysseyware</a:t>
            </a:r>
            <a:r>
              <a:rPr lang="en-US" sz="3600" b="1" i="1" dirty="0"/>
              <a:t>, Aztec, and Burlington English</a:t>
            </a:r>
            <a:r>
              <a:rPr lang="en-US" sz="3600" b="1" i="1" dirty="0" smtClean="0"/>
              <a:t>). </a:t>
            </a:r>
            <a:endParaRPr lang="en-US" sz="3600" b="1" i="1" dirty="0"/>
          </a:p>
          <a:p>
            <a:r>
              <a:rPr lang="en-US" sz="3600" dirty="0"/>
              <a:t>The most common technique to document instructional hours </a:t>
            </a:r>
            <a:r>
              <a:rPr lang="en-US" sz="3600" dirty="0" smtClean="0"/>
              <a:t>is </a:t>
            </a:r>
            <a:r>
              <a:rPr lang="en-US" sz="3600" dirty="0"/>
              <a:t>to tabulate </a:t>
            </a:r>
            <a:r>
              <a:rPr lang="en-US" sz="3600" dirty="0" smtClean="0"/>
              <a:t>“proxy” </a:t>
            </a:r>
            <a:r>
              <a:rPr lang="en-US" sz="3600" dirty="0"/>
              <a:t>hours assigned for learner completion of each </a:t>
            </a:r>
            <a:r>
              <a:rPr lang="en-US" sz="3600" dirty="0" smtClean="0"/>
              <a:t>module</a:t>
            </a:r>
            <a:r>
              <a:rPr lang="en-US" sz="3200" dirty="0" smtClean="0"/>
              <a:t>. </a:t>
            </a:r>
            <a:r>
              <a:rPr lang="en-US" sz="3600" dirty="0" smtClean="0"/>
              <a:t>(Using </a:t>
            </a:r>
            <a:r>
              <a:rPr lang="en-US" sz="3600" i="1" dirty="0" smtClean="0"/>
              <a:t>Learner Mastery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Contact your software publisher for recommendations and best practices.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276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7" y="76200"/>
            <a:ext cx="9457509" cy="12191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Three Approaches to “Proxy”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312183"/>
            <a:ext cx="11064239" cy="55137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With software </a:t>
            </a:r>
            <a:r>
              <a:rPr lang="en-US" sz="3200" dirty="0"/>
              <a:t>applications </a:t>
            </a:r>
            <a:r>
              <a:rPr lang="en-US" sz="3200" dirty="0" smtClean="0"/>
              <a:t>that include a </a:t>
            </a:r>
            <a:r>
              <a:rPr lang="en-US" sz="3200" dirty="0"/>
              <a:t>time pre-programmed for </a:t>
            </a:r>
            <a:r>
              <a:rPr lang="en-US" sz="3200" dirty="0" smtClean="0"/>
              <a:t>each lesson or module, use the hours recorded from the software.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For applications not </a:t>
            </a:r>
            <a:r>
              <a:rPr lang="en-US" sz="3200" dirty="0"/>
              <a:t>linked to a specific time </a:t>
            </a:r>
            <a:r>
              <a:rPr lang="en-US" sz="3200" dirty="0" smtClean="0"/>
              <a:t>frame, but provide </a:t>
            </a:r>
            <a:r>
              <a:rPr lang="en-US" sz="3200" dirty="0"/>
              <a:t>a recommended time </a:t>
            </a:r>
            <a:r>
              <a:rPr lang="en-US" sz="3200" dirty="0" smtClean="0"/>
              <a:t>for </a:t>
            </a:r>
            <a:r>
              <a:rPr lang="en-US" sz="3200" dirty="0"/>
              <a:t>student </a:t>
            </a:r>
            <a:r>
              <a:rPr lang="en-US" sz="3200" dirty="0" smtClean="0"/>
              <a:t>completion</a:t>
            </a:r>
            <a:r>
              <a:rPr lang="en-US" sz="3200" dirty="0"/>
              <a:t> </a:t>
            </a:r>
            <a:r>
              <a:rPr lang="en-US" sz="3200" dirty="0" smtClean="0"/>
              <a:t>– follow the educational software publisher’s recommendation.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</a:t>
            </a:r>
            <a:r>
              <a:rPr lang="en-US" sz="3200" dirty="0"/>
              <a:t>the software publisher does not provide recommended times for </a:t>
            </a:r>
            <a:r>
              <a:rPr lang="en-US" sz="3200" dirty="0" smtClean="0"/>
              <a:t>completion – meet as </a:t>
            </a:r>
            <a:r>
              <a:rPr lang="en-US" sz="3200" dirty="0"/>
              <a:t>an instructional management </a:t>
            </a:r>
            <a:r>
              <a:rPr lang="en-US" sz="3200" dirty="0" smtClean="0"/>
              <a:t>team, determine </a:t>
            </a:r>
            <a:r>
              <a:rPr lang="en-US" sz="3200" dirty="0"/>
              <a:t>the amount of time </a:t>
            </a:r>
            <a:r>
              <a:rPr lang="en-US" sz="3200" dirty="0" smtClean="0"/>
              <a:t>students </a:t>
            </a:r>
            <a:r>
              <a:rPr lang="en-US" sz="3200" dirty="0"/>
              <a:t>spend on each </a:t>
            </a:r>
            <a:r>
              <a:rPr lang="en-US" sz="3200" dirty="0" smtClean="0"/>
              <a:t>module</a:t>
            </a:r>
            <a:r>
              <a:rPr lang="en-US" sz="3200" dirty="0"/>
              <a:t>, and document that in your agency’s Local Assessment Policy.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03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106" y="180703"/>
            <a:ext cx="6858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Example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217" y="1399903"/>
            <a:ext cx="9927772" cy="480248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 smtClean="0"/>
              <a:t>If </a:t>
            </a:r>
            <a:r>
              <a:rPr lang="en-US" sz="3600" dirty="0"/>
              <a:t>the educational software </a:t>
            </a:r>
            <a:r>
              <a:rPr lang="en-US" sz="3600" dirty="0" smtClean="0"/>
              <a:t>records the </a:t>
            </a:r>
            <a:r>
              <a:rPr lang="en-US" sz="3600" dirty="0"/>
              <a:t>correct number of hours in its </a:t>
            </a:r>
            <a:r>
              <a:rPr lang="en-US" sz="3600" dirty="0" smtClean="0"/>
              <a:t>system, use the total provided by the software. </a:t>
            </a:r>
            <a:endParaRPr lang="en-US" sz="3600" dirty="0"/>
          </a:p>
          <a:p>
            <a:r>
              <a:rPr lang="en-US" sz="3600" i="1" dirty="0"/>
              <a:t>Example: if a student completes Module 1 of a 12-module software course, and the publisher has programmed Module 1 for one </a:t>
            </a:r>
            <a:r>
              <a:rPr lang="en-US" sz="3600" i="1" dirty="0" smtClean="0"/>
              <a:t>hour of instruction – then the </a:t>
            </a:r>
            <a:r>
              <a:rPr lang="en-US" sz="3600" i="1" dirty="0"/>
              <a:t>application will record that amount of time for that </a:t>
            </a:r>
            <a:r>
              <a:rPr lang="en-US" sz="3600" i="1" dirty="0" smtClean="0"/>
              <a:t>student, and you can then record that total as hours in TE.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244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4414" y="0"/>
            <a:ext cx="6858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Example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707" y="1295400"/>
            <a:ext cx="9716590" cy="4724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/>
              <a:t>If the software </a:t>
            </a:r>
            <a:r>
              <a:rPr lang="en-US" sz="3600" dirty="0" smtClean="0"/>
              <a:t>does </a:t>
            </a:r>
            <a:r>
              <a:rPr lang="en-US" sz="3600" dirty="0"/>
              <a:t>not program specific hours into the application, but does provide recommended </a:t>
            </a:r>
            <a:r>
              <a:rPr lang="en-US" sz="3600" dirty="0" smtClean="0"/>
              <a:t>hours for each lesson or module – then agencies </a:t>
            </a:r>
            <a:r>
              <a:rPr lang="en-US" sz="3600" dirty="0"/>
              <a:t>should use the time allotments (or limits) provided and record those </a:t>
            </a:r>
            <a:r>
              <a:rPr lang="en-US" sz="3600" dirty="0" smtClean="0"/>
              <a:t>totals in TE.</a:t>
            </a:r>
            <a:endParaRPr lang="en-US" sz="3600" dirty="0"/>
          </a:p>
          <a:p>
            <a:r>
              <a:rPr lang="en-US" sz="3600" i="1" dirty="0"/>
              <a:t>Example: if a student completes Module </a:t>
            </a:r>
            <a:r>
              <a:rPr lang="en-US" sz="3600" i="1" dirty="0" smtClean="0"/>
              <a:t>2 </a:t>
            </a:r>
            <a:r>
              <a:rPr lang="en-US" sz="3600" i="1" dirty="0"/>
              <a:t>of a 12-module software course, and the publisher recommends that Module </a:t>
            </a:r>
            <a:r>
              <a:rPr lang="en-US" sz="3600" i="1" dirty="0" smtClean="0"/>
              <a:t>2 </a:t>
            </a:r>
            <a:r>
              <a:rPr lang="en-US" sz="3600" i="1" dirty="0"/>
              <a:t>takes two hours to complete, document two hours for that student in </a:t>
            </a:r>
            <a:r>
              <a:rPr lang="en-US" sz="3600" i="1" dirty="0" smtClean="0"/>
              <a:t>TE </a:t>
            </a:r>
            <a:r>
              <a:rPr lang="en-US" sz="3600" i="1" dirty="0"/>
              <a:t>once </a:t>
            </a:r>
            <a:r>
              <a:rPr lang="en-US" sz="3600" i="1" dirty="0" smtClean="0"/>
              <a:t>s/he completes </a:t>
            </a:r>
            <a:r>
              <a:rPr lang="en-US" sz="3600" i="1" dirty="0"/>
              <a:t>that module.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8169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6" y="76200"/>
            <a:ext cx="6858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Example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217" y="1580606"/>
            <a:ext cx="9927772" cy="4439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If </a:t>
            </a:r>
            <a:r>
              <a:rPr lang="en-US" sz="3600" dirty="0"/>
              <a:t>the software </a:t>
            </a:r>
            <a:r>
              <a:rPr lang="en-US" sz="3600" dirty="0" smtClean="0"/>
              <a:t>does </a:t>
            </a:r>
            <a:r>
              <a:rPr lang="en-US" sz="3600" dirty="0"/>
              <a:t>not provide recommended times for </a:t>
            </a:r>
            <a:r>
              <a:rPr lang="en-US" sz="3600" dirty="0" smtClean="0"/>
              <a:t>completion, </a:t>
            </a:r>
            <a:r>
              <a:rPr lang="en-US" sz="3600" dirty="0"/>
              <a:t>you should meet as an instructional management team locally, determine the amount of time on average students spend on each </a:t>
            </a:r>
            <a:r>
              <a:rPr lang="en-US" sz="3600" dirty="0" smtClean="0"/>
              <a:t>module</a:t>
            </a:r>
            <a:r>
              <a:rPr lang="en-US" sz="3600" dirty="0"/>
              <a:t>, and document that in your agency’s Local Assessment Policy.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(</a:t>
            </a:r>
            <a:r>
              <a:rPr lang="en-US" sz="3600" i="1" dirty="0" smtClean="0"/>
              <a:t>Learner Mastery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21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60338"/>
            <a:ext cx="9385989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COVID-19’s Effect on CA WIOA II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1379538"/>
            <a:ext cx="9552110" cy="519107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With most agencies closed for </a:t>
            </a:r>
            <a:r>
              <a:rPr lang="en-US" sz="3600" b="1" i="1" dirty="0" smtClean="0"/>
              <a:t>COVID-19</a:t>
            </a:r>
            <a:r>
              <a:rPr lang="en-US" sz="3600" dirty="0" smtClean="0"/>
              <a:t>, many agencies are quickly adapting to implementing distance learning options.</a:t>
            </a:r>
          </a:p>
          <a:p>
            <a:r>
              <a:rPr lang="en-US" sz="3600" dirty="0" smtClean="0"/>
              <a:t>The CDE has a resource page that provides help to agencies responding to COVID-19, and has a FAQ document that addresses issues for distance learning, such as instructional hours and pre-/post-test assessment. </a:t>
            </a:r>
          </a:p>
          <a:p>
            <a:pPr marL="0" indent="0">
              <a:buNone/>
            </a:pPr>
            <a:r>
              <a:rPr lang="en-US" sz="3600" u="sng" dirty="0">
                <a:hlinkClick r:id="rId2"/>
              </a:rPr>
              <a:t>https://otan.us/resources/covid-19-field-support/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169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797" y="76200"/>
            <a:ext cx="6858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Example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188" y="1295400"/>
            <a:ext cx="10298611" cy="5558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/>
              <a:t>Example – Module 1 of a self-paced software course: </a:t>
            </a:r>
          </a:p>
          <a:p>
            <a:r>
              <a:rPr lang="en-US" sz="3600" dirty="0" smtClean="0"/>
              <a:t>Observe </a:t>
            </a:r>
            <a:r>
              <a:rPr lang="en-US" sz="3600" dirty="0"/>
              <a:t>students who complete </a:t>
            </a:r>
            <a:r>
              <a:rPr lang="en-US" sz="3600" dirty="0" smtClean="0"/>
              <a:t>the </a:t>
            </a:r>
            <a:r>
              <a:rPr lang="en-US" sz="3600" dirty="0"/>
              <a:t>module, and identify an “average” amount of time for a student to finish the </a:t>
            </a:r>
            <a:r>
              <a:rPr lang="en-US" sz="3600" dirty="0" smtClean="0"/>
              <a:t>module.</a:t>
            </a:r>
          </a:p>
          <a:p>
            <a:r>
              <a:rPr lang="en-US" sz="3600" dirty="0" smtClean="0"/>
              <a:t>If </a:t>
            </a:r>
            <a:r>
              <a:rPr lang="en-US" sz="3600" dirty="0"/>
              <a:t>the “average” student takes two hours to </a:t>
            </a:r>
            <a:r>
              <a:rPr lang="en-US" sz="3600" dirty="0" smtClean="0"/>
              <a:t>complete Module 1, </a:t>
            </a:r>
            <a:r>
              <a:rPr lang="en-US" sz="3600" dirty="0"/>
              <a:t>then assign two hours </a:t>
            </a:r>
            <a:r>
              <a:rPr lang="en-US" sz="3600" dirty="0" smtClean="0"/>
              <a:t>to that module, and record </a:t>
            </a:r>
            <a:r>
              <a:rPr lang="en-US" sz="3600" dirty="0"/>
              <a:t>that equally for all students </a:t>
            </a:r>
            <a:r>
              <a:rPr lang="en-US" sz="3600" dirty="0" smtClean="0"/>
              <a:t>who complete it.</a:t>
            </a:r>
          </a:p>
          <a:p>
            <a:r>
              <a:rPr lang="en-US" sz="3600" b="1" dirty="0" smtClean="0"/>
              <a:t>Document </a:t>
            </a:r>
            <a:r>
              <a:rPr lang="en-US" sz="3600" b="1" dirty="0"/>
              <a:t>your </a:t>
            </a:r>
            <a:r>
              <a:rPr lang="en-US" sz="3600" b="1" dirty="0" smtClean="0"/>
              <a:t>agency’s specific </a:t>
            </a:r>
            <a:r>
              <a:rPr lang="en-US" sz="3600" b="1" dirty="0"/>
              <a:t>policy and approach in your agency’s Local Assessment Policy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052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025" y="0"/>
            <a:ext cx="7827899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Distance Learning – 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389" y="1219200"/>
            <a:ext cx="10166600" cy="54260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i="1" dirty="0"/>
              <a:t>Example: </a:t>
            </a:r>
            <a:r>
              <a:rPr lang="en-US" sz="3500" i="1" dirty="0" smtClean="0"/>
              <a:t>12-module </a:t>
            </a:r>
            <a:r>
              <a:rPr lang="en-US" sz="3500" i="1" dirty="0"/>
              <a:t>educational software program. </a:t>
            </a:r>
            <a:r>
              <a:rPr lang="en-US" sz="3500" i="1" dirty="0" smtClean="0"/>
              <a:t>(</a:t>
            </a:r>
            <a:r>
              <a:rPr lang="en-US" sz="3500" i="1" dirty="0"/>
              <a:t>12 modules – 20 hours total)</a:t>
            </a:r>
            <a:endParaRPr lang="en-US" sz="3500" dirty="0"/>
          </a:p>
          <a:p>
            <a:pPr marL="0" indent="0">
              <a:buNone/>
            </a:pPr>
            <a:r>
              <a:rPr lang="en-US" sz="3500" i="1" dirty="0"/>
              <a:t>Module 1 – Intro to Work (1 hour)</a:t>
            </a:r>
            <a:br>
              <a:rPr lang="en-US" sz="3500" i="1" dirty="0"/>
            </a:br>
            <a:r>
              <a:rPr lang="en-US" sz="3500" i="1" dirty="0"/>
              <a:t>Module 2 – Career Exploration (2.5 hours)</a:t>
            </a:r>
            <a:br>
              <a:rPr lang="en-US" sz="3500" i="1" dirty="0"/>
            </a:br>
            <a:r>
              <a:rPr lang="en-US" sz="3500" i="1" dirty="0"/>
              <a:t>Module 3 – Making Career Choices (1.5 hours)</a:t>
            </a:r>
            <a:br>
              <a:rPr lang="en-US" sz="3500" i="1" dirty="0"/>
            </a:br>
            <a:r>
              <a:rPr lang="en-US" sz="3500" i="1" dirty="0"/>
              <a:t>Module 4 - …</a:t>
            </a:r>
            <a:endParaRPr lang="en-US" sz="3500" dirty="0"/>
          </a:p>
          <a:p>
            <a:r>
              <a:rPr lang="en-US" sz="3900" dirty="0" smtClean="0"/>
              <a:t>Follow </a:t>
            </a:r>
            <a:r>
              <a:rPr lang="en-US" sz="3900" dirty="0"/>
              <a:t>the same process for all 12 modules as with module 1 in the </a:t>
            </a:r>
            <a:r>
              <a:rPr lang="en-US" sz="3900" dirty="0" smtClean="0"/>
              <a:t>previous example.</a:t>
            </a:r>
          </a:p>
          <a:p>
            <a:r>
              <a:rPr lang="en-US" sz="3900" dirty="0" smtClean="0"/>
              <a:t>List the number of hours assigned to each module. </a:t>
            </a:r>
          </a:p>
          <a:p>
            <a:r>
              <a:rPr lang="en-US" sz="3900" dirty="0" smtClean="0"/>
              <a:t>Record hours in TE at the class or the student level.</a:t>
            </a:r>
          </a:p>
          <a:p>
            <a:pPr marL="0" indent="0">
              <a:buNone/>
            </a:pPr>
            <a:endParaRPr lang="en-US" sz="3900" i="1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650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974" y="76199"/>
            <a:ext cx="8126083" cy="1219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General Guidelines for DL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1295399"/>
            <a:ext cx="10387875" cy="5426075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Contact your instructional software publisher for guidance on hours.  </a:t>
            </a:r>
            <a:r>
              <a:rPr lang="en-US" sz="3600" dirty="0" smtClean="0"/>
              <a:t>If </a:t>
            </a:r>
            <a:r>
              <a:rPr lang="en-US" sz="3600" dirty="0"/>
              <a:t>the application does not </a:t>
            </a:r>
            <a:r>
              <a:rPr lang="en-US" sz="3600" dirty="0" smtClean="0"/>
              <a:t>embed hours-related </a:t>
            </a:r>
            <a:r>
              <a:rPr lang="en-US" sz="3600" dirty="0"/>
              <a:t>information </a:t>
            </a:r>
            <a:r>
              <a:rPr lang="en-US" sz="3600" dirty="0" smtClean="0"/>
              <a:t>into the </a:t>
            </a:r>
            <a:r>
              <a:rPr lang="en-US" sz="3600" dirty="0"/>
              <a:t>software, the vendor may </a:t>
            </a:r>
            <a:r>
              <a:rPr lang="en-US" sz="3600" dirty="0" smtClean="0"/>
              <a:t>have </a:t>
            </a:r>
            <a:r>
              <a:rPr lang="en-US" sz="3600" dirty="0"/>
              <a:t>information that may guide you in determining these totals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3600" dirty="0"/>
              <a:t> </a:t>
            </a:r>
            <a:r>
              <a:rPr lang="en-US" sz="3600" dirty="0" smtClean="0"/>
              <a:t>The </a:t>
            </a:r>
            <a:r>
              <a:rPr lang="en-US" sz="3600" dirty="0"/>
              <a:t>recommended hours you record for each student should reflect an “average” number of hours that the instructional team agrees </a:t>
            </a:r>
            <a:r>
              <a:rPr lang="en-US" sz="3600" dirty="0" smtClean="0"/>
              <a:t>on – and should </a:t>
            </a:r>
            <a:r>
              <a:rPr lang="en-US" sz="3600" dirty="0"/>
              <a:t>NOT be determined by only one person.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26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724" y="141513"/>
            <a:ext cx="7395029" cy="1219200"/>
          </a:xfrm>
        </p:spPr>
        <p:txBody>
          <a:bodyPr>
            <a:noAutofit/>
          </a:bodyPr>
          <a:lstStyle/>
          <a:p>
            <a:r>
              <a:rPr lang="en-US" dirty="0"/>
              <a:t>General Guidelines for DL 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5" y="1360713"/>
            <a:ext cx="10296434" cy="536076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</a:t>
            </a:r>
            <a:r>
              <a:rPr lang="en-US" sz="3200" dirty="0"/>
              <a:t>your agency prefers to </a:t>
            </a:r>
            <a:r>
              <a:rPr lang="en-US" sz="3200" dirty="0" smtClean="0"/>
              <a:t>assign </a:t>
            </a:r>
            <a:r>
              <a:rPr lang="en-US" sz="3200" dirty="0"/>
              <a:t>hours on an individual student basis, and not use the </a:t>
            </a:r>
            <a:r>
              <a:rPr lang="en-US" sz="3200" dirty="0" smtClean="0"/>
              <a:t>“proxy” </a:t>
            </a:r>
            <a:r>
              <a:rPr lang="en-US" sz="3200" dirty="0"/>
              <a:t>hours method, that is permissible. </a:t>
            </a:r>
            <a:r>
              <a:rPr lang="en-US" sz="3200" dirty="0" smtClean="0"/>
              <a:t>Explicitly </a:t>
            </a:r>
            <a:r>
              <a:rPr lang="en-US" sz="3200" dirty="0"/>
              <a:t>state that your agency is using this method in your Local Assessment Policy. </a:t>
            </a:r>
            <a:endParaRPr lang="en-US" sz="3200" dirty="0" smtClean="0"/>
          </a:p>
          <a:p>
            <a:r>
              <a:rPr lang="en-US" sz="3200" dirty="0" smtClean="0"/>
              <a:t>To assign hours by student, more </a:t>
            </a:r>
            <a:r>
              <a:rPr lang="en-US" sz="3200" dirty="0"/>
              <a:t>vigilant observation from instructional staff </a:t>
            </a:r>
            <a:r>
              <a:rPr lang="en-US" sz="3200" dirty="0" smtClean="0"/>
              <a:t>is needed to </a:t>
            </a:r>
            <a:r>
              <a:rPr lang="en-US" sz="3200" dirty="0"/>
              <a:t>ensure </a:t>
            </a:r>
            <a:r>
              <a:rPr lang="en-US" sz="3200" dirty="0" smtClean="0"/>
              <a:t>an accurate amount </a:t>
            </a:r>
            <a:r>
              <a:rPr lang="en-US" sz="3200" dirty="0"/>
              <a:t>of instruction </a:t>
            </a:r>
            <a:r>
              <a:rPr lang="en-US" sz="3200" dirty="0" smtClean="0"/>
              <a:t>is assigned to each student, </a:t>
            </a:r>
            <a:r>
              <a:rPr lang="en-US" sz="3200" dirty="0"/>
              <a:t>and </a:t>
            </a:r>
            <a:r>
              <a:rPr lang="en-US" sz="3200" dirty="0" smtClean="0"/>
              <a:t>reflects the </a:t>
            </a:r>
            <a:r>
              <a:rPr lang="en-US" sz="3200" dirty="0"/>
              <a:t>level of effort each student gives during each instructional session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More detailed description of this process is needed in the agency’s Local Assessment Policy.</a:t>
            </a:r>
            <a:endParaRPr lang="en-US" sz="32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6591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Pre- and Post-Testing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457" y="1132763"/>
            <a:ext cx="10235821" cy="545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OCTAE Memorandum 20-3</a:t>
            </a:r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Still requires pre-and post-testing for Distance Learning students just like other learners.</a:t>
            </a:r>
            <a:endParaRPr lang="en-US" sz="3600" dirty="0"/>
          </a:p>
          <a:p>
            <a:r>
              <a:rPr lang="en-US" sz="3600" dirty="0" smtClean="0"/>
              <a:t>Still requires pre/post progress testing to be administered in a standardized way, with a test proctor present.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247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10200726" cy="5060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/>
              <a:t>OCTAE Memorandum 20-3</a:t>
            </a:r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/>
              <a:t>The CDE and CASAS are reviewing these new procedures </a:t>
            </a:r>
            <a:r>
              <a:rPr lang="en-US" sz="3600" dirty="0" smtClean="0"/>
              <a:t>for implications in CA.</a:t>
            </a:r>
          </a:p>
          <a:p>
            <a:r>
              <a:rPr lang="en-US" sz="3600" dirty="0" smtClean="0"/>
              <a:t>For now, previous rules will remain in place – that is, pre- and post-testing will continue to require in-person proctoring.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431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9522822" cy="50609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All pre/post progress testing must be completed with a test proctor present.</a:t>
            </a:r>
          </a:p>
          <a:p>
            <a:r>
              <a:rPr lang="en-US" sz="3600" dirty="0" smtClean="0"/>
              <a:t>Placement testing also requires a test proctor – however, you can do an oral interview, writing sample, etc. if testing is not an option.</a:t>
            </a:r>
          </a:p>
          <a:p>
            <a:r>
              <a:rPr lang="en-US" sz="3600" dirty="0" smtClean="0"/>
              <a:t>EL Civics COAAPs require a proctor just like pre- and post-testing.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702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Pre- and Post-Testing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150" y="1122872"/>
            <a:ext cx="952282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 smtClean="0"/>
              <a:t>How </a:t>
            </a:r>
            <a:r>
              <a:rPr lang="en-US" sz="3200" b="1" i="1" dirty="0"/>
              <a:t>can agencies administer CASAS pre- and post-testing to learners who are receiving instruction outside the traditional classroom, such as Distance Learning?</a:t>
            </a:r>
          </a:p>
          <a:p>
            <a:r>
              <a:rPr lang="en-US" sz="3200" dirty="0"/>
              <a:t>The </a:t>
            </a:r>
            <a:r>
              <a:rPr lang="en-US" sz="3200" dirty="0" smtClean="0"/>
              <a:t>NRS requires that testing be proctored and offered in a standardized format. </a:t>
            </a:r>
            <a:r>
              <a:rPr lang="en-US" sz="3200" dirty="0"/>
              <a:t>Learners in Distance Learning must go to the </a:t>
            </a:r>
            <a:r>
              <a:rPr lang="en-US" sz="3200" dirty="0" smtClean="0"/>
              <a:t>designated test site </a:t>
            </a:r>
            <a:r>
              <a:rPr lang="en-US" sz="3200" dirty="0"/>
              <a:t>to complete pre- and post-test </a:t>
            </a:r>
            <a:r>
              <a:rPr lang="en-US" sz="3200" dirty="0" smtClean="0"/>
              <a:t>requirements.</a:t>
            </a:r>
          </a:p>
          <a:p>
            <a:r>
              <a:rPr lang="en-US" sz="3200" dirty="0" smtClean="0"/>
              <a:t>Whether </a:t>
            </a:r>
            <a:r>
              <a:rPr lang="en-US" sz="3200" dirty="0"/>
              <a:t>paper-based testing or completing assessment via </a:t>
            </a:r>
            <a:r>
              <a:rPr lang="en-US" sz="3200" dirty="0" smtClean="0"/>
              <a:t>CASAS </a:t>
            </a:r>
            <a:r>
              <a:rPr lang="en-US" sz="3200" dirty="0" err="1"/>
              <a:t>eTests</a:t>
            </a:r>
            <a:r>
              <a:rPr lang="en-US" sz="3200" dirty="0"/>
              <a:t> online, a staff person must be present during testing </a:t>
            </a:r>
            <a:r>
              <a:rPr lang="en-US" sz="3200" dirty="0" smtClean="0"/>
              <a:t>to </a:t>
            </a:r>
            <a:r>
              <a:rPr lang="en-US" sz="3200" dirty="0"/>
              <a:t>ensure </a:t>
            </a:r>
            <a:r>
              <a:rPr lang="en-US" sz="3200" dirty="0" smtClean="0"/>
              <a:t>assessment </a:t>
            </a:r>
            <a:r>
              <a:rPr lang="en-US" sz="3200" dirty="0"/>
              <a:t>protocol is followed</a:t>
            </a:r>
            <a:r>
              <a:rPr lang="en-US" sz="3200" dirty="0" smtClean="0"/>
              <a:t>.</a:t>
            </a:r>
            <a:endParaRPr lang="en-US" sz="3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6078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Pre- and Post-Testing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989874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 smtClean="0"/>
              <a:t>How </a:t>
            </a:r>
            <a:r>
              <a:rPr lang="en-US" sz="3200" b="1" i="1" dirty="0"/>
              <a:t>can agencies administer CASAS pre- and post-testing to learners who are receiving instruction outside the traditional classroom, such as Distance Learning?</a:t>
            </a:r>
          </a:p>
          <a:p>
            <a:pPr lvl="0"/>
            <a:r>
              <a:rPr lang="en-US" sz="3200" dirty="0" smtClean="0"/>
              <a:t>Using CASAS </a:t>
            </a:r>
            <a:r>
              <a:rPr lang="en-US" sz="3200" dirty="0" err="1"/>
              <a:t>eTests</a:t>
            </a:r>
            <a:r>
              <a:rPr lang="en-US" sz="3200" dirty="0"/>
              <a:t> </a:t>
            </a:r>
            <a:r>
              <a:rPr lang="en-US" sz="3200" dirty="0" smtClean="0"/>
              <a:t>requires </a:t>
            </a:r>
            <a:r>
              <a:rPr lang="en-US" sz="3200" dirty="0"/>
              <a:t>that a certified proctor administer each test session – that is, </a:t>
            </a:r>
            <a:r>
              <a:rPr lang="en-US" sz="3200" dirty="0" smtClean="0"/>
              <a:t>all test sessions are supervised by staff who complete </a:t>
            </a:r>
            <a:r>
              <a:rPr lang="en-US" sz="3200" dirty="0"/>
              <a:t>CASAS </a:t>
            </a:r>
            <a:r>
              <a:rPr lang="en-US" sz="3200" dirty="0" smtClean="0"/>
              <a:t>certified proctor training.</a:t>
            </a:r>
            <a:endParaRPr lang="en-US" sz="3200" dirty="0"/>
          </a:p>
          <a:p>
            <a:pPr lvl="0"/>
            <a:r>
              <a:rPr lang="en-US" sz="3200" dirty="0"/>
              <a:t>If </a:t>
            </a:r>
            <a:r>
              <a:rPr lang="en-US" sz="3200" dirty="0" smtClean="0"/>
              <a:t>using paper-based </a:t>
            </a:r>
            <a:r>
              <a:rPr lang="en-US" sz="3200" dirty="0"/>
              <a:t>assessments</a:t>
            </a:r>
            <a:r>
              <a:rPr lang="en-US" sz="3200" dirty="0" smtClean="0"/>
              <a:t>, the </a:t>
            </a:r>
            <a:r>
              <a:rPr lang="en-US" sz="3200" dirty="0"/>
              <a:t>session </a:t>
            </a:r>
            <a:r>
              <a:rPr lang="en-US" sz="3200" dirty="0" smtClean="0"/>
              <a:t>should be </a:t>
            </a:r>
            <a:r>
              <a:rPr lang="en-US" sz="3200" dirty="0"/>
              <a:t>monitored by a staff person with the same credentials as a CASAS test proctor.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9143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Placement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952282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/>
              <a:t>Do the same rules apply for the </a:t>
            </a:r>
            <a:r>
              <a:rPr lang="en-US" sz="3200" b="1" i="1" dirty="0" smtClean="0"/>
              <a:t>Locator/Appraisal/Placement </a:t>
            </a:r>
            <a:r>
              <a:rPr lang="en-US" sz="3200" b="1" i="1" dirty="0"/>
              <a:t>testing as for pre- and post-test progress testing?</a:t>
            </a:r>
          </a:p>
          <a:p>
            <a:r>
              <a:rPr lang="en-US" sz="3200" dirty="0"/>
              <a:t>Yes. Administering CASAS appraisals or locators requires a proctor just like CASAS pre- and post-tests. </a:t>
            </a:r>
            <a:endParaRPr lang="en-US" sz="3200" dirty="0" smtClean="0"/>
          </a:p>
          <a:p>
            <a:r>
              <a:rPr lang="en-US" sz="3200" dirty="0" smtClean="0"/>
              <a:t>However</a:t>
            </a:r>
            <a:r>
              <a:rPr lang="en-US" sz="3200" dirty="0"/>
              <a:t>, for placement, CASAS recommends using other resources in addition to the CASAS placement </a:t>
            </a:r>
            <a:r>
              <a:rPr lang="en-US" sz="3200" dirty="0" smtClean="0"/>
              <a:t>test – like writing </a:t>
            </a:r>
            <a:r>
              <a:rPr lang="en-US" sz="3200" dirty="0"/>
              <a:t>samples, oral interviews, </a:t>
            </a:r>
            <a:r>
              <a:rPr lang="en-US" sz="3200" dirty="0" smtClean="0"/>
              <a:t>student </a:t>
            </a:r>
            <a:r>
              <a:rPr lang="en-US" sz="3200" dirty="0"/>
              <a:t>education </a:t>
            </a:r>
            <a:r>
              <a:rPr lang="en-US" sz="3200" dirty="0" smtClean="0"/>
              <a:t>background </a:t>
            </a:r>
            <a:r>
              <a:rPr lang="en-US" sz="3200" dirty="0"/>
              <a:t>– so it is better to use these </a:t>
            </a:r>
            <a:r>
              <a:rPr lang="en-US" sz="3200" dirty="0" smtClean="0"/>
              <a:t>alternative resources </a:t>
            </a:r>
            <a:r>
              <a:rPr lang="en-US" sz="3200" dirty="0"/>
              <a:t>to help with placement rather than </a:t>
            </a:r>
            <a:r>
              <a:rPr lang="en-US" sz="3200" dirty="0" smtClean="0"/>
              <a:t>nothing </a:t>
            </a:r>
            <a:r>
              <a:rPr lang="en-US" sz="3200" dirty="0"/>
              <a:t>at all.</a:t>
            </a:r>
            <a:endParaRPr lang="en-US" sz="3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70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763" y="76200"/>
            <a:ext cx="6858000" cy="1219200"/>
          </a:xfrm>
        </p:spPr>
        <p:txBody>
          <a:bodyPr/>
          <a:lstStyle/>
          <a:p>
            <a:r>
              <a:rPr lang="en-US" b="1" dirty="0" smtClean="0"/>
              <a:t>Distance Learning - OCTAE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173707"/>
            <a:ext cx="11273050" cy="55477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i="1" dirty="0" smtClean="0"/>
              <a:t>On March 27, OCTAE disseminated Memorandum 20-3</a:t>
            </a:r>
            <a:endParaRPr lang="en-US" sz="3600" b="1" i="1" dirty="0"/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OCTAE will continue to collect data and establish performance measures with states.</a:t>
            </a:r>
          </a:p>
          <a:p>
            <a:r>
              <a:rPr lang="en-US" sz="3600" dirty="0" smtClean="0"/>
              <a:t>Report </a:t>
            </a:r>
            <a:r>
              <a:rPr lang="en-US" sz="3600" dirty="0"/>
              <a:t>measurable skill gains (MSG) using other measures available to AEFLA </a:t>
            </a:r>
            <a:r>
              <a:rPr lang="en-US" sz="3600" dirty="0" smtClean="0"/>
              <a:t>programs, </a:t>
            </a:r>
            <a:r>
              <a:rPr lang="en-US" sz="3600" dirty="0"/>
              <a:t>such as credit completion or high school completion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“States… should </a:t>
            </a:r>
            <a:r>
              <a:rPr lang="en-US" sz="3600" dirty="0"/>
              <a:t>put procedures in place to identify students who were not tested due to an inability to conduct in-person testing, so that the impact of </a:t>
            </a:r>
            <a:r>
              <a:rPr lang="en-US" sz="3600" dirty="0" smtClean="0"/>
              <a:t>COVID-19 can </a:t>
            </a:r>
            <a:r>
              <a:rPr lang="en-US" sz="3600" dirty="0"/>
              <a:t>be appropriately tracked</a:t>
            </a:r>
            <a:r>
              <a:rPr lang="en-US" sz="3600" dirty="0" smtClean="0"/>
              <a:t>.”</a:t>
            </a:r>
          </a:p>
          <a:p>
            <a:r>
              <a:rPr lang="en-US" sz="3600" dirty="0" smtClean="0"/>
              <a:t>The CDE and CASAS are reviewing these new procedures for implications in CA reporting.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467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0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Placement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502228"/>
            <a:ext cx="9522822" cy="4517571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 </a:t>
            </a:r>
            <a:r>
              <a:rPr lang="en-US" sz="3600" dirty="0"/>
              <a:t>placement, CASAS recommends using other resources in addition to the CASAS placement </a:t>
            </a:r>
            <a:r>
              <a:rPr lang="en-US" sz="3600" dirty="0" smtClean="0"/>
              <a:t>test – like writing </a:t>
            </a:r>
            <a:r>
              <a:rPr lang="en-US" sz="3600" dirty="0"/>
              <a:t>samples, oral interviews, </a:t>
            </a:r>
            <a:r>
              <a:rPr lang="en-US" sz="3600" dirty="0" smtClean="0"/>
              <a:t>using student </a:t>
            </a:r>
            <a:r>
              <a:rPr lang="en-US" sz="3600" dirty="0"/>
              <a:t>education </a:t>
            </a:r>
            <a:r>
              <a:rPr lang="en-US" sz="3600" dirty="0" smtClean="0"/>
              <a:t>background </a:t>
            </a:r>
            <a:r>
              <a:rPr lang="en-US" sz="3600" dirty="0"/>
              <a:t>– so it is better to use these </a:t>
            </a:r>
            <a:r>
              <a:rPr lang="en-US" sz="3600" dirty="0" smtClean="0"/>
              <a:t>alternative resources </a:t>
            </a:r>
            <a:r>
              <a:rPr lang="en-US" sz="3600" dirty="0"/>
              <a:t>to help with placement rather than use nothing at all</a:t>
            </a:r>
            <a:r>
              <a:rPr lang="en-US" sz="3600" dirty="0" smtClean="0"/>
              <a:t>.</a:t>
            </a:r>
          </a:p>
          <a:p>
            <a:r>
              <a:rPr lang="en-US" sz="3600" dirty="0">
                <a:hlinkClick r:id="rId2"/>
              </a:rPr>
              <a:t>https://www.casas.org/product-overviews/curriculum-management-instruction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0619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EL Civics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9522822" cy="4556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/>
              <a:t>May agencies assign COAAP assessments to </a:t>
            </a:r>
            <a:r>
              <a:rPr lang="en-US" sz="3600" b="1" i="1" dirty="0" smtClean="0"/>
              <a:t>EL Civics students in </a:t>
            </a:r>
            <a:r>
              <a:rPr lang="en-US" sz="3600" b="1" i="1" dirty="0"/>
              <a:t>a distance learning format?</a:t>
            </a:r>
          </a:p>
          <a:p>
            <a:r>
              <a:rPr lang="en-US" sz="3600" dirty="0"/>
              <a:t>Agencies can only administer  COAAP assessments in a proctored setting. COAAP assessments are not authorized for completion remotely. </a:t>
            </a:r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CDE and CASAS are </a:t>
            </a:r>
            <a:r>
              <a:rPr lang="en-US" sz="3600" dirty="0" smtClean="0"/>
              <a:t>reviewing EL Civics COAAP </a:t>
            </a:r>
            <a:r>
              <a:rPr lang="en-US" sz="3600" dirty="0"/>
              <a:t>assessments </a:t>
            </a:r>
            <a:r>
              <a:rPr lang="en-US" sz="3600" dirty="0" smtClean="0"/>
              <a:t>that can potentially </a:t>
            </a:r>
            <a:r>
              <a:rPr lang="en-US" sz="3600" dirty="0"/>
              <a:t>be implemented and assessed in a distance learning format</a:t>
            </a:r>
            <a:r>
              <a:rPr lang="en-US" sz="3600" dirty="0" smtClean="0"/>
              <a:t>.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152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EL Civics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579" y="1158922"/>
            <a:ext cx="10006148" cy="4556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/>
              <a:t>What about </a:t>
            </a:r>
            <a:r>
              <a:rPr lang="en-US" sz="3200" b="1" i="1" dirty="0" smtClean="0"/>
              <a:t>assessment for Section </a:t>
            </a:r>
            <a:r>
              <a:rPr lang="en-US" sz="3200" b="1" i="1" dirty="0"/>
              <a:t>231 Citizenship Preparation?</a:t>
            </a:r>
          </a:p>
          <a:p>
            <a:r>
              <a:rPr lang="en-US" sz="3200" dirty="0"/>
              <a:t>The CASAS Citizenship Interview Test (CIT) and the Government and History for Citizenship </a:t>
            </a:r>
            <a:r>
              <a:rPr lang="en-US" sz="3200" dirty="0" smtClean="0"/>
              <a:t>(G &amp; H) test forms, like COAAPs are NOT </a:t>
            </a:r>
            <a:r>
              <a:rPr lang="en-US" sz="3200" dirty="0"/>
              <a:t>authorized for administering via distance </a:t>
            </a:r>
            <a:r>
              <a:rPr lang="en-US" sz="3200" dirty="0" smtClean="0"/>
              <a:t>learning, but CASAS is also reviewing these assessments.</a:t>
            </a:r>
            <a:endParaRPr lang="en-US" sz="3200" b="1" i="1" dirty="0"/>
          </a:p>
          <a:p>
            <a:pPr marL="0" indent="0">
              <a:buNone/>
            </a:pPr>
            <a:r>
              <a:rPr lang="en-US" sz="3200" b="1" i="1" dirty="0" smtClean="0"/>
              <a:t>May </a:t>
            </a:r>
            <a:r>
              <a:rPr lang="en-US" sz="3200" b="1" i="1" dirty="0"/>
              <a:t>agencies assign </a:t>
            </a:r>
            <a:r>
              <a:rPr lang="en-US" sz="3200" b="1" i="1" dirty="0" smtClean="0"/>
              <a:t>other (non-assessment) activities to EL Civics students in a learning format</a:t>
            </a:r>
            <a:r>
              <a:rPr lang="en-US" sz="3200" b="1" i="1" dirty="0"/>
              <a:t>?</a:t>
            </a:r>
          </a:p>
          <a:p>
            <a:r>
              <a:rPr lang="en-US" sz="3200" dirty="0"/>
              <a:t>Agencies </a:t>
            </a:r>
            <a:r>
              <a:rPr lang="en-US" sz="3200" dirty="0" smtClean="0"/>
              <a:t>may administer EL Civics instruction in a distance learning format, following the same guidelines for all ESL classes as reviewed previously.</a:t>
            </a:r>
            <a:endParaRPr lang="en-US" sz="3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637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Recording in 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295400"/>
            <a:ext cx="8911046" cy="4809744"/>
          </a:xfrm>
        </p:spPr>
        <p:txBody>
          <a:bodyPr>
            <a:noAutofit/>
          </a:bodyPr>
          <a:lstStyle/>
          <a:p>
            <a:r>
              <a:rPr lang="en-US" sz="3600" dirty="0" smtClean="0"/>
              <a:t>TE now has the capability to record exactly which hours are received via distance learning versus which hours are received in a “regular classroom.”</a:t>
            </a:r>
          </a:p>
          <a:p>
            <a:r>
              <a:rPr lang="en-US" sz="3600" dirty="0" smtClean="0"/>
              <a:t>This enables agencies to track and specify distance learning hours vs. hours from the “regular classroom.”</a:t>
            </a:r>
          </a:p>
          <a:p>
            <a:r>
              <a:rPr lang="en-US" sz="3600" b="1" dirty="0" smtClean="0"/>
              <a:t>Instructions for recording distance learning hours in TE </a:t>
            </a:r>
            <a:r>
              <a:rPr lang="en-US" sz="3600" dirty="0" smtClean="0"/>
              <a:t>are posted on the same Webpage as the recent FAQ document.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5325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Recording in 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9" y="1104331"/>
            <a:ext cx="7116138" cy="48097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Instructions for recording distance learning hours in TE </a:t>
            </a:r>
            <a:r>
              <a:rPr lang="en-US" sz="3600" dirty="0" smtClean="0"/>
              <a:t>are posted on the same Webpage as the recent FAQ document.</a:t>
            </a:r>
          </a:p>
          <a:p>
            <a:r>
              <a:rPr lang="en-US" sz="3600" dirty="0" smtClean="0"/>
              <a:t>Detailed step by step instructions for TE data entry will be covered in the session on Thursday April 2nd.</a:t>
            </a:r>
          </a:p>
          <a:p>
            <a:r>
              <a:rPr lang="en-US" sz="3600" dirty="0" smtClean="0"/>
              <a:t>The session will cover how to enter distance learning hours at the class and student level.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  <p:pic>
        <p:nvPicPr>
          <p:cNvPr id="5" name="Picture 3" descr="Record instructional hours for distance learning." title="TE Class Ins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54" y="4348162"/>
            <a:ext cx="3609975" cy="219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82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763" y="76200"/>
            <a:ext cx="6858000" cy="1219200"/>
          </a:xfrm>
        </p:spPr>
        <p:txBody>
          <a:bodyPr/>
          <a:lstStyle/>
          <a:p>
            <a:r>
              <a:rPr lang="en-US" b="1" dirty="0" smtClean="0"/>
              <a:t>Distance Learning -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765" y="1295400"/>
            <a:ext cx="957877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Are there any special requirements for individuals in Distance Learning programs?</a:t>
            </a:r>
          </a:p>
          <a:p>
            <a:r>
              <a:rPr lang="en-US" sz="3600" dirty="0"/>
              <a:t>Individuals in Distance Learning programs have the same data collection requirements as other </a:t>
            </a:r>
            <a:r>
              <a:rPr lang="en-US" sz="3600" dirty="0" smtClean="0"/>
              <a:t>WIOA</a:t>
            </a:r>
            <a:r>
              <a:rPr lang="en-US" sz="3600" dirty="0"/>
              <a:t>, Title </a:t>
            </a:r>
            <a:r>
              <a:rPr lang="en-US" sz="3600" dirty="0" smtClean="0"/>
              <a:t>II learners.  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these learners, agencies should mark </a:t>
            </a:r>
            <a:r>
              <a:rPr lang="en-US" sz="3600" dirty="0" smtClean="0"/>
              <a:t>Special Programs = Distance Learning</a:t>
            </a:r>
          </a:p>
          <a:p>
            <a:r>
              <a:rPr lang="en-US" sz="3600" dirty="0" smtClean="0"/>
              <a:t>A new feature in TE will be added to help track students with PY 2019-20 activities affected by COVID-19 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763" y="76200"/>
            <a:ext cx="6858000" cy="1219200"/>
          </a:xfrm>
        </p:spPr>
        <p:txBody>
          <a:bodyPr/>
          <a:lstStyle/>
          <a:p>
            <a:r>
              <a:rPr lang="en-US" b="1" dirty="0" smtClean="0"/>
              <a:t>Distance Learning -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796" y="1295399"/>
            <a:ext cx="9994317" cy="5157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What if the learner is enrolled in a class that features distance learning as well as traditional classroom instruction – that is, a learner is in “blended learning”? </a:t>
            </a:r>
          </a:p>
          <a:p>
            <a:r>
              <a:rPr lang="en-US" sz="3600" dirty="0" smtClean="0"/>
              <a:t>NRS policy prescribes the “50 percent rule.”</a:t>
            </a:r>
          </a:p>
          <a:p>
            <a:r>
              <a:rPr lang="en-US" sz="3600" dirty="0" smtClean="0"/>
              <a:t>If more than 50 percent of the instruction is in distance learning, mark Distance Learning. </a:t>
            </a:r>
          </a:p>
          <a:p>
            <a:r>
              <a:rPr lang="en-US" sz="3600" dirty="0" smtClean="0"/>
              <a:t>If distance instruction equals 50 percent or less, do NOT mark Distance Learning.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28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589" y="1295399"/>
            <a:ext cx="10400210" cy="52490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/>
              <a:t>What </a:t>
            </a:r>
            <a:r>
              <a:rPr lang="en-US" sz="3600" b="1" i="1" dirty="0" smtClean="0"/>
              <a:t>if the </a:t>
            </a:r>
            <a:r>
              <a:rPr lang="en-US" sz="3600" b="1" i="1" dirty="0"/>
              <a:t>total time outside the classroom is </a:t>
            </a:r>
            <a:r>
              <a:rPr lang="en-US" sz="3600" b="1" i="1" dirty="0" smtClean="0"/>
              <a:t>MORE than </a:t>
            </a:r>
            <a:r>
              <a:rPr lang="en-US" sz="3600" b="1" i="1" dirty="0"/>
              <a:t>50 percent?</a:t>
            </a:r>
          </a:p>
          <a:p>
            <a:r>
              <a:rPr lang="en-US" sz="3600" dirty="0"/>
              <a:t>M</a:t>
            </a:r>
            <a:r>
              <a:rPr lang="en-US" sz="3600" dirty="0" smtClean="0"/>
              <a:t>ark </a:t>
            </a:r>
            <a:r>
              <a:rPr lang="en-US" sz="3600" dirty="0"/>
              <a:t>Distance Learning in </a:t>
            </a:r>
            <a:r>
              <a:rPr lang="en-US" sz="3600" dirty="0" smtClean="0"/>
              <a:t>Special Programs. </a:t>
            </a:r>
          </a:p>
          <a:p>
            <a:r>
              <a:rPr lang="en-US" sz="3600" dirty="0" smtClean="0"/>
              <a:t>You are NOT required to mark exactly which hours/what percentage of hours is DL… but may specify in TE, at the </a:t>
            </a:r>
            <a:r>
              <a:rPr lang="en-US" sz="3600" dirty="0"/>
              <a:t>class or student </a:t>
            </a:r>
            <a:r>
              <a:rPr lang="en-US" sz="3600" dirty="0" smtClean="0"/>
              <a:t>level, exactly </a:t>
            </a:r>
            <a:r>
              <a:rPr lang="en-US" sz="3600" dirty="0"/>
              <a:t>which hours are traditional hours versus which hours are distance learning.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You </a:t>
            </a:r>
            <a:r>
              <a:rPr lang="en-US" sz="3600" dirty="0"/>
              <a:t>may </a:t>
            </a:r>
            <a:r>
              <a:rPr lang="en-US" sz="3600" dirty="0" smtClean="0"/>
              <a:t>mark </a:t>
            </a:r>
            <a:r>
              <a:rPr lang="en-US" sz="3600" dirty="0"/>
              <a:t>“Classroom plus Distance Learning” </a:t>
            </a:r>
            <a:r>
              <a:rPr lang="en-US" sz="3600" dirty="0" smtClean="0"/>
              <a:t>under </a:t>
            </a:r>
            <a:r>
              <a:rPr lang="en-US" sz="3600" dirty="0"/>
              <a:t>Instructional Setting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56709" y="76199"/>
            <a:ext cx="7778518" cy="1347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Distance Learning – NRS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46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927" y="1295400"/>
            <a:ext cx="10094879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/>
              <a:t>What if our agency has learners who do learning outside the </a:t>
            </a:r>
            <a:r>
              <a:rPr lang="en-US" sz="3200" b="1" i="1" dirty="0" smtClean="0"/>
              <a:t>classroom – but the </a:t>
            </a:r>
            <a:r>
              <a:rPr lang="en-US" sz="3200" b="1" i="1" dirty="0"/>
              <a:t>total time outside the classroom is </a:t>
            </a:r>
            <a:r>
              <a:rPr lang="en-US" sz="3200" b="1" i="1" dirty="0" smtClean="0"/>
              <a:t>LESS </a:t>
            </a:r>
            <a:r>
              <a:rPr lang="en-US" sz="3200" b="1" i="1" dirty="0"/>
              <a:t>than 50 percent?</a:t>
            </a:r>
          </a:p>
          <a:p>
            <a:r>
              <a:rPr lang="en-US" sz="3200" dirty="0"/>
              <a:t>D</a:t>
            </a:r>
            <a:r>
              <a:rPr lang="en-US" sz="3200" dirty="0" smtClean="0"/>
              <a:t>o </a:t>
            </a:r>
            <a:r>
              <a:rPr lang="en-US" sz="3200" dirty="0"/>
              <a:t>NOT mark Distance Learning in </a:t>
            </a:r>
            <a:r>
              <a:rPr lang="en-US" sz="3200" dirty="0" smtClean="0"/>
              <a:t>Special Programs. </a:t>
            </a:r>
          </a:p>
          <a:p>
            <a:r>
              <a:rPr lang="en-US" sz="3200" dirty="0" smtClean="0"/>
              <a:t>You </a:t>
            </a:r>
            <a:r>
              <a:rPr lang="en-US" sz="3200" dirty="0"/>
              <a:t>may designate how hours are accrued in these classes in the </a:t>
            </a:r>
            <a:r>
              <a:rPr lang="en-US" sz="3200" dirty="0" smtClean="0"/>
              <a:t>TE Class </a:t>
            </a:r>
            <a:r>
              <a:rPr lang="en-US" sz="3200" dirty="0"/>
              <a:t>Instance </a:t>
            </a:r>
            <a:r>
              <a:rPr lang="en-US" sz="3200" dirty="0" smtClean="0"/>
              <a:t>Record, and specify at the </a:t>
            </a:r>
            <a:r>
              <a:rPr lang="en-US" sz="3200" dirty="0"/>
              <a:t>class or student level exactly which hours are traditional hours versus which hours are distance learning.</a:t>
            </a:r>
          </a:p>
          <a:p>
            <a:r>
              <a:rPr lang="en-US" sz="3200" dirty="0"/>
              <a:t> </a:t>
            </a:r>
            <a:r>
              <a:rPr lang="en-US" sz="3200" dirty="0" smtClean="0"/>
              <a:t>You </a:t>
            </a:r>
            <a:r>
              <a:rPr lang="en-US" sz="3200" dirty="0"/>
              <a:t>may </a:t>
            </a:r>
            <a:r>
              <a:rPr lang="en-US" sz="3200" dirty="0" smtClean="0"/>
              <a:t>mark </a:t>
            </a:r>
            <a:r>
              <a:rPr lang="en-US" sz="3200" dirty="0"/>
              <a:t>“Classroom plus Distance Learning” </a:t>
            </a:r>
            <a:r>
              <a:rPr lang="en-US" sz="3200" dirty="0" smtClean="0"/>
              <a:t>in the TE Class Instance record under </a:t>
            </a:r>
            <a:r>
              <a:rPr lang="en-US" sz="3200" dirty="0"/>
              <a:t>Instructional Setting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07842" y="219891"/>
            <a:ext cx="7333438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Distance Learning – NRS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6944"/>
            <a:ext cx="9525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Two key considerations for recording distance learning activity in TE: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Ensure your data conforms to the NRS 50% rule (</a:t>
            </a:r>
            <a:r>
              <a:rPr lang="en-US" sz="3600" i="1" dirty="0" smtClean="0"/>
              <a:t>this is required! </a:t>
            </a:r>
            <a:r>
              <a:rPr lang="en-US" sz="3600" i="1" dirty="0" smtClean="0">
                <a:sym typeface="Wingdings" panose="05000000000000000000" pitchFamily="2" charset="2"/>
              </a:rPr>
              <a:t></a:t>
            </a:r>
            <a:r>
              <a:rPr lang="en-US" sz="3600" dirty="0" smtClean="0">
                <a:sym typeface="Wingdings" panose="05000000000000000000" pitchFamily="2" charset="2"/>
              </a:rPr>
              <a:t>)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Account for all Distance Learning activity in TE (</a:t>
            </a:r>
            <a:r>
              <a:rPr lang="en-US" sz="3600" i="1" dirty="0" smtClean="0"/>
              <a:t>this level of detail is optional.)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8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FA8F9B-7826-4665-9245-E477754EA548}"/>
</file>

<file path=customXml/itemProps2.xml><?xml version="1.0" encoding="utf-8"?>
<ds:datastoreItem xmlns:ds="http://schemas.openxmlformats.org/officeDocument/2006/customXml" ds:itemID="{FF2DEAAD-F628-4539-85C9-2DE058A81392}"/>
</file>

<file path=customXml/itemProps3.xml><?xml version="1.0" encoding="utf-8"?>
<ds:datastoreItem xmlns:ds="http://schemas.openxmlformats.org/officeDocument/2006/customXml" ds:itemID="{455E8475-E7C4-4118-9D8F-5C2600BB7DE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3235</Words>
  <Application>Microsoft Office PowerPoint</Application>
  <PresentationFormat>Widescreen</PresentationFormat>
  <Paragraphs>234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Wingdings</vt:lpstr>
      <vt:lpstr>Office Theme</vt:lpstr>
      <vt:lpstr>Considerations When Implementing Distance Learning</vt:lpstr>
      <vt:lpstr>Agenda – Distance Learning Overview</vt:lpstr>
      <vt:lpstr>COVID-19’s Effect on CA WIOA II Agencies</vt:lpstr>
      <vt:lpstr>Distance Learning - OCTAE</vt:lpstr>
      <vt:lpstr>Distance Learning - NRS</vt:lpstr>
      <vt:lpstr>Distance Learning - NRS</vt:lpstr>
      <vt:lpstr>PowerPoint Presentation</vt:lpstr>
      <vt:lpstr>PowerPoint Presentation</vt:lpstr>
      <vt:lpstr>Distance Learning – NRS</vt:lpstr>
      <vt:lpstr>Distance Learning </vt:lpstr>
      <vt:lpstr>Distance Learning – Class Strategies</vt:lpstr>
      <vt:lpstr>Distance Learning – Class Strategies</vt:lpstr>
      <vt:lpstr>Distance Learning – Class Example #1</vt:lpstr>
      <vt:lpstr>Distance Learning – Class Example #2</vt:lpstr>
      <vt:lpstr>Distance Learning – Recording in TE </vt:lpstr>
      <vt:lpstr>Distance Learning – Class Strategies</vt:lpstr>
      <vt:lpstr>Distance Learning – Class Example #1</vt:lpstr>
      <vt:lpstr>Distance Learning – Class Example #2</vt:lpstr>
      <vt:lpstr>Distance Learning – Recording in TE </vt:lpstr>
      <vt:lpstr>Distance Learning – NRS</vt:lpstr>
      <vt:lpstr>Distance Learning – NRS</vt:lpstr>
      <vt:lpstr>Distance Learning – Hours of Instruction </vt:lpstr>
      <vt:lpstr>Distance Learning – Hours of Instruction </vt:lpstr>
      <vt:lpstr>Distance Learning – Hours of Instruction </vt:lpstr>
      <vt:lpstr>Distance Learning – Hours of Instruction </vt:lpstr>
      <vt:lpstr>Distance Learning – Three Approaches to “Proxy” Hours</vt:lpstr>
      <vt:lpstr>Distance Learning – Example #1 </vt:lpstr>
      <vt:lpstr>Distance Learning – Example #2 </vt:lpstr>
      <vt:lpstr>Distance Learning – Example #3 </vt:lpstr>
      <vt:lpstr>Distance Learning – Example #3 </vt:lpstr>
      <vt:lpstr>Distance Learning – Example #3</vt:lpstr>
      <vt:lpstr>General Guidelines for DL Hours</vt:lpstr>
      <vt:lpstr>General Guidelines for DL Hours</vt:lpstr>
      <vt:lpstr>Distance Learning – Pre- and Post-Testing</vt:lpstr>
      <vt:lpstr>Distance Learning – Assessment</vt:lpstr>
      <vt:lpstr>Distance Learning – Assessment</vt:lpstr>
      <vt:lpstr>Distance Learning – Pre- and Post-Testing</vt:lpstr>
      <vt:lpstr>Distance Learning – Pre- and Post-Testing</vt:lpstr>
      <vt:lpstr>Distance Learning – Placement Testing</vt:lpstr>
      <vt:lpstr>Distance Learning – Placement Testing</vt:lpstr>
      <vt:lpstr>Distance Learning – EL Civics</vt:lpstr>
      <vt:lpstr>Distance Learning – EL Civics</vt:lpstr>
      <vt:lpstr>Distance Learning – Recording in TE </vt:lpstr>
      <vt:lpstr>Distance Learning – Recording in 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Veronica Parker</cp:lastModifiedBy>
  <cp:revision>147</cp:revision>
  <dcterms:created xsi:type="dcterms:W3CDTF">2020-03-23T14:22:58Z</dcterms:created>
  <dcterms:modified xsi:type="dcterms:W3CDTF">2020-04-15T22:09:19Z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