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s/slide22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1.xml" ContentType="application/vnd.openxmlformats-officedocument.presentationml.slide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60" r:id="rId4"/>
    <p:sldId id="330" r:id="rId5"/>
    <p:sldId id="303" r:id="rId6"/>
    <p:sldId id="308" r:id="rId7"/>
    <p:sldId id="309" r:id="rId8"/>
    <p:sldId id="313" r:id="rId9"/>
    <p:sldId id="293" r:id="rId10"/>
    <p:sldId id="267" r:id="rId11"/>
    <p:sldId id="274" r:id="rId12"/>
    <p:sldId id="335" r:id="rId13"/>
    <p:sldId id="283" r:id="rId14"/>
    <p:sldId id="317" r:id="rId15"/>
    <p:sldId id="337" r:id="rId16"/>
    <p:sldId id="321" r:id="rId17"/>
    <p:sldId id="323" r:id="rId18"/>
    <p:sldId id="327" r:id="rId19"/>
    <p:sldId id="322" r:id="rId20"/>
    <p:sldId id="325" r:id="rId21"/>
    <p:sldId id="331" r:id="rId22"/>
    <p:sldId id="336" r:id="rId23"/>
    <p:sldId id="332" r:id="rId24"/>
    <p:sldId id="333" r:id="rId25"/>
    <p:sldId id="334" r:id="rId26"/>
    <p:sldId id="328" r:id="rId27"/>
    <p:sldId id="32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C80DE3-A03E-424E-9773-63BE4D65748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70F260D-43B2-4B57-B92A-160602DD1764}">
      <dgm:prSet phldrT="[Text]"/>
      <dgm:spPr/>
      <dgm:t>
        <a:bodyPr/>
        <a:lstStyle/>
        <a:p>
          <a:r>
            <a:rPr lang="en-US" dirty="0" smtClean="0"/>
            <a:t>Literacy Gains</a:t>
          </a:r>
          <a:endParaRPr lang="en-US" dirty="0"/>
        </a:p>
      </dgm:t>
    </dgm:pt>
    <dgm:pt modelId="{D72B88D4-019F-44D1-8D75-C75E50F98E0A}" type="parTrans" cxnId="{832B874B-3D65-4AFD-8E59-11AD74D49DBF}">
      <dgm:prSet/>
      <dgm:spPr/>
      <dgm:t>
        <a:bodyPr/>
        <a:lstStyle/>
        <a:p>
          <a:endParaRPr lang="en-US"/>
        </a:p>
      </dgm:t>
    </dgm:pt>
    <dgm:pt modelId="{32B5D89C-BC59-4D20-B294-76ACA26778E0}" type="sibTrans" cxnId="{832B874B-3D65-4AFD-8E59-11AD74D49DBF}">
      <dgm:prSet/>
      <dgm:spPr/>
      <dgm:t>
        <a:bodyPr/>
        <a:lstStyle/>
        <a:p>
          <a:endParaRPr lang="en-US"/>
        </a:p>
      </dgm:t>
    </dgm:pt>
    <dgm:pt modelId="{A327DEBB-2764-43C8-BD6D-20DCD03BE172}" type="pres">
      <dgm:prSet presAssocID="{24C80DE3-A03E-424E-9773-63BE4D65748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5CA8FF-369D-4EB8-BF7A-9D66D1F6F7F6}" type="pres">
      <dgm:prSet presAssocID="{A70F260D-43B2-4B57-B92A-160602DD1764}" presName="node" presStyleLbl="node1" presStyleIdx="0" presStyleCnt="1" custScaleX="28128" custScaleY="21393" custLinFactNeighborX="-41926" custLinFactNeighborY="-430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6D2659-2115-4A24-AF3C-A8157A08DE70}" type="presOf" srcId="{A70F260D-43B2-4B57-B92A-160602DD1764}" destId="{565CA8FF-369D-4EB8-BF7A-9D66D1F6F7F6}" srcOrd="0" destOrd="0" presId="urn:microsoft.com/office/officeart/2005/8/layout/default"/>
    <dgm:cxn modelId="{5BBA7D7F-113B-4992-AD4A-F3A933186DAC}" type="presOf" srcId="{24C80DE3-A03E-424E-9773-63BE4D657489}" destId="{A327DEBB-2764-43C8-BD6D-20DCD03BE172}" srcOrd="0" destOrd="0" presId="urn:microsoft.com/office/officeart/2005/8/layout/default"/>
    <dgm:cxn modelId="{832B874B-3D65-4AFD-8E59-11AD74D49DBF}" srcId="{24C80DE3-A03E-424E-9773-63BE4D657489}" destId="{A70F260D-43B2-4B57-B92A-160602DD1764}" srcOrd="0" destOrd="0" parTransId="{D72B88D4-019F-44D1-8D75-C75E50F98E0A}" sibTransId="{32B5D89C-BC59-4D20-B294-76ACA26778E0}"/>
    <dgm:cxn modelId="{43018E4D-9A43-4006-B43C-31B596FBFC60}" type="presParOf" srcId="{A327DEBB-2764-43C8-BD6D-20DCD03BE172}" destId="{565CA8FF-369D-4EB8-BF7A-9D66D1F6F7F6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C80DE3-A03E-424E-9773-63BE4D65748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B6E580F-7BC6-4F04-BA13-B021AC6B2EE4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Transition</a:t>
          </a:r>
          <a:endParaRPr lang="en-US" dirty="0"/>
        </a:p>
      </dgm:t>
    </dgm:pt>
    <dgm:pt modelId="{BFC5F69C-5E79-4851-AE66-24AA7853593A}" type="parTrans" cxnId="{5419A5BD-A10C-4F4B-99DD-C8DFF18F9D1A}">
      <dgm:prSet/>
      <dgm:spPr/>
      <dgm:t>
        <a:bodyPr/>
        <a:lstStyle/>
        <a:p>
          <a:endParaRPr lang="en-US"/>
        </a:p>
      </dgm:t>
    </dgm:pt>
    <dgm:pt modelId="{603B8FB9-B4F9-4779-B587-CACC342D9E38}" type="sibTrans" cxnId="{5419A5BD-A10C-4F4B-99DD-C8DFF18F9D1A}">
      <dgm:prSet/>
      <dgm:spPr/>
      <dgm:t>
        <a:bodyPr/>
        <a:lstStyle/>
        <a:p>
          <a:endParaRPr lang="en-US"/>
        </a:p>
      </dgm:t>
    </dgm:pt>
    <dgm:pt modelId="{A327DEBB-2764-43C8-BD6D-20DCD03BE172}" type="pres">
      <dgm:prSet presAssocID="{24C80DE3-A03E-424E-9773-63BE4D65748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D8DF11-C416-4642-A7D9-8DF5EF240186}" type="pres">
      <dgm:prSet presAssocID="{DB6E580F-7BC6-4F04-BA13-B021AC6B2EE4}" presName="node" presStyleLbl="node1" presStyleIdx="0" presStyleCnt="1" custScaleX="26147" custScaleY="19867" custLinFactNeighborX="-37763" custLinFactNeighborY="-340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4C14E1-D00D-473B-BE09-2AEBC440D13A}" type="presOf" srcId="{DB6E580F-7BC6-4F04-BA13-B021AC6B2EE4}" destId="{88D8DF11-C416-4642-A7D9-8DF5EF240186}" srcOrd="0" destOrd="0" presId="urn:microsoft.com/office/officeart/2005/8/layout/default"/>
    <dgm:cxn modelId="{5419A5BD-A10C-4F4B-99DD-C8DFF18F9D1A}" srcId="{24C80DE3-A03E-424E-9773-63BE4D657489}" destId="{DB6E580F-7BC6-4F04-BA13-B021AC6B2EE4}" srcOrd="0" destOrd="0" parTransId="{BFC5F69C-5E79-4851-AE66-24AA7853593A}" sibTransId="{603B8FB9-B4F9-4779-B587-CACC342D9E38}"/>
    <dgm:cxn modelId="{5BBA7D7F-113B-4992-AD4A-F3A933186DAC}" type="presOf" srcId="{24C80DE3-A03E-424E-9773-63BE4D657489}" destId="{A327DEBB-2764-43C8-BD6D-20DCD03BE172}" srcOrd="0" destOrd="0" presId="urn:microsoft.com/office/officeart/2005/8/layout/default"/>
    <dgm:cxn modelId="{5E1A46E8-1357-46FF-ACB6-436CD6132496}" type="presParOf" srcId="{A327DEBB-2764-43C8-BD6D-20DCD03BE172}" destId="{88D8DF11-C416-4642-A7D9-8DF5EF240186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CA8FF-369D-4EB8-BF7A-9D66D1F6F7F6}">
      <dsp:nvSpPr>
        <dsp:cNvPr id="0" name=""/>
        <dsp:cNvSpPr/>
      </dsp:nvSpPr>
      <dsp:spPr>
        <a:xfrm>
          <a:off x="0" y="0"/>
          <a:ext cx="3030627" cy="13829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Literacy Gains</a:t>
          </a:r>
          <a:endParaRPr lang="en-US" sz="3800" kern="1200" dirty="0"/>
        </a:p>
      </dsp:txBody>
      <dsp:txXfrm>
        <a:off x="0" y="0"/>
        <a:ext cx="3030627" cy="13829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8DF11-C416-4642-A7D9-8DF5EF240186}">
      <dsp:nvSpPr>
        <dsp:cNvPr id="0" name=""/>
        <dsp:cNvSpPr/>
      </dsp:nvSpPr>
      <dsp:spPr>
        <a:xfrm>
          <a:off x="0" y="0"/>
          <a:ext cx="2726964" cy="1243200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Transition</a:t>
          </a:r>
          <a:endParaRPr lang="en-US" sz="4600" kern="1200" dirty="0"/>
        </a:p>
      </dsp:txBody>
      <dsp:txXfrm>
        <a:off x="0" y="0"/>
        <a:ext cx="2726964" cy="1243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0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4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5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7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8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4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6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50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6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8040-6065-470B-8F50-E9487B6698D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6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B8040-6065-470B-8F50-E9487B6698D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7F901-CA66-4EFB-BEDA-E3D77697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2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sas.org/social-media-newsroom/2020/03/27/casas-testing-during-the-covid-19-pandemi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tan.us/resources/covid-19-field-suppor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sas.org/social-media-newsroom/2020/03/27/casas-testing-during-the-covid-19-pandemi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CAEP Considerations During COVID-19</a:t>
            </a:r>
            <a:br>
              <a:rPr lang="en-US" dirty="0" smtClean="0"/>
            </a:br>
            <a:r>
              <a:rPr lang="en-US" dirty="0" smtClean="0"/>
              <a:t>Regional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20, 2020</a:t>
            </a:r>
            <a:endParaRPr lang="en-US" dirty="0"/>
          </a:p>
        </p:txBody>
      </p:sp>
      <p:sp>
        <p:nvSpPr>
          <p:cNvPr id="4" name="AutoShape 2" descr="https://east.exch080.serverdata.net/owa/service.svc/s/GetFileAttachment?id=AAMkAGU0YjE0YzdiLTc5MjQtNGY4OS1hZTdlLTM3NGJkMWM3N2Q5MQBGAAAAAABrHijD5tqEQqijC2Ib6lJvBwB%2BeyzKMQ01TJIQCjDMBjY6AAAAAAENAAB%2BeyzKMQ01TJIQCjDMBjY6AAUR094YAAABEgAQAJ9c7EvexNxPlxp8uLg2zd4%3D&amp;isImagePreview=True&amp;X-OWA-CANARY=S-YQkcGcd0-byJbeKItLaQV2-10P0dcIxMGt6fwp-cFr0Atvda8NRZVrG6dlTpVycAn-na-OUQU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88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657" y="76200"/>
            <a:ext cx="9457509" cy="12191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Distance Learning – Three Approaches to “Proxy”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17" y="1312183"/>
            <a:ext cx="11064239" cy="551379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With software </a:t>
            </a:r>
            <a:r>
              <a:rPr lang="en-US" sz="3200" dirty="0"/>
              <a:t>applications </a:t>
            </a:r>
            <a:r>
              <a:rPr lang="en-US" sz="3200" dirty="0" smtClean="0"/>
              <a:t>that include a </a:t>
            </a:r>
            <a:r>
              <a:rPr lang="en-US" sz="3200" dirty="0"/>
              <a:t>time pre-programmed for </a:t>
            </a:r>
            <a:r>
              <a:rPr lang="en-US" sz="3200" dirty="0" smtClean="0"/>
              <a:t>each lesson or module, use the hours recorded from the software.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For applications not </a:t>
            </a:r>
            <a:r>
              <a:rPr lang="en-US" sz="3200" dirty="0"/>
              <a:t>linked to a specific time </a:t>
            </a:r>
            <a:r>
              <a:rPr lang="en-US" sz="3200" dirty="0" smtClean="0"/>
              <a:t>frame, but provide </a:t>
            </a:r>
            <a:r>
              <a:rPr lang="en-US" sz="3200" dirty="0"/>
              <a:t>a recommended time </a:t>
            </a:r>
            <a:r>
              <a:rPr lang="en-US" sz="3200" dirty="0" smtClean="0"/>
              <a:t>for </a:t>
            </a:r>
            <a:r>
              <a:rPr lang="en-US" sz="3200" dirty="0"/>
              <a:t>student </a:t>
            </a:r>
            <a:r>
              <a:rPr lang="en-US" sz="3200" dirty="0" smtClean="0"/>
              <a:t>completion</a:t>
            </a:r>
            <a:r>
              <a:rPr lang="en-US" sz="3200" dirty="0"/>
              <a:t> </a:t>
            </a:r>
            <a:r>
              <a:rPr lang="en-US" sz="3200" dirty="0" smtClean="0"/>
              <a:t>– follow the educational software publisher’s recommendation.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If </a:t>
            </a:r>
            <a:r>
              <a:rPr lang="en-US" sz="3200" dirty="0"/>
              <a:t>the software publisher does not provide recommended times for </a:t>
            </a:r>
            <a:r>
              <a:rPr lang="en-US" sz="3200" dirty="0" smtClean="0"/>
              <a:t>completion – meet as </a:t>
            </a:r>
            <a:r>
              <a:rPr lang="en-US" sz="3200" dirty="0"/>
              <a:t>an instructional management </a:t>
            </a:r>
            <a:r>
              <a:rPr lang="en-US" sz="3200" dirty="0" smtClean="0"/>
              <a:t>team, determine </a:t>
            </a:r>
            <a:r>
              <a:rPr lang="en-US" sz="3200" dirty="0"/>
              <a:t>the amount of time </a:t>
            </a:r>
            <a:r>
              <a:rPr lang="en-US" sz="3200" dirty="0" smtClean="0"/>
              <a:t>students </a:t>
            </a:r>
            <a:r>
              <a:rPr lang="en-US" sz="3200" dirty="0"/>
              <a:t>spend on each </a:t>
            </a:r>
            <a:r>
              <a:rPr lang="en-US" sz="3200" dirty="0" smtClean="0"/>
              <a:t>module</a:t>
            </a:r>
            <a:r>
              <a:rPr lang="en-US" sz="3200" dirty="0"/>
              <a:t>, and document that in your agency’s Local Assessment Policy.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603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974" y="76199"/>
            <a:ext cx="8126083" cy="1219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General Guidelines for DL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114" y="1295399"/>
            <a:ext cx="10387875" cy="5426075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Contact your instructional software publisher for guidance on hours.  </a:t>
            </a:r>
            <a:r>
              <a:rPr lang="en-US" sz="3600" dirty="0" smtClean="0"/>
              <a:t>If </a:t>
            </a:r>
            <a:r>
              <a:rPr lang="en-US" sz="3600" dirty="0"/>
              <a:t>the application does not </a:t>
            </a:r>
            <a:r>
              <a:rPr lang="en-US" sz="3600" dirty="0" smtClean="0"/>
              <a:t>embed hours-related </a:t>
            </a:r>
            <a:r>
              <a:rPr lang="en-US" sz="3600" dirty="0"/>
              <a:t>information </a:t>
            </a:r>
            <a:r>
              <a:rPr lang="en-US" sz="3600" dirty="0" smtClean="0"/>
              <a:t>into the </a:t>
            </a:r>
            <a:r>
              <a:rPr lang="en-US" sz="3600" dirty="0"/>
              <a:t>software, the vendor may </a:t>
            </a:r>
            <a:r>
              <a:rPr lang="en-US" sz="3600" dirty="0" smtClean="0"/>
              <a:t>have </a:t>
            </a:r>
            <a:r>
              <a:rPr lang="en-US" sz="3600" dirty="0"/>
              <a:t>information that may guide you in determining these totals</a:t>
            </a:r>
            <a:r>
              <a:rPr lang="en-US" sz="3600" dirty="0" smtClean="0"/>
              <a:t>.</a:t>
            </a:r>
            <a:endParaRPr lang="en-US" sz="3600" dirty="0"/>
          </a:p>
          <a:p>
            <a:r>
              <a:rPr lang="en-US" sz="3600" dirty="0"/>
              <a:t> </a:t>
            </a:r>
            <a:r>
              <a:rPr lang="en-US" sz="3600" dirty="0" smtClean="0"/>
              <a:t>The </a:t>
            </a:r>
            <a:r>
              <a:rPr lang="en-US" sz="3600" dirty="0"/>
              <a:t>recommended hours you record for each student should reflect an “average” number of hours that the instructional team agrees </a:t>
            </a:r>
            <a:r>
              <a:rPr lang="en-US" sz="3600" dirty="0" smtClean="0"/>
              <a:t>on – and should </a:t>
            </a:r>
            <a:r>
              <a:rPr lang="en-US" sz="3600" dirty="0"/>
              <a:t>NOT be determined by only one person. 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626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9" y="1295400"/>
            <a:ext cx="10200726" cy="50609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i="1" dirty="0"/>
              <a:t>OCTAE Memorandum 20-3</a:t>
            </a:r>
          </a:p>
          <a:p>
            <a:r>
              <a:rPr lang="en-US" sz="3600" dirty="0"/>
              <a:t>Posted on CASAS Website</a:t>
            </a:r>
            <a:r>
              <a:rPr lang="en-US" sz="3600" dirty="0" smtClean="0"/>
              <a:t>: </a:t>
            </a:r>
            <a:r>
              <a:rPr lang="en-US" sz="3600" dirty="0">
                <a:hlinkClick r:id="rId2"/>
              </a:rPr>
              <a:t>https://www.casas.org/social-media-newsroom/2020/03/27/casas-testing-during-the-covid-19-pandemic</a:t>
            </a:r>
            <a:endParaRPr lang="en-US" sz="3600" dirty="0"/>
          </a:p>
          <a:p>
            <a:r>
              <a:rPr lang="en-US" sz="3600" dirty="0" smtClean="0"/>
              <a:t>CASAS is reviewing </a:t>
            </a:r>
            <a:r>
              <a:rPr lang="en-US" sz="3600" dirty="0"/>
              <a:t>these new procedures </a:t>
            </a:r>
            <a:r>
              <a:rPr lang="en-US" sz="3600" dirty="0" smtClean="0"/>
              <a:t>for implications in CA.</a:t>
            </a:r>
          </a:p>
          <a:p>
            <a:r>
              <a:rPr lang="en-US" sz="3600" dirty="0" smtClean="0"/>
              <a:t>For now, previous rules will remain in place – that is, pre- and post-testing will continue to require in-person proctoring.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148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76200"/>
            <a:ext cx="8724220" cy="121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EL Civics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677" y="1172570"/>
            <a:ext cx="9522822" cy="4556760"/>
          </a:xfrm>
        </p:spPr>
        <p:txBody>
          <a:bodyPr>
            <a:noAutofit/>
          </a:bodyPr>
          <a:lstStyle/>
          <a:p>
            <a:r>
              <a:rPr lang="en-US" sz="3600" dirty="0" smtClean="0"/>
              <a:t>COAAP </a:t>
            </a:r>
            <a:r>
              <a:rPr lang="en-US" sz="3600" dirty="0"/>
              <a:t>assessments are not authorized for completion remotely. </a:t>
            </a:r>
            <a:endParaRPr lang="en-US" sz="3600" dirty="0" smtClean="0"/>
          </a:p>
          <a:p>
            <a:r>
              <a:rPr lang="en-US" sz="3600" dirty="0" smtClean="0"/>
              <a:t>CASAS is reviewing EL Civics COAAP </a:t>
            </a:r>
            <a:r>
              <a:rPr lang="en-US" sz="3600" dirty="0"/>
              <a:t>assessments </a:t>
            </a:r>
            <a:r>
              <a:rPr lang="en-US" sz="3600" dirty="0" smtClean="0"/>
              <a:t>that can potentially </a:t>
            </a:r>
            <a:r>
              <a:rPr lang="en-US" sz="3600" dirty="0"/>
              <a:t>be implemented and assessed in a distance learning </a:t>
            </a:r>
            <a:r>
              <a:rPr lang="en-US" sz="3600" dirty="0" smtClean="0"/>
              <a:t>format.</a:t>
            </a:r>
          </a:p>
          <a:p>
            <a:r>
              <a:rPr lang="en-US" sz="3600" dirty="0" smtClean="0"/>
              <a:t>CASAS is also reviewing remote options for the Citizenship Interview Test (CIT).</a:t>
            </a:r>
          </a:p>
          <a:p>
            <a:r>
              <a:rPr lang="en-US" sz="3600" dirty="0"/>
              <a:t>Agencies may administer EL Civics instruction in a distance learning format, following the same guidelines for </a:t>
            </a:r>
            <a:r>
              <a:rPr lang="en-US" sz="3600" dirty="0" smtClean="0"/>
              <a:t>other ESL classes</a:t>
            </a:r>
            <a:endParaRPr lang="en-US" sz="3600" b="1" i="1" dirty="0"/>
          </a:p>
          <a:p>
            <a:endParaRPr lang="en-US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15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/>
          </p:nvPr>
        </p:nvGraphicFramePr>
        <p:xfrm>
          <a:off x="224287" y="198408"/>
          <a:ext cx="10774415" cy="5755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119590"/>
              </p:ext>
            </p:extLst>
          </p:nvPr>
        </p:nvGraphicFramePr>
        <p:xfrm>
          <a:off x="3614466" y="1256536"/>
          <a:ext cx="7858666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333">
                  <a:extLst>
                    <a:ext uri="{9D8B030D-6E8A-4147-A177-3AD203B41FA5}">
                      <a16:colId xmlns:a16="http://schemas.microsoft.com/office/drawing/2014/main" val="298442227"/>
                    </a:ext>
                  </a:extLst>
                </a:gridCol>
                <a:gridCol w="3929333">
                  <a:extLst>
                    <a:ext uri="{9D8B030D-6E8A-4147-A177-3AD203B41FA5}">
                      <a16:colId xmlns:a16="http://schemas.microsoft.com/office/drawing/2014/main" val="3636675005"/>
                    </a:ext>
                  </a:extLst>
                </a:gridCol>
              </a:tblGrid>
              <a:tr h="3890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AEBG</a:t>
                      </a:r>
                      <a:r>
                        <a:rPr lang="en-US" sz="2400" baseline="0" dirty="0" smtClean="0"/>
                        <a:t> Outcome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Recording Method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01689307"/>
                  </a:ext>
                </a:extLst>
              </a:tr>
              <a:tr h="67154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Pre/Post-Test</a:t>
                      </a:r>
                      <a:r>
                        <a:rPr lang="en-US" sz="2400" baseline="0" dirty="0" smtClean="0"/>
                        <a:t> Gains</a:t>
                      </a:r>
                    </a:p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Enter</a:t>
                      </a:r>
                      <a:r>
                        <a:rPr lang="en-US" sz="2400" baseline="0" dirty="0" smtClean="0"/>
                        <a:t> pre/post-test results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26230134"/>
                  </a:ext>
                </a:extLst>
              </a:tr>
              <a:tr h="67154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Carnegie Units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“bubble” but via self reported level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23637617"/>
                  </a:ext>
                </a:extLst>
              </a:tr>
              <a:tr h="671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n-lt"/>
                        </a:rPr>
                        <a:t>CDCP Certificate*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n-lt"/>
                        </a:rPr>
                        <a:t>(COVID-19)</a:t>
                      </a:r>
                    </a:p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Mastered course competencies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40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57410779"/>
                  </a:ext>
                </a:extLst>
              </a:tr>
              <a:tr h="671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n-lt"/>
                        </a:rPr>
                        <a:t>Occupational Skills Gain</a:t>
                      </a:r>
                    </a:p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Met Work based Project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Training Milestone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50614372"/>
                  </a:ext>
                </a:extLst>
              </a:tr>
              <a:tr h="6715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n-lt"/>
                        </a:rPr>
                        <a:t>Workforce Preparation</a:t>
                      </a:r>
                    </a:p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Acquired Workforce Readiness</a:t>
                      </a:r>
                    </a:p>
                    <a:p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910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78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771" y="195962"/>
            <a:ext cx="79621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Literacy Gains – HS Credits</a:t>
            </a:r>
            <a:endParaRPr lang="en-US" sz="5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51" y="1362974"/>
            <a:ext cx="4570311" cy="398540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752" y="3944334"/>
            <a:ext cx="4657725" cy="2333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76845" y="2950234"/>
            <a:ext cx="4787661" cy="35394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 TE, go to Records – Students – Records and refer to Instructional Levels: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Select ASE Low upon enrollment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Select ASE High later in the year once student progresses to the 11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or 12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grade level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358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Literacy Gains Measurable Skills Gains (MSG’s)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0717" y="1556017"/>
            <a:ext cx="10150565" cy="5041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Mark Mastered Course Competencies for when CAEP learners achieve outcomes in Distance Learning classes.</a:t>
            </a:r>
          </a:p>
          <a:p>
            <a:pPr lvl="1"/>
            <a:r>
              <a:rPr lang="en-US" sz="3200" dirty="0" smtClean="0"/>
              <a:t>Mark </a:t>
            </a:r>
            <a:r>
              <a:rPr lang="en-US" sz="3200" dirty="0"/>
              <a:t>w</a:t>
            </a:r>
            <a:r>
              <a:rPr lang="en-US" sz="3200" dirty="0" smtClean="0"/>
              <a:t>hen a student passes an informal exam such as an in (virtual) class assessment, written assignment, or oral interview </a:t>
            </a:r>
            <a:endParaRPr lang="en-US" sz="3200" dirty="0"/>
          </a:p>
          <a:p>
            <a:pPr lvl="1"/>
            <a:r>
              <a:rPr lang="en-US" sz="3200" dirty="0" smtClean="0"/>
              <a:t>Record completion of a skills demonstration in workforce preparation activities</a:t>
            </a:r>
          </a:p>
          <a:p>
            <a:pPr lvl="1"/>
            <a:r>
              <a:rPr lang="en-US" sz="3200" dirty="0" smtClean="0"/>
              <a:t>Use “passage of exam” process for CTE MSG’s as a guide for student achievement.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75248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771" y="195962"/>
            <a:ext cx="11283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Literacy Gains – CTE Related Outcomes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500332" y="1119292"/>
            <a:ext cx="11162581" cy="55707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Occupational Skills Gain: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Usually suggests accomplishment of a portion of a longer term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i="1" dirty="0" smtClean="0"/>
              <a:t>For example</a:t>
            </a:r>
            <a:r>
              <a:rPr lang="en-US" sz="2800" dirty="0" smtClean="0"/>
              <a:t>: a student enrolls in a long term welding program in CTE, which is five semesters/five modules long. </a:t>
            </a:r>
            <a:r>
              <a:rPr lang="en-US" sz="2800" b="1" i="1" dirty="0" smtClean="0"/>
              <a:t>The student passes a skills check/written  test </a:t>
            </a:r>
            <a:r>
              <a:rPr lang="en-US" sz="2800" dirty="0" smtClean="0"/>
              <a:t> that indicates the student is ready to finish Module I and enroll in Module II.</a:t>
            </a:r>
          </a:p>
          <a:p>
            <a:r>
              <a:rPr lang="en-US" sz="3200" b="1" u="sng" dirty="0" smtClean="0"/>
              <a:t>Workforce Prep Outcome</a:t>
            </a:r>
            <a:r>
              <a:rPr lang="en-US" sz="3200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Usually suggests completion of a shorter term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i="1" dirty="0" smtClean="0"/>
              <a:t>For example</a:t>
            </a:r>
            <a:r>
              <a:rPr lang="en-US" sz="2800" dirty="0" smtClean="0"/>
              <a:t>: a student enrolls and completes a 15 hour instructional module on job search strategies. </a:t>
            </a:r>
            <a:r>
              <a:rPr lang="en-US" sz="2800" b="1" i="1" dirty="0" smtClean="0"/>
              <a:t>The student earns documentation </a:t>
            </a:r>
            <a:r>
              <a:rPr lang="en-US" sz="2800" dirty="0" smtClean="0"/>
              <a:t>such as an informal certificate at the end of the instructional module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096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MSG’s for CTE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166" y="1515073"/>
            <a:ext cx="6899694" cy="5041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The Passage of Exam Measurable Skills Gain for WIOA I will align with the CAEP Occupational Skills Gain</a:t>
            </a:r>
          </a:p>
          <a:p>
            <a:pPr lvl="1"/>
            <a:r>
              <a:rPr lang="en-US" sz="3200" dirty="0" smtClean="0"/>
              <a:t>When a student achieves an Occupational Skills Gain, that now entails that the student passes an exam such as work skills demonstration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8778" b="40435"/>
          <a:stretch/>
        </p:blipFill>
        <p:spPr>
          <a:xfrm>
            <a:off x="7737894" y="1690688"/>
            <a:ext cx="3508951" cy="382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80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62" y="270567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MSG’s for CTE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166" y="1515073"/>
            <a:ext cx="6899694" cy="5041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The Passage of Exam Measurable Skills Gain for WIOA I will align with the CAEP Workforce Preparation Outcome</a:t>
            </a:r>
          </a:p>
          <a:p>
            <a:pPr lvl="1"/>
            <a:r>
              <a:rPr lang="en-US" sz="3200" dirty="0" smtClean="0"/>
              <a:t>Workforce Preparation Outcome should include some documentation of work skills progression or attainment.</a:t>
            </a: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9589" y="2530505"/>
            <a:ext cx="348615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1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653" y="1690688"/>
            <a:ext cx="10422147" cy="469800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COVID – 19’s effect on Adult Education</a:t>
            </a:r>
          </a:p>
          <a:p>
            <a:r>
              <a:rPr lang="en-US" sz="3600" dirty="0" smtClean="0"/>
              <a:t>OCTAE Guidelines for Distance Learning (</a:t>
            </a:r>
            <a:r>
              <a:rPr lang="en-US" sz="3600" i="1" dirty="0" smtClean="0"/>
              <a:t>Memorandum 20-3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Strategies for Distance Learning Classes</a:t>
            </a:r>
          </a:p>
          <a:p>
            <a:r>
              <a:rPr lang="en-US" sz="3600" dirty="0" smtClean="0"/>
              <a:t>Implementing Pre-/Post-testing and other Assessments</a:t>
            </a:r>
          </a:p>
          <a:p>
            <a:r>
              <a:rPr lang="en-US" sz="3600" dirty="0" smtClean="0"/>
              <a:t>CAEP Considerations</a:t>
            </a:r>
          </a:p>
          <a:p>
            <a:r>
              <a:rPr lang="en-US" sz="3600" dirty="0" smtClean="0"/>
              <a:t>Regional Meeting Schedule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536018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/>
          </p:nvPr>
        </p:nvGraphicFramePr>
        <p:xfrm>
          <a:off x="543465" y="526211"/>
          <a:ext cx="10429358" cy="5264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714151" y="1843134"/>
          <a:ext cx="7042988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1494">
                  <a:extLst>
                    <a:ext uri="{9D8B030D-6E8A-4147-A177-3AD203B41FA5}">
                      <a16:colId xmlns:a16="http://schemas.microsoft.com/office/drawing/2014/main" val="298442227"/>
                    </a:ext>
                  </a:extLst>
                </a:gridCol>
                <a:gridCol w="3521494">
                  <a:extLst>
                    <a:ext uri="{9D8B030D-6E8A-4147-A177-3AD203B41FA5}">
                      <a16:colId xmlns:a16="http://schemas.microsoft.com/office/drawing/2014/main" val="3636675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AEBG Title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Update Record</a:t>
                      </a:r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0168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defTabSz="685797">
                        <a:buFont typeface="Arial" panose="020B0604020202020204" pitchFamily="34" charset="0"/>
                        <a:buNone/>
                      </a:pPr>
                      <a:r>
                        <a:rPr lang="en-US" sz="2800" dirty="0" smtClean="0">
                          <a:solidFill>
                            <a:prstClr val="black"/>
                          </a:solidFill>
                          <a:latin typeface="+mn-lt"/>
                        </a:rPr>
                        <a:t>Transition to ASE</a:t>
                      </a:r>
                      <a:endParaRPr lang="en-US" sz="2800" dirty="0">
                        <a:solidFill>
                          <a:prstClr val="black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 “bubble” but via instructional</a:t>
                      </a:r>
                      <a:r>
                        <a:rPr lang="en-US" sz="2800" baseline="0" dirty="0" smtClean="0"/>
                        <a:t> program</a:t>
                      </a:r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23637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defTabSz="685797">
                        <a:buFont typeface="Arial" panose="020B0604020202020204" pitchFamily="34" charset="0"/>
                        <a:buNone/>
                      </a:pPr>
                      <a:r>
                        <a:rPr lang="en-US" sz="2800" dirty="0" smtClean="0">
                          <a:solidFill>
                            <a:prstClr val="black"/>
                          </a:solidFill>
                        </a:rPr>
                        <a:t>Transition to Post-Secondary/CTE</a:t>
                      </a:r>
                    </a:p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Entered job training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Entered training </a:t>
                      </a:r>
                      <a:r>
                        <a:rPr lang="en-US" sz="2800" dirty="0" err="1" smtClean="0"/>
                        <a:t>pgm</a:t>
                      </a:r>
                      <a:endParaRPr lang="en-US" sz="28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Entered apprenticeship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57410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defTabSz="685797">
                        <a:buFont typeface="Arial" panose="020B0604020202020204" pitchFamily="34" charset="0"/>
                        <a:buNone/>
                      </a:pPr>
                      <a:r>
                        <a:rPr lang="en-US" sz="2800" dirty="0" smtClean="0">
                          <a:solidFill>
                            <a:prstClr val="black"/>
                          </a:solidFill>
                          <a:latin typeface="+mn-lt"/>
                        </a:rPr>
                        <a:t>Transition to Post-Secondary/College</a:t>
                      </a:r>
                    </a:p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Enrolled in secondary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Transition to credit</a:t>
                      </a:r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614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72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25" y="1319842"/>
            <a:ext cx="4427403" cy="344838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5055080" y="1319842"/>
            <a:ext cx="66330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indent="-11113">
              <a:tabLst>
                <a:tab pos="914400" algn="l"/>
              </a:tabLst>
            </a:pPr>
            <a:r>
              <a:rPr lang="en-US" sz="3200" dirty="0"/>
              <a:t>Record short term services </a:t>
            </a:r>
            <a:r>
              <a:rPr lang="en-US" sz="3200" dirty="0" smtClean="0"/>
              <a:t>such </a:t>
            </a:r>
            <a:r>
              <a:rPr lang="en-US" sz="3200" dirty="0"/>
              <a:t>as counseling or mentorship that may be received outside of the classroom. </a:t>
            </a:r>
          </a:p>
          <a:p>
            <a:pPr marL="757238" indent="-588963">
              <a:buFont typeface="Arial" panose="020B0604020202020204" pitchFamily="34" charset="0"/>
              <a:buChar char="•"/>
            </a:pPr>
            <a:r>
              <a:rPr lang="en-US" sz="3200" dirty="0"/>
              <a:t>Supportive Services</a:t>
            </a:r>
          </a:p>
          <a:p>
            <a:pPr marL="757238" indent="-588963">
              <a:buFont typeface="Arial" panose="020B0604020202020204" pitchFamily="34" charset="0"/>
              <a:buChar char="•"/>
            </a:pPr>
            <a:r>
              <a:rPr lang="en-US" sz="3200" dirty="0"/>
              <a:t>Training Services</a:t>
            </a:r>
          </a:p>
          <a:p>
            <a:pPr marL="757238" indent="-588963">
              <a:buFont typeface="Arial" panose="020B0604020202020204" pitchFamily="34" charset="0"/>
              <a:buChar char="•"/>
            </a:pPr>
            <a:r>
              <a:rPr lang="en-US" sz="3200" dirty="0"/>
              <a:t>Transition </a:t>
            </a:r>
            <a:r>
              <a:rPr lang="en-US" sz="3200" dirty="0" smtClean="0"/>
              <a:t>Services</a:t>
            </a:r>
            <a:endParaRPr lang="en-US" sz="3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9627" y="321994"/>
            <a:ext cx="10515600" cy="56652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CAEP Short Term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72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27" y="1237954"/>
            <a:ext cx="4427403" cy="3448386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5041433" y="1115122"/>
            <a:ext cx="663304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indent="-11113">
              <a:tabLst>
                <a:tab pos="914400" algn="l"/>
              </a:tabLst>
            </a:pPr>
            <a:r>
              <a:rPr lang="en-US" sz="3200" dirty="0"/>
              <a:t>Record short term services </a:t>
            </a:r>
            <a:r>
              <a:rPr lang="en-US" sz="3200" dirty="0" smtClean="0"/>
              <a:t>received </a:t>
            </a:r>
            <a:r>
              <a:rPr lang="en-US" sz="3200" dirty="0"/>
              <a:t>outside of the classroom. </a:t>
            </a:r>
            <a:endParaRPr lang="en-US" sz="3200" dirty="0" smtClean="0"/>
          </a:p>
          <a:p>
            <a:pPr marL="11113" indent="-11113">
              <a:tabLst>
                <a:tab pos="914400" algn="l"/>
              </a:tabLst>
            </a:pPr>
            <a:endParaRPr lang="en-US" sz="3200" i="1" dirty="0" smtClean="0"/>
          </a:p>
          <a:p>
            <a:pPr marL="11113" indent="-11113">
              <a:tabLst>
                <a:tab pos="914400" algn="l"/>
              </a:tabLst>
            </a:pPr>
            <a:r>
              <a:rPr lang="en-US" sz="3200" i="1" dirty="0" smtClean="0"/>
              <a:t>Current Examples:</a:t>
            </a:r>
            <a:endParaRPr lang="en-US" sz="3200" i="1" dirty="0"/>
          </a:p>
          <a:p>
            <a:pPr marL="757238" indent="-588963">
              <a:buFont typeface="Arial" panose="020B0604020202020204" pitchFamily="34" charset="0"/>
              <a:buChar char="•"/>
            </a:pPr>
            <a:r>
              <a:rPr lang="en-US" sz="3200" i="1" dirty="0" smtClean="0"/>
              <a:t>Services to assist with new software applications</a:t>
            </a:r>
          </a:p>
          <a:p>
            <a:pPr marL="757238" indent="-588963">
              <a:buFont typeface="Arial" panose="020B0604020202020204" pitchFamily="34" charset="0"/>
              <a:buChar char="•"/>
            </a:pPr>
            <a:r>
              <a:rPr lang="en-US" sz="3200" i="1" dirty="0" smtClean="0"/>
              <a:t>Health care services</a:t>
            </a:r>
          </a:p>
          <a:p>
            <a:pPr marL="757238" indent="-588963">
              <a:buFont typeface="Arial" panose="020B0604020202020204" pitchFamily="34" charset="0"/>
              <a:buChar char="•"/>
            </a:pPr>
            <a:r>
              <a:rPr lang="en-US" sz="3200" i="1" dirty="0" smtClean="0"/>
              <a:t>Skill upgrades to work remotely</a:t>
            </a:r>
          </a:p>
          <a:p>
            <a:pPr marL="757238" indent="-588963">
              <a:buFont typeface="Arial" panose="020B0604020202020204" pitchFamily="34" charset="0"/>
              <a:buChar char="•"/>
            </a:pPr>
            <a:r>
              <a:rPr lang="en-US" sz="3200" i="1" dirty="0" smtClean="0"/>
              <a:t>Prerequisite training</a:t>
            </a:r>
          </a:p>
          <a:p>
            <a:pPr marL="757238" indent="-588963">
              <a:buFont typeface="Arial" panose="020B0604020202020204" pitchFamily="34" charset="0"/>
              <a:buChar char="•"/>
            </a:pPr>
            <a:r>
              <a:rPr lang="en-US" sz="3200" i="1" dirty="0" smtClean="0"/>
              <a:t>Assessment/Testing</a:t>
            </a:r>
          </a:p>
          <a:p>
            <a:pPr marL="757238" indent="-588963">
              <a:buFont typeface="Arial" panose="020B0604020202020204" pitchFamily="34" charset="0"/>
              <a:buChar char="•"/>
            </a:pPr>
            <a:r>
              <a:rPr lang="en-US" sz="3200" i="1" dirty="0" smtClean="0"/>
              <a:t>Job Readiness Training</a:t>
            </a:r>
            <a:endParaRPr lang="en-US" sz="3200" i="1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9627" y="321994"/>
            <a:ext cx="10515600" cy="56652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CAEP Short Term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1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804" y="1473410"/>
            <a:ext cx="5124450" cy="1533525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327803" y="3410669"/>
            <a:ext cx="11240219" cy="30469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Services that better enable </a:t>
            </a:r>
            <a:r>
              <a:rPr lang="en-US" sz="3200" dirty="0"/>
              <a:t>an individual to participate in </a:t>
            </a:r>
            <a:r>
              <a:rPr lang="en-US" sz="3200" dirty="0" smtClean="0"/>
              <a:t>adult education activities, or related activities such as WIOA </a:t>
            </a:r>
            <a:r>
              <a:rPr lang="en-US" sz="3200" dirty="0"/>
              <a:t>Title </a:t>
            </a:r>
            <a:r>
              <a:rPr lang="en-US" sz="3200" dirty="0" smtClean="0"/>
              <a:t>I</a:t>
            </a:r>
            <a:r>
              <a:rPr lang="en-US" sz="3200" dirty="0"/>
              <a:t> </a:t>
            </a:r>
            <a:r>
              <a:rPr lang="en-US" sz="3200" dirty="0" smtClean="0"/>
              <a:t>-- </a:t>
            </a:r>
            <a:r>
              <a:rPr lang="en-US" sz="3200" dirty="0"/>
              <a:t>such as transportation, child care, dependent care, housing, and personal </a:t>
            </a:r>
            <a:r>
              <a:rPr lang="en-US" sz="3200" dirty="0" smtClean="0"/>
              <a:t>needs</a:t>
            </a:r>
          </a:p>
          <a:p>
            <a:endParaRPr lang="en-US" sz="3200" dirty="0" smtClean="0"/>
          </a:p>
          <a:p>
            <a:r>
              <a:rPr lang="en-US" sz="3200" i="1" dirty="0" smtClean="0"/>
              <a:t>Examples: Health Care, Supplementary </a:t>
            </a:r>
            <a:r>
              <a:rPr lang="en-US" sz="3200" i="1" dirty="0" err="1" smtClean="0"/>
              <a:t>Inst</a:t>
            </a:r>
            <a:r>
              <a:rPr lang="en-US" sz="3200" i="1" dirty="0" smtClean="0"/>
              <a:t> Services</a:t>
            </a:r>
            <a:endParaRPr lang="en-US" sz="3200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7803" y="425511"/>
            <a:ext cx="10515600" cy="704550"/>
          </a:xfrm>
        </p:spPr>
        <p:txBody>
          <a:bodyPr/>
          <a:lstStyle/>
          <a:p>
            <a:r>
              <a:rPr lang="en-US" dirty="0" smtClean="0"/>
              <a:t>Supportive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0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47" y="1112047"/>
            <a:ext cx="5874768" cy="1614238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465647" y="3178627"/>
            <a:ext cx="11412927" cy="35394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Services that help individuals: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Select programs that relate to economic priorities in local planning region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Enroll/meet minimum qualifications for longer term employment and/or employment </a:t>
            </a:r>
            <a:r>
              <a:rPr lang="en-US" sz="2800" dirty="0" smtClean="0"/>
              <a:t>training programs</a:t>
            </a:r>
            <a:endParaRPr lang="en-US" sz="2800" dirty="0"/>
          </a:p>
          <a:p>
            <a:r>
              <a:rPr lang="en-US" sz="2800" dirty="0" smtClean="0"/>
              <a:t>Services administered to individuals who have been determined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Be unlikely to obtain/retain employment and need services to attain it</a:t>
            </a:r>
          </a:p>
          <a:p>
            <a:endParaRPr lang="en-US" sz="2800" i="1" dirty="0" smtClean="0"/>
          </a:p>
          <a:p>
            <a:r>
              <a:rPr lang="en-US" sz="2800" i="1" dirty="0" smtClean="0"/>
              <a:t>Examples: Skill Upgrading, Prerequisite Training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647" y="347874"/>
            <a:ext cx="10515600" cy="666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Training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2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319" y="1297467"/>
            <a:ext cx="6019800" cy="150495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610319" y="3163293"/>
            <a:ext cx="10914572" cy="35394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Services that help individuals: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Facilitate successful transition </a:t>
            </a:r>
            <a:r>
              <a:rPr lang="en-US" sz="2800" dirty="0"/>
              <a:t>from school to postsecondary life, such as </a:t>
            </a:r>
            <a:r>
              <a:rPr lang="en-US" sz="2800" dirty="0" smtClean="0"/>
              <a:t>attaining employment, enrolling in college, or accessing designated pre-employment </a:t>
            </a:r>
            <a:r>
              <a:rPr lang="en-US" sz="2800" dirty="0"/>
              <a:t>transition </a:t>
            </a:r>
            <a:r>
              <a:rPr lang="en-US" sz="2800" dirty="0" smtClean="0"/>
              <a:t>services.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Provide opportunities </a:t>
            </a:r>
            <a:r>
              <a:rPr lang="en-US" sz="2800" dirty="0"/>
              <a:t>to receive </a:t>
            </a:r>
            <a:r>
              <a:rPr lang="en-US" sz="2800" dirty="0" smtClean="0"/>
              <a:t>training </a:t>
            </a:r>
            <a:r>
              <a:rPr lang="en-US" sz="2800" dirty="0"/>
              <a:t>and other services necessary to achieve competitive </a:t>
            </a:r>
            <a:r>
              <a:rPr lang="en-US" sz="2800" dirty="0" smtClean="0"/>
              <a:t>employment or postsecondary enrollment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i="1" dirty="0"/>
          </a:p>
          <a:p>
            <a:r>
              <a:rPr lang="en-US" sz="2800" i="1" dirty="0" smtClean="0"/>
              <a:t>Examples: Assessment/T/C, </a:t>
            </a:r>
            <a:r>
              <a:rPr lang="en-US" sz="2800" i="1" dirty="0" err="1" smtClean="0"/>
              <a:t>Occ</a:t>
            </a:r>
            <a:r>
              <a:rPr lang="en-US" sz="2800" i="1" dirty="0" smtClean="0"/>
              <a:t> Skills Training (non OJT), Job Readiness</a:t>
            </a:r>
            <a:endParaRPr lang="en-US" sz="28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319" y="350207"/>
            <a:ext cx="10515600" cy="724140"/>
          </a:xfrm>
        </p:spPr>
        <p:txBody>
          <a:bodyPr/>
          <a:lstStyle/>
          <a:p>
            <a:r>
              <a:rPr lang="en-US" dirty="0" smtClean="0"/>
              <a:t>Transition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0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CAEP Regional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Network virtually with neighboring agencies and consortia</a:t>
            </a:r>
          </a:p>
          <a:p>
            <a:r>
              <a:rPr lang="en-US" sz="3200" dirty="0" smtClean="0"/>
              <a:t>Share information about agency status during COVID-19</a:t>
            </a:r>
          </a:p>
          <a:p>
            <a:r>
              <a:rPr lang="en-US" sz="3200" dirty="0" smtClean="0"/>
              <a:t>Updates and promising practices related to everyone’s “crash course in distance learning”</a:t>
            </a:r>
          </a:p>
          <a:p>
            <a:r>
              <a:rPr lang="en-US" sz="3200" dirty="0" smtClean="0"/>
              <a:t>Recording hours and classroom activities</a:t>
            </a:r>
          </a:p>
          <a:p>
            <a:r>
              <a:rPr lang="en-US" sz="3200" dirty="0" smtClean="0"/>
              <a:t>Use of formal and informal assessment</a:t>
            </a:r>
          </a:p>
          <a:p>
            <a:r>
              <a:rPr lang="en-US" sz="3200" dirty="0" smtClean="0"/>
              <a:t>Looking ahead to PY 2020-21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482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CAEP Regional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71" y="1825625"/>
            <a:ext cx="10666863" cy="4351338"/>
          </a:xfrm>
        </p:spPr>
        <p:txBody>
          <a:bodyPr/>
          <a:lstStyle/>
          <a:p>
            <a:r>
              <a:rPr lang="en-US" sz="3200" dirty="0" smtClean="0"/>
              <a:t>Region 1: Northern California (Delta Sierra north) </a:t>
            </a:r>
            <a:r>
              <a:rPr lang="en-US" sz="3200" dirty="0" smtClean="0">
                <a:solidFill>
                  <a:srgbClr val="C00000"/>
                </a:solidFill>
              </a:rPr>
              <a:t>April 20</a:t>
            </a:r>
          </a:p>
          <a:p>
            <a:r>
              <a:rPr lang="en-US" sz="3200" dirty="0" smtClean="0"/>
              <a:t>Region 4: Central/Coastal Los Angeles (Area 9-10) </a:t>
            </a:r>
            <a:r>
              <a:rPr lang="en-US" sz="3200" dirty="0" smtClean="0">
                <a:solidFill>
                  <a:srgbClr val="C00000"/>
                </a:solidFill>
              </a:rPr>
              <a:t>April 22</a:t>
            </a:r>
          </a:p>
          <a:p>
            <a:r>
              <a:rPr lang="en-US" sz="3200" dirty="0" smtClean="0"/>
              <a:t>Region 2: Bay Area (Sonoma to Salinas) </a:t>
            </a:r>
            <a:r>
              <a:rPr lang="en-US" sz="3200" dirty="0" smtClean="0">
                <a:solidFill>
                  <a:srgbClr val="C00000"/>
                </a:solidFill>
              </a:rPr>
              <a:t>April 27</a:t>
            </a:r>
          </a:p>
          <a:p>
            <a:r>
              <a:rPr lang="en-US" sz="3200" dirty="0" smtClean="0"/>
              <a:t>Region 5: East LA/Inland Counties (CDE Area 11-12) </a:t>
            </a:r>
            <a:r>
              <a:rPr lang="en-US" sz="3200" dirty="0" smtClean="0">
                <a:solidFill>
                  <a:srgbClr val="C00000"/>
                </a:solidFill>
              </a:rPr>
              <a:t>April 29</a:t>
            </a:r>
          </a:p>
          <a:p>
            <a:r>
              <a:rPr lang="en-US" sz="3200" dirty="0" smtClean="0"/>
              <a:t>Region 3: Central California (Coast and Valley) </a:t>
            </a:r>
            <a:r>
              <a:rPr lang="en-US" sz="3200" dirty="0" smtClean="0">
                <a:solidFill>
                  <a:srgbClr val="C00000"/>
                </a:solidFill>
              </a:rPr>
              <a:t>May 4</a:t>
            </a:r>
          </a:p>
          <a:p>
            <a:r>
              <a:rPr lang="en-US" sz="3200" dirty="0" smtClean="0"/>
              <a:t>Region 6: Orange, San Diego and Desert </a:t>
            </a:r>
            <a:r>
              <a:rPr lang="en-US" sz="3200" dirty="0" smtClean="0">
                <a:solidFill>
                  <a:srgbClr val="C00000"/>
                </a:solidFill>
              </a:rPr>
              <a:t>May 6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651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589" y="160338"/>
            <a:ext cx="9385989" cy="1219200"/>
          </a:xfrm>
        </p:spPr>
        <p:txBody>
          <a:bodyPr>
            <a:noAutofit/>
          </a:bodyPr>
          <a:lstStyle/>
          <a:p>
            <a:r>
              <a:rPr lang="en-US" b="1" dirty="0" smtClean="0"/>
              <a:t>COVID-19’s Effect on CAEP 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468" y="1733266"/>
            <a:ext cx="9972809" cy="483735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CAEP has been holding several office hours sessions to monitor agency responses to COVID-19.</a:t>
            </a:r>
          </a:p>
          <a:p>
            <a:r>
              <a:rPr lang="en-US" sz="3600" dirty="0" smtClean="0"/>
              <a:t>For reporting, CAEP requirements for quarterly and end of year data submission remain the same.</a:t>
            </a:r>
          </a:p>
          <a:p>
            <a:r>
              <a:rPr lang="en-US" sz="3600" dirty="0" smtClean="0"/>
              <a:t>CAEP agencies should continue to follow the CAEP beginning of year letter for PY 2019-20.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169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589" y="160338"/>
            <a:ext cx="9385989" cy="1219200"/>
          </a:xfrm>
        </p:spPr>
        <p:txBody>
          <a:bodyPr>
            <a:noAutofit/>
          </a:bodyPr>
          <a:lstStyle/>
          <a:p>
            <a:r>
              <a:rPr lang="en-US" b="1" dirty="0" smtClean="0"/>
              <a:t>COVID-19’s Effect on CAEP 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469" y="1733266"/>
            <a:ext cx="9552110" cy="483735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With most agencies closed for </a:t>
            </a:r>
            <a:r>
              <a:rPr lang="en-US" sz="3600" b="1" i="1" dirty="0" smtClean="0"/>
              <a:t>COVID-19</a:t>
            </a:r>
            <a:r>
              <a:rPr lang="en-US" sz="3600" dirty="0" smtClean="0"/>
              <a:t>, many agencies are quickly adapting to implementing distance learning options.</a:t>
            </a:r>
          </a:p>
          <a:p>
            <a:r>
              <a:rPr lang="en-US" sz="3600" dirty="0" smtClean="0"/>
              <a:t>OTAN has a resource page that provides help to agencies responding to COVID-19. </a:t>
            </a:r>
          </a:p>
          <a:p>
            <a:pPr marL="0" indent="0">
              <a:buNone/>
            </a:pPr>
            <a:r>
              <a:rPr lang="en-US" sz="3600" u="sng" dirty="0">
                <a:hlinkClick r:id="rId2"/>
              </a:rPr>
              <a:t>https://otan.us/resources/covid-19-field-support/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432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4771" y="0"/>
            <a:ext cx="6858000" cy="1219200"/>
          </a:xfrm>
        </p:spPr>
        <p:txBody>
          <a:bodyPr/>
          <a:lstStyle/>
          <a:p>
            <a:pPr algn="ctr"/>
            <a:r>
              <a:rPr lang="en-US" b="1" dirty="0" smtClean="0"/>
              <a:t>OCTAE Memorandum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3" y="1173707"/>
            <a:ext cx="11273050" cy="55477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i="1" dirty="0" smtClean="0"/>
              <a:t>On March 27, OCTAE disseminated Memorandum 20-3</a:t>
            </a:r>
            <a:endParaRPr lang="en-US" sz="3600" b="1" i="1" dirty="0"/>
          </a:p>
          <a:p>
            <a:r>
              <a:rPr lang="en-US" sz="3600" dirty="0"/>
              <a:t>Posted on CASAS Website</a:t>
            </a:r>
            <a:r>
              <a:rPr lang="en-US" sz="3600" dirty="0" smtClean="0"/>
              <a:t>: </a:t>
            </a:r>
            <a:r>
              <a:rPr lang="en-US" sz="3600" dirty="0">
                <a:hlinkClick r:id="rId2"/>
              </a:rPr>
              <a:t>https://www.casas.org/social-media-newsroom/2020/03/27/casas-testing-during-the-covid-19-pandemic</a:t>
            </a:r>
            <a:endParaRPr lang="en-US" sz="3600" dirty="0"/>
          </a:p>
          <a:p>
            <a:r>
              <a:rPr lang="en-US" sz="3600" dirty="0" smtClean="0"/>
              <a:t>OCTAE will continue to collect data and establish performance measures with states.</a:t>
            </a:r>
          </a:p>
          <a:p>
            <a:r>
              <a:rPr lang="en-US" sz="3600" dirty="0" smtClean="0"/>
              <a:t>Report </a:t>
            </a:r>
            <a:r>
              <a:rPr lang="en-US" sz="3600" dirty="0"/>
              <a:t>measurable skill gains (MSG) using other measures available to </a:t>
            </a:r>
            <a:r>
              <a:rPr lang="en-US" sz="3600" dirty="0" smtClean="0"/>
              <a:t>programs, </a:t>
            </a:r>
            <a:r>
              <a:rPr lang="en-US" sz="3600" dirty="0"/>
              <a:t>such as credit completion or high school completion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CASAS is reviewing these new procedures for implications in CA reporting.</a:t>
            </a: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14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57" y="1456944"/>
            <a:ext cx="9769847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Calculating this at the class level for each agency depends on how your agency has structured classes in response to COVID-19.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“Pick up where you left off.”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dirty="0" smtClean="0"/>
              <a:t>Start new classes specific to DL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407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337" y="1456944"/>
            <a:ext cx="9810206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 smtClean="0"/>
              <a:t>“Pick up where you left off.”</a:t>
            </a:r>
          </a:p>
          <a:p>
            <a:r>
              <a:rPr lang="en-US" sz="3600" dirty="0" smtClean="0"/>
              <a:t>If your agency is continuing classes as scheduled, but just changing the delivery method to a distance learning context because of COVID-19 – then calculate whether or not 50%+ of the instruction overall is in a distance learning format.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56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0"/>
            <a:ext cx="8449900" cy="12954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Distance Learning – Class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149" y="1045029"/>
            <a:ext cx="9577251" cy="56764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900" dirty="0" smtClean="0"/>
              <a:t>“</a:t>
            </a:r>
            <a:r>
              <a:rPr lang="en-US" sz="3900" b="1" dirty="0" smtClean="0"/>
              <a:t>Start new classes specific to DL.”</a:t>
            </a:r>
          </a:p>
          <a:p>
            <a:r>
              <a:rPr lang="en-US" sz="3600" dirty="0" smtClean="0"/>
              <a:t>If you are now offering distance learning, and starting this activity as new classes, with a new group of students – then create the new class(</a:t>
            </a:r>
            <a:r>
              <a:rPr lang="en-US" sz="3600" dirty="0" err="1" smtClean="0"/>
              <a:t>es</a:t>
            </a:r>
            <a:r>
              <a:rPr lang="en-US" sz="3600" dirty="0" smtClean="0"/>
              <a:t>) in TE with the new Start Date. </a:t>
            </a:r>
          </a:p>
          <a:p>
            <a:r>
              <a:rPr lang="en-US" sz="3600" dirty="0" smtClean="0"/>
              <a:t>You may want to optionally label these with a specific title to distinguish them from other classes.</a:t>
            </a:r>
          </a:p>
          <a:p>
            <a:r>
              <a:rPr lang="en-US" sz="3600" dirty="0" smtClean="0"/>
              <a:t>For these newly created classes, mark Special Programs = Distance Learning.</a:t>
            </a:r>
          </a:p>
          <a:p>
            <a:r>
              <a:rPr lang="en-US" sz="3600" dirty="0" smtClean="0"/>
              <a:t>For the classes that existed prior to COVID-19, leave them as “regular” (</a:t>
            </a:r>
            <a:r>
              <a:rPr lang="en-US" sz="3600" b="1" i="1" dirty="0" smtClean="0"/>
              <a:t>not</a:t>
            </a:r>
            <a:r>
              <a:rPr lang="en-US" sz="3600" dirty="0" smtClean="0"/>
              <a:t> Distance Learning) classes.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634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457" y="76200"/>
            <a:ext cx="9032306" cy="12192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Distance Learning – NRS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457" y="1123406"/>
            <a:ext cx="9386772" cy="57345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Three models of measuring distance learning instruction (NRS):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b="1" dirty="0" smtClean="0"/>
              <a:t>Clock Time</a:t>
            </a:r>
            <a:r>
              <a:rPr lang="en-US" sz="3500" dirty="0" smtClean="0"/>
              <a:t>. Assigns </a:t>
            </a:r>
            <a:r>
              <a:rPr lang="en-US" sz="3500" dirty="0"/>
              <a:t>contact hours based on the elapsed time that </a:t>
            </a:r>
            <a:r>
              <a:rPr lang="en-US" sz="3500" dirty="0" smtClean="0"/>
              <a:t>a participant </a:t>
            </a:r>
            <a:r>
              <a:rPr lang="en-US" sz="3500" dirty="0"/>
              <a:t>is connected to, or engaged in, an online or stand-alone software </a:t>
            </a:r>
            <a:r>
              <a:rPr lang="en-US" sz="3500" dirty="0" smtClean="0"/>
              <a:t>program that </a:t>
            </a:r>
            <a:r>
              <a:rPr lang="en-US" sz="3500" dirty="0"/>
              <a:t>tracks </a:t>
            </a:r>
            <a:r>
              <a:rPr lang="en-US" sz="3500" dirty="0" smtClean="0"/>
              <a:t>time.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b="1" dirty="0" smtClean="0"/>
              <a:t>Teacher Verification</a:t>
            </a:r>
            <a:r>
              <a:rPr lang="en-US" sz="3500" dirty="0" smtClean="0"/>
              <a:t>. Assigns </a:t>
            </a:r>
            <a:r>
              <a:rPr lang="en-US" sz="3500" dirty="0"/>
              <a:t>a fixed number of hours </a:t>
            </a:r>
            <a:r>
              <a:rPr lang="en-US" sz="3500" dirty="0" smtClean="0"/>
              <a:t>for each </a:t>
            </a:r>
            <a:r>
              <a:rPr lang="en-US" sz="3500" dirty="0"/>
              <a:t>assignment based on teacher determination of the extent to which a </a:t>
            </a:r>
            <a:r>
              <a:rPr lang="en-US" sz="3500" dirty="0" smtClean="0"/>
              <a:t>participant engaged in </a:t>
            </a:r>
            <a:r>
              <a:rPr lang="en-US" sz="3500" dirty="0"/>
              <a:t>the </a:t>
            </a:r>
            <a:r>
              <a:rPr lang="en-US" sz="3500" dirty="0" smtClean="0"/>
              <a:t>assignment.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500" b="1" dirty="0" smtClean="0"/>
              <a:t>Learner Mastery</a:t>
            </a:r>
            <a:r>
              <a:rPr lang="en-US" sz="3500" dirty="0" smtClean="0"/>
              <a:t>. Assigns </a:t>
            </a:r>
            <a:r>
              <a:rPr lang="en-US" sz="3500" dirty="0"/>
              <a:t>a fixed number of hours of credit based </a:t>
            </a:r>
            <a:r>
              <a:rPr lang="en-US" sz="3500" dirty="0" smtClean="0"/>
              <a:t>on the </a:t>
            </a:r>
            <a:r>
              <a:rPr lang="en-US" sz="3500" dirty="0"/>
              <a:t>participant </a:t>
            </a:r>
            <a:r>
              <a:rPr lang="en-US" sz="3500" dirty="0" smtClean="0"/>
              <a:t>completing content </a:t>
            </a:r>
            <a:r>
              <a:rPr lang="en-US" sz="3500" dirty="0"/>
              <a:t>of each lesson</a:t>
            </a:r>
            <a:r>
              <a:rPr lang="en-US" sz="3500" dirty="0" smtClean="0"/>
              <a:t>.</a:t>
            </a:r>
            <a:endParaRPr lang="en-US" sz="4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B1F67-6803-461D-9D48-220A92D1A05B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00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14E7CC524621418951E798A26C1086" ma:contentTypeVersion="9" ma:contentTypeDescription="Create a new document." ma:contentTypeScope="" ma:versionID="2288787c61babe554b90495c3789d7c5">
  <xsd:schema xmlns:xsd="http://www.w3.org/2001/XMLSchema" xmlns:xs="http://www.w3.org/2001/XMLSchema" xmlns:p="http://schemas.microsoft.com/office/2006/metadata/properties" xmlns:ns2="9682fde2-0d99-4585-8154-fdea48568b58" targetNamespace="http://schemas.microsoft.com/office/2006/metadata/properties" ma:root="true" ma:fieldsID="850a857e7bd06a26625db0263e2b387c" ns2:_="">
    <xsd:import namespace="9682fde2-0d99-4585-8154-fdea48568b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2fde2-0d99-4585-8154-fdea48568b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EE7A67-D115-4FFB-B36F-986D5E252EEB}"/>
</file>

<file path=customXml/itemProps2.xml><?xml version="1.0" encoding="utf-8"?>
<ds:datastoreItem xmlns:ds="http://schemas.openxmlformats.org/officeDocument/2006/customXml" ds:itemID="{62792DEC-0FBF-433F-B451-876827986219}"/>
</file>

<file path=customXml/itemProps3.xml><?xml version="1.0" encoding="utf-8"?>
<ds:datastoreItem xmlns:ds="http://schemas.openxmlformats.org/officeDocument/2006/customXml" ds:itemID="{7334956B-2849-405B-83CE-8815F988D27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</TotalTime>
  <Words>1546</Words>
  <Application>Microsoft Office PowerPoint</Application>
  <PresentationFormat>Widescreen</PresentationFormat>
  <Paragraphs>166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CAEP Considerations During COVID-19 Regional Meetings</vt:lpstr>
      <vt:lpstr>Overview</vt:lpstr>
      <vt:lpstr>COVID-19’s Effect on CAEP Agencies</vt:lpstr>
      <vt:lpstr>COVID-19’s Effect on CAEP Agencies</vt:lpstr>
      <vt:lpstr>OCTAE Memorandum</vt:lpstr>
      <vt:lpstr>Distance Learning – Class Strategies</vt:lpstr>
      <vt:lpstr>Distance Learning – Class Strategies</vt:lpstr>
      <vt:lpstr>Distance Learning – Class Strategies</vt:lpstr>
      <vt:lpstr>Distance Learning – NRS</vt:lpstr>
      <vt:lpstr>Distance Learning – Three Approaches to “Proxy” Hours</vt:lpstr>
      <vt:lpstr>General Guidelines for DL Hours</vt:lpstr>
      <vt:lpstr>Distance Learning – Assessment</vt:lpstr>
      <vt:lpstr>Distance Learning – EL Civics</vt:lpstr>
      <vt:lpstr>PowerPoint Presentation</vt:lpstr>
      <vt:lpstr>PowerPoint Presentation</vt:lpstr>
      <vt:lpstr>Literacy Gains Measurable Skills Gains (MSG’s)</vt:lpstr>
      <vt:lpstr>PowerPoint Presentation</vt:lpstr>
      <vt:lpstr>MSG’s for CTE </vt:lpstr>
      <vt:lpstr>MSG’s for CTE </vt:lpstr>
      <vt:lpstr>PowerPoint Presentation</vt:lpstr>
      <vt:lpstr>CAEP Short Term Services</vt:lpstr>
      <vt:lpstr>CAEP Short Term Services</vt:lpstr>
      <vt:lpstr>Supportive Services</vt:lpstr>
      <vt:lpstr>Training Services</vt:lpstr>
      <vt:lpstr>Transition Services</vt:lpstr>
      <vt:lpstr>CAEP Regional Meetings</vt:lpstr>
      <vt:lpstr>CAEP Regional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</dc:creator>
  <cp:lastModifiedBy>Veronica Parker</cp:lastModifiedBy>
  <cp:revision>177</cp:revision>
  <dcterms:created xsi:type="dcterms:W3CDTF">2020-03-23T14:22:58Z</dcterms:created>
  <dcterms:modified xsi:type="dcterms:W3CDTF">2020-04-20T19:03:44Z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0x010100D914E7CC524621418951E798A26C1086</vt:lpwstr>
  </property>
</Properties>
</file>