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9"/>
  </p:notesMasterIdLst>
  <p:sldIdLst>
    <p:sldId id="256" r:id="rId5"/>
    <p:sldId id="352" r:id="rId6"/>
    <p:sldId id="257" r:id="rId7"/>
    <p:sldId id="314" r:id="rId8"/>
    <p:sldId id="351" r:id="rId9"/>
    <p:sldId id="350" r:id="rId10"/>
    <p:sldId id="315" r:id="rId11"/>
    <p:sldId id="286" r:id="rId12"/>
    <p:sldId id="348" r:id="rId13"/>
    <p:sldId id="334" r:id="rId14"/>
    <p:sldId id="316" r:id="rId15"/>
    <p:sldId id="317" r:id="rId16"/>
    <p:sldId id="318" r:id="rId17"/>
    <p:sldId id="319" r:id="rId18"/>
    <p:sldId id="320" r:id="rId19"/>
    <p:sldId id="321" r:id="rId20"/>
    <p:sldId id="322" r:id="rId21"/>
    <p:sldId id="323" r:id="rId22"/>
    <p:sldId id="341" r:id="rId23"/>
    <p:sldId id="324" r:id="rId24"/>
    <p:sldId id="343" r:id="rId25"/>
    <p:sldId id="353" r:id="rId26"/>
    <p:sldId id="300" r:id="rId27"/>
    <p:sldId id="34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initials="K" lastIdx="5" clrIdx="0">
    <p:extLst>
      <p:ext uri="{19B8F6BF-5375-455C-9EA6-DF929625EA0E}">
        <p15:presenceInfo xmlns:p15="http://schemas.microsoft.com/office/powerpoint/2012/main" userId="Kris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D"/>
    <a:srgbClr val="0A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FD07-2832-46B6-9198-9F61B6A2F16B}" type="datetimeFigureOut">
              <a:rPr lang="en-US" smtClean="0"/>
              <a:t>5/22/2020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B539A-65CC-4D75-A3E1-ACE1D3008BC7}" type="slidenum">
              <a:rPr lang="en-US" smtClean="0"/>
              <a:t>‹#›</a:t>
            </a:fld>
            <a:endParaRPr lang="en-US" dirty="0"/>
          </a:p>
        </p:txBody>
      </p:sp>
    </p:spTree>
    <p:extLst>
      <p:ext uri="{BB962C8B-B14F-4D97-AF65-F5344CB8AC3E}">
        <p14:creationId xmlns:p14="http://schemas.microsoft.com/office/powerpoint/2010/main" val="368934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B539A-65CC-4D75-A3E1-ACE1D3008BC7}" type="slidenum">
              <a:rPr lang="en-US" smtClean="0"/>
              <a:t>3</a:t>
            </a:fld>
            <a:endParaRPr lang="en-US" dirty="0"/>
          </a:p>
        </p:txBody>
      </p:sp>
    </p:spTree>
    <p:extLst>
      <p:ext uri="{BB962C8B-B14F-4D97-AF65-F5344CB8AC3E}">
        <p14:creationId xmlns:p14="http://schemas.microsoft.com/office/powerpoint/2010/main" val="271574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132515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extLst/>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8270671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extLst/>
          </a:blip>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1009551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1906590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aladulted.org/DownloadFile/956"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0B3-4730-4B65-A884-2A2CBF664A3B}"/>
              </a:ext>
            </a:extLst>
          </p:cNvPr>
          <p:cNvSpPr>
            <a:spLocks noGrp="1"/>
          </p:cNvSpPr>
          <p:nvPr>
            <p:ph type="title"/>
          </p:nvPr>
        </p:nvSpPr>
        <p:spPr>
          <a:xfrm>
            <a:off x="889000" y="4601095"/>
            <a:ext cx="10414000" cy="972344"/>
          </a:xfrm>
        </p:spPr>
        <p:txBody>
          <a:bodyPr>
            <a:normAutofit fontScale="90000"/>
          </a:bodyPr>
          <a:lstStyle/>
          <a:p>
            <a:r>
              <a:rPr lang="en-US" b="1" dirty="0"/>
              <a:t>CAEP </a:t>
            </a:r>
            <a:r>
              <a:rPr lang="en-US" b="1" dirty="0" smtClean="0"/>
              <a:t>CFAD Revision Process</a:t>
            </a:r>
            <a:r>
              <a:rPr lang="en-US" dirty="0"/>
              <a:t/>
            </a:r>
            <a:br>
              <a:rPr lang="en-US" dirty="0"/>
            </a:br>
            <a:endParaRPr lang="en-US" dirty="0"/>
          </a:p>
        </p:txBody>
      </p:sp>
      <p:sp>
        <p:nvSpPr>
          <p:cNvPr id="3" name="TextBox 2">
            <a:extLst>
              <a:ext uri="{FF2B5EF4-FFF2-40B4-BE49-F238E27FC236}">
                <a16:creationId xmlns:a16="http://schemas.microsoft.com/office/drawing/2014/main" id="{85B30797-54C9-4EE1-B6D9-25E561C4510B}"/>
              </a:ext>
            </a:extLst>
          </p:cNvPr>
          <p:cNvSpPr txBox="1"/>
          <p:nvPr/>
        </p:nvSpPr>
        <p:spPr>
          <a:xfrm>
            <a:off x="3859427" y="5214366"/>
            <a:ext cx="447314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Neil Kelly – State CAEP Office</a:t>
            </a:r>
          </a:p>
          <a:p>
            <a:pPr marL="0" marR="0" indent="0" algn="ctr" defTabSz="825500" rtl="0" fontAlgn="auto" latinLnBrk="0" hangingPunct="0">
              <a:lnSpc>
                <a:spcPct val="100000"/>
              </a:lnSpc>
              <a:spcBef>
                <a:spcPts val="0"/>
              </a:spcBef>
              <a:spcAft>
                <a:spcPts val="0"/>
              </a:spcAft>
              <a:buClrTx/>
              <a:buSzTx/>
              <a:buFontTx/>
              <a:buNone/>
              <a:tabLst/>
            </a:pPr>
            <a:r>
              <a:rPr lang="en-US" sz="2000" b="1" dirty="0">
                <a:solidFill>
                  <a:schemeClr val="bg1"/>
                </a:solidFill>
                <a:latin typeface="Helvetica Neue"/>
                <a:ea typeface="Helvetica Neue"/>
                <a:cs typeface="Helvetica Neue"/>
                <a:sym typeface="Helvetica Neue"/>
              </a:rPr>
              <a:t>Veronica Parker – CAEP TAP</a:t>
            </a: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 </a:t>
            </a:r>
          </a:p>
        </p:txBody>
      </p:sp>
    </p:spTree>
    <p:extLst>
      <p:ext uri="{BB962C8B-B14F-4D97-AF65-F5344CB8AC3E}">
        <p14:creationId xmlns:p14="http://schemas.microsoft.com/office/powerpoint/2010/main" val="14907530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74357" y="681037"/>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10</a:t>
            </a:fld>
            <a:endParaRPr lang="en-US" dirty="0"/>
          </a:p>
        </p:txBody>
      </p:sp>
      <p:sp>
        <p:nvSpPr>
          <p:cNvPr id="6" name="Content Placeholder 2">
            <a:extLst>
              <a:ext uri="{FF2B5EF4-FFF2-40B4-BE49-F238E27FC236}">
                <a16:creationId xmlns:a16="http://schemas.microsoft.com/office/drawing/2014/main" id="{4D0FE537-C836-413E-B79E-B783B5A5944F}"/>
              </a:ext>
            </a:extLst>
          </p:cNvPr>
          <p:cNvSpPr>
            <a:spLocks noGrp="1"/>
          </p:cNvSpPr>
          <p:nvPr>
            <p:ph idx="1"/>
          </p:nvPr>
        </p:nvSpPr>
        <p:spPr>
          <a:xfrm>
            <a:off x="474357" y="1825625"/>
            <a:ext cx="10515600" cy="4351338"/>
          </a:xfrm>
        </p:spPr>
        <p:txBody>
          <a:bodyPr>
            <a:noAutofit/>
          </a:bodyPr>
          <a:lstStyle/>
          <a:p>
            <a:r>
              <a:rPr lang="en-US" sz="2200" dirty="0"/>
              <a:t>Allocation Amendments are a reallocation process in NOVA after the CFAD has been certified.</a:t>
            </a:r>
          </a:p>
          <a:p>
            <a:r>
              <a:rPr lang="en-US" sz="2200" dirty="0" smtClean="0"/>
              <a:t>Allocation </a:t>
            </a:r>
            <a:r>
              <a:rPr lang="en-US" sz="2200" dirty="0"/>
              <a:t>amendment as a result of the May Revise or change in allocations from the State – </a:t>
            </a:r>
            <a:r>
              <a:rPr lang="en-US" sz="2200" dirty="0" smtClean="0"/>
              <a:t>will </a:t>
            </a:r>
            <a:r>
              <a:rPr lang="en-US" sz="2200" dirty="0" err="1"/>
              <a:t>rebench</a:t>
            </a:r>
            <a:r>
              <a:rPr lang="en-US" sz="2200" dirty="0"/>
              <a:t> future allocations</a:t>
            </a:r>
            <a:r>
              <a:rPr lang="en-US" sz="2200" dirty="0" smtClean="0"/>
              <a:t>.</a:t>
            </a:r>
          </a:p>
          <a:p>
            <a:r>
              <a:rPr lang="en-US" sz="2200" dirty="0"/>
              <a:t>Consortium based allocation amendments that are within the year and are a one-time amendment that do not affect future allocations</a:t>
            </a:r>
            <a:r>
              <a:rPr lang="en-US" sz="2200" dirty="0" smtClean="0"/>
              <a:t>.</a:t>
            </a:r>
            <a:r>
              <a:rPr lang="en-US" sz="2200" dirty="0" smtClean="0"/>
              <a:t> </a:t>
            </a:r>
          </a:p>
          <a:p>
            <a:r>
              <a:rPr lang="en-US" sz="2200" dirty="0" smtClean="0"/>
              <a:t>To </a:t>
            </a:r>
            <a:r>
              <a:rPr lang="en-US" sz="2200" dirty="0"/>
              <a:t>impact future allocations, members must fall under the three criteria under EC 84914</a:t>
            </a:r>
            <a:r>
              <a:rPr lang="en-US" sz="2200" dirty="0" smtClean="0"/>
              <a:t>.</a:t>
            </a:r>
          </a:p>
          <a:p>
            <a:r>
              <a:rPr lang="en-US" sz="2200" dirty="0"/>
              <a:t>Must be approved/certified by all members in NOVA</a:t>
            </a:r>
            <a:r>
              <a:rPr lang="en-US" sz="2200" dirty="0" smtClean="0"/>
              <a:t>.</a:t>
            </a:r>
            <a:endParaRPr lang="en-US" sz="2200" dirty="0"/>
          </a:p>
        </p:txBody>
      </p:sp>
    </p:spTree>
    <p:extLst>
      <p:ext uri="{BB962C8B-B14F-4D97-AF65-F5344CB8AC3E}">
        <p14:creationId xmlns:p14="http://schemas.microsoft.com/office/powerpoint/2010/main" val="110191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500062"/>
            <a:ext cx="10527608" cy="1325563"/>
          </a:xfrm>
        </p:spPr>
        <p:txBody>
          <a:bodyPr>
            <a:normAutofit fontScale="90000"/>
          </a:bodyPr>
          <a:lstStyle/>
          <a:p>
            <a:pPr algn="l"/>
            <a:r>
              <a:rPr lang="en-US" dirty="0" smtClean="0"/>
              <a:t>Revised CFAD Process (Allocation Amendment)</a:t>
            </a:r>
            <a:endParaRPr lang="en-US" dirty="0"/>
          </a:p>
        </p:txBody>
      </p:sp>
      <p:sp>
        <p:nvSpPr>
          <p:cNvPr id="4" name="Slide Number Placeholder 3"/>
          <p:cNvSpPr>
            <a:spLocks noGrp="1"/>
          </p:cNvSpPr>
          <p:nvPr>
            <p:ph type="sldNum" sz="quarter" idx="12"/>
          </p:nvPr>
        </p:nvSpPr>
        <p:spPr/>
        <p:txBody>
          <a:bodyPr/>
          <a:lstStyle/>
          <a:p>
            <a:fld id="{DE959608-952C-483B-AC74-BEAA6DA69B15}" type="slidenum">
              <a:rPr lang="en-US" smtClean="0"/>
              <a:t>11</a:t>
            </a:fld>
            <a:endParaRPr lang="en-US" dirty="0"/>
          </a:p>
        </p:txBody>
      </p:sp>
      <p:pic>
        <p:nvPicPr>
          <p:cNvPr id="3" name="Picture 2"/>
          <p:cNvPicPr>
            <a:picLocks noChangeAspect="1"/>
          </p:cNvPicPr>
          <p:nvPr/>
        </p:nvPicPr>
        <p:blipFill rotWithShape="1">
          <a:blip r:embed="rId2"/>
          <a:srcRect l="834" r="1353" b="2419"/>
          <a:stretch/>
        </p:blipFill>
        <p:spPr>
          <a:xfrm>
            <a:off x="550783" y="1525012"/>
            <a:ext cx="11104328" cy="4572000"/>
          </a:xfrm>
          <a:prstGeom prst="rect">
            <a:avLst/>
          </a:prstGeom>
        </p:spPr>
      </p:pic>
      <p:sp>
        <p:nvSpPr>
          <p:cNvPr id="6" name="TextBox 5"/>
          <p:cNvSpPr txBox="1"/>
          <p:nvPr/>
        </p:nvSpPr>
        <p:spPr>
          <a:xfrm>
            <a:off x="3174833" y="2249370"/>
            <a:ext cx="2804683"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3976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219399" y="941066"/>
            <a:ext cx="10886677" cy="684537"/>
          </a:xfrm>
        </p:spPr>
        <p:txBody>
          <a:bodyPr>
            <a:normAutofit fontScale="90000"/>
          </a:bodyPr>
          <a:lstStyle/>
          <a:p>
            <a:pPr algn="l"/>
            <a:r>
              <a:rPr lang="en-US" dirty="0"/>
              <a:t>Revised CFAD Process (Allocation Amendment)</a:t>
            </a:r>
          </a:p>
        </p:txBody>
      </p:sp>
      <p:sp>
        <p:nvSpPr>
          <p:cNvPr id="4" name="Slide Number Placeholder 3"/>
          <p:cNvSpPr>
            <a:spLocks noGrp="1"/>
          </p:cNvSpPr>
          <p:nvPr>
            <p:ph type="sldNum" sz="quarter" idx="12"/>
          </p:nvPr>
        </p:nvSpPr>
        <p:spPr/>
        <p:txBody>
          <a:bodyPr/>
          <a:lstStyle/>
          <a:p>
            <a:fld id="{DE959608-952C-483B-AC74-BEAA6DA69B15}" type="slidenum">
              <a:rPr lang="en-US" smtClean="0"/>
              <a:t>12</a:t>
            </a:fld>
            <a:endParaRPr lang="en-US" dirty="0"/>
          </a:p>
        </p:txBody>
      </p:sp>
      <p:pic>
        <p:nvPicPr>
          <p:cNvPr id="3" name="Picture 2"/>
          <p:cNvPicPr>
            <a:picLocks noChangeAspect="1"/>
          </p:cNvPicPr>
          <p:nvPr/>
        </p:nvPicPr>
        <p:blipFill rotWithShape="1">
          <a:blip r:embed="rId2"/>
          <a:srcRect l="553" t="1361" r="620" b="2081"/>
          <a:stretch/>
        </p:blipFill>
        <p:spPr>
          <a:xfrm>
            <a:off x="219399" y="1708727"/>
            <a:ext cx="11767095" cy="3840480"/>
          </a:xfrm>
          <a:prstGeom prst="rect">
            <a:avLst/>
          </a:prstGeom>
        </p:spPr>
      </p:pic>
      <p:sp>
        <p:nvSpPr>
          <p:cNvPr id="6" name="TextBox 5"/>
          <p:cNvSpPr txBox="1"/>
          <p:nvPr/>
        </p:nvSpPr>
        <p:spPr>
          <a:xfrm>
            <a:off x="6373090" y="4918679"/>
            <a:ext cx="1080655"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p:cNvSpPr txBox="1"/>
          <p:nvPr/>
        </p:nvSpPr>
        <p:spPr>
          <a:xfrm>
            <a:off x="6373090" y="3927386"/>
            <a:ext cx="1080655"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1675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13</a:t>
            </a:fld>
            <a:endParaRPr lang="en-US" dirty="0"/>
          </a:p>
        </p:txBody>
      </p:sp>
      <p:pic>
        <p:nvPicPr>
          <p:cNvPr id="5" name="Picture 4"/>
          <p:cNvPicPr>
            <a:picLocks noChangeAspect="1"/>
          </p:cNvPicPr>
          <p:nvPr/>
        </p:nvPicPr>
        <p:blipFill rotWithShape="1">
          <a:blip r:embed="rId2"/>
          <a:srcRect r="687" b="1102"/>
          <a:stretch/>
        </p:blipFill>
        <p:spPr>
          <a:xfrm>
            <a:off x="253922" y="1669826"/>
            <a:ext cx="11698050" cy="4389120"/>
          </a:xfrm>
          <a:prstGeom prst="rect">
            <a:avLst/>
          </a:prstGeom>
        </p:spPr>
      </p:pic>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253922" y="902165"/>
            <a:ext cx="10886677" cy="684537"/>
          </a:xfrm>
        </p:spPr>
        <p:txBody>
          <a:bodyPr>
            <a:normAutofit fontScale="90000"/>
          </a:bodyPr>
          <a:lstStyle/>
          <a:p>
            <a:pPr algn="l"/>
            <a:r>
              <a:rPr lang="en-US" dirty="0"/>
              <a:t>Revised CFAD Process (Allocation Amendment)</a:t>
            </a:r>
          </a:p>
        </p:txBody>
      </p:sp>
      <p:sp>
        <p:nvSpPr>
          <p:cNvPr id="8" name="TextBox 7"/>
          <p:cNvSpPr txBox="1"/>
          <p:nvPr/>
        </p:nvSpPr>
        <p:spPr>
          <a:xfrm>
            <a:off x="4701309" y="5453338"/>
            <a:ext cx="1967346"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59985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14</a:t>
            </a:fld>
            <a:endParaRPr lang="en-US" dirty="0"/>
          </a:p>
        </p:txBody>
      </p:sp>
      <p:pic>
        <p:nvPicPr>
          <p:cNvPr id="3" name="Picture 2"/>
          <p:cNvPicPr>
            <a:picLocks noChangeAspect="1"/>
          </p:cNvPicPr>
          <p:nvPr/>
        </p:nvPicPr>
        <p:blipFill>
          <a:blip r:embed="rId2"/>
          <a:stretch>
            <a:fillRect/>
          </a:stretch>
        </p:blipFill>
        <p:spPr>
          <a:xfrm>
            <a:off x="977284" y="1491454"/>
            <a:ext cx="10251325" cy="4572000"/>
          </a:xfrm>
          <a:prstGeom prst="rect">
            <a:avLst/>
          </a:prstGeom>
        </p:spPr>
      </p:pic>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977284" y="806917"/>
            <a:ext cx="10886677" cy="684537"/>
          </a:xfrm>
        </p:spPr>
        <p:txBody>
          <a:bodyPr>
            <a:normAutofit fontScale="90000"/>
          </a:bodyPr>
          <a:lstStyle/>
          <a:p>
            <a:pPr algn="l"/>
            <a:r>
              <a:rPr lang="en-US" dirty="0"/>
              <a:t>Revised CFAD Process (Allocation Amendment)</a:t>
            </a:r>
          </a:p>
        </p:txBody>
      </p:sp>
      <p:sp>
        <p:nvSpPr>
          <p:cNvPr id="8" name="TextBox 7"/>
          <p:cNvSpPr txBox="1"/>
          <p:nvPr/>
        </p:nvSpPr>
        <p:spPr>
          <a:xfrm>
            <a:off x="10244936" y="1611734"/>
            <a:ext cx="983673"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1528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15</a:t>
            </a:fld>
            <a:endParaRPr lang="en-US" dirty="0"/>
          </a:p>
        </p:txBody>
      </p:sp>
      <p:pic>
        <p:nvPicPr>
          <p:cNvPr id="5" name="Picture 4"/>
          <p:cNvPicPr>
            <a:picLocks noChangeAspect="1"/>
          </p:cNvPicPr>
          <p:nvPr/>
        </p:nvPicPr>
        <p:blipFill>
          <a:blip r:embed="rId2"/>
          <a:stretch>
            <a:fillRect/>
          </a:stretch>
        </p:blipFill>
        <p:spPr>
          <a:xfrm>
            <a:off x="101823" y="1705552"/>
            <a:ext cx="12002247" cy="4389120"/>
          </a:xfrm>
          <a:prstGeom prst="rect">
            <a:avLst/>
          </a:prstGeom>
        </p:spPr>
      </p:pic>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958811" y="798101"/>
            <a:ext cx="10886677" cy="684537"/>
          </a:xfrm>
        </p:spPr>
        <p:txBody>
          <a:bodyPr>
            <a:normAutofit fontScale="90000"/>
          </a:bodyPr>
          <a:lstStyle/>
          <a:p>
            <a:pPr algn="l"/>
            <a:r>
              <a:rPr lang="en-US" dirty="0"/>
              <a:t>Revised CFAD Process (Allocation Amendment)</a:t>
            </a:r>
          </a:p>
        </p:txBody>
      </p:sp>
      <p:sp>
        <p:nvSpPr>
          <p:cNvPr id="8" name="TextBox 7"/>
          <p:cNvSpPr txBox="1"/>
          <p:nvPr/>
        </p:nvSpPr>
        <p:spPr>
          <a:xfrm>
            <a:off x="5504872" y="5484235"/>
            <a:ext cx="2641600"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cxnSp>
        <p:nvCxnSpPr>
          <p:cNvPr id="10" name="Straight Arrow Connector 9"/>
          <p:cNvCxnSpPr>
            <a:stCxn id="8" idx="0"/>
          </p:cNvCxnSpPr>
          <p:nvPr/>
        </p:nvCxnSpPr>
        <p:spPr>
          <a:xfrm flipV="1">
            <a:off x="6825672" y="2558473"/>
            <a:ext cx="4729019" cy="2925762"/>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3169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16</a:t>
            </a:fld>
            <a:endParaRPr lang="en-US" dirty="0"/>
          </a:p>
        </p:txBody>
      </p:sp>
      <p:pic>
        <p:nvPicPr>
          <p:cNvPr id="3" name="Picture 2"/>
          <p:cNvPicPr>
            <a:picLocks noChangeAspect="1"/>
          </p:cNvPicPr>
          <p:nvPr/>
        </p:nvPicPr>
        <p:blipFill>
          <a:blip r:embed="rId2"/>
          <a:stretch>
            <a:fillRect/>
          </a:stretch>
        </p:blipFill>
        <p:spPr>
          <a:xfrm>
            <a:off x="0" y="1730955"/>
            <a:ext cx="12192000" cy="4480560"/>
          </a:xfrm>
          <a:prstGeom prst="rect">
            <a:avLst/>
          </a:prstGeom>
        </p:spPr>
      </p:pic>
      <p:sp>
        <p:nvSpPr>
          <p:cNvPr id="9" name="Title 1">
            <a:extLst>
              <a:ext uri="{FF2B5EF4-FFF2-40B4-BE49-F238E27FC236}">
                <a16:creationId xmlns:a16="http://schemas.microsoft.com/office/drawing/2014/main" id="{8B913FEF-FC3F-4A5B-B011-9FE6787F9EB8}"/>
              </a:ext>
            </a:extLst>
          </p:cNvPr>
          <p:cNvSpPr>
            <a:spLocks noGrp="1"/>
          </p:cNvSpPr>
          <p:nvPr>
            <p:ph type="title"/>
          </p:nvPr>
        </p:nvSpPr>
        <p:spPr>
          <a:xfrm>
            <a:off x="783039" y="971356"/>
            <a:ext cx="10886677" cy="684537"/>
          </a:xfrm>
        </p:spPr>
        <p:txBody>
          <a:bodyPr>
            <a:normAutofit fontScale="90000"/>
          </a:bodyPr>
          <a:lstStyle/>
          <a:p>
            <a:pPr algn="l"/>
            <a:r>
              <a:rPr lang="en-US" dirty="0"/>
              <a:t>Revised CFAD Process (Allocation Amendment)</a:t>
            </a:r>
          </a:p>
        </p:txBody>
      </p:sp>
    </p:spTree>
    <p:extLst>
      <p:ext uri="{BB962C8B-B14F-4D97-AF65-F5344CB8AC3E}">
        <p14:creationId xmlns:p14="http://schemas.microsoft.com/office/powerpoint/2010/main" val="339636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17</a:t>
            </a:fld>
            <a:endParaRPr lang="en-US" dirty="0"/>
          </a:p>
        </p:txBody>
      </p:sp>
      <p:pic>
        <p:nvPicPr>
          <p:cNvPr id="5" name="Picture 4"/>
          <p:cNvPicPr>
            <a:picLocks noChangeAspect="1"/>
          </p:cNvPicPr>
          <p:nvPr/>
        </p:nvPicPr>
        <p:blipFill>
          <a:blip r:embed="rId2"/>
          <a:stretch>
            <a:fillRect/>
          </a:stretch>
        </p:blipFill>
        <p:spPr>
          <a:xfrm>
            <a:off x="0" y="1685235"/>
            <a:ext cx="12192000" cy="4572000"/>
          </a:xfrm>
          <a:prstGeom prst="rect">
            <a:avLst/>
          </a:prstGeom>
        </p:spPr>
      </p:pic>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a:t>
            </a:r>
          </a:p>
        </p:txBody>
      </p:sp>
      <p:cxnSp>
        <p:nvCxnSpPr>
          <p:cNvPr id="8" name="Straight Arrow Connector 7"/>
          <p:cNvCxnSpPr/>
          <p:nvPr/>
        </p:nvCxnSpPr>
        <p:spPr>
          <a:xfrm flipV="1">
            <a:off x="10052672" y="2242686"/>
            <a:ext cx="1617044" cy="3705727"/>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7808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18</a:t>
            </a:fld>
            <a:endParaRPr lang="en-US" dirty="0"/>
          </a:p>
        </p:txBody>
      </p:sp>
      <p:pic>
        <p:nvPicPr>
          <p:cNvPr id="6" name="Picture 5"/>
          <p:cNvPicPr>
            <a:picLocks noChangeAspect="1"/>
          </p:cNvPicPr>
          <p:nvPr/>
        </p:nvPicPr>
        <p:blipFill>
          <a:blip r:embed="rId2"/>
          <a:stretch>
            <a:fillRect/>
          </a:stretch>
        </p:blipFill>
        <p:spPr>
          <a:xfrm>
            <a:off x="0" y="1776363"/>
            <a:ext cx="12191999" cy="4480560"/>
          </a:xfrm>
          <a:prstGeom prst="rect">
            <a:avLst/>
          </a:prstGeom>
        </p:spPr>
      </p:pic>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a:t>
            </a:r>
          </a:p>
        </p:txBody>
      </p:sp>
      <p:cxnSp>
        <p:nvCxnSpPr>
          <p:cNvPr id="8" name="Straight Arrow Connector 7"/>
          <p:cNvCxnSpPr/>
          <p:nvPr/>
        </p:nvCxnSpPr>
        <p:spPr>
          <a:xfrm flipV="1">
            <a:off x="10052672" y="2329313"/>
            <a:ext cx="1617044" cy="3705727"/>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95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19</a:t>
            </a:fld>
            <a:endParaRPr lang="en-US" dirty="0"/>
          </a:p>
        </p:txBody>
      </p:sp>
      <p:pic>
        <p:nvPicPr>
          <p:cNvPr id="6" name="Picture 5">
            <a:extLst>
              <a:ext uri="{FF2B5EF4-FFF2-40B4-BE49-F238E27FC236}">
                <a16:creationId xmlns:a16="http://schemas.microsoft.com/office/drawing/2014/main" id="{D071BEF2-C1B4-433D-B734-84C388755276}"/>
              </a:ext>
            </a:extLst>
          </p:cNvPr>
          <p:cNvPicPr>
            <a:picLocks noChangeAspect="1"/>
          </p:cNvPicPr>
          <p:nvPr/>
        </p:nvPicPr>
        <p:blipFill rotWithShape="1">
          <a:blip r:embed="rId2"/>
          <a:srcRect l="20783" t="1034" r="26964" b="3471"/>
          <a:stretch/>
        </p:blipFill>
        <p:spPr>
          <a:xfrm>
            <a:off x="2404020" y="1607127"/>
            <a:ext cx="7644715" cy="4652324"/>
          </a:xfrm>
          <a:prstGeom prst="rect">
            <a:avLst/>
          </a:prstGeom>
        </p:spPr>
      </p:pic>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a:t>
            </a:r>
          </a:p>
        </p:txBody>
      </p:sp>
      <p:sp>
        <p:nvSpPr>
          <p:cNvPr id="8" name="TextBox 7"/>
          <p:cNvSpPr txBox="1"/>
          <p:nvPr/>
        </p:nvSpPr>
        <p:spPr>
          <a:xfrm>
            <a:off x="9337964" y="5677851"/>
            <a:ext cx="535709"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76635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Zoom Room Controls</a:t>
            </a:r>
            <a:endParaRPr lang="en-US" b="1" dirty="0"/>
          </a:p>
        </p:txBody>
      </p:sp>
      <p:sp>
        <p:nvSpPr>
          <p:cNvPr id="4" name="Slide Number Placeholder 3"/>
          <p:cNvSpPr>
            <a:spLocks noGrp="1"/>
          </p:cNvSpPr>
          <p:nvPr>
            <p:ph type="sldNum" sz="quarter" idx="12"/>
          </p:nvPr>
        </p:nvSpPr>
        <p:spPr/>
        <p:txBody>
          <a:bodyPr/>
          <a:lstStyle/>
          <a:p>
            <a:fld id="{DE959608-952C-483B-AC74-BEAA6DA69B15}" type="slidenum">
              <a:rPr lang="en-US" smtClean="0"/>
              <a:t>2</a:t>
            </a:fld>
            <a:endParaRPr lang="en-US" dirty="0"/>
          </a:p>
        </p:txBody>
      </p:sp>
      <p:sp>
        <p:nvSpPr>
          <p:cNvPr id="7" name="TextBox 6"/>
          <p:cNvSpPr txBox="1"/>
          <p:nvPr/>
        </p:nvSpPr>
        <p:spPr>
          <a:xfrm>
            <a:off x="-178666" y="1998564"/>
            <a:ext cx="357678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Helvetica Neue"/>
                <a:ea typeface="Helvetica Neue"/>
                <a:cs typeface="Helvetica Neue"/>
                <a:sym typeface="Helvetica Neue"/>
              </a:rPr>
              <a:t>Everyone is muted upon entry</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8" name="Picture 7"/>
          <p:cNvPicPr>
            <a:picLocks noChangeAspect="1"/>
          </p:cNvPicPr>
          <p:nvPr/>
        </p:nvPicPr>
        <p:blipFill>
          <a:blip r:embed="rId2"/>
          <a:stretch>
            <a:fillRect/>
          </a:stretch>
        </p:blipFill>
        <p:spPr>
          <a:xfrm>
            <a:off x="923924" y="2848377"/>
            <a:ext cx="1371601"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97447" y="3889539"/>
            <a:ext cx="357678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b="1" dirty="0" smtClean="0">
                <a:solidFill>
                  <a:srgbClr val="000000"/>
                </a:solidFill>
                <a:latin typeface="Helvetica Neue"/>
                <a:ea typeface="Helvetica Neue"/>
                <a:cs typeface="Helvetica Neue"/>
                <a:sym typeface="Helvetica Neue"/>
              </a:rPr>
              <a:t>You can use your camera…or not</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0" name="Picture 9"/>
          <p:cNvPicPr>
            <a:picLocks noChangeAspect="1"/>
          </p:cNvPicPr>
          <p:nvPr/>
        </p:nvPicPr>
        <p:blipFill>
          <a:blip r:embed="rId3"/>
          <a:stretch>
            <a:fillRect/>
          </a:stretch>
        </p:blipFill>
        <p:spPr>
          <a:xfrm>
            <a:off x="833694" y="4721401"/>
            <a:ext cx="17145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179288" y="1402411"/>
            <a:ext cx="507146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Helvetica Neue"/>
                <a:ea typeface="Helvetica Neue"/>
                <a:cs typeface="Helvetica Neue"/>
                <a:sym typeface="Helvetica Neue"/>
              </a:rPr>
              <a:t>Everyone has the ability to speak…please</a:t>
            </a:r>
            <a:r>
              <a:rPr kumimoji="0" lang="en-US" sz="2000" b="1" i="0" u="none" strike="noStrike" cap="none" spc="0" normalizeH="0" dirty="0" smtClean="0">
                <a:ln>
                  <a:noFill/>
                </a:ln>
                <a:solidFill>
                  <a:srgbClr val="000000"/>
                </a:solidFill>
                <a:effectLst/>
                <a:uFillTx/>
                <a:latin typeface="Helvetica Neue"/>
                <a:ea typeface="Helvetica Neue"/>
                <a:cs typeface="Helvetica Neue"/>
                <a:sym typeface="Helvetica Neue"/>
              </a:rPr>
              <a:t> raise your hand first</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2" name="Picture 11"/>
          <p:cNvPicPr>
            <a:picLocks noChangeAspect="1"/>
          </p:cNvPicPr>
          <p:nvPr/>
        </p:nvPicPr>
        <p:blipFill>
          <a:blip r:embed="rId4"/>
          <a:stretch>
            <a:fillRect/>
          </a:stretch>
        </p:blipFill>
        <p:spPr>
          <a:xfrm>
            <a:off x="4414982" y="2247317"/>
            <a:ext cx="2646946"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8182302" y="1998563"/>
            <a:ext cx="400969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b="1" dirty="0" smtClean="0">
                <a:solidFill>
                  <a:srgbClr val="000000"/>
                </a:solidFill>
                <a:latin typeface="Helvetica Neue"/>
                <a:ea typeface="Helvetica Neue"/>
                <a:cs typeface="Helvetica Neue"/>
                <a:sym typeface="Helvetica Neue"/>
              </a:rPr>
              <a:t>Feel free to communicate via the chat – even share files</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4" name="Picture 13"/>
          <p:cNvPicPr>
            <a:picLocks noChangeAspect="1"/>
          </p:cNvPicPr>
          <p:nvPr/>
        </p:nvPicPr>
        <p:blipFill>
          <a:blip r:embed="rId5"/>
          <a:stretch>
            <a:fillRect/>
          </a:stretch>
        </p:blipFill>
        <p:spPr>
          <a:xfrm>
            <a:off x="8733129" y="2840358"/>
            <a:ext cx="2908044" cy="3102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rotWithShape="1">
          <a:blip r:embed="rId6"/>
          <a:srcRect b="27729"/>
          <a:stretch/>
        </p:blipFill>
        <p:spPr>
          <a:xfrm>
            <a:off x="4985744" y="5648846"/>
            <a:ext cx="1458548" cy="45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800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20</a:t>
            </a:fld>
            <a:endParaRPr lang="en-US" dirty="0"/>
          </a:p>
        </p:txBody>
      </p:sp>
      <p:pic>
        <p:nvPicPr>
          <p:cNvPr id="5" name="Picture 4"/>
          <p:cNvPicPr>
            <a:picLocks noChangeAspect="1"/>
          </p:cNvPicPr>
          <p:nvPr/>
        </p:nvPicPr>
        <p:blipFill>
          <a:blip r:embed="rId2"/>
          <a:stretch>
            <a:fillRect/>
          </a:stretch>
        </p:blipFill>
        <p:spPr>
          <a:xfrm>
            <a:off x="2064884" y="1685235"/>
            <a:ext cx="8076125" cy="4572000"/>
          </a:xfrm>
          <a:prstGeom prst="rect">
            <a:avLst/>
          </a:prstGeom>
        </p:spPr>
      </p:pic>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a:t>
            </a:r>
          </a:p>
        </p:txBody>
      </p:sp>
      <p:sp>
        <p:nvSpPr>
          <p:cNvPr id="8" name="TextBox 7"/>
          <p:cNvSpPr txBox="1"/>
          <p:nvPr/>
        </p:nvSpPr>
        <p:spPr>
          <a:xfrm>
            <a:off x="3482109" y="5363815"/>
            <a:ext cx="1163782"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28740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1137702" y="478257"/>
            <a:ext cx="9930489" cy="1325563"/>
          </a:xfrm>
        </p:spPr>
        <p:txBody>
          <a:bodyPr>
            <a:normAutofit/>
          </a:bodyPr>
          <a:lstStyle/>
          <a:p>
            <a:r>
              <a:rPr lang="en-US" dirty="0" smtClean="0"/>
              <a:t>Revised CFAD Notes</a:t>
            </a:r>
            <a:endParaRPr lang="en-US" dirty="0"/>
          </a:p>
        </p:txBody>
      </p:sp>
      <p:sp>
        <p:nvSpPr>
          <p:cNvPr id="4" name="Slide Number Placeholder 3"/>
          <p:cNvSpPr>
            <a:spLocks noGrp="1"/>
          </p:cNvSpPr>
          <p:nvPr>
            <p:ph type="sldNum" sz="quarter" idx="12"/>
          </p:nvPr>
        </p:nvSpPr>
        <p:spPr/>
        <p:txBody>
          <a:bodyPr/>
          <a:lstStyle/>
          <a:p>
            <a:fld id="{DE959608-952C-483B-AC74-BEAA6DA69B15}" type="slidenum">
              <a:rPr lang="en-US" smtClean="0"/>
              <a:t>21</a:t>
            </a:fld>
            <a:endParaRPr lang="en-US" dirty="0"/>
          </a:p>
        </p:txBody>
      </p:sp>
      <p:pic>
        <p:nvPicPr>
          <p:cNvPr id="6" name="Picture 5"/>
          <p:cNvPicPr>
            <a:picLocks noChangeAspect="1"/>
          </p:cNvPicPr>
          <p:nvPr/>
        </p:nvPicPr>
        <p:blipFill rotWithShape="1">
          <a:blip r:embed="rId2"/>
          <a:srcRect r="646"/>
          <a:stretch/>
        </p:blipFill>
        <p:spPr>
          <a:xfrm>
            <a:off x="0" y="1394695"/>
            <a:ext cx="12191999" cy="4389120"/>
          </a:xfrm>
          <a:prstGeom prst="rect">
            <a:avLst/>
          </a:prstGeom>
        </p:spPr>
      </p:pic>
      <p:pic>
        <p:nvPicPr>
          <p:cNvPr id="7" name="Picture 6"/>
          <p:cNvPicPr>
            <a:picLocks noChangeAspect="1"/>
          </p:cNvPicPr>
          <p:nvPr/>
        </p:nvPicPr>
        <p:blipFill>
          <a:blip r:embed="rId3"/>
          <a:stretch>
            <a:fillRect/>
          </a:stretch>
        </p:blipFill>
        <p:spPr>
          <a:xfrm>
            <a:off x="10067925" y="5820759"/>
            <a:ext cx="2124075" cy="504825"/>
          </a:xfrm>
          <a:prstGeom prst="rect">
            <a:avLst/>
          </a:prstGeom>
        </p:spPr>
      </p:pic>
      <p:sp>
        <p:nvSpPr>
          <p:cNvPr id="8" name="TextBox 7"/>
          <p:cNvSpPr txBox="1"/>
          <p:nvPr/>
        </p:nvSpPr>
        <p:spPr>
          <a:xfrm>
            <a:off x="10067925" y="5791042"/>
            <a:ext cx="2124074"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00179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NOVA Reminders</a:t>
            </a:r>
          </a:p>
        </p:txBody>
      </p:sp>
      <p:sp>
        <p:nvSpPr>
          <p:cNvPr id="4" name="Slide Number Placeholder 3"/>
          <p:cNvSpPr>
            <a:spLocks noGrp="1"/>
          </p:cNvSpPr>
          <p:nvPr>
            <p:ph type="sldNum" sz="quarter" idx="12"/>
          </p:nvPr>
        </p:nvSpPr>
        <p:spPr/>
        <p:txBody>
          <a:bodyPr/>
          <a:lstStyle/>
          <a:p>
            <a:fld id="{DE959608-952C-483B-AC74-BEAA6DA69B15}" type="slidenum">
              <a:rPr lang="en-US" smtClean="0"/>
              <a:t>22</a:t>
            </a:fld>
            <a:endParaRPr lang="en-US" dirty="0"/>
          </a:p>
        </p:txBody>
      </p:sp>
      <p:sp>
        <p:nvSpPr>
          <p:cNvPr id="5" name="Content Placeholder 2">
            <a:extLst>
              <a:ext uri="{FF2B5EF4-FFF2-40B4-BE49-F238E27FC236}">
                <a16:creationId xmlns:a16="http://schemas.microsoft.com/office/drawing/2014/main" id="{D6EE055C-5D3A-4939-A753-2A1E5ECB7D4E}"/>
              </a:ext>
            </a:extLst>
          </p:cNvPr>
          <p:cNvSpPr>
            <a:spLocks noGrp="1"/>
          </p:cNvSpPr>
          <p:nvPr>
            <p:ph idx="1"/>
          </p:nvPr>
        </p:nvSpPr>
        <p:spPr>
          <a:xfrm>
            <a:off x="490832" y="1611442"/>
            <a:ext cx="10515600" cy="4351338"/>
          </a:xfrm>
        </p:spPr>
        <p:txBody>
          <a:bodyPr>
            <a:normAutofit/>
          </a:bodyPr>
          <a:lstStyle/>
          <a:p>
            <a:r>
              <a:rPr lang="en-US" sz="3000" dirty="0"/>
              <a:t>How to add a new member</a:t>
            </a:r>
          </a:p>
          <a:p>
            <a:r>
              <a:rPr lang="en-US" sz="3000" dirty="0"/>
              <a:t>How to update a consortium lead change</a:t>
            </a:r>
          </a:p>
          <a:p>
            <a:r>
              <a:rPr lang="en-US" sz="3000" dirty="0"/>
              <a:t>Training Resources for NOVA</a:t>
            </a:r>
          </a:p>
          <a:p>
            <a:r>
              <a:rPr lang="en-US" sz="3000" dirty="0"/>
              <a:t>How to request NOVA technical assistance</a:t>
            </a:r>
          </a:p>
          <a:p>
            <a:r>
              <a:rPr lang="en-US" sz="3000" dirty="0"/>
              <a:t>Others??????</a:t>
            </a:r>
          </a:p>
        </p:txBody>
      </p:sp>
    </p:spTree>
    <p:extLst>
      <p:ext uri="{BB962C8B-B14F-4D97-AF65-F5344CB8AC3E}">
        <p14:creationId xmlns:p14="http://schemas.microsoft.com/office/powerpoint/2010/main" val="229056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Wrap Up and Questions</a:t>
            </a:r>
          </a:p>
        </p:txBody>
      </p:sp>
      <p:sp>
        <p:nvSpPr>
          <p:cNvPr id="2" name="Slide Number Placeholder 1"/>
          <p:cNvSpPr>
            <a:spLocks noGrp="1"/>
          </p:cNvSpPr>
          <p:nvPr>
            <p:ph type="sldNum" sz="quarter" idx="12"/>
          </p:nvPr>
        </p:nvSpPr>
        <p:spPr/>
        <p:txBody>
          <a:bodyPr/>
          <a:lstStyle/>
          <a:p>
            <a:fld id="{DE959608-952C-483B-AC74-BEAA6DA69B15}" type="slidenum">
              <a:rPr lang="en-US" smtClean="0"/>
              <a:t>23</a:t>
            </a:fld>
            <a:endParaRPr lang="en-US" dirty="0"/>
          </a:p>
        </p:txBody>
      </p:sp>
      <p:pic>
        <p:nvPicPr>
          <p:cNvPr id="11" name="Content Placeholder 10">
            <a:extLst>
              <a:ext uri="{FF2B5EF4-FFF2-40B4-BE49-F238E27FC236}">
                <a16:creationId xmlns:a16="http://schemas.microsoft.com/office/drawing/2014/main" id="{D1519E9D-D01E-4037-A669-A0546A4A52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920331" y="1825625"/>
            <a:ext cx="4351338" cy="4351338"/>
          </a:xfrm>
        </p:spPr>
      </p:pic>
    </p:spTree>
    <p:extLst>
      <p:ext uri="{BB962C8B-B14F-4D97-AF65-F5344CB8AC3E}">
        <p14:creationId xmlns:p14="http://schemas.microsoft.com/office/powerpoint/2010/main" val="5733468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Request Support from CAEP TAP</a:t>
            </a:r>
          </a:p>
        </p:txBody>
      </p:sp>
      <p:pic>
        <p:nvPicPr>
          <p:cNvPr id="5" name="Content Placeholder 3"/>
          <p:cNvPicPr>
            <a:picLocks noGrp="1" noChangeAspect="1"/>
          </p:cNvPicPr>
          <p:nvPr>
            <p:ph idx="1"/>
          </p:nvPr>
        </p:nvPicPr>
        <p:blipFill rotWithShape="1">
          <a:blip r:embed="rId2"/>
          <a:srcRect l="19305" t="7235" r="19414" b="18241"/>
          <a:stretch/>
        </p:blipFill>
        <p:spPr>
          <a:xfrm>
            <a:off x="2786257" y="1825625"/>
            <a:ext cx="6619485" cy="4351338"/>
          </a:xfrm>
          <a:prstGeom prst="rect">
            <a:avLst/>
          </a:prstGeom>
        </p:spPr>
      </p:pic>
      <p:sp>
        <p:nvSpPr>
          <p:cNvPr id="2" name="Slide Number Placeholder 1"/>
          <p:cNvSpPr>
            <a:spLocks noGrp="1"/>
          </p:cNvSpPr>
          <p:nvPr>
            <p:ph type="sldNum" sz="quarter" idx="12"/>
          </p:nvPr>
        </p:nvSpPr>
        <p:spPr/>
        <p:txBody>
          <a:bodyPr/>
          <a:lstStyle/>
          <a:p>
            <a:fld id="{DE959608-952C-483B-AC74-BEAA6DA69B15}" type="slidenum">
              <a:rPr lang="en-US" smtClean="0"/>
              <a:t>24</a:t>
            </a:fld>
            <a:endParaRPr lang="en-US" dirty="0"/>
          </a:p>
        </p:txBody>
      </p:sp>
    </p:spTree>
    <p:extLst>
      <p:ext uri="{BB962C8B-B14F-4D97-AF65-F5344CB8AC3E}">
        <p14:creationId xmlns:p14="http://schemas.microsoft.com/office/powerpoint/2010/main" val="20697304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Agenda</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8" y="1637211"/>
            <a:ext cx="11269596" cy="4447705"/>
          </a:xfrm>
        </p:spPr>
        <p:txBody>
          <a:bodyPr>
            <a:noAutofit/>
          </a:bodyPr>
          <a:lstStyle/>
          <a:p>
            <a:pPr>
              <a:spcBef>
                <a:spcPts val="0"/>
              </a:spcBef>
            </a:pPr>
            <a:r>
              <a:rPr lang="en-US" sz="3600" dirty="0" smtClean="0"/>
              <a:t>May Revise Cut</a:t>
            </a:r>
          </a:p>
          <a:p>
            <a:pPr>
              <a:spcBef>
                <a:spcPts val="0"/>
              </a:spcBef>
            </a:pPr>
            <a:r>
              <a:rPr lang="en-US" sz="3600" dirty="0" smtClean="0"/>
              <a:t>CFAD or Allocation Amendment?</a:t>
            </a:r>
          </a:p>
          <a:p>
            <a:pPr>
              <a:spcBef>
                <a:spcPts val="0"/>
              </a:spcBef>
            </a:pPr>
            <a:r>
              <a:rPr lang="en-US" sz="3600" dirty="0" smtClean="0"/>
              <a:t>CAEP planning</a:t>
            </a:r>
          </a:p>
          <a:p>
            <a:pPr>
              <a:spcBef>
                <a:spcPts val="0"/>
              </a:spcBef>
            </a:pPr>
            <a:r>
              <a:rPr lang="en-US" sz="3600" dirty="0" smtClean="0"/>
              <a:t>Education Code 84914</a:t>
            </a:r>
          </a:p>
          <a:p>
            <a:pPr>
              <a:spcBef>
                <a:spcPts val="0"/>
              </a:spcBef>
            </a:pPr>
            <a:r>
              <a:rPr lang="en-US" sz="3600" dirty="0" smtClean="0"/>
              <a:t>CAEP Calendar 20-21</a:t>
            </a:r>
          </a:p>
          <a:p>
            <a:pPr>
              <a:spcBef>
                <a:spcPts val="0"/>
              </a:spcBef>
            </a:pPr>
            <a:r>
              <a:rPr lang="en-US" sz="3600" dirty="0" smtClean="0"/>
              <a:t>Submission Process in NOVA</a:t>
            </a:r>
            <a:endParaRPr lang="en-US" sz="3600" dirty="0"/>
          </a:p>
          <a:p>
            <a:pPr>
              <a:spcBef>
                <a:spcPts val="0"/>
              </a:spcBef>
            </a:pPr>
            <a:r>
              <a:rPr lang="en-US" sz="3600" dirty="0" smtClean="0"/>
              <a:t>Wrap </a:t>
            </a:r>
            <a:r>
              <a:rPr lang="en-US" sz="3600" dirty="0"/>
              <a:t>Up &amp; Additional Questions</a:t>
            </a:r>
          </a:p>
        </p:txBody>
      </p:sp>
      <p:sp>
        <p:nvSpPr>
          <p:cNvPr id="4" name="Slide Number Placeholder 3"/>
          <p:cNvSpPr>
            <a:spLocks noGrp="1"/>
          </p:cNvSpPr>
          <p:nvPr>
            <p:ph type="sldNum" sz="quarter" idx="12"/>
          </p:nvPr>
        </p:nvSpPr>
        <p:spPr/>
        <p:txBody>
          <a:bodyPr/>
          <a:lstStyle/>
          <a:p>
            <a:fld id="{DE959608-952C-483B-AC74-BEAA6DA69B15}" type="slidenum">
              <a:rPr lang="en-US" smtClean="0"/>
              <a:t>3</a:t>
            </a:fld>
            <a:endParaRPr lang="en-US" dirty="0"/>
          </a:p>
        </p:txBody>
      </p:sp>
      <p:pic>
        <p:nvPicPr>
          <p:cNvPr id="5" name="Picture 4" descr="AusbilderWiss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25" y="875185"/>
            <a:ext cx="3437709" cy="1524051"/>
          </a:xfrm>
          <a:prstGeom prst="rect">
            <a:avLst/>
          </a:prstGeom>
        </p:spPr>
      </p:pic>
    </p:spTree>
    <p:extLst>
      <p:ext uri="{BB962C8B-B14F-4D97-AF65-F5344CB8AC3E}">
        <p14:creationId xmlns:p14="http://schemas.microsoft.com/office/powerpoint/2010/main" val="245702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smtClean="0"/>
              <a:t>May Revise</a:t>
            </a:r>
            <a:endParaRPr lang="en-US" dirty="0"/>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330927" y="1507525"/>
            <a:ext cx="11730444" cy="4853270"/>
          </a:xfrm>
        </p:spPr>
        <p:txBody>
          <a:bodyPr>
            <a:noAutofit/>
          </a:bodyPr>
          <a:lstStyle/>
          <a:p>
            <a:pPr>
              <a:spcBef>
                <a:spcPts val="0"/>
              </a:spcBef>
            </a:pPr>
            <a:endParaRPr lang="en-US" sz="3200" dirty="0"/>
          </a:p>
          <a:p>
            <a:pPr>
              <a:spcBef>
                <a:spcPts val="1200"/>
              </a:spcBef>
            </a:pPr>
            <a:r>
              <a:rPr lang="en-US" sz="2400" dirty="0"/>
              <a:t>CAEP received a </a:t>
            </a:r>
            <a:r>
              <a:rPr lang="en-US" sz="2400" dirty="0" smtClean="0"/>
              <a:t>12.1055% </a:t>
            </a:r>
            <a:r>
              <a:rPr lang="en-US" sz="2400" dirty="0"/>
              <a:t>or </a:t>
            </a:r>
            <a:r>
              <a:rPr lang="en-US" sz="2400" dirty="0" smtClean="0"/>
              <a:t>$66.7M CUT </a:t>
            </a:r>
            <a:r>
              <a:rPr lang="en-US" sz="2400" dirty="0"/>
              <a:t>in the </a:t>
            </a:r>
            <a:r>
              <a:rPr lang="en-US" sz="2400" dirty="0" smtClean="0"/>
              <a:t>Governor’s May Revise to the 20-21 </a:t>
            </a:r>
            <a:r>
              <a:rPr lang="en-US" sz="2400" dirty="0"/>
              <a:t>proposed budget (or </a:t>
            </a:r>
            <a:r>
              <a:rPr lang="en-US" sz="2400" dirty="0" smtClean="0"/>
              <a:t>12.1055314889466%).</a:t>
            </a:r>
          </a:p>
          <a:p>
            <a:pPr>
              <a:spcBef>
                <a:spcPts val="1200"/>
              </a:spcBef>
            </a:pPr>
            <a:r>
              <a:rPr lang="en-US" sz="2400" dirty="0" smtClean="0"/>
              <a:t>Remember, for those with larger allocations, you may have to do some rounding or hedging a few dollars to get back to your actual allocation number.</a:t>
            </a:r>
            <a:endParaRPr lang="en-US" sz="2400" dirty="0"/>
          </a:p>
          <a:p>
            <a:r>
              <a:rPr lang="en-US" sz="2400" dirty="0" smtClean="0"/>
              <a:t>The </a:t>
            </a:r>
            <a:r>
              <a:rPr lang="en-US" sz="2400" dirty="0"/>
              <a:t>new CAEP base for 20-21 will be </a:t>
            </a:r>
            <a:r>
              <a:rPr lang="en-US" sz="2400" dirty="0" smtClean="0"/>
              <a:t>$484,208,000.</a:t>
            </a:r>
            <a:endParaRPr lang="en-US" sz="2400" dirty="0"/>
          </a:p>
          <a:p>
            <a:r>
              <a:rPr lang="en-US" sz="2400" dirty="0"/>
              <a:t>All members </a:t>
            </a:r>
            <a:r>
              <a:rPr lang="en-US" sz="2400" dirty="0" smtClean="0"/>
              <a:t>are subject to the 12.1055% cut unless they fall under Education Code 84914 and could receive more than the 12.1055% reduction.</a:t>
            </a:r>
          </a:p>
          <a:p>
            <a:r>
              <a:rPr lang="en-US" sz="2400" dirty="0" smtClean="0"/>
              <a:t>NOVA has been updated with the May Revise reduction numbers. This is reflected in your consortium allocation for 20-21 in NOVA.</a:t>
            </a:r>
          </a:p>
          <a:p>
            <a:endParaRPr lang="en-US" sz="2400" dirty="0"/>
          </a:p>
          <a:p>
            <a:pPr marL="0" indent="0">
              <a:spcBef>
                <a:spcPts val="0"/>
              </a:spcBef>
              <a:buNone/>
            </a:pPr>
            <a:endParaRPr lang="en-US" sz="3200" dirty="0"/>
          </a:p>
        </p:txBody>
      </p:sp>
      <p:sp>
        <p:nvSpPr>
          <p:cNvPr id="4" name="Slide Number Placeholder 3"/>
          <p:cNvSpPr>
            <a:spLocks noGrp="1"/>
          </p:cNvSpPr>
          <p:nvPr>
            <p:ph type="sldNum" sz="quarter" idx="12"/>
          </p:nvPr>
        </p:nvSpPr>
        <p:spPr/>
        <p:txBody>
          <a:bodyPr/>
          <a:lstStyle/>
          <a:p>
            <a:fld id="{DE959608-952C-483B-AC74-BEAA6DA69B15}" type="slidenum">
              <a:rPr lang="en-US" smtClean="0"/>
              <a:t>4</a:t>
            </a:fld>
            <a:endParaRPr lang="en-US" dirty="0"/>
          </a:p>
        </p:txBody>
      </p:sp>
      <p:pic>
        <p:nvPicPr>
          <p:cNvPr id="5" name="Picture 4" descr="Bye bye Coke &amp; Code – Jeroen Baert'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793" y="2955008"/>
            <a:ext cx="1101072" cy="1101072"/>
          </a:xfrm>
          <a:prstGeom prst="rect">
            <a:avLst/>
          </a:prstGeom>
        </p:spPr>
      </p:pic>
      <p:pic>
        <p:nvPicPr>
          <p:cNvPr id="7" name="Picture 6" descr="Bye bye Coke &amp; Code – Jeroen Baert'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141" y="226748"/>
            <a:ext cx="1101072" cy="1101072"/>
          </a:xfrm>
          <a:prstGeom prst="rect">
            <a:avLst/>
          </a:prstGeom>
        </p:spPr>
      </p:pic>
    </p:spTree>
    <p:extLst>
      <p:ext uri="{BB962C8B-B14F-4D97-AF65-F5344CB8AC3E}">
        <p14:creationId xmlns:p14="http://schemas.microsoft.com/office/powerpoint/2010/main" val="428760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853440"/>
            <a:ext cx="9184678" cy="748937"/>
          </a:xfrm>
        </p:spPr>
        <p:txBody>
          <a:bodyPr/>
          <a:lstStyle/>
          <a:p>
            <a:pPr algn="l"/>
            <a:r>
              <a:rPr lang="en-US" dirty="0" smtClean="0"/>
              <a:t>CFAD or Allocation Amendment</a:t>
            </a:r>
            <a:endParaRPr lang="en-US" dirty="0"/>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330926" y="1602377"/>
            <a:ext cx="11861073" cy="4758418"/>
          </a:xfrm>
        </p:spPr>
        <p:txBody>
          <a:bodyPr>
            <a:noAutofit/>
          </a:bodyPr>
          <a:lstStyle/>
          <a:p>
            <a:pPr marL="0" indent="0">
              <a:spcBef>
                <a:spcPts val="0"/>
              </a:spcBef>
              <a:buNone/>
            </a:pPr>
            <a:endParaRPr lang="en-US" sz="3200" dirty="0"/>
          </a:p>
          <a:p>
            <a:pPr>
              <a:spcBef>
                <a:spcPts val="1200"/>
              </a:spcBef>
            </a:pPr>
            <a:r>
              <a:rPr lang="en-US" sz="2400" dirty="0" smtClean="0"/>
              <a:t>Policy-wise, this is an allocation reduction that will result in each consortium revising your 20-21 CFAD that was originally submitted on 5/2/20.</a:t>
            </a:r>
            <a:endParaRPr lang="en-US" sz="2400" dirty="0"/>
          </a:p>
          <a:p>
            <a:r>
              <a:rPr lang="en-US" sz="2400" dirty="0" smtClean="0"/>
              <a:t>Technically, in NOVA you will be certifying the allocation amendment and using this feature to build your revised consortium allocation.</a:t>
            </a:r>
            <a:endParaRPr lang="en-US" sz="2400" dirty="0"/>
          </a:p>
          <a:p>
            <a:r>
              <a:rPr lang="en-US" sz="2400" dirty="0" smtClean="0"/>
              <a:t>You may upload your meeting minutes or discussion notes that resulted in the revised allocation decision in the consortium supporting documents section in NOVA.</a:t>
            </a:r>
          </a:p>
          <a:p>
            <a:r>
              <a:rPr lang="en-US" sz="2400" dirty="0" smtClean="0"/>
              <a:t>There will not be an actual revised CFAD document. The documentation will be the certified allocation amendment in NOVA.</a:t>
            </a:r>
          </a:p>
          <a:p>
            <a:endParaRPr lang="en-US" sz="2400" dirty="0"/>
          </a:p>
          <a:p>
            <a:pPr marL="0" indent="0">
              <a:spcBef>
                <a:spcPts val="0"/>
              </a:spcBef>
              <a:buNone/>
            </a:pPr>
            <a:endParaRPr lang="en-US" sz="3200" dirty="0"/>
          </a:p>
        </p:txBody>
      </p:sp>
      <p:sp>
        <p:nvSpPr>
          <p:cNvPr id="4" name="Slide Number Placeholder 3"/>
          <p:cNvSpPr>
            <a:spLocks noGrp="1"/>
          </p:cNvSpPr>
          <p:nvPr>
            <p:ph type="sldNum" sz="quarter" idx="12"/>
          </p:nvPr>
        </p:nvSpPr>
        <p:spPr/>
        <p:txBody>
          <a:bodyPr/>
          <a:lstStyle/>
          <a:p>
            <a:fld id="{DE959608-952C-483B-AC74-BEAA6DA69B15}" type="slidenum">
              <a:rPr lang="en-US" smtClean="0"/>
              <a:t>5</a:t>
            </a:fld>
            <a:endParaRPr lang="en-US" dirty="0"/>
          </a:p>
        </p:txBody>
      </p:sp>
    </p:spTree>
    <p:extLst>
      <p:ext uri="{BB962C8B-B14F-4D97-AF65-F5344CB8AC3E}">
        <p14:creationId xmlns:p14="http://schemas.microsoft.com/office/powerpoint/2010/main" val="352952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4473"/>
            <a:ext cx="10515600" cy="767054"/>
          </a:xfrm>
        </p:spPr>
        <p:txBody>
          <a:bodyPr/>
          <a:lstStyle/>
          <a:p>
            <a:pPr algn="l"/>
            <a:r>
              <a:rPr lang="en-US" dirty="0" smtClean="0"/>
              <a:t>CAEP Planning Memo</a:t>
            </a:r>
            <a:endParaRPr lang="en-US" dirty="0"/>
          </a:p>
        </p:txBody>
      </p:sp>
      <p:sp>
        <p:nvSpPr>
          <p:cNvPr id="4" name="Slide Number Placeholder 3"/>
          <p:cNvSpPr>
            <a:spLocks noGrp="1"/>
          </p:cNvSpPr>
          <p:nvPr>
            <p:ph type="sldNum" sz="quarter" idx="12"/>
          </p:nvPr>
        </p:nvSpPr>
        <p:spPr/>
        <p:txBody>
          <a:bodyPr/>
          <a:lstStyle/>
          <a:p>
            <a:fld id="{DE959608-952C-483B-AC74-BEAA6DA69B15}" type="slidenum">
              <a:rPr lang="en-US" smtClean="0"/>
              <a:t>6</a:t>
            </a:fld>
            <a:endParaRPr lang="en-US" dirty="0"/>
          </a:p>
        </p:txBody>
      </p:sp>
      <p:sp>
        <p:nvSpPr>
          <p:cNvPr id="6" name="Content Placeholder 5"/>
          <p:cNvSpPr>
            <a:spLocks noGrp="1"/>
          </p:cNvSpPr>
          <p:nvPr>
            <p:ph idx="1"/>
          </p:nvPr>
        </p:nvSpPr>
        <p:spPr>
          <a:xfrm>
            <a:off x="838200" y="1520825"/>
            <a:ext cx="10515600" cy="4351338"/>
          </a:xfrm>
        </p:spPr>
        <p:txBody>
          <a:bodyPr>
            <a:normAutofit/>
          </a:bodyPr>
          <a:lstStyle/>
          <a:p>
            <a:r>
              <a:rPr lang="en-US" sz="2800" dirty="0" smtClean="0"/>
              <a:t>Education </a:t>
            </a:r>
            <a:r>
              <a:rPr lang="en-US" sz="2800" dirty="0"/>
              <a:t>Code 84914 </a:t>
            </a:r>
            <a:r>
              <a:rPr lang="en-US" sz="2800" dirty="0" smtClean="0"/>
              <a:t>(next slide) </a:t>
            </a:r>
            <a:r>
              <a:rPr lang="en-US" sz="2800" dirty="0"/>
              <a:t>guides the allocation process for all members. This education code governs the appropriate percentage allowed for members in good standing, and also allows for a reduced amount if members cannot or no longer wishes to follow the consortium approved CAEP annual plan (or if the member is ineffective in providing services identified in the CAEP annual plan). For more information, please see the recently released </a:t>
            </a:r>
            <a:r>
              <a:rPr lang="en-US" sz="2800" u="sng" dirty="0">
                <a:hlinkClick r:id="rId2"/>
              </a:rPr>
              <a:t>CAEP Planning Memo</a:t>
            </a:r>
            <a:r>
              <a:rPr lang="en-US" sz="2800" dirty="0"/>
              <a:t>.</a:t>
            </a:r>
          </a:p>
        </p:txBody>
      </p:sp>
    </p:spTree>
    <p:extLst>
      <p:ext uri="{BB962C8B-B14F-4D97-AF65-F5344CB8AC3E}">
        <p14:creationId xmlns:p14="http://schemas.microsoft.com/office/powerpoint/2010/main" val="32258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500062"/>
            <a:ext cx="9930489" cy="1325563"/>
          </a:xfrm>
        </p:spPr>
        <p:txBody>
          <a:bodyPr>
            <a:normAutofit fontScale="90000"/>
          </a:bodyPr>
          <a:lstStyle/>
          <a:p>
            <a:pPr algn="l"/>
            <a:r>
              <a:rPr lang="en-US" dirty="0"/>
              <a:t>EC 84914 – Increase/Decrease Allocations</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357051" y="1471749"/>
            <a:ext cx="11652069" cy="4604930"/>
          </a:xfrm>
        </p:spPr>
        <p:txBody>
          <a:bodyPr>
            <a:noAutofit/>
          </a:bodyPr>
          <a:lstStyle/>
          <a:p>
            <a:pPr marL="0" indent="0">
              <a:buNone/>
            </a:pPr>
            <a:r>
              <a:rPr lang="en-US" sz="2000" dirty="0" smtClean="0"/>
              <a:t>EC84914 </a:t>
            </a:r>
            <a:r>
              <a:rPr lang="en-US" sz="2000" dirty="0"/>
              <a:t>(2) For any year for which the chancellor and the Superintendent </a:t>
            </a:r>
            <a:r>
              <a:rPr lang="en-US" sz="2000" b="1" dirty="0"/>
              <a:t>allocate an amount of funds to the consortium less than the amount allocated in the prior year</a:t>
            </a:r>
            <a:r>
              <a:rPr lang="en-US" sz="2000" dirty="0"/>
              <a:t>, the amount of funds to be distributed to a member of that consortium </a:t>
            </a:r>
            <a:r>
              <a:rPr lang="en-US" sz="2000" b="1" dirty="0"/>
              <a:t>shall not be reduced by a percentage greater than the percentage by which the total amount of funds allocated to the consortium decreased</a:t>
            </a:r>
            <a:r>
              <a:rPr lang="en-US" sz="2000" dirty="0"/>
              <a:t>, unless the consortium makes at least one of the following findings related to the member for which the distribution would be reduced further:</a:t>
            </a:r>
          </a:p>
          <a:p>
            <a:pPr marL="0" indent="0">
              <a:buNone/>
            </a:pPr>
            <a:r>
              <a:rPr lang="en-US" sz="2000" dirty="0" smtClean="0"/>
              <a:t>(</a:t>
            </a:r>
            <a:r>
              <a:rPr lang="en-US" sz="2000" dirty="0"/>
              <a:t>A) The member no longer wishes to provide services consistent with the adult education plan.</a:t>
            </a:r>
          </a:p>
          <a:p>
            <a:pPr marL="0" indent="0">
              <a:buNone/>
            </a:pPr>
            <a:r>
              <a:rPr lang="en-US" sz="2000" dirty="0"/>
              <a:t>(B) The member cannot provide services that address the needs identified in the adult education plan.</a:t>
            </a:r>
          </a:p>
          <a:p>
            <a:pPr marL="0" indent="0">
              <a:buNone/>
            </a:pPr>
            <a:r>
              <a:rPr lang="en-US" sz="2000" dirty="0"/>
              <a:t>(C) The member has been consistently ineffective in providing services that address the needs identified in the adult education plan and reasonable interventions have not resulted in improvements.</a:t>
            </a:r>
          </a:p>
          <a:p>
            <a:pPr marL="0" indent="0">
              <a:spcBef>
                <a:spcPts val="0"/>
              </a:spcBef>
              <a:buNone/>
            </a:pPr>
            <a:endParaRPr lang="en-US" sz="3200" dirty="0"/>
          </a:p>
        </p:txBody>
      </p:sp>
      <p:sp>
        <p:nvSpPr>
          <p:cNvPr id="4" name="Slide Number Placeholder 3"/>
          <p:cNvSpPr>
            <a:spLocks noGrp="1"/>
          </p:cNvSpPr>
          <p:nvPr>
            <p:ph type="sldNum" sz="quarter" idx="12"/>
          </p:nvPr>
        </p:nvSpPr>
        <p:spPr/>
        <p:txBody>
          <a:bodyPr/>
          <a:lstStyle/>
          <a:p>
            <a:fld id="{DE959608-952C-483B-AC74-BEAA6DA69B15}" type="slidenum">
              <a:rPr lang="en-US" smtClean="0"/>
              <a:t>7</a:t>
            </a:fld>
            <a:endParaRPr lang="en-US" dirty="0"/>
          </a:p>
        </p:txBody>
      </p:sp>
    </p:spTree>
    <p:extLst>
      <p:ext uri="{BB962C8B-B14F-4D97-AF65-F5344CB8AC3E}">
        <p14:creationId xmlns:p14="http://schemas.microsoft.com/office/powerpoint/2010/main" val="117138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945708"/>
            <a:ext cx="9184678" cy="879431"/>
          </a:xfrm>
        </p:spPr>
        <p:txBody>
          <a:bodyPr/>
          <a:lstStyle/>
          <a:p>
            <a:pPr algn="l"/>
            <a:r>
              <a:rPr lang="en-US" dirty="0" smtClean="0"/>
              <a:t>Revised 20-21 CAEP Calendar</a:t>
            </a:r>
            <a:endParaRPr lang="en-US" dirty="0"/>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7" y="1507525"/>
            <a:ext cx="11570525" cy="4788772"/>
          </a:xfrm>
        </p:spPr>
        <p:txBody>
          <a:bodyPr>
            <a:noAutofit/>
          </a:bodyPr>
          <a:lstStyle/>
          <a:p>
            <a:pPr>
              <a:spcBef>
                <a:spcPts val="0"/>
              </a:spcBef>
            </a:pPr>
            <a:endParaRPr lang="en-US" sz="3200" dirty="0"/>
          </a:p>
          <a:p>
            <a:r>
              <a:rPr lang="en-US" sz="3100" dirty="0" smtClean="0"/>
              <a:t>20-21 Revised CFADs must be certified in </a:t>
            </a:r>
            <a:r>
              <a:rPr lang="en-US" sz="3100" dirty="0"/>
              <a:t>NOVA by </a:t>
            </a:r>
            <a:r>
              <a:rPr lang="en-US" sz="3100" dirty="0" smtClean="0"/>
              <a:t>June 30, </a:t>
            </a:r>
            <a:r>
              <a:rPr lang="en-US" sz="3100" dirty="0"/>
              <a:t>2020</a:t>
            </a:r>
            <a:r>
              <a:rPr lang="en-US" sz="3100" dirty="0" smtClean="0"/>
              <a:t>.</a:t>
            </a:r>
          </a:p>
          <a:p>
            <a:r>
              <a:rPr lang="en-US" sz="3100" dirty="0" smtClean="0"/>
              <a:t>CDE and the Chancellor’s Office hope to approve an interagency agreement for release of funds (June-July).</a:t>
            </a:r>
            <a:endParaRPr lang="en-US" sz="3100" dirty="0"/>
          </a:p>
          <a:p>
            <a:r>
              <a:rPr lang="en-US" sz="3100" dirty="0"/>
              <a:t>Governor’s Budget approved by July 1, </a:t>
            </a:r>
            <a:r>
              <a:rPr lang="en-US" sz="3100" dirty="0" smtClean="0"/>
              <a:t>2020.</a:t>
            </a:r>
            <a:endParaRPr lang="en-US" sz="3100" dirty="0"/>
          </a:p>
          <a:p>
            <a:r>
              <a:rPr lang="en-US" sz="3100" dirty="0"/>
              <a:t>CAEP funds are released by </a:t>
            </a:r>
            <a:r>
              <a:rPr lang="en-US" sz="3100" dirty="0" smtClean="0"/>
              <a:t>August/Sept. </a:t>
            </a:r>
            <a:r>
              <a:rPr lang="en-US" sz="3100" dirty="0"/>
              <a:t>2020 (in 11 installments) thru </a:t>
            </a:r>
            <a:r>
              <a:rPr lang="en-US" sz="3100" dirty="0" smtClean="0"/>
              <a:t>May (with timely approval of the I/A).</a:t>
            </a:r>
            <a:endParaRPr lang="en-US" sz="1600" dirty="0" smtClean="0"/>
          </a:p>
          <a:p>
            <a:pPr marL="0" indent="0">
              <a:spcBef>
                <a:spcPts val="0"/>
              </a:spcBef>
              <a:buNone/>
            </a:pPr>
            <a:endParaRPr lang="en-US" sz="3200" dirty="0"/>
          </a:p>
        </p:txBody>
      </p:sp>
      <p:sp>
        <p:nvSpPr>
          <p:cNvPr id="4" name="Slide Number Placeholder 3"/>
          <p:cNvSpPr>
            <a:spLocks noGrp="1"/>
          </p:cNvSpPr>
          <p:nvPr>
            <p:ph type="sldNum" sz="quarter" idx="12"/>
          </p:nvPr>
        </p:nvSpPr>
        <p:spPr/>
        <p:txBody>
          <a:bodyPr/>
          <a:lstStyle/>
          <a:p>
            <a:fld id="{DE959608-952C-483B-AC74-BEAA6DA69B15}" type="slidenum">
              <a:rPr lang="en-US" smtClean="0"/>
              <a:t>8</a:t>
            </a:fld>
            <a:endParaRPr lang="en-US" dirty="0"/>
          </a:p>
        </p:txBody>
      </p:sp>
      <p:pic>
        <p:nvPicPr>
          <p:cNvPr id="5" name="Picture 4">
            <a:extLst>
              <a:ext uri="{FF2B5EF4-FFF2-40B4-BE49-F238E27FC236}">
                <a16:creationId xmlns:a16="http://schemas.microsoft.com/office/drawing/2014/main" id="{12CFFDFF-16DB-4BAD-BF13-9B937E84622E}"/>
              </a:ext>
            </a:extLst>
          </p:cNvPr>
          <p:cNvPicPr>
            <a:picLocks noChangeAspect="1"/>
          </p:cNvPicPr>
          <p:nvPr/>
        </p:nvPicPr>
        <p:blipFill>
          <a:blip r:embed="rId2"/>
          <a:stretch>
            <a:fillRect/>
          </a:stretch>
        </p:blipFill>
        <p:spPr>
          <a:xfrm>
            <a:off x="9441234" y="225348"/>
            <a:ext cx="1335140" cy="1707028"/>
          </a:xfrm>
          <a:prstGeom prst="rect">
            <a:avLst/>
          </a:prstGeom>
        </p:spPr>
      </p:pic>
    </p:spTree>
    <p:extLst>
      <p:ext uri="{BB962C8B-B14F-4D97-AF65-F5344CB8AC3E}">
        <p14:creationId xmlns:p14="http://schemas.microsoft.com/office/powerpoint/2010/main" val="253925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a:xfrm>
            <a:off x="838200" y="1483880"/>
            <a:ext cx="10515600" cy="4351338"/>
          </a:xfrm>
        </p:spPr>
        <p:txBody>
          <a:bodyPr>
            <a:normAutofit fontScale="92500" lnSpcReduction="20000"/>
          </a:bodyPr>
          <a:lstStyle/>
          <a:p>
            <a:r>
              <a:rPr lang="en-US" sz="2400" b="1" dirty="0" smtClean="0"/>
              <a:t>Question:</a:t>
            </a:r>
            <a:r>
              <a:rPr lang="en-US" sz="2400" dirty="0" smtClean="0"/>
              <a:t> Can I wait until June 30th to certify my revised CFAD?</a:t>
            </a:r>
          </a:p>
          <a:p>
            <a:pPr marL="0" indent="0">
              <a:buNone/>
            </a:pPr>
            <a:r>
              <a:rPr lang="en-US" sz="2400" dirty="0" smtClean="0"/>
              <a:t>	</a:t>
            </a:r>
            <a:r>
              <a:rPr lang="en-US" sz="2400" b="1" dirty="0" smtClean="0"/>
              <a:t>Answer:</a:t>
            </a:r>
            <a:r>
              <a:rPr lang="en-US" sz="2400" dirty="0" smtClean="0"/>
              <a:t> We understand that it may be tough to schedule a meeting, but any late 	filing will delay the processing of CAEP funding for the 20-21.</a:t>
            </a:r>
          </a:p>
          <a:p>
            <a:r>
              <a:rPr lang="en-US" sz="2400" b="1" dirty="0" smtClean="0"/>
              <a:t>Question:</a:t>
            </a:r>
            <a:r>
              <a:rPr lang="en-US" sz="2400" dirty="0" smtClean="0"/>
              <a:t> What if my consortium has a fiscal agent, do I have to submit my CFAD by 6/30?</a:t>
            </a:r>
          </a:p>
          <a:p>
            <a:pPr marL="0" indent="0">
              <a:buNone/>
            </a:pPr>
            <a:r>
              <a:rPr lang="en-US" sz="2400" dirty="0" smtClean="0"/>
              <a:t>	</a:t>
            </a:r>
            <a:r>
              <a:rPr lang="en-US" sz="2400" b="1" dirty="0" smtClean="0"/>
              <a:t>Answer:</a:t>
            </a:r>
            <a:r>
              <a:rPr lang="en-US" sz="2400" dirty="0" smtClean="0"/>
              <a:t> Yes, we still need the allocation amounts (and justification if  	changed).</a:t>
            </a:r>
          </a:p>
          <a:p>
            <a:r>
              <a:rPr lang="en-US" sz="2400" b="1" dirty="0" smtClean="0"/>
              <a:t>Question:</a:t>
            </a:r>
            <a:r>
              <a:rPr lang="en-US" sz="2400" dirty="0" smtClean="0"/>
              <a:t> Does the revised CFAD require a public meeting?</a:t>
            </a:r>
          </a:p>
          <a:p>
            <a:pPr marL="0" indent="0">
              <a:buNone/>
            </a:pPr>
            <a:r>
              <a:rPr lang="en-US" sz="2400" dirty="0"/>
              <a:t>	</a:t>
            </a:r>
            <a:r>
              <a:rPr lang="en-US" sz="2400" b="1" dirty="0" smtClean="0"/>
              <a:t>Answer:</a:t>
            </a:r>
            <a:r>
              <a:rPr lang="en-US" sz="2400" dirty="0" smtClean="0"/>
              <a:t> The CAEP Office suggests you check with your local district or refer to 	your consortium by-laws.</a:t>
            </a:r>
            <a:endParaRPr lang="en-US" sz="2400" dirty="0"/>
          </a:p>
        </p:txBody>
      </p:sp>
      <p:sp>
        <p:nvSpPr>
          <p:cNvPr id="4" name="Slide Number Placeholder 3"/>
          <p:cNvSpPr>
            <a:spLocks noGrp="1"/>
          </p:cNvSpPr>
          <p:nvPr>
            <p:ph type="sldNum" sz="quarter" idx="12"/>
          </p:nvPr>
        </p:nvSpPr>
        <p:spPr/>
        <p:txBody>
          <a:bodyPr/>
          <a:lstStyle/>
          <a:p>
            <a:fld id="{DE959608-952C-483B-AC74-BEAA6DA69B15}" type="slidenum">
              <a:rPr lang="en-US" smtClean="0"/>
              <a:t>9</a:t>
            </a:fld>
            <a:endParaRPr lang="en-US" dirty="0"/>
          </a:p>
        </p:txBody>
      </p:sp>
    </p:spTree>
    <p:extLst>
      <p:ext uri="{BB962C8B-B14F-4D97-AF65-F5344CB8AC3E}">
        <p14:creationId xmlns:p14="http://schemas.microsoft.com/office/powerpoint/2010/main" val="3963156442"/>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FBCF2C-CBE0-4E17-888A-645CDB1186AF}"/>
</file>

<file path=customXml/itemProps2.xml><?xml version="1.0" encoding="utf-8"?>
<ds:datastoreItem xmlns:ds="http://schemas.openxmlformats.org/officeDocument/2006/customXml" ds:itemID="{E70B6A7A-EAD6-4F97-9F55-F98107C654B5}">
  <ds:schemaRefs>
    <ds:schemaRef ds:uri="c879b346-0b7d-453e-989e-4db3ade23c72"/>
    <ds:schemaRef ds:uri="http://schemas.microsoft.com/office/2006/documentManagement/types"/>
    <ds:schemaRef ds:uri="http://schemas.microsoft.com/office/infopath/2007/PartnerControls"/>
    <ds:schemaRef ds:uri="http://purl.org/dc/elements/1.1/"/>
    <ds:schemaRef ds:uri="http://schemas.microsoft.com/office/2006/metadata/properties"/>
    <ds:schemaRef ds:uri="89474bdd-c09e-4360-a4ae-bc1ba9dad73d"/>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14B85CC-384E-4C66-8A30-B63BEB994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67745</TotalTime>
  <Words>941</Words>
  <Application>Microsoft Office PowerPoint</Application>
  <PresentationFormat>Widescreen</PresentationFormat>
  <Paragraphs>98</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Helvetica Neue</vt:lpstr>
      <vt:lpstr>Helvetica Neue Light</vt:lpstr>
      <vt:lpstr>Helvetica Neue Medium</vt:lpstr>
      <vt:lpstr>White</vt:lpstr>
      <vt:lpstr>CAEP CFAD Revision Process </vt:lpstr>
      <vt:lpstr>Zoom Room Controls</vt:lpstr>
      <vt:lpstr>Agenda</vt:lpstr>
      <vt:lpstr>May Revise</vt:lpstr>
      <vt:lpstr>CFAD or Allocation Amendment</vt:lpstr>
      <vt:lpstr>CAEP Planning Memo</vt:lpstr>
      <vt:lpstr>EC 84914 – Increase/Decrease Allocations</vt:lpstr>
      <vt:lpstr>Revised 20-21 CAEP Calendar</vt:lpstr>
      <vt:lpstr>FAQs</vt:lpstr>
      <vt:lpstr>Allocation Amendment Process</vt:lpstr>
      <vt:lpstr>Revised CFAD Process (Allocation Amendment)</vt:lpstr>
      <vt:lpstr>Revised CFAD Process (Allocation Amendment)</vt:lpstr>
      <vt:lpstr>Revised CFAD Process (Allocation Amendment)</vt:lpstr>
      <vt:lpstr>Revised CFAD Process (Allocation Amendment)</vt:lpstr>
      <vt:lpstr>Revised CFAD Process (Allocation Amendment)</vt:lpstr>
      <vt:lpstr>Revised CFAD Process (Allocation Amendment)</vt:lpstr>
      <vt:lpstr>Revised CFAD Process (Allocation Amendment)</vt:lpstr>
      <vt:lpstr>Revised CFAD Process (Allocation Amendment)</vt:lpstr>
      <vt:lpstr>Revised CFAD Process (Allocation Amendment)</vt:lpstr>
      <vt:lpstr>Revised CFAD Process (Allocation Amendment)</vt:lpstr>
      <vt:lpstr>Revised CFAD Notes</vt:lpstr>
      <vt:lpstr>NOVA Reminders</vt:lpstr>
      <vt:lpstr>Wrap Up and Questions</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Overview</dc:title>
  <dc:creator>Kristy</dc:creator>
  <cp:lastModifiedBy>Veronica Parker</cp:lastModifiedBy>
  <cp:revision>127</cp:revision>
  <dcterms:created xsi:type="dcterms:W3CDTF">2019-02-28T16:51:35Z</dcterms:created>
  <dcterms:modified xsi:type="dcterms:W3CDTF">2020-05-22T15:53:54Z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