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3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4.xml" ContentType="application/vnd.openxmlformats-officedocument.presentationml.slide+xml"/>
  <Override PartName="/ppt/slides/slide21.xml" ContentType="application/vnd.openxmlformats-officedocument.presentationml.slide+xml"/>
  <Override PartName="/ppt/slides/slide20.xml" ContentType="application/vnd.openxmlformats-officedocument.presentationml.slide+xml"/>
  <Override PartName="/ppt/slides/slide22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17.xml" ContentType="application/vnd.openxmlformats-officedocument.presentationml.slide+xml"/>
  <Override PartName="/ppt/notesSlides/notesSlide12.xml" ContentType="application/vnd.openxmlformats-officedocument.presentationml.notesSlide+xml"/>
  <Override PartName="/ppt/slideLayouts/slideLayout15.xml" ContentType="application/vnd.openxmlformats-officedocument.presentationml.slideLayout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3.xml" ContentType="application/vnd.openxmlformats-officedocument.presentationml.notesSlide+xml"/>
  <Override PartName="/ppt/notesSlides/notesSlide2.xml" ContentType="application/vnd.openxmlformats-officedocument.presentationml.notesSlide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16.xml" ContentType="application/vnd.openxmlformats-officedocument.presentationml.slideLayout+xml"/>
  <Override PartName="/ppt/notesSlides/notesSlide5.xml" ContentType="application/vnd.openxmlformats-officedocument.presentationml.notesSlide+xml"/>
  <Override PartName="/ppt/slideLayouts/slideLayout4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7.xml" ContentType="application/vnd.openxmlformats-officedocument.presentationml.slideLayout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slideLayouts/slideLayout2.xml" ContentType="application/vnd.openxmlformats-officedocument.presentationml.slideLayout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slideLayouts/slideLayout3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1381" r:id="rId2"/>
    <p:sldId id="1380" r:id="rId3"/>
    <p:sldId id="259" r:id="rId4"/>
    <p:sldId id="1337" r:id="rId5"/>
    <p:sldId id="1382" r:id="rId6"/>
    <p:sldId id="1347" r:id="rId7"/>
    <p:sldId id="417" r:id="rId8"/>
    <p:sldId id="1319" r:id="rId9"/>
    <p:sldId id="1351" r:id="rId10"/>
    <p:sldId id="1377" r:id="rId11"/>
    <p:sldId id="1379" r:id="rId12"/>
    <p:sldId id="1384" r:id="rId13"/>
    <p:sldId id="383" r:id="rId14"/>
    <p:sldId id="415" r:id="rId15"/>
    <p:sldId id="439" r:id="rId16"/>
    <p:sldId id="1350" r:id="rId17"/>
    <p:sldId id="359" r:id="rId18"/>
    <p:sldId id="803" r:id="rId19"/>
    <p:sldId id="1365" r:id="rId20"/>
    <p:sldId id="1383" r:id="rId21"/>
    <p:sldId id="1386" r:id="rId22"/>
    <p:sldId id="1385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00000"/>
    <a:srgbClr val="764674"/>
    <a:srgbClr val="FFFFCC"/>
    <a:srgbClr val="FAF1D4"/>
    <a:srgbClr val="757575"/>
    <a:srgbClr val="5B9B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540" autoAdjust="0"/>
    <p:restoredTop sz="94660"/>
  </p:normalViewPr>
  <p:slideViewPr>
    <p:cSldViewPr snapToGrid="0">
      <p:cViewPr varScale="1">
        <p:scale>
          <a:sx n="69" d="100"/>
          <a:sy n="69" d="100"/>
        </p:scale>
        <p:origin x="38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ustomXml" Target="../customXml/item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Relationship Id="rId30" Type="http://schemas.openxmlformats.org/officeDocument/2006/relationships/customXml" Target="../customXml/item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68E553-AFF9-49F8-B4E1-8CBDEA833BC8}" type="datetimeFigureOut">
              <a:rPr lang="en-US" smtClean="0"/>
              <a:t>5/27/2020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B2BCED-D683-4CAC-80E6-C080310521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56993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4 Outcomes from Legislation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3409D5-3883-A14C-A7BE-13C3276768B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66351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Review each term- if ever terms are flagged once and other terms are refreshed every term. Organize if ever and once per term.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88316C-8FAC-445F-9475-2B7C26FF4B14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322037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MIS DED link is live!!!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3409D5-3883-A14C-A7BE-13C3276768B0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2358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88316C-8FAC-445F-9475-2B7C26FF4B14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29372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88316C-8FAC-445F-9475-2B7C26FF4B1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1098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88316C-8FAC-445F-9475-2B7C26FF4B1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8051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We’re closely aligned in some places and there are some places that the concepts do not translate. LB is going to be used as the source to document methodology for funding.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88316C-8FAC-445F-9475-2B7C26FF4B1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19528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Major dashboards -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11BFB5-4B2F-4C81-B879-8C499C22C1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242543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Suite of dashboards; kind of data (actionable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11BFB5-4B2F-4C81-B879-8C499C22C1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671741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Major dashboards -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11BFB5-4B2F-4C81-B879-8C499C22C1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991149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Added in d)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3409D5-3883-A14C-A7BE-13C3276768B0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58258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Move to beginning of presentation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88316C-8FAC-445F-9475-2B7C26FF4B14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7946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5A796-1069-4F24-BA10-A15A55CE2FF3}" type="datetimeFigureOut">
              <a:rPr lang="en-US" smtClean="0"/>
              <a:t>5/27/2020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85323-8648-4C98-8FF4-30DE07A2CF0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20412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5A796-1069-4F24-BA10-A15A55CE2FF3}" type="datetimeFigureOut">
              <a:rPr lang="en-US" smtClean="0"/>
              <a:t>5/27/2020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85323-8648-4C98-8FF4-30DE07A2CF0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17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5A796-1069-4F24-BA10-A15A55CE2FF3}" type="datetimeFigureOut">
              <a:rPr lang="en-US" smtClean="0"/>
              <a:t>5/27/2020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85323-8648-4C98-8FF4-30DE07A2CF0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0671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5A796-1069-4F24-BA10-A15A55CE2FF3}" type="datetimeFigureOut">
              <a:rPr lang="en-US" smtClean="0"/>
              <a:t>5/27/2020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85323-8648-4C98-8FF4-30DE07A2CF0E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599564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5A796-1069-4F24-BA10-A15A55CE2FF3}" type="datetimeFigureOut">
              <a:rPr lang="en-US" smtClean="0"/>
              <a:t>5/27/2020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85323-8648-4C98-8FF4-30DE07A2CF0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3087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5A796-1069-4F24-BA10-A15A55CE2FF3}" type="datetimeFigureOut">
              <a:rPr lang="en-US" smtClean="0"/>
              <a:t>5/27/2020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85323-8648-4C98-8FF4-30DE07A2CF0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2708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5A796-1069-4F24-BA10-A15A55CE2FF3}" type="datetimeFigureOut">
              <a:rPr lang="en-US" smtClean="0"/>
              <a:t>5/27/2020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85323-8648-4C98-8FF4-30DE07A2CF0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37354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5A796-1069-4F24-BA10-A15A55CE2FF3}" type="datetimeFigureOut">
              <a:rPr lang="en-US" smtClean="0"/>
              <a:t>5/27/2020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85323-8648-4C98-8FF4-30DE07A2CF0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10267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5A796-1069-4F24-BA10-A15A55CE2FF3}" type="datetimeFigureOut">
              <a:rPr lang="en-US" smtClean="0"/>
              <a:t>5/27/2020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85323-8648-4C98-8FF4-30DE07A2CF0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57886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5A796-1069-4F24-BA10-A15A55CE2FF3}" type="datetimeFigureOut">
              <a:rPr lang="en-US" smtClean="0"/>
              <a:t>5/27/2020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85323-8648-4C98-8FF4-30DE07A2CF0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91754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5A796-1069-4F24-BA10-A15A55CE2FF3}" type="datetimeFigureOut">
              <a:rPr lang="en-US" smtClean="0"/>
              <a:t>5/27/2020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85323-8648-4C98-8FF4-30DE07A2CF0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41479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5A796-1069-4F24-BA10-A15A55CE2FF3}" type="datetimeFigureOut">
              <a:rPr lang="en-US" smtClean="0"/>
              <a:t>5/27/2020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85323-8648-4C98-8FF4-30DE07A2CF0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59939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5A796-1069-4F24-BA10-A15A55CE2FF3}" type="datetimeFigureOut">
              <a:rPr lang="en-US" smtClean="0"/>
              <a:t>5/27/2020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85323-8648-4C98-8FF4-30DE07A2CF0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38786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5A796-1069-4F24-BA10-A15A55CE2FF3}" type="datetimeFigureOut">
              <a:rPr lang="en-US" smtClean="0"/>
              <a:t>5/27/2020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85323-8648-4C98-8FF4-30DE07A2CF0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23957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5A796-1069-4F24-BA10-A15A55CE2FF3}" type="datetimeFigureOut">
              <a:rPr lang="en-US" smtClean="0"/>
              <a:t>5/27/2020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85323-8648-4C98-8FF4-30DE07A2CF0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46592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5A796-1069-4F24-BA10-A15A55CE2FF3}" type="datetimeFigureOut">
              <a:rPr lang="en-US" smtClean="0"/>
              <a:t>5/27/2020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85323-8648-4C98-8FF4-30DE07A2CF0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35803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5A796-1069-4F24-BA10-A15A55CE2FF3}" type="datetimeFigureOut">
              <a:rPr lang="en-US" smtClean="0"/>
              <a:t>5/27/2020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85323-8648-4C98-8FF4-30DE07A2CF0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38136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51B5A796-1069-4F24-BA10-A15A55CE2FF3}" type="datetimeFigureOut">
              <a:rPr lang="en-US" smtClean="0"/>
              <a:t>5/27/2020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085323-8648-4C98-8FF4-30DE07A2CF0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762166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kbeltra@wested.org" TargetMode="External"/><Relationship Id="rId7" Type="http://schemas.openxmlformats.org/officeDocument/2006/relationships/image" Target="../media/image9.jpeg"/><Relationship Id="rId2" Type="http://schemas.openxmlformats.org/officeDocument/2006/relationships/hyperlink" Target="mailto:rtiller@wested.org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12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8.pn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2.png"/><Relationship Id="rId9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7" Type="http://schemas.openxmlformats.org/officeDocument/2006/relationships/image" Target="../media/image9.jpeg"/><Relationship Id="rId2" Type="http://schemas.openxmlformats.org/officeDocument/2006/relationships/hyperlink" Target="https://www.calpassplus.org/Launchboard/Adult-Education-Pipeline.aspx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8.jp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20.jpg"/><Relationship Id="rId4" Type="http://schemas.openxmlformats.org/officeDocument/2006/relationships/image" Target="../media/image19.jpg"/><Relationship Id="rId9" Type="http://schemas.openxmlformats.org/officeDocument/2006/relationships/image" Target="../media/image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g"/><Relationship Id="rId13" Type="http://schemas.openxmlformats.org/officeDocument/2006/relationships/image" Target="../media/image12.jpg"/><Relationship Id="rId3" Type="http://schemas.openxmlformats.org/officeDocument/2006/relationships/hyperlink" Target="https://webdata.cccco.edu/ded/ded.htm" TargetMode="External"/><Relationship Id="rId7" Type="http://schemas.openxmlformats.org/officeDocument/2006/relationships/hyperlink" Target="https://launchboard-resources.wested.org/resources?t_id=all" TargetMode="External"/><Relationship Id="rId12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asas.org/" TargetMode="External"/><Relationship Id="rId11" Type="http://schemas.openxmlformats.org/officeDocument/2006/relationships/image" Target="../media/image6.png"/><Relationship Id="rId5" Type="http://schemas.openxmlformats.org/officeDocument/2006/relationships/hyperlink" Target="https://datamart.cccco.edu/Outcomes/Default.aspx" TargetMode="External"/><Relationship Id="rId15" Type="http://schemas.openxmlformats.org/officeDocument/2006/relationships/image" Target="../media/image9.jpeg"/><Relationship Id="rId10" Type="http://schemas.openxmlformats.org/officeDocument/2006/relationships/image" Target="../media/image23.jpg"/><Relationship Id="rId4" Type="http://schemas.openxmlformats.org/officeDocument/2006/relationships/hyperlink" Target="https://caladulted.org/" TargetMode="External"/><Relationship Id="rId9" Type="http://schemas.openxmlformats.org/officeDocument/2006/relationships/image" Target="../media/image22.jpg"/><Relationship Id="rId1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jpe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mailto:kbeltra@wested.org" TargetMode="External"/><Relationship Id="rId7" Type="http://schemas.openxmlformats.org/officeDocument/2006/relationships/image" Target="../media/image9.jpeg"/><Relationship Id="rId2" Type="http://schemas.openxmlformats.org/officeDocument/2006/relationships/hyperlink" Target="mailto:rtiller@wested.org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12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8.pn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2.png"/><Relationship Id="rId9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6.png"/><Relationship Id="rId7" Type="http://schemas.openxmlformats.org/officeDocument/2006/relationships/image" Target="../media/image14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jpg"/><Relationship Id="rId10" Type="http://schemas.openxmlformats.org/officeDocument/2006/relationships/image" Target="../media/image9.jpeg"/><Relationship Id="rId4" Type="http://schemas.openxmlformats.org/officeDocument/2006/relationships/image" Target="../media/image7.png"/><Relationship Id="rId9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g"/><Relationship Id="rId13" Type="http://schemas.openxmlformats.org/officeDocument/2006/relationships/image" Target="../media/image8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12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6.png"/><Relationship Id="rId5" Type="http://schemas.openxmlformats.org/officeDocument/2006/relationships/image" Target="../media/image3.png"/><Relationship Id="rId10" Type="http://schemas.openxmlformats.org/officeDocument/2006/relationships/hyperlink" Target="http://www.calpassplus.org/Launchboard/Adult-Education-Pipeline.aspx" TargetMode="External"/><Relationship Id="rId4" Type="http://schemas.openxmlformats.org/officeDocument/2006/relationships/image" Target="../media/image2.png"/><Relationship Id="rId9" Type="http://schemas.openxmlformats.org/officeDocument/2006/relationships/image" Target="../media/image16.jpg"/><Relationship Id="rId1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F9DD44B3-6A97-4922-9F90-BB0860A6E645}"/>
              </a:ext>
            </a:extLst>
          </p:cNvPr>
          <p:cNvSpPr txBox="1">
            <a:spLocks/>
          </p:cNvSpPr>
          <p:nvPr/>
        </p:nvSpPr>
        <p:spPr>
          <a:xfrm>
            <a:off x="677555" y="1455305"/>
            <a:ext cx="10036827" cy="85574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3600" dirty="0" err="1"/>
              <a:t>LaunchBoard</a:t>
            </a:r>
            <a:r>
              <a:rPr lang="en-US" sz="3600" dirty="0"/>
              <a:t> Adult </a:t>
            </a:r>
          </a:p>
          <a:p>
            <a:r>
              <a:rPr lang="en-US" sz="3600" dirty="0"/>
              <a:t>Education Pipeline 3.0</a:t>
            </a:r>
          </a:p>
          <a:p>
            <a:pPr>
              <a:spcBef>
                <a:spcPts val="3000"/>
              </a:spcBef>
            </a:pPr>
            <a:r>
              <a:rPr lang="en-US" sz="2400" dirty="0"/>
              <a:t>May 27</a:t>
            </a:r>
            <a:r>
              <a:rPr lang="en-US" sz="2400" baseline="30000" dirty="0"/>
              <a:t>th</a:t>
            </a:r>
            <a:r>
              <a:rPr lang="en-US" sz="2400" dirty="0"/>
              <a:t>, 2020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3BDD385-DF9E-45E1-8651-C54E0507F7E6}"/>
              </a:ext>
            </a:extLst>
          </p:cNvPr>
          <p:cNvSpPr txBox="1"/>
          <p:nvPr/>
        </p:nvSpPr>
        <p:spPr>
          <a:xfrm>
            <a:off x="677555" y="4002606"/>
            <a:ext cx="7474474" cy="17635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ctr">
              <a:lnSpc>
                <a:spcPct val="90000"/>
              </a:lnSpc>
            </a:pPr>
            <a:r>
              <a:rPr lang="en-US" sz="2400" dirty="0">
                <a:latin typeface="Corbel" charset="0"/>
                <a:ea typeface="Corbel" charset="0"/>
                <a:cs typeface="Corbel" charset="0"/>
              </a:rPr>
              <a:t>Randy Tillery, Program Director at </a:t>
            </a:r>
            <a:r>
              <a:rPr lang="en-US" sz="2400" dirty="0" err="1">
                <a:latin typeface="Corbel" charset="0"/>
                <a:ea typeface="Corbel" charset="0"/>
                <a:cs typeface="Corbel" charset="0"/>
              </a:rPr>
              <a:t>WestEd</a:t>
            </a:r>
            <a:endParaRPr lang="en-US" sz="2400" dirty="0">
              <a:latin typeface="Corbel" charset="0"/>
              <a:ea typeface="Corbel" charset="0"/>
              <a:cs typeface="Corbel" charset="0"/>
            </a:endParaRPr>
          </a:p>
          <a:p>
            <a:pPr fontAlgn="ctr">
              <a:lnSpc>
                <a:spcPct val="90000"/>
              </a:lnSpc>
            </a:pPr>
            <a:r>
              <a:rPr lang="en-US" sz="2400" dirty="0">
                <a:latin typeface="Corbel" charset="0"/>
                <a:ea typeface="Corbel" charset="0"/>
                <a:cs typeface="Corbel" charset="0"/>
                <a:hlinkClick r:id="rId2"/>
              </a:rPr>
              <a:t>rtiller@wested.org</a:t>
            </a:r>
            <a:endParaRPr lang="en-US" sz="2400" dirty="0">
              <a:latin typeface="Corbel" charset="0"/>
              <a:ea typeface="Corbel" charset="0"/>
              <a:cs typeface="Corbel" charset="0"/>
            </a:endParaRPr>
          </a:p>
          <a:p>
            <a:pPr fontAlgn="ctr">
              <a:lnSpc>
                <a:spcPct val="90000"/>
              </a:lnSpc>
            </a:pPr>
            <a:endParaRPr lang="en-US" sz="2400" dirty="0">
              <a:latin typeface="Corbel" charset="0"/>
              <a:ea typeface="Corbel" charset="0"/>
              <a:cs typeface="Corbel" charset="0"/>
            </a:endParaRPr>
          </a:p>
          <a:p>
            <a:pPr fontAlgn="ctr">
              <a:lnSpc>
                <a:spcPct val="90000"/>
              </a:lnSpc>
            </a:pPr>
            <a:r>
              <a:rPr lang="en-US" sz="2400" dirty="0">
                <a:latin typeface="Corbel" charset="0"/>
                <a:ea typeface="Corbel" charset="0"/>
                <a:cs typeface="Corbel" charset="0"/>
              </a:rPr>
              <a:t>Karen </a:t>
            </a:r>
            <a:r>
              <a:rPr lang="en-US" sz="2400" dirty="0" err="1">
                <a:latin typeface="Corbel" charset="0"/>
                <a:ea typeface="Corbel" charset="0"/>
                <a:cs typeface="Corbel" charset="0"/>
              </a:rPr>
              <a:t>Beltramo</a:t>
            </a:r>
            <a:r>
              <a:rPr lang="en-US" sz="2400" dirty="0">
                <a:latin typeface="Corbel" charset="0"/>
                <a:ea typeface="Corbel" charset="0"/>
                <a:cs typeface="Corbel" charset="0"/>
              </a:rPr>
              <a:t>, Senior Project Manager at </a:t>
            </a:r>
            <a:r>
              <a:rPr lang="en-US" sz="2400" dirty="0" err="1">
                <a:latin typeface="Corbel" charset="0"/>
                <a:ea typeface="Corbel" charset="0"/>
                <a:cs typeface="Corbel" charset="0"/>
              </a:rPr>
              <a:t>WestEd</a:t>
            </a:r>
            <a:endParaRPr lang="en-US" sz="2400" dirty="0">
              <a:latin typeface="Corbel" charset="0"/>
              <a:ea typeface="Corbel" charset="0"/>
              <a:cs typeface="Corbel" charset="0"/>
            </a:endParaRPr>
          </a:p>
          <a:p>
            <a:pPr fontAlgn="ctr">
              <a:lnSpc>
                <a:spcPct val="90000"/>
              </a:lnSpc>
            </a:pPr>
            <a:r>
              <a:rPr lang="en-US" sz="2400" dirty="0">
                <a:latin typeface="Corbel" charset="0"/>
                <a:ea typeface="Corbel" charset="0"/>
                <a:cs typeface="Corbel" charset="0"/>
                <a:hlinkClick r:id="rId3"/>
              </a:rPr>
              <a:t>kbeltra@wested.org</a:t>
            </a:r>
            <a:endParaRPr lang="en-US" sz="2400" dirty="0">
              <a:latin typeface="Corbel" charset="0"/>
              <a:ea typeface="Corbel" charset="0"/>
              <a:cs typeface="Corbel" charset="0"/>
            </a:endParaRPr>
          </a:p>
        </p:txBody>
      </p:sp>
      <p:pic>
        <p:nvPicPr>
          <p:cNvPr id="31" name="Picture 30" descr="A picture containing drawing&#10;&#10;Description automatically generated">
            <a:extLst>
              <a:ext uri="{FF2B5EF4-FFF2-40B4-BE49-F238E27FC236}">
                <a16:creationId xmlns:a16="http://schemas.microsoft.com/office/drawing/2014/main" id="{5C644B77-F63E-478C-A421-059A294AD47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21725"/>
          <a:stretch/>
        </p:blipFill>
        <p:spPr>
          <a:xfrm>
            <a:off x="9738092" y="87780"/>
            <a:ext cx="2383981" cy="419498"/>
          </a:xfrm>
          <a:prstGeom prst="rect">
            <a:avLst/>
          </a:prstGeom>
        </p:spPr>
      </p:pic>
      <p:pic>
        <p:nvPicPr>
          <p:cNvPr id="33" name="Picture 32" descr="A picture containing object&#10;&#10;Description automatically generated">
            <a:extLst>
              <a:ext uri="{FF2B5EF4-FFF2-40B4-BE49-F238E27FC236}">
                <a16:creationId xmlns:a16="http://schemas.microsoft.com/office/drawing/2014/main" id="{1A27413E-AEA7-4E4C-A701-64B6C57DF84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85" y="87780"/>
            <a:ext cx="2113008" cy="548640"/>
          </a:xfrm>
          <a:prstGeom prst="rect">
            <a:avLst/>
          </a:prstGeom>
        </p:spPr>
      </p:pic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BF160D81-4AD7-4CE9-9B98-6B4973E76D6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alphaModFix amt="6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8135" y="6299444"/>
            <a:ext cx="3077185" cy="402029"/>
          </a:xfrm>
          <a:prstGeom prst="rect">
            <a:avLst/>
          </a:prstGeom>
        </p:spPr>
      </p:pic>
      <p:pic>
        <p:nvPicPr>
          <p:cNvPr id="10" name="Picture 9" descr="A picture containing drawing&#10;&#10;Description automatically generated">
            <a:extLst>
              <a:ext uri="{FF2B5EF4-FFF2-40B4-BE49-F238E27FC236}">
                <a16:creationId xmlns:a16="http://schemas.microsoft.com/office/drawing/2014/main" id="{4929B2E8-DEE5-4AF6-91B9-802BBDA875AF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alphaModFix amt="7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61" t="6331" r="2666"/>
          <a:stretch/>
        </p:blipFill>
        <p:spPr>
          <a:xfrm>
            <a:off x="6952154" y="6331687"/>
            <a:ext cx="1281223" cy="381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491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88D4CAC-AAB2-41AC-A7A7-2A363EBD0462}"/>
              </a:ext>
            </a:extLst>
          </p:cNvPr>
          <p:cNvSpPr/>
          <p:nvPr/>
        </p:nvSpPr>
        <p:spPr>
          <a:xfrm>
            <a:off x="0" y="912112"/>
            <a:ext cx="12264887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Century Gothic" panose="020B0502020202020204" pitchFamily="34" charset="0"/>
              </a:rPr>
              <a:t>What is the LaunchBoard?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22F2343-29CD-4B7E-A286-AF6D88410320}"/>
              </a:ext>
            </a:extLst>
          </p:cNvPr>
          <p:cNvSpPr txBox="1"/>
          <p:nvPr/>
        </p:nvSpPr>
        <p:spPr>
          <a:xfrm>
            <a:off x="636309" y="1809000"/>
            <a:ext cx="11085340" cy="36548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Statewide suite of public dashboards supported by the Community College Chancellor's Office and hosted by Cal-PASS Plus.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LaunchBoard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provides data on progress, employment, and earnings outcomes for community college pathways, adult education, and K14 career pathways and </a:t>
            </a:r>
            <a:r>
              <a:rPr lang="en-US" sz="2800" dirty="0">
                <a:solidFill>
                  <a:schemeClr val="accent4">
                    <a:lumMod val="40000"/>
                    <a:lumOff val="60000"/>
                  </a:schemeClr>
                </a:solidFill>
                <a:latin typeface="Calibri" panose="020F0502020204030204"/>
              </a:rPr>
              <a:t>tracks important accountability measures for key educational reform initiatives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40000"/>
                  <a:lumOff val="60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information is intended to facilitate local, regional, and statewide conversations about how to foster economic mobility.</a:t>
            </a:r>
          </a:p>
        </p:txBody>
      </p:sp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id="{31A0A602-0D15-427B-AF26-D2B56A5E155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21725"/>
          <a:stretch/>
        </p:blipFill>
        <p:spPr>
          <a:xfrm>
            <a:off x="9738092" y="87780"/>
            <a:ext cx="2383981" cy="419498"/>
          </a:xfrm>
          <a:prstGeom prst="rect">
            <a:avLst/>
          </a:prstGeom>
        </p:spPr>
      </p:pic>
      <p:pic>
        <p:nvPicPr>
          <p:cNvPr id="9" name="Picture 8" descr="A picture containing object&#10;&#10;Description automatically generated">
            <a:extLst>
              <a:ext uri="{FF2B5EF4-FFF2-40B4-BE49-F238E27FC236}">
                <a16:creationId xmlns:a16="http://schemas.microsoft.com/office/drawing/2014/main" id="{437938E0-1289-4ECC-92B5-958CA6DFA2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85" y="87780"/>
            <a:ext cx="2113008" cy="548640"/>
          </a:xfrm>
          <a:prstGeom prst="rect">
            <a:avLst/>
          </a:prstGeom>
        </p:spPr>
      </p:pic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B958764D-725F-4FEC-B63B-34AC14A0F63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alphaModFix amt="6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8135" y="6299444"/>
            <a:ext cx="3077185" cy="402029"/>
          </a:xfrm>
          <a:prstGeom prst="rect">
            <a:avLst/>
          </a:prstGeom>
        </p:spPr>
      </p:pic>
      <p:pic>
        <p:nvPicPr>
          <p:cNvPr id="11" name="Picture 10" descr="A picture containing drawing&#10;&#10;Description automatically generated">
            <a:extLst>
              <a:ext uri="{FF2B5EF4-FFF2-40B4-BE49-F238E27FC236}">
                <a16:creationId xmlns:a16="http://schemas.microsoft.com/office/drawing/2014/main" id="{38C4B1F3-5B36-4AF3-ACF4-D4B7509287F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alphaModFix amt="7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61" t="6331" r="2666"/>
          <a:stretch/>
        </p:blipFill>
        <p:spPr>
          <a:xfrm>
            <a:off x="6952154" y="6331687"/>
            <a:ext cx="1281223" cy="381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4574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94">
            <a:extLst>
              <a:ext uri="{FF2B5EF4-FFF2-40B4-BE49-F238E27FC236}">
                <a16:creationId xmlns:a16="http://schemas.microsoft.com/office/drawing/2014/main" id="{B815FFCB-468E-44EB-A061-3A084E6401F9}"/>
              </a:ext>
            </a:extLst>
          </p:cNvPr>
          <p:cNvSpPr txBox="1">
            <a:spLocks/>
          </p:cNvSpPr>
          <p:nvPr/>
        </p:nvSpPr>
        <p:spPr>
          <a:xfrm>
            <a:off x="787792" y="1997612"/>
            <a:ext cx="10789920" cy="3952094"/>
          </a:xfrm>
          <a:prstGeom prst="rect">
            <a:avLst/>
          </a:prstGeom>
        </p:spPr>
        <p:txBody>
          <a:bodyPr lIns="68569" tIns="68569" rIns="68569" bIns="68569" anchor="t" anchorCtr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72659" marR="0" lvl="0" indent="-457200" algn="l" defTabSz="914400" rtl="0" eaLnBrk="1" fontAlgn="auto" latinLnBrk="0" hangingPunct="1">
              <a:lnSpc>
                <a:spcPct val="100000"/>
              </a:lnSpc>
              <a:spcBef>
                <a:spcPts val="1350"/>
              </a:spcBef>
              <a:spcAft>
                <a:spcPts val="0"/>
              </a:spcAft>
              <a:buClr>
                <a:srgbClr val="0070C0"/>
              </a:buClr>
              <a:buSzPct val="135000"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20000"/>
                    <a:lumOff val="8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Practitioner Driven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– Designed to improve educational practice</a:t>
            </a:r>
          </a:p>
          <a:p>
            <a:pPr marL="372659" marR="0" lvl="0" indent="-457200" algn="l" defTabSz="914400" rtl="0" eaLnBrk="1" fontAlgn="auto" latinLnBrk="0" hangingPunct="1">
              <a:lnSpc>
                <a:spcPct val="100000"/>
              </a:lnSpc>
              <a:spcBef>
                <a:spcPts val="1350"/>
              </a:spcBef>
              <a:spcAft>
                <a:spcPts val="0"/>
              </a:spcAft>
              <a:buClr>
                <a:srgbClr val="0070C0"/>
              </a:buClr>
              <a:buSzPct val="135000"/>
              <a:tabLst/>
              <a:defRPr/>
            </a:pPr>
            <a:r>
              <a:rPr lang="en-US" sz="28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Calibri" panose="020F0502020204030204"/>
              </a:rPr>
              <a:t>Relevant: </a:t>
            </a:r>
            <a:r>
              <a:rPr lang="en-US" sz="2800" dirty="0">
                <a:solidFill>
                  <a:schemeClr val="accent4">
                    <a:lumMod val="40000"/>
                    <a:lumOff val="60000"/>
                  </a:schemeClr>
                </a:solidFill>
                <a:latin typeface="Calibri" panose="020F0502020204030204"/>
              </a:rPr>
              <a:t>Aligned to Legislative and CO Priorities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40000"/>
                  <a:lumOff val="60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72659" marR="0" lvl="0" indent="-4572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70C0"/>
              </a:buClr>
              <a:buSzPct val="135000"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20000"/>
                    <a:lumOff val="8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Display Types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– Student Journeys or Education Reform Key Metrics</a:t>
            </a:r>
          </a:p>
          <a:p>
            <a:pPr marL="372659" marR="0" lvl="0" indent="-4572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70C0"/>
              </a:buClr>
              <a:buSzPct val="135000"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20000"/>
                    <a:lumOff val="8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Uses Public Data Sets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–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Leverages CC, AE, K12, EDD other data</a:t>
            </a:r>
          </a:p>
          <a:p>
            <a:pPr marL="372659" marR="0" lvl="0" indent="-4572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70C0"/>
              </a:buClr>
              <a:buSzPct val="135000"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20000"/>
                    <a:lumOff val="8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Matches Data to Track Transition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–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AE/CC; K12/CC; CC/LMI</a:t>
            </a:r>
          </a:p>
          <a:p>
            <a:pPr marL="372659" marR="0" lvl="0" indent="-4572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70C0"/>
              </a:buClr>
              <a:buSzPct val="135000"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20000"/>
                    <a:lumOff val="8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Compares institutions, regions, state level data</a:t>
            </a:r>
          </a:p>
          <a:p>
            <a:pPr marL="372659" marR="0" lvl="0" indent="-4572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70C0"/>
              </a:buClr>
              <a:buSzPct val="135000"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20000"/>
                    <a:lumOff val="8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Disaggregated by ethnicity, age, gender, program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20000"/>
                  <a:lumOff val="80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72659" marR="0" lvl="0" indent="-4572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70C0"/>
              </a:buClr>
              <a:buSzPct val="135000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40000"/>
                  <a:lumOff val="60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72659" marR="0" lvl="0" indent="-4572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70C0"/>
              </a:buClr>
              <a:buSzPct val="135000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40000"/>
                  <a:lumOff val="60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72659" marR="0" lvl="0" indent="-4572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70C0"/>
              </a:buClr>
              <a:buSzPct val="135000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40000"/>
                  <a:lumOff val="60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1350"/>
              </a:spcBef>
              <a:spcAft>
                <a:spcPts val="0"/>
              </a:spcAft>
              <a:buClr>
                <a:srgbClr val="0070C0"/>
              </a:buClr>
              <a:buSzPct val="135000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40000"/>
                  <a:lumOff val="60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1350"/>
              </a:spcBef>
              <a:spcAft>
                <a:spcPts val="0"/>
              </a:spcAft>
              <a:buClr>
                <a:srgbClr val="0070C0"/>
              </a:buClr>
              <a:buSzPct val="135000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40000"/>
                  <a:lumOff val="60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2E8AFD1-F0BF-4F00-A8BB-907777CDD84C}"/>
              </a:ext>
            </a:extLst>
          </p:cNvPr>
          <p:cNvSpPr/>
          <p:nvPr/>
        </p:nvSpPr>
        <p:spPr>
          <a:xfrm>
            <a:off x="0" y="1024755"/>
            <a:ext cx="12264887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Century Gothic" panose="020B0502020202020204" pitchFamily="34" charset="0"/>
              </a:rPr>
              <a:t>Key Characteristics</a:t>
            </a:r>
          </a:p>
        </p:txBody>
      </p:sp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id="{0FC0416B-197F-4E1C-9757-3AC00986655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21725"/>
          <a:stretch/>
        </p:blipFill>
        <p:spPr>
          <a:xfrm>
            <a:off x="9738092" y="87780"/>
            <a:ext cx="2383981" cy="419498"/>
          </a:xfrm>
          <a:prstGeom prst="rect">
            <a:avLst/>
          </a:prstGeom>
        </p:spPr>
      </p:pic>
      <p:pic>
        <p:nvPicPr>
          <p:cNvPr id="8" name="Picture 7" descr="A picture containing object&#10;&#10;Description automatically generated">
            <a:extLst>
              <a:ext uri="{FF2B5EF4-FFF2-40B4-BE49-F238E27FC236}">
                <a16:creationId xmlns:a16="http://schemas.microsoft.com/office/drawing/2014/main" id="{9E4B76A1-17BC-4048-A7C4-42B9AE4B6F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85" y="87780"/>
            <a:ext cx="2113008" cy="548640"/>
          </a:xfrm>
          <a:prstGeom prst="rect">
            <a:avLst/>
          </a:prstGeom>
        </p:spPr>
      </p:pic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5D0BD622-4224-411E-80AD-4BA800A45F9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alphaModFix amt="6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8135" y="6299444"/>
            <a:ext cx="3077185" cy="402029"/>
          </a:xfrm>
          <a:prstGeom prst="rect">
            <a:avLst/>
          </a:prstGeom>
        </p:spPr>
      </p:pic>
      <p:pic>
        <p:nvPicPr>
          <p:cNvPr id="10" name="Picture 9" descr="A picture containing drawing&#10;&#10;Description automatically generated">
            <a:extLst>
              <a:ext uri="{FF2B5EF4-FFF2-40B4-BE49-F238E27FC236}">
                <a16:creationId xmlns:a16="http://schemas.microsoft.com/office/drawing/2014/main" id="{F6CE501B-DD81-4420-B065-3585A3DABB1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alphaModFix amt="7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61" t="6331" r="2666"/>
          <a:stretch/>
        </p:blipFill>
        <p:spPr>
          <a:xfrm>
            <a:off x="6952154" y="6331687"/>
            <a:ext cx="1281223" cy="381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180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0F7302AF-86B9-441B-8D24-AC382E2A43A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9A2A6C2-D371-4C6B-B50F-CC71C6D0103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20" name="Oval 19">
            <a:extLst>
              <a:ext uri="{FF2B5EF4-FFF2-40B4-BE49-F238E27FC236}">
                <a16:creationId xmlns:a16="http://schemas.microsoft.com/office/drawing/2014/main" id="{5F07A6A6-E44B-411E-AA18-65E4811366A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8CC3468F-5EED-42B0-8507-F30360E1D51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591711EE-029D-453C-9AE9-E87829F1D3D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5D5A8E14-301B-40C0-A174-D2232EF95C0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22AC4D5D-0A9D-43D6-A836-13B38BA1384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5400000" flipH="1">
            <a:off x="68960" y="-68960"/>
            <a:ext cx="6858001" cy="6995918"/>
          </a:xfrm>
          <a:custGeom>
            <a:avLst/>
            <a:gdLst>
              <a:gd name="connsiteX0" fmla="*/ 6858001 w 6858001"/>
              <a:gd name="connsiteY0" fmla="*/ 1344715 h 6995918"/>
              <a:gd name="connsiteX1" fmla="*/ 6858001 w 6858001"/>
              <a:gd name="connsiteY1" fmla="*/ 1177 h 6995918"/>
              <a:gd name="connsiteX2" fmla="*/ 6702324 w 6858001"/>
              <a:gd name="connsiteY2" fmla="*/ 26222 h 6995918"/>
              <a:gd name="connsiteX3" fmla="*/ 6547333 w 6858001"/>
              <a:gd name="connsiteY3" fmla="*/ 50091 h 6995918"/>
              <a:gd name="connsiteX4" fmla="*/ 6391657 w 6858001"/>
              <a:gd name="connsiteY4" fmla="*/ 73455 h 6995918"/>
              <a:gd name="connsiteX5" fmla="*/ 6235294 w 6858001"/>
              <a:gd name="connsiteY5" fmla="*/ 93458 h 6995918"/>
              <a:gd name="connsiteX6" fmla="*/ 6079618 w 6858001"/>
              <a:gd name="connsiteY6" fmla="*/ 113629 h 6995918"/>
              <a:gd name="connsiteX7" fmla="*/ 5923255 w 6858001"/>
              <a:gd name="connsiteY7" fmla="*/ 132455 h 6995918"/>
              <a:gd name="connsiteX8" fmla="*/ 5768950 w 6858001"/>
              <a:gd name="connsiteY8" fmla="*/ 148591 h 6995918"/>
              <a:gd name="connsiteX9" fmla="*/ 5612588 w 6858001"/>
              <a:gd name="connsiteY9" fmla="*/ 163887 h 6995918"/>
              <a:gd name="connsiteX10" fmla="*/ 5456911 w 6858001"/>
              <a:gd name="connsiteY10" fmla="*/ 177839 h 6995918"/>
              <a:gd name="connsiteX11" fmla="*/ 5303978 w 6858001"/>
              <a:gd name="connsiteY11" fmla="*/ 189941 h 6995918"/>
              <a:gd name="connsiteX12" fmla="*/ 5148987 w 6858001"/>
              <a:gd name="connsiteY12" fmla="*/ 202044 h 6995918"/>
              <a:gd name="connsiteX13" fmla="*/ 4996054 w 6858001"/>
              <a:gd name="connsiteY13" fmla="*/ 212129 h 6995918"/>
              <a:gd name="connsiteX14" fmla="*/ 4843120 w 6858001"/>
              <a:gd name="connsiteY14" fmla="*/ 220029 h 6995918"/>
              <a:gd name="connsiteX15" fmla="*/ 4690873 w 6858001"/>
              <a:gd name="connsiteY15" fmla="*/ 228266 h 6995918"/>
              <a:gd name="connsiteX16" fmla="*/ 4539997 w 6858001"/>
              <a:gd name="connsiteY16" fmla="*/ 235157 h 6995918"/>
              <a:gd name="connsiteX17" fmla="*/ 4390492 w 6858001"/>
              <a:gd name="connsiteY17" fmla="*/ 240032 h 6995918"/>
              <a:gd name="connsiteX18" fmla="*/ 4240988 w 6858001"/>
              <a:gd name="connsiteY18" fmla="*/ 244234 h 6995918"/>
              <a:gd name="connsiteX19" fmla="*/ 4092855 w 6858001"/>
              <a:gd name="connsiteY19" fmla="*/ 248268 h 6995918"/>
              <a:gd name="connsiteX20" fmla="*/ 3946780 w 6858001"/>
              <a:gd name="connsiteY20" fmla="*/ 250117 h 6995918"/>
              <a:gd name="connsiteX21" fmla="*/ 3800704 w 6858001"/>
              <a:gd name="connsiteY21" fmla="*/ 252134 h 6995918"/>
              <a:gd name="connsiteX22" fmla="*/ 3656686 w 6858001"/>
              <a:gd name="connsiteY22" fmla="*/ 253143 h 6995918"/>
              <a:gd name="connsiteX23" fmla="*/ 3514040 w 6858001"/>
              <a:gd name="connsiteY23" fmla="*/ 252134 h 6995918"/>
              <a:gd name="connsiteX24" fmla="*/ 3372765 w 6858001"/>
              <a:gd name="connsiteY24" fmla="*/ 252134 h 6995918"/>
              <a:gd name="connsiteX25" fmla="*/ 3232862 w 6858001"/>
              <a:gd name="connsiteY25" fmla="*/ 250117 h 6995918"/>
              <a:gd name="connsiteX26" fmla="*/ 3095702 w 6858001"/>
              <a:gd name="connsiteY26" fmla="*/ 247092 h 6995918"/>
              <a:gd name="connsiteX27" fmla="*/ 2959914 w 6858001"/>
              <a:gd name="connsiteY27" fmla="*/ 244234 h 6995918"/>
              <a:gd name="connsiteX28" fmla="*/ 2826868 w 6858001"/>
              <a:gd name="connsiteY28" fmla="*/ 241040 h 6995918"/>
              <a:gd name="connsiteX29" fmla="*/ 2694509 w 6858001"/>
              <a:gd name="connsiteY29" fmla="*/ 236166 h 6995918"/>
              <a:gd name="connsiteX30" fmla="*/ 2564208 w 6858001"/>
              <a:gd name="connsiteY30" fmla="*/ 230955 h 6995918"/>
              <a:gd name="connsiteX31" fmla="*/ 2436649 w 6858001"/>
              <a:gd name="connsiteY31" fmla="*/ 226249 h 6995918"/>
              <a:gd name="connsiteX32" fmla="*/ 2187703 w 6858001"/>
              <a:gd name="connsiteY32" fmla="*/ 212969 h 6995918"/>
              <a:gd name="connsiteX33" fmla="*/ 1949045 w 6858001"/>
              <a:gd name="connsiteY33" fmla="*/ 198850 h 6995918"/>
              <a:gd name="connsiteX34" fmla="*/ 1719988 w 6858001"/>
              <a:gd name="connsiteY34" fmla="*/ 184058 h 6995918"/>
              <a:gd name="connsiteX35" fmla="*/ 1503275 w 6858001"/>
              <a:gd name="connsiteY35" fmla="*/ 167753 h 6995918"/>
              <a:gd name="connsiteX36" fmla="*/ 1296163 w 6858001"/>
              <a:gd name="connsiteY36" fmla="*/ 150776 h 6995918"/>
              <a:gd name="connsiteX37" fmla="*/ 1104139 w 6858001"/>
              <a:gd name="connsiteY37" fmla="*/ 132455 h 6995918"/>
              <a:gd name="connsiteX38" fmla="*/ 923774 w 6858001"/>
              <a:gd name="connsiteY38" fmla="*/ 114469 h 6995918"/>
              <a:gd name="connsiteX39" fmla="*/ 757810 w 6858001"/>
              <a:gd name="connsiteY39" fmla="*/ 96484 h 6995918"/>
              <a:gd name="connsiteX40" fmla="*/ 605563 w 6858001"/>
              <a:gd name="connsiteY40" fmla="*/ 79507 h 6995918"/>
              <a:gd name="connsiteX41" fmla="*/ 470460 w 6858001"/>
              <a:gd name="connsiteY41" fmla="*/ 63370 h 6995918"/>
              <a:gd name="connsiteX42" fmla="*/ 348388 w 6858001"/>
              <a:gd name="connsiteY42" fmla="*/ 48074 h 6995918"/>
              <a:gd name="connsiteX43" fmla="*/ 245518 w 6858001"/>
              <a:gd name="connsiteY43" fmla="*/ 35299 h 6995918"/>
              <a:gd name="connsiteX44" fmla="*/ 159107 w 6858001"/>
              <a:gd name="connsiteY44" fmla="*/ 23197 h 6995918"/>
              <a:gd name="connsiteX45" fmla="*/ 40463 w 6858001"/>
              <a:gd name="connsiteY45" fmla="*/ 5883 h 6995918"/>
              <a:gd name="connsiteX46" fmla="*/ 1 w 6858001"/>
              <a:gd name="connsiteY46" fmla="*/ 0 h 6995918"/>
              <a:gd name="connsiteX47" fmla="*/ 1 w 6858001"/>
              <a:gd name="connsiteY47" fmla="*/ 905354 h 6995918"/>
              <a:gd name="connsiteX48" fmla="*/ 0 w 6858001"/>
              <a:gd name="connsiteY48" fmla="*/ 905354 h 6995918"/>
              <a:gd name="connsiteX49" fmla="*/ 0 w 6858001"/>
              <a:gd name="connsiteY49" fmla="*/ 6995918 h 6995918"/>
              <a:gd name="connsiteX50" fmla="*/ 6858000 w 6858001"/>
              <a:gd name="connsiteY50" fmla="*/ 6995918 h 6995918"/>
              <a:gd name="connsiteX51" fmla="*/ 6858000 w 6858001"/>
              <a:gd name="connsiteY51" fmla="*/ 1344715 h 6995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858001" h="6995918">
                <a:moveTo>
                  <a:pt x="6858001" y="1344715"/>
                </a:moveTo>
                <a:lnTo>
                  <a:pt x="6858001" y="1177"/>
                </a:lnTo>
                <a:lnTo>
                  <a:pt x="6702324" y="26222"/>
                </a:lnTo>
                <a:lnTo>
                  <a:pt x="6547333" y="50091"/>
                </a:lnTo>
                <a:lnTo>
                  <a:pt x="6391657" y="73455"/>
                </a:lnTo>
                <a:lnTo>
                  <a:pt x="6235294" y="93458"/>
                </a:lnTo>
                <a:lnTo>
                  <a:pt x="6079618" y="113629"/>
                </a:lnTo>
                <a:lnTo>
                  <a:pt x="5923255" y="132455"/>
                </a:lnTo>
                <a:lnTo>
                  <a:pt x="5768950" y="148591"/>
                </a:lnTo>
                <a:lnTo>
                  <a:pt x="5612588" y="163887"/>
                </a:lnTo>
                <a:lnTo>
                  <a:pt x="5456911" y="177839"/>
                </a:lnTo>
                <a:lnTo>
                  <a:pt x="5303978" y="189941"/>
                </a:lnTo>
                <a:lnTo>
                  <a:pt x="5148987" y="202044"/>
                </a:lnTo>
                <a:lnTo>
                  <a:pt x="4996054" y="212129"/>
                </a:lnTo>
                <a:lnTo>
                  <a:pt x="4843120" y="220029"/>
                </a:lnTo>
                <a:lnTo>
                  <a:pt x="4690873" y="228266"/>
                </a:lnTo>
                <a:lnTo>
                  <a:pt x="4539997" y="235157"/>
                </a:lnTo>
                <a:lnTo>
                  <a:pt x="4390492" y="240032"/>
                </a:lnTo>
                <a:lnTo>
                  <a:pt x="4240988" y="244234"/>
                </a:lnTo>
                <a:lnTo>
                  <a:pt x="4092855" y="248268"/>
                </a:lnTo>
                <a:lnTo>
                  <a:pt x="3946780" y="250117"/>
                </a:lnTo>
                <a:lnTo>
                  <a:pt x="3800704" y="252134"/>
                </a:lnTo>
                <a:lnTo>
                  <a:pt x="3656686" y="253143"/>
                </a:lnTo>
                <a:lnTo>
                  <a:pt x="3514040" y="252134"/>
                </a:lnTo>
                <a:lnTo>
                  <a:pt x="3372765" y="252134"/>
                </a:lnTo>
                <a:lnTo>
                  <a:pt x="3232862" y="250117"/>
                </a:lnTo>
                <a:lnTo>
                  <a:pt x="3095702" y="247092"/>
                </a:lnTo>
                <a:lnTo>
                  <a:pt x="2959914" y="244234"/>
                </a:lnTo>
                <a:lnTo>
                  <a:pt x="2826868" y="241040"/>
                </a:lnTo>
                <a:lnTo>
                  <a:pt x="2694509" y="236166"/>
                </a:lnTo>
                <a:lnTo>
                  <a:pt x="2564208" y="230955"/>
                </a:lnTo>
                <a:lnTo>
                  <a:pt x="2436649" y="226249"/>
                </a:lnTo>
                <a:lnTo>
                  <a:pt x="2187703" y="212969"/>
                </a:lnTo>
                <a:lnTo>
                  <a:pt x="1949045" y="198850"/>
                </a:lnTo>
                <a:lnTo>
                  <a:pt x="1719988" y="184058"/>
                </a:lnTo>
                <a:lnTo>
                  <a:pt x="1503275" y="167753"/>
                </a:lnTo>
                <a:lnTo>
                  <a:pt x="1296163" y="150776"/>
                </a:lnTo>
                <a:lnTo>
                  <a:pt x="1104139" y="132455"/>
                </a:lnTo>
                <a:lnTo>
                  <a:pt x="923774" y="114469"/>
                </a:lnTo>
                <a:lnTo>
                  <a:pt x="757810" y="96484"/>
                </a:lnTo>
                <a:lnTo>
                  <a:pt x="605563" y="79507"/>
                </a:lnTo>
                <a:lnTo>
                  <a:pt x="470460" y="63370"/>
                </a:lnTo>
                <a:lnTo>
                  <a:pt x="348388" y="48074"/>
                </a:lnTo>
                <a:lnTo>
                  <a:pt x="245518" y="35299"/>
                </a:lnTo>
                <a:lnTo>
                  <a:pt x="159107" y="23197"/>
                </a:lnTo>
                <a:lnTo>
                  <a:pt x="40463" y="5883"/>
                </a:lnTo>
                <a:lnTo>
                  <a:pt x="1" y="0"/>
                </a:lnTo>
                <a:lnTo>
                  <a:pt x="1" y="905354"/>
                </a:lnTo>
                <a:lnTo>
                  <a:pt x="0" y="905354"/>
                </a:lnTo>
                <a:lnTo>
                  <a:pt x="0" y="6995918"/>
                </a:lnTo>
                <a:lnTo>
                  <a:pt x="6858000" y="6995918"/>
                </a:lnTo>
                <a:lnTo>
                  <a:pt x="6858000" y="134471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30" name="Freeform 27">
            <a:extLst>
              <a:ext uri="{FF2B5EF4-FFF2-40B4-BE49-F238E27FC236}">
                <a16:creationId xmlns:a16="http://schemas.microsoft.com/office/drawing/2014/main" id="{6929218D-E6E8-4BC7-9F4C-397A7FE5348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49646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8E6FB4E-5FFC-44B4-9DDD-11FECFA6A16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/>
        </p:blipFill>
        <p:spPr>
          <a:xfrm>
            <a:off x="199129" y="962391"/>
            <a:ext cx="6251389" cy="5282423"/>
          </a:xfrm>
          <a:prstGeom prst="rect">
            <a:avLst/>
          </a:prstGeom>
          <a:effectLst/>
        </p:spPr>
      </p:pic>
      <p:pic>
        <p:nvPicPr>
          <p:cNvPr id="19" name="Picture 18" descr="A picture containing drawing&#10;&#10;Description automatically generated">
            <a:extLst>
              <a:ext uri="{FF2B5EF4-FFF2-40B4-BE49-F238E27FC236}">
                <a16:creationId xmlns:a16="http://schemas.microsoft.com/office/drawing/2014/main" id="{65F62DA8-59D0-4DEF-AFB0-5E09C8D9492F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21725"/>
          <a:stretch/>
        </p:blipFill>
        <p:spPr>
          <a:xfrm>
            <a:off x="9738092" y="87780"/>
            <a:ext cx="2383981" cy="419498"/>
          </a:xfrm>
          <a:prstGeom prst="rect">
            <a:avLst/>
          </a:prstGeom>
        </p:spPr>
      </p:pic>
      <p:pic>
        <p:nvPicPr>
          <p:cNvPr id="21" name="Picture 20" descr="A picture containing object&#10;&#10;Description automatically generated">
            <a:extLst>
              <a:ext uri="{FF2B5EF4-FFF2-40B4-BE49-F238E27FC236}">
                <a16:creationId xmlns:a16="http://schemas.microsoft.com/office/drawing/2014/main" id="{151CCE4E-68A5-4FF6-8D2E-6CE6F2EAD22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85" y="87780"/>
            <a:ext cx="2113008" cy="548640"/>
          </a:xfrm>
          <a:prstGeom prst="rect">
            <a:avLst/>
          </a:prstGeom>
        </p:spPr>
      </p:pic>
      <p:sp>
        <p:nvSpPr>
          <p:cNvPr id="23" name="Content Placeholder 5">
            <a:extLst>
              <a:ext uri="{FF2B5EF4-FFF2-40B4-BE49-F238E27FC236}">
                <a16:creationId xmlns:a16="http://schemas.microsoft.com/office/drawing/2014/main" id="{CF68CAD6-8A8D-45E8-B10F-0D251D42B6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67863" y="1354492"/>
            <a:ext cx="4719946" cy="471029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0" dirty="0">
                <a:solidFill>
                  <a:schemeClr val="accent4">
                    <a:lumMod val="40000"/>
                    <a:lumOff val="60000"/>
                  </a:schemeClr>
                </a:solidFill>
                <a:latin typeface="Century Gothic" panose="020B0502020202020204" pitchFamily="34" charset="0"/>
              </a:rPr>
              <a:t>Accountability, Reform, &amp; Student Journeys</a:t>
            </a:r>
            <a:endParaRPr lang="en-US" sz="2400" b="0" dirty="0">
              <a:solidFill>
                <a:schemeClr val="accent4">
                  <a:lumMod val="40000"/>
                  <a:lumOff val="60000"/>
                </a:schemeClr>
              </a:solidFill>
              <a:latin typeface="Century Gothic" panose="020B0502020202020204" pitchFamily="34" charset="0"/>
            </a:endParaRPr>
          </a:p>
          <a:p>
            <a:pPr marL="342900" indent="-227013">
              <a:spcBef>
                <a:spcPts val="1200"/>
              </a:spcBef>
              <a:buClr>
                <a:srgbClr val="00B0F0"/>
              </a:buClr>
              <a:buSzPct val="140000"/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Century Gothic" panose="020B0502020202020204" pitchFamily="34" charset="0"/>
              </a:rPr>
              <a:t>Accountability Tools: </a:t>
            </a:r>
            <a:r>
              <a:rPr lang="en-US" sz="2300" b="0" dirty="0">
                <a:solidFill>
                  <a:schemeClr val="tx1">
                    <a:lumMod val="85000"/>
                  </a:schemeClr>
                </a:solidFill>
                <a:latin typeface="+mn-lt"/>
              </a:rPr>
              <a:t>Student Success, Strong Workforce Program</a:t>
            </a:r>
          </a:p>
          <a:p>
            <a:pPr marL="342900" indent="-227013">
              <a:lnSpc>
                <a:spcPct val="100000"/>
              </a:lnSpc>
              <a:spcBef>
                <a:spcPts val="1200"/>
              </a:spcBef>
              <a:buClr>
                <a:srgbClr val="00B0F0"/>
              </a:buClr>
              <a:buSzPct val="140000"/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Century Gothic" panose="020B0502020202020204" pitchFamily="34" charset="0"/>
              </a:rPr>
              <a:t>Reform Tools: </a:t>
            </a:r>
            <a:r>
              <a:rPr lang="en-US" sz="2300" b="0" dirty="0">
                <a:solidFill>
                  <a:schemeClr val="tx1">
                    <a:lumMod val="85000"/>
                  </a:schemeClr>
                </a:solidFill>
                <a:latin typeface="+mn-lt"/>
              </a:rPr>
              <a:t>Guided Pathways</a:t>
            </a:r>
          </a:p>
          <a:p>
            <a:pPr marL="342900" indent="-227013">
              <a:lnSpc>
                <a:spcPct val="100000"/>
              </a:lnSpc>
              <a:spcBef>
                <a:spcPts val="1200"/>
              </a:spcBef>
              <a:buClr>
                <a:srgbClr val="00B0F0"/>
              </a:buClr>
              <a:buSzPct val="140000"/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Century Gothic" panose="020B0502020202020204" pitchFamily="34" charset="0"/>
              </a:rPr>
              <a:t>Student Journeys: </a:t>
            </a:r>
            <a:r>
              <a:rPr lang="en-US" sz="2300" b="0" dirty="0">
                <a:solidFill>
                  <a:schemeClr val="tx1">
                    <a:lumMod val="85000"/>
                  </a:schemeClr>
                </a:solidFill>
                <a:latin typeface="+mn-lt"/>
                <a:cs typeface="Calibri" panose="020F0502020204030204" pitchFamily="34" charset="0"/>
              </a:rPr>
              <a:t>Community College Pipeline; Adult Education Pipeline</a:t>
            </a:r>
            <a:endParaRPr lang="en-US" sz="2300" dirty="0">
              <a:solidFill>
                <a:schemeClr val="tx1">
                  <a:lumMod val="85000"/>
                </a:schemeClr>
              </a:solidFill>
              <a:latin typeface="+mn-lt"/>
              <a:cs typeface="Calibri" panose="020F0502020204030204" pitchFamily="34" charset="0"/>
            </a:endParaRPr>
          </a:p>
          <a:p>
            <a:pPr marL="798513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b="0" dirty="0">
              <a:latin typeface="Corbel" panose="020B0503020204020204" pitchFamily="34" charset="0"/>
            </a:endParaRPr>
          </a:p>
        </p:txBody>
      </p:sp>
      <p:pic>
        <p:nvPicPr>
          <p:cNvPr id="15" name="Picture 14" descr="A close up of a logo&#10;&#10;Description automatically generated">
            <a:extLst>
              <a:ext uri="{FF2B5EF4-FFF2-40B4-BE49-F238E27FC236}">
                <a16:creationId xmlns:a16="http://schemas.microsoft.com/office/drawing/2014/main" id="{85580FEA-D4CB-490C-9568-2298A9300470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alphaModFix amt="6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6943" y="6275985"/>
            <a:ext cx="3077185" cy="402029"/>
          </a:xfrm>
          <a:prstGeom prst="rect">
            <a:avLst/>
          </a:prstGeom>
        </p:spPr>
      </p:pic>
      <p:pic>
        <p:nvPicPr>
          <p:cNvPr id="17" name="Picture 16" descr="A picture containing drawing&#10;&#10;Description automatically generated">
            <a:extLst>
              <a:ext uri="{FF2B5EF4-FFF2-40B4-BE49-F238E27FC236}">
                <a16:creationId xmlns:a16="http://schemas.microsoft.com/office/drawing/2014/main" id="{FF2B17A9-1785-49DD-ABC6-1127712F1524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alphaModFix amt="7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61" t="6331" r="2666"/>
          <a:stretch/>
        </p:blipFill>
        <p:spPr>
          <a:xfrm>
            <a:off x="10652905" y="5752012"/>
            <a:ext cx="1281223" cy="381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873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C39A486-3AC0-4BEE-ACC6-2CF44A85428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153144" y="929180"/>
            <a:ext cx="5958594" cy="5269505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6936CB52-6D6A-4AF6-8E93-ADA4A03E2F2F}"/>
              </a:ext>
            </a:extLst>
          </p:cNvPr>
          <p:cNvSpPr/>
          <p:nvPr/>
        </p:nvSpPr>
        <p:spPr>
          <a:xfrm>
            <a:off x="-2" y="329016"/>
            <a:ext cx="12264887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Century Gothic" panose="020B0502020202020204" pitchFamily="34" charset="0"/>
              </a:rPr>
              <a:t>Adult Education Pipeline</a:t>
            </a:r>
          </a:p>
        </p:txBody>
      </p:sp>
      <p:pic>
        <p:nvPicPr>
          <p:cNvPr id="10" name="Picture 9" descr="A picture containing drawing&#10;&#10;Description automatically generated">
            <a:extLst>
              <a:ext uri="{FF2B5EF4-FFF2-40B4-BE49-F238E27FC236}">
                <a16:creationId xmlns:a16="http://schemas.microsoft.com/office/drawing/2014/main" id="{87FEA584-3195-4873-8995-CFAAFDBB141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21725"/>
          <a:stretch/>
        </p:blipFill>
        <p:spPr>
          <a:xfrm>
            <a:off x="9738092" y="87780"/>
            <a:ext cx="2383981" cy="419498"/>
          </a:xfrm>
          <a:prstGeom prst="rect">
            <a:avLst/>
          </a:prstGeom>
        </p:spPr>
      </p:pic>
      <p:pic>
        <p:nvPicPr>
          <p:cNvPr id="11" name="Picture 10" descr="A picture containing object&#10;&#10;Description automatically generated">
            <a:extLst>
              <a:ext uri="{FF2B5EF4-FFF2-40B4-BE49-F238E27FC236}">
                <a16:creationId xmlns:a16="http://schemas.microsoft.com/office/drawing/2014/main" id="{4B7CD6C3-1467-4436-910B-B840A4DECB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85" y="87780"/>
            <a:ext cx="2113008" cy="548640"/>
          </a:xfrm>
          <a:prstGeom prst="rect">
            <a:avLst/>
          </a:prstGeom>
        </p:spPr>
      </p:pic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07B508C5-D309-47AB-A703-976258A9A3F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alphaModFix amt="6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8135" y="6299444"/>
            <a:ext cx="3077185" cy="402029"/>
          </a:xfrm>
          <a:prstGeom prst="rect">
            <a:avLst/>
          </a:prstGeom>
        </p:spPr>
      </p:pic>
      <p:pic>
        <p:nvPicPr>
          <p:cNvPr id="8" name="Picture 7" descr="A picture containing drawing&#10;&#10;Description automatically generated">
            <a:extLst>
              <a:ext uri="{FF2B5EF4-FFF2-40B4-BE49-F238E27FC236}">
                <a16:creationId xmlns:a16="http://schemas.microsoft.com/office/drawing/2014/main" id="{93B62258-FE66-4E72-891D-7382B050FB5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alphaModFix amt="7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61" t="6331" r="2666"/>
          <a:stretch/>
        </p:blipFill>
        <p:spPr>
          <a:xfrm>
            <a:off x="6952154" y="6331687"/>
            <a:ext cx="1281223" cy="381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033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63C0ED81-8D8C-4B3A-A24C-8F680B7BFF22}"/>
              </a:ext>
            </a:extLst>
          </p:cNvPr>
          <p:cNvSpPr/>
          <p:nvPr/>
        </p:nvSpPr>
        <p:spPr>
          <a:xfrm>
            <a:off x="5783911" y="945675"/>
            <a:ext cx="6057462" cy="53785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62013" marR="0" lvl="0" indent="-40005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Visualize by region, consortium institution, and program year</a:t>
            </a:r>
          </a:p>
          <a:p>
            <a:pPr marL="862013" marR="0" lvl="0" indent="-400050" algn="l" defTabSz="914400" rtl="0" eaLnBrk="1" fontAlgn="auto" latinLnBrk="0" hangingPunct="1">
              <a:lnSpc>
                <a:spcPct val="110000"/>
              </a:lnSpc>
              <a:spcBef>
                <a:spcPts val="450"/>
              </a:spcBef>
              <a:spcAft>
                <a:spcPts val="0"/>
              </a:spcAft>
              <a:buClr>
                <a:srgbClr val="C00000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Six high level live metrics on (tiles) organized by student momentum points</a:t>
            </a:r>
          </a:p>
          <a:p>
            <a:pPr marL="862013" marR="0" lvl="0" indent="-400050" algn="l" defTabSz="914400" rtl="0" eaLnBrk="1" fontAlgn="auto" latinLnBrk="0" hangingPunct="1">
              <a:lnSpc>
                <a:spcPct val="110000"/>
              </a:lnSpc>
              <a:spcBef>
                <a:spcPts val="450"/>
              </a:spcBef>
              <a:spcAft>
                <a:spcPts val="0"/>
              </a:spcAft>
              <a:buClr>
                <a:srgbClr val="C00000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AEP Score Card with Measuring our Success reporting metrics</a:t>
            </a:r>
          </a:p>
          <a:p>
            <a:pPr marL="862013" marR="0" lvl="0" indent="-400050" algn="l" defTabSz="914400" rtl="0" eaLnBrk="1" fontAlgn="auto" latinLnBrk="0" hangingPunct="1">
              <a:lnSpc>
                <a:spcPct val="110000"/>
              </a:lnSpc>
              <a:spcBef>
                <a:spcPts val="450"/>
              </a:spcBef>
              <a:spcAft>
                <a:spcPts val="0"/>
              </a:spcAft>
              <a:buClr>
                <a:srgbClr val="C00000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Summary infographic in each page focused on a key data point or question</a:t>
            </a:r>
          </a:p>
          <a:p>
            <a:pPr marL="862013" marR="0" lvl="0" indent="-400050" algn="l" defTabSz="914400" rtl="0" eaLnBrk="1" fontAlgn="auto" latinLnBrk="0" hangingPunct="1">
              <a:lnSpc>
                <a:spcPct val="110000"/>
              </a:lnSpc>
              <a:spcBef>
                <a:spcPts val="450"/>
              </a:spcBef>
              <a:spcAft>
                <a:spcPts val="0"/>
              </a:spcAft>
              <a:buClr>
                <a:srgbClr val="C00000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Detailed data charts and tables with:</a:t>
            </a:r>
          </a:p>
          <a:p>
            <a:pPr marL="1158450" marR="0" lvl="1" indent="-25716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Additional AE Key Metrics</a:t>
            </a:r>
          </a:p>
          <a:p>
            <a:pPr marL="1158450" marR="0" lvl="1" indent="-25716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lang="en-US" sz="2000" dirty="0">
                <a:solidFill>
                  <a:schemeClr val="accent4">
                    <a:lumMod val="40000"/>
                    <a:lumOff val="60000"/>
                  </a:schemeClr>
                </a:solidFill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Multiple </a:t>
            </a:r>
            <a:r>
              <a:rPr lang="en-US" sz="2000" dirty="0" err="1">
                <a:solidFill>
                  <a:schemeClr val="accent4">
                    <a:lumMod val="40000"/>
                    <a:lumOff val="60000"/>
                  </a:schemeClr>
                </a:solidFill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disaggregations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40000"/>
                  <a:lumOff val="60000"/>
                </a:schemeClr>
              </a:solidFill>
              <a:effectLst/>
              <a:uLnTx/>
              <a:uFillTx/>
              <a:latin typeface="Calibri" panose="020F0502020204030204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58450" marR="0" lvl="1" indent="-25716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Time trends</a:t>
            </a:r>
          </a:p>
          <a:p>
            <a:pPr marL="901282" marR="0" lvl="0" indent="-457200" algn="l" defTabSz="914400" rtl="0" eaLnBrk="1" fontAlgn="auto" latinLnBrk="0" hangingPunct="1">
              <a:lnSpc>
                <a:spcPct val="110000"/>
              </a:lnSpc>
              <a:spcBef>
                <a:spcPts val="450"/>
              </a:spcBef>
              <a:spcAft>
                <a:spcPts val="0"/>
              </a:spcAft>
              <a:buClr>
                <a:srgbClr val="C00000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Comparison view in Detailed Data View</a:t>
            </a:r>
          </a:p>
        </p:txBody>
      </p:sp>
      <p:pic>
        <p:nvPicPr>
          <p:cNvPr id="6" name="Picture 5">
            <a:hlinkClick r:id="rId2"/>
            <a:extLst>
              <a:ext uri="{FF2B5EF4-FFF2-40B4-BE49-F238E27FC236}">
                <a16:creationId xmlns:a16="http://schemas.microsoft.com/office/drawing/2014/main" id="{8C888D76-CE26-4B50-99F8-56464081F3B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51726" y="945675"/>
            <a:ext cx="5839072" cy="5163806"/>
          </a:xfrm>
          <a:prstGeom prst="rect">
            <a:avLst/>
          </a:prstGeom>
        </p:spPr>
      </p:pic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id="{7124818B-A160-47B1-99A7-EDECA611DC3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21725"/>
          <a:stretch/>
        </p:blipFill>
        <p:spPr>
          <a:xfrm>
            <a:off x="9738092" y="87780"/>
            <a:ext cx="2383981" cy="419498"/>
          </a:xfrm>
          <a:prstGeom prst="rect">
            <a:avLst/>
          </a:prstGeom>
        </p:spPr>
      </p:pic>
      <p:pic>
        <p:nvPicPr>
          <p:cNvPr id="8" name="Picture 7" descr="A picture containing object&#10;&#10;Description automatically generated">
            <a:extLst>
              <a:ext uri="{FF2B5EF4-FFF2-40B4-BE49-F238E27FC236}">
                <a16:creationId xmlns:a16="http://schemas.microsoft.com/office/drawing/2014/main" id="{189FDD75-F1E3-48AD-882F-F668E04D637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85" y="87780"/>
            <a:ext cx="2113008" cy="548640"/>
          </a:xfrm>
          <a:prstGeom prst="rect">
            <a:avLst/>
          </a:prstGeom>
        </p:spPr>
      </p:pic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C92F2DAD-1DA5-4EE3-933D-568ACE72998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alphaModFix amt="6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8135" y="6299444"/>
            <a:ext cx="3077185" cy="402029"/>
          </a:xfrm>
          <a:prstGeom prst="rect">
            <a:avLst/>
          </a:prstGeom>
        </p:spPr>
      </p:pic>
      <p:pic>
        <p:nvPicPr>
          <p:cNvPr id="11" name="Picture 10" descr="A picture containing drawing&#10;&#10;Description automatically generated">
            <a:extLst>
              <a:ext uri="{FF2B5EF4-FFF2-40B4-BE49-F238E27FC236}">
                <a16:creationId xmlns:a16="http://schemas.microsoft.com/office/drawing/2014/main" id="{F22018F6-374E-4F50-BBD2-BA94F991C0D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alphaModFix amt="7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61" t="6331" r="2666"/>
          <a:stretch/>
        </p:blipFill>
        <p:spPr>
          <a:xfrm>
            <a:off x="6952154" y="6331687"/>
            <a:ext cx="1281223" cy="381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835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C742E6F4-59DE-46A5-9AC0-ADC107067FB1}"/>
              </a:ext>
            </a:extLst>
          </p:cNvPr>
          <p:cNvSpPr txBox="1"/>
          <p:nvPr/>
        </p:nvSpPr>
        <p:spPr>
          <a:xfrm>
            <a:off x="1223058" y="1329988"/>
            <a:ext cx="10381113" cy="4705349"/>
          </a:xfrm>
          <a:prstGeom prst="rect">
            <a:avLst/>
          </a:prstGeom>
        </p:spPr>
        <p:txBody>
          <a:bodyPr vert="horz" wrap="square" lIns="91440" tIns="45720" rIns="91440" bIns="45720" rtlCol="0">
            <a:no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/>
                <a:uLnTx/>
                <a:uFillTx/>
                <a:ea typeface="+mn-ea"/>
                <a:cs typeface="+mn-cs"/>
              </a:rPr>
              <a:t>Alignment with CASAS/TE Calculations</a:t>
            </a:r>
          </a:p>
          <a:p>
            <a:pPr marL="1087438" marR="0" lvl="1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+mj-lt"/>
              <a:buAutoNum type="alphaLcParenR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/>
                <a:uLnTx/>
                <a:uFillTx/>
                <a:ea typeface="+mn-ea"/>
                <a:cs typeface="+mn-cs"/>
              </a:rPr>
              <a:t>Aligned program, population, and outcome definitions</a:t>
            </a:r>
          </a:p>
          <a:p>
            <a:pPr marL="1087438" marR="0" lvl="1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+mj-lt"/>
              <a:buAutoNum type="alphaLcParenR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/>
                <a:uLnTx/>
                <a:uFillTx/>
                <a:ea typeface="+mn-ea"/>
                <a:cs typeface="+mn-cs"/>
              </a:rPr>
              <a:t>Lowered age to include 16 and over for TE and COMIS data</a:t>
            </a:r>
          </a:p>
          <a:p>
            <a:pPr marL="1087438" marR="0" lvl="1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buClrTx/>
              <a:buSzTx/>
              <a:buFont typeface="+mj-lt"/>
              <a:buAutoNum type="alphaLcParenR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/>
                <a:uLnTx/>
                <a:uFillTx/>
                <a:ea typeface="+mn-ea"/>
                <a:cs typeface="+mn-cs"/>
              </a:rPr>
              <a:t>CASAS/WestEd review of TE calculations to validate AE 3.0 construction</a:t>
            </a:r>
          </a:p>
          <a:p>
            <a:pPr marL="1087438" marR="0" lvl="1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ClrTx/>
              <a:buSzTx/>
              <a:buFont typeface="+mj-lt"/>
              <a:buAutoNum type="alphaLcParenR"/>
              <a:tabLst/>
              <a:defRPr/>
            </a:pPr>
            <a:r>
              <a:rPr lang="en-US" sz="2200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Decision made NOT align to CAEP definition for Reportable Individuals since students with 0 &lt; 1 program or contact hours are not included unless the student was flagged as receiving services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40000"/>
                  <a:lumOff val="60000"/>
                </a:schemeClr>
              </a:solidFill>
              <a:effectLst/>
              <a:uLnTx/>
              <a:uFillTx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/>
                <a:uLnTx/>
                <a:uFillTx/>
                <a:ea typeface="+mn-ea"/>
                <a:cs typeface="+mn-cs"/>
              </a:rPr>
              <a:t>Alignment with Student Success Metrics</a:t>
            </a:r>
          </a:p>
          <a:p>
            <a:pPr marL="1087438" marR="0" lvl="1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+mj-lt"/>
              <a:buAutoNum type="alphaLcParenR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/>
                <a:uLnTx/>
                <a:uFillTx/>
                <a:ea typeface="+mn-ea"/>
                <a:cs typeface="+mn-cs"/>
              </a:rPr>
              <a:t>Alignment of Adult Ed/ESL and Short Term CTE journey metrics with existing CAEP definitions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40000"/>
                  <a:lumOff val="60000"/>
                </a:schemeClr>
              </a:solidFill>
              <a:effectLst/>
              <a:uLnTx/>
              <a:uFillTx/>
              <a:ea typeface="+mn-ea"/>
              <a:cs typeface="+mn-cs"/>
            </a:endParaRPr>
          </a:p>
          <a:p>
            <a:pPr marL="9144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lphaLcParenR"/>
              <a:tabLst/>
              <a:defRPr/>
            </a:pP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40000"/>
                  <a:lumOff val="60000"/>
                </a:schemeClr>
              </a:solidFill>
              <a:effectLst/>
              <a:uLnTx/>
              <a:uFillTx/>
              <a:ea typeface="+mn-ea"/>
              <a:cs typeface="+mn-cs"/>
            </a:endParaRPr>
          </a:p>
          <a:p>
            <a:pPr marL="9144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lphaLcParenR"/>
              <a:tabLst/>
              <a:defRPr/>
            </a:pP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40000"/>
                  <a:lumOff val="60000"/>
                </a:schemeClr>
              </a:solidFill>
              <a:effectLst/>
              <a:uLnTx/>
              <a:uFillTx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40000"/>
                  <a:lumOff val="60000"/>
                </a:schemeClr>
              </a:solidFill>
              <a:effectLst/>
              <a:uLnTx/>
              <a:uFillTx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40000"/>
                  <a:lumOff val="60000"/>
                </a:schemeClr>
              </a:solidFill>
              <a:effectLst/>
              <a:uLnTx/>
              <a:uFillTx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40000"/>
                  <a:lumOff val="60000"/>
                </a:schemeClr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pic>
        <p:nvPicPr>
          <p:cNvPr id="6" name="Picture 5" descr="A picture containing drawing&#10;&#10;Description automatically generated">
            <a:extLst>
              <a:ext uri="{FF2B5EF4-FFF2-40B4-BE49-F238E27FC236}">
                <a16:creationId xmlns:a16="http://schemas.microsoft.com/office/drawing/2014/main" id="{F75D526B-456C-44D3-90C3-63C122B6069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21725"/>
          <a:stretch/>
        </p:blipFill>
        <p:spPr>
          <a:xfrm>
            <a:off x="9738092" y="87780"/>
            <a:ext cx="2383981" cy="419498"/>
          </a:xfrm>
          <a:prstGeom prst="rect">
            <a:avLst/>
          </a:prstGeom>
        </p:spPr>
      </p:pic>
      <p:pic>
        <p:nvPicPr>
          <p:cNvPr id="9" name="Picture 8" descr="A picture containing object&#10;&#10;Description automatically generated">
            <a:extLst>
              <a:ext uri="{FF2B5EF4-FFF2-40B4-BE49-F238E27FC236}">
                <a16:creationId xmlns:a16="http://schemas.microsoft.com/office/drawing/2014/main" id="{0D16329F-AE34-4137-890B-05D77EE58F2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18" y="87780"/>
            <a:ext cx="2113008" cy="54864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0F5CE2F1-74DB-4B22-B1DB-A27545922C53}"/>
              </a:ext>
            </a:extLst>
          </p:cNvPr>
          <p:cNvSpPr/>
          <p:nvPr/>
        </p:nvSpPr>
        <p:spPr>
          <a:xfrm>
            <a:off x="26631" y="329016"/>
            <a:ext cx="12264887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Century Gothic" panose="020B0502020202020204" pitchFamily="34" charset="0"/>
              </a:rPr>
              <a:t>Data  and Metric Alignment</a:t>
            </a:r>
          </a:p>
        </p:txBody>
      </p:sp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90D13BA8-CAE4-421A-ADC3-57F117AB259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alphaModFix amt="6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8135" y="6299444"/>
            <a:ext cx="3077185" cy="402029"/>
          </a:xfrm>
          <a:prstGeom prst="rect">
            <a:avLst/>
          </a:prstGeom>
        </p:spPr>
      </p:pic>
      <p:pic>
        <p:nvPicPr>
          <p:cNvPr id="12" name="Picture 11" descr="A picture containing drawing&#10;&#10;Description automatically generated">
            <a:extLst>
              <a:ext uri="{FF2B5EF4-FFF2-40B4-BE49-F238E27FC236}">
                <a16:creationId xmlns:a16="http://schemas.microsoft.com/office/drawing/2014/main" id="{3F6054DD-D43D-46D2-B386-7C4F40A3623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alphaModFix amt="7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61" t="6331" r="2666"/>
          <a:stretch/>
        </p:blipFill>
        <p:spPr>
          <a:xfrm>
            <a:off x="6952154" y="6331687"/>
            <a:ext cx="1281223" cy="381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9351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C73917E-9388-4809-ACB3-22B26B3F45B4}"/>
              </a:ext>
            </a:extLst>
          </p:cNvPr>
          <p:cNvSpPr/>
          <p:nvPr/>
        </p:nvSpPr>
        <p:spPr>
          <a:xfrm>
            <a:off x="1088774" y="1665011"/>
            <a:ext cx="10548257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Bef>
                <a:spcPts val="300"/>
              </a:spcBef>
              <a:buClr>
                <a:srgbClr val="00B0F0"/>
              </a:buClr>
              <a:buSzPct val="130000"/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Adults served with 1-11 instructional contact hours</a:t>
            </a:r>
          </a:p>
          <a:p>
            <a:pPr marL="457200" indent="-457200">
              <a:spcBef>
                <a:spcPts val="300"/>
              </a:spcBef>
              <a:buClr>
                <a:srgbClr val="00B0F0"/>
              </a:buClr>
              <a:buSzPct val="130000"/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Service only students</a:t>
            </a:r>
          </a:p>
          <a:p>
            <a:pPr marL="457200" indent="-457200">
              <a:spcBef>
                <a:spcPts val="300"/>
              </a:spcBef>
              <a:buClr>
                <a:srgbClr val="00B0F0"/>
              </a:buClr>
              <a:buSzPct val="130000"/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Participants in Workforce Preparation</a:t>
            </a:r>
          </a:p>
          <a:p>
            <a:pPr marL="457200" indent="-457200">
              <a:spcBef>
                <a:spcPts val="300"/>
              </a:spcBef>
              <a:buClr>
                <a:srgbClr val="00B0F0"/>
              </a:buClr>
              <a:buSzPct val="130000"/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First Time Participants (by program area)</a:t>
            </a:r>
          </a:p>
          <a:p>
            <a:pPr marL="457200" indent="-457200">
              <a:spcBef>
                <a:spcPts val="300"/>
              </a:spcBef>
              <a:buClr>
                <a:srgbClr val="00B0F0"/>
              </a:buClr>
              <a:buSzPct val="130000"/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Returning or Continuing Participants</a:t>
            </a:r>
          </a:p>
          <a:p>
            <a:pPr marL="457200" indent="-457200">
              <a:spcBef>
                <a:spcPts val="300"/>
              </a:spcBef>
              <a:buClr>
                <a:srgbClr val="00B0F0"/>
              </a:buClr>
              <a:buSzPct val="130000"/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Participants taking courses in more than one program area</a:t>
            </a:r>
          </a:p>
          <a:p>
            <a:pPr marL="457200" indent="-457200">
              <a:spcBef>
                <a:spcPts val="300"/>
              </a:spcBef>
              <a:buClr>
                <a:srgbClr val="00B0F0"/>
              </a:buClr>
              <a:buSzPct val="130000"/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Participants taking courses at more than one adult school</a:t>
            </a:r>
          </a:p>
          <a:p>
            <a:pPr marL="457200" indent="-457200">
              <a:spcBef>
                <a:spcPts val="300"/>
              </a:spcBef>
              <a:buClr>
                <a:srgbClr val="00B0F0"/>
              </a:buClr>
              <a:buSzPct val="130000"/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Subsequently took transfer level math or English</a:t>
            </a:r>
          </a:p>
          <a:p>
            <a:pPr marL="457200" indent="-457200">
              <a:spcBef>
                <a:spcPts val="300"/>
              </a:spcBef>
              <a:buClr>
                <a:srgbClr val="00B0F0"/>
              </a:buClr>
              <a:buSzPct val="130000"/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Year to Year Persistence</a:t>
            </a:r>
          </a:p>
          <a:p>
            <a:pPr marL="457200" indent="-457200">
              <a:buClr>
                <a:srgbClr val="00B0F0"/>
              </a:buClr>
              <a:buSzPct val="130000"/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Community College District view</a:t>
            </a:r>
          </a:p>
        </p:txBody>
      </p:sp>
      <p:pic>
        <p:nvPicPr>
          <p:cNvPr id="6" name="Picture 5" descr="A picture containing drawing&#10;&#10;Description automatically generated">
            <a:extLst>
              <a:ext uri="{FF2B5EF4-FFF2-40B4-BE49-F238E27FC236}">
                <a16:creationId xmlns:a16="http://schemas.microsoft.com/office/drawing/2014/main" id="{6E5D7ACF-7A03-4019-8D96-AFCB525BB17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21725"/>
          <a:stretch/>
        </p:blipFill>
        <p:spPr>
          <a:xfrm>
            <a:off x="9738092" y="87780"/>
            <a:ext cx="2383981" cy="419498"/>
          </a:xfrm>
          <a:prstGeom prst="rect">
            <a:avLst/>
          </a:prstGeom>
        </p:spPr>
      </p:pic>
      <p:pic>
        <p:nvPicPr>
          <p:cNvPr id="7" name="Picture 6" descr="A picture containing object&#10;&#10;Description automatically generated">
            <a:extLst>
              <a:ext uri="{FF2B5EF4-FFF2-40B4-BE49-F238E27FC236}">
                <a16:creationId xmlns:a16="http://schemas.microsoft.com/office/drawing/2014/main" id="{1E300705-BCB7-4313-A9D4-A4CE717A32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18" y="87780"/>
            <a:ext cx="2113008" cy="54864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2D0258A-8412-4329-856C-78E1224F7ACF}"/>
              </a:ext>
            </a:extLst>
          </p:cNvPr>
          <p:cNvSpPr/>
          <p:nvPr/>
        </p:nvSpPr>
        <p:spPr>
          <a:xfrm>
            <a:off x="-142814" y="850633"/>
            <a:ext cx="12264887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>
              <a:defRPr/>
            </a:pPr>
            <a:r>
              <a:rPr lang="en-US" sz="3300" dirty="0">
                <a:solidFill>
                  <a:schemeClr val="accent4"/>
                </a:solidFill>
                <a:latin typeface="Century Gothic" panose="020B0502020202020204" pitchFamily="34" charset="0"/>
              </a:rPr>
              <a:t>New Metrics and New View in Build 3</a:t>
            </a:r>
          </a:p>
        </p:txBody>
      </p:sp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B4FC9655-BDE9-4AD4-87A6-CD894B3DC0D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alphaModFix amt="6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8135" y="6299444"/>
            <a:ext cx="3077185" cy="402029"/>
          </a:xfrm>
          <a:prstGeom prst="rect">
            <a:avLst/>
          </a:prstGeom>
        </p:spPr>
      </p:pic>
      <p:pic>
        <p:nvPicPr>
          <p:cNvPr id="11" name="Picture 10" descr="A picture containing drawing&#10;&#10;Description automatically generated">
            <a:extLst>
              <a:ext uri="{FF2B5EF4-FFF2-40B4-BE49-F238E27FC236}">
                <a16:creationId xmlns:a16="http://schemas.microsoft.com/office/drawing/2014/main" id="{EC3E8C07-609C-4E84-894C-17DD64439DD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alphaModFix amt="7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61" t="6331" r="2666"/>
          <a:stretch/>
        </p:blipFill>
        <p:spPr>
          <a:xfrm>
            <a:off x="6952154" y="6331687"/>
            <a:ext cx="1281223" cy="381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121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B51525-E253-4D80-AC09-6D7D2A832E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4321" y="1245327"/>
            <a:ext cx="5054133" cy="3896463"/>
          </a:xfrm>
        </p:spPr>
        <p:txBody>
          <a:bodyPr>
            <a:normAutofit/>
          </a:bodyPr>
          <a:lstStyle/>
          <a:p>
            <a:pPr marL="404813" indent="-404813">
              <a:lnSpc>
                <a:spcPct val="100000"/>
              </a:lnSpc>
              <a:spcBef>
                <a:spcPts val="600"/>
              </a:spcBef>
              <a:buClr>
                <a:srgbClr val="C00000"/>
              </a:buClr>
              <a:buSzPct val="130000"/>
              <a:buFont typeface="Arial" panose="020B0604020202020204" pitchFamily="34" charset="0"/>
              <a:buChar char="•"/>
            </a:pPr>
            <a:r>
              <a:rPr lang="en-US" sz="3200" b="0" dirty="0">
                <a:latin typeface="+mn-lt"/>
                <a:cs typeface="Calibri" panose="020F0502020204030204" pitchFamily="34" charset="0"/>
              </a:rPr>
              <a:t>Age Group</a:t>
            </a:r>
          </a:p>
          <a:p>
            <a:pPr marL="404813" indent="-404813">
              <a:lnSpc>
                <a:spcPct val="100000"/>
              </a:lnSpc>
              <a:spcBef>
                <a:spcPts val="600"/>
              </a:spcBef>
              <a:buClr>
                <a:srgbClr val="C00000"/>
              </a:buClr>
              <a:buSzPct val="130000"/>
              <a:buFont typeface="Arial" panose="020B0604020202020204" pitchFamily="34" charset="0"/>
              <a:buChar char="•"/>
            </a:pPr>
            <a:r>
              <a:rPr lang="en-US" sz="3200" b="0" dirty="0">
                <a:latin typeface="+mn-lt"/>
                <a:cs typeface="Calibri" panose="020F0502020204030204" pitchFamily="34" charset="0"/>
              </a:rPr>
              <a:t>Race/Ethnicity</a:t>
            </a:r>
          </a:p>
          <a:p>
            <a:pPr marL="404813" indent="-404813">
              <a:lnSpc>
                <a:spcPct val="100000"/>
              </a:lnSpc>
              <a:spcBef>
                <a:spcPts val="600"/>
              </a:spcBef>
              <a:spcAft>
                <a:spcPts val="1800"/>
              </a:spcAft>
              <a:buClr>
                <a:srgbClr val="C00000"/>
              </a:buClr>
              <a:buSzPct val="130000"/>
              <a:buFont typeface="Arial" panose="020B0604020202020204" pitchFamily="34" charset="0"/>
              <a:buChar char="•"/>
            </a:pPr>
            <a:r>
              <a:rPr lang="en-US" sz="3200" b="0" dirty="0">
                <a:latin typeface="+mn-lt"/>
                <a:cs typeface="Calibri" panose="020F0502020204030204" pitchFamily="34" charset="0"/>
              </a:rPr>
              <a:t>Gender</a:t>
            </a:r>
          </a:p>
          <a:p>
            <a:pPr marL="404813" indent="-404813">
              <a:lnSpc>
                <a:spcPct val="100000"/>
              </a:lnSpc>
              <a:spcBef>
                <a:spcPts val="1800"/>
              </a:spcBef>
              <a:buClr>
                <a:srgbClr val="C00000"/>
              </a:buClr>
              <a:buSzPct val="130000"/>
              <a:buFont typeface="Arial" panose="020B0604020202020204" pitchFamily="34" charset="0"/>
              <a:buChar char="•"/>
            </a:pPr>
            <a:r>
              <a:rPr lang="en-US" sz="3200" b="0" dirty="0">
                <a:latin typeface="Calibri" panose="020F0502020204030204" pitchFamily="34" charset="0"/>
                <a:cs typeface="Calibri" panose="020F0502020204030204" pitchFamily="34" charset="0"/>
              </a:rPr>
              <a:t>Program (ABE/ASE/ESL/CTE)</a:t>
            </a:r>
          </a:p>
          <a:p>
            <a:pPr marL="404813" indent="-404813">
              <a:lnSpc>
                <a:spcPct val="100000"/>
              </a:lnSpc>
              <a:spcBef>
                <a:spcPts val="600"/>
              </a:spcBef>
              <a:buClr>
                <a:srgbClr val="C00000"/>
              </a:buClr>
              <a:buSzPct val="130000"/>
              <a:buFont typeface="Arial" panose="020B0604020202020204" pitchFamily="34" charset="0"/>
              <a:buChar char="•"/>
            </a:pPr>
            <a:r>
              <a:rPr lang="en-US" sz="3200" b="0" dirty="0">
                <a:latin typeface="Calibri" panose="020F0502020204030204" pitchFamily="34" charset="0"/>
                <a:cs typeface="Calibri" panose="020F0502020204030204" pitchFamily="34" charset="0"/>
              </a:rPr>
              <a:t>First Time/Returning (3.0)</a:t>
            </a:r>
          </a:p>
        </p:txBody>
      </p:sp>
      <p:sp>
        <p:nvSpPr>
          <p:cNvPr id="4" name="Right Brace 3">
            <a:extLst>
              <a:ext uri="{FF2B5EF4-FFF2-40B4-BE49-F238E27FC236}">
                <a16:creationId xmlns:a16="http://schemas.microsoft.com/office/drawing/2014/main" id="{8A031BE2-27FC-4535-AB48-2C5F9791996F}"/>
              </a:ext>
            </a:extLst>
          </p:cNvPr>
          <p:cNvSpPr/>
          <p:nvPr/>
        </p:nvSpPr>
        <p:spPr>
          <a:xfrm>
            <a:off x="3895607" y="1420655"/>
            <a:ext cx="555585" cy="1643605"/>
          </a:xfrm>
          <a:prstGeom prst="rightBrace">
            <a:avLst/>
          </a:prstGeom>
          <a:ln w="38100"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436858D-A48E-49CF-8703-746E7505E3C2}"/>
              </a:ext>
            </a:extLst>
          </p:cNvPr>
          <p:cNvSpPr txBox="1"/>
          <p:nvPr/>
        </p:nvSpPr>
        <p:spPr>
          <a:xfrm>
            <a:off x="4622077" y="1639645"/>
            <a:ext cx="1853757" cy="1164752"/>
          </a:xfrm>
          <a:prstGeom prst="rect">
            <a:avLst/>
          </a:prstGeom>
        </p:spPr>
        <p:txBody>
          <a:bodyPr vert="horz" wrap="square" lIns="91440" tIns="45720" rIns="91440" bIns="45720" rtlCol="0">
            <a:noAutofit/>
          </a:bodyPr>
          <a:lstStyle/>
          <a:p>
            <a:r>
              <a:rPr lang="en-US" sz="2800" dirty="0">
                <a:solidFill>
                  <a:srgbClr val="00B0F0"/>
                </a:solidFill>
              </a:rPr>
              <a:t>All </a:t>
            </a:r>
          </a:p>
          <a:p>
            <a:r>
              <a:rPr lang="en-US" sz="2800" dirty="0">
                <a:solidFill>
                  <a:srgbClr val="00B0F0"/>
                </a:solidFill>
              </a:rPr>
              <a:t>Metrics</a:t>
            </a:r>
          </a:p>
        </p:txBody>
      </p:sp>
      <p:sp>
        <p:nvSpPr>
          <p:cNvPr id="10" name="Right Brace 9">
            <a:extLst>
              <a:ext uri="{FF2B5EF4-FFF2-40B4-BE49-F238E27FC236}">
                <a16:creationId xmlns:a16="http://schemas.microsoft.com/office/drawing/2014/main" id="{82E193BF-2158-4F7A-A6D0-21B99FC21952}"/>
              </a:ext>
            </a:extLst>
          </p:cNvPr>
          <p:cNvSpPr/>
          <p:nvPr/>
        </p:nvSpPr>
        <p:spPr>
          <a:xfrm>
            <a:off x="5479834" y="3503897"/>
            <a:ext cx="555585" cy="1512519"/>
          </a:xfrm>
          <a:prstGeom prst="rightBrace">
            <a:avLst/>
          </a:prstGeom>
          <a:ln w="38100"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6C11AC3-92C1-4E11-8D3E-DD7748BCBE9F}"/>
              </a:ext>
            </a:extLst>
          </p:cNvPr>
          <p:cNvSpPr txBox="1"/>
          <p:nvPr/>
        </p:nvSpPr>
        <p:spPr>
          <a:xfrm>
            <a:off x="6215906" y="3754524"/>
            <a:ext cx="1804972" cy="972134"/>
          </a:xfrm>
          <a:prstGeom prst="rect">
            <a:avLst/>
          </a:prstGeom>
        </p:spPr>
        <p:txBody>
          <a:bodyPr vert="horz" wrap="square" lIns="91440" tIns="45720" rIns="91440" bIns="45720" rtlCol="0">
            <a:noAutofit/>
          </a:bodyPr>
          <a:lstStyle/>
          <a:p>
            <a:pPr>
              <a:lnSpc>
                <a:spcPts val="3600"/>
              </a:lnSpc>
            </a:pPr>
            <a:r>
              <a:rPr lang="en-US" sz="2800" dirty="0">
                <a:solidFill>
                  <a:srgbClr val="00B0F0"/>
                </a:solidFill>
              </a:rPr>
              <a:t>Some</a:t>
            </a:r>
          </a:p>
          <a:p>
            <a:pPr>
              <a:lnSpc>
                <a:spcPts val="3600"/>
              </a:lnSpc>
            </a:pPr>
            <a:r>
              <a:rPr lang="en-US" sz="2800" dirty="0">
                <a:solidFill>
                  <a:srgbClr val="00B0F0"/>
                </a:solidFill>
              </a:rPr>
              <a:t>Metrics</a:t>
            </a:r>
          </a:p>
        </p:txBody>
      </p:sp>
      <p:pic>
        <p:nvPicPr>
          <p:cNvPr id="8" name="Picture 7" descr="A screenshot of a cell phone&#10;&#10;Description automatically generated">
            <a:extLst>
              <a:ext uri="{FF2B5EF4-FFF2-40B4-BE49-F238E27FC236}">
                <a16:creationId xmlns:a16="http://schemas.microsoft.com/office/drawing/2014/main" id="{236B227A-465C-48A0-B281-7992A5C214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7954" y="1195060"/>
            <a:ext cx="1804972" cy="2290520"/>
          </a:xfrm>
          <a:prstGeom prst="rect">
            <a:avLst/>
          </a:prstGeom>
        </p:spPr>
      </p:pic>
      <p:pic>
        <p:nvPicPr>
          <p:cNvPr id="13" name="Picture 12" descr="A screenshot of a cell phone&#10;&#10;Description automatically generated">
            <a:extLst>
              <a:ext uri="{FF2B5EF4-FFF2-40B4-BE49-F238E27FC236}">
                <a16:creationId xmlns:a16="http://schemas.microsoft.com/office/drawing/2014/main" id="{28EE664B-FE6E-48A6-9816-C68BFA1B81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14568" y="3754524"/>
            <a:ext cx="1610340" cy="2583495"/>
          </a:xfrm>
          <a:prstGeom prst="rect">
            <a:avLst/>
          </a:prstGeom>
        </p:spPr>
      </p:pic>
      <p:pic>
        <p:nvPicPr>
          <p:cNvPr id="19" name="Picture 18" descr="A screenshot of a cell phone&#10;&#10;Description automatically generated">
            <a:extLst>
              <a:ext uri="{FF2B5EF4-FFF2-40B4-BE49-F238E27FC236}">
                <a16:creationId xmlns:a16="http://schemas.microsoft.com/office/drawing/2014/main" id="{F8A39073-DE4E-4D3F-9683-99F240E4204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05395" y="3754524"/>
            <a:ext cx="1610339" cy="261105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0F0979B2-6178-41B3-AA2C-D4F85F994246}"/>
              </a:ext>
            </a:extLst>
          </p:cNvPr>
          <p:cNvSpPr txBox="1"/>
          <p:nvPr/>
        </p:nvSpPr>
        <p:spPr>
          <a:xfrm>
            <a:off x="691005" y="5317118"/>
            <a:ext cx="6760030" cy="824444"/>
          </a:xfrm>
          <a:prstGeom prst="rect">
            <a:avLst/>
          </a:prstGeom>
        </p:spPr>
        <p:txBody>
          <a:bodyPr vert="horz" wrap="square" lIns="91440" tIns="45720" rIns="91440" bIns="45720" rtlCol="0">
            <a:noAutofit/>
          </a:bodyPr>
          <a:lstStyle/>
          <a:p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Note: Drilldowns work together. Therefore, a user can see how many first time ASE students or returning ABE females students met the metric outcome</a:t>
            </a:r>
          </a:p>
        </p:txBody>
      </p:sp>
      <p:pic>
        <p:nvPicPr>
          <p:cNvPr id="14" name="Picture 13" descr="A picture containing drawing&#10;&#10;Description automatically generated">
            <a:extLst>
              <a:ext uri="{FF2B5EF4-FFF2-40B4-BE49-F238E27FC236}">
                <a16:creationId xmlns:a16="http://schemas.microsoft.com/office/drawing/2014/main" id="{135ABE8C-C7C8-4B50-B617-14D3CEB003B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21725"/>
          <a:stretch/>
        </p:blipFill>
        <p:spPr>
          <a:xfrm>
            <a:off x="9738092" y="87780"/>
            <a:ext cx="2383981" cy="419498"/>
          </a:xfrm>
          <a:prstGeom prst="rect">
            <a:avLst/>
          </a:prstGeom>
        </p:spPr>
      </p:pic>
      <p:pic>
        <p:nvPicPr>
          <p:cNvPr id="15" name="Picture 14" descr="A picture containing object&#10;&#10;Description automatically generated">
            <a:extLst>
              <a:ext uri="{FF2B5EF4-FFF2-40B4-BE49-F238E27FC236}">
                <a16:creationId xmlns:a16="http://schemas.microsoft.com/office/drawing/2014/main" id="{227266E7-D463-4E31-B47F-1557F317707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18" y="87780"/>
            <a:ext cx="2113008" cy="54864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1B2DAAAA-E38B-4744-93E0-F2CAE90E548F}"/>
              </a:ext>
            </a:extLst>
          </p:cNvPr>
          <p:cNvSpPr/>
          <p:nvPr/>
        </p:nvSpPr>
        <p:spPr>
          <a:xfrm>
            <a:off x="-142814" y="341338"/>
            <a:ext cx="12264887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>
              <a:defRPr/>
            </a:pPr>
            <a:r>
              <a:rPr lang="en-US" sz="3300" dirty="0" err="1">
                <a:solidFill>
                  <a:schemeClr val="accent4"/>
                </a:solidFill>
                <a:latin typeface="Century Gothic" panose="020B0502020202020204" pitchFamily="34" charset="0"/>
              </a:rPr>
              <a:t>Disaggregations</a:t>
            </a:r>
            <a:r>
              <a:rPr lang="en-US" sz="3300" dirty="0">
                <a:solidFill>
                  <a:schemeClr val="accent4"/>
                </a:solidFill>
                <a:latin typeface="Century Gothic" panose="020B0502020202020204" pitchFamily="34" charset="0"/>
              </a:rPr>
              <a:t> and Drilldowns</a:t>
            </a:r>
          </a:p>
        </p:txBody>
      </p:sp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452E51A8-A82A-4B82-9734-6A0296CE53D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alphaModFix amt="6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1241" y="6405948"/>
            <a:ext cx="3077185" cy="402029"/>
          </a:xfrm>
          <a:prstGeom prst="rect">
            <a:avLst/>
          </a:prstGeom>
        </p:spPr>
      </p:pic>
      <p:pic>
        <p:nvPicPr>
          <p:cNvPr id="21" name="Picture 20" descr="A picture containing drawing&#10;&#10;Description automatically generated">
            <a:extLst>
              <a:ext uri="{FF2B5EF4-FFF2-40B4-BE49-F238E27FC236}">
                <a16:creationId xmlns:a16="http://schemas.microsoft.com/office/drawing/2014/main" id="{62DFA910-D9A7-4F78-A3C6-962CDC9DB65C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alphaModFix amt="7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61" t="6331" r="2666"/>
          <a:stretch/>
        </p:blipFill>
        <p:spPr>
          <a:xfrm>
            <a:off x="7105260" y="6438191"/>
            <a:ext cx="1281223" cy="381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6285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D71128C-3D7D-45D1-ACF4-4B5CE0613310}"/>
              </a:ext>
            </a:extLst>
          </p:cNvPr>
          <p:cNvSpPr/>
          <p:nvPr/>
        </p:nvSpPr>
        <p:spPr>
          <a:xfrm>
            <a:off x="6061025" y="2320986"/>
            <a:ext cx="4930580" cy="283592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0DD44C3-FBD2-4B9A-B751-01A6ACA81466}"/>
              </a:ext>
            </a:extLst>
          </p:cNvPr>
          <p:cNvSpPr/>
          <p:nvPr/>
        </p:nvSpPr>
        <p:spPr>
          <a:xfrm>
            <a:off x="1061283" y="2321839"/>
            <a:ext cx="4756187" cy="283592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843A90-3897-4491-8533-1B35222868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0131" y="1359748"/>
            <a:ext cx="10364624" cy="646331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200" b="0" u="sng" dirty="0">
                <a:solidFill>
                  <a:schemeClr val="accent4">
                    <a:lumMod val="20000"/>
                    <a:lumOff val="80000"/>
                  </a:schemeClr>
                </a:solidFill>
                <a:latin typeface="+mn-lt"/>
              </a:rPr>
              <a:t>Reportable Individuals </a:t>
            </a:r>
            <a:r>
              <a:rPr lang="en-US" sz="2200" b="0" dirty="0">
                <a:solidFill>
                  <a:schemeClr val="accent4">
                    <a:lumMod val="20000"/>
                    <a:lumOff val="80000"/>
                  </a:schemeClr>
                </a:solidFill>
                <a:latin typeface="+mn-lt"/>
              </a:rPr>
              <a:t>who had &gt;1 instructional contact hour or received support services in the selected year are broken up into two categories: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3AC03C2-F3B5-4396-A387-037C27F4896C}"/>
              </a:ext>
            </a:extLst>
          </p:cNvPr>
          <p:cNvSpPr/>
          <p:nvPr/>
        </p:nvSpPr>
        <p:spPr>
          <a:xfrm>
            <a:off x="736211" y="5394952"/>
            <a:ext cx="105035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NOTE: Make sure that the flags for the barriers </a:t>
            </a:r>
            <a:r>
              <a:rPr lang="en-US" u="sng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only in the selected year </a:t>
            </a: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are updated each year since students will need to be flagged in any term of the academic year to be included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3392177-4027-448E-BAAB-FAE0677A3F4A}"/>
              </a:ext>
            </a:extLst>
          </p:cNvPr>
          <p:cNvSpPr/>
          <p:nvPr/>
        </p:nvSpPr>
        <p:spPr>
          <a:xfrm>
            <a:off x="1105065" y="2316820"/>
            <a:ext cx="4882906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+mj-lt"/>
              <a:buAutoNum type="arabicPeriod"/>
            </a:pPr>
            <a:r>
              <a:rPr lang="en-US" sz="2000" b="1" dirty="0">
                <a:solidFill>
                  <a:schemeClr val="accent4">
                    <a:lumMod val="75000"/>
                  </a:schemeClr>
                </a:solidFill>
              </a:rPr>
              <a:t> Ever Flagged - </a:t>
            </a:r>
            <a:r>
              <a:rPr lang="en-US" sz="1900" dirty="0">
                <a:solidFill>
                  <a:schemeClr val="accent5">
                    <a:lumMod val="75000"/>
                  </a:schemeClr>
                </a:solidFill>
              </a:rPr>
              <a:t>having barriers to employment </a:t>
            </a:r>
            <a:r>
              <a:rPr lang="en-US" sz="1900" u="sng" dirty="0">
                <a:solidFill>
                  <a:schemeClr val="accent5">
                    <a:lumMod val="75000"/>
                  </a:schemeClr>
                </a:solidFill>
              </a:rPr>
              <a:t>at any time up to and including the selected year</a:t>
            </a:r>
            <a:r>
              <a:rPr lang="en-US" sz="1900" dirty="0">
                <a:solidFill>
                  <a:schemeClr val="accent5">
                    <a:lumMod val="75000"/>
                  </a:schemeClr>
                </a:solidFill>
              </a:rPr>
              <a:t>:</a:t>
            </a:r>
            <a:endParaRPr lang="en-US" sz="1900" b="1" dirty="0">
              <a:solidFill>
                <a:schemeClr val="accent5">
                  <a:lumMod val="75000"/>
                </a:schemeClr>
              </a:solidFill>
            </a:endParaRPr>
          </a:p>
          <a:p>
            <a:pPr marL="344488" lvl="1" indent="-228600">
              <a:spcBef>
                <a:spcPts val="200"/>
              </a:spcBef>
              <a:buClr>
                <a:srgbClr val="C00000"/>
              </a:buClr>
              <a:buSzPct val="130000"/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Cultural Barriers (SG18)</a:t>
            </a:r>
          </a:p>
          <a:p>
            <a:pPr marL="344488" lvl="1" indent="-228600">
              <a:spcBef>
                <a:spcPts val="200"/>
              </a:spcBef>
              <a:buClr>
                <a:srgbClr val="C00000"/>
              </a:buClr>
              <a:buSzPct val="130000"/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English Lang. Learner (enrolled in ESL)</a:t>
            </a:r>
          </a:p>
          <a:p>
            <a:pPr marL="344488" lvl="1" indent="-228600">
              <a:spcBef>
                <a:spcPts val="200"/>
              </a:spcBef>
              <a:buClr>
                <a:srgbClr val="C00000"/>
              </a:buClr>
              <a:buSzPct val="130000"/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Ex-Offender (SG15)</a:t>
            </a:r>
          </a:p>
          <a:p>
            <a:pPr marL="344488" lvl="1" indent="-228600">
              <a:spcBef>
                <a:spcPts val="200"/>
              </a:spcBef>
              <a:buClr>
                <a:srgbClr val="C00000"/>
              </a:buClr>
              <a:buSzPct val="130000"/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Foster Youth (SG03)</a:t>
            </a:r>
          </a:p>
          <a:p>
            <a:pPr marL="344488" lvl="1" indent="-228600">
              <a:spcBef>
                <a:spcPts val="200"/>
              </a:spcBef>
              <a:buClr>
                <a:srgbClr val="C00000"/>
              </a:buClr>
              <a:buSzPct val="130000"/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Low Income (SG14)</a:t>
            </a:r>
          </a:p>
          <a:p>
            <a:pPr marL="344488" lvl="1" indent="-228600">
              <a:spcBef>
                <a:spcPts val="200"/>
              </a:spcBef>
              <a:buClr>
                <a:srgbClr val="C00000"/>
              </a:buClr>
              <a:buSzPct val="130000"/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Low Literacy (SG20)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F4B684F-2EA8-4530-97FA-9EC1352160CE}"/>
              </a:ext>
            </a:extLst>
          </p:cNvPr>
          <p:cNvSpPr/>
          <p:nvPr/>
        </p:nvSpPr>
        <p:spPr>
          <a:xfrm>
            <a:off x="6096000" y="2346732"/>
            <a:ext cx="4895605" cy="28110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buFont typeface="+mj-lt"/>
              <a:buAutoNum type="arabicPeriod" startAt="2"/>
            </a:pPr>
            <a:r>
              <a:rPr lang="en-US" sz="2000" b="1" dirty="0">
                <a:solidFill>
                  <a:schemeClr val="accent4">
                    <a:lumMod val="75000"/>
                  </a:schemeClr>
                </a:solidFill>
              </a:rPr>
              <a:t> Flagged -  </a:t>
            </a:r>
            <a:r>
              <a:rPr lang="en-US" sz="1900" dirty="0">
                <a:solidFill>
                  <a:schemeClr val="accent4">
                    <a:lumMod val="50000"/>
                  </a:schemeClr>
                </a:solidFill>
              </a:rPr>
              <a:t>having barriers to employment </a:t>
            </a:r>
            <a:r>
              <a:rPr lang="en-US" sz="1900" u="sng" dirty="0">
                <a:solidFill>
                  <a:schemeClr val="accent4">
                    <a:lumMod val="50000"/>
                  </a:schemeClr>
                </a:solidFill>
              </a:rPr>
              <a:t>ONLY in the selected year</a:t>
            </a:r>
            <a:r>
              <a:rPr lang="en-US" sz="1900" dirty="0">
                <a:solidFill>
                  <a:schemeClr val="accent4">
                    <a:lumMod val="50000"/>
                  </a:schemeClr>
                </a:solidFill>
              </a:rPr>
              <a:t>:</a:t>
            </a:r>
          </a:p>
          <a:p>
            <a:pPr marL="344488" lvl="1" indent="-228600">
              <a:spcBef>
                <a:spcPts val="200"/>
              </a:spcBef>
              <a:buClr>
                <a:srgbClr val="C00000"/>
              </a:buClr>
              <a:buSzPct val="130000"/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Displaced Homemaker (SV05)</a:t>
            </a:r>
          </a:p>
          <a:p>
            <a:pPr marL="344488" lvl="1" indent="-228600">
              <a:spcBef>
                <a:spcPts val="200"/>
              </a:spcBef>
              <a:buClr>
                <a:srgbClr val="C00000"/>
              </a:buClr>
              <a:buSzPct val="130000"/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Homeless (SG16)</a:t>
            </a:r>
          </a:p>
          <a:p>
            <a:pPr marL="344488" lvl="1" indent="-228600">
              <a:spcBef>
                <a:spcPts val="200"/>
              </a:spcBef>
              <a:buClr>
                <a:srgbClr val="C00000"/>
              </a:buClr>
              <a:buSzPct val="130000"/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Long Term Unemployed (SG17)</a:t>
            </a:r>
          </a:p>
          <a:p>
            <a:pPr marL="344488" lvl="1" indent="-228600">
              <a:spcBef>
                <a:spcPts val="200"/>
              </a:spcBef>
              <a:buClr>
                <a:srgbClr val="C00000"/>
              </a:buClr>
              <a:buSzPct val="130000"/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Migrant Farmworker (SV09)</a:t>
            </a:r>
          </a:p>
          <a:p>
            <a:pPr marL="344488" lvl="1" indent="-228600">
              <a:spcBef>
                <a:spcPts val="200"/>
              </a:spcBef>
              <a:buClr>
                <a:srgbClr val="C00000"/>
              </a:buClr>
              <a:buSzPct val="130000"/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Seasonal Farmworker (SG19)</a:t>
            </a:r>
          </a:p>
          <a:p>
            <a:pPr marL="344488" lvl="1" indent="-228600">
              <a:spcBef>
                <a:spcPts val="200"/>
              </a:spcBef>
              <a:buClr>
                <a:srgbClr val="C00000"/>
              </a:buClr>
              <a:buSzPct val="130000"/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Exhausting TANF within 2 Years (SC18)</a:t>
            </a:r>
          </a:p>
          <a:p>
            <a:pPr marL="344488" lvl="1" indent="-228600">
              <a:spcBef>
                <a:spcPts val="200"/>
              </a:spcBef>
              <a:buClr>
                <a:srgbClr val="C00000"/>
              </a:buClr>
              <a:buSzPct val="130000"/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Single Parent (SV04)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A13954A-7E89-4E6D-8FCC-5DDCB62B5E90}"/>
              </a:ext>
            </a:extLst>
          </p:cNvPr>
          <p:cNvSpPr/>
          <p:nvPr/>
        </p:nvSpPr>
        <p:spPr>
          <a:xfrm>
            <a:off x="3934992" y="-899107"/>
            <a:ext cx="432201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rgbClr val="0070C0"/>
                </a:solidFill>
                <a:latin typeface="Century Gothic" panose="020B0502020202020204" pitchFamily="34" charset="0"/>
              </a:rPr>
              <a:t>New Metrics and New View in Build </a:t>
            </a:r>
            <a:r>
              <a:rPr lang="en-US" sz="2000" dirty="0">
                <a:solidFill>
                  <a:srgbClr val="0070C0"/>
                </a:solidFill>
                <a:latin typeface="Century Gothic" panose="020B0502020202020204" pitchFamily="34" charset="0"/>
              </a:rPr>
              <a:t>3</a:t>
            </a:r>
          </a:p>
        </p:txBody>
      </p:sp>
      <p:pic>
        <p:nvPicPr>
          <p:cNvPr id="11" name="Picture 10" descr="A picture containing drawing&#10;&#10;Description automatically generated">
            <a:extLst>
              <a:ext uri="{FF2B5EF4-FFF2-40B4-BE49-F238E27FC236}">
                <a16:creationId xmlns:a16="http://schemas.microsoft.com/office/drawing/2014/main" id="{985D7D96-7B60-49BF-8E3A-75E3776A5B5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21725"/>
          <a:stretch/>
        </p:blipFill>
        <p:spPr>
          <a:xfrm>
            <a:off x="9738092" y="87780"/>
            <a:ext cx="2383981" cy="419498"/>
          </a:xfrm>
          <a:prstGeom prst="rect">
            <a:avLst/>
          </a:prstGeom>
        </p:spPr>
      </p:pic>
      <p:pic>
        <p:nvPicPr>
          <p:cNvPr id="12" name="Picture 11" descr="A picture containing object&#10;&#10;Description automatically generated">
            <a:extLst>
              <a:ext uri="{FF2B5EF4-FFF2-40B4-BE49-F238E27FC236}">
                <a16:creationId xmlns:a16="http://schemas.microsoft.com/office/drawing/2014/main" id="{6F7C34ED-49E9-48DC-8DE8-9D75E74F268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18" y="87780"/>
            <a:ext cx="2113008" cy="54864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E25809DE-9F28-4E18-A72E-70A92C086FD5}"/>
              </a:ext>
            </a:extLst>
          </p:cNvPr>
          <p:cNvSpPr/>
          <p:nvPr/>
        </p:nvSpPr>
        <p:spPr>
          <a:xfrm>
            <a:off x="0" y="761610"/>
            <a:ext cx="12264887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Century Gothic" panose="020B0502020202020204" pitchFamily="34" charset="0"/>
              </a:rPr>
              <a:t>New to Student Barriers to Employment</a:t>
            </a:r>
          </a:p>
        </p:txBody>
      </p:sp>
      <p:pic>
        <p:nvPicPr>
          <p:cNvPr id="15" name="Picture 14" descr="A close up of a logo&#10;&#10;Description automatically generated">
            <a:extLst>
              <a:ext uri="{FF2B5EF4-FFF2-40B4-BE49-F238E27FC236}">
                <a16:creationId xmlns:a16="http://schemas.microsoft.com/office/drawing/2014/main" id="{B9172AB1-1268-4EE9-A559-745B28F925C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alphaModFix amt="6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1766" y="6380409"/>
            <a:ext cx="3077185" cy="402029"/>
          </a:xfrm>
          <a:prstGeom prst="rect">
            <a:avLst/>
          </a:prstGeom>
        </p:spPr>
      </p:pic>
      <p:pic>
        <p:nvPicPr>
          <p:cNvPr id="16" name="Picture 15" descr="A picture containing drawing&#10;&#10;Description automatically generated">
            <a:extLst>
              <a:ext uri="{FF2B5EF4-FFF2-40B4-BE49-F238E27FC236}">
                <a16:creationId xmlns:a16="http://schemas.microsoft.com/office/drawing/2014/main" id="{9C2423D6-81B8-40E0-9A9E-9E9BC039884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alphaModFix amt="7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61" t="6331" r="2666"/>
          <a:stretch/>
        </p:blipFill>
        <p:spPr>
          <a:xfrm>
            <a:off x="6975785" y="6412652"/>
            <a:ext cx="1281223" cy="381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7989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843A90-3897-4491-8533-1B35222868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17305" y="1082917"/>
            <a:ext cx="9239130" cy="4946031"/>
          </a:xfrm>
        </p:spPr>
        <p:txBody>
          <a:bodyPr>
            <a:normAutofit/>
          </a:bodyPr>
          <a:lstStyle/>
          <a:p>
            <a:pPr marL="457200" indent="-457200">
              <a:spcBef>
                <a:spcPts val="30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-US" sz="2600" dirty="0">
                <a:latin typeface="+mn-lt"/>
              </a:rPr>
              <a:t>COMIS Data Element Dictionary (back on the CO website) </a:t>
            </a:r>
            <a:r>
              <a:rPr lang="en-US" sz="2000" dirty="0">
                <a:solidFill>
                  <a:srgbClr val="00B0F0"/>
                </a:solidFill>
                <a:latin typeface="+mn-lt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https://webdata.cccco.edu/ded/ded.htm</a:t>
            </a:r>
            <a:endParaRPr lang="en-US" sz="2000" dirty="0">
              <a:solidFill>
                <a:srgbClr val="00B0F0"/>
              </a:solidFill>
              <a:latin typeface="+mn-lt"/>
            </a:endParaRPr>
          </a:p>
          <a:p>
            <a:pPr marL="457200" indent="-457200"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-US" sz="2600" dirty="0">
                <a:latin typeface="+mn-lt"/>
              </a:rPr>
              <a:t>California Adult Education</a:t>
            </a:r>
            <a:r>
              <a:rPr lang="en-US" dirty="0">
                <a:solidFill>
                  <a:srgbClr val="EBEBEB">
                    <a:lumMod val="60000"/>
                    <a:lumOff val="40000"/>
                  </a:srgbClr>
                </a:solidFill>
              </a:rPr>
              <a:t> </a:t>
            </a:r>
            <a:r>
              <a:rPr lang="en-US" dirty="0">
                <a:solidFill>
                  <a:srgbClr val="00B0F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https://caladulted.org</a:t>
            </a:r>
            <a:endParaRPr lang="en-US" sz="2600" dirty="0">
              <a:solidFill>
                <a:srgbClr val="00B0F0"/>
              </a:solidFill>
              <a:latin typeface="+mn-lt"/>
            </a:endParaRP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en-US" sz="2600" dirty="0">
                <a:latin typeface="+mn-lt"/>
              </a:rPr>
              <a:t>Chancellor’s Office Datamart</a:t>
            </a:r>
          </a:p>
          <a:p>
            <a:pPr marL="457200" lvl="1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000" dirty="0">
                <a:solidFill>
                  <a:srgbClr val="00B0F0"/>
                </a:solidFill>
                <a:latin typeface="+mn-lt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https://datamart.cccco.edu/Outcomes/Default.aspx</a:t>
            </a:r>
            <a:endParaRPr lang="en-US" sz="2000" dirty="0">
              <a:solidFill>
                <a:srgbClr val="00B0F0"/>
              </a:solidFill>
              <a:latin typeface="+mn-lt"/>
            </a:endParaRPr>
          </a:p>
          <a:p>
            <a:pPr marL="457200" indent="-457200"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-US" sz="2600" dirty="0"/>
              <a:t>CASAS </a:t>
            </a:r>
            <a:r>
              <a:rPr lang="en-US" dirty="0">
                <a:solidFill>
                  <a:srgbClr val="00B0F0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https://casas.org</a:t>
            </a:r>
            <a:r>
              <a:rPr lang="en-US" dirty="0">
                <a:solidFill>
                  <a:srgbClr val="00B0F0"/>
                </a:solidFill>
              </a:rPr>
              <a:t> </a:t>
            </a:r>
            <a:endParaRPr lang="en-US" dirty="0">
              <a:latin typeface="+mn-lt"/>
            </a:endParaRPr>
          </a:p>
          <a:p>
            <a:pPr marL="228600" indent="-457200">
              <a:spcBef>
                <a:spcPts val="0"/>
              </a:spcBef>
              <a:buFont typeface="+mj-lt"/>
              <a:buAutoNum type="arabicPeriod"/>
            </a:pPr>
            <a:r>
              <a:rPr lang="en-US" sz="2600" dirty="0" err="1">
                <a:latin typeface="+mn-lt"/>
              </a:rPr>
              <a:t>LaunchBoard</a:t>
            </a:r>
            <a:r>
              <a:rPr lang="en-US" sz="2600" dirty="0">
                <a:latin typeface="+mn-lt"/>
              </a:rPr>
              <a:t> Resources</a:t>
            </a:r>
          </a:p>
          <a:p>
            <a:pPr marL="457200" lvl="1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000" u="sng" dirty="0">
                <a:solidFill>
                  <a:srgbClr val="00B0F0"/>
                </a:solidFill>
                <a:latin typeface="+mn-lt"/>
                <a:hlinkClick r:id="rId7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https://launchboard-resources.wested.org/resources?t_id=all</a:t>
            </a:r>
            <a:endParaRPr lang="en-US" sz="2000" u="sng" dirty="0">
              <a:solidFill>
                <a:srgbClr val="00B0F0"/>
              </a:solidFill>
              <a:latin typeface="+mn-lt"/>
            </a:endParaRPr>
          </a:p>
          <a:p>
            <a:pPr marL="514350" indent="-514350">
              <a:spcBef>
                <a:spcPts val="30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-US" sz="2600" dirty="0"/>
              <a:t>LaunchBoard and Noncredit FAQ </a:t>
            </a:r>
            <a:r>
              <a:rPr lang="en-US" dirty="0">
                <a:solidFill>
                  <a:srgbClr val="00B0F0"/>
                </a:solidFill>
              </a:rPr>
              <a:t>Available this week on LaunchBoard Resources, caladulted.org, and RP listservs</a:t>
            </a:r>
            <a:endParaRPr lang="en-US" dirty="0"/>
          </a:p>
          <a:p>
            <a:pPr marL="0" indent="0">
              <a:lnSpc>
                <a:spcPct val="120000"/>
              </a:lnSpc>
              <a:spcBef>
                <a:spcPts val="300"/>
              </a:spcBef>
              <a:spcAft>
                <a:spcPts val="1800"/>
              </a:spcAft>
              <a:buNone/>
            </a:pPr>
            <a:endParaRPr lang="en-US" dirty="0"/>
          </a:p>
          <a:p>
            <a:pPr marL="0" indent="0">
              <a:lnSpc>
                <a:spcPct val="120000"/>
              </a:lnSpc>
              <a:spcBef>
                <a:spcPts val="300"/>
              </a:spcBef>
              <a:spcAft>
                <a:spcPts val="1800"/>
              </a:spcAft>
              <a:buNone/>
            </a:pPr>
            <a:endParaRPr lang="en-US" dirty="0">
              <a:latin typeface="+mn-lt"/>
            </a:endParaRPr>
          </a:p>
          <a:p>
            <a:pPr marL="514350" indent="-514350">
              <a:lnSpc>
                <a:spcPct val="120000"/>
              </a:lnSpc>
              <a:spcBef>
                <a:spcPts val="300"/>
              </a:spcBef>
              <a:buFont typeface="+mj-lt"/>
              <a:buAutoNum type="arabicPeriod"/>
            </a:pPr>
            <a:endParaRPr lang="en-US" dirty="0">
              <a:latin typeface="+mn-lt"/>
            </a:endParaRPr>
          </a:p>
          <a:p>
            <a:pPr marL="1200150" lvl="1" indent="-514350">
              <a:lnSpc>
                <a:spcPct val="100000"/>
              </a:lnSpc>
              <a:spcBef>
                <a:spcPts val="300"/>
              </a:spcBef>
              <a:spcAft>
                <a:spcPts val="1200"/>
              </a:spcAft>
              <a:buFont typeface="+mj-lt"/>
              <a:buAutoNum type="alphaLcParenR"/>
            </a:pPr>
            <a:endParaRPr lang="en-US" dirty="0">
              <a:latin typeface="+mn-lt"/>
            </a:endParaRPr>
          </a:p>
          <a:p>
            <a:pPr marL="514350" indent="-514350">
              <a:lnSpc>
                <a:spcPct val="100000"/>
              </a:lnSpc>
              <a:spcBef>
                <a:spcPts val="300"/>
              </a:spcBef>
              <a:buFont typeface="+mj-lt"/>
              <a:buAutoNum type="arabicPeriod"/>
            </a:pPr>
            <a:endParaRPr lang="en-US" sz="2600" b="0" dirty="0">
              <a:latin typeface="+mn-lt"/>
            </a:endParaRPr>
          </a:p>
        </p:txBody>
      </p:sp>
      <p:pic>
        <p:nvPicPr>
          <p:cNvPr id="6" name="Picture 5" descr="A screenshot of a cell phone&#10;&#10;Description automatically generated">
            <a:extLst>
              <a:ext uri="{FF2B5EF4-FFF2-40B4-BE49-F238E27FC236}">
                <a16:creationId xmlns:a16="http://schemas.microsoft.com/office/drawing/2014/main" id="{F2006BDE-7066-4568-A07E-B9FC631C17D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21424" y="4288643"/>
            <a:ext cx="1335046" cy="115948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4" name="Picture 13" descr="A screenshot of a cell phone&#10;&#10;Description automatically generated">
            <a:extLst>
              <a:ext uri="{FF2B5EF4-FFF2-40B4-BE49-F238E27FC236}">
                <a16:creationId xmlns:a16="http://schemas.microsoft.com/office/drawing/2014/main" id="{3C79EA60-F014-464E-84AB-B0BDCDF8CCC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2987" y="2377818"/>
            <a:ext cx="1915184" cy="941894"/>
          </a:xfrm>
          <a:prstGeom prst="rect">
            <a:avLst/>
          </a:prstGeom>
          <a:ln>
            <a:solidFill>
              <a:schemeClr val="tx2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E8109A7-53DB-4FB6-A555-8620EEDB6216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1075043" y="956524"/>
            <a:ext cx="1227807" cy="1248688"/>
          </a:xfrm>
          <a:prstGeom prst="rect">
            <a:avLst/>
          </a:prstGeom>
          <a:ln>
            <a:solidFill>
              <a:schemeClr val="tx2"/>
            </a:solidFill>
          </a:ln>
        </p:spPr>
      </p:pic>
      <p:pic>
        <p:nvPicPr>
          <p:cNvPr id="11" name="Picture 10" descr="A picture containing drawing&#10;&#10;Description automatically generated">
            <a:extLst>
              <a:ext uri="{FF2B5EF4-FFF2-40B4-BE49-F238E27FC236}">
                <a16:creationId xmlns:a16="http://schemas.microsoft.com/office/drawing/2014/main" id="{BBBDB862-BDF1-4A57-8FC8-FCC4D3B52EDF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21725"/>
          <a:stretch/>
        </p:blipFill>
        <p:spPr>
          <a:xfrm>
            <a:off x="9738092" y="87780"/>
            <a:ext cx="2383981" cy="419498"/>
          </a:xfrm>
          <a:prstGeom prst="rect">
            <a:avLst/>
          </a:prstGeom>
        </p:spPr>
      </p:pic>
      <p:pic>
        <p:nvPicPr>
          <p:cNvPr id="13" name="Picture 12" descr="A picture containing object&#10;&#10;Description automatically generated">
            <a:extLst>
              <a:ext uri="{FF2B5EF4-FFF2-40B4-BE49-F238E27FC236}">
                <a16:creationId xmlns:a16="http://schemas.microsoft.com/office/drawing/2014/main" id="{07D3BC0F-A7CE-4967-96D3-3EEA89453FE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18" y="87780"/>
            <a:ext cx="2113008" cy="54864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93176A7-7034-4A5A-B1F3-CFBE6F748AC0}"/>
              </a:ext>
            </a:extLst>
          </p:cNvPr>
          <p:cNvSpPr/>
          <p:nvPr/>
        </p:nvSpPr>
        <p:spPr>
          <a:xfrm>
            <a:off x="-190657" y="356360"/>
            <a:ext cx="12264887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Century Gothic" panose="020B0502020202020204" pitchFamily="34" charset="0"/>
              </a:rPr>
              <a:t>Resources</a:t>
            </a:r>
          </a:p>
        </p:txBody>
      </p:sp>
      <p:pic>
        <p:nvPicPr>
          <p:cNvPr id="16" name="Picture 15" descr="A picture containing drawing&#10;&#10;Description automatically generated">
            <a:extLst>
              <a:ext uri="{FF2B5EF4-FFF2-40B4-BE49-F238E27FC236}">
                <a16:creationId xmlns:a16="http://schemas.microsoft.com/office/drawing/2014/main" id="{F145B312-5F3A-4B52-BC88-6E35AF8BF40F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24" t="28570" r="6989" b="30074"/>
          <a:stretch/>
        </p:blipFill>
        <p:spPr>
          <a:xfrm>
            <a:off x="923056" y="3533912"/>
            <a:ext cx="1335046" cy="456404"/>
          </a:xfrm>
          <a:prstGeom prst="rect">
            <a:avLst/>
          </a:prstGeom>
        </p:spPr>
      </p:pic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6DE97FDD-E650-4D02-A5CD-BF3CD5D2AA81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alphaModFix amt="6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8135" y="6299444"/>
            <a:ext cx="3077185" cy="402029"/>
          </a:xfrm>
          <a:prstGeom prst="rect">
            <a:avLst/>
          </a:prstGeom>
        </p:spPr>
      </p:pic>
      <p:pic>
        <p:nvPicPr>
          <p:cNvPr id="17" name="Picture 16" descr="A picture containing drawing&#10;&#10;Description automatically generated">
            <a:extLst>
              <a:ext uri="{FF2B5EF4-FFF2-40B4-BE49-F238E27FC236}">
                <a16:creationId xmlns:a16="http://schemas.microsoft.com/office/drawing/2014/main" id="{7B76F808-768A-4489-B7EF-933BB645DB3C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print">
            <a:alphaModFix amt="7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61" t="6331" r="2666"/>
          <a:stretch/>
        </p:blipFill>
        <p:spPr>
          <a:xfrm>
            <a:off x="6952154" y="6331687"/>
            <a:ext cx="1281223" cy="381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607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39D30DD-6204-45F2-BFF8-AD9FACF55376}"/>
              </a:ext>
            </a:extLst>
          </p:cNvPr>
          <p:cNvSpPr/>
          <p:nvPr/>
        </p:nvSpPr>
        <p:spPr>
          <a:xfrm>
            <a:off x="2982782" y="653457"/>
            <a:ext cx="680337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chemeClr val="accent4"/>
                </a:solidFill>
                <a:latin typeface="Century Gothic" panose="020B0502020202020204" pitchFamily="34" charset="0"/>
              </a:rPr>
              <a:t>Main Objectives for Today</a:t>
            </a:r>
            <a:endParaRPr lang="en-US" sz="3600" dirty="0">
              <a:solidFill>
                <a:schemeClr val="accent4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43FAA64-5791-4487-AAD9-6DDD1B3480D2}"/>
              </a:ext>
            </a:extLst>
          </p:cNvPr>
          <p:cNvSpPr txBox="1"/>
          <p:nvPr/>
        </p:nvSpPr>
        <p:spPr>
          <a:xfrm>
            <a:off x="1004018" y="1633556"/>
            <a:ext cx="10548257" cy="4002520"/>
          </a:xfrm>
          <a:prstGeom prst="rect">
            <a:avLst/>
          </a:prstGeom>
        </p:spPr>
        <p:txBody>
          <a:bodyPr vert="horz" wrap="square" lIns="91440" tIns="45720" rIns="91440" bIns="45720" rtlCol="0">
            <a:normAutofit/>
          </a:bodyPr>
          <a:lstStyle/>
          <a:p>
            <a:pPr marL="514350" indent="-514350">
              <a:spcAft>
                <a:spcPts val="1800"/>
              </a:spcAft>
              <a:buFont typeface="+mj-lt"/>
              <a:buAutoNum type="arabicPeriod"/>
            </a:pPr>
            <a:r>
              <a:rPr lang="en-US" sz="2800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Overview of CAEP data universe, students, programs, and metrics</a:t>
            </a:r>
          </a:p>
          <a:p>
            <a:pPr marL="514350" indent="-514350">
              <a:spcAft>
                <a:spcPts val="1800"/>
              </a:spcAft>
              <a:buFont typeface="+mj-lt"/>
              <a:buAutoNum type="arabicPeriod"/>
            </a:pPr>
            <a:r>
              <a:rPr lang="en-US" sz="2800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Adult Education Pipeline &amp; what’s new in build 3</a:t>
            </a:r>
          </a:p>
          <a:p>
            <a:pPr marL="514350" indent="-514350">
              <a:spcAft>
                <a:spcPts val="1800"/>
              </a:spcAft>
              <a:buFont typeface="+mj-lt"/>
              <a:buAutoNum type="arabicPeriod"/>
            </a:pPr>
            <a:r>
              <a:rPr lang="en-US" sz="2800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Demonstration of the Pipeline</a:t>
            </a:r>
          </a:p>
          <a:p>
            <a:pPr marL="514350" indent="-514350">
              <a:spcAft>
                <a:spcPts val="1800"/>
              </a:spcAft>
              <a:buFont typeface="+mj-lt"/>
              <a:buAutoNum type="arabicPeriod"/>
            </a:pPr>
            <a:r>
              <a:rPr lang="en-US" sz="2800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Questions and Answers/Discussion </a:t>
            </a:r>
          </a:p>
          <a:p>
            <a:pPr marL="569913">
              <a:spcBef>
                <a:spcPts val="600"/>
              </a:spcBef>
              <a:spcAft>
                <a:spcPts val="1800"/>
              </a:spcAft>
            </a:pPr>
            <a:r>
              <a:rPr lang="en-US" sz="2200" dirty="0">
                <a:solidFill>
                  <a:schemeClr val="tx1">
                    <a:lumMod val="85000"/>
                  </a:schemeClr>
                </a:solidFill>
              </a:rPr>
              <a:t>NOTE: Please type your questions into the chat box. We will be pausing after each section to answer.</a:t>
            </a:r>
          </a:p>
        </p:txBody>
      </p:sp>
      <p:pic>
        <p:nvPicPr>
          <p:cNvPr id="10" name="Picture 9" descr="A picture containing drawing&#10;&#10;Description automatically generated">
            <a:extLst>
              <a:ext uri="{FF2B5EF4-FFF2-40B4-BE49-F238E27FC236}">
                <a16:creationId xmlns:a16="http://schemas.microsoft.com/office/drawing/2014/main" id="{458A1F1C-302B-4A97-9DF1-84F246652A8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21725"/>
          <a:stretch/>
        </p:blipFill>
        <p:spPr>
          <a:xfrm>
            <a:off x="9738092" y="87780"/>
            <a:ext cx="2383981" cy="419498"/>
          </a:xfrm>
          <a:prstGeom prst="rect">
            <a:avLst/>
          </a:prstGeom>
        </p:spPr>
      </p:pic>
      <p:pic>
        <p:nvPicPr>
          <p:cNvPr id="11" name="Picture 10" descr="A picture containing object&#10;&#10;Description automatically generated">
            <a:extLst>
              <a:ext uri="{FF2B5EF4-FFF2-40B4-BE49-F238E27FC236}">
                <a16:creationId xmlns:a16="http://schemas.microsoft.com/office/drawing/2014/main" id="{5E4C17FC-CEA8-4379-93ED-F20834C46B9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85" y="87780"/>
            <a:ext cx="2113008" cy="548640"/>
          </a:xfrm>
          <a:prstGeom prst="rect">
            <a:avLst/>
          </a:prstGeom>
        </p:spPr>
      </p:pic>
      <p:pic>
        <p:nvPicPr>
          <p:cNvPr id="8" name="Picture 7" descr="A close up of a logo&#10;&#10;Description automatically generated">
            <a:extLst>
              <a:ext uri="{FF2B5EF4-FFF2-40B4-BE49-F238E27FC236}">
                <a16:creationId xmlns:a16="http://schemas.microsoft.com/office/drawing/2014/main" id="{68116BA9-CE43-4C1C-B2D9-BFD9789F8A8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alphaModFix amt="6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8135" y="6299444"/>
            <a:ext cx="3077185" cy="402029"/>
          </a:xfrm>
          <a:prstGeom prst="rect">
            <a:avLst/>
          </a:prstGeom>
        </p:spPr>
      </p:pic>
      <p:pic>
        <p:nvPicPr>
          <p:cNvPr id="9" name="Picture 8" descr="A picture containing drawing&#10;&#10;Description automatically generated">
            <a:extLst>
              <a:ext uri="{FF2B5EF4-FFF2-40B4-BE49-F238E27FC236}">
                <a16:creationId xmlns:a16="http://schemas.microsoft.com/office/drawing/2014/main" id="{9FA576DF-529D-48D7-B860-DFFB60B1405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alphaModFix amt="7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61" t="6331" r="2666"/>
          <a:stretch/>
        </p:blipFill>
        <p:spPr>
          <a:xfrm>
            <a:off x="6952154" y="6331687"/>
            <a:ext cx="1281223" cy="381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243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34">
            <a:extLst>
              <a:ext uri="{FF2B5EF4-FFF2-40B4-BE49-F238E27FC236}">
                <a16:creationId xmlns:a16="http://schemas.microsoft.com/office/drawing/2014/main" id="{2ED9AAF8-E16C-4221-BC35-DE147DB4BC1E}"/>
              </a:ext>
            </a:extLst>
          </p:cNvPr>
          <p:cNvSpPr txBox="1"/>
          <p:nvPr/>
        </p:nvSpPr>
        <p:spPr>
          <a:xfrm>
            <a:off x="714773" y="2537488"/>
            <a:ext cx="10762454" cy="1783024"/>
          </a:xfrm>
          <a:prstGeom prst="rect">
            <a:avLst/>
          </a:prstGeom>
        </p:spPr>
        <p:txBody>
          <a:bodyPr vert="horz" wrap="square" lIns="91440" tIns="45720" rIns="91440" bIns="45720" rtlCol="0">
            <a:noAutofit/>
          </a:bodyPr>
          <a:lstStyle/>
          <a:p>
            <a:pPr marL="7144" marR="0" lvl="0" indent="0" algn="ctr" defTabSz="914355" rtl="0" eaLnBrk="1" fontAlgn="auto" latinLnBrk="0" hangingPunct="1">
              <a:lnSpc>
                <a:spcPct val="120000"/>
              </a:lnSpc>
              <a:spcBef>
                <a:spcPts val="900"/>
              </a:spcBef>
              <a:spcAft>
                <a:spcPts val="0"/>
              </a:spcAft>
              <a:buClr>
                <a:srgbClr val="137B7B"/>
              </a:buClr>
              <a:buSzTx/>
              <a:buFontTx/>
              <a:buNone/>
              <a:tabLst/>
              <a:defRPr/>
            </a:pPr>
            <a:r>
              <a:rPr kumimoji="0" lang="en-US" sz="4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</a:rPr>
              <a:t>Live Demo</a:t>
            </a:r>
          </a:p>
        </p:txBody>
      </p:sp>
      <p:pic>
        <p:nvPicPr>
          <p:cNvPr id="10" name="Picture 9" descr="A picture containing object&#10;&#10;Description automatically generated">
            <a:extLst>
              <a:ext uri="{FF2B5EF4-FFF2-40B4-BE49-F238E27FC236}">
                <a16:creationId xmlns:a16="http://schemas.microsoft.com/office/drawing/2014/main" id="{1EE10CD9-2D8F-4E33-A9FE-72DD60986E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989" y="201395"/>
            <a:ext cx="2022488" cy="525137"/>
          </a:xfrm>
          <a:prstGeom prst="rect">
            <a:avLst/>
          </a:prstGeom>
        </p:spPr>
      </p:pic>
      <p:pic>
        <p:nvPicPr>
          <p:cNvPr id="4" name="Picture 3" descr="A picture containing drawing&#10;&#10;Description automatically generated">
            <a:extLst>
              <a:ext uri="{FF2B5EF4-FFF2-40B4-BE49-F238E27FC236}">
                <a16:creationId xmlns:a16="http://schemas.microsoft.com/office/drawing/2014/main" id="{CED02DEA-9E26-4DB5-828B-5BC0E4B2DFA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21725"/>
          <a:stretch/>
        </p:blipFill>
        <p:spPr>
          <a:xfrm>
            <a:off x="9738092" y="87780"/>
            <a:ext cx="2383981" cy="419498"/>
          </a:xfrm>
          <a:prstGeom prst="rect">
            <a:avLst/>
          </a:prstGeom>
        </p:spPr>
      </p:pic>
      <p:pic>
        <p:nvPicPr>
          <p:cNvPr id="6" name="Picture 5" descr="A close up of a logo&#10;&#10;Description automatically generated">
            <a:extLst>
              <a:ext uri="{FF2B5EF4-FFF2-40B4-BE49-F238E27FC236}">
                <a16:creationId xmlns:a16="http://schemas.microsoft.com/office/drawing/2014/main" id="{E0E2E6C0-99A2-434C-9757-2EC01B0F317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alphaModFix amt="6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3598" y="6350722"/>
            <a:ext cx="3077185" cy="402029"/>
          </a:xfrm>
          <a:prstGeom prst="rect">
            <a:avLst/>
          </a:prstGeom>
        </p:spPr>
      </p:pic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id="{62CEFEC4-0158-4DD9-BA70-85BB90ED241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alphaModFix amt="7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61" t="6331" r="2666"/>
          <a:stretch/>
        </p:blipFill>
        <p:spPr>
          <a:xfrm>
            <a:off x="7117617" y="6382965"/>
            <a:ext cx="1281223" cy="381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6242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412E3267-7ABE-412B-8580-47EC0D1F61F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0B62C5A-2250-4380-AB23-DB87446CCED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D42CF425-7213-4F89-B0FF-4C2BDDD9C68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D35DA97D-88F8-4249-B650-4FC9FD50A38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43F38673-6E30-4BAE-AC67-0B283EBF429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202A25CB-1ED1-4C87-AB49-8D3BC684D1C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222574F-08C9-497E-9329-4577D496A3F5}"/>
              </a:ext>
            </a:extLst>
          </p:cNvPr>
          <p:cNvSpPr/>
          <p:nvPr/>
        </p:nvSpPr>
        <p:spPr>
          <a:xfrm>
            <a:off x="8220800" y="2592395"/>
            <a:ext cx="3333676" cy="174494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n-US" sz="44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AE Pipeline</a:t>
            </a:r>
          </a:p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n-US" sz="44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2020 -2021</a:t>
            </a:r>
          </a:p>
          <a:p>
            <a:pPr>
              <a:spcBef>
                <a:spcPct val="0"/>
              </a:spcBef>
              <a:spcAft>
                <a:spcPts val="600"/>
              </a:spcAft>
            </a:pPr>
            <a:endParaRPr lang="en-US" sz="440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3484F10F-334C-431A-8E30-B66B496C56E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5400000" flipH="1">
            <a:off x="475977" y="-475977"/>
            <a:ext cx="6858000" cy="7809953"/>
          </a:xfrm>
          <a:custGeom>
            <a:avLst/>
            <a:gdLst>
              <a:gd name="connsiteX0" fmla="*/ 6858000 w 6858000"/>
              <a:gd name="connsiteY0" fmla="*/ 1344715 h 7809953"/>
              <a:gd name="connsiteX1" fmla="*/ 6858000 w 6858000"/>
              <a:gd name="connsiteY1" fmla="*/ 1177 h 7809953"/>
              <a:gd name="connsiteX2" fmla="*/ 6702323 w 6858000"/>
              <a:gd name="connsiteY2" fmla="*/ 26222 h 7809953"/>
              <a:gd name="connsiteX3" fmla="*/ 6547332 w 6858000"/>
              <a:gd name="connsiteY3" fmla="*/ 50091 h 7809953"/>
              <a:gd name="connsiteX4" fmla="*/ 6391656 w 6858000"/>
              <a:gd name="connsiteY4" fmla="*/ 73455 h 7809953"/>
              <a:gd name="connsiteX5" fmla="*/ 6235293 w 6858000"/>
              <a:gd name="connsiteY5" fmla="*/ 93458 h 7809953"/>
              <a:gd name="connsiteX6" fmla="*/ 6079617 w 6858000"/>
              <a:gd name="connsiteY6" fmla="*/ 113629 h 7809953"/>
              <a:gd name="connsiteX7" fmla="*/ 5923254 w 6858000"/>
              <a:gd name="connsiteY7" fmla="*/ 132455 h 7809953"/>
              <a:gd name="connsiteX8" fmla="*/ 5768949 w 6858000"/>
              <a:gd name="connsiteY8" fmla="*/ 148591 h 7809953"/>
              <a:gd name="connsiteX9" fmla="*/ 5612587 w 6858000"/>
              <a:gd name="connsiteY9" fmla="*/ 163887 h 7809953"/>
              <a:gd name="connsiteX10" fmla="*/ 5456910 w 6858000"/>
              <a:gd name="connsiteY10" fmla="*/ 177839 h 7809953"/>
              <a:gd name="connsiteX11" fmla="*/ 5303977 w 6858000"/>
              <a:gd name="connsiteY11" fmla="*/ 189941 h 7809953"/>
              <a:gd name="connsiteX12" fmla="*/ 5148986 w 6858000"/>
              <a:gd name="connsiteY12" fmla="*/ 202044 h 7809953"/>
              <a:gd name="connsiteX13" fmla="*/ 4996053 w 6858000"/>
              <a:gd name="connsiteY13" fmla="*/ 212129 h 7809953"/>
              <a:gd name="connsiteX14" fmla="*/ 4843119 w 6858000"/>
              <a:gd name="connsiteY14" fmla="*/ 220029 h 7809953"/>
              <a:gd name="connsiteX15" fmla="*/ 4690872 w 6858000"/>
              <a:gd name="connsiteY15" fmla="*/ 228266 h 7809953"/>
              <a:gd name="connsiteX16" fmla="*/ 4539996 w 6858000"/>
              <a:gd name="connsiteY16" fmla="*/ 235157 h 7809953"/>
              <a:gd name="connsiteX17" fmla="*/ 4390491 w 6858000"/>
              <a:gd name="connsiteY17" fmla="*/ 240032 h 7809953"/>
              <a:gd name="connsiteX18" fmla="*/ 4240987 w 6858000"/>
              <a:gd name="connsiteY18" fmla="*/ 244234 h 7809953"/>
              <a:gd name="connsiteX19" fmla="*/ 4092855 w 6858000"/>
              <a:gd name="connsiteY19" fmla="*/ 248268 h 7809953"/>
              <a:gd name="connsiteX20" fmla="*/ 3946779 w 6858000"/>
              <a:gd name="connsiteY20" fmla="*/ 250117 h 7809953"/>
              <a:gd name="connsiteX21" fmla="*/ 3800704 w 6858000"/>
              <a:gd name="connsiteY21" fmla="*/ 252134 h 7809953"/>
              <a:gd name="connsiteX22" fmla="*/ 3656685 w 6858000"/>
              <a:gd name="connsiteY22" fmla="*/ 253143 h 7809953"/>
              <a:gd name="connsiteX23" fmla="*/ 3514039 w 6858000"/>
              <a:gd name="connsiteY23" fmla="*/ 252134 h 7809953"/>
              <a:gd name="connsiteX24" fmla="*/ 3372765 w 6858000"/>
              <a:gd name="connsiteY24" fmla="*/ 252134 h 7809953"/>
              <a:gd name="connsiteX25" fmla="*/ 3232861 w 6858000"/>
              <a:gd name="connsiteY25" fmla="*/ 250117 h 7809953"/>
              <a:gd name="connsiteX26" fmla="*/ 3095701 w 6858000"/>
              <a:gd name="connsiteY26" fmla="*/ 247092 h 7809953"/>
              <a:gd name="connsiteX27" fmla="*/ 2959913 w 6858000"/>
              <a:gd name="connsiteY27" fmla="*/ 244234 h 7809953"/>
              <a:gd name="connsiteX28" fmla="*/ 2826868 w 6858000"/>
              <a:gd name="connsiteY28" fmla="*/ 241040 h 7809953"/>
              <a:gd name="connsiteX29" fmla="*/ 2694508 w 6858000"/>
              <a:gd name="connsiteY29" fmla="*/ 236166 h 7809953"/>
              <a:gd name="connsiteX30" fmla="*/ 2564207 w 6858000"/>
              <a:gd name="connsiteY30" fmla="*/ 230955 h 7809953"/>
              <a:gd name="connsiteX31" fmla="*/ 2436648 w 6858000"/>
              <a:gd name="connsiteY31" fmla="*/ 226249 h 7809953"/>
              <a:gd name="connsiteX32" fmla="*/ 2187702 w 6858000"/>
              <a:gd name="connsiteY32" fmla="*/ 212969 h 7809953"/>
              <a:gd name="connsiteX33" fmla="*/ 1949044 w 6858000"/>
              <a:gd name="connsiteY33" fmla="*/ 198850 h 7809953"/>
              <a:gd name="connsiteX34" fmla="*/ 1719987 w 6858000"/>
              <a:gd name="connsiteY34" fmla="*/ 184058 h 7809953"/>
              <a:gd name="connsiteX35" fmla="*/ 1503274 w 6858000"/>
              <a:gd name="connsiteY35" fmla="*/ 167753 h 7809953"/>
              <a:gd name="connsiteX36" fmla="*/ 1296162 w 6858000"/>
              <a:gd name="connsiteY36" fmla="*/ 150776 h 7809953"/>
              <a:gd name="connsiteX37" fmla="*/ 1104138 w 6858000"/>
              <a:gd name="connsiteY37" fmla="*/ 132455 h 7809953"/>
              <a:gd name="connsiteX38" fmla="*/ 923773 w 6858000"/>
              <a:gd name="connsiteY38" fmla="*/ 114469 h 7809953"/>
              <a:gd name="connsiteX39" fmla="*/ 757809 w 6858000"/>
              <a:gd name="connsiteY39" fmla="*/ 96484 h 7809953"/>
              <a:gd name="connsiteX40" fmla="*/ 605562 w 6858000"/>
              <a:gd name="connsiteY40" fmla="*/ 79507 h 7809953"/>
              <a:gd name="connsiteX41" fmla="*/ 470459 w 6858000"/>
              <a:gd name="connsiteY41" fmla="*/ 63370 h 7809953"/>
              <a:gd name="connsiteX42" fmla="*/ 348387 w 6858000"/>
              <a:gd name="connsiteY42" fmla="*/ 48074 h 7809953"/>
              <a:gd name="connsiteX43" fmla="*/ 245517 w 6858000"/>
              <a:gd name="connsiteY43" fmla="*/ 35299 h 7809953"/>
              <a:gd name="connsiteX44" fmla="*/ 159106 w 6858000"/>
              <a:gd name="connsiteY44" fmla="*/ 23197 h 7809953"/>
              <a:gd name="connsiteX45" fmla="*/ 40462 w 6858000"/>
              <a:gd name="connsiteY45" fmla="*/ 5883 h 7809953"/>
              <a:gd name="connsiteX46" fmla="*/ 0 w 6858000"/>
              <a:gd name="connsiteY46" fmla="*/ 0 h 7809953"/>
              <a:gd name="connsiteX47" fmla="*/ 0 w 6858000"/>
              <a:gd name="connsiteY47" fmla="*/ 652830 h 7809953"/>
              <a:gd name="connsiteX48" fmla="*/ 0 w 6858000"/>
              <a:gd name="connsiteY48" fmla="*/ 652830 h 7809953"/>
              <a:gd name="connsiteX49" fmla="*/ 0 w 6858000"/>
              <a:gd name="connsiteY49" fmla="*/ 7809953 h 7809953"/>
              <a:gd name="connsiteX50" fmla="*/ 6857999 w 6858000"/>
              <a:gd name="connsiteY50" fmla="*/ 7809953 h 7809953"/>
              <a:gd name="connsiteX51" fmla="*/ 6857999 w 6858000"/>
              <a:gd name="connsiteY51" fmla="*/ 1344715 h 7809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858000" h="7809953">
                <a:moveTo>
                  <a:pt x="6858000" y="1344715"/>
                </a:moveTo>
                <a:lnTo>
                  <a:pt x="6858000" y="1177"/>
                </a:lnTo>
                <a:lnTo>
                  <a:pt x="6702323" y="26222"/>
                </a:lnTo>
                <a:lnTo>
                  <a:pt x="6547332" y="50091"/>
                </a:lnTo>
                <a:lnTo>
                  <a:pt x="6391656" y="73455"/>
                </a:lnTo>
                <a:lnTo>
                  <a:pt x="6235293" y="93458"/>
                </a:lnTo>
                <a:lnTo>
                  <a:pt x="6079617" y="113629"/>
                </a:lnTo>
                <a:lnTo>
                  <a:pt x="5923254" y="132455"/>
                </a:lnTo>
                <a:lnTo>
                  <a:pt x="5768949" y="148591"/>
                </a:lnTo>
                <a:lnTo>
                  <a:pt x="5612587" y="163887"/>
                </a:lnTo>
                <a:lnTo>
                  <a:pt x="5456910" y="177839"/>
                </a:lnTo>
                <a:lnTo>
                  <a:pt x="5303977" y="189941"/>
                </a:lnTo>
                <a:lnTo>
                  <a:pt x="5148986" y="202044"/>
                </a:lnTo>
                <a:lnTo>
                  <a:pt x="4996053" y="212129"/>
                </a:lnTo>
                <a:lnTo>
                  <a:pt x="4843119" y="220029"/>
                </a:lnTo>
                <a:lnTo>
                  <a:pt x="4690872" y="228266"/>
                </a:lnTo>
                <a:lnTo>
                  <a:pt x="4539996" y="235157"/>
                </a:lnTo>
                <a:lnTo>
                  <a:pt x="4390491" y="240032"/>
                </a:lnTo>
                <a:lnTo>
                  <a:pt x="4240987" y="244234"/>
                </a:lnTo>
                <a:lnTo>
                  <a:pt x="4092855" y="248268"/>
                </a:lnTo>
                <a:lnTo>
                  <a:pt x="3946779" y="250117"/>
                </a:lnTo>
                <a:lnTo>
                  <a:pt x="3800704" y="252134"/>
                </a:lnTo>
                <a:lnTo>
                  <a:pt x="3656685" y="253143"/>
                </a:lnTo>
                <a:lnTo>
                  <a:pt x="3514039" y="252134"/>
                </a:lnTo>
                <a:lnTo>
                  <a:pt x="3372765" y="252134"/>
                </a:lnTo>
                <a:lnTo>
                  <a:pt x="3232861" y="250117"/>
                </a:lnTo>
                <a:lnTo>
                  <a:pt x="3095701" y="247092"/>
                </a:lnTo>
                <a:lnTo>
                  <a:pt x="2959913" y="244234"/>
                </a:lnTo>
                <a:lnTo>
                  <a:pt x="2826868" y="241040"/>
                </a:lnTo>
                <a:lnTo>
                  <a:pt x="2694508" y="236166"/>
                </a:lnTo>
                <a:lnTo>
                  <a:pt x="2564207" y="230955"/>
                </a:lnTo>
                <a:lnTo>
                  <a:pt x="2436648" y="226249"/>
                </a:lnTo>
                <a:lnTo>
                  <a:pt x="2187702" y="212969"/>
                </a:lnTo>
                <a:lnTo>
                  <a:pt x="1949044" y="198850"/>
                </a:lnTo>
                <a:lnTo>
                  <a:pt x="1719987" y="184058"/>
                </a:lnTo>
                <a:lnTo>
                  <a:pt x="1503274" y="167753"/>
                </a:lnTo>
                <a:lnTo>
                  <a:pt x="1296162" y="150776"/>
                </a:lnTo>
                <a:lnTo>
                  <a:pt x="1104138" y="132455"/>
                </a:lnTo>
                <a:lnTo>
                  <a:pt x="923773" y="114469"/>
                </a:lnTo>
                <a:lnTo>
                  <a:pt x="757809" y="96484"/>
                </a:lnTo>
                <a:lnTo>
                  <a:pt x="605562" y="79507"/>
                </a:lnTo>
                <a:lnTo>
                  <a:pt x="470459" y="63370"/>
                </a:lnTo>
                <a:lnTo>
                  <a:pt x="348387" y="48074"/>
                </a:lnTo>
                <a:lnTo>
                  <a:pt x="245517" y="35299"/>
                </a:lnTo>
                <a:lnTo>
                  <a:pt x="159106" y="23197"/>
                </a:lnTo>
                <a:lnTo>
                  <a:pt x="40462" y="5883"/>
                </a:lnTo>
                <a:lnTo>
                  <a:pt x="0" y="0"/>
                </a:lnTo>
                <a:lnTo>
                  <a:pt x="0" y="652830"/>
                </a:lnTo>
                <a:lnTo>
                  <a:pt x="0" y="652830"/>
                </a:lnTo>
                <a:lnTo>
                  <a:pt x="0" y="7809953"/>
                </a:lnTo>
                <a:lnTo>
                  <a:pt x="6857999" y="7809953"/>
                </a:lnTo>
                <a:lnTo>
                  <a:pt x="6857999" y="134471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28" name="Freeform 31">
            <a:extLst>
              <a:ext uri="{FF2B5EF4-FFF2-40B4-BE49-F238E27FC236}">
                <a16:creationId xmlns:a16="http://schemas.microsoft.com/office/drawing/2014/main" id="{AEA0BB24-2B23-4B19-996F-58DA607EE28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463681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1" name="Picture 30" descr="A picture containing drawing&#10;&#10;Description automatically generated">
            <a:extLst>
              <a:ext uri="{FF2B5EF4-FFF2-40B4-BE49-F238E27FC236}">
                <a16:creationId xmlns:a16="http://schemas.microsoft.com/office/drawing/2014/main" id="{9D24B949-3B11-4759-86D0-8F5FED8D49E3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21725"/>
          <a:stretch/>
        </p:blipFill>
        <p:spPr>
          <a:xfrm>
            <a:off x="9738092" y="87780"/>
            <a:ext cx="2383981" cy="419498"/>
          </a:xfrm>
          <a:prstGeom prst="rect">
            <a:avLst/>
          </a:prstGeom>
        </p:spPr>
      </p:pic>
      <p:pic>
        <p:nvPicPr>
          <p:cNvPr id="32" name="Picture 31" descr="A picture containing object&#10;&#10;Description automatically generated">
            <a:extLst>
              <a:ext uri="{FF2B5EF4-FFF2-40B4-BE49-F238E27FC236}">
                <a16:creationId xmlns:a16="http://schemas.microsoft.com/office/drawing/2014/main" id="{8564B173-269C-4293-900A-8ED3A702718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85" y="87780"/>
            <a:ext cx="2113008" cy="54864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35CE63D-1CE2-451C-B4C2-B22F2D30C179}"/>
              </a:ext>
            </a:extLst>
          </p:cNvPr>
          <p:cNvSpPr txBox="1"/>
          <p:nvPr/>
        </p:nvSpPr>
        <p:spPr>
          <a:xfrm>
            <a:off x="430432" y="1033705"/>
            <a:ext cx="6294474" cy="1431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7338" indent="-287338">
              <a:buFont typeface="+mj-lt"/>
              <a:buAutoNum type="arabicPeriod"/>
            </a:pPr>
            <a:r>
              <a:rPr lang="en-US" b="1" dirty="0">
                <a:solidFill>
                  <a:schemeClr val="bg1">
                    <a:lumMod val="65000"/>
                    <a:lumOff val="35000"/>
                  </a:schemeClr>
                </a:solidFill>
              </a:rPr>
              <a:t>User Interface &amp; Resource Improvements</a:t>
            </a:r>
          </a:p>
          <a:p>
            <a:pPr marL="800100" lvl="1" indent="-342900">
              <a:buSzPct val="130000"/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>
                    <a:lumMod val="65000"/>
                    <a:lumOff val="35000"/>
                  </a:schemeClr>
                </a:solidFill>
              </a:rPr>
              <a:t>User Interface support enhancements to improve understanding of metrics and calculations</a:t>
            </a:r>
          </a:p>
          <a:p>
            <a:pPr marL="800100" lvl="1" indent="-342900">
              <a:spcBef>
                <a:spcPts val="600"/>
              </a:spcBef>
              <a:buSzPct val="130000"/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>
                    <a:lumMod val="65000"/>
                    <a:lumOff val="35000"/>
                  </a:schemeClr>
                </a:solidFill>
              </a:rPr>
              <a:t>Better dedicated AE resources to improve reporting &amp; understanding of data processes and usage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45E967E-AAA9-4AF4-A72E-8C6EE4362E03}"/>
              </a:ext>
            </a:extLst>
          </p:cNvPr>
          <p:cNvSpPr txBox="1"/>
          <p:nvPr/>
        </p:nvSpPr>
        <p:spPr>
          <a:xfrm>
            <a:off x="444451" y="2440722"/>
            <a:ext cx="6294474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US" b="1" dirty="0">
                <a:solidFill>
                  <a:schemeClr val="bg1">
                    <a:lumMod val="65000"/>
                    <a:lumOff val="35000"/>
                  </a:schemeClr>
                </a:solidFill>
              </a:rPr>
              <a:t>Professional Development – 20/21</a:t>
            </a:r>
          </a:p>
          <a:p>
            <a:pPr marL="800100" lvl="1" indent="-342900">
              <a:spcBef>
                <a:spcPts val="600"/>
              </a:spcBef>
              <a:buSzPct val="130000"/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>
                    <a:lumMod val="65000"/>
                    <a:lumOff val="35000"/>
                  </a:schemeClr>
                </a:solidFill>
              </a:rPr>
              <a:t>Using LB Data for Program Improvement and Planning</a:t>
            </a:r>
          </a:p>
          <a:p>
            <a:pPr marL="800100" lvl="1" indent="-342900">
              <a:spcBef>
                <a:spcPts val="600"/>
              </a:spcBef>
              <a:buSzPct val="130000"/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>
                    <a:lumMod val="65000"/>
                    <a:lumOff val="35000"/>
                  </a:schemeClr>
                </a:solidFill>
              </a:rPr>
              <a:t>Noncredit Code Alignment: Improving noncredit program and student coding to improve outcomes</a:t>
            </a:r>
          </a:p>
          <a:p>
            <a:pPr marL="800100" lvl="1" indent="-342900">
              <a:spcBef>
                <a:spcPts val="600"/>
              </a:spcBef>
              <a:buSzPct val="130000"/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>
                    <a:lumMod val="65000"/>
                    <a:lumOff val="35000"/>
                  </a:schemeClr>
                </a:solidFill>
              </a:rPr>
              <a:t>CB21 and AB705: Creating stronger course sequences to college level courses and programs</a:t>
            </a:r>
          </a:p>
          <a:p>
            <a:pPr marL="800100" lvl="1" indent="-342900">
              <a:spcBef>
                <a:spcPts val="600"/>
              </a:spcBef>
              <a:buSzPct val="130000"/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>
                    <a:lumMod val="65000"/>
                    <a:lumOff val="35000"/>
                  </a:schemeClr>
                </a:solidFill>
              </a:rPr>
              <a:t>CTE Pathways: Using the adult ed CTE mapping data to improve adult education career outcomes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2463EDC-D960-4968-94E2-B84289B65816}"/>
              </a:ext>
            </a:extLst>
          </p:cNvPr>
          <p:cNvSpPr txBox="1"/>
          <p:nvPr/>
        </p:nvSpPr>
        <p:spPr>
          <a:xfrm>
            <a:off x="430432" y="4773328"/>
            <a:ext cx="6294474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en-US" b="1" dirty="0">
                <a:solidFill>
                  <a:schemeClr val="bg1">
                    <a:lumMod val="65000"/>
                    <a:lumOff val="35000"/>
                  </a:schemeClr>
                </a:solidFill>
              </a:rPr>
              <a:t>Metrics</a:t>
            </a:r>
          </a:p>
          <a:p>
            <a:pPr marL="800100" lvl="1" indent="-342900">
              <a:buSzPct val="130000"/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>
                    <a:lumMod val="65000"/>
                    <a:lumOff val="35000"/>
                  </a:schemeClr>
                </a:solidFill>
              </a:rPr>
              <a:t>Cohort based metrics</a:t>
            </a:r>
          </a:p>
          <a:p>
            <a:pPr marL="800100" lvl="1" indent="-342900">
              <a:spcBef>
                <a:spcPts val="600"/>
              </a:spcBef>
              <a:buSzPct val="130000"/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>
                    <a:lumMod val="65000"/>
                    <a:lumOff val="35000"/>
                  </a:schemeClr>
                </a:solidFill>
              </a:rPr>
              <a:t>Instructional content hours and student services</a:t>
            </a:r>
          </a:p>
        </p:txBody>
      </p:sp>
      <p:pic>
        <p:nvPicPr>
          <p:cNvPr id="17" name="Picture 16" descr="A close up of a logo&#10;&#10;Description automatically generated">
            <a:extLst>
              <a:ext uri="{FF2B5EF4-FFF2-40B4-BE49-F238E27FC236}">
                <a16:creationId xmlns:a16="http://schemas.microsoft.com/office/drawing/2014/main" id="{52055FF5-E78B-47DB-B434-65356EF9C27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alphaModFix amt="6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6943" y="6275985"/>
            <a:ext cx="3077185" cy="402029"/>
          </a:xfrm>
          <a:prstGeom prst="rect">
            <a:avLst/>
          </a:prstGeom>
        </p:spPr>
      </p:pic>
      <p:pic>
        <p:nvPicPr>
          <p:cNvPr id="19" name="Picture 18" descr="A picture containing drawing&#10;&#10;Description automatically generated">
            <a:extLst>
              <a:ext uri="{FF2B5EF4-FFF2-40B4-BE49-F238E27FC236}">
                <a16:creationId xmlns:a16="http://schemas.microsoft.com/office/drawing/2014/main" id="{6E01DA4D-6353-49D6-A5D5-56C21EC86D6E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alphaModFix amt="7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61" t="6331" r="2666"/>
          <a:stretch/>
        </p:blipFill>
        <p:spPr>
          <a:xfrm>
            <a:off x="10652905" y="5752012"/>
            <a:ext cx="1281223" cy="381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6168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F9DD44B3-6A97-4922-9F90-BB0860A6E645}"/>
              </a:ext>
            </a:extLst>
          </p:cNvPr>
          <p:cNvSpPr txBox="1">
            <a:spLocks/>
          </p:cNvSpPr>
          <p:nvPr/>
        </p:nvSpPr>
        <p:spPr>
          <a:xfrm>
            <a:off x="677555" y="1375945"/>
            <a:ext cx="10571692" cy="1255997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3600" dirty="0"/>
              <a:t>If you have any further questions, please contact: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3BDD385-DF9E-45E1-8651-C54E0507F7E6}"/>
              </a:ext>
            </a:extLst>
          </p:cNvPr>
          <p:cNvSpPr txBox="1"/>
          <p:nvPr/>
        </p:nvSpPr>
        <p:spPr>
          <a:xfrm>
            <a:off x="773248" y="2889958"/>
            <a:ext cx="7474474" cy="30931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ctr">
              <a:lnSpc>
                <a:spcPct val="90000"/>
              </a:lnSpc>
            </a:pPr>
            <a:r>
              <a:rPr lang="en-US" sz="2400" dirty="0">
                <a:latin typeface="Corbel" charset="0"/>
                <a:ea typeface="Corbel" charset="0"/>
                <a:cs typeface="Corbel" charset="0"/>
              </a:rPr>
              <a:t>Randy Tillery, Program Director at </a:t>
            </a:r>
            <a:r>
              <a:rPr lang="en-US" sz="2400" dirty="0" err="1">
                <a:latin typeface="Corbel" charset="0"/>
                <a:ea typeface="Corbel" charset="0"/>
                <a:cs typeface="Corbel" charset="0"/>
              </a:rPr>
              <a:t>WestEd</a:t>
            </a:r>
            <a:endParaRPr lang="en-US" sz="2400" dirty="0">
              <a:latin typeface="Corbel" charset="0"/>
              <a:ea typeface="Corbel" charset="0"/>
              <a:cs typeface="Corbel" charset="0"/>
            </a:endParaRPr>
          </a:p>
          <a:p>
            <a:pPr fontAlgn="ctr">
              <a:lnSpc>
                <a:spcPct val="90000"/>
              </a:lnSpc>
            </a:pPr>
            <a:r>
              <a:rPr lang="en-US" sz="2400" dirty="0">
                <a:latin typeface="Corbel" charset="0"/>
                <a:ea typeface="Corbel" charset="0"/>
                <a:cs typeface="Corbel" charset="0"/>
                <a:hlinkClick r:id="rId2"/>
              </a:rPr>
              <a:t>rtiller@wested.org</a:t>
            </a:r>
            <a:endParaRPr lang="en-US" sz="2400" dirty="0">
              <a:latin typeface="Corbel" charset="0"/>
              <a:ea typeface="Corbel" charset="0"/>
              <a:cs typeface="Corbel" charset="0"/>
            </a:endParaRPr>
          </a:p>
          <a:p>
            <a:pPr fontAlgn="ctr">
              <a:lnSpc>
                <a:spcPct val="90000"/>
              </a:lnSpc>
            </a:pPr>
            <a:endParaRPr lang="en-US" sz="2400" dirty="0">
              <a:latin typeface="Corbel" charset="0"/>
              <a:ea typeface="Corbel" charset="0"/>
              <a:cs typeface="Corbel" charset="0"/>
            </a:endParaRPr>
          </a:p>
          <a:p>
            <a:pPr fontAlgn="ctr">
              <a:lnSpc>
                <a:spcPct val="90000"/>
              </a:lnSpc>
            </a:pPr>
            <a:r>
              <a:rPr lang="en-US" sz="2400" dirty="0">
                <a:latin typeface="Corbel" charset="0"/>
                <a:ea typeface="Corbel" charset="0"/>
                <a:cs typeface="Corbel" charset="0"/>
              </a:rPr>
              <a:t>Karen </a:t>
            </a:r>
            <a:r>
              <a:rPr lang="en-US" sz="2400" dirty="0" err="1">
                <a:latin typeface="Corbel" charset="0"/>
                <a:ea typeface="Corbel" charset="0"/>
                <a:cs typeface="Corbel" charset="0"/>
              </a:rPr>
              <a:t>Beltramo</a:t>
            </a:r>
            <a:r>
              <a:rPr lang="en-US" sz="2400" dirty="0">
                <a:latin typeface="Corbel" charset="0"/>
                <a:ea typeface="Corbel" charset="0"/>
                <a:cs typeface="Corbel" charset="0"/>
              </a:rPr>
              <a:t>, Senior Project Manager at </a:t>
            </a:r>
            <a:r>
              <a:rPr lang="en-US" sz="2400" dirty="0" err="1">
                <a:latin typeface="Corbel" charset="0"/>
                <a:ea typeface="Corbel" charset="0"/>
                <a:cs typeface="Corbel" charset="0"/>
              </a:rPr>
              <a:t>WestEd</a:t>
            </a:r>
            <a:endParaRPr lang="en-US" sz="2400" dirty="0">
              <a:latin typeface="Corbel" charset="0"/>
              <a:ea typeface="Corbel" charset="0"/>
              <a:cs typeface="Corbel" charset="0"/>
            </a:endParaRPr>
          </a:p>
          <a:p>
            <a:pPr fontAlgn="ctr">
              <a:lnSpc>
                <a:spcPct val="90000"/>
              </a:lnSpc>
            </a:pPr>
            <a:r>
              <a:rPr lang="en-US" sz="2400" dirty="0">
                <a:latin typeface="Corbel" charset="0"/>
                <a:ea typeface="Corbel" charset="0"/>
                <a:cs typeface="Corbel" charset="0"/>
                <a:hlinkClick r:id="rId3"/>
              </a:rPr>
              <a:t>kbeltra@wested.org</a:t>
            </a:r>
            <a:endParaRPr lang="en-US" sz="2400" dirty="0">
              <a:latin typeface="Corbel" charset="0"/>
              <a:ea typeface="Corbel" charset="0"/>
              <a:cs typeface="Corbel" charset="0"/>
            </a:endParaRPr>
          </a:p>
          <a:p>
            <a:pPr fontAlgn="ctr">
              <a:lnSpc>
                <a:spcPct val="90000"/>
              </a:lnSpc>
            </a:pPr>
            <a:endParaRPr lang="en-US" sz="2400" dirty="0">
              <a:latin typeface="Corbel" charset="0"/>
              <a:ea typeface="Corbel" charset="0"/>
              <a:cs typeface="Corbel" charset="0"/>
            </a:endParaRPr>
          </a:p>
          <a:p>
            <a:pPr fontAlgn="ctr">
              <a:lnSpc>
                <a:spcPct val="90000"/>
              </a:lnSpc>
            </a:pPr>
            <a:r>
              <a:rPr lang="en-US" sz="2400" dirty="0">
                <a:latin typeface="Corbel" charset="0"/>
                <a:ea typeface="Corbel" charset="0"/>
                <a:cs typeface="Corbel" charset="0"/>
              </a:rPr>
              <a:t>Aurora King, Senior Project Manager at WestEd</a:t>
            </a:r>
          </a:p>
          <a:p>
            <a:pPr fontAlgn="ctr">
              <a:lnSpc>
                <a:spcPct val="90000"/>
              </a:lnSpc>
            </a:pPr>
            <a:r>
              <a:rPr lang="en-US" sz="2400" dirty="0">
                <a:latin typeface="Corbel" charset="0"/>
                <a:ea typeface="Corbel" charset="0"/>
                <a:cs typeface="Corbel" charset="0"/>
                <a:hlinkClick r:id="rId3"/>
              </a:rPr>
              <a:t>aking@wested.org</a:t>
            </a:r>
            <a:endParaRPr lang="en-US" sz="2400" dirty="0">
              <a:latin typeface="Corbel" charset="0"/>
              <a:ea typeface="Corbel" charset="0"/>
              <a:cs typeface="Corbel" charset="0"/>
            </a:endParaRPr>
          </a:p>
          <a:p>
            <a:pPr fontAlgn="ctr">
              <a:lnSpc>
                <a:spcPct val="90000"/>
              </a:lnSpc>
            </a:pPr>
            <a:endParaRPr lang="en-US" sz="2400" dirty="0">
              <a:latin typeface="Corbel" charset="0"/>
              <a:ea typeface="Corbel" charset="0"/>
              <a:cs typeface="Corbel" charset="0"/>
            </a:endParaRPr>
          </a:p>
        </p:txBody>
      </p:sp>
      <p:pic>
        <p:nvPicPr>
          <p:cNvPr id="31" name="Picture 30" descr="A picture containing drawing&#10;&#10;Description automatically generated">
            <a:extLst>
              <a:ext uri="{FF2B5EF4-FFF2-40B4-BE49-F238E27FC236}">
                <a16:creationId xmlns:a16="http://schemas.microsoft.com/office/drawing/2014/main" id="{5C644B77-F63E-478C-A421-059A294AD47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21725"/>
          <a:stretch/>
        </p:blipFill>
        <p:spPr>
          <a:xfrm>
            <a:off x="9738092" y="87780"/>
            <a:ext cx="2383981" cy="419498"/>
          </a:xfrm>
          <a:prstGeom prst="rect">
            <a:avLst/>
          </a:prstGeom>
        </p:spPr>
      </p:pic>
      <p:pic>
        <p:nvPicPr>
          <p:cNvPr id="33" name="Picture 32" descr="A picture containing object&#10;&#10;Description automatically generated">
            <a:extLst>
              <a:ext uri="{FF2B5EF4-FFF2-40B4-BE49-F238E27FC236}">
                <a16:creationId xmlns:a16="http://schemas.microsoft.com/office/drawing/2014/main" id="{1A27413E-AEA7-4E4C-A701-64B6C57DF84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85" y="87780"/>
            <a:ext cx="2113008" cy="548640"/>
          </a:xfrm>
          <a:prstGeom prst="rect">
            <a:avLst/>
          </a:prstGeom>
        </p:spPr>
      </p:pic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F2710E3D-EAFE-4283-872B-4BB62647A99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alphaModFix amt="6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3964" y="6334278"/>
            <a:ext cx="3077185" cy="402029"/>
          </a:xfrm>
          <a:prstGeom prst="rect">
            <a:avLst/>
          </a:prstGeom>
        </p:spPr>
      </p:pic>
      <p:pic>
        <p:nvPicPr>
          <p:cNvPr id="10" name="Picture 9" descr="A picture containing drawing&#10;&#10;Description automatically generated">
            <a:extLst>
              <a:ext uri="{FF2B5EF4-FFF2-40B4-BE49-F238E27FC236}">
                <a16:creationId xmlns:a16="http://schemas.microsoft.com/office/drawing/2014/main" id="{C59B1669-50F2-4600-8A08-BC842D1AA78A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alphaModFix amt="7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61" t="6331" r="2666"/>
          <a:stretch/>
        </p:blipFill>
        <p:spPr>
          <a:xfrm>
            <a:off x="6777983" y="6366521"/>
            <a:ext cx="1281223" cy="381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152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93A3A0-709C-4BF2-A610-BDA8C20A42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90731" y="1655253"/>
            <a:ext cx="8946541" cy="4043797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buClr>
                <a:srgbClr val="00B0F0"/>
              </a:buClr>
              <a:buSzPct val="130000"/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Improve access to postsecondary education</a:t>
            </a:r>
          </a:p>
          <a:p>
            <a:pPr>
              <a:lnSpc>
                <a:spcPct val="120000"/>
              </a:lnSpc>
              <a:buClr>
                <a:srgbClr val="00B0F0"/>
              </a:buClr>
              <a:buSzPct val="130000"/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Increase outcomes for adult learners in adult education and noncredit college programs</a:t>
            </a:r>
          </a:p>
          <a:p>
            <a:pPr>
              <a:lnSpc>
                <a:spcPct val="120000"/>
              </a:lnSpc>
              <a:buClr>
                <a:srgbClr val="00B0F0"/>
              </a:buClr>
              <a:buSzPct val="130000"/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Increase access to employment, higher earnings, and economic mobility for low income adults, immigrants, and families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14222D9-E870-422B-90BD-2289818AAE06}"/>
              </a:ext>
            </a:extLst>
          </p:cNvPr>
          <p:cNvSpPr/>
          <p:nvPr/>
        </p:nvSpPr>
        <p:spPr>
          <a:xfrm>
            <a:off x="0" y="653457"/>
            <a:ext cx="1219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>
                <a:solidFill>
                  <a:schemeClr val="accent4"/>
                </a:solidFill>
                <a:latin typeface="Century Gothic" panose="020B0502020202020204" pitchFamily="34" charset="0"/>
              </a:rPr>
              <a:t>Why CAEP?</a:t>
            </a:r>
            <a:endParaRPr lang="en-US" sz="3600" dirty="0">
              <a:solidFill>
                <a:schemeClr val="accent4"/>
              </a:solidFill>
            </a:endParaRPr>
          </a:p>
        </p:txBody>
      </p:sp>
      <p:pic>
        <p:nvPicPr>
          <p:cNvPr id="6" name="Picture 5" descr="A picture containing drawing&#10;&#10;Description automatically generated">
            <a:extLst>
              <a:ext uri="{FF2B5EF4-FFF2-40B4-BE49-F238E27FC236}">
                <a16:creationId xmlns:a16="http://schemas.microsoft.com/office/drawing/2014/main" id="{09C92511-1BA9-4562-8201-CD4C6B97CA5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21725"/>
          <a:stretch/>
        </p:blipFill>
        <p:spPr>
          <a:xfrm>
            <a:off x="9738092" y="87780"/>
            <a:ext cx="2383981" cy="419498"/>
          </a:xfrm>
          <a:prstGeom prst="rect">
            <a:avLst/>
          </a:prstGeom>
        </p:spPr>
      </p:pic>
      <p:pic>
        <p:nvPicPr>
          <p:cNvPr id="7" name="Picture 6" descr="A picture containing object&#10;&#10;Description automatically generated">
            <a:extLst>
              <a:ext uri="{FF2B5EF4-FFF2-40B4-BE49-F238E27FC236}">
                <a16:creationId xmlns:a16="http://schemas.microsoft.com/office/drawing/2014/main" id="{A5642A66-0EAC-43AE-8AB3-F7707B37F9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85" y="87780"/>
            <a:ext cx="2113008" cy="54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5798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E694DBB-5CB3-4DED-BAD9-A1A8C76850F9}"/>
              </a:ext>
            </a:extLst>
          </p:cNvPr>
          <p:cNvSpPr txBox="1"/>
          <p:nvPr/>
        </p:nvSpPr>
        <p:spPr>
          <a:xfrm>
            <a:off x="750739" y="1783463"/>
            <a:ext cx="10690521" cy="3987859"/>
          </a:xfrm>
          <a:prstGeom prst="rect">
            <a:avLst/>
          </a:prstGeom>
        </p:spPr>
        <p:txBody>
          <a:bodyPr vert="horz" wrap="square" lIns="91440" tIns="45720" rIns="91440" bIns="45720" rtlCol="0">
            <a:noAutofit/>
          </a:bodyPr>
          <a:lstStyle/>
          <a:p>
            <a:pPr>
              <a:buClr>
                <a:srgbClr val="0070C0"/>
              </a:buClr>
              <a:buSzPct val="125000"/>
            </a:pPr>
            <a:r>
              <a:rPr lang="en-US" sz="2400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Century Gothic" panose="020B0502020202020204" pitchFamily="34" charset="0"/>
              </a:rPr>
              <a:t>Adult Education Student (Adults Served): </a:t>
            </a:r>
            <a:r>
              <a:rPr lang="en-US" sz="2200" dirty="0"/>
              <a:t>Any student 16 or over served at a K12 adult school or a community college noncredit program with at least 1 instructional hour in a CAEP program area or who receives services</a:t>
            </a:r>
          </a:p>
          <a:p>
            <a:pPr>
              <a:spcBef>
                <a:spcPts val="2400"/>
              </a:spcBef>
              <a:buClr>
                <a:srgbClr val="0070C0"/>
              </a:buClr>
              <a:buSzPct val="125000"/>
            </a:pPr>
            <a:r>
              <a:rPr lang="en-US" sz="2400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Century Gothic" panose="020B0502020202020204" pitchFamily="34" charset="0"/>
              </a:rPr>
              <a:t>Adult Education Participant: </a:t>
            </a:r>
            <a:r>
              <a:rPr lang="en-US" sz="2200" dirty="0"/>
              <a:t>Any K12 adult education or college noncredit student with 12 or more instructional contact hours over the program year (in any combination of programs). Outcomes are only reported for participants.</a:t>
            </a:r>
          </a:p>
          <a:p>
            <a:pPr>
              <a:spcBef>
                <a:spcPts val="2400"/>
              </a:spcBef>
              <a:buClr>
                <a:srgbClr val="0070C0"/>
              </a:buClr>
              <a:buSzPct val="125000"/>
            </a:pPr>
            <a:r>
              <a:rPr lang="en-US" sz="2400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Century Gothic" panose="020B0502020202020204" pitchFamily="34" charset="0"/>
              </a:rPr>
              <a:t>College Credit Students: </a:t>
            </a:r>
            <a:r>
              <a:rPr lang="en-US" sz="2400" dirty="0"/>
              <a:t>Students enrolled in credit coursework are not considered adult education students unless they are co-enrolled in a K12 adult school or community college noncredit program.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222574F-08C9-497E-9329-4577D496A3F5}"/>
              </a:ext>
            </a:extLst>
          </p:cNvPr>
          <p:cNvSpPr/>
          <p:nvPr/>
        </p:nvSpPr>
        <p:spPr>
          <a:xfrm>
            <a:off x="0" y="883760"/>
            <a:ext cx="12192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solidFill>
                  <a:schemeClr val="accent4">
                    <a:lumMod val="20000"/>
                    <a:lumOff val="80000"/>
                  </a:schemeClr>
                </a:solidFill>
                <a:latin typeface="Century Gothic" panose="020B0502020202020204" pitchFamily="34" charset="0"/>
              </a:rPr>
              <a:t>CAEP Students</a:t>
            </a:r>
            <a:endParaRPr lang="en-US" sz="3200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13" name="Picture 12" descr="A picture containing drawing&#10;&#10;Description automatically generated">
            <a:extLst>
              <a:ext uri="{FF2B5EF4-FFF2-40B4-BE49-F238E27FC236}">
                <a16:creationId xmlns:a16="http://schemas.microsoft.com/office/drawing/2014/main" id="{A9D378CF-8E6F-42F1-87E4-F78FA3BA721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21725"/>
          <a:stretch/>
        </p:blipFill>
        <p:spPr>
          <a:xfrm>
            <a:off x="9738092" y="87780"/>
            <a:ext cx="2383981" cy="419498"/>
          </a:xfrm>
          <a:prstGeom prst="rect">
            <a:avLst/>
          </a:prstGeom>
        </p:spPr>
      </p:pic>
      <p:pic>
        <p:nvPicPr>
          <p:cNvPr id="14" name="Picture 13" descr="A picture containing object&#10;&#10;Description automatically generated">
            <a:extLst>
              <a:ext uri="{FF2B5EF4-FFF2-40B4-BE49-F238E27FC236}">
                <a16:creationId xmlns:a16="http://schemas.microsoft.com/office/drawing/2014/main" id="{FB4EE35F-1DA1-463C-B157-994A511442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85" y="87780"/>
            <a:ext cx="2113008" cy="548640"/>
          </a:xfrm>
          <a:prstGeom prst="rect">
            <a:avLst/>
          </a:prstGeom>
        </p:spPr>
      </p:pic>
      <p:pic>
        <p:nvPicPr>
          <p:cNvPr id="8" name="Picture 7" descr="A close up of a logo&#10;&#10;Description automatically generated">
            <a:extLst>
              <a:ext uri="{FF2B5EF4-FFF2-40B4-BE49-F238E27FC236}">
                <a16:creationId xmlns:a16="http://schemas.microsoft.com/office/drawing/2014/main" id="{AF7AB406-3738-4E03-B25B-43BE5C0A32F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alphaModFix amt="6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8135" y="6299444"/>
            <a:ext cx="3077185" cy="402029"/>
          </a:xfrm>
          <a:prstGeom prst="rect">
            <a:avLst/>
          </a:prstGeom>
        </p:spPr>
      </p:pic>
      <p:pic>
        <p:nvPicPr>
          <p:cNvPr id="9" name="Picture 8" descr="A picture containing drawing&#10;&#10;Description automatically generated">
            <a:extLst>
              <a:ext uri="{FF2B5EF4-FFF2-40B4-BE49-F238E27FC236}">
                <a16:creationId xmlns:a16="http://schemas.microsoft.com/office/drawing/2014/main" id="{77E19970-E6F9-4202-8541-64D3357BC80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alphaModFix amt="7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61" t="6331" r="2666"/>
          <a:stretch/>
        </p:blipFill>
        <p:spPr>
          <a:xfrm>
            <a:off x="6952154" y="6331687"/>
            <a:ext cx="1281223" cy="381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1764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412E3267-7ABE-412B-8580-47EC0D1F61F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0B62C5A-2250-4380-AB23-DB87446CCED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D42CF425-7213-4F89-B0FF-4C2BDDD9C68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D35DA97D-88F8-4249-B650-4FC9FD50A38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43F38673-6E30-4BAE-AC67-0B283EBF429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202A25CB-1ED1-4C87-AB49-8D3BC684D1C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222574F-08C9-497E-9329-4577D496A3F5}"/>
              </a:ext>
            </a:extLst>
          </p:cNvPr>
          <p:cNvSpPr/>
          <p:nvPr/>
        </p:nvSpPr>
        <p:spPr>
          <a:xfrm>
            <a:off x="8130423" y="2068535"/>
            <a:ext cx="3333676" cy="174494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n-US" sz="54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CAEP Programs</a:t>
            </a: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3484F10F-334C-431A-8E30-B66B496C56E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5400000" flipH="1">
            <a:off x="475977" y="-475977"/>
            <a:ext cx="6858000" cy="7809953"/>
          </a:xfrm>
          <a:custGeom>
            <a:avLst/>
            <a:gdLst>
              <a:gd name="connsiteX0" fmla="*/ 6858000 w 6858000"/>
              <a:gd name="connsiteY0" fmla="*/ 1344715 h 7809953"/>
              <a:gd name="connsiteX1" fmla="*/ 6858000 w 6858000"/>
              <a:gd name="connsiteY1" fmla="*/ 1177 h 7809953"/>
              <a:gd name="connsiteX2" fmla="*/ 6702323 w 6858000"/>
              <a:gd name="connsiteY2" fmla="*/ 26222 h 7809953"/>
              <a:gd name="connsiteX3" fmla="*/ 6547332 w 6858000"/>
              <a:gd name="connsiteY3" fmla="*/ 50091 h 7809953"/>
              <a:gd name="connsiteX4" fmla="*/ 6391656 w 6858000"/>
              <a:gd name="connsiteY4" fmla="*/ 73455 h 7809953"/>
              <a:gd name="connsiteX5" fmla="*/ 6235293 w 6858000"/>
              <a:gd name="connsiteY5" fmla="*/ 93458 h 7809953"/>
              <a:gd name="connsiteX6" fmla="*/ 6079617 w 6858000"/>
              <a:gd name="connsiteY6" fmla="*/ 113629 h 7809953"/>
              <a:gd name="connsiteX7" fmla="*/ 5923254 w 6858000"/>
              <a:gd name="connsiteY7" fmla="*/ 132455 h 7809953"/>
              <a:gd name="connsiteX8" fmla="*/ 5768949 w 6858000"/>
              <a:gd name="connsiteY8" fmla="*/ 148591 h 7809953"/>
              <a:gd name="connsiteX9" fmla="*/ 5612587 w 6858000"/>
              <a:gd name="connsiteY9" fmla="*/ 163887 h 7809953"/>
              <a:gd name="connsiteX10" fmla="*/ 5456910 w 6858000"/>
              <a:gd name="connsiteY10" fmla="*/ 177839 h 7809953"/>
              <a:gd name="connsiteX11" fmla="*/ 5303977 w 6858000"/>
              <a:gd name="connsiteY11" fmla="*/ 189941 h 7809953"/>
              <a:gd name="connsiteX12" fmla="*/ 5148986 w 6858000"/>
              <a:gd name="connsiteY12" fmla="*/ 202044 h 7809953"/>
              <a:gd name="connsiteX13" fmla="*/ 4996053 w 6858000"/>
              <a:gd name="connsiteY13" fmla="*/ 212129 h 7809953"/>
              <a:gd name="connsiteX14" fmla="*/ 4843119 w 6858000"/>
              <a:gd name="connsiteY14" fmla="*/ 220029 h 7809953"/>
              <a:gd name="connsiteX15" fmla="*/ 4690872 w 6858000"/>
              <a:gd name="connsiteY15" fmla="*/ 228266 h 7809953"/>
              <a:gd name="connsiteX16" fmla="*/ 4539996 w 6858000"/>
              <a:gd name="connsiteY16" fmla="*/ 235157 h 7809953"/>
              <a:gd name="connsiteX17" fmla="*/ 4390491 w 6858000"/>
              <a:gd name="connsiteY17" fmla="*/ 240032 h 7809953"/>
              <a:gd name="connsiteX18" fmla="*/ 4240987 w 6858000"/>
              <a:gd name="connsiteY18" fmla="*/ 244234 h 7809953"/>
              <a:gd name="connsiteX19" fmla="*/ 4092855 w 6858000"/>
              <a:gd name="connsiteY19" fmla="*/ 248268 h 7809953"/>
              <a:gd name="connsiteX20" fmla="*/ 3946779 w 6858000"/>
              <a:gd name="connsiteY20" fmla="*/ 250117 h 7809953"/>
              <a:gd name="connsiteX21" fmla="*/ 3800704 w 6858000"/>
              <a:gd name="connsiteY21" fmla="*/ 252134 h 7809953"/>
              <a:gd name="connsiteX22" fmla="*/ 3656685 w 6858000"/>
              <a:gd name="connsiteY22" fmla="*/ 253143 h 7809953"/>
              <a:gd name="connsiteX23" fmla="*/ 3514039 w 6858000"/>
              <a:gd name="connsiteY23" fmla="*/ 252134 h 7809953"/>
              <a:gd name="connsiteX24" fmla="*/ 3372765 w 6858000"/>
              <a:gd name="connsiteY24" fmla="*/ 252134 h 7809953"/>
              <a:gd name="connsiteX25" fmla="*/ 3232861 w 6858000"/>
              <a:gd name="connsiteY25" fmla="*/ 250117 h 7809953"/>
              <a:gd name="connsiteX26" fmla="*/ 3095701 w 6858000"/>
              <a:gd name="connsiteY26" fmla="*/ 247092 h 7809953"/>
              <a:gd name="connsiteX27" fmla="*/ 2959913 w 6858000"/>
              <a:gd name="connsiteY27" fmla="*/ 244234 h 7809953"/>
              <a:gd name="connsiteX28" fmla="*/ 2826868 w 6858000"/>
              <a:gd name="connsiteY28" fmla="*/ 241040 h 7809953"/>
              <a:gd name="connsiteX29" fmla="*/ 2694508 w 6858000"/>
              <a:gd name="connsiteY29" fmla="*/ 236166 h 7809953"/>
              <a:gd name="connsiteX30" fmla="*/ 2564207 w 6858000"/>
              <a:gd name="connsiteY30" fmla="*/ 230955 h 7809953"/>
              <a:gd name="connsiteX31" fmla="*/ 2436648 w 6858000"/>
              <a:gd name="connsiteY31" fmla="*/ 226249 h 7809953"/>
              <a:gd name="connsiteX32" fmla="*/ 2187702 w 6858000"/>
              <a:gd name="connsiteY32" fmla="*/ 212969 h 7809953"/>
              <a:gd name="connsiteX33" fmla="*/ 1949044 w 6858000"/>
              <a:gd name="connsiteY33" fmla="*/ 198850 h 7809953"/>
              <a:gd name="connsiteX34" fmla="*/ 1719987 w 6858000"/>
              <a:gd name="connsiteY34" fmla="*/ 184058 h 7809953"/>
              <a:gd name="connsiteX35" fmla="*/ 1503274 w 6858000"/>
              <a:gd name="connsiteY35" fmla="*/ 167753 h 7809953"/>
              <a:gd name="connsiteX36" fmla="*/ 1296162 w 6858000"/>
              <a:gd name="connsiteY36" fmla="*/ 150776 h 7809953"/>
              <a:gd name="connsiteX37" fmla="*/ 1104138 w 6858000"/>
              <a:gd name="connsiteY37" fmla="*/ 132455 h 7809953"/>
              <a:gd name="connsiteX38" fmla="*/ 923773 w 6858000"/>
              <a:gd name="connsiteY38" fmla="*/ 114469 h 7809953"/>
              <a:gd name="connsiteX39" fmla="*/ 757809 w 6858000"/>
              <a:gd name="connsiteY39" fmla="*/ 96484 h 7809953"/>
              <a:gd name="connsiteX40" fmla="*/ 605562 w 6858000"/>
              <a:gd name="connsiteY40" fmla="*/ 79507 h 7809953"/>
              <a:gd name="connsiteX41" fmla="*/ 470459 w 6858000"/>
              <a:gd name="connsiteY41" fmla="*/ 63370 h 7809953"/>
              <a:gd name="connsiteX42" fmla="*/ 348387 w 6858000"/>
              <a:gd name="connsiteY42" fmla="*/ 48074 h 7809953"/>
              <a:gd name="connsiteX43" fmla="*/ 245517 w 6858000"/>
              <a:gd name="connsiteY43" fmla="*/ 35299 h 7809953"/>
              <a:gd name="connsiteX44" fmla="*/ 159106 w 6858000"/>
              <a:gd name="connsiteY44" fmla="*/ 23197 h 7809953"/>
              <a:gd name="connsiteX45" fmla="*/ 40462 w 6858000"/>
              <a:gd name="connsiteY45" fmla="*/ 5883 h 7809953"/>
              <a:gd name="connsiteX46" fmla="*/ 0 w 6858000"/>
              <a:gd name="connsiteY46" fmla="*/ 0 h 7809953"/>
              <a:gd name="connsiteX47" fmla="*/ 0 w 6858000"/>
              <a:gd name="connsiteY47" fmla="*/ 652830 h 7809953"/>
              <a:gd name="connsiteX48" fmla="*/ 0 w 6858000"/>
              <a:gd name="connsiteY48" fmla="*/ 652830 h 7809953"/>
              <a:gd name="connsiteX49" fmla="*/ 0 w 6858000"/>
              <a:gd name="connsiteY49" fmla="*/ 7809953 h 7809953"/>
              <a:gd name="connsiteX50" fmla="*/ 6857999 w 6858000"/>
              <a:gd name="connsiteY50" fmla="*/ 7809953 h 7809953"/>
              <a:gd name="connsiteX51" fmla="*/ 6857999 w 6858000"/>
              <a:gd name="connsiteY51" fmla="*/ 1344715 h 7809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858000" h="7809953">
                <a:moveTo>
                  <a:pt x="6858000" y="1344715"/>
                </a:moveTo>
                <a:lnTo>
                  <a:pt x="6858000" y="1177"/>
                </a:lnTo>
                <a:lnTo>
                  <a:pt x="6702323" y="26222"/>
                </a:lnTo>
                <a:lnTo>
                  <a:pt x="6547332" y="50091"/>
                </a:lnTo>
                <a:lnTo>
                  <a:pt x="6391656" y="73455"/>
                </a:lnTo>
                <a:lnTo>
                  <a:pt x="6235293" y="93458"/>
                </a:lnTo>
                <a:lnTo>
                  <a:pt x="6079617" y="113629"/>
                </a:lnTo>
                <a:lnTo>
                  <a:pt x="5923254" y="132455"/>
                </a:lnTo>
                <a:lnTo>
                  <a:pt x="5768949" y="148591"/>
                </a:lnTo>
                <a:lnTo>
                  <a:pt x="5612587" y="163887"/>
                </a:lnTo>
                <a:lnTo>
                  <a:pt x="5456910" y="177839"/>
                </a:lnTo>
                <a:lnTo>
                  <a:pt x="5303977" y="189941"/>
                </a:lnTo>
                <a:lnTo>
                  <a:pt x="5148986" y="202044"/>
                </a:lnTo>
                <a:lnTo>
                  <a:pt x="4996053" y="212129"/>
                </a:lnTo>
                <a:lnTo>
                  <a:pt x="4843119" y="220029"/>
                </a:lnTo>
                <a:lnTo>
                  <a:pt x="4690872" y="228266"/>
                </a:lnTo>
                <a:lnTo>
                  <a:pt x="4539996" y="235157"/>
                </a:lnTo>
                <a:lnTo>
                  <a:pt x="4390491" y="240032"/>
                </a:lnTo>
                <a:lnTo>
                  <a:pt x="4240987" y="244234"/>
                </a:lnTo>
                <a:lnTo>
                  <a:pt x="4092855" y="248268"/>
                </a:lnTo>
                <a:lnTo>
                  <a:pt x="3946779" y="250117"/>
                </a:lnTo>
                <a:lnTo>
                  <a:pt x="3800704" y="252134"/>
                </a:lnTo>
                <a:lnTo>
                  <a:pt x="3656685" y="253143"/>
                </a:lnTo>
                <a:lnTo>
                  <a:pt x="3514039" y="252134"/>
                </a:lnTo>
                <a:lnTo>
                  <a:pt x="3372765" y="252134"/>
                </a:lnTo>
                <a:lnTo>
                  <a:pt x="3232861" y="250117"/>
                </a:lnTo>
                <a:lnTo>
                  <a:pt x="3095701" y="247092"/>
                </a:lnTo>
                <a:lnTo>
                  <a:pt x="2959913" y="244234"/>
                </a:lnTo>
                <a:lnTo>
                  <a:pt x="2826868" y="241040"/>
                </a:lnTo>
                <a:lnTo>
                  <a:pt x="2694508" y="236166"/>
                </a:lnTo>
                <a:lnTo>
                  <a:pt x="2564207" y="230955"/>
                </a:lnTo>
                <a:lnTo>
                  <a:pt x="2436648" y="226249"/>
                </a:lnTo>
                <a:lnTo>
                  <a:pt x="2187702" y="212969"/>
                </a:lnTo>
                <a:lnTo>
                  <a:pt x="1949044" y="198850"/>
                </a:lnTo>
                <a:lnTo>
                  <a:pt x="1719987" y="184058"/>
                </a:lnTo>
                <a:lnTo>
                  <a:pt x="1503274" y="167753"/>
                </a:lnTo>
                <a:lnTo>
                  <a:pt x="1296162" y="150776"/>
                </a:lnTo>
                <a:lnTo>
                  <a:pt x="1104138" y="132455"/>
                </a:lnTo>
                <a:lnTo>
                  <a:pt x="923773" y="114469"/>
                </a:lnTo>
                <a:lnTo>
                  <a:pt x="757809" y="96484"/>
                </a:lnTo>
                <a:lnTo>
                  <a:pt x="605562" y="79507"/>
                </a:lnTo>
                <a:lnTo>
                  <a:pt x="470459" y="63370"/>
                </a:lnTo>
                <a:lnTo>
                  <a:pt x="348387" y="48074"/>
                </a:lnTo>
                <a:lnTo>
                  <a:pt x="245517" y="35299"/>
                </a:lnTo>
                <a:lnTo>
                  <a:pt x="159106" y="23197"/>
                </a:lnTo>
                <a:lnTo>
                  <a:pt x="40462" y="5883"/>
                </a:lnTo>
                <a:lnTo>
                  <a:pt x="0" y="0"/>
                </a:lnTo>
                <a:lnTo>
                  <a:pt x="0" y="652830"/>
                </a:lnTo>
                <a:lnTo>
                  <a:pt x="0" y="652830"/>
                </a:lnTo>
                <a:lnTo>
                  <a:pt x="0" y="7809953"/>
                </a:lnTo>
                <a:lnTo>
                  <a:pt x="6857999" y="7809953"/>
                </a:lnTo>
                <a:lnTo>
                  <a:pt x="6857999" y="134471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2AD6EED-B746-4E3F-9234-042056CE9B22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0678" t="46094" r="51733" b="6149"/>
          <a:stretch/>
        </p:blipFill>
        <p:spPr>
          <a:xfrm>
            <a:off x="58457" y="2987007"/>
            <a:ext cx="4564414" cy="3870993"/>
          </a:xfrm>
          <a:prstGeom prst="rect">
            <a:avLst/>
          </a:prstGeom>
          <a:effectLst/>
        </p:spPr>
      </p:pic>
      <p:sp>
        <p:nvSpPr>
          <p:cNvPr id="28" name="Freeform 31">
            <a:extLst>
              <a:ext uri="{FF2B5EF4-FFF2-40B4-BE49-F238E27FC236}">
                <a16:creationId xmlns:a16="http://schemas.microsoft.com/office/drawing/2014/main" id="{AEA0BB24-2B23-4B19-996F-58DA607EE28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463681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660221C3-46FB-46D0-9019-C28B6F803829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47165" t="50143" r="11196" b="17819"/>
          <a:stretch/>
        </p:blipFill>
        <p:spPr>
          <a:xfrm>
            <a:off x="1156142" y="791662"/>
            <a:ext cx="6014609" cy="3089155"/>
          </a:xfrm>
          <a:prstGeom prst="rect">
            <a:avLst/>
          </a:prstGeom>
          <a:effectLst/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238EB3D-1E01-494C-8060-D5EF7870C67A}"/>
              </a:ext>
            </a:extLst>
          </p:cNvPr>
          <p:cNvSpPr txBox="1"/>
          <p:nvPr/>
        </p:nvSpPr>
        <p:spPr>
          <a:xfrm>
            <a:off x="1522825" y="891281"/>
            <a:ext cx="3901653" cy="276999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accent4">
                    <a:lumMod val="50000"/>
                  </a:schemeClr>
                </a:solidFill>
              </a:rPr>
              <a:t>Participants in English as a Second Language (ESL)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BA7995D-10CE-4B91-999B-9AA6F92AA975}"/>
              </a:ext>
            </a:extLst>
          </p:cNvPr>
          <p:cNvSpPr txBox="1"/>
          <p:nvPr/>
        </p:nvSpPr>
        <p:spPr>
          <a:xfrm>
            <a:off x="1522824" y="1371203"/>
            <a:ext cx="3901653" cy="276999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accent4">
                    <a:lumMod val="50000"/>
                  </a:schemeClr>
                </a:solidFill>
              </a:rPr>
              <a:t>Participants in Adult Basic Education (ASE)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13535A4-8D7E-4F6A-9947-FE9934E7AA67}"/>
              </a:ext>
            </a:extLst>
          </p:cNvPr>
          <p:cNvSpPr txBox="1"/>
          <p:nvPr/>
        </p:nvSpPr>
        <p:spPr>
          <a:xfrm>
            <a:off x="1522824" y="1820071"/>
            <a:ext cx="3901653" cy="276999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accent4">
                    <a:lumMod val="50000"/>
                  </a:schemeClr>
                </a:solidFill>
              </a:rPr>
              <a:t>Participants in Adult Secondary Education (ASE)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BF3A45D-F343-44A6-8C7C-CF4452B273B7}"/>
              </a:ext>
            </a:extLst>
          </p:cNvPr>
          <p:cNvSpPr txBox="1"/>
          <p:nvPr/>
        </p:nvSpPr>
        <p:spPr>
          <a:xfrm>
            <a:off x="1522823" y="2320305"/>
            <a:ext cx="3901653" cy="276999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accent4">
                    <a:lumMod val="50000"/>
                  </a:schemeClr>
                </a:solidFill>
              </a:rPr>
              <a:t>Participants in Career Technical Education (CTE)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AE19CC3-CC57-41FA-B5E9-9292EB669735}"/>
              </a:ext>
            </a:extLst>
          </p:cNvPr>
          <p:cNvSpPr txBox="1"/>
          <p:nvPr/>
        </p:nvSpPr>
        <p:spPr>
          <a:xfrm>
            <a:off x="1537938" y="2768480"/>
            <a:ext cx="3901653" cy="276999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accent4">
                    <a:lumMod val="50000"/>
                  </a:schemeClr>
                </a:solidFill>
              </a:rPr>
              <a:t>Participants in Programs for Adults w Disabilities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CE2D9AF-6D1A-4F60-A1EC-4A63B9039CE1}"/>
              </a:ext>
            </a:extLst>
          </p:cNvPr>
          <p:cNvSpPr txBox="1"/>
          <p:nvPr/>
        </p:nvSpPr>
        <p:spPr>
          <a:xfrm>
            <a:off x="1521726" y="3240749"/>
            <a:ext cx="4564414" cy="276999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accent4">
                    <a:lumMod val="50000"/>
                  </a:schemeClr>
                </a:solidFill>
              </a:rPr>
              <a:t>Adult Participants Training to Support Child School Success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8FF4A37-EF60-4EAF-9C20-067971BAA4C1}"/>
              </a:ext>
            </a:extLst>
          </p:cNvPr>
          <p:cNvSpPr txBox="1"/>
          <p:nvPr/>
        </p:nvSpPr>
        <p:spPr>
          <a:xfrm>
            <a:off x="3758199" y="4355151"/>
            <a:ext cx="2947962" cy="1138773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tx1">
                    <a:lumMod val="95000"/>
                  </a:schemeClr>
                </a:solidFill>
              </a:rPr>
              <a:t>3 CTE Sub-Program Areas</a:t>
            </a:r>
          </a:p>
          <a:p>
            <a:pPr marL="285750" indent="-171450">
              <a:spcBef>
                <a:spcPts val="600"/>
              </a:spcBef>
              <a:buClr>
                <a:srgbClr val="002060"/>
              </a:buClr>
              <a:buSzPct val="140000"/>
              <a:buFont typeface="Arial" panose="020B0604020202020204" pitchFamily="34" charset="0"/>
              <a:buChar char="•"/>
            </a:pPr>
            <a:r>
              <a:rPr lang="en-US" sz="1300" b="1" dirty="0">
                <a:solidFill>
                  <a:schemeClr val="tx1">
                    <a:lumMod val="95000"/>
                  </a:schemeClr>
                </a:solidFill>
              </a:rPr>
              <a:t>Short Term Vocational Training</a:t>
            </a:r>
          </a:p>
          <a:p>
            <a:pPr marL="285750" indent="-171450">
              <a:spcBef>
                <a:spcPts val="600"/>
              </a:spcBef>
              <a:buClr>
                <a:srgbClr val="002060"/>
              </a:buClr>
              <a:buSzPct val="140000"/>
              <a:buFont typeface="Arial" panose="020B0604020202020204" pitchFamily="34" charset="0"/>
              <a:buChar char="•"/>
            </a:pPr>
            <a:r>
              <a:rPr lang="en-US" sz="1300" b="1" dirty="0">
                <a:solidFill>
                  <a:schemeClr val="tx1">
                    <a:lumMod val="95000"/>
                  </a:schemeClr>
                </a:solidFill>
              </a:rPr>
              <a:t>Workforce Preparation</a:t>
            </a:r>
          </a:p>
          <a:p>
            <a:pPr marL="285750" indent="-171450">
              <a:spcBef>
                <a:spcPts val="600"/>
              </a:spcBef>
              <a:buClr>
                <a:srgbClr val="002060"/>
              </a:buClr>
              <a:buSzPct val="140000"/>
              <a:buFont typeface="Arial" panose="020B0604020202020204" pitchFamily="34" charset="0"/>
              <a:buChar char="•"/>
            </a:pPr>
            <a:r>
              <a:rPr lang="en-US" sz="1300" b="1" dirty="0">
                <a:solidFill>
                  <a:schemeClr val="tx1">
                    <a:lumMod val="95000"/>
                  </a:schemeClr>
                </a:solidFill>
              </a:rPr>
              <a:t>Pre-Apprenticeship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A471B1C-71B3-4CC7-A71F-60B9AE518601}"/>
              </a:ext>
            </a:extLst>
          </p:cNvPr>
          <p:cNvCxnSpPr>
            <a:cxnSpLocks/>
          </p:cNvCxnSpPr>
          <p:nvPr/>
        </p:nvCxnSpPr>
        <p:spPr>
          <a:xfrm>
            <a:off x="3820331" y="4643322"/>
            <a:ext cx="2867281" cy="4714"/>
          </a:xfrm>
          <a:prstGeom prst="line">
            <a:avLst/>
          </a:prstGeom>
          <a:ln>
            <a:solidFill>
              <a:schemeClr val="tx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Picture 30" descr="A picture containing drawing&#10;&#10;Description automatically generated">
            <a:extLst>
              <a:ext uri="{FF2B5EF4-FFF2-40B4-BE49-F238E27FC236}">
                <a16:creationId xmlns:a16="http://schemas.microsoft.com/office/drawing/2014/main" id="{9D24B949-3B11-4759-86D0-8F5FED8D49E3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21725"/>
          <a:stretch/>
        </p:blipFill>
        <p:spPr>
          <a:xfrm>
            <a:off x="9738092" y="87780"/>
            <a:ext cx="2383981" cy="419498"/>
          </a:xfrm>
          <a:prstGeom prst="rect">
            <a:avLst/>
          </a:prstGeom>
        </p:spPr>
      </p:pic>
      <p:pic>
        <p:nvPicPr>
          <p:cNvPr id="32" name="Picture 31" descr="A picture containing object&#10;&#10;Description automatically generated">
            <a:extLst>
              <a:ext uri="{FF2B5EF4-FFF2-40B4-BE49-F238E27FC236}">
                <a16:creationId xmlns:a16="http://schemas.microsoft.com/office/drawing/2014/main" id="{8564B173-269C-4293-900A-8ED3A702718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85" y="87780"/>
            <a:ext cx="2113008" cy="548640"/>
          </a:xfrm>
          <a:prstGeom prst="rect">
            <a:avLst/>
          </a:prstGeom>
        </p:spPr>
      </p:pic>
      <p:pic>
        <p:nvPicPr>
          <p:cNvPr id="30" name="Picture 29" descr="A close up of a logo&#10;&#10;Description automatically generated">
            <a:extLst>
              <a:ext uri="{FF2B5EF4-FFF2-40B4-BE49-F238E27FC236}">
                <a16:creationId xmlns:a16="http://schemas.microsoft.com/office/drawing/2014/main" id="{D3EA32C2-7BBE-4E04-80D1-3C003859D549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alphaModFix amt="6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6943" y="6275985"/>
            <a:ext cx="3077185" cy="402029"/>
          </a:xfrm>
          <a:prstGeom prst="rect">
            <a:avLst/>
          </a:prstGeom>
        </p:spPr>
      </p:pic>
      <p:pic>
        <p:nvPicPr>
          <p:cNvPr id="33" name="Picture 32" descr="A picture containing drawing&#10;&#10;Description automatically generated">
            <a:extLst>
              <a:ext uri="{FF2B5EF4-FFF2-40B4-BE49-F238E27FC236}">
                <a16:creationId xmlns:a16="http://schemas.microsoft.com/office/drawing/2014/main" id="{0FB4D285-C4B8-4ACB-B95E-B646FA279CC0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alphaModFix amt="7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61" t="6331" r="2666"/>
          <a:stretch/>
        </p:blipFill>
        <p:spPr>
          <a:xfrm>
            <a:off x="10652905" y="5752012"/>
            <a:ext cx="1281223" cy="381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4984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>
            <a:extLst>
              <a:ext uri="{FF2B5EF4-FFF2-40B4-BE49-F238E27FC236}">
                <a16:creationId xmlns:a16="http://schemas.microsoft.com/office/drawing/2014/main" id="{B26CD954-9168-45FE-9A99-B91955B0DDEA}"/>
              </a:ext>
            </a:extLst>
          </p:cNvPr>
          <p:cNvSpPr>
            <a:spLocks noChangeAspect="1"/>
          </p:cNvSpPr>
          <p:nvPr/>
        </p:nvSpPr>
        <p:spPr>
          <a:xfrm>
            <a:off x="2598539" y="1834700"/>
            <a:ext cx="2286000" cy="2260098"/>
          </a:xfrm>
          <a:prstGeom prst="ellipse">
            <a:avLst/>
          </a:prstGeom>
          <a:solidFill>
            <a:srgbClr val="7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20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Progress</a:t>
            </a:r>
          </a:p>
          <a:p>
            <a:pPr algn="ctr">
              <a:spcBef>
                <a:spcPts val="600"/>
              </a:spcBef>
            </a:pPr>
            <a:r>
              <a:rPr lang="en-US" sz="1700" b="1" dirty="0">
                <a:solidFill>
                  <a:schemeClr val="tx1">
                    <a:lumMod val="65000"/>
                  </a:schemeClr>
                </a:solidFill>
              </a:rPr>
              <a:t>EFL Attainment</a:t>
            </a:r>
          </a:p>
          <a:p>
            <a:pPr algn="ctr">
              <a:spcBef>
                <a:spcPts val="600"/>
              </a:spcBef>
            </a:pPr>
            <a:r>
              <a:rPr lang="en-US" sz="1700" b="1" dirty="0">
                <a:solidFill>
                  <a:schemeClr val="tx1">
                    <a:lumMod val="65000"/>
                  </a:schemeClr>
                </a:solidFill>
              </a:rPr>
              <a:t>Workforce Prep</a:t>
            </a:r>
          </a:p>
          <a:p>
            <a:pPr algn="ctr">
              <a:spcBef>
                <a:spcPts val="600"/>
              </a:spcBef>
            </a:pPr>
            <a:r>
              <a:rPr lang="en-US" sz="1700" b="1" dirty="0" err="1">
                <a:solidFill>
                  <a:schemeClr val="tx1">
                    <a:lumMod val="65000"/>
                  </a:schemeClr>
                </a:solidFill>
              </a:rPr>
              <a:t>Occup</a:t>
            </a:r>
            <a:r>
              <a:rPr lang="en-US" sz="1700" b="1" dirty="0">
                <a:solidFill>
                  <a:schemeClr val="tx1">
                    <a:lumMod val="65000"/>
                  </a:schemeClr>
                </a:solidFill>
              </a:rPr>
              <a:t>  Skills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8F8F7D5A-C314-4131-A428-5EB0D413920E}"/>
              </a:ext>
            </a:extLst>
          </p:cNvPr>
          <p:cNvSpPr/>
          <p:nvPr/>
        </p:nvSpPr>
        <p:spPr>
          <a:xfrm>
            <a:off x="4953000" y="1821749"/>
            <a:ext cx="2286000" cy="2286000"/>
          </a:xfrm>
          <a:prstGeom prst="ellipse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20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Transition</a:t>
            </a:r>
          </a:p>
          <a:p>
            <a:pPr algn="ctr">
              <a:spcBef>
                <a:spcPts val="600"/>
              </a:spcBef>
            </a:pPr>
            <a:r>
              <a:rPr lang="en-US" sz="1600" b="1" dirty="0">
                <a:solidFill>
                  <a:schemeClr val="tx1">
                    <a:lumMod val="75000"/>
                  </a:schemeClr>
                </a:solidFill>
              </a:rPr>
              <a:t>ABE/ESL to ASE</a:t>
            </a:r>
          </a:p>
          <a:p>
            <a:pPr algn="ctr">
              <a:spcBef>
                <a:spcPts val="600"/>
              </a:spcBef>
            </a:pPr>
            <a:r>
              <a:rPr lang="en-US" sz="1600" b="1" dirty="0">
                <a:solidFill>
                  <a:schemeClr val="tx1">
                    <a:lumMod val="75000"/>
                  </a:schemeClr>
                </a:solidFill>
              </a:rPr>
              <a:t>Transition to Postsecondary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7051131B-9650-43C4-8D0D-32BE4CFA6265}"/>
              </a:ext>
            </a:extLst>
          </p:cNvPr>
          <p:cNvSpPr/>
          <p:nvPr/>
        </p:nvSpPr>
        <p:spPr>
          <a:xfrm>
            <a:off x="7307461" y="1821749"/>
            <a:ext cx="2286000" cy="2286000"/>
          </a:xfrm>
          <a:prstGeom prst="ellipse">
            <a:avLst/>
          </a:prstGeom>
          <a:solidFill>
            <a:schemeClr val="bg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20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Completion</a:t>
            </a:r>
          </a:p>
          <a:p>
            <a:pPr algn="ctr">
              <a:spcBef>
                <a:spcPts val="600"/>
              </a:spcBef>
            </a:pPr>
            <a:r>
              <a:rPr lang="en-US" sz="1350" dirty="0"/>
              <a:t> </a:t>
            </a:r>
            <a:r>
              <a:rPr lang="en-US" sz="1700" b="1" dirty="0">
                <a:solidFill>
                  <a:schemeClr val="tx1">
                    <a:lumMod val="75000"/>
                  </a:schemeClr>
                </a:solidFill>
              </a:rPr>
              <a:t>Diploma/HSE</a:t>
            </a:r>
          </a:p>
          <a:p>
            <a:pPr algn="ctr">
              <a:spcBef>
                <a:spcPts val="600"/>
              </a:spcBef>
            </a:pPr>
            <a:r>
              <a:rPr lang="en-US" sz="1700" b="1" dirty="0">
                <a:solidFill>
                  <a:schemeClr val="tx1">
                    <a:lumMod val="75000"/>
                  </a:schemeClr>
                </a:solidFill>
              </a:rPr>
              <a:t>Postsecondary Credentials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4D026F7-54AA-4E43-9656-57BD742B17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958728"/>
            <a:ext cx="12192000" cy="372628"/>
          </a:xfrm>
        </p:spPr>
        <p:txBody>
          <a:bodyPr>
            <a:noAutofit/>
          </a:bodyPr>
          <a:lstStyle/>
          <a:p>
            <a:pPr algn="ctr"/>
            <a:r>
              <a:rPr lang="en-US" sz="2800" b="0" dirty="0">
                <a:solidFill>
                  <a:schemeClr val="accent4"/>
                </a:solidFill>
                <a:latin typeface="Century Gothic" panose="020B0502020202020204" pitchFamily="34" charset="0"/>
              </a:rPr>
              <a:t>CAEP Student Metric Buckets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FA4C37A9-DE74-4593-AE4A-3B9D60D9BEA9}"/>
              </a:ext>
            </a:extLst>
          </p:cNvPr>
          <p:cNvSpPr/>
          <p:nvPr/>
        </p:nvSpPr>
        <p:spPr>
          <a:xfrm>
            <a:off x="9661922" y="1821749"/>
            <a:ext cx="2286000" cy="2286000"/>
          </a:xfrm>
          <a:prstGeom prst="ellipse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20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Employment</a:t>
            </a:r>
          </a:p>
          <a:p>
            <a:pPr algn="ctr">
              <a:spcBef>
                <a:spcPts val="450"/>
              </a:spcBef>
            </a:pPr>
            <a:r>
              <a:rPr lang="en-US" sz="17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1700" b="1" dirty="0">
                <a:solidFill>
                  <a:schemeClr val="tx1">
                    <a:lumMod val="75000"/>
                  </a:schemeClr>
                </a:solidFill>
              </a:rPr>
              <a:t>Employment</a:t>
            </a:r>
          </a:p>
          <a:p>
            <a:pPr algn="ctr">
              <a:spcBef>
                <a:spcPts val="450"/>
              </a:spcBef>
            </a:pPr>
            <a:r>
              <a:rPr lang="en-US" sz="1700" b="1" dirty="0">
                <a:solidFill>
                  <a:schemeClr val="tx1">
                    <a:lumMod val="75000"/>
                  </a:schemeClr>
                </a:solidFill>
              </a:rPr>
              <a:t>Wage Gains</a:t>
            </a:r>
          </a:p>
          <a:p>
            <a:pPr algn="ctr">
              <a:spcBef>
                <a:spcPts val="450"/>
              </a:spcBef>
            </a:pPr>
            <a:r>
              <a:rPr lang="en-US" sz="1700" b="1" dirty="0">
                <a:solidFill>
                  <a:schemeClr val="tx1">
                    <a:lumMod val="75000"/>
                  </a:schemeClr>
                </a:solidFill>
              </a:rPr>
              <a:t>Living Wage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B12DCF7B-E231-4175-805E-242497F277F1}"/>
              </a:ext>
            </a:extLst>
          </p:cNvPr>
          <p:cNvSpPr/>
          <p:nvPr/>
        </p:nvSpPr>
        <p:spPr>
          <a:xfrm>
            <a:off x="244078" y="1821749"/>
            <a:ext cx="2286000" cy="2286000"/>
          </a:xfrm>
          <a:prstGeom prst="ellipse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20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Participation</a:t>
            </a:r>
          </a:p>
          <a:p>
            <a:pPr algn="ctr">
              <a:spcBef>
                <a:spcPts val="600"/>
              </a:spcBef>
            </a:pPr>
            <a:r>
              <a:rPr lang="en-US" sz="1700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sz="1600" b="1" dirty="0">
                <a:solidFill>
                  <a:schemeClr val="tx1">
                    <a:lumMod val="65000"/>
                  </a:schemeClr>
                </a:solidFill>
              </a:rPr>
              <a:t>Adults Served</a:t>
            </a:r>
          </a:p>
          <a:p>
            <a:pPr algn="ctr">
              <a:spcBef>
                <a:spcPts val="600"/>
              </a:spcBef>
            </a:pPr>
            <a:r>
              <a:rPr lang="en-US" sz="1600" b="1" dirty="0">
                <a:solidFill>
                  <a:schemeClr val="tx1">
                    <a:lumMod val="65000"/>
                  </a:schemeClr>
                </a:solidFill>
              </a:rPr>
              <a:t>Participants</a:t>
            </a:r>
          </a:p>
          <a:p>
            <a:pPr algn="ctr">
              <a:spcBef>
                <a:spcPts val="600"/>
              </a:spcBef>
            </a:pPr>
            <a:r>
              <a:rPr lang="en-US" sz="1600" b="1" dirty="0">
                <a:solidFill>
                  <a:schemeClr val="tx1">
                    <a:lumMod val="65000"/>
                  </a:schemeClr>
                </a:solidFill>
              </a:rPr>
              <a:t>Program</a:t>
            </a:r>
            <a:r>
              <a:rPr lang="en-US" sz="1600" b="1" dirty="0">
                <a:solidFill>
                  <a:schemeClr val="bg1">
                    <a:lumMod val="65000"/>
                    <a:lumOff val="35000"/>
                  </a:schemeClr>
                </a:solidFill>
              </a:rPr>
              <a:t>s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C636FCF1-506C-450E-A3B8-4426864F91C6}"/>
              </a:ext>
            </a:extLst>
          </p:cNvPr>
          <p:cNvSpPr txBox="1">
            <a:spLocks/>
          </p:cNvSpPr>
          <p:nvPr/>
        </p:nvSpPr>
        <p:spPr>
          <a:xfrm>
            <a:off x="-1" y="4584687"/>
            <a:ext cx="12191999" cy="32755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2800" dirty="0">
                <a:solidFill>
                  <a:schemeClr val="accent4"/>
                </a:solidFill>
                <a:latin typeface="Century Gothic" panose="020B0502020202020204" pitchFamily="34" charset="0"/>
              </a:rPr>
              <a:t>CAEP Metric Disaggregation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FD087F38-E9D4-4568-BC92-E9F27A585121}"/>
              </a:ext>
            </a:extLst>
          </p:cNvPr>
          <p:cNvSpPr/>
          <p:nvPr/>
        </p:nvSpPr>
        <p:spPr>
          <a:xfrm>
            <a:off x="7307461" y="5360498"/>
            <a:ext cx="2228387" cy="736778"/>
          </a:xfrm>
          <a:prstGeom prst="ellipse">
            <a:avLst/>
          </a:prstGeom>
          <a:solidFill>
            <a:schemeClr val="tx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700" b="1" dirty="0">
                <a:solidFill>
                  <a:schemeClr val="accent4">
                    <a:lumMod val="50000"/>
                  </a:schemeClr>
                </a:solidFill>
              </a:rPr>
              <a:t>Program Area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A1E4F2EE-295A-4878-BE77-5D433C74AB5C}"/>
              </a:ext>
            </a:extLst>
          </p:cNvPr>
          <p:cNvSpPr/>
          <p:nvPr/>
        </p:nvSpPr>
        <p:spPr>
          <a:xfrm>
            <a:off x="2598539" y="5360498"/>
            <a:ext cx="2228387" cy="736778"/>
          </a:xfrm>
          <a:prstGeom prst="ellipse">
            <a:avLst/>
          </a:prstGeom>
          <a:solidFill>
            <a:schemeClr val="tx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700" b="1" dirty="0">
                <a:solidFill>
                  <a:schemeClr val="accent4">
                    <a:lumMod val="50000"/>
                  </a:schemeClr>
                </a:solidFill>
              </a:rPr>
              <a:t>Gender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103944E7-4177-4BA9-9E79-FC65E9D5E284}"/>
              </a:ext>
            </a:extLst>
          </p:cNvPr>
          <p:cNvSpPr/>
          <p:nvPr/>
        </p:nvSpPr>
        <p:spPr>
          <a:xfrm>
            <a:off x="4953000" y="5360498"/>
            <a:ext cx="2228387" cy="736778"/>
          </a:xfrm>
          <a:prstGeom prst="ellipse">
            <a:avLst/>
          </a:prstGeom>
          <a:solidFill>
            <a:schemeClr val="tx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700" b="1" dirty="0">
                <a:solidFill>
                  <a:schemeClr val="accent4">
                    <a:lumMod val="50000"/>
                  </a:schemeClr>
                </a:solidFill>
              </a:rPr>
              <a:t>Age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681FEF93-5B2D-400E-9162-17736DFDDA00}"/>
              </a:ext>
            </a:extLst>
          </p:cNvPr>
          <p:cNvSpPr/>
          <p:nvPr/>
        </p:nvSpPr>
        <p:spPr>
          <a:xfrm>
            <a:off x="244078" y="5360498"/>
            <a:ext cx="2228387" cy="736778"/>
          </a:xfrm>
          <a:prstGeom prst="ellipse">
            <a:avLst/>
          </a:prstGeom>
          <a:solidFill>
            <a:schemeClr val="tx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700" b="1" dirty="0">
                <a:solidFill>
                  <a:schemeClr val="accent4">
                    <a:lumMod val="50000"/>
                  </a:schemeClr>
                </a:solidFill>
              </a:rPr>
              <a:t>Race/Ethnicity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34A9E147-19DD-4DFF-90F0-90235A3A925D}"/>
              </a:ext>
            </a:extLst>
          </p:cNvPr>
          <p:cNvSpPr/>
          <p:nvPr/>
        </p:nvSpPr>
        <p:spPr>
          <a:xfrm>
            <a:off x="9616588" y="5360498"/>
            <a:ext cx="2228387" cy="736778"/>
          </a:xfrm>
          <a:prstGeom prst="ellipse">
            <a:avLst/>
          </a:prstGeom>
          <a:solidFill>
            <a:schemeClr val="tx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700" b="1" dirty="0">
                <a:solidFill>
                  <a:schemeClr val="accent4">
                    <a:lumMod val="50000"/>
                  </a:schemeClr>
                </a:solidFill>
              </a:rPr>
              <a:t>First Time/</a:t>
            </a:r>
            <a:r>
              <a:rPr lang="en-US" sz="1700" b="1" dirty="0" err="1">
                <a:solidFill>
                  <a:schemeClr val="accent4">
                    <a:lumMod val="50000"/>
                  </a:schemeClr>
                </a:solidFill>
              </a:rPr>
              <a:t>Cont</a:t>
            </a:r>
            <a:endParaRPr lang="en-US" sz="17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24" name="Picture 23" descr="A picture containing drawing&#10;&#10;Description automatically generated">
            <a:extLst>
              <a:ext uri="{FF2B5EF4-FFF2-40B4-BE49-F238E27FC236}">
                <a16:creationId xmlns:a16="http://schemas.microsoft.com/office/drawing/2014/main" id="{F6FA3210-F1EF-40DB-95A7-8AA43EB28AA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21725"/>
          <a:stretch/>
        </p:blipFill>
        <p:spPr>
          <a:xfrm>
            <a:off x="9738092" y="87780"/>
            <a:ext cx="2383981" cy="419498"/>
          </a:xfrm>
          <a:prstGeom prst="rect">
            <a:avLst/>
          </a:prstGeom>
        </p:spPr>
      </p:pic>
      <p:pic>
        <p:nvPicPr>
          <p:cNvPr id="25" name="Picture 24" descr="A picture containing object&#10;&#10;Description automatically generated">
            <a:extLst>
              <a:ext uri="{FF2B5EF4-FFF2-40B4-BE49-F238E27FC236}">
                <a16:creationId xmlns:a16="http://schemas.microsoft.com/office/drawing/2014/main" id="{8FC6D24C-344A-4546-963D-C01C82DCAC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85" y="87780"/>
            <a:ext cx="2113008" cy="548640"/>
          </a:xfrm>
          <a:prstGeom prst="rect">
            <a:avLst/>
          </a:prstGeom>
        </p:spPr>
      </p:pic>
      <p:pic>
        <p:nvPicPr>
          <p:cNvPr id="22" name="Picture 21" descr="A close up of a logo&#10;&#10;Description automatically generated">
            <a:extLst>
              <a:ext uri="{FF2B5EF4-FFF2-40B4-BE49-F238E27FC236}">
                <a16:creationId xmlns:a16="http://schemas.microsoft.com/office/drawing/2014/main" id="{08E5D9E5-4967-4516-AEFE-90F2DE1E9DA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alphaModFix amt="6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8135" y="6299444"/>
            <a:ext cx="3077185" cy="402029"/>
          </a:xfrm>
          <a:prstGeom prst="rect">
            <a:avLst/>
          </a:prstGeom>
        </p:spPr>
      </p:pic>
      <p:pic>
        <p:nvPicPr>
          <p:cNvPr id="5" name="Picture 4" descr="A picture containing drawing&#10;&#10;Description automatically generated">
            <a:extLst>
              <a:ext uri="{FF2B5EF4-FFF2-40B4-BE49-F238E27FC236}">
                <a16:creationId xmlns:a16="http://schemas.microsoft.com/office/drawing/2014/main" id="{5CE0CF5F-3DE3-4658-A06D-81C9075EE79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alphaModFix amt="7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61" t="6331" r="2666"/>
          <a:stretch/>
        </p:blipFill>
        <p:spPr>
          <a:xfrm>
            <a:off x="6952154" y="6331687"/>
            <a:ext cx="1281223" cy="381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5051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8" grpId="0" animBg="1"/>
      <p:bldP spid="13" grpId="0" animBg="1"/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DD82E23-87A6-41B0-B1E6-4A1A65AC8C5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99" t="8144" b="81111"/>
          <a:stretch/>
        </p:blipFill>
        <p:spPr>
          <a:xfrm>
            <a:off x="2807984" y="1345476"/>
            <a:ext cx="8122098" cy="55941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29B8C95F-8BB7-4B98-A003-E74859CD06F3}"/>
              </a:ext>
            </a:extLst>
          </p:cNvPr>
          <p:cNvSpPr/>
          <p:nvPr/>
        </p:nvSpPr>
        <p:spPr>
          <a:xfrm>
            <a:off x="0" y="574655"/>
            <a:ext cx="1219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>
                <a:solidFill>
                  <a:schemeClr val="accent4"/>
                </a:solidFill>
                <a:latin typeface="Century Gothic" panose="020B0502020202020204" pitchFamily="34" charset="0"/>
              </a:rPr>
              <a:t>The CAEP Metrics as a Student Journey</a:t>
            </a:r>
            <a:endParaRPr lang="en-US" sz="2800" dirty="0">
              <a:solidFill>
                <a:schemeClr val="accent4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C67651D-5AFF-4234-A6A4-E15491C2455A}"/>
              </a:ext>
            </a:extLst>
          </p:cNvPr>
          <p:cNvSpPr txBox="1"/>
          <p:nvPr/>
        </p:nvSpPr>
        <p:spPr>
          <a:xfrm>
            <a:off x="974582" y="1360424"/>
            <a:ext cx="22806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Completion by </a:t>
            </a:r>
          </a:p>
          <a:p>
            <a:r>
              <a:rPr lang="en-US" sz="1400" dirty="0"/>
              <a:t>Design Framework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E6B99AD-D19B-4095-B1F4-8D18C90A7FFF}"/>
              </a:ext>
            </a:extLst>
          </p:cNvPr>
          <p:cNvSpPr txBox="1"/>
          <p:nvPr/>
        </p:nvSpPr>
        <p:spPr>
          <a:xfrm>
            <a:off x="974581" y="2196903"/>
            <a:ext cx="228062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Metric Buckets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5988083-4790-41BC-9F0D-8C1CE139F970}"/>
              </a:ext>
            </a:extLst>
          </p:cNvPr>
          <p:cNvSpPr txBox="1"/>
          <p:nvPr/>
        </p:nvSpPr>
        <p:spPr>
          <a:xfrm>
            <a:off x="931551" y="3079591"/>
            <a:ext cx="228062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Metrics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21B9227-35AA-4FD2-BB96-EBFF468B4961}"/>
              </a:ext>
            </a:extLst>
          </p:cNvPr>
          <p:cNvSpPr txBox="1"/>
          <p:nvPr/>
        </p:nvSpPr>
        <p:spPr>
          <a:xfrm>
            <a:off x="974582" y="4577834"/>
            <a:ext cx="167102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Activities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7F2F2C5-B6DB-431B-8904-219D5DFF1E2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99" t="25293" b="64238"/>
          <a:stretch/>
        </p:blipFill>
        <p:spPr>
          <a:xfrm>
            <a:off x="2807984" y="2062613"/>
            <a:ext cx="8122098" cy="54503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0C067F9-B89D-4DE0-B889-5B47325BD5C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99" t="35822" b="44458"/>
          <a:stretch/>
        </p:blipFill>
        <p:spPr>
          <a:xfrm>
            <a:off x="2807984" y="2808344"/>
            <a:ext cx="8122098" cy="102669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49F86D4-2E1D-4EBF-85B7-DB94728BF52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99" t="54972"/>
          <a:stretch/>
        </p:blipFill>
        <p:spPr>
          <a:xfrm>
            <a:off x="2807984" y="3962279"/>
            <a:ext cx="8122098" cy="2344257"/>
          </a:xfrm>
          <a:prstGeom prst="rect">
            <a:avLst/>
          </a:prstGeom>
        </p:spPr>
      </p:pic>
      <p:pic>
        <p:nvPicPr>
          <p:cNvPr id="17" name="Picture 16" descr="A picture containing drawing&#10;&#10;Description automatically generated">
            <a:extLst>
              <a:ext uri="{FF2B5EF4-FFF2-40B4-BE49-F238E27FC236}">
                <a16:creationId xmlns:a16="http://schemas.microsoft.com/office/drawing/2014/main" id="{5EF47760-0BFD-4613-9244-472C0DD28EA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21725"/>
          <a:stretch/>
        </p:blipFill>
        <p:spPr>
          <a:xfrm>
            <a:off x="9738092" y="87780"/>
            <a:ext cx="2383981" cy="419498"/>
          </a:xfrm>
          <a:prstGeom prst="rect">
            <a:avLst/>
          </a:prstGeom>
        </p:spPr>
      </p:pic>
      <p:pic>
        <p:nvPicPr>
          <p:cNvPr id="18" name="Picture 17" descr="A picture containing object&#10;&#10;Description automatically generated">
            <a:extLst>
              <a:ext uri="{FF2B5EF4-FFF2-40B4-BE49-F238E27FC236}">
                <a16:creationId xmlns:a16="http://schemas.microsoft.com/office/drawing/2014/main" id="{401C0683-574F-4957-900D-9C8A3A5EB42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85" y="87780"/>
            <a:ext cx="2113008" cy="548640"/>
          </a:xfrm>
          <a:prstGeom prst="rect">
            <a:avLst/>
          </a:prstGeom>
        </p:spPr>
      </p:pic>
      <p:pic>
        <p:nvPicPr>
          <p:cNvPr id="16" name="Picture 15" descr="A close up of a logo&#10;&#10;Description automatically generated">
            <a:extLst>
              <a:ext uri="{FF2B5EF4-FFF2-40B4-BE49-F238E27FC236}">
                <a16:creationId xmlns:a16="http://schemas.microsoft.com/office/drawing/2014/main" id="{70E6D7AB-A7EC-4C50-A0F3-81879077FB2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alphaModFix amt="6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8135" y="6360407"/>
            <a:ext cx="3077185" cy="402029"/>
          </a:xfrm>
          <a:prstGeom prst="rect">
            <a:avLst/>
          </a:prstGeom>
        </p:spPr>
      </p:pic>
      <p:pic>
        <p:nvPicPr>
          <p:cNvPr id="19" name="Picture 18" descr="A picture containing drawing&#10;&#10;Description automatically generated">
            <a:extLst>
              <a:ext uri="{FF2B5EF4-FFF2-40B4-BE49-F238E27FC236}">
                <a16:creationId xmlns:a16="http://schemas.microsoft.com/office/drawing/2014/main" id="{C633E849-2463-403C-8827-4A47827736D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alphaModFix amt="7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61" t="6331" r="2666"/>
          <a:stretch/>
        </p:blipFill>
        <p:spPr>
          <a:xfrm>
            <a:off x="6952154" y="6392650"/>
            <a:ext cx="1281223" cy="381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445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F849158-C7B5-41C9-83B9-275CB35DAF71}"/>
              </a:ext>
            </a:extLst>
          </p:cNvPr>
          <p:cNvSpPr/>
          <p:nvPr/>
        </p:nvSpPr>
        <p:spPr>
          <a:xfrm>
            <a:off x="959424" y="250238"/>
            <a:ext cx="10055143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000" dirty="0">
                <a:solidFill>
                  <a:schemeClr val="tx2">
                    <a:lumMod val="75000"/>
                  </a:schemeClr>
                </a:solidFill>
                <a:latin typeface="Century Gothic" panose="020B0502020202020204" pitchFamily="34" charset="0"/>
              </a:rPr>
              <a:t>CAEP Data Universe</a:t>
            </a:r>
            <a:endParaRPr lang="en-US" sz="30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6" name="Picture 15" descr="A picture containing drawing&#10;&#10;Description automatically generated">
            <a:extLst>
              <a:ext uri="{FF2B5EF4-FFF2-40B4-BE49-F238E27FC236}">
                <a16:creationId xmlns:a16="http://schemas.microsoft.com/office/drawing/2014/main" id="{CBB6960B-B402-4C74-9DC4-BDB4F69E447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21725"/>
          <a:stretch/>
        </p:blipFill>
        <p:spPr>
          <a:xfrm>
            <a:off x="9738092" y="87780"/>
            <a:ext cx="2383981" cy="419498"/>
          </a:xfrm>
          <a:prstGeom prst="rect">
            <a:avLst/>
          </a:prstGeom>
        </p:spPr>
      </p:pic>
      <p:pic>
        <p:nvPicPr>
          <p:cNvPr id="17" name="Picture 16" descr="A picture containing object&#10;&#10;Description automatically generated">
            <a:extLst>
              <a:ext uri="{FF2B5EF4-FFF2-40B4-BE49-F238E27FC236}">
                <a16:creationId xmlns:a16="http://schemas.microsoft.com/office/drawing/2014/main" id="{1C6D7DF0-9DEF-4D5C-9085-FE58A5367DA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85" y="87780"/>
            <a:ext cx="2113008" cy="54864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266CF9E-C7B2-4A71-B8EF-FBA026C722F1}"/>
              </a:ext>
            </a:extLst>
          </p:cNvPr>
          <p:cNvSpPr txBox="1"/>
          <p:nvPr/>
        </p:nvSpPr>
        <p:spPr>
          <a:xfrm>
            <a:off x="636104" y="966694"/>
            <a:ext cx="3445566" cy="5401479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endParaRPr lang="en-US" sz="1600" b="1" dirty="0">
              <a:solidFill>
                <a:schemeClr val="bg1">
                  <a:lumMod val="65000"/>
                  <a:lumOff val="35000"/>
                </a:schemeClr>
              </a:solidFill>
            </a:endParaRPr>
          </a:p>
          <a:p>
            <a:endParaRPr lang="en-US" sz="1600" b="1" dirty="0">
              <a:solidFill>
                <a:schemeClr val="bg1">
                  <a:lumMod val="65000"/>
                  <a:lumOff val="35000"/>
                </a:schemeClr>
              </a:solidFill>
            </a:endParaRPr>
          </a:p>
          <a:p>
            <a:pPr>
              <a:spcBef>
                <a:spcPts val="600"/>
              </a:spcBef>
            </a:pPr>
            <a:endParaRPr lang="en-US" sz="1600" b="1" dirty="0">
              <a:solidFill>
                <a:schemeClr val="bg1">
                  <a:lumMod val="65000"/>
                  <a:lumOff val="35000"/>
                </a:schemeClr>
              </a:solidFill>
            </a:endParaRPr>
          </a:p>
          <a:p>
            <a:pPr algn="ctr"/>
            <a:r>
              <a:rPr lang="en-US" sz="1600" b="1" dirty="0" err="1">
                <a:solidFill>
                  <a:schemeClr val="bg1">
                    <a:lumMod val="65000"/>
                    <a:lumOff val="35000"/>
                  </a:schemeClr>
                </a:solidFill>
              </a:rPr>
              <a:t>TOPSpro</a:t>
            </a:r>
            <a:r>
              <a:rPr lang="en-US" sz="1600" b="1" dirty="0">
                <a:solidFill>
                  <a:schemeClr val="bg1">
                    <a:lumMod val="65000"/>
                    <a:lumOff val="35000"/>
                  </a:schemeClr>
                </a:solidFill>
              </a:rPr>
              <a:t> Enterprise</a:t>
            </a:r>
          </a:p>
          <a:p>
            <a:pPr marL="231775" indent="-223838">
              <a:spcBef>
                <a:spcPts val="600"/>
              </a:spcBef>
              <a:buClr>
                <a:srgbClr val="0070C0"/>
              </a:buClr>
              <a:buSzPct val="140000"/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bg1">
                    <a:lumMod val="65000"/>
                    <a:lumOff val="35000"/>
                  </a:schemeClr>
                </a:solidFill>
              </a:rPr>
              <a:t>Quarterly and annual data collection from K12 adult schools and WIOA Title II Programs</a:t>
            </a:r>
          </a:p>
          <a:p>
            <a:pPr marL="231775" indent="-223838">
              <a:spcBef>
                <a:spcPts val="600"/>
              </a:spcBef>
              <a:buClr>
                <a:srgbClr val="0070C0"/>
              </a:buClr>
              <a:buSzPct val="140000"/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bg1">
                    <a:lumMod val="65000"/>
                    <a:lumOff val="35000"/>
                  </a:schemeClr>
                </a:solidFill>
              </a:rPr>
              <a:t>Provide quarterly and end of year DIR reports to agencies for comparison with agency data</a:t>
            </a:r>
          </a:p>
          <a:p>
            <a:pPr marL="231775" indent="-223838">
              <a:spcBef>
                <a:spcPts val="600"/>
              </a:spcBef>
              <a:buClr>
                <a:srgbClr val="0070C0"/>
              </a:buClr>
              <a:buSzPct val="140000"/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bg1">
                    <a:lumMod val="65000"/>
                    <a:lumOff val="35000"/>
                  </a:schemeClr>
                </a:solidFill>
              </a:rPr>
              <a:t>19 Colleges funded under WIOA Title II and a few other colleges report using MIS and CASAS</a:t>
            </a:r>
          </a:p>
          <a:p>
            <a:pPr marL="231775" indent="-223838">
              <a:spcBef>
                <a:spcPts val="600"/>
              </a:spcBef>
              <a:buClr>
                <a:srgbClr val="0070C0"/>
              </a:buClr>
              <a:buSzPct val="140000"/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bg1">
                    <a:lumMod val="65000"/>
                    <a:lumOff val="35000"/>
                  </a:schemeClr>
                </a:solidFill>
              </a:rPr>
              <a:t>Provides validated EFL completion data using pre and post test data using CASAS test instruments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7258648-2D72-41D5-85C1-B9A89EEE98E3}"/>
              </a:ext>
            </a:extLst>
          </p:cNvPr>
          <p:cNvSpPr txBox="1"/>
          <p:nvPr/>
        </p:nvSpPr>
        <p:spPr>
          <a:xfrm>
            <a:off x="4373217" y="966694"/>
            <a:ext cx="3445566" cy="5432256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endParaRPr lang="en-US" sz="1600" b="1" dirty="0">
              <a:solidFill>
                <a:schemeClr val="bg1">
                  <a:lumMod val="65000"/>
                  <a:lumOff val="35000"/>
                </a:schemeClr>
              </a:solidFill>
            </a:endParaRPr>
          </a:p>
          <a:p>
            <a:endParaRPr lang="en-US" sz="1600" b="1" dirty="0">
              <a:solidFill>
                <a:schemeClr val="bg1">
                  <a:lumMod val="65000"/>
                  <a:lumOff val="35000"/>
                </a:schemeClr>
              </a:solidFill>
            </a:endParaRPr>
          </a:p>
          <a:p>
            <a:endParaRPr lang="en-US" sz="1600" b="1" dirty="0">
              <a:solidFill>
                <a:schemeClr val="bg1">
                  <a:lumMod val="65000"/>
                  <a:lumOff val="35000"/>
                </a:schemeClr>
              </a:solidFill>
            </a:endParaRPr>
          </a:p>
          <a:p>
            <a:pPr marL="231775" indent="-223838">
              <a:spcBef>
                <a:spcPts val="600"/>
              </a:spcBef>
              <a:buClr>
                <a:srgbClr val="0070C0"/>
              </a:buClr>
              <a:buSzPct val="140000"/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bg1">
                    <a:lumMod val="65000"/>
                    <a:lumOff val="35000"/>
                  </a:schemeClr>
                </a:solidFill>
              </a:rPr>
              <a:t>Uses Noncredit MIS, CASAS, and EDD data</a:t>
            </a:r>
          </a:p>
          <a:p>
            <a:pPr marL="231775" indent="-223838">
              <a:spcBef>
                <a:spcPts val="600"/>
              </a:spcBef>
              <a:buClr>
                <a:srgbClr val="0070C0"/>
              </a:buClr>
              <a:buSzPct val="140000"/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bg1">
                    <a:lumMod val="65000"/>
                    <a:lumOff val="35000"/>
                  </a:schemeClr>
                </a:solidFill>
              </a:rPr>
              <a:t>Provides complete consortium level data combining K12 and CC enrollment records</a:t>
            </a:r>
          </a:p>
          <a:p>
            <a:pPr marL="231775" indent="-223838">
              <a:spcBef>
                <a:spcPts val="600"/>
              </a:spcBef>
              <a:buClr>
                <a:srgbClr val="0070C0"/>
              </a:buClr>
              <a:buSzPct val="140000"/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bg1">
                    <a:lumMod val="65000"/>
                    <a:lumOff val="35000"/>
                  </a:schemeClr>
                </a:solidFill>
              </a:rPr>
              <a:t>Matches K12, College, and EDD data to track postsecondary transitions and employment outcomes</a:t>
            </a:r>
          </a:p>
          <a:p>
            <a:pPr marL="231775" indent="-223838">
              <a:spcBef>
                <a:spcPts val="600"/>
              </a:spcBef>
              <a:buClr>
                <a:srgbClr val="0070C0"/>
              </a:buClr>
              <a:buSzPct val="140000"/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bg1">
                    <a:lumMod val="65000"/>
                    <a:lumOff val="35000"/>
                  </a:schemeClr>
                </a:solidFill>
              </a:rPr>
              <a:t>Updated annually</a:t>
            </a:r>
          </a:p>
          <a:p>
            <a:pPr marL="231775" indent="-223838">
              <a:spcBef>
                <a:spcPts val="600"/>
              </a:spcBef>
              <a:buClr>
                <a:srgbClr val="0070C0"/>
              </a:buClr>
              <a:buSzPct val="140000"/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bg1">
                    <a:lumMod val="65000"/>
                    <a:lumOff val="35000"/>
                  </a:schemeClr>
                </a:solidFill>
              </a:rPr>
              <a:t>Used for AE consortia 3 year and annual plan updates</a:t>
            </a:r>
          </a:p>
          <a:p>
            <a:pPr marL="7937">
              <a:buClr>
                <a:srgbClr val="0070C0"/>
              </a:buClr>
              <a:buSzPct val="140000"/>
            </a:pPr>
            <a:endParaRPr lang="en-US" sz="1600" b="1" dirty="0">
              <a:solidFill>
                <a:schemeClr val="bg1">
                  <a:lumMod val="65000"/>
                  <a:lumOff val="35000"/>
                </a:schemeClr>
              </a:solidFill>
            </a:endParaRPr>
          </a:p>
          <a:p>
            <a:pPr marL="7937">
              <a:buClr>
                <a:srgbClr val="0070C0"/>
              </a:buClr>
              <a:buSzPct val="140000"/>
            </a:pPr>
            <a:endParaRPr lang="en-US" sz="1600" b="1" dirty="0">
              <a:solidFill>
                <a:schemeClr val="bg1">
                  <a:lumMod val="65000"/>
                  <a:lumOff val="35000"/>
                </a:schemeClr>
              </a:solidFill>
            </a:endParaRPr>
          </a:p>
          <a:p>
            <a:pPr marL="7937">
              <a:buClr>
                <a:srgbClr val="0070C0"/>
              </a:buClr>
              <a:buSzPct val="140000"/>
            </a:pPr>
            <a:endParaRPr lang="en-US" sz="1600" b="1" dirty="0">
              <a:solidFill>
                <a:schemeClr val="bg1">
                  <a:lumMod val="65000"/>
                  <a:lumOff val="35000"/>
                </a:schemeClr>
              </a:solidFill>
            </a:endParaRPr>
          </a:p>
          <a:p>
            <a:pPr marL="7937">
              <a:buClr>
                <a:srgbClr val="0070C0"/>
              </a:buClr>
              <a:buSzPct val="140000"/>
            </a:pPr>
            <a:endParaRPr lang="en-US" sz="1600" b="1" dirty="0">
              <a:solidFill>
                <a:schemeClr val="bg1">
                  <a:lumMod val="65000"/>
                  <a:lumOff val="35000"/>
                </a:schemeClr>
              </a:solidFill>
            </a:endParaRPr>
          </a:p>
          <a:p>
            <a:pPr marL="7937">
              <a:buClr>
                <a:srgbClr val="0070C0"/>
              </a:buClr>
              <a:buSzPct val="140000"/>
            </a:pPr>
            <a:endParaRPr lang="en-US" b="1" dirty="0">
              <a:solidFill>
                <a:schemeClr val="bg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65D57CF-417E-4BAA-A87C-08AD279A6193}"/>
              </a:ext>
            </a:extLst>
          </p:cNvPr>
          <p:cNvSpPr txBox="1"/>
          <p:nvPr/>
        </p:nvSpPr>
        <p:spPr>
          <a:xfrm>
            <a:off x="8110330" y="966694"/>
            <a:ext cx="3445566" cy="5447645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lvl="0"/>
            <a:endParaRPr lang="en-US" sz="1600" b="1" dirty="0">
              <a:solidFill>
                <a:prstClr val="black">
                  <a:lumMod val="65000"/>
                  <a:lumOff val="35000"/>
                </a:prstClr>
              </a:solidFill>
            </a:endParaRPr>
          </a:p>
          <a:p>
            <a:pPr lvl="0"/>
            <a:endParaRPr lang="en-US" sz="1600" b="1" dirty="0">
              <a:solidFill>
                <a:prstClr val="black">
                  <a:lumMod val="65000"/>
                  <a:lumOff val="35000"/>
                </a:prstClr>
              </a:solidFill>
            </a:endParaRPr>
          </a:p>
          <a:p>
            <a:pPr lvl="0"/>
            <a:endParaRPr lang="en-US" sz="1600" b="1" dirty="0">
              <a:solidFill>
                <a:prstClr val="black">
                  <a:lumMod val="65000"/>
                  <a:lumOff val="35000"/>
                </a:prstClr>
              </a:solidFill>
            </a:endParaRPr>
          </a:p>
          <a:p>
            <a:pPr marL="231775" lvl="0" indent="-223838">
              <a:spcBef>
                <a:spcPts val="600"/>
              </a:spcBef>
              <a:buClr>
                <a:srgbClr val="0070C0"/>
              </a:buClr>
              <a:buSzPct val="140000"/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prstClr val="black">
                    <a:lumMod val="65000"/>
                    <a:lumOff val="35000"/>
                  </a:prstClr>
                </a:solidFill>
              </a:rPr>
              <a:t>Financial Accountability and budget tracking</a:t>
            </a:r>
          </a:p>
          <a:p>
            <a:pPr marL="231775" lvl="0" indent="-223838">
              <a:spcBef>
                <a:spcPts val="600"/>
              </a:spcBef>
              <a:buClr>
                <a:srgbClr val="0070C0"/>
              </a:buClr>
              <a:buSzPct val="140000"/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prstClr val="black">
                    <a:lumMod val="65000"/>
                    <a:lumOff val="35000"/>
                  </a:prstClr>
                </a:solidFill>
              </a:rPr>
              <a:t>Posting of consortia 3 year plans and annual plan updates</a:t>
            </a:r>
          </a:p>
          <a:p>
            <a:pPr marL="231775" lvl="0" indent="-223838">
              <a:spcBef>
                <a:spcPts val="600"/>
              </a:spcBef>
              <a:buClr>
                <a:srgbClr val="0070C0"/>
              </a:buClr>
              <a:buSzPct val="140000"/>
              <a:buFont typeface="Arial" panose="020B0604020202020204" pitchFamily="34" charset="0"/>
              <a:buChar char="•"/>
            </a:pPr>
            <a:endParaRPr lang="en-US" sz="1600" b="1" dirty="0">
              <a:solidFill>
                <a:prstClr val="black">
                  <a:lumMod val="65000"/>
                  <a:lumOff val="35000"/>
                </a:prstClr>
              </a:solidFill>
            </a:endParaRPr>
          </a:p>
          <a:p>
            <a:pPr marL="231775" lvl="0" indent="-223838">
              <a:spcBef>
                <a:spcPts val="600"/>
              </a:spcBef>
              <a:buClr>
                <a:srgbClr val="0070C0"/>
              </a:buClr>
              <a:buSzPct val="140000"/>
              <a:buFont typeface="Arial" panose="020B0604020202020204" pitchFamily="34" charset="0"/>
              <a:buChar char="•"/>
            </a:pPr>
            <a:endParaRPr lang="en-US" sz="1600" b="1" dirty="0">
              <a:solidFill>
                <a:prstClr val="black">
                  <a:lumMod val="65000"/>
                  <a:lumOff val="35000"/>
                </a:prstClr>
              </a:solidFill>
            </a:endParaRPr>
          </a:p>
          <a:p>
            <a:pPr marL="231775" lvl="0" indent="-223838">
              <a:spcBef>
                <a:spcPts val="600"/>
              </a:spcBef>
              <a:buClr>
                <a:srgbClr val="0070C0"/>
              </a:buClr>
              <a:buSzPct val="140000"/>
              <a:buFont typeface="Arial" panose="020B0604020202020204" pitchFamily="34" charset="0"/>
              <a:buChar char="•"/>
            </a:pPr>
            <a:endParaRPr lang="en-US" sz="1600" b="1" dirty="0">
              <a:solidFill>
                <a:prstClr val="black">
                  <a:lumMod val="65000"/>
                  <a:lumOff val="35000"/>
                </a:prstClr>
              </a:solidFill>
            </a:endParaRPr>
          </a:p>
          <a:p>
            <a:pPr marL="231775" lvl="0" indent="-223838">
              <a:spcBef>
                <a:spcPts val="600"/>
              </a:spcBef>
              <a:buClr>
                <a:srgbClr val="0070C0"/>
              </a:buClr>
              <a:buSzPct val="140000"/>
              <a:buFont typeface="Arial" panose="020B0604020202020204" pitchFamily="34" charset="0"/>
              <a:buChar char="•"/>
            </a:pPr>
            <a:endParaRPr lang="en-US" sz="1600" b="1" dirty="0">
              <a:solidFill>
                <a:prstClr val="black">
                  <a:lumMod val="65000"/>
                  <a:lumOff val="35000"/>
                </a:prstClr>
              </a:solidFill>
            </a:endParaRPr>
          </a:p>
          <a:p>
            <a:pPr marL="231775" lvl="0" indent="-223838">
              <a:spcBef>
                <a:spcPts val="600"/>
              </a:spcBef>
              <a:buClr>
                <a:srgbClr val="0070C0"/>
              </a:buClr>
              <a:buSzPct val="140000"/>
              <a:buFont typeface="Arial" panose="020B0604020202020204" pitchFamily="34" charset="0"/>
              <a:buChar char="•"/>
            </a:pPr>
            <a:endParaRPr lang="en-US" sz="1600" b="1" dirty="0">
              <a:solidFill>
                <a:prstClr val="black">
                  <a:lumMod val="65000"/>
                  <a:lumOff val="35000"/>
                </a:prstClr>
              </a:solidFill>
            </a:endParaRPr>
          </a:p>
          <a:p>
            <a:pPr marL="231775" lvl="0" indent="-223838">
              <a:spcBef>
                <a:spcPts val="600"/>
              </a:spcBef>
              <a:buClr>
                <a:srgbClr val="0070C0"/>
              </a:buClr>
              <a:buSzPct val="140000"/>
              <a:buFont typeface="Arial" panose="020B0604020202020204" pitchFamily="34" charset="0"/>
              <a:buChar char="•"/>
            </a:pPr>
            <a:endParaRPr lang="en-US" sz="1600" b="1" dirty="0">
              <a:solidFill>
                <a:prstClr val="black">
                  <a:lumMod val="65000"/>
                  <a:lumOff val="35000"/>
                </a:prstClr>
              </a:solidFill>
            </a:endParaRPr>
          </a:p>
          <a:p>
            <a:pPr marL="231775" lvl="0" indent="-223838">
              <a:spcBef>
                <a:spcPts val="600"/>
              </a:spcBef>
              <a:buClr>
                <a:srgbClr val="0070C0"/>
              </a:buClr>
              <a:buSzPct val="140000"/>
              <a:buFont typeface="Arial" panose="020B0604020202020204" pitchFamily="34" charset="0"/>
              <a:buChar char="•"/>
            </a:pPr>
            <a:endParaRPr lang="en-US" sz="1600" b="1" dirty="0">
              <a:solidFill>
                <a:prstClr val="black">
                  <a:lumMod val="65000"/>
                  <a:lumOff val="35000"/>
                </a:prstClr>
              </a:solidFill>
            </a:endParaRPr>
          </a:p>
          <a:p>
            <a:pPr marL="231775" lvl="0" indent="-223838">
              <a:spcBef>
                <a:spcPts val="600"/>
              </a:spcBef>
              <a:buClr>
                <a:srgbClr val="0070C0"/>
              </a:buClr>
              <a:buSzPct val="140000"/>
              <a:buFont typeface="Arial" panose="020B0604020202020204" pitchFamily="34" charset="0"/>
              <a:buChar char="•"/>
            </a:pPr>
            <a:endParaRPr lang="en-US" sz="1600" b="1" dirty="0">
              <a:solidFill>
                <a:prstClr val="black">
                  <a:lumMod val="65000"/>
                  <a:lumOff val="35000"/>
                </a:prstClr>
              </a:solidFill>
            </a:endParaRPr>
          </a:p>
          <a:p>
            <a:pPr marL="231775" lvl="0" indent="-223838">
              <a:spcBef>
                <a:spcPts val="600"/>
              </a:spcBef>
              <a:buClr>
                <a:srgbClr val="0070C0"/>
              </a:buClr>
              <a:buSzPct val="140000"/>
              <a:buFont typeface="Arial" panose="020B0604020202020204" pitchFamily="34" charset="0"/>
              <a:buChar char="•"/>
            </a:pPr>
            <a:endParaRPr lang="en-US" sz="1600" b="1" dirty="0">
              <a:solidFill>
                <a:prstClr val="black">
                  <a:lumMod val="65000"/>
                  <a:lumOff val="35000"/>
                </a:prstClr>
              </a:solidFill>
            </a:endParaRPr>
          </a:p>
          <a:p>
            <a:pPr marL="7937" lvl="0">
              <a:spcBef>
                <a:spcPts val="600"/>
              </a:spcBef>
              <a:buClr>
                <a:srgbClr val="0070C0"/>
              </a:buClr>
              <a:buSzPct val="140000"/>
            </a:pPr>
            <a:endParaRPr lang="en-US" sz="1600" b="1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pic>
        <p:nvPicPr>
          <p:cNvPr id="22" name="Picture 21" descr="A picture containing drawing&#10;&#10;Description automatically generated">
            <a:extLst>
              <a:ext uri="{FF2B5EF4-FFF2-40B4-BE49-F238E27FC236}">
                <a16:creationId xmlns:a16="http://schemas.microsoft.com/office/drawing/2014/main" id="{5262895C-6F02-4D60-B3B6-829A53DA15B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24" t="28570" r="6989" b="30074"/>
          <a:stretch/>
        </p:blipFill>
        <p:spPr>
          <a:xfrm>
            <a:off x="1374475" y="1121592"/>
            <a:ext cx="1942702" cy="664139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E90EAA1D-47E7-48D4-BA27-FF74CFFB05E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8858861" y="1099931"/>
            <a:ext cx="1758462" cy="685800"/>
          </a:xfrm>
          <a:prstGeom prst="rect">
            <a:avLst/>
          </a:prstGeom>
        </p:spPr>
      </p:pic>
      <p:pic>
        <p:nvPicPr>
          <p:cNvPr id="26" name="Picture 25" descr="A black sign with white text&#10;&#10;Description automatically generated">
            <a:extLst>
              <a:ext uri="{FF2B5EF4-FFF2-40B4-BE49-F238E27FC236}">
                <a16:creationId xmlns:a16="http://schemas.microsoft.com/office/drawing/2014/main" id="{0AFC152E-2E62-4A59-9EE1-EAA1893F6960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524" t="24656" r="-1224" b="26973"/>
          <a:stretch/>
        </p:blipFill>
        <p:spPr>
          <a:xfrm>
            <a:off x="4542595" y="1099931"/>
            <a:ext cx="3106809" cy="752455"/>
          </a:xfrm>
          <a:prstGeom prst="rect">
            <a:avLst/>
          </a:prstGeom>
        </p:spPr>
      </p:pic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9EE23F0E-84F1-4FFE-AF79-95C80C2B0F1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alphaModFix amt="6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8135" y="6421370"/>
            <a:ext cx="3077185" cy="402029"/>
          </a:xfrm>
          <a:prstGeom prst="rect">
            <a:avLst/>
          </a:prstGeom>
        </p:spPr>
      </p:pic>
      <p:pic>
        <p:nvPicPr>
          <p:cNvPr id="13" name="Picture 12" descr="A picture containing drawing&#10;&#10;Description automatically generated">
            <a:extLst>
              <a:ext uri="{FF2B5EF4-FFF2-40B4-BE49-F238E27FC236}">
                <a16:creationId xmlns:a16="http://schemas.microsoft.com/office/drawing/2014/main" id="{2B16606E-A7F2-485D-8E1C-00C4D8260493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alphaModFix amt="7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61" t="6331" r="2666"/>
          <a:stretch/>
        </p:blipFill>
        <p:spPr>
          <a:xfrm>
            <a:off x="6952154" y="6453613"/>
            <a:ext cx="1281223" cy="381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480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0F7302AF-86B9-441B-8D24-AC382E2A43A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9A2A6C2-D371-4C6B-B50F-CC71C6D0103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20" name="Oval 19">
            <a:extLst>
              <a:ext uri="{FF2B5EF4-FFF2-40B4-BE49-F238E27FC236}">
                <a16:creationId xmlns:a16="http://schemas.microsoft.com/office/drawing/2014/main" id="{5F07A6A6-E44B-411E-AA18-65E4811366A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8CC3468F-5EED-42B0-8507-F30360E1D51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591711EE-029D-453C-9AE9-E87829F1D3D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5D5A8E14-301B-40C0-A174-D2232EF95C0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6890D5C-AF45-43A0-B56F-A21379C0C5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64034" y="1249319"/>
            <a:ext cx="4592699" cy="884206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4800" dirty="0" err="1"/>
              <a:t>LaunchBoard</a:t>
            </a:r>
            <a:endParaRPr lang="en-US" sz="1400" dirty="0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22AC4D5D-0A9D-43D6-A836-13B38BA1384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5400000" flipH="1">
            <a:off x="68960" y="-68960"/>
            <a:ext cx="6858001" cy="6995918"/>
          </a:xfrm>
          <a:custGeom>
            <a:avLst/>
            <a:gdLst>
              <a:gd name="connsiteX0" fmla="*/ 6858001 w 6858001"/>
              <a:gd name="connsiteY0" fmla="*/ 1344715 h 6995918"/>
              <a:gd name="connsiteX1" fmla="*/ 6858001 w 6858001"/>
              <a:gd name="connsiteY1" fmla="*/ 1177 h 6995918"/>
              <a:gd name="connsiteX2" fmla="*/ 6702324 w 6858001"/>
              <a:gd name="connsiteY2" fmla="*/ 26222 h 6995918"/>
              <a:gd name="connsiteX3" fmla="*/ 6547333 w 6858001"/>
              <a:gd name="connsiteY3" fmla="*/ 50091 h 6995918"/>
              <a:gd name="connsiteX4" fmla="*/ 6391657 w 6858001"/>
              <a:gd name="connsiteY4" fmla="*/ 73455 h 6995918"/>
              <a:gd name="connsiteX5" fmla="*/ 6235294 w 6858001"/>
              <a:gd name="connsiteY5" fmla="*/ 93458 h 6995918"/>
              <a:gd name="connsiteX6" fmla="*/ 6079618 w 6858001"/>
              <a:gd name="connsiteY6" fmla="*/ 113629 h 6995918"/>
              <a:gd name="connsiteX7" fmla="*/ 5923255 w 6858001"/>
              <a:gd name="connsiteY7" fmla="*/ 132455 h 6995918"/>
              <a:gd name="connsiteX8" fmla="*/ 5768950 w 6858001"/>
              <a:gd name="connsiteY8" fmla="*/ 148591 h 6995918"/>
              <a:gd name="connsiteX9" fmla="*/ 5612588 w 6858001"/>
              <a:gd name="connsiteY9" fmla="*/ 163887 h 6995918"/>
              <a:gd name="connsiteX10" fmla="*/ 5456911 w 6858001"/>
              <a:gd name="connsiteY10" fmla="*/ 177839 h 6995918"/>
              <a:gd name="connsiteX11" fmla="*/ 5303978 w 6858001"/>
              <a:gd name="connsiteY11" fmla="*/ 189941 h 6995918"/>
              <a:gd name="connsiteX12" fmla="*/ 5148987 w 6858001"/>
              <a:gd name="connsiteY12" fmla="*/ 202044 h 6995918"/>
              <a:gd name="connsiteX13" fmla="*/ 4996054 w 6858001"/>
              <a:gd name="connsiteY13" fmla="*/ 212129 h 6995918"/>
              <a:gd name="connsiteX14" fmla="*/ 4843120 w 6858001"/>
              <a:gd name="connsiteY14" fmla="*/ 220029 h 6995918"/>
              <a:gd name="connsiteX15" fmla="*/ 4690873 w 6858001"/>
              <a:gd name="connsiteY15" fmla="*/ 228266 h 6995918"/>
              <a:gd name="connsiteX16" fmla="*/ 4539997 w 6858001"/>
              <a:gd name="connsiteY16" fmla="*/ 235157 h 6995918"/>
              <a:gd name="connsiteX17" fmla="*/ 4390492 w 6858001"/>
              <a:gd name="connsiteY17" fmla="*/ 240032 h 6995918"/>
              <a:gd name="connsiteX18" fmla="*/ 4240988 w 6858001"/>
              <a:gd name="connsiteY18" fmla="*/ 244234 h 6995918"/>
              <a:gd name="connsiteX19" fmla="*/ 4092855 w 6858001"/>
              <a:gd name="connsiteY19" fmla="*/ 248268 h 6995918"/>
              <a:gd name="connsiteX20" fmla="*/ 3946780 w 6858001"/>
              <a:gd name="connsiteY20" fmla="*/ 250117 h 6995918"/>
              <a:gd name="connsiteX21" fmla="*/ 3800704 w 6858001"/>
              <a:gd name="connsiteY21" fmla="*/ 252134 h 6995918"/>
              <a:gd name="connsiteX22" fmla="*/ 3656686 w 6858001"/>
              <a:gd name="connsiteY22" fmla="*/ 253143 h 6995918"/>
              <a:gd name="connsiteX23" fmla="*/ 3514040 w 6858001"/>
              <a:gd name="connsiteY23" fmla="*/ 252134 h 6995918"/>
              <a:gd name="connsiteX24" fmla="*/ 3372765 w 6858001"/>
              <a:gd name="connsiteY24" fmla="*/ 252134 h 6995918"/>
              <a:gd name="connsiteX25" fmla="*/ 3232862 w 6858001"/>
              <a:gd name="connsiteY25" fmla="*/ 250117 h 6995918"/>
              <a:gd name="connsiteX26" fmla="*/ 3095702 w 6858001"/>
              <a:gd name="connsiteY26" fmla="*/ 247092 h 6995918"/>
              <a:gd name="connsiteX27" fmla="*/ 2959914 w 6858001"/>
              <a:gd name="connsiteY27" fmla="*/ 244234 h 6995918"/>
              <a:gd name="connsiteX28" fmla="*/ 2826868 w 6858001"/>
              <a:gd name="connsiteY28" fmla="*/ 241040 h 6995918"/>
              <a:gd name="connsiteX29" fmla="*/ 2694509 w 6858001"/>
              <a:gd name="connsiteY29" fmla="*/ 236166 h 6995918"/>
              <a:gd name="connsiteX30" fmla="*/ 2564208 w 6858001"/>
              <a:gd name="connsiteY30" fmla="*/ 230955 h 6995918"/>
              <a:gd name="connsiteX31" fmla="*/ 2436649 w 6858001"/>
              <a:gd name="connsiteY31" fmla="*/ 226249 h 6995918"/>
              <a:gd name="connsiteX32" fmla="*/ 2187703 w 6858001"/>
              <a:gd name="connsiteY32" fmla="*/ 212969 h 6995918"/>
              <a:gd name="connsiteX33" fmla="*/ 1949045 w 6858001"/>
              <a:gd name="connsiteY33" fmla="*/ 198850 h 6995918"/>
              <a:gd name="connsiteX34" fmla="*/ 1719988 w 6858001"/>
              <a:gd name="connsiteY34" fmla="*/ 184058 h 6995918"/>
              <a:gd name="connsiteX35" fmla="*/ 1503275 w 6858001"/>
              <a:gd name="connsiteY35" fmla="*/ 167753 h 6995918"/>
              <a:gd name="connsiteX36" fmla="*/ 1296163 w 6858001"/>
              <a:gd name="connsiteY36" fmla="*/ 150776 h 6995918"/>
              <a:gd name="connsiteX37" fmla="*/ 1104139 w 6858001"/>
              <a:gd name="connsiteY37" fmla="*/ 132455 h 6995918"/>
              <a:gd name="connsiteX38" fmla="*/ 923774 w 6858001"/>
              <a:gd name="connsiteY38" fmla="*/ 114469 h 6995918"/>
              <a:gd name="connsiteX39" fmla="*/ 757810 w 6858001"/>
              <a:gd name="connsiteY39" fmla="*/ 96484 h 6995918"/>
              <a:gd name="connsiteX40" fmla="*/ 605563 w 6858001"/>
              <a:gd name="connsiteY40" fmla="*/ 79507 h 6995918"/>
              <a:gd name="connsiteX41" fmla="*/ 470460 w 6858001"/>
              <a:gd name="connsiteY41" fmla="*/ 63370 h 6995918"/>
              <a:gd name="connsiteX42" fmla="*/ 348388 w 6858001"/>
              <a:gd name="connsiteY42" fmla="*/ 48074 h 6995918"/>
              <a:gd name="connsiteX43" fmla="*/ 245518 w 6858001"/>
              <a:gd name="connsiteY43" fmla="*/ 35299 h 6995918"/>
              <a:gd name="connsiteX44" fmla="*/ 159107 w 6858001"/>
              <a:gd name="connsiteY44" fmla="*/ 23197 h 6995918"/>
              <a:gd name="connsiteX45" fmla="*/ 40463 w 6858001"/>
              <a:gd name="connsiteY45" fmla="*/ 5883 h 6995918"/>
              <a:gd name="connsiteX46" fmla="*/ 1 w 6858001"/>
              <a:gd name="connsiteY46" fmla="*/ 0 h 6995918"/>
              <a:gd name="connsiteX47" fmla="*/ 1 w 6858001"/>
              <a:gd name="connsiteY47" fmla="*/ 905354 h 6995918"/>
              <a:gd name="connsiteX48" fmla="*/ 0 w 6858001"/>
              <a:gd name="connsiteY48" fmla="*/ 905354 h 6995918"/>
              <a:gd name="connsiteX49" fmla="*/ 0 w 6858001"/>
              <a:gd name="connsiteY49" fmla="*/ 6995918 h 6995918"/>
              <a:gd name="connsiteX50" fmla="*/ 6858000 w 6858001"/>
              <a:gd name="connsiteY50" fmla="*/ 6995918 h 6995918"/>
              <a:gd name="connsiteX51" fmla="*/ 6858000 w 6858001"/>
              <a:gd name="connsiteY51" fmla="*/ 1344715 h 6995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858001" h="6995918">
                <a:moveTo>
                  <a:pt x="6858001" y="1344715"/>
                </a:moveTo>
                <a:lnTo>
                  <a:pt x="6858001" y="1177"/>
                </a:lnTo>
                <a:lnTo>
                  <a:pt x="6702324" y="26222"/>
                </a:lnTo>
                <a:lnTo>
                  <a:pt x="6547333" y="50091"/>
                </a:lnTo>
                <a:lnTo>
                  <a:pt x="6391657" y="73455"/>
                </a:lnTo>
                <a:lnTo>
                  <a:pt x="6235294" y="93458"/>
                </a:lnTo>
                <a:lnTo>
                  <a:pt x="6079618" y="113629"/>
                </a:lnTo>
                <a:lnTo>
                  <a:pt x="5923255" y="132455"/>
                </a:lnTo>
                <a:lnTo>
                  <a:pt x="5768950" y="148591"/>
                </a:lnTo>
                <a:lnTo>
                  <a:pt x="5612588" y="163887"/>
                </a:lnTo>
                <a:lnTo>
                  <a:pt x="5456911" y="177839"/>
                </a:lnTo>
                <a:lnTo>
                  <a:pt x="5303978" y="189941"/>
                </a:lnTo>
                <a:lnTo>
                  <a:pt x="5148987" y="202044"/>
                </a:lnTo>
                <a:lnTo>
                  <a:pt x="4996054" y="212129"/>
                </a:lnTo>
                <a:lnTo>
                  <a:pt x="4843120" y="220029"/>
                </a:lnTo>
                <a:lnTo>
                  <a:pt x="4690873" y="228266"/>
                </a:lnTo>
                <a:lnTo>
                  <a:pt x="4539997" y="235157"/>
                </a:lnTo>
                <a:lnTo>
                  <a:pt x="4390492" y="240032"/>
                </a:lnTo>
                <a:lnTo>
                  <a:pt x="4240988" y="244234"/>
                </a:lnTo>
                <a:lnTo>
                  <a:pt x="4092855" y="248268"/>
                </a:lnTo>
                <a:lnTo>
                  <a:pt x="3946780" y="250117"/>
                </a:lnTo>
                <a:lnTo>
                  <a:pt x="3800704" y="252134"/>
                </a:lnTo>
                <a:lnTo>
                  <a:pt x="3656686" y="253143"/>
                </a:lnTo>
                <a:lnTo>
                  <a:pt x="3514040" y="252134"/>
                </a:lnTo>
                <a:lnTo>
                  <a:pt x="3372765" y="252134"/>
                </a:lnTo>
                <a:lnTo>
                  <a:pt x="3232862" y="250117"/>
                </a:lnTo>
                <a:lnTo>
                  <a:pt x="3095702" y="247092"/>
                </a:lnTo>
                <a:lnTo>
                  <a:pt x="2959914" y="244234"/>
                </a:lnTo>
                <a:lnTo>
                  <a:pt x="2826868" y="241040"/>
                </a:lnTo>
                <a:lnTo>
                  <a:pt x="2694509" y="236166"/>
                </a:lnTo>
                <a:lnTo>
                  <a:pt x="2564208" y="230955"/>
                </a:lnTo>
                <a:lnTo>
                  <a:pt x="2436649" y="226249"/>
                </a:lnTo>
                <a:lnTo>
                  <a:pt x="2187703" y="212969"/>
                </a:lnTo>
                <a:lnTo>
                  <a:pt x="1949045" y="198850"/>
                </a:lnTo>
                <a:lnTo>
                  <a:pt x="1719988" y="184058"/>
                </a:lnTo>
                <a:lnTo>
                  <a:pt x="1503275" y="167753"/>
                </a:lnTo>
                <a:lnTo>
                  <a:pt x="1296163" y="150776"/>
                </a:lnTo>
                <a:lnTo>
                  <a:pt x="1104139" y="132455"/>
                </a:lnTo>
                <a:lnTo>
                  <a:pt x="923774" y="114469"/>
                </a:lnTo>
                <a:lnTo>
                  <a:pt x="757810" y="96484"/>
                </a:lnTo>
                <a:lnTo>
                  <a:pt x="605563" y="79507"/>
                </a:lnTo>
                <a:lnTo>
                  <a:pt x="470460" y="63370"/>
                </a:lnTo>
                <a:lnTo>
                  <a:pt x="348388" y="48074"/>
                </a:lnTo>
                <a:lnTo>
                  <a:pt x="245518" y="35299"/>
                </a:lnTo>
                <a:lnTo>
                  <a:pt x="159107" y="23197"/>
                </a:lnTo>
                <a:lnTo>
                  <a:pt x="40463" y="5883"/>
                </a:lnTo>
                <a:lnTo>
                  <a:pt x="1" y="0"/>
                </a:lnTo>
                <a:lnTo>
                  <a:pt x="1" y="905354"/>
                </a:lnTo>
                <a:lnTo>
                  <a:pt x="0" y="905354"/>
                </a:lnTo>
                <a:lnTo>
                  <a:pt x="0" y="6995918"/>
                </a:lnTo>
                <a:lnTo>
                  <a:pt x="6858000" y="6995918"/>
                </a:lnTo>
                <a:lnTo>
                  <a:pt x="6858000" y="134471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30" name="Freeform 27">
            <a:extLst>
              <a:ext uri="{FF2B5EF4-FFF2-40B4-BE49-F238E27FC236}">
                <a16:creationId xmlns:a16="http://schemas.microsoft.com/office/drawing/2014/main" id="{6929218D-E6E8-4BC7-9F4C-397A7FE5348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49646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A screenshot of a cell phone&#10;&#10;Description automatically generated">
            <a:extLst>
              <a:ext uri="{FF2B5EF4-FFF2-40B4-BE49-F238E27FC236}">
                <a16:creationId xmlns:a16="http://schemas.microsoft.com/office/drawing/2014/main" id="{4BE5EC61-3E9A-4867-A453-DEDD56085BD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78323" y="3289458"/>
            <a:ext cx="1745289" cy="2470741"/>
          </a:xfrm>
          <a:prstGeom prst="rect">
            <a:avLst/>
          </a:prstGeom>
          <a:effectLst/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8E6FB4E-5FFC-44B4-9DDD-11FECFA6A16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/>
        </p:blipFill>
        <p:spPr>
          <a:xfrm>
            <a:off x="199129" y="962391"/>
            <a:ext cx="6251389" cy="5282423"/>
          </a:xfrm>
          <a:prstGeom prst="rect">
            <a:avLst/>
          </a:prstGeom>
          <a:effectLst/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13FB21A-F92A-4392-8981-196F682EAFB2}"/>
              </a:ext>
            </a:extLst>
          </p:cNvPr>
          <p:cNvSpPr/>
          <p:nvPr/>
        </p:nvSpPr>
        <p:spPr>
          <a:xfrm>
            <a:off x="7085757" y="1999703"/>
            <a:ext cx="490711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chemeClr val="bg2">
                    <a:lumMod val="40000"/>
                    <a:lumOff val="60000"/>
                  </a:schemeClr>
                </a:solidFill>
                <a:hlinkClick r:id="rId10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www.calpassplus.org/Launchboard/Adult-Education-Pipeline.aspx</a:t>
            </a:r>
            <a:endParaRPr lang="en-US" sz="1600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19" name="Picture 18" descr="A picture containing drawing&#10;&#10;Description automatically generated">
            <a:extLst>
              <a:ext uri="{FF2B5EF4-FFF2-40B4-BE49-F238E27FC236}">
                <a16:creationId xmlns:a16="http://schemas.microsoft.com/office/drawing/2014/main" id="{65F62DA8-59D0-4DEF-AFB0-5E09C8D9492F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21725"/>
          <a:stretch/>
        </p:blipFill>
        <p:spPr>
          <a:xfrm>
            <a:off x="9738092" y="87780"/>
            <a:ext cx="2383981" cy="419498"/>
          </a:xfrm>
          <a:prstGeom prst="rect">
            <a:avLst/>
          </a:prstGeom>
        </p:spPr>
      </p:pic>
      <p:pic>
        <p:nvPicPr>
          <p:cNvPr id="21" name="Picture 20" descr="A picture containing object&#10;&#10;Description automatically generated">
            <a:extLst>
              <a:ext uri="{FF2B5EF4-FFF2-40B4-BE49-F238E27FC236}">
                <a16:creationId xmlns:a16="http://schemas.microsoft.com/office/drawing/2014/main" id="{151CCE4E-68A5-4FF6-8D2E-6CE6F2EAD22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85" y="87780"/>
            <a:ext cx="2113008" cy="54864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80E26CE-A43D-4535-A9A4-5562D3F38BC1}"/>
              </a:ext>
            </a:extLst>
          </p:cNvPr>
          <p:cNvSpPr txBox="1"/>
          <p:nvPr/>
        </p:nvSpPr>
        <p:spPr>
          <a:xfrm>
            <a:off x="7594099" y="3177934"/>
            <a:ext cx="17452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accent4">
                    <a:lumMod val="40000"/>
                    <a:lumOff val="60000"/>
                  </a:schemeClr>
                </a:solidFill>
              </a:rPr>
              <a:t>LaunchBoard</a:t>
            </a:r>
            <a:r>
              <a:rPr lang="en-US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 Development Team</a:t>
            </a:r>
          </a:p>
        </p:txBody>
      </p:sp>
      <p:pic>
        <p:nvPicPr>
          <p:cNvPr id="23" name="Picture 22" descr="A close up of a logo&#10;&#10;Description automatically generated">
            <a:extLst>
              <a:ext uri="{FF2B5EF4-FFF2-40B4-BE49-F238E27FC236}">
                <a16:creationId xmlns:a16="http://schemas.microsoft.com/office/drawing/2014/main" id="{44CED27E-C1A3-4491-B4B9-890FCBBB15F3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alphaModFix amt="6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6972" y="6368191"/>
            <a:ext cx="3077185" cy="402029"/>
          </a:xfrm>
          <a:prstGeom prst="rect">
            <a:avLst/>
          </a:prstGeom>
        </p:spPr>
      </p:pic>
      <p:pic>
        <p:nvPicPr>
          <p:cNvPr id="25" name="Picture 24" descr="A picture containing drawing&#10;&#10;Description automatically generated">
            <a:extLst>
              <a:ext uri="{FF2B5EF4-FFF2-40B4-BE49-F238E27FC236}">
                <a16:creationId xmlns:a16="http://schemas.microsoft.com/office/drawing/2014/main" id="{A826F7AF-BDF3-4164-B9E7-D290F76E38F9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alphaModFix amt="7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61" t="6331" r="2666"/>
          <a:stretch/>
        </p:blipFill>
        <p:spPr>
          <a:xfrm>
            <a:off x="10762934" y="5938224"/>
            <a:ext cx="1281223" cy="381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901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914E7CC524621418951E798A26C1086" ma:contentTypeVersion="9" ma:contentTypeDescription="Create a new document." ma:contentTypeScope="" ma:versionID="2288787c61babe554b90495c3789d7c5">
  <xsd:schema xmlns:xsd="http://www.w3.org/2001/XMLSchema" xmlns:xs="http://www.w3.org/2001/XMLSchema" xmlns:p="http://schemas.microsoft.com/office/2006/metadata/properties" xmlns:ns2="9682fde2-0d99-4585-8154-fdea48568b58" targetNamespace="http://schemas.microsoft.com/office/2006/metadata/properties" ma:root="true" ma:fieldsID="850a857e7bd06a26625db0263e2b387c" ns2:_="">
    <xsd:import namespace="9682fde2-0d99-4585-8154-fdea48568b5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82fde2-0d99-4585-8154-fdea48568b5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38C82BFD-D9C2-4E4B-9A15-6AD9CC5B4A2F}"/>
</file>

<file path=customXml/itemProps2.xml><?xml version="1.0" encoding="utf-8"?>
<ds:datastoreItem xmlns:ds="http://schemas.openxmlformats.org/officeDocument/2006/customXml" ds:itemID="{51F01FE7-5470-4440-92CB-FB19D55D6DB3}"/>
</file>

<file path=customXml/itemProps3.xml><?xml version="1.0" encoding="utf-8"?>
<ds:datastoreItem xmlns:ds="http://schemas.openxmlformats.org/officeDocument/2006/customXml" ds:itemID="{09CDBC26-C998-41FE-A1C5-003F6F371D9E}"/>
</file>

<file path=docProps/app.xml><?xml version="1.0" encoding="utf-8"?>
<Properties xmlns="http://schemas.openxmlformats.org/officeDocument/2006/extended-properties" xmlns:vt="http://schemas.openxmlformats.org/officeDocument/2006/docPropsVTypes">
  <TotalTime>388</TotalTime>
  <Words>1405</Words>
  <Application>Microsoft Office PowerPoint</Application>
  <PresentationFormat>Widescreen</PresentationFormat>
  <Paragraphs>238</Paragraphs>
  <Slides>22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0" baseType="lpstr">
      <vt:lpstr>Arial</vt:lpstr>
      <vt:lpstr>Calibri</vt:lpstr>
      <vt:lpstr>Century Gothic</vt:lpstr>
      <vt:lpstr>Corbel</vt:lpstr>
      <vt:lpstr>Symbol</vt:lpstr>
      <vt:lpstr>Times New Roman</vt:lpstr>
      <vt:lpstr>Wingdings 3</vt:lpstr>
      <vt:lpstr>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CAEP Student Metric Buckets</vt:lpstr>
      <vt:lpstr>PowerPoint Presentation</vt:lpstr>
      <vt:lpstr>PowerPoint Presentation</vt:lpstr>
      <vt:lpstr>LaunchBoard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Randal Tillery</dc:creator>
  <cp:lastModifiedBy>Veronica Parker</cp:lastModifiedBy>
  <cp:revision>25</cp:revision>
  <dcterms:created xsi:type="dcterms:W3CDTF">2020-05-26T22:23:29Z</dcterms:created>
  <dcterms:modified xsi:type="dcterms:W3CDTF">2020-05-27T22:07:37Z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0x010100D914E7CC524621418951E798A26C1086</vt:lpwstr>
  </property>
</Properties>
</file>