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notesSlides/notesSlide12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1381" r:id="rId2"/>
    <p:sldId id="1380" r:id="rId3"/>
    <p:sldId id="259" r:id="rId4"/>
    <p:sldId id="1337" r:id="rId5"/>
    <p:sldId id="1382" r:id="rId6"/>
    <p:sldId id="1347" r:id="rId7"/>
    <p:sldId id="417" r:id="rId8"/>
    <p:sldId id="1319" r:id="rId9"/>
    <p:sldId id="1351" r:id="rId10"/>
    <p:sldId id="1377" r:id="rId11"/>
    <p:sldId id="1379" r:id="rId12"/>
    <p:sldId id="1384" r:id="rId13"/>
    <p:sldId id="383" r:id="rId14"/>
    <p:sldId id="415" r:id="rId15"/>
    <p:sldId id="439" r:id="rId16"/>
    <p:sldId id="1350" r:id="rId17"/>
    <p:sldId id="359" r:id="rId18"/>
    <p:sldId id="803" r:id="rId19"/>
    <p:sldId id="1365" r:id="rId20"/>
    <p:sldId id="1383" r:id="rId21"/>
    <p:sldId id="1386" r:id="rId22"/>
    <p:sldId id="138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764674"/>
    <a:srgbClr val="FFFFCC"/>
    <a:srgbClr val="FAF1D4"/>
    <a:srgbClr val="757575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3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8E553-AFF9-49F8-B4E1-8CBDEA833BC8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2BCED-D683-4CAC-80E6-C08031052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Outcomes from Legislation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409D5-3883-A14C-A7BE-13C3276768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35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each term- if ever terms are flagged once and other terms are refreshed every term. Organize if ever and once per term.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8316C-8FAC-445F-9475-2B7C26FF4B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20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 DED link is live!!!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409D5-3883-A14C-A7BE-13C3276768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8316C-8FAC-445F-9475-2B7C26FF4B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3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8316C-8FAC-445F-9475-2B7C26FF4B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0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8316C-8FAC-445F-9475-2B7C26FF4B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05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closely aligned in some places and there are some places that the concepts do not translate. LB is going to be used as the source to document methodology for funding.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8316C-8FAC-445F-9475-2B7C26FF4B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52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 dashboards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1BFB5-4B2F-4C81-B879-8C499C22C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254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Suite of dashboards; kind of data (actionable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1BFB5-4B2F-4C81-B879-8C499C22C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174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 dashboards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1BFB5-4B2F-4C81-B879-8C499C22C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114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in 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409D5-3883-A14C-A7BE-13C3276768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25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to beginning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8316C-8FAC-445F-9475-2B7C26FF4B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9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4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67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9956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8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70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35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26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8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7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4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9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7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9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5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8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1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B5A796-1069-4F24-BA10-A15A55CE2FF3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21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beltra@wested.org" TargetMode="External"/><Relationship Id="rId7" Type="http://schemas.openxmlformats.org/officeDocument/2006/relationships/image" Target="../media/image9.jpeg"/><Relationship Id="rId2" Type="http://schemas.openxmlformats.org/officeDocument/2006/relationships/hyperlink" Target="mailto:rtiller@wested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9.jpeg"/><Relationship Id="rId2" Type="http://schemas.openxmlformats.org/officeDocument/2006/relationships/hyperlink" Target="https://www.calpassplus.org/Launchboard/Adult-Education-Pipeline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12.jpg"/><Relationship Id="rId3" Type="http://schemas.openxmlformats.org/officeDocument/2006/relationships/hyperlink" Target="https://webdata.cccco.edu/ded/ded.htm" TargetMode="External"/><Relationship Id="rId7" Type="http://schemas.openxmlformats.org/officeDocument/2006/relationships/hyperlink" Target="https://launchboard-resources.wested.org/resources?t_id=all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sas.org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datamart.cccco.edu/Outcomes/Default.aspx" TargetMode="External"/><Relationship Id="rId15" Type="http://schemas.openxmlformats.org/officeDocument/2006/relationships/image" Target="../media/image9.jpeg"/><Relationship Id="rId10" Type="http://schemas.openxmlformats.org/officeDocument/2006/relationships/image" Target="../media/image23.jpg"/><Relationship Id="rId4" Type="http://schemas.openxmlformats.org/officeDocument/2006/relationships/hyperlink" Target="https://caladulted.org/" TargetMode="External"/><Relationship Id="rId9" Type="http://schemas.openxmlformats.org/officeDocument/2006/relationships/image" Target="../media/image22.jp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beltra@wested.org" TargetMode="External"/><Relationship Id="rId7" Type="http://schemas.openxmlformats.org/officeDocument/2006/relationships/image" Target="../media/image9.jpeg"/><Relationship Id="rId2" Type="http://schemas.openxmlformats.org/officeDocument/2006/relationships/hyperlink" Target="mailto:rtiller@wested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10" Type="http://schemas.openxmlformats.org/officeDocument/2006/relationships/image" Target="../media/image9.jpe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://www.calpassplus.org/Launchboard/Adult-Education-Pipeline.aspx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6.jpg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9DD44B3-6A97-4922-9F90-BB0860A6E645}"/>
              </a:ext>
            </a:extLst>
          </p:cNvPr>
          <p:cNvSpPr txBox="1">
            <a:spLocks/>
          </p:cNvSpPr>
          <p:nvPr/>
        </p:nvSpPr>
        <p:spPr>
          <a:xfrm>
            <a:off x="677555" y="1455305"/>
            <a:ext cx="10036827" cy="8557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err="1"/>
              <a:t>LaunchBoard</a:t>
            </a:r>
            <a:r>
              <a:rPr lang="en-US" sz="3600" dirty="0"/>
              <a:t> Adult </a:t>
            </a:r>
          </a:p>
          <a:p>
            <a:r>
              <a:rPr lang="en-US" sz="3600" dirty="0"/>
              <a:t>Education Pipeline 3.0</a:t>
            </a:r>
          </a:p>
          <a:p>
            <a:pPr>
              <a:spcBef>
                <a:spcPts val="3000"/>
              </a:spcBef>
            </a:pPr>
            <a:r>
              <a:rPr lang="en-US" sz="2400" dirty="0"/>
              <a:t>May 27</a:t>
            </a:r>
            <a:r>
              <a:rPr lang="en-US" sz="2400" baseline="30000" dirty="0"/>
              <a:t>th</a:t>
            </a:r>
            <a:r>
              <a:rPr lang="en-US" sz="2400" dirty="0"/>
              <a:t>,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BDD385-DF9E-45E1-8651-C54E0507F7E6}"/>
              </a:ext>
            </a:extLst>
          </p:cNvPr>
          <p:cNvSpPr txBox="1"/>
          <p:nvPr/>
        </p:nvSpPr>
        <p:spPr>
          <a:xfrm>
            <a:off x="677555" y="4002606"/>
            <a:ext cx="7474474" cy="176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90000"/>
              </a:lnSpc>
            </a:pPr>
            <a:r>
              <a:rPr lang="en-US" sz="2400" dirty="0">
                <a:latin typeface="Corbel" charset="0"/>
                <a:ea typeface="Corbel" charset="0"/>
                <a:cs typeface="Corbel" charset="0"/>
              </a:rPr>
              <a:t>Randy Tillery, Program Director at </a:t>
            </a:r>
            <a:r>
              <a:rPr lang="en-US" sz="2400" dirty="0" err="1">
                <a:latin typeface="Corbel" charset="0"/>
                <a:ea typeface="Corbel" charset="0"/>
                <a:cs typeface="Corbel" charset="0"/>
              </a:rPr>
              <a:t>WestEd</a:t>
            </a:r>
            <a:endParaRPr lang="en-US" sz="2400" dirty="0">
              <a:latin typeface="Corbel" charset="0"/>
              <a:ea typeface="Corbel" charset="0"/>
              <a:cs typeface="Corbel" charset="0"/>
            </a:endParaRPr>
          </a:p>
          <a:p>
            <a:pPr fontAlgn="ctr">
              <a:lnSpc>
                <a:spcPct val="90000"/>
              </a:lnSpc>
            </a:pPr>
            <a:r>
              <a:rPr lang="en-US" sz="2400" dirty="0">
                <a:latin typeface="Corbel" charset="0"/>
                <a:ea typeface="Corbel" charset="0"/>
                <a:cs typeface="Corbel" charset="0"/>
                <a:hlinkClick r:id="rId2"/>
              </a:rPr>
              <a:t>rtiller@wested.org</a:t>
            </a:r>
            <a:endParaRPr lang="en-US" sz="2400" dirty="0">
              <a:latin typeface="Corbel" charset="0"/>
              <a:ea typeface="Corbel" charset="0"/>
              <a:cs typeface="Corbel" charset="0"/>
            </a:endParaRPr>
          </a:p>
          <a:p>
            <a:pPr fontAlgn="ctr">
              <a:lnSpc>
                <a:spcPct val="90000"/>
              </a:lnSpc>
            </a:pPr>
            <a:endParaRPr lang="en-US" sz="2400" dirty="0">
              <a:latin typeface="Corbel" charset="0"/>
              <a:ea typeface="Corbel" charset="0"/>
              <a:cs typeface="Corbel" charset="0"/>
            </a:endParaRPr>
          </a:p>
          <a:p>
            <a:pPr fontAlgn="ctr">
              <a:lnSpc>
                <a:spcPct val="90000"/>
              </a:lnSpc>
            </a:pPr>
            <a:r>
              <a:rPr lang="en-US" sz="2400" dirty="0">
                <a:latin typeface="Corbel" charset="0"/>
                <a:ea typeface="Corbel" charset="0"/>
                <a:cs typeface="Corbel" charset="0"/>
              </a:rPr>
              <a:t>Karen </a:t>
            </a:r>
            <a:r>
              <a:rPr lang="en-US" sz="2400" dirty="0" err="1">
                <a:latin typeface="Corbel" charset="0"/>
                <a:ea typeface="Corbel" charset="0"/>
                <a:cs typeface="Corbel" charset="0"/>
              </a:rPr>
              <a:t>Beltramo</a:t>
            </a:r>
            <a:r>
              <a:rPr lang="en-US" sz="2400" dirty="0">
                <a:latin typeface="Corbel" charset="0"/>
                <a:ea typeface="Corbel" charset="0"/>
                <a:cs typeface="Corbel" charset="0"/>
              </a:rPr>
              <a:t>, Senior Project Manager at </a:t>
            </a:r>
            <a:r>
              <a:rPr lang="en-US" sz="2400" dirty="0" err="1">
                <a:latin typeface="Corbel" charset="0"/>
                <a:ea typeface="Corbel" charset="0"/>
                <a:cs typeface="Corbel" charset="0"/>
              </a:rPr>
              <a:t>WestEd</a:t>
            </a:r>
            <a:endParaRPr lang="en-US" sz="2400" dirty="0">
              <a:latin typeface="Corbel" charset="0"/>
              <a:ea typeface="Corbel" charset="0"/>
              <a:cs typeface="Corbel" charset="0"/>
            </a:endParaRPr>
          </a:p>
          <a:p>
            <a:pPr fontAlgn="ctr">
              <a:lnSpc>
                <a:spcPct val="90000"/>
              </a:lnSpc>
            </a:pPr>
            <a:r>
              <a:rPr lang="en-US" sz="2400" dirty="0">
                <a:latin typeface="Corbel" charset="0"/>
                <a:ea typeface="Corbel" charset="0"/>
                <a:cs typeface="Corbel" charset="0"/>
                <a:hlinkClick r:id="rId3"/>
              </a:rPr>
              <a:t>kbeltra@wested.org</a:t>
            </a:r>
            <a:endParaRPr lang="en-US" sz="2400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644B77-F63E-478C-A421-059A294AD4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1A27413E-AEA7-4E4C-A701-64B6C57DF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" y="87780"/>
            <a:ext cx="2113008" cy="54864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F160D81-4AD7-4CE9-9B98-6B4973E76D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35" y="6299444"/>
            <a:ext cx="3077185" cy="40202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29B2E8-DEE5-4AF6-91B9-802BBDA875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6331" r="2666"/>
          <a:stretch/>
        </p:blipFill>
        <p:spPr>
          <a:xfrm>
            <a:off x="6952154" y="6331687"/>
            <a:ext cx="1281223" cy="3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8D4CAC-AAB2-41AC-A7A7-2A363EBD0462}"/>
              </a:ext>
            </a:extLst>
          </p:cNvPr>
          <p:cNvSpPr/>
          <p:nvPr/>
        </p:nvSpPr>
        <p:spPr>
          <a:xfrm>
            <a:off x="0" y="912112"/>
            <a:ext cx="122648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 panose="020B0502020202020204" pitchFamily="34" charset="0"/>
              </a:rPr>
              <a:t>What is the LaunchBoard?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F2343-29CD-4B7E-A286-AF6D88410320}"/>
              </a:ext>
            </a:extLst>
          </p:cNvPr>
          <p:cNvSpPr txBox="1"/>
          <p:nvPr/>
        </p:nvSpPr>
        <p:spPr>
          <a:xfrm>
            <a:off x="636309" y="1809000"/>
            <a:ext cx="11085340" cy="365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Statewide suite of public dashboards supported by the Community College Chancellor's Office and hosted by Cal-PASS Plus.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LaunchBoard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provides data on progress, employment, and earnings outcomes for community college pathways, adult education, and K14 career pathways and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/>
              </a:rPr>
              <a:t>tracks important accountability measures for key educational reform initiatives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information is intended to facilitate local, regional, and statewide conversations about how to foster economic mobility.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A0A602-0D15-427B-AF26-D2B56A5E15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437938E0-1289-4ECC-92B5-958CA6DFA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" y="87780"/>
            <a:ext cx="2113008" cy="54864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958764D-725F-4FEC-B63B-34AC14A0F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35" y="6299444"/>
            <a:ext cx="3077185" cy="40202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C4B1F3-5B36-4AF3-ACF4-D4B7509287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6331" r="2666"/>
          <a:stretch/>
        </p:blipFill>
        <p:spPr>
          <a:xfrm>
            <a:off x="6952154" y="6331687"/>
            <a:ext cx="1281223" cy="3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4">
            <a:extLst>
              <a:ext uri="{FF2B5EF4-FFF2-40B4-BE49-F238E27FC236}">
                <a16:creationId xmlns:a16="http://schemas.microsoft.com/office/drawing/2014/main" id="{B815FFCB-468E-44EB-A061-3A084E6401F9}"/>
              </a:ext>
            </a:extLst>
          </p:cNvPr>
          <p:cNvSpPr txBox="1">
            <a:spLocks/>
          </p:cNvSpPr>
          <p:nvPr/>
        </p:nvSpPr>
        <p:spPr>
          <a:xfrm>
            <a:off x="787792" y="1997612"/>
            <a:ext cx="10789920" cy="395209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2659" marR="0" lvl="0" indent="-457200" algn="l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70C0"/>
              </a:buClr>
              <a:buSzPct val="135000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Practitioner Driven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Designed to improve educational practice</a:t>
            </a:r>
          </a:p>
          <a:p>
            <a:pPr marL="372659" marR="0" lvl="0" indent="-457200" algn="l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70C0"/>
              </a:buClr>
              <a:buSzPct val="135000"/>
              <a:tabLst/>
              <a:defRPr/>
            </a:pP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</a:rPr>
              <a:t>Relevant: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/>
              </a:rPr>
              <a:t>Aligned to Legislative and CO Priorities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72659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ct val="135000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Display Types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Student Journeys or Education Reform Key Metrics</a:t>
            </a:r>
          </a:p>
          <a:p>
            <a:pPr marL="372659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ct val="135000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Uses Public Data Sets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Leverages CC, AE, K12, EDD other data</a:t>
            </a:r>
          </a:p>
          <a:p>
            <a:pPr marL="372659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ct val="135000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Matches Data to Track Transition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AE/CC; K12/CC; CC/LMI</a:t>
            </a:r>
          </a:p>
          <a:p>
            <a:pPr marL="372659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ct val="135000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Compares institutions, regions, state level data</a:t>
            </a:r>
          </a:p>
          <a:p>
            <a:pPr marL="372659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ct val="135000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Disaggregated by ethnicity, age, gender, program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72659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ct val="135000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72659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ct val="135000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72659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ct val="135000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70C0"/>
              </a:buClr>
              <a:buSzPct val="135000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70C0"/>
              </a:buClr>
              <a:buSzPct val="135000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E8AFD1-F0BF-4F00-A8BB-907777CDD84C}"/>
              </a:ext>
            </a:extLst>
          </p:cNvPr>
          <p:cNvSpPr/>
          <p:nvPr/>
        </p:nvSpPr>
        <p:spPr>
          <a:xfrm>
            <a:off x="0" y="1024755"/>
            <a:ext cx="122648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 panose="020B0502020202020204" pitchFamily="34" charset="0"/>
              </a:rPr>
              <a:t>Key Characteristics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C0416B-197F-4E1C-9757-3AC009866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9E4B76A1-17BC-4048-A7C4-42B9AE4B6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" y="87780"/>
            <a:ext cx="2113008" cy="54864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D0BD622-4224-411E-80AD-4BA800A45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35" y="6299444"/>
            <a:ext cx="3077185" cy="40202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CE501B-DD81-4420-B065-3585A3DABB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6331" r="2666"/>
          <a:stretch/>
        </p:blipFill>
        <p:spPr>
          <a:xfrm>
            <a:off x="6952154" y="6331687"/>
            <a:ext cx="1281223" cy="3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F7302AF-86B9-441B-8D24-AC382E2A43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A2A6C2-D371-4C6B-B50F-CC71C6D010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5F07A6A6-E44B-411E-AA18-65E481136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CC3468F-5EED-42B0-8507-F30360E1D5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1711EE-029D-453C-9AE9-E87829F1D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D5A8E14-301B-40C0-A174-D2232EF95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2AC4D5D-0A9D-43D6-A836-13B38BA13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6929218D-E6E8-4BC7-9F4C-397A7FE534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6FB4E-5FFC-44B4-9DDD-11FECFA6A1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199129" y="962391"/>
            <a:ext cx="6251389" cy="5282423"/>
          </a:xfrm>
          <a:prstGeom prst="rect">
            <a:avLst/>
          </a:prstGeom>
          <a:effectLst/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F62DA8-59D0-4DEF-AFB0-5E09C8D9492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151CCE4E-68A5-4FF6-8D2E-6CE6F2EAD2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" y="87780"/>
            <a:ext cx="2113008" cy="548640"/>
          </a:xfrm>
          <a:prstGeom prst="rect">
            <a:avLst/>
          </a:prstGeom>
        </p:spPr>
      </p:pic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CF68CAD6-8A8D-45E8-B10F-0D251D42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7863" y="1354492"/>
            <a:ext cx="4719946" cy="4710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Accountability, Reform, &amp; Student Journeys</a:t>
            </a:r>
            <a:endParaRPr lang="en-US" sz="2400" b="0" dirty="0">
              <a:solidFill>
                <a:schemeClr val="accent4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227013">
              <a:spcBef>
                <a:spcPts val="1200"/>
              </a:spcBef>
              <a:buClr>
                <a:srgbClr val="00B0F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Accountability Tools: </a:t>
            </a:r>
            <a:r>
              <a:rPr lang="en-US" sz="2300" b="0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Student Success, Strong Workforce Program</a:t>
            </a:r>
          </a:p>
          <a:p>
            <a:pPr marL="342900" indent="-227013">
              <a:lnSpc>
                <a:spcPct val="100000"/>
              </a:lnSpc>
              <a:spcBef>
                <a:spcPts val="1200"/>
              </a:spcBef>
              <a:buClr>
                <a:srgbClr val="00B0F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Reform Tools: </a:t>
            </a:r>
            <a:r>
              <a:rPr lang="en-US" sz="2300" b="0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Guided Pathways</a:t>
            </a:r>
          </a:p>
          <a:p>
            <a:pPr marL="342900" indent="-227013">
              <a:lnSpc>
                <a:spcPct val="100000"/>
              </a:lnSpc>
              <a:spcBef>
                <a:spcPts val="1200"/>
              </a:spcBef>
              <a:buClr>
                <a:srgbClr val="00B0F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Student Journeys: </a:t>
            </a:r>
            <a:r>
              <a:rPr lang="en-US" sz="2300" b="0" dirty="0">
                <a:solidFill>
                  <a:schemeClr val="tx1">
                    <a:lumMod val="85000"/>
                  </a:schemeClr>
                </a:solidFill>
                <a:latin typeface="+mn-lt"/>
                <a:cs typeface="Calibri" panose="020F0502020204030204" pitchFamily="34" charset="0"/>
              </a:rPr>
              <a:t>Community College Pipeline; Adult Education Pipeline</a:t>
            </a:r>
            <a:endParaRPr lang="en-US" sz="2300" dirty="0">
              <a:solidFill>
                <a:schemeClr val="tx1">
                  <a:lumMod val="8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798513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dirty="0">
              <a:latin typeface="Corbel" panose="020B0503020204020204" pitchFamily="34" charset="0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5580FEA-D4CB-490C-9568-2298A930047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43" y="6275985"/>
            <a:ext cx="3077185" cy="402029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2B17A9-1785-49DD-ABC6-1127712F15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6331" r="2666"/>
          <a:stretch/>
        </p:blipFill>
        <p:spPr>
          <a:xfrm>
            <a:off x="10652905" y="5752012"/>
            <a:ext cx="1281223" cy="3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7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39A486-3AC0-4BEE-ACC6-2CF44A8542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53144" y="929180"/>
            <a:ext cx="5958594" cy="52695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36CB52-6D6A-4AF6-8E93-ADA4A03E2F2F}"/>
              </a:ext>
            </a:extLst>
          </p:cNvPr>
          <p:cNvSpPr/>
          <p:nvPr/>
        </p:nvSpPr>
        <p:spPr>
          <a:xfrm>
            <a:off x="-2" y="329016"/>
            <a:ext cx="122648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 panose="020B0502020202020204" pitchFamily="34" charset="0"/>
              </a:rPr>
              <a:t>Adult Education Pipeline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FEA584-3195-4873-8995-CFAAFDBB14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4B7CD6C3-1467-4436-910B-B840A4DEC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" y="87780"/>
            <a:ext cx="2113008" cy="54864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7B508C5-D309-47AB-A703-976258A9A3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35" y="6299444"/>
            <a:ext cx="3077185" cy="402029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B62258-FE66-4E72-891D-7382B050FB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6331" r="2666"/>
          <a:stretch/>
        </p:blipFill>
        <p:spPr>
          <a:xfrm>
            <a:off x="6952154" y="6331687"/>
            <a:ext cx="1281223" cy="3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3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3C0ED81-8D8C-4B3A-A24C-8F680B7BFF22}"/>
              </a:ext>
            </a:extLst>
          </p:cNvPr>
          <p:cNvSpPr/>
          <p:nvPr/>
        </p:nvSpPr>
        <p:spPr>
          <a:xfrm>
            <a:off x="5783911" y="945675"/>
            <a:ext cx="6057462" cy="5378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2013" marR="0" lvl="0" indent="-4000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Visualize by region, consortium institution, and program year</a:t>
            </a:r>
          </a:p>
          <a:p>
            <a:pPr marL="862013" marR="0" lvl="0" indent="-400050" algn="l" defTabSz="914400" rtl="0" eaLnBrk="1" fontAlgn="auto" latinLnBrk="0" hangingPunct="1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Six high level live metrics on (tiles) organized by student momentum points</a:t>
            </a:r>
          </a:p>
          <a:p>
            <a:pPr marL="862013" marR="0" lvl="0" indent="-400050" algn="l" defTabSz="914400" rtl="0" eaLnBrk="1" fontAlgn="auto" latinLnBrk="0" hangingPunct="1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AEP Score Card with Measuring our Success reporting metrics</a:t>
            </a:r>
          </a:p>
          <a:p>
            <a:pPr marL="862013" marR="0" lvl="0" indent="-400050" algn="l" defTabSz="914400" rtl="0" eaLnBrk="1" fontAlgn="auto" latinLnBrk="0" hangingPunct="1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Summary infographic in each page focused on a key data point or question</a:t>
            </a:r>
          </a:p>
          <a:p>
            <a:pPr marL="862013" marR="0" lvl="0" indent="-400050" algn="l" defTabSz="914400" rtl="0" eaLnBrk="1" fontAlgn="auto" latinLnBrk="0" hangingPunct="1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Detailed data charts and tables with:</a:t>
            </a:r>
          </a:p>
          <a:p>
            <a:pPr marL="1158450" marR="0" lvl="1" indent="-25716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Additional AE Key Metrics</a:t>
            </a:r>
          </a:p>
          <a:p>
            <a:pPr marL="1158450" marR="0" lvl="1" indent="-25716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disaggregations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8450" marR="0" lvl="1" indent="-25716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Time trends</a:t>
            </a:r>
          </a:p>
          <a:p>
            <a:pPr marL="901282" marR="0" lvl="0" indent="-457200" algn="l" defTabSz="914400" rtl="0" eaLnBrk="1" fontAlgn="auto" latinLnBrk="0" hangingPunct="1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Comparison view in Detailed Data View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8C888D76-CE26-4B50-99F8-56464081F3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1726" y="945675"/>
            <a:ext cx="5839072" cy="516380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24818B-A160-47B1-99A7-EDECA611DC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89FDD75-F1E3-48AD-882F-F668E04D63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" y="87780"/>
            <a:ext cx="2113008" cy="54864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92F2DAD-1DA5-4EE3-933D-568ACE7299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35" y="6299444"/>
            <a:ext cx="3077185" cy="40202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2018F6-374E-4F50-BBD2-BA94F991C0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6331" r="2666"/>
          <a:stretch/>
        </p:blipFill>
        <p:spPr>
          <a:xfrm>
            <a:off x="6952154" y="6331687"/>
            <a:ext cx="1281223" cy="3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42E6F4-59DE-46A5-9AC0-ADC107067FB1}"/>
              </a:ext>
            </a:extLst>
          </p:cNvPr>
          <p:cNvSpPr txBox="1"/>
          <p:nvPr/>
        </p:nvSpPr>
        <p:spPr>
          <a:xfrm>
            <a:off x="1223058" y="1329988"/>
            <a:ext cx="10381113" cy="470534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Alignment with CASAS/TE Calculations</a:t>
            </a:r>
          </a:p>
          <a:p>
            <a:pPr marL="1087438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Aligned program, population, and outcome definitions</a:t>
            </a:r>
          </a:p>
          <a:p>
            <a:pPr marL="1087438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Lowered age to include 16 and over for TE and COMIS data</a:t>
            </a:r>
          </a:p>
          <a:p>
            <a:pPr marL="1087438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CASAS/WestEd review of TE calculations to validate AE 3.0 construction</a:t>
            </a:r>
          </a:p>
          <a:p>
            <a:pPr marL="1087438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Decision made NOT align to CAEP definition for Reportable Individuals since students with 0 &lt; 1 program or contact hours are not included unless the student was flagged as receiving services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Alignment with Student Success Metrics</a:t>
            </a:r>
          </a:p>
          <a:p>
            <a:pPr marL="1087438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Alignment of Adult Ed/ESL and Short Term CTE journey metrics with existing CAEP definitions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5D526B-456C-44D3-90C3-63C122B606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0D16329F-AE34-4137-890B-05D77EE58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8" y="87780"/>
            <a:ext cx="2113008" cy="5486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5CE2F1-74DB-4B22-B1DB-A27545922C53}"/>
              </a:ext>
            </a:extLst>
          </p:cNvPr>
          <p:cNvSpPr/>
          <p:nvPr/>
        </p:nvSpPr>
        <p:spPr>
          <a:xfrm>
            <a:off x="26631" y="329016"/>
            <a:ext cx="122648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 panose="020B0502020202020204" pitchFamily="34" charset="0"/>
              </a:rPr>
              <a:t>Data  and Metric Alignment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0D13BA8-CAE4-421A-ADC3-57F117AB25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35" y="6299444"/>
            <a:ext cx="3077185" cy="402029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6054DD-D43D-46D2-B386-7C4F40A362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6331" r="2666"/>
          <a:stretch/>
        </p:blipFill>
        <p:spPr>
          <a:xfrm>
            <a:off x="6952154" y="6331687"/>
            <a:ext cx="1281223" cy="3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5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73917E-9388-4809-ACB3-22B26B3F45B4}"/>
              </a:ext>
            </a:extLst>
          </p:cNvPr>
          <p:cNvSpPr/>
          <p:nvPr/>
        </p:nvSpPr>
        <p:spPr>
          <a:xfrm>
            <a:off x="1088774" y="1665011"/>
            <a:ext cx="105482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300"/>
              </a:spcBef>
              <a:buClr>
                <a:srgbClr val="00B0F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Adults served with 1-11 instructional contact hours</a:t>
            </a:r>
          </a:p>
          <a:p>
            <a:pPr marL="457200" indent="-457200">
              <a:spcBef>
                <a:spcPts val="300"/>
              </a:spcBef>
              <a:buClr>
                <a:srgbClr val="00B0F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Service only students</a:t>
            </a:r>
          </a:p>
          <a:p>
            <a:pPr marL="457200" indent="-457200">
              <a:spcBef>
                <a:spcPts val="300"/>
              </a:spcBef>
              <a:buClr>
                <a:srgbClr val="00B0F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Participants in Workforce Preparation</a:t>
            </a:r>
          </a:p>
          <a:p>
            <a:pPr marL="457200" indent="-457200">
              <a:spcBef>
                <a:spcPts val="300"/>
              </a:spcBef>
              <a:buClr>
                <a:srgbClr val="00B0F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First Time Participants (by program area)</a:t>
            </a:r>
          </a:p>
          <a:p>
            <a:pPr marL="457200" indent="-457200">
              <a:spcBef>
                <a:spcPts val="300"/>
              </a:spcBef>
              <a:buClr>
                <a:srgbClr val="00B0F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Returning or Continuing Participants</a:t>
            </a:r>
          </a:p>
          <a:p>
            <a:pPr marL="457200" indent="-457200">
              <a:spcBef>
                <a:spcPts val="300"/>
              </a:spcBef>
              <a:buClr>
                <a:srgbClr val="00B0F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Participants taking courses in more than one program area</a:t>
            </a:r>
          </a:p>
          <a:p>
            <a:pPr marL="457200" indent="-457200">
              <a:spcBef>
                <a:spcPts val="300"/>
              </a:spcBef>
              <a:buClr>
                <a:srgbClr val="00B0F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Participants taking courses at more than one adult school</a:t>
            </a:r>
          </a:p>
          <a:p>
            <a:pPr marL="457200" indent="-457200">
              <a:spcBef>
                <a:spcPts val="300"/>
              </a:spcBef>
              <a:buClr>
                <a:srgbClr val="00B0F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Subsequently took transfer level math or English</a:t>
            </a:r>
          </a:p>
          <a:p>
            <a:pPr marL="457200" indent="-457200">
              <a:spcBef>
                <a:spcPts val="300"/>
              </a:spcBef>
              <a:buClr>
                <a:srgbClr val="00B0F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Year to Year Persistence</a:t>
            </a:r>
          </a:p>
          <a:p>
            <a:pPr marL="457200" indent="-457200">
              <a:buClr>
                <a:srgbClr val="00B0F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Community College District view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5D7ACF-7A03-4019-8D96-AFCB525BB1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1E300705-BCB7-4313-A9D4-A4CE717A3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8" y="87780"/>
            <a:ext cx="2113008" cy="5486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D0258A-8412-4329-856C-78E1224F7ACF}"/>
              </a:ext>
            </a:extLst>
          </p:cNvPr>
          <p:cNvSpPr/>
          <p:nvPr/>
        </p:nvSpPr>
        <p:spPr>
          <a:xfrm>
            <a:off x="-142814" y="850633"/>
            <a:ext cx="122648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3300" dirty="0">
                <a:solidFill>
                  <a:schemeClr val="accent4"/>
                </a:solidFill>
                <a:latin typeface="Century Gothic" panose="020B0502020202020204" pitchFamily="34" charset="0"/>
              </a:rPr>
              <a:t>New Metrics and New View in Build 3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4FC9655-BDE9-4AD4-87A6-CD894B3DC0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35" y="6299444"/>
            <a:ext cx="3077185" cy="40202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3E8C07-609C-4E84-894C-17DD64439D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6331" r="2666"/>
          <a:stretch/>
        </p:blipFill>
        <p:spPr>
          <a:xfrm>
            <a:off x="6952154" y="6331687"/>
            <a:ext cx="1281223" cy="3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2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51525-E253-4D80-AC09-6D7D2A832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321" y="1245327"/>
            <a:ext cx="5054133" cy="3896463"/>
          </a:xfrm>
        </p:spPr>
        <p:txBody>
          <a:bodyPr>
            <a:normAutofit/>
          </a:bodyPr>
          <a:lstStyle/>
          <a:p>
            <a:pPr marL="404813" indent="-404813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  <a:cs typeface="Calibri" panose="020F0502020204030204" pitchFamily="34" charset="0"/>
              </a:rPr>
              <a:t>Age Group</a:t>
            </a:r>
          </a:p>
          <a:p>
            <a:pPr marL="404813" indent="-404813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  <a:cs typeface="Calibri" panose="020F0502020204030204" pitchFamily="34" charset="0"/>
              </a:rPr>
              <a:t>Race/Ethnicity</a:t>
            </a:r>
          </a:p>
          <a:p>
            <a:pPr marL="404813" indent="-404813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  <a:cs typeface="Calibri" panose="020F0502020204030204" pitchFamily="34" charset="0"/>
              </a:rPr>
              <a:t>Gender</a:t>
            </a:r>
          </a:p>
          <a:p>
            <a:pPr marL="404813" indent="-404813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Program (ABE/ASE/ESL/CTE)</a:t>
            </a:r>
          </a:p>
          <a:p>
            <a:pPr marL="404813" indent="-404813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First Time/Returning (3.0)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8A031BE2-27FC-4535-AB48-2C5F9791996F}"/>
              </a:ext>
            </a:extLst>
          </p:cNvPr>
          <p:cNvSpPr/>
          <p:nvPr/>
        </p:nvSpPr>
        <p:spPr>
          <a:xfrm>
            <a:off x="3895607" y="1420655"/>
            <a:ext cx="555585" cy="1643605"/>
          </a:xfrm>
          <a:prstGeom prst="rightBrac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6858D-A48E-49CF-8703-746E7505E3C2}"/>
              </a:ext>
            </a:extLst>
          </p:cNvPr>
          <p:cNvSpPr txBox="1"/>
          <p:nvPr/>
        </p:nvSpPr>
        <p:spPr>
          <a:xfrm>
            <a:off x="4622077" y="1639645"/>
            <a:ext cx="1853757" cy="116475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All </a:t>
            </a:r>
          </a:p>
          <a:p>
            <a:r>
              <a:rPr lang="en-US" sz="2800" dirty="0">
                <a:solidFill>
                  <a:srgbClr val="00B0F0"/>
                </a:solidFill>
              </a:rPr>
              <a:t>Metrics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82E193BF-2158-4F7A-A6D0-21B99FC21952}"/>
              </a:ext>
            </a:extLst>
          </p:cNvPr>
          <p:cNvSpPr/>
          <p:nvPr/>
        </p:nvSpPr>
        <p:spPr>
          <a:xfrm>
            <a:off x="5479834" y="3503897"/>
            <a:ext cx="555585" cy="1512519"/>
          </a:xfrm>
          <a:prstGeom prst="rightBrac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C11AC3-92C1-4E11-8D3E-DD7748BCBE9F}"/>
              </a:ext>
            </a:extLst>
          </p:cNvPr>
          <p:cNvSpPr txBox="1"/>
          <p:nvPr/>
        </p:nvSpPr>
        <p:spPr>
          <a:xfrm>
            <a:off x="6215906" y="3754524"/>
            <a:ext cx="1804972" cy="97213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3600"/>
              </a:lnSpc>
            </a:pPr>
            <a:r>
              <a:rPr lang="en-US" sz="2800" dirty="0">
                <a:solidFill>
                  <a:srgbClr val="00B0F0"/>
                </a:solidFill>
              </a:rPr>
              <a:t>Some</a:t>
            </a:r>
          </a:p>
          <a:p>
            <a:pPr>
              <a:lnSpc>
                <a:spcPts val="3600"/>
              </a:lnSpc>
            </a:pPr>
            <a:r>
              <a:rPr lang="en-US" sz="2800" dirty="0">
                <a:solidFill>
                  <a:srgbClr val="00B0F0"/>
                </a:solidFill>
              </a:rPr>
              <a:t>Metrics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6B227A-465C-48A0-B281-7992A5C21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954" y="1195060"/>
            <a:ext cx="1804972" cy="2290520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EE664B-FE6E-48A6-9816-C68BFA1B8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568" y="3754524"/>
            <a:ext cx="1610340" cy="2583495"/>
          </a:xfrm>
          <a:prstGeom prst="rect">
            <a:avLst/>
          </a:prstGeom>
        </p:spPr>
      </p:pic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A39073-DE4E-4D3F-9683-99F240E42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5395" y="3754524"/>
            <a:ext cx="1610339" cy="26110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F0979B2-6178-41B3-AA2C-D4F85F994246}"/>
              </a:ext>
            </a:extLst>
          </p:cNvPr>
          <p:cNvSpPr txBox="1"/>
          <p:nvPr/>
        </p:nvSpPr>
        <p:spPr>
          <a:xfrm>
            <a:off x="691005" y="5317118"/>
            <a:ext cx="6760030" cy="82444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Note: Drilldowns work together. Therefore, a user can see how many first time ASE students or returning ABE females students met the metric outcome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5ABE8C-C7C8-4B50-B617-14D3CEB003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227266E7-D463-4E31-B47F-1557F3177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8" y="87780"/>
            <a:ext cx="2113008" cy="5486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B2DAAAA-E38B-4744-93E0-F2CAE90E548F}"/>
              </a:ext>
            </a:extLst>
          </p:cNvPr>
          <p:cNvSpPr/>
          <p:nvPr/>
        </p:nvSpPr>
        <p:spPr>
          <a:xfrm>
            <a:off x="-142814" y="341338"/>
            <a:ext cx="122648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3300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Disaggregations</a:t>
            </a:r>
            <a:r>
              <a:rPr lang="en-US" sz="3300" dirty="0">
                <a:solidFill>
                  <a:schemeClr val="accent4"/>
                </a:solidFill>
                <a:latin typeface="Century Gothic" panose="020B0502020202020204" pitchFamily="34" charset="0"/>
              </a:rPr>
              <a:t> and Drilldowns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452E51A8-A82A-4B82-9734-6A0296CE53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241" y="6405948"/>
            <a:ext cx="3077185" cy="402029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DFA910-D9A7-4F78-A3C6-962CDC9DB6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6331" r="2666"/>
          <a:stretch/>
        </p:blipFill>
        <p:spPr>
          <a:xfrm>
            <a:off x="7105260" y="6438191"/>
            <a:ext cx="1281223" cy="3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71128C-3D7D-45D1-ACF4-4B5CE0613310}"/>
              </a:ext>
            </a:extLst>
          </p:cNvPr>
          <p:cNvSpPr/>
          <p:nvPr/>
        </p:nvSpPr>
        <p:spPr>
          <a:xfrm>
            <a:off x="6061025" y="2320986"/>
            <a:ext cx="4930580" cy="28359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DD44C3-FBD2-4B9A-B751-01A6ACA81466}"/>
              </a:ext>
            </a:extLst>
          </p:cNvPr>
          <p:cNvSpPr/>
          <p:nvPr/>
        </p:nvSpPr>
        <p:spPr>
          <a:xfrm>
            <a:off x="1061283" y="2321839"/>
            <a:ext cx="4756187" cy="28359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43A90-3897-4491-8533-1B3522286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131" y="1359748"/>
            <a:ext cx="10364624" cy="64633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0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Reportable Individuals </a:t>
            </a:r>
            <a:r>
              <a:rPr lang="en-US" sz="2200" b="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who had &gt;1 instructional contact hour or received support services in the selected year are broken up into two categories: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AC03C2-F3B5-4396-A387-037C27F4896C}"/>
              </a:ext>
            </a:extLst>
          </p:cNvPr>
          <p:cNvSpPr/>
          <p:nvPr/>
        </p:nvSpPr>
        <p:spPr>
          <a:xfrm>
            <a:off x="736211" y="5394952"/>
            <a:ext cx="10503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NOTE: Make sure that the flags for the barriers </a:t>
            </a:r>
            <a:r>
              <a:rPr lang="en-US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only in the selected year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are updated each year since students will need to be flagged in any term of the academic year to be included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92177-4027-448E-BAAB-FAE0677A3F4A}"/>
              </a:ext>
            </a:extLst>
          </p:cNvPr>
          <p:cNvSpPr/>
          <p:nvPr/>
        </p:nvSpPr>
        <p:spPr>
          <a:xfrm>
            <a:off x="1105065" y="2316820"/>
            <a:ext cx="488290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Ever Flagged - </a:t>
            </a:r>
            <a:r>
              <a:rPr lang="en-US" sz="1900" dirty="0">
                <a:solidFill>
                  <a:schemeClr val="accent5">
                    <a:lumMod val="75000"/>
                  </a:schemeClr>
                </a:solidFill>
              </a:rPr>
              <a:t>having barriers to employment </a:t>
            </a:r>
            <a:r>
              <a:rPr lang="en-US" sz="1900" u="sng" dirty="0">
                <a:solidFill>
                  <a:schemeClr val="accent5">
                    <a:lumMod val="75000"/>
                  </a:schemeClr>
                </a:solidFill>
              </a:rPr>
              <a:t>at any time up to and including the selected year</a:t>
            </a:r>
            <a:r>
              <a:rPr lang="en-US" sz="19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US" sz="19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4488" lvl="1" indent="-228600">
              <a:spcBef>
                <a:spcPts val="200"/>
              </a:spcBef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Cultural Barriers (SG18)</a:t>
            </a:r>
          </a:p>
          <a:p>
            <a:pPr marL="344488" lvl="1" indent="-228600">
              <a:spcBef>
                <a:spcPts val="200"/>
              </a:spcBef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English Lang. Learner (enrolled in ESL)</a:t>
            </a:r>
          </a:p>
          <a:p>
            <a:pPr marL="344488" lvl="1" indent="-228600">
              <a:spcBef>
                <a:spcPts val="200"/>
              </a:spcBef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Ex-Offender (SG15)</a:t>
            </a:r>
          </a:p>
          <a:p>
            <a:pPr marL="344488" lvl="1" indent="-228600">
              <a:spcBef>
                <a:spcPts val="200"/>
              </a:spcBef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Foster Youth (SG03)</a:t>
            </a:r>
          </a:p>
          <a:p>
            <a:pPr marL="344488" lvl="1" indent="-228600">
              <a:spcBef>
                <a:spcPts val="200"/>
              </a:spcBef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Low Income (SG14)</a:t>
            </a:r>
          </a:p>
          <a:p>
            <a:pPr marL="344488" lvl="1" indent="-228600">
              <a:spcBef>
                <a:spcPts val="200"/>
              </a:spcBef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Low Literacy (SG20)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4B684F-2EA8-4530-97FA-9EC1352160CE}"/>
              </a:ext>
            </a:extLst>
          </p:cNvPr>
          <p:cNvSpPr/>
          <p:nvPr/>
        </p:nvSpPr>
        <p:spPr>
          <a:xfrm>
            <a:off x="6096000" y="2346732"/>
            <a:ext cx="4895605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Font typeface="+mj-lt"/>
              <a:buAutoNum type="arabicPeriod" startAt="2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Flagged -  </a:t>
            </a:r>
            <a:r>
              <a:rPr lang="en-US" sz="1900" dirty="0">
                <a:solidFill>
                  <a:schemeClr val="accent4">
                    <a:lumMod val="50000"/>
                  </a:schemeClr>
                </a:solidFill>
              </a:rPr>
              <a:t>having barriers to employment </a:t>
            </a:r>
            <a:r>
              <a:rPr lang="en-US" sz="1900" u="sng" dirty="0">
                <a:solidFill>
                  <a:schemeClr val="accent4">
                    <a:lumMod val="50000"/>
                  </a:schemeClr>
                </a:solidFill>
              </a:rPr>
              <a:t>ONLY in the selected year</a:t>
            </a:r>
            <a:r>
              <a:rPr lang="en-US" sz="1900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marL="344488" lvl="1" indent="-228600">
              <a:spcBef>
                <a:spcPts val="200"/>
              </a:spcBef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Displaced Homemaker (SV05)</a:t>
            </a:r>
          </a:p>
          <a:p>
            <a:pPr marL="344488" lvl="1" indent="-228600">
              <a:spcBef>
                <a:spcPts val="200"/>
              </a:spcBef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Homeless (SG16)</a:t>
            </a:r>
          </a:p>
          <a:p>
            <a:pPr marL="344488" lvl="1" indent="-228600">
              <a:spcBef>
                <a:spcPts val="200"/>
              </a:spcBef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Long Term Unemployed (SG17)</a:t>
            </a:r>
          </a:p>
          <a:p>
            <a:pPr marL="344488" lvl="1" indent="-228600">
              <a:spcBef>
                <a:spcPts val="200"/>
              </a:spcBef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Migrant Farmworker (SV09)</a:t>
            </a:r>
          </a:p>
          <a:p>
            <a:pPr marL="344488" lvl="1" indent="-228600">
              <a:spcBef>
                <a:spcPts val="200"/>
              </a:spcBef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Seasonal Farmworker (SG19)</a:t>
            </a:r>
          </a:p>
          <a:p>
            <a:pPr marL="344488" lvl="1" indent="-228600">
              <a:spcBef>
                <a:spcPts val="200"/>
              </a:spcBef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Exhausting TANF within 2 Years (SC18)</a:t>
            </a:r>
          </a:p>
          <a:p>
            <a:pPr marL="344488" lvl="1" indent="-228600">
              <a:spcBef>
                <a:spcPts val="200"/>
              </a:spcBef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Single Parent (SV04)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3954A-7E89-4E6D-8FCC-5DDCB62B5E90}"/>
              </a:ext>
            </a:extLst>
          </p:cNvPr>
          <p:cNvSpPr/>
          <p:nvPr/>
        </p:nvSpPr>
        <p:spPr>
          <a:xfrm>
            <a:off x="3934992" y="-899107"/>
            <a:ext cx="4322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New Metrics and New View in Build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3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5D7D96-7B60-49BF-8E3A-75E3776A5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12" name="Picture 11" descr="A picture containing object&#10;&#10;Description automatically generated">
            <a:extLst>
              <a:ext uri="{FF2B5EF4-FFF2-40B4-BE49-F238E27FC236}">
                <a16:creationId xmlns:a16="http://schemas.microsoft.com/office/drawing/2014/main" id="{6F7C34ED-49E9-48DC-8DE8-9D75E74F2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8" y="87780"/>
            <a:ext cx="2113008" cy="5486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25809DE-9F28-4E18-A72E-70A92C086FD5}"/>
              </a:ext>
            </a:extLst>
          </p:cNvPr>
          <p:cNvSpPr/>
          <p:nvPr/>
        </p:nvSpPr>
        <p:spPr>
          <a:xfrm>
            <a:off x="0" y="761610"/>
            <a:ext cx="122648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 panose="020B0502020202020204" pitchFamily="34" charset="0"/>
              </a:rPr>
              <a:t>New to Student Barriers to Employment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B9172AB1-1268-4EE9-A559-745B28F925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66" y="6380409"/>
            <a:ext cx="3077185" cy="402029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2423D6-81B8-40E0-9A9E-9E9BC03988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6331" r="2666"/>
          <a:stretch/>
        </p:blipFill>
        <p:spPr>
          <a:xfrm>
            <a:off x="6975785" y="6412652"/>
            <a:ext cx="1281223" cy="3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8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43A90-3897-4491-8533-1B3522286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305" y="1082917"/>
            <a:ext cx="9239130" cy="4946031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3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dirty="0">
                <a:latin typeface="+mn-lt"/>
              </a:rPr>
              <a:t>COMIS Data Element Dictionary (back on the CO website) </a:t>
            </a:r>
            <a:r>
              <a:rPr lang="en-US" sz="2000" dirty="0">
                <a:solidFill>
                  <a:srgbClr val="00B0F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https://webdata.cccco.edu/ded/ded.htm</a:t>
            </a:r>
            <a:endParaRPr lang="en-US" sz="2000" dirty="0">
              <a:solidFill>
                <a:srgbClr val="00B0F0"/>
              </a:solidFill>
              <a:latin typeface="+mn-lt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dirty="0">
                <a:latin typeface="+mn-lt"/>
              </a:rPr>
              <a:t>California Adult Education</a:t>
            </a:r>
            <a:r>
              <a:rPr lang="en-US" dirty="0">
                <a:solidFill>
                  <a:srgbClr val="EBEBEB">
                    <a:lumMod val="60000"/>
                    <a:lumOff val="40000"/>
                  </a:srgbClr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https://caladulted.org</a:t>
            </a:r>
            <a:endParaRPr lang="en-US" sz="2600" dirty="0">
              <a:solidFill>
                <a:srgbClr val="00B0F0"/>
              </a:solidFill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600" dirty="0">
                <a:latin typeface="+mn-lt"/>
              </a:rPr>
              <a:t>Chancellor’s Office Datamart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00B0F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https://datamart.cccco.edu/Outcomes/Default.aspx</a:t>
            </a:r>
            <a:endParaRPr lang="en-US" sz="2000" dirty="0">
              <a:solidFill>
                <a:srgbClr val="00B0F0"/>
              </a:solidFill>
              <a:latin typeface="+mn-lt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dirty="0"/>
              <a:t>CASAS </a:t>
            </a:r>
            <a:r>
              <a:rPr lang="en-US" dirty="0">
                <a:solidFill>
                  <a:srgbClr val="00B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https://casas.org</a:t>
            </a:r>
            <a:r>
              <a:rPr lang="en-US" dirty="0">
                <a:solidFill>
                  <a:srgbClr val="00B0F0"/>
                </a:solidFill>
              </a:rPr>
              <a:t> </a:t>
            </a:r>
            <a:endParaRPr lang="en-US" dirty="0">
              <a:latin typeface="+mn-lt"/>
            </a:endParaRPr>
          </a:p>
          <a:p>
            <a:pPr marL="2286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600" dirty="0" err="1">
                <a:latin typeface="+mn-lt"/>
              </a:rPr>
              <a:t>LaunchBoard</a:t>
            </a:r>
            <a:r>
              <a:rPr lang="en-US" sz="2600" dirty="0">
                <a:latin typeface="+mn-lt"/>
              </a:rPr>
              <a:t> Resources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u="sng" dirty="0">
                <a:solidFill>
                  <a:srgbClr val="00B0F0"/>
                </a:solidFill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https://launchboard-resources.wested.org/resources?t_id=all</a:t>
            </a:r>
            <a:endParaRPr lang="en-US" sz="2000" u="sng" dirty="0">
              <a:solidFill>
                <a:srgbClr val="00B0F0"/>
              </a:solidFill>
              <a:latin typeface="+mn-lt"/>
            </a:endParaRPr>
          </a:p>
          <a:p>
            <a:pPr marL="514350" indent="-514350">
              <a:spcBef>
                <a:spcPts val="3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dirty="0"/>
              <a:t>LaunchBoard and Noncredit FAQ </a:t>
            </a:r>
            <a:r>
              <a:rPr lang="en-US" dirty="0">
                <a:solidFill>
                  <a:srgbClr val="00B0F0"/>
                </a:solidFill>
              </a:rPr>
              <a:t>Available this week on LaunchBoard Resources, caladulted.org, and RP listservs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1800"/>
              </a:spcAft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1800"/>
              </a:spcAft>
              <a:buNone/>
            </a:pPr>
            <a:endParaRPr lang="en-US" dirty="0">
              <a:latin typeface="+mn-lt"/>
            </a:endParaRPr>
          </a:p>
          <a:p>
            <a:pPr marL="51435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endParaRPr lang="en-US" dirty="0">
              <a:latin typeface="+mn-lt"/>
            </a:endParaRPr>
          </a:p>
          <a:p>
            <a:pPr marL="1200150" lvl="1" indent="-51435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+mj-lt"/>
              <a:buAutoNum type="alphaLcParenR"/>
            </a:pPr>
            <a:endParaRPr lang="en-US" dirty="0">
              <a:latin typeface="+mn-lt"/>
            </a:endParaRPr>
          </a:p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endParaRPr lang="en-US" sz="2600" b="0" dirty="0">
              <a:latin typeface="+mn-lt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006BDE-7066-4568-A07E-B9FC631C17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424" y="4288643"/>
            <a:ext cx="1335046" cy="11594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79EA60-F014-464E-84AB-B0BDCDF8CC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987" y="2377818"/>
            <a:ext cx="1915184" cy="94189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8109A7-53DB-4FB6-A555-8620EEDB621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075043" y="956524"/>
            <a:ext cx="1227807" cy="124868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BDB862-BDF1-4A57-8FC8-FCC4D3B52ED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13" name="Picture 12" descr="A picture containing object&#10;&#10;Description automatically generated">
            <a:extLst>
              <a:ext uri="{FF2B5EF4-FFF2-40B4-BE49-F238E27FC236}">
                <a16:creationId xmlns:a16="http://schemas.microsoft.com/office/drawing/2014/main" id="{07D3BC0F-A7CE-4967-96D3-3EEA89453F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8" y="87780"/>
            <a:ext cx="2113008" cy="5486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93176A7-7034-4A5A-B1F3-CFBE6F748AC0}"/>
              </a:ext>
            </a:extLst>
          </p:cNvPr>
          <p:cNvSpPr/>
          <p:nvPr/>
        </p:nvSpPr>
        <p:spPr>
          <a:xfrm>
            <a:off x="-190657" y="356360"/>
            <a:ext cx="122648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 panose="020B0502020202020204" pitchFamily="34" charset="0"/>
              </a:rPr>
              <a:t>Resources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45B312-5F3A-4B52-BC88-6E35AF8BF40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t="28570" r="6989" b="30074"/>
          <a:stretch/>
        </p:blipFill>
        <p:spPr>
          <a:xfrm>
            <a:off x="923056" y="3533912"/>
            <a:ext cx="1335046" cy="45640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DE97FDD-E650-4D02-A5CD-BF3CD5D2AA8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35" y="6299444"/>
            <a:ext cx="3077185" cy="402029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76F808-768A-4489-B7EF-933BB645DB3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6331" r="2666"/>
          <a:stretch/>
        </p:blipFill>
        <p:spPr>
          <a:xfrm>
            <a:off x="6952154" y="6331687"/>
            <a:ext cx="1281223" cy="3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0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9D30DD-6204-45F2-BFF8-AD9FACF55376}"/>
              </a:ext>
            </a:extLst>
          </p:cNvPr>
          <p:cNvSpPr/>
          <p:nvPr/>
        </p:nvSpPr>
        <p:spPr>
          <a:xfrm>
            <a:off x="2982782" y="653457"/>
            <a:ext cx="6803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Century Gothic" panose="020B0502020202020204" pitchFamily="34" charset="0"/>
              </a:rPr>
              <a:t>Main Objectives for Today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3FAA64-5791-4487-AAD9-6DDD1B3480D2}"/>
              </a:ext>
            </a:extLst>
          </p:cNvPr>
          <p:cNvSpPr txBox="1"/>
          <p:nvPr/>
        </p:nvSpPr>
        <p:spPr>
          <a:xfrm>
            <a:off x="1004018" y="1633556"/>
            <a:ext cx="10548257" cy="400252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Overview of CAEP data universe, students, programs, and metrics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Adult Education Pipeline &amp; what’s new in build 3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Demonstration of the Pipeline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Questions and Answers/Discussion </a:t>
            </a:r>
          </a:p>
          <a:p>
            <a:pPr marL="569913">
              <a:spcBef>
                <a:spcPts val="600"/>
              </a:spcBef>
              <a:spcAft>
                <a:spcPts val="1800"/>
              </a:spcAft>
            </a:pPr>
            <a:r>
              <a:rPr lang="en-US" sz="2200" dirty="0">
                <a:solidFill>
                  <a:schemeClr val="tx1">
                    <a:lumMod val="85000"/>
                  </a:schemeClr>
                </a:solidFill>
              </a:rPr>
              <a:t>NOTE: Please type your questions into the chat box. We will be pausing after each section to answer.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58A1F1C-302B-4A97-9DF1-84F246652A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5E4C17FC-CEA8-4379-93ED-F20834C46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" y="87780"/>
            <a:ext cx="2113008" cy="54864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8116BA9-CE43-4C1C-B2D9-BFD9789F8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35" y="6299444"/>
            <a:ext cx="3077185" cy="402029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576DF-529D-48D7-B860-DFFB60B140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6331" r="2666"/>
          <a:stretch/>
        </p:blipFill>
        <p:spPr>
          <a:xfrm>
            <a:off x="6952154" y="6331687"/>
            <a:ext cx="1281223" cy="3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2ED9AAF8-E16C-4221-BC35-DE147DB4BC1E}"/>
              </a:ext>
            </a:extLst>
          </p:cNvPr>
          <p:cNvSpPr txBox="1"/>
          <p:nvPr/>
        </p:nvSpPr>
        <p:spPr>
          <a:xfrm>
            <a:off x="714773" y="2537488"/>
            <a:ext cx="10762454" cy="17830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7144" marR="0" lvl="0" indent="0" algn="ctr" defTabSz="914355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137B7B"/>
              </a:buClr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Live Demo</a:t>
            </a:r>
          </a:p>
        </p:txBody>
      </p:sp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1EE10CD9-2D8F-4E33-A9FE-72DD60986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9" y="201395"/>
            <a:ext cx="2022488" cy="525137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D02DEA-9E26-4DB5-828B-5BC0E4B2DF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E2E6C0-99A2-434C-9757-2EC01B0F31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98" y="6350722"/>
            <a:ext cx="3077185" cy="402029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CEFEC4-0158-4DD9-BA70-85BB90ED24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6331" r="2666"/>
          <a:stretch/>
        </p:blipFill>
        <p:spPr>
          <a:xfrm>
            <a:off x="7117617" y="6382965"/>
            <a:ext cx="1281223" cy="3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4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2574F-08C9-497E-9329-4577D496A3F5}"/>
              </a:ext>
            </a:extLst>
          </p:cNvPr>
          <p:cNvSpPr/>
          <p:nvPr/>
        </p:nvSpPr>
        <p:spPr>
          <a:xfrm>
            <a:off x="8220800" y="2592395"/>
            <a:ext cx="3333676" cy="1744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AE Pipeline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2020 -2021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484F10F-334C-431A-8E30-B66B496C5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75977" y="-475977"/>
            <a:ext cx="6858000" cy="7809953"/>
          </a:xfrm>
          <a:custGeom>
            <a:avLst/>
            <a:gdLst>
              <a:gd name="connsiteX0" fmla="*/ 6858000 w 6858000"/>
              <a:gd name="connsiteY0" fmla="*/ 1344715 h 7809953"/>
              <a:gd name="connsiteX1" fmla="*/ 6858000 w 6858000"/>
              <a:gd name="connsiteY1" fmla="*/ 1177 h 7809953"/>
              <a:gd name="connsiteX2" fmla="*/ 6702323 w 6858000"/>
              <a:gd name="connsiteY2" fmla="*/ 26222 h 7809953"/>
              <a:gd name="connsiteX3" fmla="*/ 6547332 w 6858000"/>
              <a:gd name="connsiteY3" fmla="*/ 50091 h 7809953"/>
              <a:gd name="connsiteX4" fmla="*/ 6391656 w 6858000"/>
              <a:gd name="connsiteY4" fmla="*/ 73455 h 7809953"/>
              <a:gd name="connsiteX5" fmla="*/ 6235293 w 6858000"/>
              <a:gd name="connsiteY5" fmla="*/ 93458 h 7809953"/>
              <a:gd name="connsiteX6" fmla="*/ 6079617 w 6858000"/>
              <a:gd name="connsiteY6" fmla="*/ 113629 h 7809953"/>
              <a:gd name="connsiteX7" fmla="*/ 5923254 w 6858000"/>
              <a:gd name="connsiteY7" fmla="*/ 132455 h 7809953"/>
              <a:gd name="connsiteX8" fmla="*/ 5768949 w 6858000"/>
              <a:gd name="connsiteY8" fmla="*/ 148591 h 7809953"/>
              <a:gd name="connsiteX9" fmla="*/ 5612587 w 6858000"/>
              <a:gd name="connsiteY9" fmla="*/ 163887 h 7809953"/>
              <a:gd name="connsiteX10" fmla="*/ 5456910 w 6858000"/>
              <a:gd name="connsiteY10" fmla="*/ 177839 h 7809953"/>
              <a:gd name="connsiteX11" fmla="*/ 5303977 w 6858000"/>
              <a:gd name="connsiteY11" fmla="*/ 189941 h 7809953"/>
              <a:gd name="connsiteX12" fmla="*/ 5148986 w 6858000"/>
              <a:gd name="connsiteY12" fmla="*/ 202044 h 7809953"/>
              <a:gd name="connsiteX13" fmla="*/ 4996053 w 6858000"/>
              <a:gd name="connsiteY13" fmla="*/ 212129 h 7809953"/>
              <a:gd name="connsiteX14" fmla="*/ 4843119 w 6858000"/>
              <a:gd name="connsiteY14" fmla="*/ 220029 h 7809953"/>
              <a:gd name="connsiteX15" fmla="*/ 4690872 w 6858000"/>
              <a:gd name="connsiteY15" fmla="*/ 228266 h 7809953"/>
              <a:gd name="connsiteX16" fmla="*/ 4539996 w 6858000"/>
              <a:gd name="connsiteY16" fmla="*/ 235157 h 7809953"/>
              <a:gd name="connsiteX17" fmla="*/ 4390491 w 6858000"/>
              <a:gd name="connsiteY17" fmla="*/ 240032 h 7809953"/>
              <a:gd name="connsiteX18" fmla="*/ 4240987 w 6858000"/>
              <a:gd name="connsiteY18" fmla="*/ 244234 h 7809953"/>
              <a:gd name="connsiteX19" fmla="*/ 4092855 w 6858000"/>
              <a:gd name="connsiteY19" fmla="*/ 248268 h 7809953"/>
              <a:gd name="connsiteX20" fmla="*/ 3946779 w 6858000"/>
              <a:gd name="connsiteY20" fmla="*/ 250117 h 7809953"/>
              <a:gd name="connsiteX21" fmla="*/ 3800704 w 6858000"/>
              <a:gd name="connsiteY21" fmla="*/ 252134 h 7809953"/>
              <a:gd name="connsiteX22" fmla="*/ 3656685 w 6858000"/>
              <a:gd name="connsiteY22" fmla="*/ 253143 h 7809953"/>
              <a:gd name="connsiteX23" fmla="*/ 3514039 w 6858000"/>
              <a:gd name="connsiteY23" fmla="*/ 252134 h 7809953"/>
              <a:gd name="connsiteX24" fmla="*/ 3372765 w 6858000"/>
              <a:gd name="connsiteY24" fmla="*/ 252134 h 7809953"/>
              <a:gd name="connsiteX25" fmla="*/ 3232861 w 6858000"/>
              <a:gd name="connsiteY25" fmla="*/ 250117 h 7809953"/>
              <a:gd name="connsiteX26" fmla="*/ 3095701 w 6858000"/>
              <a:gd name="connsiteY26" fmla="*/ 247092 h 7809953"/>
              <a:gd name="connsiteX27" fmla="*/ 2959913 w 6858000"/>
              <a:gd name="connsiteY27" fmla="*/ 244234 h 7809953"/>
              <a:gd name="connsiteX28" fmla="*/ 2826868 w 6858000"/>
              <a:gd name="connsiteY28" fmla="*/ 241040 h 7809953"/>
              <a:gd name="connsiteX29" fmla="*/ 2694508 w 6858000"/>
              <a:gd name="connsiteY29" fmla="*/ 236166 h 7809953"/>
              <a:gd name="connsiteX30" fmla="*/ 2564207 w 6858000"/>
              <a:gd name="connsiteY30" fmla="*/ 230955 h 7809953"/>
              <a:gd name="connsiteX31" fmla="*/ 2436648 w 6858000"/>
              <a:gd name="connsiteY31" fmla="*/ 226249 h 7809953"/>
              <a:gd name="connsiteX32" fmla="*/ 2187702 w 6858000"/>
              <a:gd name="connsiteY32" fmla="*/ 212969 h 7809953"/>
              <a:gd name="connsiteX33" fmla="*/ 1949044 w 6858000"/>
              <a:gd name="connsiteY33" fmla="*/ 198850 h 7809953"/>
              <a:gd name="connsiteX34" fmla="*/ 1719987 w 6858000"/>
              <a:gd name="connsiteY34" fmla="*/ 184058 h 7809953"/>
              <a:gd name="connsiteX35" fmla="*/ 1503274 w 6858000"/>
              <a:gd name="connsiteY35" fmla="*/ 167753 h 7809953"/>
              <a:gd name="connsiteX36" fmla="*/ 1296162 w 6858000"/>
              <a:gd name="connsiteY36" fmla="*/ 150776 h 7809953"/>
              <a:gd name="connsiteX37" fmla="*/ 1104138 w 6858000"/>
              <a:gd name="connsiteY37" fmla="*/ 132455 h 7809953"/>
              <a:gd name="connsiteX38" fmla="*/ 923773 w 6858000"/>
              <a:gd name="connsiteY38" fmla="*/ 114469 h 7809953"/>
              <a:gd name="connsiteX39" fmla="*/ 757809 w 6858000"/>
              <a:gd name="connsiteY39" fmla="*/ 96484 h 7809953"/>
              <a:gd name="connsiteX40" fmla="*/ 605562 w 6858000"/>
              <a:gd name="connsiteY40" fmla="*/ 79507 h 7809953"/>
              <a:gd name="connsiteX41" fmla="*/ 470459 w 6858000"/>
              <a:gd name="connsiteY41" fmla="*/ 63370 h 7809953"/>
              <a:gd name="connsiteX42" fmla="*/ 348387 w 6858000"/>
              <a:gd name="connsiteY42" fmla="*/ 48074 h 7809953"/>
              <a:gd name="connsiteX43" fmla="*/ 245517 w 6858000"/>
              <a:gd name="connsiteY43" fmla="*/ 35299 h 7809953"/>
              <a:gd name="connsiteX44" fmla="*/ 159106 w 6858000"/>
              <a:gd name="connsiteY44" fmla="*/ 23197 h 7809953"/>
              <a:gd name="connsiteX45" fmla="*/ 40462 w 6858000"/>
              <a:gd name="connsiteY45" fmla="*/ 5883 h 7809953"/>
              <a:gd name="connsiteX46" fmla="*/ 0 w 6858000"/>
              <a:gd name="connsiteY46" fmla="*/ 0 h 7809953"/>
              <a:gd name="connsiteX47" fmla="*/ 0 w 6858000"/>
              <a:gd name="connsiteY47" fmla="*/ 652830 h 7809953"/>
              <a:gd name="connsiteX48" fmla="*/ 0 w 6858000"/>
              <a:gd name="connsiteY48" fmla="*/ 652830 h 7809953"/>
              <a:gd name="connsiteX49" fmla="*/ 0 w 6858000"/>
              <a:gd name="connsiteY49" fmla="*/ 7809953 h 7809953"/>
              <a:gd name="connsiteX50" fmla="*/ 6857999 w 6858000"/>
              <a:gd name="connsiteY50" fmla="*/ 7809953 h 7809953"/>
              <a:gd name="connsiteX51" fmla="*/ 6857999 w 6858000"/>
              <a:gd name="connsiteY51" fmla="*/ 1344715 h 78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0" h="7809953">
                <a:moveTo>
                  <a:pt x="6858000" y="1344715"/>
                </a:moveTo>
                <a:lnTo>
                  <a:pt x="6858000" y="1177"/>
                </a:lnTo>
                <a:lnTo>
                  <a:pt x="6702323" y="26222"/>
                </a:lnTo>
                <a:lnTo>
                  <a:pt x="6547332" y="50091"/>
                </a:lnTo>
                <a:lnTo>
                  <a:pt x="6391656" y="73455"/>
                </a:lnTo>
                <a:lnTo>
                  <a:pt x="6235293" y="93458"/>
                </a:lnTo>
                <a:lnTo>
                  <a:pt x="6079617" y="113629"/>
                </a:lnTo>
                <a:lnTo>
                  <a:pt x="5923254" y="132455"/>
                </a:lnTo>
                <a:lnTo>
                  <a:pt x="5768949" y="148591"/>
                </a:lnTo>
                <a:lnTo>
                  <a:pt x="5612587" y="163887"/>
                </a:lnTo>
                <a:lnTo>
                  <a:pt x="5456910" y="177839"/>
                </a:lnTo>
                <a:lnTo>
                  <a:pt x="5303977" y="189941"/>
                </a:lnTo>
                <a:lnTo>
                  <a:pt x="5148986" y="202044"/>
                </a:lnTo>
                <a:lnTo>
                  <a:pt x="4996053" y="212129"/>
                </a:lnTo>
                <a:lnTo>
                  <a:pt x="4843119" y="220029"/>
                </a:lnTo>
                <a:lnTo>
                  <a:pt x="4690872" y="228266"/>
                </a:lnTo>
                <a:lnTo>
                  <a:pt x="4539996" y="235157"/>
                </a:lnTo>
                <a:lnTo>
                  <a:pt x="4390491" y="240032"/>
                </a:lnTo>
                <a:lnTo>
                  <a:pt x="4240987" y="244234"/>
                </a:lnTo>
                <a:lnTo>
                  <a:pt x="4092855" y="248268"/>
                </a:lnTo>
                <a:lnTo>
                  <a:pt x="3946779" y="250117"/>
                </a:lnTo>
                <a:lnTo>
                  <a:pt x="3800704" y="252134"/>
                </a:lnTo>
                <a:lnTo>
                  <a:pt x="3656685" y="253143"/>
                </a:lnTo>
                <a:lnTo>
                  <a:pt x="3514039" y="252134"/>
                </a:lnTo>
                <a:lnTo>
                  <a:pt x="3372765" y="252134"/>
                </a:lnTo>
                <a:lnTo>
                  <a:pt x="3232861" y="250117"/>
                </a:lnTo>
                <a:lnTo>
                  <a:pt x="3095701" y="247092"/>
                </a:lnTo>
                <a:lnTo>
                  <a:pt x="2959913" y="244234"/>
                </a:lnTo>
                <a:lnTo>
                  <a:pt x="2826868" y="241040"/>
                </a:lnTo>
                <a:lnTo>
                  <a:pt x="2694508" y="236166"/>
                </a:lnTo>
                <a:lnTo>
                  <a:pt x="2564207" y="230955"/>
                </a:lnTo>
                <a:lnTo>
                  <a:pt x="2436648" y="226249"/>
                </a:lnTo>
                <a:lnTo>
                  <a:pt x="2187702" y="212969"/>
                </a:lnTo>
                <a:lnTo>
                  <a:pt x="1949044" y="198850"/>
                </a:lnTo>
                <a:lnTo>
                  <a:pt x="1719987" y="184058"/>
                </a:lnTo>
                <a:lnTo>
                  <a:pt x="1503274" y="167753"/>
                </a:lnTo>
                <a:lnTo>
                  <a:pt x="1296162" y="150776"/>
                </a:lnTo>
                <a:lnTo>
                  <a:pt x="1104138" y="132455"/>
                </a:lnTo>
                <a:lnTo>
                  <a:pt x="923773" y="114469"/>
                </a:lnTo>
                <a:lnTo>
                  <a:pt x="757809" y="96484"/>
                </a:lnTo>
                <a:lnTo>
                  <a:pt x="605562" y="79507"/>
                </a:lnTo>
                <a:lnTo>
                  <a:pt x="470459" y="63370"/>
                </a:lnTo>
                <a:lnTo>
                  <a:pt x="348387" y="48074"/>
                </a:lnTo>
                <a:lnTo>
                  <a:pt x="245517" y="35299"/>
                </a:lnTo>
                <a:lnTo>
                  <a:pt x="159106" y="23197"/>
                </a:lnTo>
                <a:lnTo>
                  <a:pt x="40462" y="5883"/>
                </a:lnTo>
                <a:lnTo>
                  <a:pt x="0" y="0"/>
                </a:lnTo>
                <a:lnTo>
                  <a:pt x="0" y="652830"/>
                </a:lnTo>
                <a:lnTo>
                  <a:pt x="0" y="652830"/>
                </a:lnTo>
                <a:lnTo>
                  <a:pt x="0" y="7809953"/>
                </a:lnTo>
                <a:lnTo>
                  <a:pt x="6857999" y="7809953"/>
                </a:lnTo>
                <a:lnTo>
                  <a:pt x="6857999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AEA0BB24-2B23-4B19-996F-58DA607EE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24B949-3B11-4759-86D0-8F5FED8D49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8564B173-269C-4293-900A-8ED3A70271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" y="87780"/>
            <a:ext cx="2113008" cy="548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5CE63D-1CE2-451C-B4C2-B22F2D30C179}"/>
              </a:ext>
            </a:extLst>
          </p:cNvPr>
          <p:cNvSpPr txBox="1"/>
          <p:nvPr/>
        </p:nvSpPr>
        <p:spPr>
          <a:xfrm>
            <a:off x="430432" y="1033705"/>
            <a:ext cx="629447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User Interface &amp; Resource Improvements</a:t>
            </a:r>
          </a:p>
          <a:p>
            <a:pPr marL="800100" lvl="1" indent="-342900"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User Interface support enhancements to improve understanding of metrics and calculations</a:t>
            </a:r>
          </a:p>
          <a:p>
            <a:pPr marL="800100" lvl="1" indent="-34290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Better dedicated AE resources to improve reporting &amp; understanding of data processes and usage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5E967E-AAA9-4AF4-A72E-8C6EE4362E03}"/>
              </a:ext>
            </a:extLst>
          </p:cNvPr>
          <p:cNvSpPr txBox="1"/>
          <p:nvPr/>
        </p:nvSpPr>
        <p:spPr>
          <a:xfrm>
            <a:off x="444451" y="2440722"/>
            <a:ext cx="62944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Professional Development – 20/21</a:t>
            </a:r>
          </a:p>
          <a:p>
            <a:pPr marL="800100" lvl="1" indent="-34290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Using LB Data for Program Improvement and Planning</a:t>
            </a:r>
          </a:p>
          <a:p>
            <a:pPr marL="800100" lvl="1" indent="-34290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Noncredit Code Alignment: Improving noncredit program and student coding to improve outcomes</a:t>
            </a:r>
          </a:p>
          <a:p>
            <a:pPr marL="800100" lvl="1" indent="-34290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CB21 and AB705: Creating stronger course sequences to college level courses and programs</a:t>
            </a:r>
          </a:p>
          <a:p>
            <a:pPr marL="800100" lvl="1" indent="-34290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CTE Pathways: Using the adult ed CTE mapping data to improve adult education career outcomes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463EDC-D960-4968-94E2-B84289B65816}"/>
              </a:ext>
            </a:extLst>
          </p:cNvPr>
          <p:cNvSpPr txBox="1"/>
          <p:nvPr/>
        </p:nvSpPr>
        <p:spPr>
          <a:xfrm>
            <a:off x="430432" y="4773328"/>
            <a:ext cx="62944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Metrics</a:t>
            </a:r>
          </a:p>
          <a:p>
            <a:pPr marL="800100" lvl="1" indent="-342900"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Cohort based metrics</a:t>
            </a:r>
          </a:p>
          <a:p>
            <a:pPr marL="800100" lvl="1" indent="-34290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Instructional content hours and student services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52055FF5-E78B-47DB-B434-65356EF9C2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43" y="6275985"/>
            <a:ext cx="3077185" cy="402029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01DA4D-6353-49D6-A5D5-56C21EC86D6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6331" r="2666"/>
          <a:stretch/>
        </p:blipFill>
        <p:spPr>
          <a:xfrm>
            <a:off x="10652905" y="5752012"/>
            <a:ext cx="1281223" cy="3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6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9DD44B3-6A97-4922-9F90-BB0860A6E645}"/>
              </a:ext>
            </a:extLst>
          </p:cNvPr>
          <p:cNvSpPr txBox="1">
            <a:spLocks/>
          </p:cNvSpPr>
          <p:nvPr/>
        </p:nvSpPr>
        <p:spPr>
          <a:xfrm>
            <a:off x="677555" y="1375945"/>
            <a:ext cx="10571692" cy="12559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If you have any further questions, please contact: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BDD385-DF9E-45E1-8651-C54E0507F7E6}"/>
              </a:ext>
            </a:extLst>
          </p:cNvPr>
          <p:cNvSpPr txBox="1"/>
          <p:nvPr/>
        </p:nvSpPr>
        <p:spPr>
          <a:xfrm>
            <a:off x="773248" y="2889958"/>
            <a:ext cx="747447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90000"/>
              </a:lnSpc>
            </a:pPr>
            <a:r>
              <a:rPr lang="en-US" sz="2400" dirty="0">
                <a:latin typeface="Corbel" charset="0"/>
                <a:ea typeface="Corbel" charset="0"/>
                <a:cs typeface="Corbel" charset="0"/>
              </a:rPr>
              <a:t>Randy Tillery, Program Director at </a:t>
            </a:r>
            <a:r>
              <a:rPr lang="en-US" sz="2400" dirty="0" err="1">
                <a:latin typeface="Corbel" charset="0"/>
                <a:ea typeface="Corbel" charset="0"/>
                <a:cs typeface="Corbel" charset="0"/>
              </a:rPr>
              <a:t>WestEd</a:t>
            </a:r>
            <a:endParaRPr lang="en-US" sz="2400" dirty="0">
              <a:latin typeface="Corbel" charset="0"/>
              <a:ea typeface="Corbel" charset="0"/>
              <a:cs typeface="Corbel" charset="0"/>
            </a:endParaRPr>
          </a:p>
          <a:p>
            <a:pPr fontAlgn="ctr">
              <a:lnSpc>
                <a:spcPct val="90000"/>
              </a:lnSpc>
            </a:pPr>
            <a:r>
              <a:rPr lang="en-US" sz="2400" dirty="0">
                <a:latin typeface="Corbel" charset="0"/>
                <a:ea typeface="Corbel" charset="0"/>
                <a:cs typeface="Corbel" charset="0"/>
                <a:hlinkClick r:id="rId2"/>
              </a:rPr>
              <a:t>rtiller@wested.org</a:t>
            </a:r>
            <a:endParaRPr lang="en-US" sz="2400" dirty="0">
              <a:latin typeface="Corbel" charset="0"/>
              <a:ea typeface="Corbel" charset="0"/>
              <a:cs typeface="Corbel" charset="0"/>
            </a:endParaRPr>
          </a:p>
          <a:p>
            <a:pPr fontAlgn="ctr">
              <a:lnSpc>
                <a:spcPct val="90000"/>
              </a:lnSpc>
            </a:pPr>
            <a:endParaRPr lang="en-US" sz="2400" dirty="0">
              <a:latin typeface="Corbel" charset="0"/>
              <a:ea typeface="Corbel" charset="0"/>
              <a:cs typeface="Corbel" charset="0"/>
            </a:endParaRPr>
          </a:p>
          <a:p>
            <a:pPr fontAlgn="ctr">
              <a:lnSpc>
                <a:spcPct val="90000"/>
              </a:lnSpc>
            </a:pPr>
            <a:r>
              <a:rPr lang="en-US" sz="2400" dirty="0">
                <a:latin typeface="Corbel" charset="0"/>
                <a:ea typeface="Corbel" charset="0"/>
                <a:cs typeface="Corbel" charset="0"/>
              </a:rPr>
              <a:t>Karen </a:t>
            </a:r>
            <a:r>
              <a:rPr lang="en-US" sz="2400" dirty="0" err="1">
                <a:latin typeface="Corbel" charset="0"/>
                <a:ea typeface="Corbel" charset="0"/>
                <a:cs typeface="Corbel" charset="0"/>
              </a:rPr>
              <a:t>Beltramo</a:t>
            </a:r>
            <a:r>
              <a:rPr lang="en-US" sz="2400" dirty="0">
                <a:latin typeface="Corbel" charset="0"/>
                <a:ea typeface="Corbel" charset="0"/>
                <a:cs typeface="Corbel" charset="0"/>
              </a:rPr>
              <a:t>, Senior Project Manager at </a:t>
            </a:r>
            <a:r>
              <a:rPr lang="en-US" sz="2400" dirty="0" err="1">
                <a:latin typeface="Corbel" charset="0"/>
                <a:ea typeface="Corbel" charset="0"/>
                <a:cs typeface="Corbel" charset="0"/>
              </a:rPr>
              <a:t>WestEd</a:t>
            </a:r>
            <a:endParaRPr lang="en-US" sz="2400" dirty="0">
              <a:latin typeface="Corbel" charset="0"/>
              <a:ea typeface="Corbel" charset="0"/>
              <a:cs typeface="Corbel" charset="0"/>
            </a:endParaRPr>
          </a:p>
          <a:p>
            <a:pPr fontAlgn="ctr">
              <a:lnSpc>
                <a:spcPct val="90000"/>
              </a:lnSpc>
            </a:pPr>
            <a:r>
              <a:rPr lang="en-US" sz="2400" dirty="0">
                <a:latin typeface="Corbel" charset="0"/>
                <a:ea typeface="Corbel" charset="0"/>
                <a:cs typeface="Corbel" charset="0"/>
                <a:hlinkClick r:id="rId3"/>
              </a:rPr>
              <a:t>kbeltra@wested.org</a:t>
            </a:r>
            <a:endParaRPr lang="en-US" sz="2400" dirty="0">
              <a:latin typeface="Corbel" charset="0"/>
              <a:ea typeface="Corbel" charset="0"/>
              <a:cs typeface="Corbel" charset="0"/>
            </a:endParaRPr>
          </a:p>
          <a:p>
            <a:pPr fontAlgn="ctr">
              <a:lnSpc>
                <a:spcPct val="90000"/>
              </a:lnSpc>
            </a:pPr>
            <a:endParaRPr lang="en-US" sz="2400" dirty="0">
              <a:latin typeface="Corbel" charset="0"/>
              <a:ea typeface="Corbel" charset="0"/>
              <a:cs typeface="Corbel" charset="0"/>
            </a:endParaRPr>
          </a:p>
          <a:p>
            <a:pPr fontAlgn="ctr">
              <a:lnSpc>
                <a:spcPct val="90000"/>
              </a:lnSpc>
            </a:pPr>
            <a:r>
              <a:rPr lang="en-US" sz="2400" dirty="0">
                <a:latin typeface="Corbel" charset="0"/>
                <a:ea typeface="Corbel" charset="0"/>
                <a:cs typeface="Corbel" charset="0"/>
              </a:rPr>
              <a:t>Aurora King, Senior Project Manager at WestEd</a:t>
            </a:r>
          </a:p>
          <a:p>
            <a:pPr fontAlgn="ctr">
              <a:lnSpc>
                <a:spcPct val="90000"/>
              </a:lnSpc>
            </a:pPr>
            <a:r>
              <a:rPr lang="en-US" sz="2400" dirty="0">
                <a:latin typeface="Corbel" charset="0"/>
                <a:ea typeface="Corbel" charset="0"/>
                <a:cs typeface="Corbel" charset="0"/>
                <a:hlinkClick r:id="rId3"/>
              </a:rPr>
              <a:t>aking@wested.org</a:t>
            </a:r>
            <a:endParaRPr lang="en-US" sz="2400" dirty="0">
              <a:latin typeface="Corbel" charset="0"/>
              <a:ea typeface="Corbel" charset="0"/>
              <a:cs typeface="Corbel" charset="0"/>
            </a:endParaRPr>
          </a:p>
          <a:p>
            <a:pPr fontAlgn="ctr">
              <a:lnSpc>
                <a:spcPct val="90000"/>
              </a:lnSpc>
            </a:pPr>
            <a:endParaRPr lang="en-US" sz="2400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644B77-F63E-478C-A421-059A294AD4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1A27413E-AEA7-4E4C-A701-64B6C57DF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" y="87780"/>
            <a:ext cx="2113008" cy="54864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2710E3D-EAFE-4283-872B-4BB62647A9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64" y="6334278"/>
            <a:ext cx="3077185" cy="40202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9B1669-50F2-4600-8A08-BC842D1AA7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6331" r="2666"/>
          <a:stretch/>
        </p:blipFill>
        <p:spPr>
          <a:xfrm>
            <a:off x="6777983" y="6366521"/>
            <a:ext cx="1281223" cy="3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5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3A3A0-709C-4BF2-A610-BDA8C20A4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731" y="1655253"/>
            <a:ext cx="8946541" cy="404379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00B0F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Improve access to postsecondary education</a:t>
            </a:r>
          </a:p>
          <a:p>
            <a:pPr>
              <a:lnSpc>
                <a:spcPct val="120000"/>
              </a:lnSpc>
              <a:buClr>
                <a:srgbClr val="00B0F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Increase outcomes for adult learners in adult education and noncredit college programs</a:t>
            </a:r>
          </a:p>
          <a:p>
            <a:pPr>
              <a:lnSpc>
                <a:spcPct val="120000"/>
              </a:lnSpc>
              <a:buClr>
                <a:srgbClr val="00B0F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Increase access to employment, higher earnings, and economic mobility for low income adults, immigrants, and families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4222D9-E870-422B-90BD-2289818AAE06}"/>
              </a:ext>
            </a:extLst>
          </p:cNvPr>
          <p:cNvSpPr/>
          <p:nvPr/>
        </p:nvSpPr>
        <p:spPr>
          <a:xfrm>
            <a:off x="0" y="653457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4"/>
                </a:solidFill>
                <a:latin typeface="Century Gothic" panose="020B0502020202020204" pitchFamily="34" charset="0"/>
              </a:rPr>
              <a:t>Why CAEP?</a:t>
            </a:r>
            <a:endParaRPr lang="en-US" sz="3600" dirty="0">
              <a:solidFill>
                <a:schemeClr val="accent4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C92511-1BA9-4562-8201-CD4C6B97CA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A5642A66-0EAC-43AE-8AB3-F7707B37F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" y="87780"/>
            <a:ext cx="211300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9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694DBB-5CB3-4DED-BAD9-A1A8C76850F9}"/>
              </a:ext>
            </a:extLst>
          </p:cNvPr>
          <p:cNvSpPr txBox="1"/>
          <p:nvPr/>
        </p:nvSpPr>
        <p:spPr>
          <a:xfrm>
            <a:off x="750739" y="1783463"/>
            <a:ext cx="10690521" cy="398785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buClr>
                <a:srgbClr val="0070C0"/>
              </a:buClr>
              <a:buSzPct val="125000"/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Adult Education Student (Adults Served): </a:t>
            </a:r>
            <a:r>
              <a:rPr lang="en-US" sz="2200" dirty="0"/>
              <a:t>Any student 16 or over served at a K12 adult school or a community college noncredit program with at least 1 instructional hour in a CAEP program area or who receives services</a:t>
            </a:r>
          </a:p>
          <a:p>
            <a:pPr>
              <a:spcBef>
                <a:spcPts val="2400"/>
              </a:spcBef>
              <a:buClr>
                <a:srgbClr val="0070C0"/>
              </a:buClr>
              <a:buSzPct val="125000"/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Adult Education Participant: </a:t>
            </a:r>
            <a:r>
              <a:rPr lang="en-US" sz="2200" dirty="0"/>
              <a:t>Any K12 adult education or college noncredit student with 12 or more instructional contact hours over the program year (in any combination of programs). Outcomes are only reported for participants.</a:t>
            </a:r>
          </a:p>
          <a:p>
            <a:pPr>
              <a:spcBef>
                <a:spcPts val="2400"/>
              </a:spcBef>
              <a:buClr>
                <a:srgbClr val="0070C0"/>
              </a:buClr>
              <a:buSzPct val="125000"/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College Credit Students: </a:t>
            </a:r>
            <a:r>
              <a:rPr lang="en-US" sz="2400" dirty="0"/>
              <a:t>Students enrolled in credit coursework are not considered adult education students unless they are co-enrolled in a K12 adult school or community college noncredit program.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2574F-08C9-497E-9329-4577D496A3F5}"/>
              </a:ext>
            </a:extLst>
          </p:cNvPr>
          <p:cNvSpPr/>
          <p:nvPr/>
        </p:nvSpPr>
        <p:spPr>
          <a:xfrm>
            <a:off x="0" y="88376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CAEP Students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D378CF-8E6F-42F1-87E4-F78FA3BA72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FB4EE35F-1DA1-463C-B157-994A51144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" y="87780"/>
            <a:ext cx="2113008" cy="54864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F7AB406-3738-4E03-B25B-43BE5C0A32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35" y="6299444"/>
            <a:ext cx="3077185" cy="402029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E19970-E6F9-4202-8541-64D3357BC8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6331" r="2666"/>
          <a:stretch/>
        </p:blipFill>
        <p:spPr>
          <a:xfrm>
            <a:off x="6952154" y="6331687"/>
            <a:ext cx="1281223" cy="3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2574F-08C9-497E-9329-4577D496A3F5}"/>
              </a:ext>
            </a:extLst>
          </p:cNvPr>
          <p:cNvSpPr/>
          <p:nvPr/>
        </p:nvSpPr>
        <p:spPr>
          <a:xfrm>
            <a:off x="8130423" y="2068535"/>
            <a:ext cx="3333676" cy="1744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CAEP Programs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484F10F-334C-431A-8E30-B66B496C5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75977" y="-475977"/>
            <a:ext cx="6858000" cy="7809953"/>
          </a:xfrm>
          <a:custGeom>
            <a:avLst/>
            <a:gdLst>
              <a:gd name="connsiteX0" fmla="*/ 6858000 w 6858000"/>
              <a:gd name="connsiteY0" fmla="*/ 1344715 h 7809953"/>
              <a:gd name="connsiteX1" fmla="*/ 6858000 w 6858000"/>
              <a:gd name="connsiteY1" fmla="*/ 1177 h 7809953"/>
              <a:gd name="connsiteX2" fmla="*/ 6702323 w 6858000"/>
              <a:gd name="connsiteY2" fmla="*/ 26222 h 7809953"/>
              <a:gd name="connsiteX3" fmla="*/ 6547332 w 6858000"/>
              <a:gd name="connsiteY3" fmla="*/ 50091 h 7809953"/>
              <a:gd name="connsiteX4" fmla="*/ 6391656 w 6858000"/>
              <a:gd name="connsiteY4" fmla="*/ 73455 h 7809953"/>
              <a:gd name="connsiteX5" fmla="*/ 6235293 w 6858000"/>
              <a:gd name="connsiteY5" fmla="*/ 93458 h 7809953"/>
              <a:gd name="connsiteX6" fmla="*/ 6079617 w 6858000"/>
              <a:gd name="connsiteY6" fmla="*/ 113629 h 7809953"/>
              <a:gd name="connsiteX7" fmla="*/ 5923254 w 6858000"/>
              <a:gd name="connsiteY7" fmla="*/ 132455 h 7809953"/>
              <a:gd name="connsiteX8" fmla="*/ 5768949 w 6858000"/>
              <a:gd name="connsiteY8" fmla="*/ 148591 h 7809953"/>
              <a:gd name="connsiteX9" fmla="*/ 5612587 w 6858000"/>
              <a:gd name="connsiteY9" fmla="*/ 163887 h 7809953"/>
              <a:gd name="connsiteX10" fmla="*/ 5456910 w 6858000"/>
              <a:gd name="connsiteY10" fmla="*/ 177839 h 7809953"/>
              <a:gd name="connsiteX11" fmla="*/ 5303977 w 6858000"/>
              <a:gd name="connsiteY11" fmla="*/ 189941 h 7809953"/>
              <a:gd name="connsiteX12" fmla="*/ 5148986 w 6858000"/>
              <a:gd name="connsiteY12" fmla="*/ 202044 h 7809953"/>
              <a:gd name="connsiteX13" fmla="*/ 4996053 w 6858000"/>
              <a:gd name="connsiteY13" fmla="*/ 212129 h 7809953"/>
              <a:gd name="connsiteX14" fmla="*/ 4843119 w 6858000"/>
              <a:gd name="connsiteY14" fmla="*/ 220029 h 7809953"/>
              <a:gd name="connsiteX15" fmla="*/ 4690872 w 6858000"/>
              <a:gd name="connsiteY15" fmla="*/ 228266 h 7809953"/>
              <a:gd name="connsiteX16" fmla="*/ 4539996 w 6858000"/>
              <a:gd name="connsiteY16" fmla="*/ 235157 h 7809953"/>
              <a:gd name="connsiteX17" fmla="*/ 4390491 w 6858000"/>
              <a:gd name="connsiteY17" fmla="*/ 240032 h 7809953"/>
              <a:gd name="connsiteX18" fmla="*/ 4240987 w 6858000"/>
              <a:gd name="connsiteY18" fmla="*/ 244234 h 7809953"/>
              <a:gd name="connsiteX19" fmla="*/ 4092855 w 6858000"/>
              <a:gd name="connsiteY19" fmla="*/ 248268 h 7809953"/>
              <a:gd name="connsiteX20" fmla="*/ 3946779 w 6858000"/>
              <a:gd name="connsiteY20" fmla="*/ 250117 h 7809953"/>
              <a:gd name="connsiteX21" fmla="*/ 3800704 w 6858000"/>
              <a:gd name="connsiteY21" fmla="*/ 252134 h 7809953"/>
              <a:gd name="connsiteX22" fmla="*/ 3656685 w 6858000"/>
              <a:gd name="connsiteY22" fmla="*/ 253143 h 7809953"/>
              <a:gd name="connsiteX23" fmla="*/ 3514039 w 6858000"/>
              <a:gd name="connsiteY23" fmla="*/ 252134 h 7809953"/>
              <a:gd name="connsiteX24" fmla="*/ 3372765 w 6858000"/>
              <a:gd name="connsiteY24" fmla="*/ 252134 h 7809953"/>
              <a:gd name="connsiteX25" fmla="*/ 3232861 w 6858000"/>
              <a:gd name="connsiteY25" fmla="*/ 250117 h 7809953"/>
              <a:gd name="connsiteX26" fmla="*/ 3095701 w 6858000"/>
              <a:gd name="connsiteY26" fmla="*/ 247092 h 7809953"/>
              <a:gd name="connsiteX27" fmla="*/ 2959913 w 6858000"/>
              <a:gd name="connsiteY27" fmla="*/ 244234 h 7809953"/>
              <a:gd name="connsiteX28" fmla="*/ 2826868 w 6858000"/>
              <a:gd name="connsiteY28" fmla="*/ 241040 h 7809953"/>
              <a:gd name="connsiteX29" fmla="*/ 2694508 w 6858000"/>
              <a:gd name="connsiteY29" fmla="*/ 236166 h 7809953"/>
              <a:gd name="connsiteX30" fmla="*/ 2564207 w 6858000"/>
              <a:gd name="connsiteY30" fmla="*/ 230955 h 7809953"/>
              <a:gd name="connsiteX31" fmla="*/ 2436648 w 6858000"/>
              <a:gd name="connsiteY31" fmla="*/ 226249 h 7809953"/>
              <a:gd name="connsiteX32" fmla="*/ 2187702 w 6858000"/>
              <a:gd name="connsiteY32" fmla="*/ 212969 h 7809953"/>
              <a:gd name="connsiteX33" fmla="*/ 1949044 w 6858000"/>
              <a:gd name="connsiteY33" fmla="*/ 198850 h 7809953"/>
              <a:gd name="connsiteX34" fmla="*/ 1719987 w 6858000"/>
              <a:gd name="connsiteY34" fmla="*/ 184058 h 7809953"/>
              <a:gd name="connsiteX35" fmla="*/ 1503274 w 6858000"/>
              <a:gd name="connsiteY35" fmla="*/ 167753 h 7809953"/>
              <a:gd name="connsiteX36" fmla="*/ 1296162 w 6858000"/>
              <a:gd name="connsiteY36" fmla="*/ 150776 h 7809953"/>
              <a:gd name="connsiteX37" fmla="*/ 1104138 w 6858000"/>
              <a:gd name="connsiteY37" fmla="*/ 132455 h 7809953"/>
              <a:gd name="connsiteX38" fmla="*/ 923773 w 6858000"/>
              <a:gd name="connsiteY38" fmla="*/ 114469 h 7809953"/>
              <a:gd name="connsiteX39" fmla="*/ 757809 w 6858000"/>
              <a:gd name="connsiteY39" fmla="*/ 96484 h 7809953"/>
              <a:gd name="connsiteX40" fmla="*/ 605562 w 6858000"/>
              <a:gd name="connsiteY40" fmla="*/ 79507 h 7809953"/>
              <a:gd name="connsiteX41" fmla="*/ 470459 w 6858000"/>
              <a:gd name="connsiteY41" fmla="*/ 63370 h 7809953"/>
              <a:gd name="connsiteX42" fmla="*/ 348387 w 6858000"/>
              <a:gd name="connsiteY42" fmla="*/ 48074 h 7809953"/>
              <a:gd name="connsiteX43" fmla="*/ 245517 w 6858000"/>
              <a:gd name="connsiteY43" fmla="*/ 35299 h 7809953"/>
              <a:gd name="connsiteX44" fmla="*/ 159106 w 6858000"/>
              <a:gd name="connsiteY44" fmla="*/ 23197 h 7809953"/>
              <a:gd name="connsiteX45" fmla="*/ 40462 w 6858000"/>
              <a:gd name="connsiteY45" fmla="*/ 5883 h 7809953"/>
              <a:gd name="connsiteX46" fmla="*/ 0 w 6858000"/>
              <a:gd name="connsiteY46" fmla="*/ 0 h 7809953"/>
              <a:gd name="connsiteX47" fmla="*/ 0 w 6858000"/>
              <a:gd name="connsiteY47" fmla="*/ 652830 h 7809953"/>
              <a:gd name="connsiteX48" fmla="*/ 0 w 6858000"/>
              <a:gd name="connsiteY48" fmla="*/ 652830 h 7809953"/>
              <a:gd name="connsiteX49" fmla="*/ 0 w 6858000"/>
              <a:gd name="connsiteY49" fmla="*/ 7809953 h 7809953"/>
              <a:gd name="connsiteX50" fmla="*/ 6857999 w 6858000"/>
              <a:gd name="connsiteY50" fmla="*/ 7809953 h 7809953"/>
              <a:gd name="connsiteX51" fmla="*/ 6857999 w 6858000"/>
              <a:gd name="connsiteY51" fmla="*/ 1344715 h 78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0" h="7809953">
                <a:moveTo>
                  <a:pt x="6858000" y="1344715"/>
                </a:moveTo>
                <a:lnTo>
                  <a:pt x="6858000" y="1177"/>
                </a:lnTo>
                <a:lnTo>
                  <a:pt x="6702323" y="26222"/>
                </a:lnTo>
                <a:lnTo>
                  <a:pt x="6547332" y="50091"/>
                </a:lnTo>
                <a:lnTo>
                  <a:pt x="6391656" y="73455"/>
                </a:lnTo>
                <a:lnTo>
                  <a:pt x="6235293" y="93458"/>
                </a:lnTo>
                <a:lnTo>
                  <a:pt x="6079617" y="113629"/>
                </a:lnTo>
                <a:lnTo>
                  <a:pt x="5923254" y="132455"/>
                </a:lnTo>
                <a:lnTo>
                  <a:pt x="5768949" y="148591"/>
                </a:lnTo>
                <a:lnTo>
                  <a:pt x="5612587" y="163887"/>
                </a:lnTo>
                <a:lnTo>
                  <a:pt x="5456910" y="177839"/>
                </a:lnTo>
                <a:lnTo>
                  <a:pt x="5303977" y="189941"/>
                </a:lnTo>
                <a:lnTo>
                  <a:pt x="5148986" y="202044"/>
                </a:lnTo>
                <a:lnTo>
                  <a:pt x="4996053" y="212129"/>
                </a:lnTo>
                <a:lnTo>
                  <a:pt x="4843119" y="220029"/>
                </a:lnTo>
                <a:lnTo>
                  <a:pt x="4690872" y="228266"/>
                </a:lnTo>
                <a:lnTo>
                  <a:pt x="4539996" y="235157"/>
                </a:lnTo>
                <a:lnTo>
                  <a:pt x="4390491" y="240032"/>
                </a:lnTo>
                <a:lnTo>
                  <a:pt x="4240987" y="244234"/>
                </a:lnTo>
                <a:lnTo>
                  <a:pt x="4092855" y="248268"/>
                </a:lnTo>
                <a:lnTo>
                  <a:pt x="3946779" y="250117"/>
                </a:lnTo>
                <a:lnTo>
                  <a:pt x="3800704" y="252134"/>
                </a:lnTo>
                <a:lnTo>
                  <a:pt x="3656685" y="253143"/>
                </a:lnTo>
                <a:lnTo>
                  <a:pt x="3514039" y="252134"/>
                </a:lnTo>
                <a:lnTo>
                  <a:pt x="3372765" y="252134"/>
                </a:lnTo>
                <a:lnTo>
                  <a:pt x="3232861" y="250117"/>
                </a:lnTo>
                <a:lnTo>
                  <a:pt x="3095701" y="247092"/>
                </a:lnTo>
                <a:lnTo>
                  <a:pt x="2959913" y="244234"/>
                </a:lnTo>
                <a:lnTo>
                  <a:pt x="2826868" y="241040"/>
                </a:lnTo>
                <a:lnTo>
                  <a:pt x="2694508" y="236166"/>
                </a:lnTo>
                <a:lnTo>
                  <a:pt x="2564207" y="230955"/>
                </a:lnTo>
                <a:lnTo>
                  <a:pt x="2436648" y="226249"/>
                </a:lnTo>
                <a:lnTo>
                  <a:pt x="2187702" y="212969"/>
                </a:lnTo>
                <a:lnTo>
                  <a:pt x="1949044" y="198850"/>
                </a:lnTo>
                <a:lnTo>
                  <a:pt x="1719987" y="184058"/>
                </a:lnTo>
                <a:lnTo>
                  <a:pt x="1503274" y="167753"/>
                </a:lnTo>
                <a:lnTo>
                  <a:pt x="1296162" y="150776"/>
                </a:lnTo>
                <a:lnTo>
                  <a:pt x="1104138" y="132455"/>
                </a:lnTo>
                <a:lnTo>
                  <a:pt x="923773" y="114469"/>
                </a:lnTo>
                <a:lnTo>
                  <a:pt x="757809" y="96484"/>
                </a:lnTo>
                <a:lnTo>
                  <a:pt x="605562" y="79507"/>
                </a:lnTo>
                <a:lnTo>
                  <a:pt x="470459" y="63370"/>
                </a:lnTo>
                <a:lnTo>
                  <a:pt x="348387" y="48074"/>
                </a:lnTo>
                <a:lnTo>
                  <a:pt x="245517" y="35299"/>
                </a:lnTo>
                <a:lnTo>
                  <a:pt x="159106" y="23197"/>
                </a:lnTo>
                <a:lnTo>
                  <a:pt x="40462" y="5883"/>
                </a:lnTo>
                <a:lnTo>
                  <a:pt x="0" y="0"/>
                </a:lnTo>
                <a:lnTo>
                  <a:pt x="0" y="652830"/>
                </a:lnTo>
                <a:lnTo>
                  <a:pt x="0" y="652830"/>
                </a:lnTo>
                <a:lnTo>
                  <a:pt x="0" y="7809953"/>
                </a:lnTo>
                <a:lnTo>
                  <a:pt x="6857999" y="7809953"/>
                </a:lnTo>
                <a:lnTo>
                  <a:pt x="6857999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AD6EED-B746-4E3F-9234-042056CE9B2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678" t="46094" r="51733" b="6149"/>
          <a:stretch/>
        </p:blipFill>
        <p:spPr>
          <a:xfrm>
            <a:off x="58457" y="2987007"/>
            <a:ext cx="4564414" cy="3870993"/>
          </a:xfrm>
          <a:prstGeom prst="rect">
            <a:avLst/>
          </a:prstGeom>
          <a:effectLst/>
        </p:spPr>
      </p:pic>
      <p:sp>
        <p:nvSpPr>
          <p:cNvPr id="28" name="Freeform 31">
            <a:extLst>
              <a:ext uri="{FF2B5EF4-FFF2-40B4-BE49-F238E27FC236}">
                <a16:creationId xmlns:a16="http://schemas.microsoft.com/office/drawing/2014/main" id="{AEA0BB24-2B23-4B19-996F-58DA607EE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60221C3-46FB-46D0-9019-C28B6F8038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7165" t="50143" r="11196" b="17819"/>
          <a:stretch/>
        </p:blipFill>
        <p:spPr>
          <a:xfrm>
            <a:off x="1156142" y="791662"/>
            <a:ext cx="6014609" cy="3089155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38EB3D-1E01-494C-8060-D5EF7870C67A}"/>
              </a:ext>
            </a:extLst>
          </p:cNvPr>
          <p:cNvSpPr txBox="1"/>
          <p:nvPr/>
        </p:nvSpPr>
        <p:spPr>
          <a:xfrm>
            <a:off x="1522825" y="891281"/>
            <a:ext cx="390165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50000"/>
                  </a:schemeClr>
                </a:solidFill>
              </a:rPr>
              <a:t>Participants in English as a Second Language (ESL)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A7995D-10CE-4B91-999B-9AA6F92AA975}"/>
              </a:ext>
            </a:extLst>
          </p:cNvPr>
          <p:cNvSpPr txBox="1"/>
          <p:nvPr/>
        </p:nvSpPr>
        <p:spPr>
          <a:xfrm>
            <a:off x="1522824" y="1371203"/>
            <a:ext cx="390165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50000"/>
                  </a:schemeClr>
                </a:solidFill>
              </a:rPr>
              <a:t>Participants in Adult Basic Education (ASE)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3535A4-8D7E-4F6A-9947-FE9934E7AA67}"/>
              </a:ext>
            </a:extLst>
          </p:cNvPr>
          <p:cNvSpPr txBox="1"/>
          <p:nvPr/>
        </p:nvSpPr>
        <p:spPr>
          <a:xfrm>
            <a:off x="1522824" y="1820071"/>
            <a:ext cx="390165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50000"/>
                  </a:schemeClr>
                </a:solidFill>
              </a:rPr>
              <a:t>Participants in Adult Secondary Education (ASE)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F3A45D-F343-44A6-8C7C-CF4452B273B7}"/>
              </a:ext>
            </a:extLst>
          </p:cNvPr>
          <p:cNvSpPr txBox="1"/>
          <p:nvPr/>
        </p:nvSpPr>
        <p:spPr>
          <a:xfrm>
            <a:off x="1522823" y="2320305"/>
            <a:ext cx="390165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50000"/>
                  </a:schemeClr>
                </a:solidFill>
              </a:rPr>
              <a:t>Participants in Career Technical Education (CTE)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E19CC3-CC57-41FA-B5E9-9292EB669735}"/>
              </a:ext>
            </a:extLst>
          </p:cNvPr>
          <p:cNvSpPr txBox="1"/>
          <p:nvPr/>
        </p:nvSpPr>
        <p:spPr>
          <a:xfrm>
            <a:off x="1537938" y="2768480"/>
            <a:ext cx="390165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50000"/>
                  </a:schemeClr>
                </a:solidFill>
              </a:rPr>
              <a:t>Participants in Programs for Adults w Disabilities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2D9AF-6D1A-4F60-A1EC-4A63B9039CE1}"/>
              </a:ext>
            </a:extLst>
          </p:cNvPr>
          <p:cNvSpPr txBox="1"/>
          <p:nvPr/>
        </p:nvSpPr>
        <p:spPr>
          <a:xfrm>
            <a:off x="1521726" y="3240749"/>
            <a:ext cx="456441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50000"/>
                  </a:schemeClr>
                </a:solidFill>
              </a:rPr>
              <a:t>Adult Participants Training to Support Child School Success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F4A37-EF60-4EAF-9C20-067971BAA4C1}"/>
              </a:ext>
            </a:extLst>
          </p:cNvPr>
          <p:cNvSpPr txBox="1"/>
          <p:nvPr/>
        </p:nvSpPr>
        <p:spPr>
          <a:xfrm>
            <a:off x="3758199" y="4355151"/>
            <a:ext cx="2947962" cy="113877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3 CTE Sub-Program Areas</a:t>
            </a:r>
          </a:p>
          <a:p>
            <a:pPr marL="285750" indent="-171450">
              <a:spcBef>
                <a:spcPts val="600"/>
              </a:spcBef>
              <a:buClr>
                <a:srgbClr val="00206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>
                    <a:lumMod val="95000"/>
                  </a:schemeClr>
                </a:solidFill>
              </a:rPr>
              <a:t>Short Term Vocational Training</a:t>
            </a:r>
          </a:p>
          <a:p>
            <a:pPr marL="285750" indent="-171450">
              <a:spcBef>
                <a:spcPts val="600"/>
              </a:spcBef>
              <a:buClr>
                <a:srgbClr val="00206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>
                    <a:lumMod val="95000"/>
                  </a:schemeClr>
                </a:solidFill>
              </a:rPr>
              <a:t>Workforce Preparation</a:t>
            </a:r>
          </a:p>
          <a:p>
            <a:pPr marL="285750" indent="-171450">
              <a:spcBef>
                <a:spcPts val="600"/>
              </a:spcBef>
              <a:buClr>
                <a:srgbClr val="00206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>
                    <a:lumMod val="95000"/>
                  </a:schemeClr>
                </a:solidFill>
              </a:rPr>
              <a:t>Pre-Apprenticeship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471B1C-71B3-4CC7-A71F-60B9AE518601}"/>
              </a:ext>
            </a:extLst>
          </p:cNvPr>
          <p:cNvCxnSpPr>
            <a:cxnSpLocks/>
          </p:cNvCxnSpPr>
          <p:nvPr/>
        </p:nvCxnSpPr>
        <p:spPr>
          <a:xfrm>
            <a:off x="3820331" y="4643322"/>
            <a:ext cx="2867281" cy="4714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24B949-3B11-4759-86D0-8F5FED8D49E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8564B173-269C-4293-900A-8ED3A70271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" y="87780"/>
            <a:ext cx="2113008" cy="548640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D3EA32C2-7BBE-4E04-80D1-3C003859D5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43" y="6275985"/>
            <a:ext cx="3077185" cy="402029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B4D285-C4B8-4ACB-B95E-B646FA279CC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6331" r="2666"/>
          <a:stretch/>
        </p:blipFill>
        <p:spPr>
          <a:xfrm>
            <a:off x="10652905" y="5752012"/>
            <a:ext cx="1281223" cy="3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8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B26CD954-9168-45FE-9A99-B91955B0DDEA}"/>
              </a:ext>
            </a:extLst>
          </p:cNvPr>
          <p:cNvSpPr>
            <a:spLocks noChangeAspect="1"/>
          </p:cNvSpPr>
          <p:nvPr/>
        </p:nvSpPr>
        <p:spPr>
          <a:xfrm>
            <a:off x="2598539" y="1834700"/>
            <a:ext cx="2286000" cy="2260098"/>
          </a:xfrm>
          <a:prstGeom prst="ellipse">
            <a:avLst/>
          </a:prstGeom>
          <a:solidFill>
            <a:srgbClr val="7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Progress</a:t>
            </a:r>
          </a:p>
          <a:p>
            <a:pPr algn="ctr">
              <a:spcBef>
                <a:spcPts val="600"/>
              </a:spcBef>
            </a:pPr>
            <a:r>
              <a:rPr lang="en-US" sz="1700" b="1" dirty="0">
                <a:solidFill>
                  <a:schemeClr val="tx1">
                    <a:lumMod val="65000"/>
                  </a:schemeClr>
                </a:solidFill>
              </a:rPr>
              <a:t>EFL Attainment</a:t>
            </a:r>
          </a:p>
          <a:p>
            <a:pPr algn="ctr">
              <a:spcBef>
                <a:spcPts val="600"/>
              </a:spcBef>
            </a:pPr>
            <a:r>
              <a:rPr lang="en-US" sz="1700" b="1" dirty="0">
                <a:solidFill>
                  <a:schemeClr val="tx1">
                    <a:lumMod val="65000"/>
                  </a:schemeClr>
                </a:solidFill>
              </a:rPr>
              <a:t>Workforce Prep</a:t>
            </a:r>
          </a:p>
          <a:p>
            <a:pPr algn="ctr">
              <a:spcBef>
                <a:spcPts val="600"/>
              </a:spcBef>
            </a:pPr>
            <a:r>
              <a:rPr lang="en-US" sz="1700" b="1" dirty="0" err="1">
                <a:solidFill>
                  <a:schemeClr val="tx1">
                    <a:lumMod val="65000"/>
                  </a:schemeClr>
                </a:solidFill>
              </a:rPr>
              <a:t>Occup</a:t>
            </a:r>
            <a:r>
              <a:rPr lang="en-US" sz="1700" b="1" dirty="0">
                <a:solidFill>
                  <a:schemeClr val="tx1">
                    <a:lumMod val="65000"/>
                  </a:schemeClr>
                </a:solidFill>
              </a:rPr>
              <a:t>  Skills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8F7D5A-C314-4131-A428-5EB0D413920E}"/>
              </a:ext>
            </a:extLst>
          </p:cNvPr>
          <p:cNvSpPr/>
          <p:nvPr/>
        </p:nvSpPr>
        <p:spPr>
          <a:xfrm>
            <a:off x="4953000" y="1821749"/>
            <a:ext cx="2286000" cy="2286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Transition</a:t>
            </a:r>
          </a:p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ABE/ESL to ASE</a:t>
            </a:r>
          </a:p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Transition to Postsecondary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051131B-9650-43C4-8D0D-32BE4CFA6265}"/>
              </a:ext>
            </a:extLst>
          </p:cNvPr>
          <p:cNvSpPr/>
          <p:nvPr/>
        </p:nvSpPr>
        <p:spPr>
          <a:xfrm>
            <a:off x="7307461" y="1821749"/>
            <a:ext cx="2286000" cy="2286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Completion</a:t>
            </a:r>
          </a:p>
          <a:p>
            <a:pPr algn="ctr">
              <a:spcBef>
                <a:spcPts val="600"/>
              </a:spcBef>
            </a:pPr>
            <a:r>
              <a:rPr lang="en-US" sz="1350" dirty="0"/>
              <a:t> </a:t>
            </a:r>
            <a:r>
              <a:rPr lang="en-US" sz="1700" b="1" dirty="0">
                <a:solidFill>
                  <a:schemeClr val="tx1">
                    <a:lumMod val="75000"/>
                  </a:schemeClr>
                </a:solidFill>
              </a:rPr>
              <a:t>Diploma/HSE</a:t>
            </a:r>
          </a:p>
          <a:p>
            <a:pPr algn="ctr">
              <a:spcBef>
                <a:spcPts val="600"/>
              </a:spcBef>
            </a:pPr>
            <a:r>
              <a:rPr lang="en-US" sz="1700" b="1" dirty="0">
                <a:solidFill>
                  <a:schemeClr val="tx1">
                    <a:lumMod val="75000"/>
                  </a:schemeClr>
                </a:solidFill>
              </a:rPr>
              <a:t>Postsecondary Credentials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D026F7-54AA-4E43-9656-57BD742B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8728"/>
            <a:ext cx="12192000" cy="372628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>
                <a:solidFill>
                  <a:schemeClr val="accent4"/>
                </a:solidFill>
                <a:latin typeface="Century Gothic" panose="020B0502020202020204" pitchFamily="34" charset="0"/>
              </a:rPr>
              <a:t>CAEP Student Metric Buckets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4C37A9-DE74-4593-AE4A-3B9D60D9BEA9}"/>
              </a:ext>
            </a:extLst>
          </p:cNvPr>
          <p:cNvSpPr/>
          <p:nvPr/>
        </p:nvSpPr>
        <p:spPr>
          <a:xfrm>
            <a:off x="9661922" y="1821749"/>
            <a:ext cx="2286000" cy="2286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Employment</a:t>
            </a:r>
          </a:p>
          <a:p>
            <a:pPr algn="ctr">
              <a:spcBef>
                <a:spcPts val="450"/>
              </a:spcBef>
            </a:pPr>
            <a:r>
              <a:rPr lang="en-US" sz="17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700" b="1" dirty="0">
                <a:solidFill>
                  <a:schemeClr val="tx1">
                    <a:lumMod val="75000"/>
                  </a:schemeClr>
                </a:solidFill>
              </a:rPr>
              <a:t>Employment</a:t>
            </a:r>
          </a:p>
          <a:p>
            <a:pPr algn="ctr">
              <a:spcBef>
                <a:spcPts val="450"/>
              </a:spcBef>
            </a:pPr>
            <a:r>
              <a:rPr lang="en-US" sz="1700" b="1" dirty="0">
                <a:solidFill>
                  <a:schemeClr val="tx1">
                    <a:lumMod val="75000"/>
                  </a:schemeClr>
                </a:solidFill>
              </a:rPr>
              <a:t>Wage Gains</a:t>
            </a:r>
          </a:p>
          <a:p>
            <a:pPr algn="ctr">
              <a:spcBef>
                <a:spcPts val="450"/>
              </a:spcBef>
            </a:pPr>
            <a:r>
              <a:rPr lang="en-US" sz="1700" b="1" dirty="0">
                <a:solidFill>
                  <a:schemeClr val="tx1">
                    <a:lumMod val="75000"/>
                  </a:schemeClr>
                </a:solidFill>
              </a:rPr>
              <a:t>Living Wage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2DCF7B-E231-4175-805E-242497F277F1}"/>
              </a:ext>
            </a:extLst>
          </p:cNvPr>
          <p:cNvSpPr/>
          <p:nvPr/>
        </p:nvSpPr>
        <p:spPr>
          <a:xfrm>
            <a:off x="244078" y="1821749"/>
            <a:ext cx="2286000" cy="2286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Participation</a:t>
            </a:r>
          </a:p>
          <a:p>
            <a:pPr algn="ctr">
              <a:spcBef>
                <a:spcPts val="600"/>
              </a:spcBef>
            </a:pPr>
            <a:r>
              <a:rPr lang="en-US" sz="17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</a:schemeClr>
                </a:solidFill>
              </a:rPr>
              <a:t>Adults Served</a:t>
            </a:r>
          </a:p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chemeClr val="tx1">
                    <a:lumMod val="65000"/>
                  </a:schemeClr>
                </a:solidFill>
              </a:rPr>
              <a:t>Participants</a:t>
            </a:r>
          </a:p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chemeClr val="tx1">
                    <a:lumMod val="65000"/>
                  </a:schemeClr>
                </a:solidFill>
              </a:rPr>
              <a:t>Program</a:t>
            </a:r>
            <a:r>
              <a:rPr lang="en-US" sz="1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636FCF1-506C-450E-A3B8-4426864F91C6}"/>
              </a:ext>
            </a:extLst>
          </p:cNvPr>
          <p:cNvSpPr txBox="1">
            <a:spLocks/>
          </p:cNvSpPr>
          <p:nvPr/>
        </p:nvSpPr>
        <p:spPr>
          <a:xfrm>
            <a:off x="-1" y="4584687"/>
            <a:ext cx="12191999" cy="3275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accent4"/>
                </a:solidFill>
                <a:latin typeface="Century Gothic" panose="020B0502020202020204" pitchFamily="34" charset="0"/>
              </a:rPr>
              <a:t>CAEP Metric Disaggregation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D087F38-E9D4-4568-BC92-E9F27A585121}"/>
              </a:ext>
            </a:extLst>
          </p:cNvPr>
          <p:cNvSpPr/>
          <p:nvPr/>
        </p:nvSpPr>
        <p:spPr>
          <a:xfrm>
            <a:off x="7307461" y="5360498"/>
            <a:ext cx="2228387" cy="736778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b="1" dirty="0">
                <a:solidFill>
                  <a:schemeClr val="accent4">
                    <a:lumMod val="50000"/>
                  </a:schemeClr>
                </a:solidFill>
              </a:rPr>
              <a:t>Program Area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E4F2EE-295A-4878-BE77-5D433C74AB5C}"/>
              </a:ext>
            </a:extLst>
          </p:cNvPr>
          <p:cNvSpPr/>
          <p:nvPr/>
        </p:nvSpPr>
        <p:spPr>
          <a:xfrm>
            <a:off x="2598539" y="5360498"/>
            <a:ext cx="2228387" cy="736778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b="1" dirty="0">
                <a:solidFill>
                  <a:schemeClr val="accent4">
                    <a:lumMod val="50000"/>
                  </a:schemeClr>
                </a:solidFill>
              </a:rPr>
              <a:t>Gender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03944E7-4177-4BA9-9E79-FC65E9D5E284}"/>
              </a:ext>
            </a:extLst>
          </p:cNvPr>
          <p:cNvSpPr/>
          <p:nvPr/>
        </p:nvSpPr>
        <p:spPr>
          <a:xfrm>
            <a:off x="4953000" y="5360498"/>
            <a:ext cx="2228387" cy="736778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b="1" dirty="0">
                <a:solidFill>
                  <a:schemeClr val="accent4">
                    <a:lumMod val="50000"/>
                  </a:schemeClr>
                </a:solidFill>
              </a:rPr>
              <a:t>Age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81FEF93-5B2D-400E-9162-17736DFDDA00}"/>
              </a:ext>
            </a:extLst>
          </p:cNvPr>
          <p:cNvSpPr/>
          <p:nvPr/>
        </p:nvSpPr>
        <p:spPr>
          <a:xfrm>
            <a:off x="244078" y="5360498"/>
            <a:ext cx="2228387" cy="736778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b="1" dirty="0">
                <a:solidFill>
                  <a:schemeClr val="accent4">
                    <a:lumMod val="50000"/>
                  </a:schemeClr>
                </a:solidFill>
              </a:rPr>
              <a:t>Race/Ethnicity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A9E147-19DD-4DFF-90F0-90235A3A925D}"/>
              </a:ext>
            </a:extLst>
          </p:cNvPr>
          <p:cNvSpPr/>
          <p:nvPr/>
        </p:nvSpPr>
        <p:spPr>
          <a:xfrm>
            <a:off x="9616588" y="5360498"/>
            <a:ext cx="2228387" cy="736778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b="1" dirty="0">
                <a:solidFill>
                  <a:schemeClr val="accent4">
                    <a:lumMod val="50000"/>
                  </a:schemeClr>
                </a:solidFill>
              </a:rPr>
              <a:t>First Time/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</a:rPr>
              <a:t>Cont</a:t>
            </a:r>
            <a:endParaRPr lang="en-US" sz="17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FA3210-F1EF-40DB-95A7-8AA43EB28A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8FC6D24C-344A-4546-963D-C01C82DCA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" y="87780"/>
            <a:ext cx="2113008" cy="548640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08E5D9E5-4967-4516-AEFE-90F2DE1E9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35" y="6299444"/>
            <a:ext cx="3077185" cy="402029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E0CF5F-3DE3-4658-A06D-81C9075EE7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6331" r="2666"/>
          <a:stretch/>
        </p:blipFill>
        <p:spPr>
          <a:xfrm>
            <a:off x="6952154" y="6331687"/>
            <a:ext cx="1281223" cy="3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5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82E23-87A6-41B0-B1E6-4A1A65AC8C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9" t="8144" b="81111"/>
          <a:stretch/>
        </p:blipFill>
        <p:spPr>
          <a:xfrm>
            <a:off x="2807984" y="1345476"/>
            <a:ext cx="8122098" cy="5594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B8C95F-8BB7-4B98-A003-E74859CD06F3}"/>
              </a:ext>
            </a:extLst>
          </p:cNvPr>
          <p:cNvSpPr/>
          <p:nvPr/>
        </p:nvSpPr>
        <p:spPr>
          <a:xfrm>
            <a:off x="0" y="57465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  <a:latin typeface="Century Gothic" panose="020B0502020202020204" pitchFamily="34" charset="0"/>
              </a:rPr>
              <a:t>The CAEP Metrics as a Student Journey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67651D-5AFF-4234-A6A4-E15491C2455A}"/>
              </a:ext>
            </a:extLst>
          </p:cNvPr>
          <p:cNvSpPr txBox="1"/>
          <p:nvPr/>
        </p:nvSpPr>
        <p:spPr>
          <a:xfrm>
            <a:off x="974582" y="1360424"/>
            <a:ext cx="228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Completion by </a:t>
            </a:r>
          </a:p>
          <a:p>
            <a:r>
              <a:rPr lang="en-US" sz="1400" dirty="0"/>
              <a:t>Design Framework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B99AD-D19B-4095-B1F4-8D18C90A7FFF}"/>
              </a:ext>
            </a:extLst>
          </p:cNvPr>
          <p:cNvSpPr txBox="1"/>
          <p:nvPr/>
        </p:nvSpPr>
        <p:spPr>
          <a:xfrm>
            <a:off x="974581" y="2196903"/>
            <a:ext cx="2280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Metric Buckets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988083-4790-41BC-9F0D-8C1CE139F970}"/>
              </a:ext>
            </a:extLst>
          </p:cNvPr>
          <p:cNvSpPr txBox="1"/>
          <p:nvPr/>
        </p:nvSpPr>
        <p:spPr>
          <a:xfrm>
            <a:off x="931551" y="3079591"/>
            <a:ext cx="2280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Metrics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1B9227-35AA-4FD2-BB96-EBFF468B4961}"/>
              </a:ext>
            </a:extLst>
          </p:cNvPr>
          <p:cNvSpPr txBox="1"/>
          <p:nvPr/>
        </p:nvSpPr>
        <p:spPr>
          <a:xfrm>
            <a:off x="974582" y="4577834"/>
            <a:ext cx="1671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Activities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F2F2C5-B6DB-431B-8904-219D5DFF1E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9" t="25293" b="64238"/>
          <a:stretch/>
        </p:blipFill>
        <p:spPr>
          <a:xfrm>
            <a:off x="2807984" y="2062613"/>
            <a:ext cx="8122098" cy="5450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C067F9-B89D-4DE0-B889-5B47325BD5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9" t="35822" b="44458"/>
          <a:stretch/>
        </p:blipFill>
        <p:spPr>
          <a:xfrm>
            <a:off x="2807984" y="2808344"/>
            <a:ext cx="8122098" cy="10266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9F86D4-2E1D-4EBF-85B7-DB94728BF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9" t="54972"/>
          <a:stretch/>
        </p:blipFill>
        <p:spPr>
          <a:xfrm>
            <a:off x="2807984" y="3962279"/>
            <a:ext cx="8122098" cy="2344257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F47760-0BFD-4613-9244-472C0DD28E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18" name="Picture 17" descr="A picture containing object&#10;&#10;Description automatically generated">
            <a:extLst>
              <a:ext uri="{FF2B5EF4-FFF2-40B4-BE49-F238E27FC236}">
                <a16:creationId xmlns:a16="http://schemas.microsoft.com/office/drawing/2014/main" id="{401C0683-574F-4957-900D-9C8A3A5EB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" y="87780"/>
            <a:ext cx="2113008" cy="548640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70E6D7AB-A7EC-4C50-A0F3-81879077FB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35" y="6360407"/>
            <a:ext cx="3077185" cy="402029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33E849-2463-403C-8827-4A47827736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6331" r="2666"/>
          <a:stretch/>
        </p:blipFill>
        <p:spPr>
          <a:xfrm>
            <a:off x="6952154" y="6392650"/>
            <a:ext cx="1281223" cy="3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F849158-C7B5-41C9-83B9-275CB35DAF71}"/>
              </a:ext>
            </a:extLst>
          </p:cNvPr>
          <p:cNvSpPr/>
          <p:nvPr/>
        </p:nvSpPr>
        <p:spPr>
          <a:xfrm>
            <a:off x="959424" y="250238"/>
            <a:ext cx="100551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CAEP Data Universe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B6960B-B402-4C74-9DC4-BDB4F69E44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1C6D7DF0-9DEF-4D5C-9085-FE58A5367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" y="87780"/>
            <a:ext cx="2113008" cy="548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66CF9E-C7B2-4A71-B8EF-FBA026C722F1}"/>
              </a:ext>
            </a:extLst>
          </p:cNvPr>
          <p:cNvSpPr txBox="1"/>
          <p:nvPr/>
        </p:nvSpPr>
        <p:spPr>
          <a:xfrm>
            <a:off x="636104" y="966694"/>
            <a:ext cx="3445566" cy="540147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en-US" sz="1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sz="1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1600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TOPSpro</a:t>
            </a:r>
            <a:r>
              <a:rPr lang="en-US" sz="1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Enterprise</a:t>
            </a:r>
          </a:p>
          <a:p>
            <a:pPr marL="231775" indent="-223838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Quarterly and annual data collection from K12 adult schools and WIOA Title II Programs</a:t>
            </a:r>
          </a:p>
          <a:p>
            <a:pPr marL="231775" indent="-223838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Provide quarterly and end of year DIR reports to agencies for comparison with agency data</a:t>
            </a:r>
          </a:p>
          <a:p>
            <a:pPr marL="231775" indent="-223838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19 Colleges funded under WIOA Title II and a few other colleges report using MIS and CASAS</a:t>
            </a:r>
          </a:p>
          <a:p>
            <a:pPr marL="231775" indent="-223838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Provides validated EFL completion data using pre and post test data using CASAS test instruments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258648-2D72-41D5-85C1-B9A89EEE98E3}"/>
              </a:ext>
            </a:extLst>
          </p:cNvPr>
          <p:cNvSpPr txBox="1"/>
          <p:nvPr/>
        </p:nvSpPr>
        <p:spPr>
          <a:xfrm>
            <a:off x="4373217" y="966694"/>
            <a:ext cx="3445566" cy="543225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en-US" sz="1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en-US" sz="1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231775" indent="-223838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Uses Noncredit MIS, CASAS, and EDD data</a:t>
            </a:r>
          </a:p>
          <a:p>
            <a:pPr marL="231775" indent="-223838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Provides complete consortium level data combining K12 and CC enrollment records</a:t>
            </a:r>
          </a:p>
          <a:p>
            <a:pPr marL="231775" indent="-223838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Matches K12, College, and EDD data to track postsecondary transitions and employment outcomes</a:t>
            </a:r>
          </a:p>
          <a:p>
            <a:pPr marL="231775" indent="-223838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Updated annually</a:t>
            </a:r>
          </a:p>
          <a:p>
            <a:pPr marL="231775" indent="-223838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Used for AE consortia 3 year and annual plan updates</a:t>
            </a:r>
          </a:p>
          <a:p>
            <a:pPr marL="7937">
              <a:buClr>
                <a:srgbClr val="0070C0"/>
              </a:buClr>
              <a:buSzPct val="140000"/>
            </a:pPr>
            <a:endParaRPr lang="en-US" sz="1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7937">
              <a:buClr>
                <a:srgbClr val="0070C0"/>
              </a:buClr>
              <a:buSzPct val="140000"/>
            </a:pPr>
            <a:endParaRPr lang="en-US" sz="1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7937">
              <a:buClr>
                <a:srgbClr val="0070C0"/>
              </a:buClr>
              <a:buSzPct val="140000"/>
            </a:pPr>
            <a:endParaRPr lang="en-US" sz="1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7937">
              <a:buClr>
                <a:srgbClr val="0070C0"/>
              </a:buClr>
              <a:buSzPct val="140000"/>
            </a:pPr>
            <a:endParaRPr lang="en-US" sz="1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7937">
              <a:buClr>
                <a:srgbClr val="0070C0"/>
              </a:buClr>
              <a:buSzPct val="140000"/>
            </a:pPr>
            <a:endParaRPr 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5D57CF-417E-4BAA-A87C-08AD279A6193}"/>
              </a:ext>
            </a:extLst>
          </p:cNvPr>
          <p:cNvSpPr txBox="1"/>
          <p:nvPr/>
        </p:nvSpPr>
        <p:spPr>
          <a:xfrm>
            <a:off x="8110330" y="966694"/>
            <a:ext cx="3445566" cy="544764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31775" lvl="0" indent="-223838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Financial Accountability and budget tracking</a:t>
            </a:r>
          </a:p>
          <a:p>
            <a:pPr marL="231775" lvl="0" indent="-223838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Posting of consortia 3 year plans and annual plan updates</a:t>
            </a:r>
          </a:p>
          <a:p>
            <a:pPr marL="231775" lvl="0" indent="-223838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31775" lvl="0" indent="-223838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31775" lvl="0" indent="-223838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31775" lvl="0" indent="-223838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31775" lvl="0" indent="-223838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31775" lvl="0" indent="-223838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31775" lvl="0" indent="-223838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31775" lvl="0" indent="-223838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31775" lvl="0" indent="-223838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7937" lvl="0">
              <a:spcBef>
                <a:spcPts val="600"/>
              </a:spcBef>
              <a:buClr>
                <a:srgbClr val="0070C0"/>
              </a:buClr>
              <a:buSzPct val="140000"/>
            </a:pP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62895C-6F02-4D60-B3B6-829A53DA15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t="28570" r="6989" b="30074"/>
          <a:stretch/>
        </p:blipFill>
        <p:spPr>
          <a:xfrm>
            <a:off x="1374475" y="1121592"/>
            <a:ext cx="1942702" cy="66413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E90EAA1D-47E7-48D4-BA27-FF74CFFB05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858861" y="1099931"/>
            <a:ext cx="1758462" cy="685800"/>
          </a:xfrm>
          <a:prstGeom prst="rect">
            <a:avLst/>
          </a:prstGeom>
        </p:spPr>
      </p:pic>
      <p:pic>
        <p:nvPicPr>
          <p:cNvPr id="26" name="Picture 25" descr="A black sign with white text&#10;&#10;Description automatically generated">
            <a:extLst>
              <a:ext uri="{FF2B5EF4-FFF2-40B4-BE49-F238E27FC236}">
                <a16:creationId xmlns:a16="http://schemas.microsoft.com/office/drawing/2014/main" id="{0AFC152E-2E62-4A59-9EE1-EAA1893F69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4" t="24656" r="-1224" b="26973"/>
          <a:stretch/>
        </p:blipFill>
        <p:spPr>
          <a:xfrm>
            <a:off x="4542595" y="1099931"/>
            <a:ext cx="3106809" cy="752455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EE23F0E-84F1-4FFE-AF79-95C80C2B0F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35" y="6421370"/>
            <a:ext cx="3077185" cy="40202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16606E-A7F2-485D-8E1C-00C4D826049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6331" r="2666"/>
          <a:stretch/>
        </p:blipFill>
        <p:spPr>
          <a:xfrm>
            <a:off x="6952154" y="6453613"/>
            <a:ext cx="1281223" cy="3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8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F7302AF-86B9-441B-8D24-AC382E2A43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A2A6C2-D371-4C6B-B50F-CC71C6D010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5F07A6A6-E44B-411E-AA18-65E481136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CC3468F-5EED-42B0-8507-F30360E1D5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1711EE-029D-453C-9AE9-E87829F1D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D5A8E14-301B-40C0-A174-D2232EF95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6890D5C-AF45-43A0-B56F-A21379C0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34" y="1249319"/>
            <a:ext cx="4592699" cy="88420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dirty="0" err="1"/>
              <a:t>LaunchBoard</a:t>
            </a:r>
            <a:endParaRPr lang="en-US" sz="14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2AC4D5D-0A9D-43D6-A836-13B38BA13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6929218D-E6E8-4BC7-9F4C-397A7FE534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E5EC61-3E9A-4867-A453-DEDD56085B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8323" y="3289458"/>
            <a:ext cx="1745289" cy="2470741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E6FB4E-5FFC-44B4-9DDD-11FECFA6A1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>
          <a:xfrm>
            <a:off x="199129" y="962391"/>
            <a:ext cx="6251389" cy="5282423"/>
          </a:xfrm>
          <a:prstGeom prst="rect">
            <a:avLst/>
          </a:prstGeom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3FB21A-F92A-4392-8981-196F682EAFB2}"/>
              </a:ext>
            </a:extLst>
          </p:cNvPr>
          <p:cNvSpPr/>
          <p:nvPr/>
        </p:nvSpPr>
        <p:spPr>
          <a:xfrm>
            <a:off x="7085757" y="1999703"/>
            <a:ext cx="4907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www.calpassplus.org/Launchboard/Adult-Education-Pipeline.aspx</a:t>
            </a:r>
            <a:endParaRPr lang="en-US" sz="1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F62DA8-59D0-4DEF-AFB0-5E09C8D9492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151CCE4E-68A5-4FF6-8D2E-6CE6F2EAD2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" y="87780"/>
            <a:ext cx="2113008" cy="5486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0E26CE-A43D-4535-A9A4-5562D3F38BC1}"/>
              </a:ext>
            </a:extLst>
          </p:cNvPr>
          <p:cNvSpPr txBox="1"/>
          <p:nvPr/>
        </p:nvSpPr>
        <p:spPr>
          <a:xfrm>
            <a:off x="7594099" y="3177934"/>
            <a:ext cx="1745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LaunchBoard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Development Team</a:t>
            </a: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44CED27E-C1A3-4491-B4B9-890FCBBB15F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972" y="6368191"/>
            <a:ext cx="3077185" cy="402029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26F7AF-BDF3-4164-B9E7-D290F76E38F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6331" r="2666"/>
          <a:stretch/>
        </p:blipFill>
        <p:spPr>
          <a:xfrm>
            <a:off x="10762934" y="5938224"/>
            <a:ext cx="1281223" cy="3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C82BFD-D9C2-4E4B-9A15-6AD9CC5B4A2F}"/>
</file>

<file path=customXml/itemProps2.xml><?xml version="1.0" encoding="utf-8"?>
<ds:datastoreItem xmlns:ds="http://schemas.openxmlformats.org/officeDocument/2006/customXml" ds:itemID="{51F01FE7-5470-4440-92CB-FB19D55D6DB3}"/>
</file>

<file path=customXml/itemProps3.xml><?xml version="1.0" encoding="utf-8"?>
<ds:datastoreItem xmlns:ds="http://schemas.openxmlformats.org/officeDocument/2006/customXml" ds:itemID="{09CDBC26-C998-41FE-A1C5-003F6F371D9E}"/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1405</Words>
  <Application>Microsoft Office PowerPoint</Application>
  <PresentationFormat>Widescreen</PresentationFormat>
  <Paragraphs>238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Corbel</vt:lpstr>
      <vt:lpstr>Symbol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CAEP Student Metric Buckets</vt:lpstr>
      <vt:lpstr>PowerPoint Presentation</vt:lpstr>
      <vt:lpstr>PowerPoint Presentation</vt:lpstr>
      <vt:lpstr>LaunchBoard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Randal Tillery</dc:creator>
  <cp:lastModifiedBy>Veronica Parker</cp:lastModifiedBy>
  <cp:revision>25</cp:revision>
  <dcterms:created xsi:type="dcterms:W3CDTF">2020-05-26T22:23:29Z</dcterms:created>
  <dcterms:modified xsi:type="dcterms:W3CDTF">2020-05-27T22:07:37Z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